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4"/>
  </p:notesMasterIdLst>
  <p:handoutMasterIdLst>
    <p:handoutMasterId r:id="rId15"/>
  </p:handoutMasterIdLst>
  <p:sldIdLst>
    <p:sldId id="436" r:id="rId2"/>
    <p:sldId id="445" r:id="rId3"/>
    <p:sldId id="448" r:id="rId4"/>
    <p:sldId id="440" r:id="rId5"/>
    <p:sldId id="447" r:id="rId6"/>
    <p:sldId id="443" r:id="rId7"/>
    <p:sldId id="451" r:id="rId8"/>
    <p:sldId id="444" r:id="rId9"/>
    <p:sldId id="449" r:id="rId10"/>
    <p:sldId id="441" r:id="rId11"/>
    <p:sldId id="450" r:id="rId12"/>
    <p:sldId id="446" r:id="rId13"/>
  </p:sldIdLst>
  <p:sldSz cx="9906000" cy="6858000" type="A4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lio Ramos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4EEA"/>
    <a:srgbClr val="008000"/>
    <a:srgbClr val="0EBE44"/>
    <a:srgbClr val="FF9966"/>
    <a:srgbClr val="78D6B9"/>
    <a:srgbClr val="BEF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9850" autoAdjust="0"/>
  </p:normalViewPr>
  <p:slideViewPr>
    <p:cSldViewPr>
      <p:cViewPr varScale="1">
        <p:scale>
          <a:sx n="112" d="100"/>
          <a:sy n="112" d="100"/>
        </p:scale>
        <p:origin x="732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300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728" cy="497371"/>
          </a:xfrm>
          <a:prstGeom prst="rect">
            <a:avLst/>
          </a:prstGeom>
        </p:spPr>
        <p:txBody>
          <a:bodyPr vert="horz" lIns="91452" tIns="45726" rIns="91452" bIns="4572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345" y="1"/>
            <a:ext cx="2946728" cy="497371"/>
          </a:xfrm>
          <a:prstGeom prst="rect">
            <a:avLst/>
          </a:prstGeom>
        </p:spPr>
        <p:txBody>
          <a:bodyPr vert="horz" lIns="91452" tIns="45726" rIns="91452" bIns="4572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59A0F4B-1E08-4893-8CFB-3D6275498224}" type="datetimeFigureOut">
              <a:rPr lang="en-US"/>
              <a:pPr>
                <a:defRPr/>
              </a:pPr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256"/>
            <a:ext cx="2946728" cy="497371"/>
          </a:xfrm>
          <a:prstGeom prst="rect">
            <a:avLst/>
          </a:prstGeom>
        </p:spPr>
        <p:txBody>
          <a:bodyPr vert="horz" lIns="91452" tIns="45726" rIns="91452" bIns="4572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345" y="9429256"/>
            <a:ext cx="2946728" cy="497371"/>
          </a:xfrm>
          <a:prstGeom prst="rect">
            <a:avLst/>
          </a:prstGeom>
        </p:spPr>
        <p:txBody>
          <a:bodyPr vert="horz" lIns="91452" tIns="45726" rIns="91452" bIns="4572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52F57A-5C54-41A7-B811-11AFCB48F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245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25" cy="495772"/>
          </a:xfrm>
          <a:prstGeom prst="rect">
            <a:avLst/>
          </a:prstGeom>
        </p:spPr>
        <p:txBody>
          <a:bodyPr vert="horz" lIns="92202" tIns="46101" rIns="92202" bIns="4610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947" y="0"/>
            <a:ext cx="2945125" cy="495772"/>
          </a:xfrm>
          <a:prstGeom prst="rect">
            <a:avLst/>
          </a:prstGeom>
        </p:spPr>
        <p:txBody>
          <a:bodyPr vert="horz" lIns="92202" tIns="46101" rIns="92202" bIns="4610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C31421C-40F9-4257-A8DB-AF3B8FEE34D2}" type="datetimeFigureOut">
              <a:rPr lang="en-US"/>
              <a:pPr>
                <a:defRPr/>
              </a:pPr>
              <a:t>7/6/2015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2" tIns="46101" rIns="92202" bIns="4610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6228"/>
            <a:ext cx="5438140" cy="4466741"/>
          </a:xfrm>
          <a:prstGeom prst="rect">
            <a:avLst/>
          </a:prstGeom>
        </p:spPr>
        <p:txBody>
          <a:bodyPr vert="horz" lIns="92202" tIns="46101" rIns="92202" bIns="4610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256"/>
            <a:ext cx="2945125" cy="497371"/>
          </a:xfrm>
          <a:prstGeom prst="rect">
            <a:avLst/>
          </a:prstGeom>
        </p:spPr>
        <p:txBody>
          <a:bodyPr vert="horz" lIns="92202" tIns="46101" rIns="92202" bIns="4610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947" y="9429256"/>
            <a:ext cx="2945125" cy="497371"/>
          </a:xfrm>
          <a:prstGeom prst="rect">
            <a:avLst/>
          </a:prstGeom>
        </p:spPr>
        <p:txBody>
          <a:bodyPr vert="horz" lIns="92202" tIns="46101" rIns="92202" bIns="4610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6A77AFB-CB1E-4642-974B-BA8E701BE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02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45F89D-C390-4D3C-B816-C2874DC07B8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63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691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978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0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34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715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40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71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639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04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9"/>
          <p:cNvSpPr txBox="1"/>
          <p:nvPr userDrawn="1"/>
        </p:nvSpPr>
        <p:spPr>
          <a:xfrm>
            <a:off x="9310688" y="6572250"/>
            <a:ext cx="428625" cy="274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38EF39A-D4DB-45A1-82B9-39D1D4F8B729}" type="slidenum">
              <a:rPr lang="en-US" sz="1200" b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b="1" dirty="0">
              <a:solidFill>
                <a:schemeClr val="accent6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DA8D42E-1E19-4902-9598-5B24D54589E9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4" cstate="print"/>
          <a:srcRect t="45860" r="294"/>
          <a:stretch>
            <a:fillRect/>
          </a:stretch>
        </p:blipFill>
        <p:spPr bwMode="auto">
          <a:xfrm>
            <a:off x="0" y="179388"/>
            <a:ext cx="9898063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5" descr="logo_web_09_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25" y="71438"/>
            <a:ext cx="80962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6" descr="en_h_60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813" y="6600825"/>
            <a:ext cx="175736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bg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DED9FA-37C5-4CCC-A939-63815351A01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/>
          </a:p>
        </p:txBody>
      </p:sp>
      <p:sp>
        <p:nvSpPr>
          <p:cNvPr id="6146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0" y="1628775"/>
            <a:ext cx="9632950" cy="388845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sz="3600" b="1" dirty="0" smtClean="0">
                <a:solidFill>
                  <a:srgbClr val="002060"/>
                </a:solidFill>
              </a:rPr>
              <a:t>TDIS </a:t>
            </a:r>
            <a:r>
              <a:rPr lang="en-US" sz="3600" b="1" dirty="0" err="1" smtClean="0">
                <a:solidFill>
                  <a:srgbClr val="002060"/>
                </a:solidFill>
              </a:rPr>
              <a:t>Glidcop</a:t>
            </a:r>
            <a:r>
              <a:rPr lang="en-US" sz="3600" b="1" dirty="0" smtClean="0">
                <a:solidFill>
                  <a:srgbClr val="002060"/>
                </a:solidFill>
              </a:rPr>
              <a:t> Frame + </a:t>
            </a:r>
            <a:r>
              <a:rPr lang="en-US" sz="3600" b="1" dirty="0" err="1" smtClean="0">
                <a:solidFill>
                  <a:srgbClr val="002060"/>
                </a:solidFill>
              </a:rPr>
              <a:t>CuNi</a:t>
            </a:r>
            <a:r>
              <a:rPr lang="en-US" sz="3600" b="1" dirty="0" smtClean="0">
                <a:solidFill>
                  <a:srgbClr val="002060"/>
                </a:solidFill>
              </a:rPr>
              <a:t> Cooling Circuit </a:t>
            </a:r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Thermo-Mechanical Studies</a:t>
            </a:r>
            <a:r>
              <a:rPr lang="en-US" sz="4000" b="1" dirty="0" smtClean="0">
                <a:solidFill>
                  <a:srgbClr val="002060"/>
                </a:solidFill>
              </a:rPr>
              <a:t/>
            </a:r>
            <a:br>
              <a:rPr lang="en-US" sz="4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07</a:t>
            </a:r>
            <a:r>
              <a:rPr lang="en-US" sz="2400" b="1" dirty="0" smtClean="0">
                <a:solidFill>
                  <a:srgbClr val="002060"/>
                </a:solidFill>
              </a:rPr>
              <a:t>.07.2015</a:t>
            </a: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1800" dirty="0" smtClean="0">
                <a:solidFill>
                  <a:srgbClr val="002060"/>
                </a:solidFill>
              </a:rPr>
              <a:t>I. Lamas Garcia (EN-STI-TCD)</a:t>
            </a:r>
            <a:br>
              <a:rPr lang="en-US" sz="1800" dirty="0" smtClean="0">
                <a:solidFill>
                  <a:srgbClr val="002060"/>
                </a:solidFill>
              </a:rPr>
            </a:br>
            <a:r>
              <a:rPr lang="en-US" sz="2400" i="1" dirty="0" smtClean="0">
                <a:solidFill>
                  <a:srgbClr val="002060"/>
                </a:solidFill>
              </a:rPr>
              <a:t>Draft</a:t>
            </a:r>
            <a:br>
              <a:rPr lang="en-US" sz="2400" i="1" dirty="0" smtClean="0">
                <a:solidFill>
                  <a:srgbClr val="002060"/>
                </a:solidFill>
              </a:rPr>
            </a:br>
            <a:r>
              <a:rPr lang="en-US" sz="1600" i="1" dirty="0" smtClean="0">
                <a:solidFill>
                  <a:srgbClr val="002060"/>
                </a:solidFill>
              </a:rPr>
              <a:t>EDMS </a:t>
            </a:r>
            <a:r>
              <a:rPr lang="en-US" sz="1600" i="1" dirty="0" err="1" smtClean="0">
                <a:solidFill>
                  <a:srgbClr val="002060"/>
                </a:solidFill>
              </a:rPr>
              <a:t>xxxxxxx</a:t>
            </a:r>
            <a:r>
              <a:rPr lang="en-US" sz="1600" i="1" dirty="0" smtClean="0">
                <a:solidFill>
                  <a:srgbClr val="002060"/>
                </a:solidFill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</a:rPr>
              <a:t/>
            </a:r>
            <a:br>
              <a:rPr lang="en-US" sz="16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endParaRPr lang="en-US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Second </a:t>
            </a:r>
            <a:r>
              <a:rPr lang="en-US" sz="3200" b="1" kern="0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tdis</a:t>
            </a:r>
            <a:r>
              <a:rPr lang="en-US" sz="32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segment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6654" y="1196752"/>
            <a:ext cx="34902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- Max Eq Stress= 530MPa on CuNi pipes. Different points depending on step/time. Discontinuities? </a:t>
            </a:r>
          </a:p>
          <a:p>
            <a:r>
              <a:rPr lang="it-IT" sz="2000" b="1" dirty="0" smtClean="0">
                <a:solidFill>
                  <a:srgbClr val="002060"/>
                </a:solidFill>
              </a:rPr>
              <a:t>- Max Eq Stress= 320MPa on Glidcop plate &amp; frame. Plastification?</a:t>
            </a: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54" y="3717032"/>
            <a:ext cx="6537176" cy="2558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28" y="1196752"/>
            <a:ext cx="5405381" cy="214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1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Second </a:t>
            </a:r>
            <a:r>
              <a:rPr lang="en-US" sz="3200" b="1" kern="0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tdis</a:t>
            </a:r>
            <a:r>
              <a:rPr lang="en-US" sz="32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segment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6654" y="1196752"/>
            <a:ext cx="9160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Deformation Max = 0.1mm on glidcop frame</a:t>
            </a: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54" y="1672560"/>
            <a:ext cx="5400600" cy="28245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080" y="1672560"/>
            <a:ext cx="4104456" cy="1699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080" y="3573016"/>
            <a:ext cx="4104456" cy="197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8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Conclusions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538" y="1481202"/>
            <a:ext cx="952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Conclusions: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Need material review. Aluminium could be a better choice since:</a:t>
            </a:r>
          </a:p>
          <a:p>
            <a:pPr marL="800100" lvl="1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Glidcop would enter the plastic region, Ultimate Strenght 375 MPa </a:t>
            </a:r>
          </a:p>
          <a:p>
            <a:pPr marL="800100" lvl="1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Braze could be avoided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Increase glidcop plate &amp; frame thickness?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Further simulations are needed</a:t>
            </a:r>
          </a:p>
          <a:p>
            <a:pPr marL="800100" lvl="1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Model for the CuNi pipes to be re-checked</a:t>
            </a:r>
            <a:endParaRPr lang="it-IT" sz="2000" b="1" dirty="0">
              <a:solidFill>
                <a:srgbClr val="002060"/>
              </a:solidFill>
            </a:endParaRPr>
          </a:p>
          <a:p>
            <a:pPr marL="800100" lvl="1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Need to take into consideration RF heating</a:t>
            </a:r>
          </a:p>
        </p:txBody>
      </p:sp>
    </p:spTree>
    <p:extLst>
      <p:ext uri="{BB962C8B-B14F-4D97-AF65-F5344CB8AC3E}">
        <p14:creationId xmlns:p14="http://schemas.microsoft.com/office/powerpoint/2010/main" val="413447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introduction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6496" y="1412776"/>
            <a:ext cx="85307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</a:rPr>
              <a:t>Scope: </a:t>
            </a:r>
          </a:p>
          <a:p>
            <a:pPr marL="285750" indent="-285750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Thermo-mechanical study on TDIS low density jaws (frame + cooling circuit) </a:t>
            </a:r>
            <a:r>
              <a:rPr lang="it-IT" sz="1600" b="1" dirty="0" smtClean="0">
                <a:solidFill>
                  <a:srgbClr val="002060"/>
                </a:solidFill>
              </a:rPr>
              <a:t> </a:t>
            </a:r>
            <a:endParaRPr lang="it-IT" sz="1600" b="1" dirty="0" smtClean="0">
              <a:solidFill>
                <a:srgbClr val="002060"/>
              </a:solidFill>
            </a:endParaRPr>
          </a:p>
          <a:p>
            <a:endParaRPr lang="it-IT" sz="1600" b="1" dirty="0" smtClean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96" y="2204864"/>
            <a:ext cx="853076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</a:rPr>
              <a:t>Simulation Parameters:</a:t>
            </a:r>
          </a:p>
          <a:p>
            <a:pPr marL="342900" indent="-342900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Beam: LIU-BCMS beam</a:t>
            </a:r>
          </a:p>
          <a:p>
            <a:pPr marL="342900" lvl="0" indent="-342900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Protons per pulse: 288 x </a:t>
            </a:r>
            <a:r>
              <a:rPr lang="it-IT" sz="1600" b="1" dirty="0" smtClean="0">
                <a:solidFill>
                  <a:schemeClr val="accent1">
                    <a:lumMod val="50000"/>
                  </a:schemeClr>
                </a:solidFill>
              </a:rPr>
              <a:t>2.3x10</a:t>
            </a:r>
            <a:r>
              <a:rPr lang="it-IT" sz="1600" b="1" baseline="30000" dirty="0" smtClean="0">
                <a:solidFill>
                  <a:schemeClr val="accent1">
                    <a:lumMod val="50000"/>
                  </a:schemeClr>
                </a:solidFill>
              </a:rPr>
              <a:t>11</a:t>
            </a:r>
            <a:endParaRPr lang="it-IT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Pulse time = Simulation time = 8.175us</a:t>
            </a:r>
          </a:p>
          <a:p>
            <a:pPr marL="342900" indent="-342900">
              <a:buFontTx/>
              <a:buChar char="-"/>
            </a:pPr>
            <a:r>
              <a:rPr lang="en-US" sz="1600" b="1" dirty="0" smtClean="0">
                <a:solidFill>
                  <a:srgbClr val="002060"/>
                </a:solidFill>
              </a:rPr>
              <a:t>Impact: Accidental</a:t>
            </a:r>
            <a:r>
              <a:rPr lang="en-US" sz="1600" b="1" dirty="0">
                <a:solidFill>
                  <a:srgbClr val="002060"/>
                </a:solidFill>
              </a:rPr>
              <a:t>, </a:t>
            </a:r>
            <a:r>
              <a:rPr lang="en-US" sz="1600" b="1" dirty="0" smtClean="0">
                <a:solidFill>
                  <a:srgbClr val="002060"/>
                </a:solidFill>
              </a:rPr>
              <a:t>miss-kicked </a:t>
            </a:r>
            <a:r>
              <a:rPr lang="en-US" sz="1600" b="1" dirty="0">
                <a:solidFill>
                  <a:srgbClr val="002060"/>
                </a:solidFill>
              </a:rPr>
              <a:t>beam impacts on TDI with </a:t>
            </a:r>
            <a:r>
              <a:rPr lang="en-US" sz="1600" b="1" dirty="0" smtClean="0">
                <a:solidFill>
                  <a:srgbClr val="002060"/>
                </a:solidFill>
              </a:rPr>
              <a:t>central impact parameter. Secondary </a:t>
            </a:r>
            <a:r>
              <a:rPr lang="en-US" sz="1600" b="1" dirty="0">
                <a:solidFill>
                  <a:srgbClr val="002060"/>
                </a:solidFill>
              </a:rPr>
              <a:t>showers on </a:t>
            </a:r>
            <a:r>
              <a:rPr lang="en-US" sz="1600" b="1" dirty="0" smtClean="0">
                <a:solidFill>
                  <a:srgbClr val="002060"/>
                </a:solidFill>
              </a:rPr>
              <a:t>frame.</a:t>
            </a:r>
            <a:endParaRPr lang="it-IT" sz="1600" b="1" dirty="0" smtClean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6496" y="3897635"/>
            <a:ext cx="853076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</a:rPr>
              <a:t>Consideration</a:t>
            </a:r>
            <a:r>
              <a:rPr lang="it-IT" sz="2400" b="1" dirty="0" smtClean="0">
                <a:solidFill>
                  <a:srgbClr val="002060"/>
                </a:solidFill>
              </a:rPr>
              <a:t>: 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Geometry from L. Gentini</a:t>
            </a:r>
          </a:p>
          <a:p>
            <a:pPr marL="342900" indent="-342900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1° and 2° segment analysed</a:t>
            </a:r>
          </a:p>
          <a:p>
            <a:pPr marL="342900" indent="-342900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Frame on Glidcop Al-15. Cooling circuit on CuNi.</a:t>
            </a:r>
          </a:p>
          <a:p>
            <a:pPr marL="342900" indent="-342900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Elements brazed as bonded contact. Rest are frictionless clamped.</a:t>
            </a:r>
            <a:endParaRPr lang="it-IT" sz="1600" b="1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Both fluka files incorporated at the same time in the APDL</a:t>
            </a:r>
            <a:endParaRPr lang="it-IT" sz="1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4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Jaw model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54" y="1556792"/>
            <a:ext cx="3781425" cy="4343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911" y="1556792"/>
            <a:ext cx="558682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0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First </a:t>
            </a:r>
            <a:r>
              <a:rPr lang="en-US" sz="3200" b="1" kern="0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Tdis</a:t>
            </a: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segment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241" y="1433463"/>
            <a:ext cx="53624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Temperature Max = 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270C on Glidcop frame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At 1550mm from upstream </a:t>
            </a:r>
            <a:endParaRPr lang="it-IT" sz="2000" b="1" dirty="0" smtClean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2" b="24339"/>
          <a:stretch/>
        </p:blipFill>
        <p:spPr>
          <a:xfrm>
            <a:off x="1352600" y="4365104"/>
            <a:ext cx="7593483" cy="20882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28" y="1866803"/>
            <a:ext cx="5277052" cy="22437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55" y="2576403"/>
            <a:ext cx="3765633" cy="1534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First </a:t>
            </a:r>
            <a:r>
              <a:rPr lang="en-US" sz="3200" b="1" kern="0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Tdis</a:t>
            </a: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segment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241" y="1433463"/>
            <a:ext cx="5560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Temperature Max = 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113C on hottest pipe of cooling circuit, on brazed surface with glidcop frame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At 1250mm from upstream </a:t>
            </a:r>
            <a:endParaRPr lang="it-IT" sz="2000" b="1" dirty="0" smtClean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29" t="15851" r="18172" b="17579"/>
          <a:stretch/>
        </p:blipFill>
        <p:spPr>
          <a:xfrm>
            <a:off x="6321152" y="1433463"/>
            <a:ext cx="2451662" cy="2340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965" y="4077419"/>
            <a:ext cx="4690548" cy="21211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6" y="4077419"/>
            <a:ext cx="4997890" cy="212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First </a:t>
            </a:r>
            <a:r>
              <a:rPr lang="en-US" sz="3200" b="1" kern="0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Tdis</a:t>
            </a:r>
            <a:r>
              <a:rPr lang="en-US" sz="32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segment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538" y="1481202"/>
            <a:ext cx="5362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Max Eq Stress= 390MPa on glidcop plate</a:t>
            </a:r>
            <a:endParaRPr lang="it-IT" sz="2000" b="1" dirty="0" smtClean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2348880"/>
            <a:ext cx="5639916" cy="31906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136" y="1988840"/>
            <a:ext cx="3571903" cy="202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76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First </a:t>
            </a:r>
            <a:r>
              <a:rPr lang="en-US" sz="3200" b="1" kern="0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Tdis</a:t>
            </a:r>
            <a:r>
              <a:rPr lang="en-US" sz="32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segment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538" y="1481202"/>
            <a:ext cx="5362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Max Eq Stress= 390MPa on pipe</a:t>
            </a:r>
            <a:endParaRPr lang="it-IT" sz="2000" b="1" dirty="0" smtClean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988840"/>
            <a:ext cx="5040560" cy="35048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056" y="1988840"/>
            <a:ext cx="4303563" cy="253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25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Second </a:t>
            </a:r>
            <a:r>
              <a:rPr lang="en-US" sz="3200" b="1" kern="0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tdis</a:t>
            </a: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segment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6654" y="1340768"/>
            <a:ext cx="53624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Temperature Max = 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250C on Glidcop frame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At 320mm from upstream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Through downstream </a:t>
            </a:r>
            <a:endParaRPr lang="it-IT" sz="2000" b="1" dirty="0" smtClean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904" y="1340768"/>
            <a:ext cx="5601072" cy="22157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659" y="3861048"/>
            <a:ext cx="5576317" cy="23374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2924944"/>
            <a:ext cx="3412257" cy="288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654" y="-24"/>
            <a:ext cx="9739346" cy="609600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Second </a:t>
            </a:r>
            <a:r>
              <a:rPr lang="en-US" sz="3200" b="1" kern="0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tdis</a:t>
            </a: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segment</a:t>
            </a:r>
            <a:endParaRPr lang="en-US" sz="32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6654" y="1340768"/>
            <a:ext cx="53624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Temperature Max = </a:t>
            </a:r>
          </a:p>
          <a:p>
            <a:pPr marL="342900" indent="-342900">
              <a:buFontTx/>
              <a:buChar char="-"/>
            </a:pPr>
            <a:r>
              <a:rPr lang="it-IT" sz="2000" b="1" dirty="0" smtClean="0">
                <a:solidFill>
                  <a:srgbClr val="002060"/>
                </a:solidFill>
              </a:rPr>
              <a:t>Section cut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920" y="2420888"/>
            <a:ext cx="5553848" cy="23042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54" y="2420888"/>
            <a:ext cx="390911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8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</Template>
  <TotalTime>40900</TotalTime>
  <Words>306</Words>
  <Application>Microsoft Office PowerPoint</Application>
  <PresentationFormat>A4 Paper (210x297 mm)</PresentationFormat>
  <Paragraphs>61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ＭＳ Ｐゴシック</vt:lpstr>
      <vt:lpstr>Arial</vt:lpstr>
      <vt:lpstr>Calibri</vt:lpstr>
      <vt:lpstr>Optima Medium</vt:lpstr>
      <vt:lpstr>Powerpoint_presentation</vt:lpstr>
      <vt:lpstr>TDIS Glidcop Frame + CuNi Cooling Circuit  Thermo-Mechanical Studies   07.07.2015   I. Lamas Garcia (EN-STI-TCD) Draft EDMS xxxxxxx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Author  Date</dc:title>
  <dc:creator>Alessandro Dallocchio</dc:creator>
  <cp:lastModifiedBy>Inigo Lamas Garcia</cp:lastModifiedBy>
  <cp:revision>2177</cp:revision>
  <cp:lastPrinted>2015-05-22T07:13:56Z</cp:lastPrinted>
  <dcterms:created xsi:type="dcterms:W3CDTF">2009-09-14T15:56:01Z</dcterms:created>
  <dcterms:modified xsi:type="dcterms:W3CDTF">2015-07-07T08:32:25Z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0x01010044E010AD82973D4AA0CBF40D772872E4</vt:lpwstr>
  </property>
  <property fmtid="{D5CDD505-2E9C-101B-9397-08002B2CF9AE}" pid="3" name="Enregistré le:">
    <vt:lpwstr>2010-12-04T23:00:00+00:00</vt:lpwstr>
  </property>
</Properties>
</file>