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</p:sldMasterIdLst>
  <p:notesMasterIdLst>
    <p:notesMasterId r:id="rId74"/>
  </p:notesMasterIdLst>
  <p:sldIdLst>
    <p:sldId id="256" r:id="rId12"/>
    <p:sldId id="677" r:id="rId13"/>
    <p:sldId id="678" r:id="rId14"/>
    <p:sldId id="680" r:id="rId15"/>
    <p:sldId id="679" r:id="rId16"/>
    <p:sldId id="712" r:id="rId17"/>
    <p:sldId id="708" r:id="rId18"/>
    <p:sldId id="689" r:id="rId19"/>
    <p:sldId id="682" r:id="rId20"/>
    <p:sldId id="690" r:id="rId21"/>
    <p:sldId id="699" r:id="rId22"/>
    <p:sldId id="700" r:id="rId23"/>
    <p:sldId id="692" r:id="rId24"/>
    <p:sldId id="683" r:id="rId25"/>
    <p:sldId id="694" r:id="rId26"/>
    <p:sldId id="687" r:id="rId27"/>
    <p:sldId id="684" r:id="rId28"/>
    <p:sldId id="685" r:id="rId29"/>
    <p:sldId id="686" r:id="rId30"/>
    <p:sldId id="713" r:id="rId31"/>
    <p:sldId id="695" r:id="rId32"/>
    <p:sldId id="709" r:id="rId33"/>
    <p:sldId id="701" r:id="rId34"/>
    <p:sldId id="702" r:id="rId35"/>
    <p:sldId id="696" r:id="rId36"/>
    <p:sldId id="710" r:id="rId37"/>
    <p:sldId id="697" r:id="rId38"/>
    <p:sldId id="698" r:id="rId39"/>
    <p:sldId id="665" r:id="rId40"/>
    <p:sldId id="611" r:id="rId41"/>
    <p:sldId id="458" r:id="rId42"/>
    <p:sldId id="459" r:id="rId43"/>
    <p:sldId id="620" r:id="rId44"/>
    <p:sldId id="636" r:id="rId45"/>
    <p:sldId id="643" r:id="rId46"/>
    <p:sldId id="657" r:id="rId47"/>
    <p:sldId id="634" r:id="rId48"/>
    <p:sldId id="485" r:id="rId49"/>
    <p:sldId id="537" r:id="rId50"/>
    <p:sldId id="703" r:id="rId51"/>
    <p:sldId id="704" r:id="rId52"/>
    <p:sldId id="491" r:id="rId53"/>
    <p:sldId id="602" r:id="rId54"/>
    <p:sldId id="597" r:id="rId55"/>
    <p:sldId id="500" r:id="rId56"/>
    <p:sldId id="614" r:id="rId57"/>
    <p:sldId id="667" r:id="rId58"/>
    <p:sldId id="661" r:id="rId59"/>
    <p:sldId id="660" r:id="rId60"/>
    <p:sldId id="711" r:id="rId61"/>
    <p:sldId id="705" r:id="rId62"/>
    <p:sldId id="659" r:id="rId63"/>
    <p:sldId id="669" r:id="rId64"/>
    <p:sldId id="668" r:id="rId65"/>
    <p:sldId id="670" r:id="rId66"/>
    <p:sldId id="671" r:id="rId67"/>
    <p:sldId id="672" r:id="rId68"/>
    <p:sldId id="673" r:id="rId69"/>
    <p:sldId id="652" r:id="rId70"/>
    <p:sldId id="706" r:id="rId71"/>
    <p:sldId id="707" r:id="rId72"/>
    <p:sldId id="714" r:id="rId7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CC0000"/>
    <a:srgbClr val="3333FF"/>
    <a:srgbClr val="C0C0C0"/>
    <a:srgbClr val="CCCC00"/>
    <a:srgbClr val="CC6600"/>
    <a:srgbClr val="333399"/>
    <a:srgbClr val="FF99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0" autoAdjust="0"/>
    <p:restoredTop sz="96488" autoAdjust="0"/>
  </p:normalViewPr>
  <p:slideViewPr>
    <p:cSldViewPr>
      <p:cViewPr varScale="1">
        <p:scale>
          <a:sx n="75" d="100"/>
          <a:sy n="75" d="100"/>
        </p:scale>
        <p:origin x="76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16" Type="http://schemas.openxmlformats.org/officeDocument/2006/relationships/slide" Target="slides/slide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notesMaster" Target="notesMasters/notesMaster1.xml"/><Relationship Id="rId5" Type="http://schemas.openxmlformats.org/officeDocument/2006/relationships/slideMaster" Target="slideMasters/slideMaster4.xml"/><Relationship Id="rId61" Type="http://schemas.openxmlformats.org/officeDocument/2006/relationships/slide" Target="slides/slide50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7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9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6.xml"/><Relationship Id="rId71" Type="http://schemas.openxmlformats.org/officeDocument/2006/relationships/slide" Target="slides/slide60.xml"/><Relationship Id="rId2" Type="http://schemas.openxmlformats.org/officeDocument/2006/relationships/slideMaster" Target="slideMasters/slideMaster1.xml"/><Relationship Id="rId2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C838E-31EC-40C1-8940-369804504364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0489-EC92-4AD8-80DC-FB4734E5B9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192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593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732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908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11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461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043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895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220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1696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20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465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222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6846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258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797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1319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9266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6029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3323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8306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476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4008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4064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0260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443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3087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8036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0567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7808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lang="ja-JP" altLang="en-US" smtClean="0">
                <a:solidFill>
                  <a:prstClr val="black"/>
                </a:solidFill>
              </a:rPr>
              <a:pPr/>
              <a:t>37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846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2565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346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888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1622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0911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95457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512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3717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22327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5868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374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6334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63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54441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94574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27130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86526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81488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78235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2973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62337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84513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36468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827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67173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97944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61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28168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92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304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640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30489-EC92-4AD8-80DC-FB4734E5B95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24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90280-4ED6-4A04-B5D0-A616E49FF54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879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46E02-460C-457B-BF52-3B3A36E970B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31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9C9E-9DAA-4F43-809E-5A04F15C1BA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01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B5BC9-2E1D-4D8D-865C-C7C34CF3A2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0263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AFC4-BF84-49A6-B5A8-8F7781E6CE9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4355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A7B8-C719-4913-9A61-9EE5201C356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278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F7A17-1EA7-4B90-8BE0-62CC5CB1C7B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6226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D06C0-BDE6-4B5C-A869-5D0D59AB36C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7762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6310-EF35-47F1-98B6-F802197864C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26716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B955D-5B63-4586-90FB-AF3FC58B51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6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B8AF3-FD12-43C9-8FB8-C9859BC34E3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6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BA512-35E8-4945-BB66-7C75C7A9A5D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36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4B2FA-F574-46F2-AF1C-A2680DFEBA3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04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0F91CF-C1EE-40EB-B802-8F459F546B2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3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81F9BD-0A74-446D-B320-346F566E18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19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B56DDD-71C9-46F5-BC45-019488E3936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3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128327" cy="584775"/>
          </a:xfrm>
          <a:effectLst>
            <a:outerShdw dist="81320" dir="7719588" algn="ctr" rotWithShape="0">
              <a:schemeClr val="tx2">
                <a:alpha val="50000"/>
              </a:scheme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BA56AD-AD03-42A2-9106-7954672CD08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3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8EF6A9-588B-4AEC-9349-908E5F15EC8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428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F78D39-C9EA-4E9A-AA9B-9D7C874FC60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1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A2CFDE-7AE8-495B-A323-72A40F5E4E8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800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1147FB-E1B1-46AE-8150-718A0694FBE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64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39412D-31DA-458A-9D7F-A98F41294AF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51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BA512-35E8-4945-BB66-7C75C7A9A5D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2983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4B2FA-F574-46F2-AF1C-A2680DFEBA3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80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0F91CF-C1EE-40EB-B802-8F459F546B2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8587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81F9BD-0A74-446D-B320-346F566E18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38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B56DDD-71C9-46F5-BC45-019488E3936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62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12832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BA56AD-AD03-42A2-9106-7954672CD08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993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8EF6A9-588B-4AEC-9349-908E5F15EC8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7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F78D39-C9EA-4E9A-AA9B-9D7C874FC60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27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A2CFDE-7AE8-495B-A323-72A40F5E4E8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8457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1147FB-E1B1-46AE-8150-718A0694FBE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629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39412D-31DA-458A-9D7F-A98F41294AF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90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ADCA2C-FC34-442B-B817-9B6FE2EB153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938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8AB4D4-16F2-491E-990B-27C0A1CE1CA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25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2FA289-6C46-4373-B8AA-6EAC03ED183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57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2B9FD4-6F8D-4D9B-8E5F-B4A8F3D5D02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140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946317-69C4-4A20-944B-C56A2BD219F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280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44CE9B-4878-400E-AE25-55AC03D8B4C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3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D1D449-36DE-46C3-B501-F9E0E01AAC8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7970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832D78-0839-4130-9AB6-AFC9B8BD68A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921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2CABDA-C7BF-4804-B125-BABFB407CD7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174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B3EE71-6EE6-43BE-A199-25F91A8E1A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211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F72A77-EF65-4648-BDBF-1EED054B1FB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01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4F7714-AB2F-45B8-9CA4-688FE9C6085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222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2058C-FD52-4BD6-B4E4-7F0BAA07DE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888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6AB9F8-023F-46E3-A1C7-6F4E7D55B94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216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A23457-13E4-4286-A113-83315A7AE03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626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1E550-548F-4705-B63A-EBC23A483E5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0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EF2AAC-CBD1-427A-B44F-0EA698E21E0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186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FA7358-DF85-4CBC-BDD5-6C7BEF9F139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0830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9F3AE5-E20A-4828-AEDE-C3481EF360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4313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5ED11B-958E-4B67-A403-29DFAF2C0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6268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8D4C73-B2AE-49E1-A064-E7989C4F297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79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ECB298-1FC3-4E41-9CBB-4AC910D9B2F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226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9A622D-2CE1-4D87-8508-A8A69C3E5F1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403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0457C1-F581-4961-8BE0-7042402C745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774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01C4FC-FEA6-4C91-8000-81A3B9D9F9B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84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15A1C5-A1C8-4AD2-A060-FAA00ADFB96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8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AA8160-40F9-4B0C-8011-AD49D2476F7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34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FD5D7-9E76-472C-B0DA-5B7441AE275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379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50D03-85F9-4C09-8365-0F95B6A041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003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897561-09FE-4275-BAEF-FAB925655BF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03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F66BCE-5CFA-4227-8D31-7519DA42942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187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E44D00-DEC2-4B23-80D8-431BB203539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329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9DC333-1DE8-4E33-8311-1ED23ADC2F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435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9A622D-2CE1-4D87-8508-A8A69C3E5F1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89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0457C1-F581-4961-8BE0-7042402C745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892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01C4FC-FEA6-4C91-8000-81A3B9D9F9B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15A1C5-A1C8-4AD2-A060-FAA00ADFB96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879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AA8160-40F9-4B0C-8011-AD49D2476F7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531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FD5D7-9E76-472C-B0DA-5B7441AE275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435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50D03-85F9-4C09-8365-0F95B6A041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130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897561-09FE-4275-BAEF-FAB925655BF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7949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F66BCE-5CFA-4227-8D31-7519DA42942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144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E44D00-DEC2-4B23-80D8-431BB203539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03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9DC333-1DE8-4E33-8311-1ED23ADC2F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922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9A622D-2CE1-4D87-8508-A8A69C3E5F1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84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0457C1-F581-4961-8BE0-7042402C745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56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01C4FC-FEA6-4C91-8000-81A3B9D9F9B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7098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15A1C5-A1C8-4AD2-A060-FAA00ADFB96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138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AA8160-40F9-4B0C-8011-AD49D2476F7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9079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FD5D7-9E76-472C-B0DA-5B7441AE275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6481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50D03-85F9-4C09-8365-0F95B6A041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364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897561-09FE-4275-BAEF-FAB925655BF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588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F66BCE-5CFA-4227-8D31-7519DA42942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3078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E44D00-DEC2-4B23-80D8-431BB203539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3849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9DC333-1DE8-4E33-8311-1ED23ADC2F9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7797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55DF1C-4B4B-462B-BF7F-7BA85D6187D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9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429D18-ED90-401B-A5B7-CC9BB2E8D9E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1604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F1BAEB-8563-4B0C-95CC-98AEC03CDE7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672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2B84C4-FDED-4800-A3AA-46B8EC9B48A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48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4902C0-B453-4519-A6B5-29ED20C2203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0572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D813A9-F6D3-44FC-97E1-7E13869CAFA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982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40DB02-23C8-41E7-8265-A70707B45DE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876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446665-68C8-434E-ACE0-726E59EA56D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60194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460ADD-3A42-48AE-BF29-6A69F0EA43B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4088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B1DB3-DC79-4189-A92D-A270FD527A7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5785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0500" y="112713"/>
            <a:ext cx="2146300" cy="60134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12713"/>
            <a:ext cx="6289675" cy="6013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655B52-CDD2-40A9-A24D-99A41C0B87F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8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820314-A0AF-4EFD-8BD2-9452FAF952E6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80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E6713E-A067-4D1A-9ABF-A9979DBDEA26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9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E6713E-A067-4D1A-9ABF-A9979DBDEA26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5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61B43D-4D5D-42D8-97AD-1495229DA0E8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4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58EED0-6F72-4327-AEE0-8F59B10A11D2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1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49FAFC-F86A-4A21-B3CB-930A1F183CAC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6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49FAFC-F86A-4A21-B3CB-930A1F183CAC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3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49FAFC-F86A-4A21-B3CB-930A1F183CAC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3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12713"/>
            <a:ext cx="5027613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81320" dir="7719588" algn="ctr" rotWithShape="0">
              <a:schemeClr val="accent2">
                <a:alpha val="50000"/>
              </a:schemeClr>
            </a:outerShd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ja-JP" smtClean="0"/>
              <a:t> </a:t>
            </a:r>
            <a:r>
              <a:rPr lang="ja-JP" altLang="en-US" smtClean="0"/>
              <a:t>マスタ タイトルの書式設定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BC8EF1-B808-4DA1-96F6-7C2CCF4E3646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8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png"/><Relationship Id="rId5" Type="http://schemas.openxmlformats.org/officeDocument/2006/relationships/image" Target="../media/image11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1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2.png"/><Relationship Id="rId9" Type="http://schemas.openxmlformats.org/officeDocument/2006/relationships/image" Target="../media/image7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4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4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3.emf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7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101.png"/><Relationship Id="rId3" Type="http://schemas.openxmlformats.org/officeDocument/2006/relationships/image" Target="../media/image86.png"/><Relationship Id="rId7" Type="http://schemas.openxmlformats.org/officeDocument/2006/relationships/image" Target="../media/image100.pn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9.png"/><Relationship Id="rId11" Type="http://schemas.openxmlformats.org/officeDocument/2006/relationships/image" Target="../media/image96.png"/><Relationship Id="rId5" Type="http://schemas.openxmlformats.org/officeDocument/2006/relationships/image" Target="../media/image98.png"/><Relationship Id="rId10" Type="http://schemas.openxmlformats.org/officeDocument/2006/relationships/image" Target="../media/image87.png"/><Relationship Id="rId4" Type="http://schemas.openxmlformats.org/officeDocument/2006/relationships/image" Target="../media/image93.emf"/><Relationship Id="rId9" Type="http://schemas.openxmlformats.org/officeDocument/2006/relationships/image" Target="../media/image9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4.png"/><Relationship Id="rId11" Type="http://schemas.openxmlformats.org/officeDocument/2006/relationships/image" Target="../media/image101.png"/><Relationship Id="rId5" Type="http://schemas.openxmlformats.org/officeDocument/2006/relationships/image" Target="../media/image103.png"/><Relationship Id="rId10" Type="http://schemas.openxmlformats.org/officeDocument/2006/relationships/image" Target="../media/image100.png"/><Relationship Id="rId4" Type="http://schemas.openxmlformats.org/officeDocument/2006/relationships/image" Target="../media/image102.emf"/><Relationship Id="rId9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06.emf"/><Relationship Id="rId7" Type="http://schemas.openxmlformats.org/officeDocument/2006/relationships/image" Target="../media/image107.pn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1.png"/><Relationship Id="rId11" Type="http://schemas.openxmlformats.org/officeDocument/2006/relationships/image" Target="../media/image109.png"/><Relationship Id="rId5" Type="http://schemas.openxmlformats.org/officeDocument/2006/relationships/image" Target="../media/image100.png"/><Relationship Id="rId10" Type="http://schemas.openxmlformats.org/officeDocument/2006/relationships/image" Target="../media/image108.png"/><Relationship Id="rId4" Type="http://schemas.openxmlformats.org/officeDocument/2006/relationships/image" Target="../media/image99.png"/><Relationship Id="rId9" Type="http://schemas.openxmlformats.org/officeDocument/2006/relationships/image" Target="../media/image8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5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7.png"/><Relationship Id="rId5" Type="http://schemas.openxmlformats.org/officeDocument/2006/relationships/image" Target="../media/image111.png"/><Relationship Id="rId4" Type="http://schemas.openxmlformats.org/officeDocument/2006/relationships/image" Target="../media/image11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5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7.png"/><Relationship Id="rId5" Type="http://schemas.openxmlformats.org/officeDocument/2006/relationships/image" Target="../media/image111.png"/><Relationship Id="rId4" Type="http://schemas.openxmlformats.org/officeDocument/2006/relationships/image" Target="../media/image116.png"/><Relationship Id="rId9" Type="http://schemas.openxmlformats.org/officeDocument/2006/relationships/image" Target="../media/image12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18.png"/><Relationship Id="rId3" Type="http://schemas.openxmlformats.org/officeDocument/2006/relationships/image" Target="../media/image121.png"/><Relationship Id="rId7" Type="http://schemas.openxmlformats.org/officeDocument/2006/relationships/image" Target="../media/image124.png"/><Relationship Id="rId12" Type="http://schemas.openxmlformats.org/officeDocument/2006/relationships/image" Target="../media/image12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5" Type="http://schemas.openxmlformats.org/officeDocument/2006/relationships/image" Target="../media/image112.png"/><Relationship Id="rId15" Type="http://schemas.openxmlformats.org/officeDocument/2006/relationships/image" Target="../media/image130.png"/><Relationship Id="rId10" Type="http://schemas.openxmlformats.org/officeDocument/2006/relationships/image" Target="../media/image127.png"/><Relationship Id="rId4" Type="http://schemas.openxmlformats.org/officeDocument/2006/relationships/image" Target="../media/image122.png"/><Relationship Id="rId9" Type="http://schemas.openxmlformats.org/officeDocument/2006/relationships/image" Target="../media/image126.png"/><Relationship Id="rId14" Type="http://schemas.openxmlformats.org/officeDocument/2006/relationships/image" Target="../media/image113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31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1.png"/><Relationship Id="rId5" Type="http://schemas.openxmlformats.org/officeDocument/2006/relationships/image" Target="../media/image133.png"/><Relationship Id="rId10" Type="http://schemas.openxmlformats.org/officeDocument/2006/relationships/image" Target="../media/image136.png"/><Relationship Id="rId4" Type="http://schemas.openxmlformats.org/officeDocument/2006/relationships/image" Target="../media/image132.png"/><Relationship Id="rId9" Type="http://schemas.openxmlformats.org/officeDocument/2006/relationships/image" Target="../media/image13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7682" y="3212976"/>
            <a:ext cx="4112344" cy="1372683"/>
          </a:xfrm>
        </p:spPr>
        <p:txBody>
          <a:bodyPr wrap="none">
            <a:spAutoFit/>
          </a:bodyPr>
          <a:lstStyle/>
          <a:p>
            <a:r>
              <a:rPr lang="en-US" altLang="ja-JP" sz="4000" dirty="0" err="1" smtClean="0">
                <a:solidFill>
                  <a:schemeClr val="tx1"/>
                </a:solidFill>
              </a:rPr>
              <a:t>Masakiyo</a:t>
            </a:r>
            <a:r>
              <a:rPr lang="en-US" altLang="ja-JP" sz="4000" dirty="0" smtClean="0">
                <a:solidFill>
                  <a:schemeClr val="tx1"/>
                </a:solidFill>
              </a:rPr>
              <a:t> Kitazawa</a:t>
            </a:r>
          </a:p>
          <a:p>
            <a:r>
              <a:rPr lang="en-US" altLang="ja-JP" sz="3600" dirty="0" smtClean="0">
                <a:solidFill>
                  <a:schemeClr val="tx1"/>
                </a:solidFill>
              </a:rPr>
              <a:t>(Osaka U.)</a:t>
            </a:r>
          </a:p>
        </p:txBody>
      </p:sp>
      <p:sp>
        <p:nvSpPr>
          <p:cNvPr id="11" name="タイトル 10"/>
          <p:cNvSpPr>
            <a:spLocks noGrp="1"/>
          </p:cNvSpPr>
          <p:nvPr>
            <p:ph type="ctrTitle"/>
          </p:nvPr>
        </p:nvSpPr>
        <p:spPr>
          <a:xfrm>
            <a:off x="0" y="1052736"/>
            <a:ext cx="9144000" cy="1470025"/>
          </a:xfrm>
        </p:spPr>
        <p:txBody>
          <a:bodyPr>
            <a:noAutofit/>
          </a:bodyPr>
          <a:lstStyle/>
          <a:p>
            <a:r>
              <a:rPr lang="en-US" altLang="ja-JP" sz="4000" dirty="0"/>
              <a:t>R</a:t>
            </a:r>
            <a:r>
              <a:rPr lang="en-US" altLang="ja-JP" sz="4000" dirty="0" smtClean="0"/>
              <a:t>apidity window and centrality dependences of higher order </a:t>
            </a:r>
            <a:r>
              <a:rPr lang="en-US" altLang="ja-JP" sz="4000" dirty="0" err="1" smtClean="0"/>
              <a:t>cumulants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07704" y="4946897"/>
            <a:ext cx="56155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MK, </a:t>
            </a:r>
            <a:r>
              <a:rPr kumimoji="1" lang="en-US" altLang="ja-JP" sz="2000" dirty="0" err="1" smtClean="0"/>
              <a:t>Asakawa</a:t>
            </a:r>
            <a:r>
              <a:rPr kumimoji="1" lang="en-US" altLang="ja-JP" sz="2000" dirty="0" smtClean="0"/>
              <a:t>, Ono, </a:t>
            </a:r>
            <a:r>
              <a:rPr lang="en-US" altLang="ja-JP" sz="2000" dirty="0" smtClean="0"/>
              <a:t>Phys. Lett</a:t>
            </a:r>
            <a:r>
              <a:rPr lang="en-US" altLang="ja-JP" sz="2000" dirty="0"/>
              <a:t>. </a:t>
            </a:r>
            <a:r>
              <a:rPr lang="en-US" altLang="ja-JP" sz="2000" dirty="0" smtClean="0"/>
              <a:t>B728, 386-392 (2014)</a:t>
            </a:r>
            <a:endParaRPr kumimoji="1" lang="en-US" altLang="ja-JP" sz="2000" dirty="0" smtClean="0"/>
          </a:p>
          <a:p>
            <a:r>
              <a:rPr kumimoji="1" lang="en-US" altLang="ja-JP" sz="2000" dirty="0" err="1" smtClean="0"/>
              <a:t>Sakaida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Asakawa</a:t>
            </a:r>
            <a:r>
              <a:rPr kumimoji="1" lang="en-US" altLang="ja-JP" sz="2000" dirty="0" smtClean="0"/>
              <a:t>, MK, </a:t>
            </a:r>
            <a:r>
              <a:rPr lang="en-US" altLang="ja-JP" sz="2000" dirty="0" smtClean="0"/>
              <a:t>PRC90, 064911 (2014)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MK, arXiv:1505.04349, </a:t>
            </a:r>
            <a:r>
              <a:rPr lang="en-US" altLang="ja-JP" sz="2000" dirty="0" err="1" smtClean="0"/>
              <a:t>Nucl</a:t>
            </a:r>
            <a:r>
              <a:rPr lang="en-US" altLang="ja-JP" sz="2000" dirty="0" smtClean="0"/>
              <a:t>. Phys. A, in press</a:t>
            </a:r>
            <a:endParaRPr kumimoji="1" lang="en-US" altLang="ja-JP" sz="2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59720" y="6381328"/>
            <a:ext cx="604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HIC for FAIR workshop, Frankfurt,  30/Jul./2015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020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4685479" y="5548055"/>
            <a:ext cx="4214248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55576" y="4383112"/>
            <a:ext cx="3478220" cy="18542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760477" y="1714241"/>
            <a:ext cx="3478220" cy="18542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925294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Fluctuations and Elemental Charge </a:t>
            </a:r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27" name="円/楕円 426"/>
          <p:cNvSpPr/>
          <p:nvPr/>
        </p:nvSpPr>
        <p:spPr>
          <a:xfrm>
            <a:off x="2475725" y="329468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8" name="円/楕円 427"/>
          <p:cNvSpPr/>
          <p:nvPr/>
        </p:nvSpPr>
        <p:spPr>
          <a:xfrm>
            <a:off x="3347864" y="338263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9" name="円/楕円 428"/>
          <p:cNvSpPr/>
          <p:nvPr/>
        </p:nvSpPr>
        <p:spPr>
          <a:xfrm>
            <a:off x="3607833" y="31732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0" name="円/楕円 429"/>
          <p:cNvSpPr/>
          <p:nvPr/>
        </p:nvSpPr>
        <p:spPr>
          <a:xfrm>
            <a:off x="1223616" y="316663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1" name="円/楕円 430"/>
          <p:cNvSpPr/>
          <p:nvPr/>
        </p:nvSpPr>
        <p:spPr>
          <a:xfrm>
            <a:off x="3491880" y="23474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2" name="円/楕円 431"/>
          <p:cNvSpPr/>
          <p:nvPr/>
        </p:nvSpPr>
        <p:spPr>
          <a:xfrm>
            <a:off x="1640419" y="263506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3" name="円/楕円 432"/>
          <p:cNvSpPr/>
          <p:nvPr/>
        </p:nvSpPr>
        <p:spPr>
          <a:xfrm>
            <a:off x="1994403" y="24424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4" name="円/楕円 433"/>
          <p:cNvSpPr/>
          <p:nvPr/>
        </p:nvSpPr>
        <p:spPr>
          <a:xfrm>
            <a:off x="1115616" y="210703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5" name="円/楕円 434"/>
          <p:cNvSpPr/>
          <p:nvPr/>
        </p:nvSpPr>
        <p:spPr>
          <a:xfrm>
            <a:off x="3203824" y="29572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6" name="円/楕円 435"/>
          <p:cNvSpPr/>
          <p:nvPr/>
        </p:nvSpPr>
        <p:spPr>
          <a:xfrm>
            <a:off x="2027035" y="306521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7" name="円/楕円 436"/>
          <p:cNvSpPr/>
          <p:nvPr/>
        </p:nvSpPr>
        <p:spPr>
          <a:xfrm>
            <a:off x="3955873" y="195829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8" name="円/楕円 437"/>
          <p:cNvSpPr/>
          <p:nvPr/>
        </p:nvSpPr>
        <p:spPr>
          <a:xfrm>
            <a:off x="1701045" y="322063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9" name="円/楕円 438"/>
          <p:cNvSpPr/>
          <p:nvPr/>
        </p:nvSpPr>
        <p:spPr>
          <a:xfrm>
            <a:off x="3715833" y="261577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0" name="円/楕円 439"/>
          <p:cNvSpPr/>
          <p:nvPr/>
        </p:nvSpPr>
        <p:spPr>
          <a:xfrm>
            <a:off x="2608457" y="28192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1" name="円/楕円 440"/>
          <p:cNvSpPr/>
          <p:nvPr/>
        </p:nvSpPr>
        <p:spPr>
          <a:xfrm>
            <a:off x="2427957" y="229950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2" name="円/楕円 441"/>
          <p:cNvSpPr/>
          <p:nvPr/>
        </p:nvSpPr>
        <p:spPr>
          <a:xfrm>
            <a:off x="899592" y="242720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3" name="円/楕円 442"/>
          <p:cNvSpPr/>
          <p:nvPr/>
        </p:nvSpPr>
        <p:spPr>
          <a:xfrm>
            <a:off x="2718116" y="244492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4" name="円/楕円 443"/>
          <p:cNvSpPr/>
          <p:nvPr/>
        </p:nvSpPr>
        <p:spPr>
          <a:xfrm>
            <a:off x="2679702" y="203753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円/楕円 444"/>
          <p:cNvSpPr/>
          <p:nvPr/>
        </p:nvSpPr>
        <p:spPr>
          <a:xfrm>
            <a:off x="1588266" y="192433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6" name="円/楕円 445"/>
          <p:cNvSpPr/>
          <p:nvPr/>
        </p:nvSpPr>
        <p:spPr>
          <a:xfrm>
            <a:off x="3160578" y="256177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7" name="円/楕円 446"/>
          <p:cNvSpPr/>
          <p:nvPr/>
        </p:nvSpPr>
        <p:spPr>
          <a:xfrm>
            <a:off x="4067944" y="239092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8" name="円/楕円 447"/>
          <p:cNvSpPr/>
          <p:nvPr/>
        </p:nvSpPr>
        <p:spPr>
          <a:xfrm>
            <a:off x="3955873" y="328715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9" name="円/楕円 448"/>
          <p:cNvSpPr/>
          <p:nvPr/>
        </p:nvSpPr>
        <p:spPr>
          <a:xfrm>
            <a:off x="946728" y="187033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0" name="円/楕円 449"/>
          <p:cNvSpPr/>
          <p:nvPr/>
        </p:nvSpPr>
        <p:spPr>
          <a:xfrm>
            <a:off x="2209154" y="27189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円/楕円 235"/>
          <p:cNvSpPr/>
          <p:nvPr/>
        </p:nvSpPr>
        <p:spPr>
          <a:xfrm>
            <a:off x="892728" y="328581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2879824" y="333829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円/楕円 238"/>
          <p:cNvSpPr/>
          <p:nvPr/>
        </p:nvSpPr>
        <p:spPr>
          <a:xfrm>
            <a:off x="2242273" y="17788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円/楕円 239"/>
          <p:cNvSpPr/>
          <p:nvPr/>
        </p:nvSpPr>
        <p:spPr>
          <a:xfrm>
            <a:off x="2250076" y="201765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円/楕円 241"/>
          <p:cNvSpPr/>
          <p:nvPr/>
        </p:nvSpPr>
        <p:spPr>
          <a:xfrm>
            <a:off x="1475656" y="237775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円/楕円 243"/>
          <p:cNvSpPr/>
          <p:nvPr/>
        </p:nvSpPr>
        <p:spPr>
          <a:xfrm>
            <a:off x="3347864" y="201399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円/楕円 199"/>
          <p:cNvSpPr/>
          <p:nvPr/>
        </p:nvSpPr>
        <p:spPr>
          <a:xfrm>
            <a:off x="2048403" y="593127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円/楕円 208"/>
          <p:cNvSpPr/>
          <p:nvPr/>
        </p:nvSpPr>
        <p:spPr>
          <a:xfrm>
            <a:off x="3810575" y="586165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3217605" y="51594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1563801" y="557035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220"/>
          <p:cNvSpPr/>
          <p:nvPr/>
        </p:nvSpPr>
        <p:spPr>
          <a:xfrm>
            <a:off x="3271605" y="526133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円/楕円 224"/>
          <p:cNvSpPr/>
          <p:nvPr/>
        </p:nvSpPr>
        <p:spPr>
          <a:xfrm>
            <a:off x="1498657" y="546850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円/楕円 230"/>
          <p:cNvSpPr/>
          <p:nvPr/>
        </p:nvSpPr>
        <p:spPr>
          <a:xfrm>
            <a:off x="2663398" y="453503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円/楕円 232"/>
          <p:cNvSpPr/>
          <p:nvPr/>
        </p:nvSpPr>
        <p:spPr>
          <a:xfrm>
            <a:off x="1221599" y="46765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円/楕円 233"/>
          <p:cNvSpPr/>
          <p:nvPr/>
        </p:nvSpPr>
        <p:spPr>
          <a:xfrm>
            <a:off x="3691743" y="580765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円/楕円 236"/>
          <p:cNvSpPr/>
          <p:nvPr/>
        </p:nvSpPr>
        <p:spPr>
          <a:xfrm>
            <a:off x="982958" y="578060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3845277" y="461587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935584" y="567260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円/楕円 244"/>
          <p:cNvSpPr/>
          <p:nvPr/>
        </p:nvSpPr>
        <p:spPr>
          <a:xfrm>
            <a:off x="3325605" y="513519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円/楕円 245"/>
          <p:cNvSpPr/>
          <p:nvPr/>
        </p:nvSpPr>
        <p:spPr>
          <a:xfrm>
            <a:off x="2159693" y="59919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2526624" y="452597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円/楕円 247"/>
          <p:cNvSpPr/>
          <p:nvPr/>
        </p:nvSpPr>
        <p:spPr>
          <a:xfrm>
            <a:off x="1223217" y="48162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円/楕円 248"/>
          <p:cNvSpPr/>
          <p:nvPr/>
        </p:nvSpPr>
        <p:spPr>
          <a:xfrm>
            <a:off x="2597594" y="459016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円/楕円 249"/>
          <p:cNvSpPr/>
          <p:nvPr/>
        </p:nvSpPr>
        <p:spPr>
          <a:xfrm>
            <a:off x="2172025" y="51507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円/楕円 250"/>
          <p:cNvSpPr/>
          <p:nvPr/>
        </p:nvSpPr>
        <p:spPr>
          <a:xfrm>
            <a:off x="2691580" y="533521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/>
          <p:cNvSpPr/>
          <p:nvPr/>
        </p:nvSpPr>
        <p:spPr>
          <a:xfrm>
            <a:off x="2616354" y="54432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3899277" y="474911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円/楕円 253"/>
          <p:cNvSpPr/>
          <p:nvPr/>
        </p:nvSpPr>
        <p:spPr>
          <a:xfrm>
            <a:off x="3798327" y="575365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円/楕円 254"/>
          <p:cNvSpPr/>
          <p:nvPr/>
        </p:nvSpPr>
        <p:spPr>
          <a:xfrm>
            <a:off x="1455801" y="556268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円/楕円 255"/>
          <p:cNvSpPr/>
          <p:nvPr/>
        </p:nvSpPr>
        <p:spPr>
          <a:xfrm>
            <a:off x="2583725" y="532429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円/楕円 256"/>
          <p:cNvSpPr/>
          <p:nvPr/>
        </p:nvSpPr>
        <p:spPr>
          <a:xfrm>
            <a:off x="873395" y="577658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257"/>
          <p:cNvSpPr/>
          <p:nvPr/>
        </p:nvSpPr>
        <p:spPr>
          <a:xfrm>
            <a:off x="2155552" y="587727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円/楕円 258"/>
          <p:cNvSpPr/>
          <p:nvPr/>
        </p:nvSpPr>
        <p:spPr>
          <a:xfrm>
            <a:off x="2101154" y="509676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円/楕円 259"/>
          <p:cNvSpPr/>
          <p:nvPr/>
        </p:nvSpPr>
        <p:spPr>
          <a:xfrm>
            <a:off x="2114880" y="52275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円/楕円 260"/>
          <p:cNvSpPr/>
          <p:nvPr/>
        </p:nvSpPr>
        <p:spPr>
          <a:xfrm>
            <a:off x="1331217" y="476680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円/楕円 261"/>
          <p:cNvSpPr/>
          <p:nvPr/>
        </p:nvSpPr>
        <p:spPr>
          <a:xfrm>
            <a:off x="3774583" y="472387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円/楕円 263"/>
          <p:cNvSpPr/>
          <p:nvPr/>
        </p:nvSpPr>
        <p:spPr>
          <a:xfrm>
            <a:off x="3743944" y="4581128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2015752" y="504921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円/楕円 265"/>
          <p:cNvSpPr/>
          <p:nvPr/>
        </p:nvSpPr>
        <p:spPr>
          <a:xfrm>
            <a:off x="2483768" y="4437112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円/楕円 266"/>
          <p:cNvSpPr/>
          <p:nvPr/>
        </p:nvSpPr>
        <p:spPr>
          <a:xfrm>
            <a:off x="2015752" y="5823272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円/楕円 267"/>
          <p:cNvSpPr/>
          <p:nvPr/>
        </p:nvSpPr>
        <p:spPr>
          <a:xfrm>
            <a:off x="2519808" y="525246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円/楕円 268"/>
          <p:cNvSpPr/>
          <p:nvPr/>
        </p:nvSpPr>
        <p:spPr>
          <a:xfrm>
            <a:off x="3648575" y="568128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円/楕円 269"/>
          <p:cNvSpPr/>
          <p:nvPr/>
        </p:nvSpPr>
        <p:spPr>
          <a:xfrm>
            <a:off x="827584" y="5625280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円/楕円 270"/>
          <p:cNvSpPr/>
          <p:nvPr/>
        </p:nvSpPr>
        <p:spPr>
          <a:xfrm>
            <a:off x="3156693" y="507111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円/楕円 271"/>
          <p:cNvSpPr/>
          <p:nvPr/>
        </p:nvSpPr>
        <p:spPr>
          <a:xfrm>
            <a:off x="1403648" y="540925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円/楕円 272"/>
          <p:cNvSpPr/>
          <p:nvPr/>
        </p:nvSpPr>
        <p:spPr>
          <a:xfrm>
            <a:off x="1151656" y="46345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81868" y="5620063"/>
            <a:ext cx="3926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F</a:t>
            </a:r>
            <a:r>
              <a:rPr lang="en-US" altLang="ja-JP" sz="2400" dirty="0" smtClean="0"/>
              <a:t>ree Boltzmann </a:t>
            </a:r>
            <a:r>
              <a:rPr lang="en-US" altLang="ja-JP" sz="2400" dirty="0" smtClean="0">
                <a:sym typeface="Wingdings" pitchFamily="2" charset="2"/>
              </a:rPr>
              <a:t> Poisson</a:t>
            </a:r>
            <a:endParaRPr kumimoji="1" lang="ja-JP" altLang="en-US" sz="2400" dirty="0"/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n \rangle_c = \langle N_q \rangle&#10;\end{align*}&lt;/body&gt;&#10;  &lt;fcolor&gt;FF000000&lt;/fcolor&gt;&#10;  &lt;bcolor&gt;FFFFFFFF&lt;/bcolor&gt;&#10;  &lt;transparent&gt;True&lt;/transparent&gt;&#10;  &lt;resolution&gt;1800&lt;/resolution&gt;&#10;  &lt;imageh&gt;283&lt;/imageh&gt;&#10;  &lt;imagew&gt;1557&lt;/imagew&gt;&#10;  &lt;scale&gt;50&lt;/scale&gt;&#10;  &lt;cursor&gt;68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1083"/>
            <a:ext cx="2176523" cy="395605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B^n \rangle_c = \langle N_B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1627&lt;/imagew&gt;&#10;  &lt;scale&gt;50&lt;/scale&gt;&#10;  &lt;cursor&gt;6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482878"/>
            <a:ext cx="2274376" cy="348076"/>
          </a:xfrm>
          <a:prstGeom prst="rect">
            <a:avLst/>
          </a:prstGeom>
        </p:spPr>
      </p:pic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3 N_B = N_q&#10;\end{align*}&lt;/body&gt;&#10;  &lt;fcolor&gt;FF000000&lt;/fcolor&gt;&#10;  &lt;bcolor&gt;FFFFFFFF&lt;/bcolor&gt;&#10;  &lt;transparent&gt;True&lt;/transparent&gt;&#10;  &lt;resolution&gt;1800&lt;/resolution&gt;&#10;  &lt;imageh&gt;242&lt;/imageh&gt;&#10;  &lt;imagew&gt;1107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87" y="3857307"/>
            <a:ext cx="1547470" cy="338291"/>
          </a:xfrm>
          <a:prstGeom prst="rect">
            <a:avLst/>
          </a:prstGeom>
        </p:spPr>
      </p:pic>
      <p:grpSp>
        <p:nvGrpSpPr>
          <p:cNvPr id="7" name="グループ化 6"/>
          <p:cNvGrpSpPr/>
          <p:nvPr/>
        </p:nvGrpSpPr>
        <p:grpSpPr>
          <a:xfrm>
            <a:off x="4644008" y="2417147"/>
            <a:ext cx="3692184" cy="711529"/>
            <a:chOff x="4644008" y="2417147"/>
            <a:chExt cx="3692184" cy="711529"/>
          </a:xfrm>
        </p:grpSpPr>
        <p:sp>
          <p:nvSpPr>
            <p:cNvPr id="24" name="右矢印 23"/>
            <p:cNvSpPr/>
            <p:nvPr/>
          </p:nvSpPr>
          <p:spPr>
            <a:xfrm>
              <a:off x="4644008" y="2633171"/>
              <a:ext cx="504056" cy="3414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5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B^n \rangle_c = \frac1{3^{n-1}}\langle N_B\rangle&#10;\end{align*}&lt;/body&gt;&#10;  &lt;fcolor&gt;FF000000&lt;/fcolor&gt;&#10;  &lt;bcolor&gt;FFFFFFFF&lt;/bcolor&gt;&#10;  &lt;transparent&gt;True&lt;/transparent&gt;&#10;  &lt;resolution&gt;1800&lt;/resolution&gt;&#10;  &lt;imageh&gt;509&lt;/imageh&gt;&#10;  &lt;imagew&gt;2203&lt;/imagew&gt;&#10;  &lt;scale&gt;50&lt;/scale&gt;&#10;  &lt;cursor&gt;64&lt;/cursor&gt;&#10;&lt;/TeXTeX&gt;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628" y="2417147"/>
              <a:ext cx="3079564" cy="711529"/>
            </a:xfrm>
            <a:prstGeom prst="rect">
              <a:avLst/>
            </a:prstGeom>
          </p:spPr>
        </p:pic>
      </p:grpSp>
      <p:pic>
        <p:nvPicPr>
          <p:cNvPr id="3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^n \rangle_c = \langle N 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1475&lt;/imagew&gt;&#10;  &lt;scale&gt;50&lt;/scale&gt;&#10;  &lt;cursor&gt;56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643" y="6124119"/>
            <a:ext cx="2061896" cy="348076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907704" y="2221702"/>
            <a:ext cx="1150392" cy="78663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1907704" y="4869160"/>
            <a:ext cx="1150392" cy="78663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19976" y="790911"/>
            <a:ext cx="3224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tx2"/>
                </a:solidFill>
              </a:rPr>
              <a:t>Asakawa</a:t>
            </a:r>
            <a:r>
              <a:rPr kumimoji="1" lang="en-US" altLang="ja-JP" dirty="0" smtClean="0">
                <a:solidFill>
                  <a:schemeClr val="tx2"/>
                </a:solidFill>
              </a:rPr>
              <a:t>, Heinz</a:t>
            </a:r>
            <a:r>
              <a:rPr lang="en-US" altLang="ja-JP" dirty="0" smtClean="0">
                <a:solidFill>
                  <a:schemeClr val="tx2"/>
                </a:solidFill>
              </a:rPr>
              <a:t>, Muller, 2000</a:t>
            </a:r>
          </a:p>
          <a:p>
            <a:r>
              <a:rPr kumimoji="1" lang="en-US" altLang="ja-JP" dirty="0" err="1" smtClean="0">
                <a:solidFill>
                  <a:schemeClr val="tx2"/>
                </a:solidFill>
              </a:rPr>
              <a:t>Jeon</a:t>
            </a:r>
            <a:r>
              <a:rPr kumimoji="1" lang="en-US" altLang="ja-JP" dirty="0" smtClean="0">
                <a:solidFill>
                  <a:schemeClr val="tx2"/>
                </a:solidFill>
              </a:rPr>
              <a:t>, Koch, 2000</a:t>
            </a:r>
          </a:p>
          <a:p>
            <a:r>
              <a:rPr lang="en-US" altLang="ja-JP" dirty="0" err="1" smtClean="0">
                <a:solidFill>
                  <a:schemeClr val="tx2"/>
                </a:solidFill>
              </a:rPr>
              <a:t>Ejiri</a:t>
            </a:r>
            <a:r>
              <a:rPr lang="en-US" altLang="ja-JP" dirty="0" smtClean="0">
                <a:solidFill>
                  <a:schemeClr val="tx2"/>
                </a:solidFill>
              </a:rPr>
              <a:t>, </a:t>
            </a:r>
            <a:r>
              <a:rPr lang="en-US" altLang="ja-JP" dirty="0" err="1" smtClean="0">
                <a:solidFill>
                  <a:schemeClr val="tx2"/>
                </a:solidFill>
              </a:rPr>
              <a:t>Karsch</a:t>
            </a:r>
            <a:r>
              <a:rPr lang="en-US" altLang="ja-JP" dirty="0" smtClean="0">
                <a:solidFill>
                  <a:schemeClr val="tx2"/>
                </a:solidFill>
              </a:rPr>
              <a:t>, </a:t>
            </a:r>
            <a:r>
              <a:rPr lang="en-US" altLang="ja-JP" dirty="0" err="1" smtClean="0">
                <a:solidFill>
                  <a:schemeClr val="tx2"/>
                </a:solidFill>
              </a:rPr>
              <a:t>Redlich</a:t>
            </a:r>
            <a:r>
              <a:rPr lang="en-US" altLang="ja-JP" dirty="0" smtClean="0">
                <a:solidFill>
                  <a:schemeClr val="tx2"/>
                </a:solidFill>
              </a:rPr>
              <a:t>, 2005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2531462" cy="584775"/>
          </a:xfrm>
        </p:spPr>
        <p:txBody>
          <a:bodyPr/>
          <a:lstStyle/>
          <a:p>
            <a:r>
              <a:rPr kumimoji="1" lang="en-US" altLang="ja-JP" dirty="0" smtClean="0"/>
              <a:t> Shot Noise  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595437" y="1008882"/>
            <a:ext cx="7783033" cy="2348110"/>
          </a:xfrm>
          <a:prstGeom prst="roundRect">
            <a:avLst/>
          </a:prstGeom>
          <a:solidFill>
            <a:srgbClr val="424E5B"/>
          </a:solidFill>
          <a:ln w="12700" cap="flat" cmpd="sng" algn="ctr">
            <a:solidFill>
              <a:srgbClr val="424E5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23845" y="1710993"/>
            <a:ext cx="2825657" cy="1107160"/>
          </a:xfrm>
          <a:prstGeom prst="rect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S_{\rm shot} =2e^*\langle I\rangle&#10;\end{align*}&lt;/body&gt;&#10;  &lt;fcolor&gt;FFFFFFFF&lt;/fcolor&gt;&#10;  &lt;bcolor&gt;FFFFFFFF&lt;/bcolor&gt;&#10;  &lt;transparent&gt;True&lt;/transparent&gt;&#10;  &lt;resolution&gt;1800&lt;/resolution&gt;&#10;  &lt;imageh&gt;249&lt;/imageh&gt;&#10;  &lt;imagew&gt;1501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276" y="1881275"/>
            <a:ext cx="2254955" cy="37407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705818" y="1303672"/>
            <a:ext cx="2061714" cy="793070"/>
          </a:xfrm>
          <a:prstGeom prst="rect">
            <a:avLst/>
          </a:prstGeom>
          <a:gradFill rotWithShape="1">
            <a:gsLst>
              <a:gs pos="0">
                <a:srgbClr val="424E5B">
                  <a:tint val="70000"/>
                  <a:satMod val="100000"/>
                  <a:lumMod val="110000"/>
                </a:srgbClr>
              </a:gs>
              <a:gs pos="50000">
                <a:srgbClr val="424E5B">
                  <a:tint val="75000"/>
                  <a:satMod val="101000"/>
                  <a:lumMod val="105000"/>
                </a:srgbClr>
              </a:gs>
              <a:gs pos="100000">
                <a:srgbClr val="424E5B">
                  <a:tint val="82000"/>
                  <a:satMod val="104000"/>
                  <a:lumMod val="105000"/>
                </a:srgbClr>
              </a:gs>
            </a:gsLst>
            <a:lin ang="27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636497" y="2660470"/>
            <a:ext cx="234840" cy="370400"/>
          </a:xfrm>
          <a:prstGeom prst="rect">
            <a:avLst/>
          </a:prstGeom>
          <a:solidFill>
            <a:srgbClr val="424E5B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2624537" y="2660470"/>
            <a:ext cx="0" cy="345056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9" name="直線コネクタ 8"/>
          <p:cNvCxnSpPr/>
          <p:nvPr/>
        </p:nvCxnSpPr>
        <p:spPr>
          <a:xfrm flipV="1">
            <a:off x="2856506" y="2556958"/>
            <a:ext cx="0" cy="576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S_{\rm shot} \sim\langle \delta I^2\rangle&#10;\end{align*}&lt;/body&gt;&#10;  &lt;fcolor&gt;FFFFFFFF&lt;/fcolor&gt;&#10;  &lt;bcolor&gt;FFFFFFFF&lt;/bcolor&gt;&#10;  &lt;transparent&gt;True&lt;/transparent&gt;&#10;  &lt;resolution&gt;1800&lt;/resolution&gt;&#10;  &lt;imageh&gt;281&lt;/imageh&gt;&#10;  &lt;imagew&gt;1377&lt;/imagew&gt;&#10;  &lt;scale&gt;50&lt;/scale&gt;&#10;  &lt;cursor&gt;5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276" y="1322583"/>
            <a:ext cx="2068670" cy="42214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893387" y="2509561"/>
            <a:ext cx="319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FF00"/>
                </a:solidFill>
                <a:latin typeface="Calibri Light" panose="020F0302020204030204"/>
              </a:rPr>
              <a:t>charge of quasi-particles</a:t>
            </a:r>
            <a:endParaRPr lang="ja-JP" altLang="en-US" sz="2400" dirty="0">
              <a:solidFill>
                <a:srgbClr val="FFFF00"/>
              </a:solidFill>
              <a:latin typeface="Calibri Light" panose="020F0302020204030204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2736673" y="1809877"/>
            <a:ext cx="0" cy="288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13" name="直線コネクタ 12"/>
          <p:cNvCxnSpPr/>
          <p:nvPr/>
        </p:nvCxnSpPr>
        <p:spPr>
          <a:xfrm flipV="1">
            <a:off x="2736673" y="1306485"/>
            <a:ext cx="0" cy="288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14" name="円/楕円 13"/>
          <p:cNvSpPr>
            <a:spLocks noChangeAspect="1"/>
          </p:cNvSpPr>
          <p:nvPr/>
        </p:nvSpPr>
        <p:spPr>
          <a:xfrm>
            <a:off x="2210703" y="150001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円/楕円 14"/>
          <p:cNvSpPr>
            <a:spLocks noChangeAspect="1"/>
          </p:cNvSpPr>
          <p:nvPr/>
        </p:nvSpPr>
        <p:spPr>
          <a:xfrm>
            <a:off x="2196608" y="1833806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円/楕円 15"/>
          <p:cNvSpPr>
            <a:spLocks noChangeAspect="1"/>
          </p:cNvSpPr>
          <p:nvPr/>
        </p:nvSpPr>
        <p:spPr>
          <a:xfrm>
            <a:off x="2490536" y="1829160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円/楕円 16"/>
          <p:cNvSpPr>
            <a:spLocks noChangeAspect="1"/>
          </p:cNvSpPr>
          <p:nvPr/>
        </p:nvSpPr>
        <p:spPr>
          <a:xfrm>
            <a:off x="1917147" y="1577307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3073167" y="1586547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円/楕円 18"/>
          <p:cNvSpPr>
            <a:spLocks noChangeAspect="1"/>
          </p:cNvSpPr>
          <p:nvPr/>
        </p:nvSpPr>
        <p:spPr>
          <a:xfrm>
            <a:off x="1894661" y="180481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2462442" y="140038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1803717" y="1377200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右矢印 21"/>
          <p:cNvSpPr/>
          <p:nvPr/>
        </p:nvSpPr>
        <p:spPr>
          <a:xfrm flipH="1">
            <a:off x="2299585" y="1969029"/>
            <a:ext cx="831273" cy="347219"/>
          </a:xfrm>
          <a:prstGeom prst="rightArrow">
            <a:avLst/>
          </a:prstGeom>
          <a:solidFill>
            <a:srgbClr val="AD0101">
              <a:alpha val="8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I&#10;\end{align*}&lt;/body&gt;&#10;  &lt;fcolor&gt;FFFFFFFF&lt;/fcolor&gt;&#10;  &lt;bcolor&gt;FFFFFFFF&lt;/bcolor&gt;&#10;  &lt;transparent&gt;True&lt;/transparent&gt;&#10;  &lt;resolution&gt;1800&lt;/resolution&gt;&#10;  &lt;imageh&gt;170&lt;/imageh&gt;&#10;  &lt;imagew&gt;116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21" y="2206285"/>
            <a:ext cx="186562" cy="273410"/>
          </a:xfrm>
          <a:prstGeom prst="rect">
            <a:avLst/>
          </a:prstGeom>
        </p:spPr>
      </p:pic>
      <p:cxnSp>
        <p:nvCxnSpPr>
          <p:cNvPr id="24" name="直線矢印コネクタ 23"/>
          <p:cNvCxnSpPr/>
          <p:nvPr/>
        </p:nvCxnSpPr>
        <p:spPr>
          <a:xfrm flipV="1">
            <a:off x="2591219" y="1689574"/>
            <a:ext cx="396884" cy="30340"/>
          </a:xfrm>
          <a:prstGeom prst="straightConnector1">
            <a:avLst/>
          </a:prstGeom>
          <a:noFill/>
          <a:ln w="28575" cap="flat" cmpd="sng" algn="ctr">
            <a:solidFill>
              <a:srgbClr val="AD0101"/>
            </a:solidFill>
            <a:prstDash val="solid"/>
            <a:tailEnd type="triangle" w="lg" len="lg"/>
          </a:ln>
          <a:effectLst/>
        </p:spPr>
      </p:cxnSp>
      <p:sp>
        <p:nvSpPr>
          <p:cNvPr id="25" name="正方形/長方形 24"/>
          <p:cNvSpPr/>
          <p:nvPr/>
        </p:nvSpPr>
        <p:spPr>
          <a:xfrm>
            <a:off x="6355378" y="1881275"/>
            <a:ext cx="349437" cy="352241"/>
          </a:xfrm>
          <a:prstGeom prst="rect">
            <a:avLst/>
          </a:prstGeom>
          <a:solidFill>
            <a:srgbClr val="FFFF00">
              <a:alpha val="25098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下矢印 25"/>
          <p:cNvSpPr/>
          <p:nvPr/>
        </p:nvSpPr>
        <p:spPr>
          <a:xfrm flipV="1">
            <a:off x="6278272" y="2277926"/>
            <a:ext cx="434495" cy="287134"/>
          </a:xfrm>
          <a:prstGeom prst="downArrow">
            <a:avLst/>
          </a:prstGeom>
          <a:solidFill>
            <a:srgbClr val="FFFF00"/>
          </a:solidFill>
          <a:ln w="127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814068" y="123010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400" i="1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ja-JP" altLang="en-US" sz="2400" i="1" baseline="30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5851666" y="4626359"/>
            <a:ext cx="1665716" cy="8908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24088" y="4059103"/>
            <a:ext cx="2603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Total charge Q:</a:t>
            </a:r>
            <a:endParaRPr kumimoji="1" lang="ja-JP" altLang="en-US" sz="2800" i="1" dirty="0"/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}&#10;\pagestyle{empty}&lt;/preamble&gt;&#10;  &lt;body&gt;\begin{align*} &#10;Q=e\langle N 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1026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810" y="4685020"/>
            <a:ext cx="1085849" cy="263525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\langle \delta Q^2 \rangle = e^2 \langle \delta N^2\rangle = e^2 \langle N \rangle = eQ&#10;\end{align*}&lt;/body&gt;&#10;  &lt;fcolor&gt;FF000000&lt;/fcolor&gt;&#10;  &lt;bcolor&gt;FFFFFFFF&lt;/bcolor&gt;&#10;  &lt;transparent&gt;True&lt;/transparent&gt;&#10;  &lt;resolution&gt;1800&lt;/resolution&gt;&#10;  &lt;imageh&gt;281&lt;/imageh&gt;&#10;  &lt;imagew&gt;3420&lt;/imagew&gt;&#10;  &lt;scale&gt;50&lt;/scale&gt;&#10;  &lt;cursor&gt;103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810" y="5090724"/>
            <a:ext cx="3619500" cy="297392"/>
          </a:xfrm>
          <a:prstGeom prst="rect">
            <a:avLst/>
          </a:prstGeom>
        </p:spPr>
      </p:pic>
      <p:pic>
        <p:nvPicPr>
          <p:cNvPr id="32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Q^2 \rangle}Q = e&#10;\end{align*}&lt;/body&gt;&#10;  &lt;fcolor&gt;FF000000&lt;/fcolor&gt;&#10;  &lt;bcolor&gt;FFFFFFFF&lt;/bcolor&gt;&#10;  &lt;transparent&gt;True&lt;/transparent&gt;&#10;  &lt;resolution&gt;1800&lt;/resolution&gt;&#10;  &lt;imageh&gt;594&lt;/imageh&gt;&#10;  &lt;imagew&gt;1091&lt;/imagew&gt;&#10;  &lt;scale&gt;50&lt;/scale&gt;&#10;  &lt;cursor&gt;53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288" y="4744907"/>
            <a:ext cx="1296144" cy="705692"/>
          </a:xfrm>
          <a:prstGeom prst="rect">
            <a:avLst/>
          </a:prstGeom>
        </p:spPr>
      </p:pic>
      <p:sp>
        <p:nvSpPr>
          <p:cNvPr id="33" name="右矢印 32"/>
          <p:cNvSpPr/>
          <p:nvPr/>
        </p:nvSpPr>
        <p:spPr>
          <a:xfrm>
            <a:off x="5076056" y="4843463"/>
            <a:ext cx="732452" cy="53321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角丸四角形 52"/>
          <p:cNvSpPr/>
          <p:nvPr/>
        </p:nvSpPr>
        <p:spPr>
          <a:xfrm>
            <a:off x="5557274" y="3573016"/>
            <a:ext cx="3420872" cy="2439555"/>
          </a:xfrm>
          <a:prstGeom prst="roundRect">
            <a:avLst>
              <a:gd name="adj" fmla="val 6237"/>
            </a:avLst>
          </a:prstGeom>
          <a:solidFill>
            <a:schemeClr val="accent2">
              <a:lumMod val="75000"/>
            </a:schemeClr>
          </a:solidFill>
          <a:ln w="25400" cap="flat" cmpd="sng" algn="ctr">
            <a:solidFill>
              <a:srgbClr val="AD0101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2531462" cy="584775"/>
          </a:xfrm>
        </p:spPr>
        <p:txBody>
          <a:bodyPr/>
          <a:lstStyle/>
          <a:p>
            <a:r>
              <a:rPr kumimoji="1" lang="en-US" altLang="ja-JP" dirty="0" smtClean="0"/>
              <a:t> Shot Noise  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595437" y="1008882"/>
            <a:ext cx="7783033" cy="2348110"/>
          </a:xfrm>
          <a:prstGeom prst="roundRect">
            <a:avLst/>
          </a:prstGeom>
          <a:solidFill>
            <a:srgbClr val="424E5B"/>
          </a:solidFill>
          <a:ln w="12700" cap="flat" cmpd="sng" algn="ctr">
            <a:solidFill>
              <a:srgbClr val="424E5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23845" y="1710993"/>
            <a:ext cx="2825657" cy="1107160"/>
          </a:xfrm>
          <a:prstGeom prst="rect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S_{\rm shot} =2e^*\langle I\rangle&#10;\end{align*}&lt;/body&gt;&#10;  &lt;fcolor&gt;FFFFFFFF&lt;/fcolor&gt;&#10;  &lt;bcolor&gt;FFFFFFFF&lt;/bcolor&gt;&#10;  &lt;transparent&gt;True&lt;/transparent&gt;&#10;  &lt;resolution&gt;1800&lt;/resolution&gt;&#10;  &lt;imageh&gt;249&lt;/imageh&gt;&#10;  &lt;imagew&gt;1501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276" y="1881275"/>
            <a:ext cx="2254955" cy="37407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705818" y="1303672"/>
            <a:ext cx="2061714" cy="793070"/>
          </a:xfrm>
          <a:prstGeom prst="rect">
            <a:avLst/>
          </a:prstGeom>
          <a:gradFill rotWithShape="1">
            <a:gsLst>
              <a:gs pos="0">
                <a:srgbClr val="424E5B">
                  <a:tint val="70000"/>
                  <a:satMod val="100000"/>
                  <a:lumMod val="110000"/>
                </a:srgbClr>
              </a:gs>
              <a:gs pos="50000">
                <a:srgbClr val="424E5B">
                  <a:tint val="75000"/>
                  <a:satMod val="101000"/>
                  <a:lumMod val="105000"/>
                </a:srgbClr>
              </a:gs>
              <a:gs pos="100000">
                <a:srgbClr val="424E5B">
                  <a:tint val="82000"/>
                  <a:satMod val="104000"/>
                  <a:lumMod val="105000"/>
                </a:srgbClr>
              </a:gs>
            </a:gsLst>
            <a:lin ang="2700000" scaled="0"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636497" y="2660470"/>
            <a:ext cx="234840" cy="370400"/>
          </a:xfrm>
          <a:prstGeom prst="rect">
            <a:avLst/>
          </a:prstGeom>
          <a:solidFill>
            <a:srgbClr val="424E5B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2624537" y="2660470"/>
            <a:ext cx="0" cy="345056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9" name="直線コネクタ 8"/>
          <p:cNvCxnSpPr/>
          <p:nvPr/>
        </p:nvCxnSpPr>
        <p:spPr>
          <a:xfrm flipV="1">
            <a:off x="2856506" y="2556958"/>
            <a:ext cx="0" cy="576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S_{\rm shot} \sim\langle \delta I^2\rangle&#10;\end{align*}&lt;/body&gt;&#10;  &lt;fcolor&gt;FFFFFFFF&lt;/fcolor&gt;&#10;  &lt;bcolor&gt;FFFFFFFF&lt;/bcolor&gt;&#10;  &lt;transparent&gt;True&lt;/transparent&gt;&#10;  &lt;resolution&gt;1800&lt;/resolution&gt;&#10;  &lt;imageh&gt;281&lt;/imageh&gt;&#10;  &lt;imagew&gt;1377&lt;/imagew&gt;&#10;  &lt;scale&gt;50&lt;/scale&gt;&#10;  &lt;cursor&gt;5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276" y="1322583"/>
            <a:ext cx="2068670" cy="42214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893387" y="2509561"/>
            <a:ext cx="319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FF00"/>
                </a:solidFill>
                <a:latin typeface="Calibri Light" panose="020F0302020204030204"/>
              </a:rPr>
              <a:t>charge of quasi-particles</a:t>
            </a:r>
            <a:endParaRPr lang="ja-JP" altLang="en-US" sz="2400" dirty="0">
              <a:solidFill>
                <a:srgbClr val="FFFF00"/>
              </a:solidFill>
              <a:latin typeface="Calibri Light" panose="020F0302020204030204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2736673" y="1809877"/>
            <a:ext cx="0" cy="288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13" name="直線コネクタ 12"/>
          <p:cNvCxnSpPr/>
          <p:nvPr/>
        </p:nvCxnSpPr>
        <p:spPr>
          <a:xfrm flipV="1">
            <a:off x="2736673" y="1306485"/>
            <a:ext cx="0" cy="28800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14" name="円/楕円 13"/>
          <p:cNvSpPr>
            <a:spLocks noChangeAspect="1"/>
          </p:cNvSpPr>
          <p:nvPr/>
        </p:nvSpPr>
        <p:spPr>
          <a:xfrm>
            <a:off x="2210703" y="150001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円/楕円 14"/>
          <p:cNvSpPr>
            <a:spLocks noChangeAspect="1"/>
          </p:cNvSpPr>
          <p:nvPr/>
        </p:nvSpPr>
        <p:spPr>
          <a:xfrm>
            <a:off x="2196608" y="1833806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円/楕円 15"/>
          <p:cNvSpPr>
            <a:spLocks noChangeAspect="1"/>
          </p:cNvSpPr>
          <p:nvPr/>
        </p:nvSpPr>
        <p:spPr>
          <a:xfrm>
            <a:off x="2490536" y="1829160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円/楕円 16"/>
          <p:cNvSpPr>
            <a:spLocks noChangeAspect="1"/>
          </p:cNvSpPr>
          <p:nvPr/>
        </p:nvSpPr>
        <p:spPr>
          <a:xfrm>
            <a:off x="1917147" y="1577307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3073167" y="1586547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円/楕円 18"/>
          <p:cNvSpPr>
            <a:spLocks noChangeAspect="1"/>
          </p:cNvSpPr>
          <p:nvPr/>
        </p:nvSpPr>
        <p:spPr>
          <a:xfrm>
            <a:off x="1894661" y="180481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2462442" y="1400383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1803717" y="1377200"/>
            <a:ext cx="144000" cy="144000"/>
          </a:xfrm>
          <a:prstGeom prst="ellipse">
            <a:avLst/>
          </a:prstGeom>
          <a:solidFill>
            <a:srgbClr val="FFFF00"/>
          </a:solidFill>
          <a:ln w="12700" cap="flat" cmpd="sng" algn="ctr">
            <a:noFill/>
            <a:prstDash val="solid"/>
          </a:ln>
          <a:effectLst>
            <a:glow rad="63500">
              <a:srgbClr val="AC956E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右矢印 21"/>
          <p:cNvSpPr/>
          <p:nvPr/>
        </p:nvSpPr>
        <p:spPr>
          <a:xfrm flipH="1">
            <a:off x="2299585" y="1969029"/>
            <a:ext cx="831273" cy="347219"/>
          </a:xfrm>
          <a:prstGeom prst="rightArrow">
            <a:avLst/>
          </a:prstGeom>
          <a:solidFill>
            <a:srgbClr val="AD0101">
              <a:alpha val="8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I&#10;\end{align*}&lt;/body&gt;&#10;  &lt;fcolor&gt;FFFFFFFF&lt;/fcolor&gt;&#10;  &lt;bcolor&gt;FFFFFFFF&lt;/bcolor&gt;&#10;  &lt;transparent&gt;True&lt;/transparent&gt;&#10;  &lt;resolution&gt;1800&lt;/resolution&gt;&#10;  &lt;imageh&gt;170&lt;/imageh&gt;&#10;  &lt;imagew&gt;116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21" y="2206285"/>
            <a:ext cx="186562" cy="273410"/>
          </a:xfrm>
          <a:prstGeom prst="rect">
            <a:avLst/>
          </a:prstGeom>
        </p:spPr>
      </p:pic>
      <p:cxnSp>
        <p:nvCxnSpPr>
          <p:cNvPr id="24" name="直線矢印コネクタ 23"/>
          <p:cNvCxnSpPr/>
          <p:nvPr/>
        </p:nvCxnSpPr>
        <p:spPr>
          <a:xfrm flipV="1">
            <a:off x="2591219" y="1689574"/>
            <a:ext cx="396884" cy="30340"/>
          </a:xfrm>
          <a:prstGeom prst="straightConnector1">
            <a:avLst/>
          </a:prstGeom>
          <a:noFill/>
          <a:ln w="28575" cap="flat" cmpd="sng" algn="ctr">
            <a:solidFill>
              <a:srgbClr val="AD0101"/>
            </a:solidFill>
            <a:prstDash val="solid"/>
            <a:tailEnd type="triangle" w="lg" len="lg"/>
          </a:ln>
          <a:effectLst/>
        </p:spPr>
      </p:cxnSp>
      <p:sp>
        <p:nvSpPr>
          <p:cNvPr id="25" name="正方形/長方形 24"/>
          <p:cNvSpPr/>
          <p:nvPr/>
        </p:nvSpPr>
        <p:spPr>
          <a:xfrm>
            <a:off x="6355378" y="1881275"/>
            <a:ext cx="349437" cy="352241"/>
          </a:xfrm>
          <a:prstGeom prst="rect">
            <a:avLst/>
          </a:prstGeom>
          <a:solidFill>
            <a:srgbClr val="FFFF00">
              <a:alpha val="25098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下矢印 25"/>
          <p:cNvSpPr/>
          <p:nvPr/>
        </p:nvSpPr>
        <p:spPr>
          <a:xfrm flipV="1">
            <a:off x="6278272" y="2277926"/>
            <a:ext cx="434495" cy="287134"/>
          </a:xfrm>
          <a:prstGeom prst="downArrow">
            <a:avLst/>
          </a:prstGeom>
          <a:solidFill>
            <a:srgbClr val="FFFF00"/>
          </a:solidFill>
          <a:ln w="127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814068" y="1230109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400" i="1" baseline="3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ja-JP" altLang="en-US" sz="2400" i="1" baseline="30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222643" y="3573016"/>
            <a:ext cx="5144494" cy="2439555"/>
          </a:xfrm>
          <a:prstGeom prst="roundRect">
            <a:avLst>
              <a:gd name="adj" fmla="val 6237"/>
            </a:avLst>
          </a:prstGeom>
          <a:solidFill>
            <a:schemeClr val="bg2">
              <a:lumMod val="50000"/>
            </a:schemeClr>
          </a:solidFill>
          <a:ln w="25400" cap="flat" cmpd="sng" algn="ctr">
            <a:solidFill>
              <a:srgbClr val="AC956E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624639" y="3573016"/>
            <a:ext cx="30914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AD0101">
                    <a:lumMod val="20000"/>
                    <a:lumOff val="80000"/>
                  </a:srgbClr>
                </a:solidFill>
                <a:latin typeface="Calibri" panose="020F0502020204030204" pitchFamily="34" charset="0"/>
              </a:rPr>
              <a:t>Fractional Quantum</a:t>
            </a:r>
          </a:p>
          <a:p>
            <a:r>
              <a:rPr lang="en-US" altLang="ja-JP" sz="2800" dirty="0" smtClean="0">
                <a:solidFill>
                  <a:srgbClr val="AD0101">
                    <a:lumMod val="20000"/>
                    <a:lumOff val="80000"/>
                  </a:srgbClr>
                </a:solidFill>
                <a:latin typeface="Calibri" panose="020F0502020204030204" pitchFamily="34" charset="0"/>
              </a:rPr>
              <a:t>Hall Systems</a:t>
            </a:r>
            <a:endParaRPr lang="ja-JP" altLang="en-US" sz="2800" dirty="0">
              <a:solidFill>
                <a:srgbClr val="AD0101">
                  <a:lumMod val="20000"/>
                  <a:lumOff val="8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04768" y="3573016"/>
            <a:ext cx="2748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AC956E">
                    <a:lumMod val="40000"/>
                    <a:lumOff val="60000"/>
                  </a:srgbClr>
                </a:solidFill>
                <a:latin typeface="Calibri" panose="020F0502020204030204" pitchFamily="34" charset="0"/>
              </a:rPr>
              <a:t>Superconductors</a:t>
            </a:r>
          </a:p>
          <a:p>
            <a:r>
              <a:rPr lang="en-US" altLang="ja-JP" sz="2800" dirty="0" smtClean="0">
                <a:solidFill>
                  <a:srgbClr val="AC956E">
                    <a:lumMod val="40000"/>
                    <a:lumOff val="60000"/>
                  </a:srgbClr>
                </a:solidFill>
                <a:latin typeface="Calibri" panose="020F0502020204030204" pitchFamily="34" charset="0"/>
              </a:rPr>
              <a:t>with Cooper Pairs</a:t>
            </a:r>
            <a:endParaRPr lang="ja-JP" altLang="en-US" sz="2800" dirty="0">
              <a:solidFill>
                <a:srgbClr val="AC956E">
                  <a:lumMod val="40000"/>
                  <a:lumOff val="60000"/>
                </a:srgbClr>
              </a:solidFill>
              <a:latin typeface="Calibri" panose="020F0502020204030204" pitchFamily="34" charset="0"/>
            </a:endParaRPr>
          </a:p>
        </p:txBody>
      </p:sp>
      <p:pic>
        <p:nvPicPr>
          <p:cNvPr id="48" name="TexTeXPicture" descr="&lt;?xml version=&quot;1.0&quot; encoding=&quot;utf-16&quot;?&gt;&#10;&lt;TeXTeX&gt;&#10;  &lt;preamble&gt;\documentclass{jarticle}&#10;\usepackage{amsmath}&#10;\pagestyle{empty}&lt;/preamble&gt;&#10;  &lt;body&gt;\begin{align*} &#10;e^*=\frac qp e&#10;\end{align*}&lt;/body&gt;&#10;  &lt;fcolor&gt;FFFFFFFF&lt;/fcolor&gt;&#10;  &lt;bcolor&gt;FFFFFFFF&lt;/bcolor&gt;&#10;  &lt;transparent&gt;True&lt;/transparent&gt;&#10;  &lt;resolution&gt;1800&lt;/resolution&gt;&#10;  &lt;imageh&gt;497&lt;/imageh&gt;&#10;  &lt;imagew&gt;844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79" y="4578765"/>
            <a:ext cx="1267943" cy="746644"/>
          </a:xfrm>
          <a:prstGeom prst="rect">
            <a:avLst/>
          </a:prstGeom>
        </p:spPr>
      </p:pic>
      <p:pic>
        <p:nvPicPr>
          <p:cNvPr id="49" name="TexTeXPicture" descr="&lt;?xml version=&quot;1.0&quot; encoding=&quot;utf-16&quot;?&gt;&#10;&lt;TeXTeX&gt;&#10;  &lt;preamble&gt;\documentclass{jarticle}&#10;\usepackage{amsmath}&#10;\pagestyle{empty}&lt;/preamble&gt;&#10;  &lt;body&gt;\begin{align*} &#10;e^*=2 e&#10;\end{align*}&lt;/body&gt;&#10;  &lt;fcolor&gt;FFFFFFFF&lt;/fcolor&gt;&#10;  &lt;bcolor&gt;FFFFFFFF&lt;/bcolor&gt;&#10;  &lt;transparent&gt;True&lt;/transparent&gt;&#10;  &lt;resolution&gt;1800&lt;/resolution&gt;&#10;  &lt;imageh&gt;186&lt;/imageh&gt;&#10;  &lt;imagew&gt;784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99" y="4753625"/>
            <a:ext cx="1177805" cy="279428"/>
          </a:xfrm>
          <a:prstGeom prst="rect">
            <a:avLst/>
          </a:prstGeom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213" y="3776485"/>
            <a:ext cx="2146946" cy="206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テキスト ボックス 50"/>
          <p:cNvSpPr txBox="1"/>
          <p:nvPr/>
        </p:nvSpPr>
        <p:spPr>
          <a:xfrm>
            <a:off x="301466" y="5471160"/>
            <a:ext cx="275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Jehl</a:t>
            </a:r>
            <a:r>
              <a:rPr lang="en-US" altLang="ja-JP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+, Nature </a:t>
            </a:r>
            <a:r>
              <a:rPr lang="en-US" altLang="ja-JP" b="1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405</a:t>
            </a:r>
            <a:r>
              <a:rPr lang="en-US" altLang="ja-JP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,50 </a:t>
            </a:r>
            <a:r>
              <a:rPr lang="en-US" altLang="ja-JP" dirty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(2000</a:t>
            </a:r>
            <a:r>
              <a:rPr lang="en-US" altLang="ja-JP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)</a:t>
            </a:r>
            <a:endParaRPr lang="ja-JP" altLang="en-US" dirty="0">
              <a:solidFill>
                <a:prstClr val="white">
                  <a:lumMod val="85000"/>
                </a:prstClr>
              </a:solidFill>
              <a:latin typeface="Calibri Light" panose="020F0302020204030204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624639" y="5461772"/>
            <a:ext cx="334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Saminadayar</a:t>
            </a:r>
            <a:r>
              <a:rPr lang="en-US" altLang="ja-JP" dirty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+, </a:t>
            </a:r>
            <a:r>
              <a:rPr lang="en-US" altLang="ja-JP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PRL</a:t>
            </a:r>
            <a:r>
              <a:rPr lang="en-US" altLang="ja-JP" b="1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79</a:t>
            </a:r>
            <a:r>
              <a:rPr lang="en-US" altLang="ja-JP" dirty="0" smtClean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,2526 (</a:t>
            </a:r>
            <a:r>
              <a:rPr lang="en-US" altLang="ja-JP" dirty="0">
                <a:solidFill>
                  <a:prstClr val="white">
                    <a:lumMod val="85000"/>
                  </a:prstClr>
                </a:solidFill>
                <a:latin typeface="Calibri Light" panose="020F0302020204030204"/>
              </a:rPr>
              <a:t>1997)</a:t>
            </a:r>
            <a:endParaRPr lang="ja-JP" altLang="en-US" dirty="0">
              <a:solidFill>
                <a:prstClr val="white">
                  <a:lumMod val="85000"/>
                </a:prstClr>
              </a:solidFill>
              <a:latin typeface="Calibri Light" panose="020F0302020204030204"/>
            </a:endParaRPr>
          </a:p>
        </p:txBody>
      </p:sp>
      <p:sp>
        <p:nvSpPr>
          <p:cNvPr id="54" name="下矢印 53"/>
          <p:cNvSpPr/>
          <p:nvPr/>
        </p:nvSpPr>
        <p:spPr>
          <a:xfrm flipV="1">
            <a:off x="4199430" y="4653568"/>
            <a:ext cx="368039" cy="479542"/>
          </a:xfrm>
          <a:prstGeom prst="downArrow">
            <a:avLst/>
          </a:prstGeom>
          <a:solidFill>
            <a:srgbClr val="AC956E"/>
          </a:solidFill>
          <a:ln w="12700" cap="flat" cmpd="sng" algn="ctr">
            <a:solidFill>
              <a:srgbClr val="AC956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783786" y="4191903"/>
            <a:ext cx="1319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AC956E">
                    <a:lumMod val="50000"/>
                  </a:srgbClr>
                </a:solidFill>
                <a:latin typeface="Calibri" panose="020F0502020204030204" pitchFamily="34" charset="0"/>
              </a:rPr>
              <a:t>doubled!</a:t>
            </a:r>
            <a:endParaRPr lang="ja-JP" altLang="en-US" sz="2400" dirty="0">
              <a:solidFill>
                <a:srgbClr val="AC956E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8448" y="6190863"/>
            <a:ext cx="347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Higher order </a:t>
            </a:r>
            <a:r>
              <a:rPr kumimoji="1" lang="en-US" altLang="ja-JP" sz="2400" dirty="0" err="1" smtClean="0"/>
              <a:t>cumulants</a:t>
            </a:r>
            <a:r>
              <a:rPr lang="en-US" altLang="ja-JP" sz="2400" dirty="0"/>
              <a:t>:</a:t>
            </a:r>
            <a:endParaRPr kumimoji="1" lang="ja-JP" altLang="en-US" sz="24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63888" y="6093296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r>
              <a:rPr kumimoji="1" lang="en-US" altLang="ja-JP" dirty="0" smtClean="0"/>
              <a:t>rd order: </a:t>
            </a:r>
            <a:r>
              <a:rPr kumimoji="1" lang="en-US" altLang="ja-JP" sz="1600" dirty="0" smtClean="0"/>
              <a:t>ex. </a:t>
            </a:r>
            <a:r>
              <a:rPr kumimoji="1" lang="en-US" altLang="ja-JP" sz="1600" dirty="0" err="1" smtClean="0">
                <a:solidFill>
                  <a:srgbClr val="002060"/>
                </a:solidFill>
              </a:rPr>
              <a:t>Beenakker</a:t>
            </a:r>
            <a:r>
              <a:rPr lang="en-US" altLang="ja-JP" sz="1600" dirty="0">
                <a:solidFill>
                  <a:srgbClr val="002060"/>
                </a:solidFill>
              </a:rPr>
              <a:t>+</a:t>
            </a:r>
            <a:r>
              <a:rPr kumimoji="1" lang="en-US" altLang="ja-JP" sz="1600" dirty="0" smtClean="0">
                <a:solidFill>
                  <a:srgbClr val="002060"/>
                </a:solidFill>
              </a:rPr>
              <a:t>, PRL90,176802(2003)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3563888" y="6379790"/>
            <a:ext cx="5561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dirty="0" smtClean="0"/>
              <a:t>up to 5th order: </a:t>
            </a:r>
            <a:r>
              <a:rPr lang="fr-FR" altLang="ja-JP" sz="1600" dirty="0" smtClean="0">
                <a:solidFill>
                  <a:srgbClr val="002060"/>
                </a:solidFill>
              </a:rPr>
              <a:t>Gustavsson+, Surf.Sci.Rep.</a:t>
            </a:r>
            <a:r>
              <a:rPr lang="fr-FR" altLang="ja-JP" sz="1600" b="1" dirty="0" smtClean="0">
                <a:solidFill>
                  <a:srgbClr val="002060"/>
                </a:solidFill>
              </a:rPr>
              <a:t>64</a:t>
            </a:r>
            <a:r>
              <a:rPr lang="fr-FR" altLang="ja-JP" sz="1600" dirty="0" smtClean="0">
                <a:solidFill>
                  <a:srgbClr val="002060"/>
                </a:solidFill>
              </a:rPr>
              <a:t>,191(2009</a:t>
            </a:r>
            <a:r>
              <a:rPr lang="fr-FR" altLang="ja-JP" sz="1600" dirty="0">
                <a:solidFill>
                  <a:srgbClr val="002060"/>
                </a:solidFill>
              </a:rPr>
              <a:t>)</a:t>
            </a:r>
            <a:endParaRPr lang="ja-JP" alt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7221849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Various Contributions to Fluctuations 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7544" y="836712"/>
            <a:ext cx="523053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Initial fluctuations</a:t>
            </a: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Effect of jets</a:t>
            </a: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Negative binomial (?)</a:t>
            </a: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Final state </a:t>
            </a:r>
            <a:r>
              <a:rPr lang="en-US" altLang="ja-JP" sz="2800" dirty="0" err="1" smtClean="0">
                <a:latin typeface="Calibri" panose="020F0502020204030204" pitchFamily="34" charset="0"/>
              </a:rPr>
              <a:t>rescattering</a:t>
            </a:r>
            <a:endParaRPr lang="en-US" altLang="ja-JP" sz="28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Coordinate vs pseudo </a:t>
            </a:r>
            <a:r>
              <a:rPr lang="en-US" altLang="ja-JP" sz="2800" dirty="0" err="1" smtClean="0">
                <a:latin typeface="Calibri" panose="020F0502020204030204" pitchFamily="34" charset="0"/>
              </a:rPr>
              <a:t>rapidities</a:t>
            </a:r>
            <a:endParaRPr lang="en-US" altLang="ja-JP" sz="28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Particle </a:t>
            </a:r>
            <a:r>
              <a:rPr lang="en-US" altLang="ja-JP" sz="2800" dirty="0" err="1" smtClean="0">
                <a:latin typeface="Calibri" panose="020F0502020204030204" pitchFamily="34" charset="0"/>
              </a:rPr>
              <a:t>missID</a:t>
            </a:r>
            <a:endParaRPr lang="en-US" altLang="ja-JP" sz="2800" dirty="0" smtClean="0">
              <a:latin typeface="Calibri" panose="020F0502020204030204" pitchFamily="34" charset="0"/>
            </a:endParaRP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Efficiency correction</a:t>
            </a:r>
          </a:p>
          <a:p>
            <a:pPr marL="457200" indent="-457200">
              <a:lnSpc>
                <a:spcPts val="4500"/>
              </a:lnSpc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Calibri" panose="020F0502020204030204" pitchFamily="34" charset="0"/>
              </a:rPr>
              <a:t>Global charge conservation</a:t>
            </a:r>
            <a:endParaRPr lang="ja-JP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右矢印 3"/>
          <p:cNvSpPr/>
          <p:nvPr/>
        </p:nvSpPr>
        <p:spPr>
          <a:xfrm rot="16200000">
            <a:off x="3872689" y="973481"/>
            <a:ext cx="431423" cy="42320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40202" y="954251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AD0101">
                    <a:lumMod val="40000"/>
                    <a:lumOff val="60000"/>
                  </a:srgbClr>
                </a:solidFill>
              </a:rPr>
              <a:t>E</a:t>
            </a:r>
            <a:r>
              <a:rPr lang="en-US" altLang="ja-JP" sz="2400" b="1" dirty="0" smtClean="0">
                <a:solidFill>
                  <a:srgbClr val="AD0101">
                    <a:lumMod val="40000"/>
                    <a:lumOff val="60000"/>
                  </a:srgbClr>
                </a:solidFill>
              </a:rPr>
              <a:t>nhance</a:t>
            </a:r>
            <a:endParaRPr lang="ja-JP" altLang="en-US" sz="2400" b="1" dirty="0">
              <a:solidFill>
                <a:srgbClr val="AD0101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 rot="16200000">
            <a:off x="3041583" y="1534219"/>
            <a:ext cx="431423" cy="42320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09096" y="1514989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AD0101">
                    <a:lumMod val="40000"/>
                    <a:lumOff val="60000"/>
                  </a:srgbClr>
                </a:solidFill>
              </a:rPr>
              <a:t>E</a:t>
            </a:r>
            <a:r>
              <a:rPr lang="en-US" altLang="ja-JP" sz="2400" b="1" dirty="0" smtClean="0">
                <a:solidFill>
                  <a:srgbClr val="AD0101">
                    <a:lumMod val="40000"/>
                    <a:lumOff val="60000"/>
                  </a:srgbClr>
                </a:solidFill>
              </a:rPr>
              <a:t>nhance</a:t>
            </a:r>
            <a:endParaRPr lang="ja-JP" altLang="en-US" sz="2400" b="1" dirty="0">
              <a:solidFill>
                <a:srgbClr val="AD0101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 rot="16200000">
            <a:off x="4258942" y="2063500"/>
            <a:ext cx="431423" cy="423206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26455" y="2044270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AD0101">
                    <a:lumMod val="40000"/>
                    <a:lumOff val="60000"/>
                  </a:srgbClr>
                </a:solidFill>
              </a:rPr>
              <a:t>E</a:t>
            </a:r>
            <a:r>
              <a:rPr lang="en-US" altLang="ja-JP" sz="2400" b="1" dirty="0" smtClean="0">
                <a:solidFill>
                  <a:srgbClr val="AD0101">
                    <a:lumMod val="40000"/>
                    <a:lumOff val="60000"/>
                  </a:srgbClr>
                </a:solidFill>
              </a:rPr>
              <a:t>nhance</a:t>
            </a:r>
            <a:endParaRPr lang="ja-JP" altLang="en-US" sz="2400" b="1" dirty="0">
              <a:solidFill>
                <a:srgbClr val="AD0101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 rot="18742502">
            <a:off x="4514890" y="2656768"/>
            <a:ext cx="431423" cy="423206"/>
          </a:xfrm>
          <a:prstGeom prst="rightArrow">
            <a:avLst/>
          </a:prstGeom>
          <a:solidFill>
            <a:srgbClr val="FFC000"/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82403" y="2637538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C000"/>
                </a:solidFill>
              </a:rPr>
              <a:t>E</a:t>
            </a:r>
            <a:r>
              <a:rPr lang="en-US" altLang="ja-JP" sz="2400" b="1" dirty="0" smtClean="0">
                <a:solidFill>
                  <a:srgbClr val="FFC000"/>
                </a:solidFill>
              </a:rPr>
              <a:t>nhance</a:t>
            </a:r>
            <a:r>
              <a:rPr lang="en-US" altLang="ja-JP" sz="2400" dirty="0" smtClean="0">
                <a:solidFill>
                  <a:srgbClr val="FFC000"/>
                </a:solidFill>
              </a:rPr>
              <a:t> </a:t>
            </a:r>
            <a:r>
              <a:rPr lang="en-US" altLang="ja-JP" sz="2000" dirty="0" smtClean="0">
                <a:solidFill>
                  <a:srgbClr val="FFC000"/>
                </a:solidFill>
              </a:rPr>
              <a:t>to Poisson</a:t>
            </a:r>
            <a:endParaRPr lang="ja-JP" altLang="en-US" sz="2000" dirty="0">
              <a:solidFill>
                <a:srgbClr val="FFC00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 rot="18742502">
            <a:off x="5680768" y="3252141"/>
            <a:ext cx="431423" cy="423206"/>
          </a:xfrm>
          <a:prstGeom prst="rightArrow">
            <a:avLst/>
          </a:prstGeom>
          <a:solidFill>
            <a:srgbClr val="FFC000"/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48281" y="3232911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C000"/>
                </a:solidFill>
              </a:rPr>
              <a:t>E</a:t>
            </a:r>
            <a:r>
              <a:rPr lang="en-US" altLang="ja-JP" sz="2400" b="1" dirty="0" smtClean="0">
                <a:solidFill>
                  <a:srgbClr val="FFC000"/>
                </a:solidFill>
              </a:rPr>
              <a:t>nhance</a:t>
            </a:r>
            <a:r>
              <a:rPr lang="en-US" altLang="ja-JP" sz="2400" dirty="0" smtClean="0">
                <a:solidFill>
                  <a:srgbClr val="FFC000"/>
                </a:solidFill>
              </a:rPr>
              <a:t> </a:t>
            </a:r>
            <a:r>
              <a:rPr lang="en-US" altLang="ja-JP" sz="2000" dirty="0" smtClean="0">
                <a:solidFill>
                  <a:srgbClr val="FFC000"/>
                </a:solidFill>
              </a:rPr>
              <a:t>to Poisson</a:t>
            </a:r>
            <a:endParaRPr lang="ja-JP" altLang="en-US" sz="2400" dirty="0">
              <a:solidFill>
                <a:srgbClr val="FFC000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 rot="18742502">
            <a:off x="3305582" y="3819228"/>
            <a:ext cx="431423" cy="423206"/>
          </a:xfrm>
          <a:prstGeom prst="rightArrow">
            <a:avLst/>
          </a:prstGeom>
          <a:solidFill>
            <a:srgbClr val="FFC000"/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73095" y="3799998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C000"/>
                </a:solidFill>
              </a:rPr>
              <a:t>E</a:t>
            </a:r>
            <a:r>
              <a:rPr lang="en-US" altLang="ja-JP" sz="2400" b="1" dirty="0" smtClean="0">
                <a:solidFill>
                  <a:srgbClr val="FFC000"/>
                </a:solidFill>
              </a:rPr>
              <a:t>nhance</a:t>
            </a:r>
            <a:r>
              <a:rPr lang="en-US" altLang="ja-JP" sz="2400" dirty="0" smtClean="0">
                <a:solidFill>
                  <a:srgbClr val="FFC000"/>
                </a:solidFill>
              </a:rPr>
              <a:t> </a:t>
            </a:r>
            <a:r>
              <a:rPr lang="en-US" altLang="ja-JP" sz="2000" dirty="0" smtClean="0">
                <a:solidFill>
                  <a:srgbClr val="FFC000"/>
                </a:solidFill>
              </a:rPr>
              <a:t>to Poisson</a:t>
            </a:r>
            <a:endParaRPr lang="ja-JP" altLang="en-US" sz="2400" dirty="0">
              <a:solidFill>
                <a:srgbClr val="FFC000"/>
              </a:solidFill>
            </a:endParaRPr>
          </a:p>
        </p:txBody>
      </p:sp>
      <p:sp>
        <p:nvSpPr>
          <p:cNvPr id="16" name="右矢印 15"/>
          <p:cNvSpPr/>
          <p:nvPr/>
        </p:nvSpPr>
        <p:spPr>
          <a:xfrm rot="18742502">
            <a:off x="4109624" y="4405170"/>
            <a:ext cx="431423" cy="423206"/>
          </a:xfrm>
          <a:prstGeom prst="rightArrow">
            <a:avLst/>
          </a:prstGeom>
          <a:solidFill>
            <a:srgbClr val="FFC000"/>
          </a:solidFill>
          <a:ln w="190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77137" y="4385940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C000"/>
                </a:solidFill>
              </a:rPr>
              <a:t>E</a:t>
            </a:r>
            <a:r>
              <a:rPr lang="en-US" altLang="ja-JP" sz="2400" b="1" dirty="0" smtClean="0">
                <a:solidFill>
                  <a:srgbClr val="FFC000"/>
                </a:solidFill>
              </a:rPr>
              <a:t>nhance</a:t>
            </a:r>
            <a:r>
              <a:rPr lang="en-US" altLang="ja-JP" sz="2400" dirty="0" smtClean="0">
                <a:solidFill>
                  <a:srgbClr val="FFC000"/>
                </a:solidFill>
              </a:rPr>
              <a:t> </a:t>
            </a:r>
            <a:r>
              <a:rPr lang="en-US" altLang="ja-JP" sz="2000" dirty="0" smtClean="0">
                <a:solidFill>
                  <a:srgbClr val="FFC000"/>
                </a:solidFill>
              </a:rPr>
              <a:t>to Poisson</a:t>
            </a:r>
            <a:endParaRPr lang="ja-JP" altLang="en-US" sz="2400" dirty="0">
              <a:solidFill>
                <a:srgbClr val="FFC000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 rot="5400000">
            <a:off x="5020368" y="4989315"/>
            <a:ext cx="431423" cy="423206"/>
          </a:xfrm>
          <a:prstGeom prst="rightArrow">
            <a:avLst/>
          </a:prstGeom>
          <a:solidFill>
            <a:srgbClr val="00B0F0"/>
          </a:solidFill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42655" y="4922052"/>
            <a:ext cx="1522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Suppress</a:t>
            </a:r>
            <a:endParaRPr lang="ja-JP" altLang="en-US" sz="2800" b="1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52083" y="5838363"/>
            <a:ext cx="691240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suppression is most probably a consequence of </a:t>
            </a:r>
            <a:r>
              <a:rPr lang="en-US" altLang="ja-JP" sz="2400" dirty="0" smtClean="0"/>
              <a:t>the </a:t>
            </a:r>
            <a:r>
              <a:rPr kumimoji="1" lang="en-US" altLang="ja-JP" sz="2400" dirty="0" smtClean="0"/>
              <a:t>small fluctuation in </a:t>
            </a:r>
            <a:r>
              <a:rPr kumimoji="1" lang="en-US" altLang="ja-JP" sz="2400" dirty="0" err="1" smtClean="0"/>
              <a:t>deconfined</a:t>
            </a:r>
            <a:r>
              <a:rPr kumimoji="1" lang="en-US" altLang="ja-JP" sz="2400" dirty="0" smtClean="0"/>
              <a:t> medium.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64995" y="5041922"/>
            <a:ext cx="1915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rgbClr val="002060"/>
                </a:solidFill>
              </a:rPr>
              <a:t>Sakaida</a:t>
            </a:r>
            <a:r>
              <a:rPr kumimoji="1" lang="en-US" altLang="ja-JP" sz="1600" dirty="0" smtClean="0">
                <a:solidFill>
                  <a:srgbClr val="002060"/>
                </a:solidFill>
              </a:rPr>
              <a:t>, </a:t>
            </a:r>
            <a:r>
              <a:rPr kumimoji="1" lang="en-US" altLang="ja-JP" sz="1600" dirty="0" err="1" smtClean="0">
                <a:solidFill>
                  <a:srgbClr val="002060"/>
                </a:solidFill>
              </a:rPr>
              <a:t>Asakawa</a:t>
            </a:r>
            <a:r>
              <a:rPr kumimoji="1" lang="en-US" altLang="ja-JP" sz="16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altLang="ja-JP" sz="1600" dirty="0" smtClean="0">
                <a:solidFill>
                  <a:srgbClr val="002060"/>
                </a:solidFill>
              </a:rPr>
              <a:t>MK,      PRC(2014)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77215" y="3765716"/>
            <a:ext cx="1930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rgbClr val="002060"/>
                </a:solidFill>
              </a:rPr>
              <a:t>Ono, </a:t>
            </a:r>
            <a:r>
              <a:rPr kumimoji="1" lang="en-US" altLang="ja-JP" sz="1600" dirty="0" err="1" smtClean="0">
                <a:solidFill>
                  <a:srgbClr val="002060"/>
                </a:solidFill>
              </a:rPr>
              <a:t>Asakawa</a:t>
            </a:r>
            <a:r>
              <a:rPr kumimoji="1" lang="en-US" altLang="ja-JP" sz="1600" dirty="0" smtClean="0">
                <a:solidFill>
                  <a:srgbClr val="002060"/>
                </a:solidFill>
              </a:rPr>
              <a:t>, MK</a:t>
            </a:r>
          </a:p>
          <a:p>
            <a:pPr algn="r"/>
            <a:r>
              <a:rPr kumimoji="1" lang="en-US" altLang="ja-JP" sz="1600" dirty="0" smtClean="0">
                <a:solidFill>
                  <a:srgbClr val="002060"/>
                </a:solidFill>
              </a:rPr>
              <a:t> PRC(2013)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0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142251" y="967637"/>
            <a:ext cx="5481301" cy="427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0564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@ ALICE 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676358" y="698793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  <p:sp>
        <p:nvSpPr>
          <p:cNvPr id="6" name="二等辺三角形 5"/>
          <p:cNvSpPr/>
          <p:nvPr/>
        </p:nvSpPr>
        <p:spPr>
          <a:xfrm flipV="1">
            <a:off x="7017097" y="1919111"/>
            <a:ext cx="533400" cy="1761291"/>
          </a:xfrm>
          <a:prstGeom prst="triangle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5721023" y="3647303"/>
            <a:ext cx="33084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V="1">
            <a:off x="7291457" y="1703087"/>
            <a:ext cx="0" cy="244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V="1">
            <a:off x="6918271" y="2063127"/>
            <a:ext cx="1682402" cy="2032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 flipV="1">
            <a:off x="5955949" y="2046578"/>
            <a:ext cx="1682402" cy="2032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リーフォーム 10"/>
          <p:cNvSpPr/>
          <p:nvPr/>
        </p:nvSpPr>
        <p:spPr>
          <a:xfrm>
            <a:off x="6068339" y="2038203"/>
            <a:ext cx="2485624" cy="1079309"/>
          </a:xfrm>
          <a:custGeom>
            <a:avLst/>
            <a:gdLst>
              <a:gd name="connsiteX0" fmla="*/ 0 w 2472744"/>
              <a:gd name="connsiteY0" fmla="*/ 0 h 1030889"/>
              <a:gd name="connsiteX1" fmla="*/ 1262130 w 2472744"/>
              <a:gd name="connsiteY1" fmla="*/ 1030310 h 1030889"/>
              <a:gd name="connsiteX2" fmla="*/ 2472744 w 2472744"/>
              <a:gd name="connsiteY2" fmla="*/ 115910 h 1030889"/>
              <a:gd name="connsiteX0" fmla="*/ 0 w 2434108"/>
              <a:gd name="connsiteY0" fmla="*/ 0 h 937518"/>
              <a:gd name="connsiteX1" fmla="*/ 1223494 w 2434108"/>
              <a:gd name="connsiteY1" fmla="*/ 937494 h 937518"/>
              <a:gd name="connsiteX2" fmla="*/ 2434108 w 2434108"/>
              <a:gd name="connsiteY2" fmla="*/ 23094 h 937518"/>
              <a:gd name="connsiteX0" fmla="*/ 0 w 2485624"/>
              <a:gd name="connsiteY0" fmla="*/ 0 h 937499"/>
              <a:gd name="connsiteX1" fmla="*/ 1223494 w 2485624"/>
              <a:gd name="connsiteY1" fmla="*/ 937494 h 937499"/>
              <a:gd name="connsiteX2" fmla="*/ 2485624 w 2485624"/>
              <a:gd name="connsiteY2" fmla="*/ 11492 h 937499"/>
              <a:gd name="connsiteX0" fmla="*/ 0 w 2485624"/>
              <a:gd name="connsiteY0" fmla="*/ 0 h 972305"/>
              <a:gd name="connsiteX1" fmla="*/ 1236373 w 2485624"/>
              <a:gd name="connsiteY1" fmla="*/ 972300 h 972305"/>
              <a:gd name="connsiteX2" fmla="*/ 2485624 w 2485624"/>
              <a:gd name="connsiteY2" fmla="*/ 11492 h 972305"/>
              <a:gd name="connsiteX0" fmla="*/ 0 w 2485624"/>
              <a:gd name="connsiteY0" fmla="*/ 0 h 972305"/>
              <a:gd name="connsiteX1" fmla="*/ 1236373 w 2485624"/>
              <a:gd name="connsiteY1" fmla="*/ 972300 h 972305"/>
              <a:gd name="connsiteX2" fmla="*/ 2485624 w 2485624"/>
              <a:gd name="connsiteY2" fmla="*/ 11492 h 972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5624" h="972305">
                <a:moveTo>
                  <a:pt x="0" y="0"/>
                </a:moveTo>
                <a:cubicBezTo>
                  <a:pt x="425003" y="505496"/>
                  <a:pt x="822102" y="970385"/>
                  <a:pt x="1236373" y="972300"/>
                </a:cubicBezTo>
                <a:cubicBezTo>
                  <a:pt x="1650644" y="974215"/>
                  <a:pt x="2047742" y="478351"/>
                  <a:pt x="2485624" y="114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363428" y="1484784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 smtClean="0">
                <a:solidFill>
                  <a:prstClr val="black"/>
                </a:solidFill>
              </a:rPr>
              <a:t>t</a:t>
            </a:r>
            <a:endParaRPr lang="ja-JP" altLang="en-US" sz="2400" i="1" dirty="0">
              <a:solidFill>
                <a:prstClr val="black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769950" y="363817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i="1" dirty="0" smtClean="0">
                <a:solidFill>
                  <a:prstClr val="black"/>
                </a:solidFill>
              </a:rPr>
              <a:t>z</a:t>
            </a:r>
            <a:endParaRPr lang="ja-JP" altLang="en-US" sz="2400" i="1" dirty="0">
              <a:solidFill>
                <a:prstClr val="black"/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6054175" y="1919111"/>
            <a:ext cx="2485624" cy="839995"/>
          </a:xfrm>
          <a:custGeom>
            <a:avLst/>
            <a:gdLst>
              <a:gd name="connsiteX0" fmla="*/ 0 w 2472744"/>
              <a:gd name="connsiteY0" fmla="*/ 0 h 1030889"/>
              <a:gd name="connsiteX1" fmla="*/ 1262130 w 2472744"/>
              <a:gd name="connsiteY1" fmla="*/ 1030310 h 1030889"/>
              <a:gd name="connsiteX2" fmla="*/ 2472744 w 2472744"/>
              <a:gd name="connsiteY2" fmla="*/ 115910 h 1030889"/>
              <a:gd name="connsiteX0" fmla="*/ 0 w 2434108"/>
              <a:gd name="connsiteY0" fmla="*/ 0 h 937518"/>
              <a:gd name="connsiteX1" fmla="*/ 1223494 w 2434108"/>
              <a:gd name="connsiteY1" fmla="*/ 937494 h 937518"/>
              <a:gd name="connsiteX2" fmla="*/ 2434108 w 2434108"/>
              <a:gd name="connsiteY2" fmla="*/ 23094 h 937518"/>
              <a:gd name="connsiteX0" fmla="*/ 0 w 2485624"/>
              <a:gd name="connsiteY0" fmla="*/ 0 h 937499"/>
              <a:gd name="connsiteX1" fmla="*/ 1223494 w 2485624"/>
              <a:gd name="connsiteY1" fmla="*/ 937494 h 937499"/>
              <a:gd name="connsiteX2" fmla="*/ 2485624 w 2485624"/>
              <a:gd name="connsiteY2" fmla="*/ 11492 h 937499"/>
              <a:gd name="connsiteX0" fmla="*/ 0 w 2485624"/>
              <a:gd name="connsiteY0" fmla="*/ 0 h 972305"/>
              <a:gd name="connsiteX1" fmla="*/ 1236373 w 2485624"/>
              <a:gd name="connsiteY1" fmla="*/ 972300 h 972305"/>
              <a:gd name="connsiteX2" fmla="*/ 2485624 w 2485624"/>
              <a:gd name="connsiteY2" fmla="*/ 11492 h 972305"/>
              <a:gd name="connsiteX0" fmla="*/ 0 w 2485624"/>
              <a:gd name="connsiteY0" fmla="*/ 0 h 972305"/>
              <a:gd name="connsiteX1" fmla="*/ 1236373 w 2485624"/>
              <a:gd name="connsiteY1" fmla="*/ 972300 h 972305"/>
              <a:gd name="connsiteX2" fmla="*/ 2485624 w 2485624"/>
              <a:gd name="connsiteY2" fmla="*/ 11492 h 972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5624" h="972305">
                <a:moveTo>
                  <a:pt x="0" y="0"/>
                </a:moveTo>
                <a:cubicBezTo>
                  <a:pt x="425003" y="505496"/>
                  <a:pt x="822102" y="970385"/>
                  <a:pt x="1236373" y="972300"/>
                </a:cubicBezTo>
                <a:cubicBezTo>
                  <a:pt x="1650644" y="974215"/>
                  <a:pt x="2047742" y="478351"/>
                  <a:pt x="2485624" y="1149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Text Box 66"/>
          <p:cNvSpPr txBox="1">
            <a:spLocks noChangeArrowheads="1"/>
          </p:cNvSpPr>
          <p:nvPr/>
        </p:nvSpPr>
        <p:spPr bwMode="auto">
          <a:xfrm>
            <a:off x="7020272" y="1847103"/>
            <a:ext cx="5581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srgbClr val="000000"/>
                </a:solidFill>
                <a:latin typeface="Symbol" pitchFamily="18" charset="2"/>
              </a:rPr>
              <a:t>Dh</a:t>
            </a:r>
            <a:endParaRPr lang="en-US" altLang="ja-JP" sz="2400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 flipV="1">
            <a:off x="6588224" y="2339108"/>
            <a:ext cx="208926" cy="4606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 flipV="1">
            <a:off x="6918271" y="2464272"/>
            <a:ext cx="111214" cy="4407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7876246" y="2304462"/>
            <a:ext cx="208926" cy="4606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7577447" y="2486450"/>
            <a:ext cx="111214" cy="4407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1415289" y="5703639"/>
            <a:ext cx="229261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rapidity window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0" name="下矢印 19"/>
          <p:cNvSpPr/>
          <p:nvPr/>
        </p:nvSpPr>
        <p:spPr>
          <a:xfrm flipV="1">
            <a:off x="2411760" y="5280481"/>
            <a:ext cx="386494" cy="42315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499992" y="5157192"/>
            <a:ext cx="4536504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0" y="5210752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</a:rPr>
              <a:t>Same information as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pic>
        <p:nvPicPr>
          <p:cNvPr id="21" name="TexTeXPicture" descr="&lt;?xml version=&quot;1.0&quot; encoding=&quot;utf-16&quot;?&gt;&#10;&lt;TeXTeX&gt;&#10;  &lt;preamble&gt;\documentclass{jarticle}&#10;\usepackage{amsmath}&#10;\pagestyle{empty}&lt;/preamble&gt;&#10;  &lt;body&gt;\begin{align*} &#10;\langle n(\eta)n(0)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1082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685" y="5797671"/>
            <a:ext cx="1258686" cy="28966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5083788" y="5686100"/>
            <a:ext cx="25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solidFill>
                  <a:prstClr val="black"/>
                </a:solidFill>
              </a:rPr>
              <a:t>2 particle corr.: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083788" y="6126287"/>
            <a:ext cx="2808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solidFill>
                  <a:prstClr val="black"/>
                </a:solidFill>
              </a:rPr>
              <a:t>Balance function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4" name="左中かっこ 23"/>
          <p:cNvSpPr/>
          <p:nvPr/>
        </p:nvSpPr>
        <p:spPr>
          <a:xfrm>
            <a:off x="4848391" y="5686100"/>
            <a:ext cx="235397" cy="90185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35896" y="1136938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</p:spTree>
    <p:extLst>
      <p:ext uri="{BB962C8B-B14F-4D97-AF65-F5344CB8AC3E}">
        <p14:creationId xmlns:p14="http://schemas.microsoft.com/office/powerpoint/2010/main" val="127228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142251" y="967637"/>
            <a:ext cx="5481301" cy="427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0564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@ ALICE  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36221" y="2543132"/>
            <a:ext cx="2956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has to be a constant</a:t>
            </a:r>
          </a:p>
          <a:p>
            <a:pPr algn="ctr"/>
            <a:r>
              <a:rPr lang="en-US" altLang="ja-JP" sz="2400" dirty="0" smtClean="0"/>
              <a:t>in </a:t>
            </a:r>
            <a:r>
              <a:rPr lang="en-US" altLang="ja-JP" sz="2400" dirty="0" err="1" smtClean="0"/>
              <a:t>equil</a:t>
            </a:r>
            <a:r>
              <a:rPr lang="en-US" altLang="ja-JP" sz="2400" dirty="0" smtClean="0"/>
              <a:t>. medium</a:t>
            </a:r>
            <a:endParaRPr kumimoji="1" lang="ja-JP" altLang="en-US" sz="2400" dirty="0"/>
          </a:p>
        </p:txBody>
      </p:sp>
      <p:pic>
        <p:nvPicPr>
          <p:cNvPr id="27" name="TexTeXPicture" descr="&lt;?xml version=&quot;1.0&quot; encoding=&quot;utf-16&quot;?&gt;&#10;&lt;TeXTeX&gt;&#10;  &lt;preamble&gt;\documentclass{jarticle}&#10;\usepackage{amsmath}&#10;\pagestyle{empty}&lt;/preamble&gt;&#10;  &lt;body&gt;\begin{align*} &#10;D \sim \frac{\langle \delta N_{\rm Q} \rangle^2 }{ \Delta\eta }&#10;\end{align*}&lt;/body&gt;&#10;  &lt;fcolor&gt;FF000000&lt;/fcolor&gt;&#10;  &lt;bcolor&gt;FFFFFFFF&lt;/bcolor&gt;&#10;  &lt;transparent&gt;True&lt;/transparent&gt;&#10;  &lt;resolution&gt;1800&lt;/resolution&gt;&#10;  &lt;imageh&gt;600&lt;/imageh&gt;&#10;  &lt;imagew&gt;1357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53" y="1700808"/>
            <a:ext cx="1728192" cy="764123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6005630" y="4316903"/>
            <a:ext cx="2817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Fluctuation of </a:t>
            </a:r>
            <a:r>
              <a:rPr kumimoji="1" lang="en-US" altLang="ja-JP" sz="2400" i="1" dirty="0" smtClean="0"/>
              <a:t>N</a:t>
            </a:r>
            <a:r>
              <a:rPr kumimoji="1" lang="en-US" altLang="ja-JP" sz="2400" baseline="-25000" dirty="0" smtClean="0"/>
              <a:t>Q</a:t>
            </a:r>
            <a:r>
              <a:rPr kumimoji="1" lang="en-US" altLang="ja-JP" sz="2400" dirty="0" smtClean="0"/>
              <a:t> </a:t>
            </a:r>
          </a:p>
          <a:p>
            <a:pPr algn="ctr"/>
            <a:r>
              <a:rPr kumimoji="1" lang="en-US" altLang="ja-JP" sz="2400" dirty="0" smtClean="0"/>
              <a:t>at ALICE is not </a:t>
            </a:r>
            <a:r>
              <a:rPr lang="en-US" altLang="ja-JP" sz="2400" dirty="0" smtClean="0"/>
              <a:t>the </a:t>
            </a:r>
          </a:p>
          <a:p>
            <a:pPr algn="ctr"/>
            <a:r>
              <a:rPr lang="en-US" altLang="ja-JP" sz="2400" dirty="0" smtClean="0"/>
              <a:t>equilibrated one.</a:t>
            </a:r>
            <a:endParaRPr kumimoji="1" lang="ja-JP" altLang="en-US" sz="2400" dirty="0"/>
          </a:p>
        </p:txBody>
      </p:sp>
      <p:sp>
        <p:nvSpPr>
          <p:cNvPr id="29" name="下矢印 28"/>
          <p:cNvSpPr/>
          <p:nvPr/>
        </p:nvSpPr>
        <p:spPr>
          <a:xfrm>
            <a:off x="6838285" y="3689048"/>
            <a:ext cx="1152128" cy="542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35896" y="1136938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15289" y="5703639"/>
            <a:ext cx="229261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rapidity window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下矢印 11"/>
          <p:cNvSpPr/>
          <p:nvPr/>
        </p:nvSpPr>
        <p:spPr>
          <a:xfrm flipV="1">
            <a:off x="2411760" y="5280481"/>
            <a:ext cx="386494" cy="42315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角丸四角形 54"/>
          <p:cNvSpPr/>
          <p:nvPr/>
        </p:nvSpPr>
        <p:spPr>
          <a:xfrm>
            <a:off x="5652120" y="1604916"/>
            <a:ext cx="3340936" cy="4704404"/>
          </a:xfrm>
          <a:prstGeom prst="roundRect">
            <a:avLst>
              <a:gd name="adj" fmla="val 118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142251" y="967637"/>
            <a:ext cx="5481301" cy="427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0564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@ ALICE 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35896" y="1136938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  <p:sp>
        <p:nvSpPr>
          <p:cNvPr id="3" name="下矢印 2"/>
          <p:cNvSpPr/>
          <p:nvPr/>
        </p:nvSpPr>
        <p:spPr>
          <a:xfrm>
            <a:off x="6098453" y="3045075"/>
            <a:ext cx="1224136" cy="3069203"/>
          </a:xfrm>
          <a:prstGeom prst="downArrow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6734241" y="36351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6516065" y="343695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510530" y="316080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6857435" y="392720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832594" y="340095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6510530" y="368454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6721094" y="315309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6827247" y="440093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6762103" y="429908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6508046" y="467124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6757883" y="521662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6710509" y="510862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6509664" y="481095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6647162" y="397474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6719247" y="439326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6648320" y="521260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6576291" y="39207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6590017" y="405156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6617664" y="476149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6490889" y="387320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6602509" y="506129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6667094" y="423983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6438103" y="462925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48" name="Image 1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56234" y="2602331"/>
            <a:ext cx="289859" cy="1363709"/>
          </a:xfrm>
          <a:prstGeom prst="trapezoid">
            <a:avLst/>
          </a:prstGeom>
        </p:spPr>
      </p:pic>
      <p:pic>
        <p:nvPicPr>
          <p:cNvPr id="49" name="Image 1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56234" y="3348246"/>
            <a:ext cx="289859" cy="1363709"/>
          </a:xfrm>
          <a:prstGeom prst="trapezoid">
            <a:avLst/>
          </a:prstGeom>
        </p:spPr>
      </p:pic>
      <p:pic>
        <p:nvPicPr>
          <p:cNvPr id="50" name="Image 1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62162" y="4068326"/>
            <a:ext cx="289859" cy="1363709"/>
          </a:xfrm>
          <a:prstGeom prst="trapezoid">
            <a:avLst/>
          </a:prstGeom>
        </p:spPr>
      </p:pic>
      <p:sp>
        <p:nvSpPr>
          <p:cNvPr id="23" name="上下矢印 22"/>
          <p:cNvSpPr/>
          <p:nvPr/>
        </p:nvSpPr>
        <p:spPr>
          <a:xfrm>
            <a:off x="7826645" y="3136149"/>
            <a:ext cx="360040" cy="176497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51" name="TexTeXPicture" descr="&lt;?xml version=&quot;1.0&quot; encoding=&quot;utf-16&quot;?&gt;&#10;&lt;TeXTeX&gt;&#10;  &lt;preamble&gt;\documentclass{jarticle}&#10;\usepackage{amsmath}&#10;\pagestyle{empty}&lt;/preamble&gt;&#10;  &lt;body&gt;\begin{align*} &#10;\Delta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175" y="3883132"/>
            <a:ext cx="443000" cy="321174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8054047" y="2878490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large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083827" y="4733197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small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55868" y="1685330"/>
            <a:ext cx="2733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  <a:latin typeface="Symbol" panose="05050102010706020507" pitchFamily="18" charset="2"/>
              </a:rPr>
              <a:t>Dh</a:t>
            </a:r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 dependent</a:t>
            </a:r>
          </a:p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thermometer?</a:t>
            </a:r>
            <a:endParaRPr lang="ja-JP" altLang="en-US" sz="3200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415289" y="5703639"/>
            <a:ext cx="229261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rapidity window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57" name="下矢印 56"/>
          <p:cNvSpPr/>
          <p:nvPr/>
        </p:nvSpPr>
        <p:spPr>
          <a:xfrm flipV="1">
            <a:off x="2411760" y="5280481"/>
            <a:ext cx="386494" cy="42315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014788" cy="584775"/>
          </a:xfrm>
        </p:spPr>
        <p:txBody>
          <a:bodyPr/>
          <a:lstStyle/>
          <a:p>
            <a:r>
              <a:rPr kumimoji="1" lang="en-US" altLang="ja-JP" dirty="0" smtClean="0"/>
              <a:t> Time Evolution of Fluctuations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268760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75725" y="199854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3347864" y="191683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07833" y="1877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223616" y="187049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572000" y="166481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640419" y="133892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994403" y="133006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60644" y="160707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203824" y="1661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027035" y="19528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788024" y="194454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701045" y="19244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715833" y="131963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608457" y="173682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5544" y="131963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899592" y="137678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18116" y="136251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337968" y="197452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03992" y="16772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60578" y="13406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3968" y="139292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955873" y="19910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412188" y="19978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2209154" y="160654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892728" y="198967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879824" y="204215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7544" y="15692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94419" y="171507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259632" y="130477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734024" y="144692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1520" y="2702633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208643" y="327858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734000" y="29909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372808" y="327562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383817" y="333168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26808" y="33775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1318673" y="322983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2555422" y="32685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861559" y="285254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4615168" y="29369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478902" y="332659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3845277" y="284529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431528" y="321859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480808" y="325140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4319933" y="333926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418648" y="32594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863177" y="29922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2489618" y="332363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028009" y="294813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979612" y="292933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2904386" y="303733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3899277" y="297852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4721752" y="288291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75817" y="332401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871757" y="291842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369339" y="33225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315792" y="32245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957138" y="289413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970864" y="30249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971177" y="294279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3774583" y="295329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3743944" y="281054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1871736" y="284658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375792" y="3170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4175992" y="317058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807840" y="2846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72000" y="28105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323528" y="3171272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3311896" y="318732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1223664" y="3170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円/楕円 74"/>
          <p:cNvSpPr/>
          <p:nvPr/>
        </p:nvSpPr>
        <p:spPr>
          <a:xfrm>
            <a:off x="791616" y="28105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740618" y="1196752"/>
            <a:ext cx="0" cy="4579044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347864" y="1196752"/>
            <a:ext cx="0" cy="4579044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251520" y="4442784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86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2 \rangle}{\Delta \eta}&#10;\end{align*}&lt;/body&gt;&#10;  &lt;fcolor&gt;FF000000&lt;/fcolor&gt;&#10;  &lt;bcolor&gt;FFFFFFFF&lt;/bcolor&gt;&#10;  &lt;transparent&gt;True&lt;/transparent&gt;&#10;  &lt;resolution&gt;1800&lt;/resolution&gt;&#10;  &lt;imageh&gt;600&lt;/imageh&gt;&#10;  &lt;imagew&gt;741&lt;/imagew&gt;&#10;  &lt;scale&gt;50&lt;/scale&gt;&#10;  &lt;cursor&gt;61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26" y="254035"/>
            <a:ext cx="986395" cy="798701"/>
          </a:xfrm>
          <a:prstGeom prst="rect">
            <a:avLst/>
          </a:prstGeom>
        </p:spPr>
      </p:pic>
      <p:sp>
        <p:nvSpPr>
          <p:cNvPr id="76" name="テキスト ボックス 75"/>
          <p:cNvSpPr txBox="1"/>
          <p:nvPr/>
        </p:nvSpPr>
        <p:spPr>
          <a:xfrm>
            <a:off x="251371" y="836712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Quark-Gluon Plasma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1371" y="2276872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Hadronization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51520" y="4005064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Freezeout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9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739" y="5402833"/>
            <a:ext cx="480113" cy="348081"/>
          </a:xfrm>
          <a:prstGeom prst="rect">
            <a:avLst/>
          </a:prstGeom>
        </p:spPr>
      </p:pic>
      <p:cxnSp>
        <p:nvCxnSpPr>
          <p:cNvPr id="98" name="直線矢印コネクタ 97"/>
          <p:cNvCxnSpPr/>
          <p:nvPr/>
        </p:nvCxnSpPr>
        <p:spPr>
          <a:xfrm>
            <a:off x="6193825" y="1938028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直線矢印コネクタ 98"/>
          <p:cNvCxnSpPr/>
          <p:nvPr/>
        </p:nvCxnSpPr>
        <p:spPr>
          <a:xfrm flipV="1">
            <a:off x="6553865" y="1052736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6567830" y="1723923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1836513"/>
            <a:ext cx="338667" cy="245533"/>
          </a:xfrm>
          <a:prstGeom prst="rect">
            <a:avLst/>
          </a:prstGeom>
        </p:spPr>
      </p:pic>
      <p:sp>
        <p:nvSpPr>
          <p:cNvPr id="102" name="フリーフォーム 101"/>
          <p:cNvSpPr/>
          <p:nvPr/>
        </p:nvSpPr>
        <p:spPr>
          <a:xfrm>
            <a:off x="6558838" y="4607270"/>
            <a:ext cx="1704441" cy="413948"/>
          </a:xfrm>
          <a:custGeom>
            <a:avLst/>
            <a:gdLst>
              <a:gd name="connsiteX0" fmla="*/ 0 w 1704441"/>
              <a:gd name="connsiteY0" fmla="*/ 0 h 585216"/>
              <a:gd name="connsiteX1" fmla="*/ 402336 w 1704441"/>
              <a:gd name="connsiteY1" fmla="*/ 285293 h 585216"/>
              <a:gd name="connsiteX2" fmla="*/ 1009497 w 1704441"/>
              <a:gd name="connsiteY2" fmla="*/ 504749 h 585216"/>
              <a:gd name="connsiteX3" fmla="*/ 1704441 w 1704441"/>
              <a:gd name="connsiteY3" fmla="*/ 585216 h 58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441" h="585216">
                <a:moveTo>
                  <a:pt x="0" y="0"/>
                </a:moveTo>
                <a:cubicBezTo>
                  <a:pt x="117043" y="100584"/>
                  <a:pt x="234087" y="201168"/>
                  <a:pt x="402336" y="285293"/>
                </a:cubicBezTo>
                <a:cubicBezTo>
                  <a:pt x="570585" y="369418"/>
                  <a:pt x="792480" y="454762"/>
                  <a:pt x="1009497" y="504749"/>
                </a:cubicBezTo>
                <a:cubicBezTo>
                  <a:pt x="1226515" y="554736"/>
                  <a:pt x="1465478" y="569976"/>
                  <a:pt x="1704441" y="585216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05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577990"/>
            <a:ext cx="829737" cy="261720"/>
          </a:xfrm>
          <a:prstGeom prst="rect">
            <a:avLst/>
          </a:prstGeom>
        </p:spPr>
      </p:pic>
      <p:pic>
        <p:nvPicPr>
          <p:cNvPr id="107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81944"/>
            <a:ext cx="834051" cy="230084"/>
          </a:xfrm>
          <a:prstGeom prst="rect">
            <a:avLst/>
          </a:prstGeom>
        </p:spPr>
      </p:pic>
      <p:cxnSp>
        <p:nvCxnSpPr>
          <p:cNvPr id="109" name="直線コネクタ 108"/>
          <p:cNvCxnSpPr/>
          <p:nvPr/>
        </p:nvCxnSpPr>
        <p:spPr>
          <a:xfrm flipV="1">
            <a:off x="6567830" y="1713702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V="1">
            <a:off x="6553865" y="1289958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6193825" y="3522204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 flipV="1">
            <a:off x="6553865" y="2636912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0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3420689"/>
            <a:ext cx="338667" cy="245533"/>
          </a:xfrm>
          <a:prstGeom prst="rect">
            <a:avLst/>
          </a:prstGeom>
        </p:spPr>
      </p:pic>
      <p:pic>
        <p:nvPicPr>
          <p:cNvPr id="121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62166"/>
            <a:ext cx="829737" cy="261720"/>
          </a:xfrm>
          <a:prstGeom prst="rect">
            <a:avLst/>
          </a:prstGeom>
        </p:spPr>
      </p:pic>
      <p:pic>
        <p:nvPicPr>
          <p:cNvPr id="122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66120"/>
            <a:ext cx="834051" cy="230084"/>
          </a:xfrm>
          <a:prstGeom prst="rect">
            <a:avLst/>
          </a:prstGeom>
        </p:spPr>
      </p:pic>
      <p:cxnSp>
        <p:nvCxnSpPr>
          <p:cNvPr id="123" name="直線コネクタ 122"/>
          <p:cNvCxnSpPr/>
          <p:nvPr/>
        </p:nvCxnSpPr>
        <p:spPr>
          <a:xfrm flipV="1">
            <a:off x="6567830" y="3297878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 flipV="1">
            <a:off x="6553865" y="2874134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/>
          <p:cNvCxnSpPr/>
          <p:nvPr/>
        </p:nvCxnSpPr>
        <p:spPr>
          <a:xfrm>
            <a:off x="6193825" y="5250396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直線矢印コネクタ 125"/>
          <p:cNvCxnSpPr/>
          <p:nvPr/>
        </p:nvCxnSpPr>
        <p:spPr>
          <a:xfrm flipV="1">
            <a:off x="6553865" y="4365104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7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5148881"/>
            <a:ext cx="338667" cy="245533"/>
          </a:xfrm>
          <a:prstGeom prst="rect">
            <a:avLst/>
          </a:prstGeom>
        </p:spPr>
      </p:pic>
      <p:pic>
        <p:nvPicPr>
          <p:cNvPr id="128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90358"/>
            <a:ext cx="829737" cy="261720"/>
          </a:xfrm>
          <a:prstGeom prst="rect">
            <a:avLst/>
          </a:prstGeom>
        </p:spPr>
      </p:pic>
      <p:pic>
        <p:nvPicPr>
          <p:cNvPr id="129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94312"/>
            <a:ext cx="834051" cy="230084"/>
          </a:xfrm>
          <a:prstGeom prst="rect">
            <a:avLst/>
          </a:prstGeom>
        </p:spPr>
      </p:pic>
      <p:cxnSp>
        <p:nvCxnSpPr>
          <p:cNvPr id="130" name="直線コネクタ 129"/>
          <p:cNvCxnSpPr/>
          <p:nvPr/>
        </p:nvCxnSpPr>
        <p:spPr>
          <a:xfrm flipV="1">
            <a:off x="6567830" y="5026070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V="1">
            <a:off x="6553865" y="4602326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6588224" y="3306182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6" name="下矢印 135"/>
          <p:cNvSpPr/>
          <p:nvPr/>
        </p:nvSpPr>
        <p:spPr>
          <a:xfrm>
            <a:off x="4445992" y="3501008"/>
            <a:ext cx="702072" cy="798479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円/楕円 136"/>
          <p:cNvSpPr/>
          <p:nvPr/>
        </p:nvSpPr>
        <p:spPr>
          <a:xfrm>
            <a:off x="4145019" y="511595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8" name="円/楕円 137"/>
          <p:cNvSpPr/>
          <p:nvPr/>
        </p:nvSpPr>
        <p:spPr>
          <a:xfrm>
            <a:off x="4725812" y="47371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9" name="円/楕円 138"/>
          <p:cNvSpPr/>
          <p:nvPr/>
        </p:nvSpPr>
        <p:spPr>
          <a:xfrm>
            <a:off x="3081973" y="4933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0" name="円/楕円 139"/>
          <p:cNvSpPr/>
          <p:nvPr/>
        </p:nvSpPr>
        <p:spPr>
          <a:xfrm>
            <a:off x="1536217" y="47178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135973" y="503499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471073" y="46159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3" name="円/楕円 142"/>
          <p:cNvSpPr/>
          <p:nvPr/>
        </p:nvSpPr>
        <p:spPr>
          <a:xfrm>
            <a:off x="2455758" y="463666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789551" y="46707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5" name="円/楕円 144"/>
          <p:cNvSpPr/>
          <p:nvPr/>
        </p:nvSpPr>
        <p:spPr>
          <a:xfrm>
            <a:off x="4606980" y="46831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6" name="円/楕円 145"/>
          <p:cNvSpPr/>
          <p:nvPr/>
        </p:nvSpPr>
        <p:spPr>
          <a:xfrm>
            <a:off x="550910" y="510869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7" name="円/楕円 146"/>
          <p:cNvSpPr/>
          <p:nvPr/>
        </p:nvSpPr>
        <p:spPr>
          <a:xfrm>
            <a:off x="3709645" y="471750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503536" y="500069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9" name="円/楕円 148"/>
          <p:cNvSpPr/>
          <p:nvPr/>
        </p:nvSpPr>
        <p:spPr>
          <a:xfrm>
            <a:off x="3189973" y="490885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円/楕円 149"/>
          <p:cNvSpPr/>
          <p:nvPr/>
        </p:nvSpPr>
        <p:spPr>
          <a:xfrm>
            <a:off x="4256309" y="517663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2318984" y="462760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791169" y="48104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3" name="円/楕円 152"/>
          <p:cNvSpPr/>
          <p:nvPr/>
        </p:nvSpPr>
        <p:spPr>
          <a:xfrm>
            <a:off x="2389954" y="469178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円/楕円 153"/>
          <p:cNvSpPr/>
          <p:nvPr/>
        </p:nvSpPr>
        <p:spPr>
          <a:xfrm>
            <a:off x="2108401" y="50903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円/楕円 154"/>
          <p:cNvSpPr/>
          <p:nvPr/>
        </p:nvSpPr>
        <p:spPr>
          <a:xfrm>
            <a:off x="2627956" y="507154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円/楕円 155"/>
          <p:cNvSpPr/>
          <p:nvPr/>
        </p:nvSpPr>
        <p:spPr>
          <a:xfrm>
            <a:off x="2552730" y="517954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円/楕円 156"/>
          <p:cNvSpPr/>
          <p:nvPr/>
        </p:nvSpPr>
        <p:spPr>
          <a:xfrm>
            <a:off x="3763645" y="485073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円/楕円 157"/>
          <p:cNvSpPr/>
          <p:nvPr/>
        </p:nvSpPr>
        <p:spPr>
          <a:xfrm>
            <a:off x="4713564" y="462911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1428217" y="471017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円/楕円 159"/>
          <p:cNvSpPr/>
          <p:nvPr/>
        </p:nvSpPr>
        <p:spPr>
          <a:xfrm>
            <a:off x="2520101" y="506062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円/楕円 160"/>
          <p:cNvSpPr/>
          <p:nvPr/>
        </p:nvSpPr>
        <p:spPr>
          <a:xfrm>
            <a:off x="441347" y="51046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4252168" y="506195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2037530" y="503633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2051256" y="516715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899169" y="476100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3638951" y="482550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08312" y="468275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52128" y="498879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276128" y="453873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4112368" y="50079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2456184" y="498879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4563812" y="45567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395536" y="495337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3021061" y="48447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1376064" y="455674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719608" y="46287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下矢印 177"/>
          <p:cNvSpPr/>
          <p:nvPr/>
        </p:nvSpPr>
        <p:spPr>
          <a:xfrm>
            <a:off x="4427984" y="2060848"/>
            <a:ext cx="702072" cy="540057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94625" y="6021288"/>
            <a:ext cx="894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Fluctuations continue to change until kinetic 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freezeout</a:t>
            </a:r>
            <a:r>
              <a:rPr lang="en-US" altLang="ja-JP" sz="2800" dirty="0" smtClean="0">
                <a:solidFill>
                  <a:srgbClr val="FF0000"/>
                </a:solidFill>
              </a:rPr>
              <a:t>!!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014788" cy="584775"/>
          </a:xfrm>
        </p:spPr>
        <p:txBody>
          <a:bodyPr/>
          <a:lstStyle/>
          <a:p>
            <a:r>
              <a:rPr kumimoji="1" lang="en-US" altLang="ja-JP" dirty="0" smtClean="0"/>
              <a:t> Time Evolution of Fluctuations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268760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75725" y="199854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3347864" y="191683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07833" y="1877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223616" y="187049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572000" y="166481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640419" y="133892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994403" y="133006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60644" y="160707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203824" y="1661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027035" y="19528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788024" y="194454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701045" y="19244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715833" y="131963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608457" y="173682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5544" y="131963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899592" y="137678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18116" y="136251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337968" y="197452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03992" y="16772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60578" y="13406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3968" y="139292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955873" y="19910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412188" y="19978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2209154" y="160654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892728" y="198967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879824" y="204215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7544" y="15692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94419" y="171507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259632" y="130477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734024" y="144692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1520" y="2702633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208643" y="327858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734000" y="29909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372808" y="327562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383817" y="333168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26808" y="33775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1318673" y="322983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2555422" y="32685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861559" y="285254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4615168" y="29369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478902" y="332659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3845277" y="284529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431528" y="321859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480808" y="325140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4319933" y="333926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418648" y="32594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863177" y="29922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2489618" y="332363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028009" y="294813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979612" y="292933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2904386" y="303733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3899277" y="297852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4721752" y="288291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75817" y="332401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871757" y="291842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369339" y="33225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315792" y="32245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957138" y="289413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970864" y="30249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971177" y="294279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3774583" y="295329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3743944" y="281054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1871736" y="284658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375792" y="3170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4175992" y="317058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807840" y="2846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72000" y="28105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323528" y="3171272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3311896" y="318732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1223664" y="317058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円/楕円 74"/>
          <p:cNvSpPr/>
          <p:nvPr/>
        </p:nvSpPr>
        <p:spPr>
          <a:xfrm>
            <a:off x="791616" y="28105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740618" y="1196752"/>
            <a:ext cx="0" cy="4579044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347864" y="1196752"/>
            <a:ext cx="0" cy="4579044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251520" y="4442784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86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2 \rangle}{\Delta \eta}&#10;\end{align*}&lt;/body&gt;&#10;  &lt;fcolor&gt;FF000000&lt;/fcolor&gt;&#10;  &lt;bcolor&gt;FFFFFFFF&lt;/bcolor&gt;&#10;  &lt;transparent&gt;True&lt;/transparent&gt;&#10;  &lt;resolution&gt;1800&lt;/resolution&gt;&#10;  &lt;imageh&gt;600&lt;/imageh&gt;&#10;  &lt;imagew&gt;741&lt;/imagew&gt;&#10;  &lt;scale&gt;50&lt;/scale&gt;&#10;  &lt;cursor&gt;61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26" y="254035"/>
            <a:ext cx="986395" cy="798701"/>
          </a:xfrm>
          <a:prstGeom prst="rect">
            <a:avLst/>
          </a:prstGeom>
        </p:spPr>
      </p:pic>
      <p:sp>
        <p:nvSpPr>
          <p:cNvPr id="76" name="テキスト ボックス 75"/>
          <p:cNvSpPr txBox="1"/>
          <p:nvPr/>
        </p:nvSpPr>
        <p:spPr>
          <a:xfrm>
            <a:off x="251371" y="836712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Quark-Gluon Plasma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1371" y="2276872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Hadronization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51520" y="4005064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Freezeout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9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739" y="5402833"/>
            <a:ext cx="480113" cy="348081"/>
          </a:xfrm>
          <a:prstGeom prst="rect">
            <a:avLst/>
          </a:prstGeom>
        </p:spPr>
      </p:pic>
      <p:cxnSp>
        <p:nvCxnSpPr>
          <p:cNvPr id="98" name="直線矢印コネクタ 97"/>
          <p:cNvCxnSpPr/>
          <p:nvPr/>
        </p:nvCxnSpPr>
        <p:spPr>
          <a:xfrm>
            <a:off x="6193825" y="1938028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直線矢印コネクタ 98"/>
          <p:cNvCxnSpPr/>
          <p:nvPr/>
        </p:nvCxnSpPr>
        <p:spPr>
          <a:xfrm flipV="1">
            <a:off x="6553865" y="1052736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6567830" y="1723923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1836513"/>
            <a:ext cx="338667" cy="245533"/>
          </a:xfrm>
          <a:prstGeom prst="rect">
            <a:avLst/>
          </a:prstGeom>
        </p:spPr>
      </p:pic>
      <p:sp>
        <p:nvSpPr>
          <p:cNvPr id="102" name="フリーフォーム 101"/>
          <p:cNvSpPr/>
          <p:nvPr/>
        </p:nvSpPr>
        <p:spPr>
          <a:xfrm>
            <a:off x="6558838" y="4607270"/>
            <a:ext cx="1704441" cy="413948"/>
          </a:xfrm>
          <a:custGeom>
            <a:avLst/>
            <a:gdLst>
              <a:gd name="connsiteX0" fmla="*/ 0 w 1704441"/>
              <a:gd name="connsiteY0" fmla="*/ 0 h 585216"/>
              <a:gd name="connsiteX1" fmla="*/ 402336 w 1704441"/>
              <a:gd name="connsiteY1" fmla="*/ 285293 h 585216"/>
              <a:gd name="connsiteX2" fmla="*/ 1009497 w 1704441"/>
              <a:gd name="connsiteY2" fmla="*/ 504749 h 585216"/>
              <a:gd name="connsiteX3" fmla="*/ 1704441 w 1704441"/>
              <a:gd name="connsiteY3" fmla="*/ 585216 h 58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441" h="585216">
                <a:moveTo>
                  <a:pt x="0" y="0"/>
                </a:moveTo>
                <a:cubicBezTo>
                  <a:pt x="117043" y="100584"/>
                  <a:pt x="234087" y="201168"/>
                  <a:pt x="402336" y="285293"/>
                </a:cubicBezTo>
                <a:cubicBezTo>
                  <a:pt x="570585" y="369418"/>
                  <a:pt x="792480" y="454762"/>
                  <a:pt x="1009497" y="504749"/>
                </a:cubicBezTo>
                <a:cubicBezTo>
                  <a:pt x="1226515" y="554736"/>
                  <a:pt x="1465478" y="569976"/>
                  <a:pt x="1704441" y="585216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05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577990"/>
            <a:ext cx="829737" cy="261720"/>
          </a:xfrm>
          <a:prstGeom prst="rect">
            <a:avLst/>
          </a:prstGeom>
        </p:spPr>
      </p:pic>
      <p:pic>
        <p:nvPicPr>
          <p:cNvPr id="107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81944"/>
            <a:ext cx="834051" cy="230084"/>
          </a:xfrm>
          <a:prstGeom prst="rect">
            <a:avLst/>
          </a:prstGeom>
        </p:spPr>
      </p:pic>
      <p:cxnSp>
        <p:nvCxnSpPr>
          <p:cNvPr id="109" name="直線コネクタ 108"/>
          <p:cNvCxnSpPr/>
          <p:nvPr/>
        </p:nvCxnSpPr>
        <p:spPr>
          <a:xfrm flipV="1">
            <a:off x="6567830" y="1713702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V="1">
            <a:off x="6553865" y="1289958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6193825" y="3522204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 flipV="1">
            <a:off x="6553865" y="2636912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0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3420689"/>
            <a:ext cx="338667" cy="245533"/>
          </a:xfrm>
          <a:prstGeom prst="rect">
            <a:avLst/>
          </a:prstGeom>
        </p:spPr>
      </p:pic>
      <p:pic>
        <p:nvPicPr>
          <p:cNvPr id="121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62166"/>
            <a:ext cx="829737" cy="261720"/>
          </a:xfrm>
          <a:prstGeom prst="rect">
            <a:avLst/>
          </a:prstGeom>
        </p:spPr>
      </p:pic>
      <p:pic>
        <p:nvPicPr>
          <p:cNvPr id="122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66120"/>
            <a:ext cx="834051" cy="230084"/>
          </a:xfrm>
          <a:prstGeom prst="rect">
            <a:avLst/>
          </a:prstGeom>
        </p:spPr>
      </p:pic>
      <p:cxnSp>
        <p:nvCxnSpPr>
          <p:cNvPr id="123" name="直線コネクタ 122"/>
          <p:cNvCxnSpPr/>
          <p:nvPr/>
        </p:nvCxnSpPr>
        <p:spPr>
          <a:xfrm flipV="1">
            <a:off x="6567830" y="3297878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 flipV="1">
            <a:off x="6553865" y="2874134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/>
          <p:cNvCxnSpPr/>
          <p:nvPr/>
        </p:nvCxnSpPr>
        <p:spPr>
          <a:xfrm>
            <a:off x="6193825" y="5250396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直線矢印コネクタ 125"/>
          <p:cNvCxnSpPr/>
          <p:nvPr/>
        </p:nvCxnSpPr>
        <p:spPr>
          <a:xfrm flipV="1">
            <a:off x="6553865" y="4365104"/>
            <a:ext cx="0" cy="1101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7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89" y="5148881"/>
            <a:ext cx="338667" cy="245533"/>
          </a:xfrm>
          <a:prstGeom prst="rect">
            <a:avLst/>
          </a:prstGeom>
        </p:spPr>
      </p:pic>
      <p:pic>
        <p:nvPicPr>
          <p:cNvPr id="128" name="TexTeXPicture" descr="&lt;?xml version=&quot;1.0&quot; encoding=&quot;utf-16&quot;?&gt;&#10;&lt;TeXTeX&gt;&#10;  &lt;preamble&gt;\documentclass{jarticle}&#10;\usepackage{amsmath}&#10;\pagestyle{empty}&lt;/preamble&gt;&#10;  &lt;body&gt;\begin{align*} &#10;\chi_{\rm QGP}&#10;\end{align*}&lt;/body&gt;&#10;  &lt;fcolor&gt;FF000000&lt;/fcolor&gt;&#10;  &lt;bcolor&gt;FFFFFFFF&lt;/bcolor&gt;&#10;  &lt;transparent&gt;True&lt;/transparent&gt;&#10;  &lt;resolution&gt;1800&lt;/resolution&gt;&#10;  &lt;imageh&gt;182&lt;/imageh&gt;&#10;  &lt;imagew&gt;577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90358"/>
            <a:ext cx="829737" cy="261720"/>
          </a:xfrm>
          <a:prstGeom prst="rect">
            <a:avLst/>
          </a:prstGeom>
        </p:spPr>
      </p:pic>
      <p:pic>
        <p:nvPicPr>
          <p:cNvPr id="129" name="TexTeXPicture" descr="&lt;?xml version=&quot;1.0&quot; encoding=&quot;utf-16&quot;?&gt;&#10;&lt;TeXTeX&gt;&#10;  &lt;preamble&gt;\documentclass{jarticle}&#10;\usepackage{amsmath}&#10;\pagestyle{empty}&lt;/preamble&gt;&#10;  &lt;body&gt;\begin{align*} &#10;\chi_{\rm HAD}&#10;\end{align*}&lt;/body&gt;&#10;  &lt;fcolor&gt;FF000000&lt;/fcolor&gt;&#10;  &lt;bcolor&gt;FFFFFFFF&lt;/bcolor&gt;&#10;  &lt;transparent&gt;True&lt;/transparent&gt;&#10;  &lt;resolution&gt;1800&lt;/resolution&gt;&#10;  &lt;imageh&gt;160&lt;/imageh&gt;&#10;  &lt;imagew&gt;580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94312"/>
            <a:ext cx="834051" cy="230084"/>
          </a:xfrm>
          <a:prstGeom prst="rect">
            <a:avLst/>
          </a:prstGeom>
        </p:spPr>
      </p:pic>
      <p:cxnSp>
        <p:nvCxnSpPr>
          <p:cNvPr id="130" name="直線コネクタ 129"/>
          <p:cNvCxnSpPr/>
          <p:nvPr/>
        </p:nvCxnSpPr>
        <p:spPr>
          <a:xfrm flipV="1">
            <a:off x="6567830" y="5026070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V="1">
            <a:off x="6553865" y="4602326"/>
            <a:ext cx="1709414" cy="830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6588224" y="3306182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6" name="下矢印 135"/>
          <p:cNvSpPr/>
          <p:nvPr/>
        </p:nvSpPr>
        <p:spPr>
          <a:xfrm>
            <a:off x="4445992" y="3501008"/>
            <a:ext cx="702072" cy="798479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円/楕円 136"/>
          <p:cNvSpPr/>
          <p:nvPr/>
        </p:nvSpPr>
        <p:spPr>
          <a:xfrm>
            <a:off x="4145019" y="511595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8" name="円/楕円 137"/>
          <p:cNvSpPr/>
          <p:nvPr/>
        </p:nvSpPr>
        <p:spPr>
          <a:xfrm>
            <a:off x="4725812" y="47371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9" name="円/楕円 138"/>
          <p:cNvSpPr/>
          <p:nvPr/>
        </p:nvSpPr>
        <p:spPr>
          <a:xfrm>
            <a:off x="3081973" y="49330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0" name="円/楕円 139"/>
          <p:cNvSpPr/>
          <p:nvPr/>
        </p:nvSpPr>
        <p:spPr>
          <a:xfrm>
            <a:off x="1536217" y="47178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135973" y="503499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471073" y="46159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3" name="円/楕円 142"/>
          <p:cNvSpPr/>
          <p:nvPr/>
        </p:nvSpPr>
        <p:spPr>
          <a:xfrm>
            <a:off x="2455758" y="463666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789551" y="467075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5" name="円/楕円 144"/>
          <p:cNvSpPr/>
          <p:nvPr/>
        </p:nvSpPr>
        <p:spPr>
          <a:xfrm>
            <a:off x="4606980" y="46831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6" name="円/楕円 145"/>
          <p:cNvSpPr/>
          <p:nvPr/>
        </p:nvSpPr>
        <p:spPr>
          <a:xfrm>
            <a:off x="550910" y="510869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7" name="円/楕円 146"/>
          <p:cNvSpPr/>
          <p:nvPr/>
        </p:nvSpPr>
        <p:spPr>
          <a:xfrm>
            <a:off x="3709645" y="471750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503536" y="500069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9" name="円/楕円 148"/>
          <p:cNvSpPr/>
          <p:nvPr/>
        </p:nvSpPr>
        <p:spPr>
          <a:xfrm>
            <a:off x="3189973" y="490885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円/楕円 149"/>
          <p:cNvSpPr/>
          <p:nvPr/>
        </p:nvSpPr>
        <p:spPr>
          <a:xfrm>
            <a:off x="4256309" y="517663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2318984" y="462760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791169" y="48104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3" name="円/楕円 152"/>
          <p:cNvSpPr/>
          <p:nvPr/>
        </p:nvSpPr>
        <p:spPr>
          <a:xfrm>
            <a:off x="2389954" y="469178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円/楕円 153"/>
          <p:cNvSpPr/>
          <p:nvPr/>
        </p:nvSpPr>
        <p:spPr>
          <a:xfrm>
            <a:off x="2108401" y="50903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円/楕円 154"/>
          <p:cNvSpPr/>
          <p:nvPr/>
        </p:nvSpPr>
        <p:spPr>
          <a:xfrm>
            <a:off x="2627956" y="507154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円/楕円 155"/>
          <p:cNvSpPr/>
          <p:nvPr/>
        </p:nvSpPr>
        <p:spPr>
          <a:xfrm>
            <a:off x="2552730" y="517954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円/楕円 156"/>
          <p:cNvSpPr/>
          <p:nvPr/>
        </p:nvSpPr>
        <p:spPr>
          <a:xfrm>
            <a:off x="3763645" y="485073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円/楕円 157"/>
          <p:cNvSpPr/>
          <p:nvPr/>
        </p:nvSpPr>
        <p:spPr>
          <a:xfrm>
            <a:off x="4713564" y="462911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1428217" y="471017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円/楕円 159"/>
          <p:cNvSpPr/>
          <p:nvPr/>
        </p:nvSpPr>
        <p:spPr>
          <a:xfrm>
            <a:off x="2520101" y="506062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円/楕円 160"/>
          <p:cNvSpPr/>
          <p:nvPr/>
        </p:nvSpPr>
        <p:spPr>
          <a:xfrm>
            <a:off x="441347" y="51046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4252168" y="506195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2037530" y="503633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2051256" y="516715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899169" y="476100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3638951" y="482550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08312" y="468275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52128" y="498879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276128" y="453873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4112368" y="50079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2456184" y="498879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4563812" y="455674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395536" y="495337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3021061" y="48447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1376064" y="455674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719608" y="46287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下矢印 177"/>
          <p:cNvSpPr/>
          <p:nvPr/>
        </p:nvSpPr>
        <p:spPr>
          <a:xfrm>
            <a:off x="4427984" y="2060848"/>
            <a:ext cx="702072" cy="540057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94443" y="5913184"/>
            <a:ext cx="8770045" cy="864096"/>
            <a:chOff x="194443" y="5913184"/>
            <a:chExt cx="8770045" cy="864096"/>
          </a:xfrm>
        </p:grpSpPr>
        <p:sp>
          <p:nvSpPr>
            <p:cNvPr id="83" name="角丸四角形 82"/>
            <p:cNvSpPr/>
            <p:nvPr/>
          </p:nvSpPr>
          <p:spPr>
            <a:xfrm>
              <a:off x="194443" y="5913184"/>
              <a:ext cx="8770045" cy="86409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94443" y="5913184"/>
              <a:ext cx="492993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0070C0"/>
                </a:buClr>
              </a:pPr>
              <a:r>
                <a:rPr lang="en-US" altLang="ja-JP" sz="2400" dirty="0">
                  <a:solidFill>
                    <a:prstClr val="black"/>
                  </a:solidFill>
                </a:rPr>
                <a:t>Variation of a conserved </a:t>
              </a:r>
              <a:r>
                <a:rPr lang="en-US" altLang="ja-JP" sz="2400" dirty="0" smtClean="0">
                  <a:solidFill>
                    <a:prstClr val="black"/>
                  </a:solidFill>
                </a:rPr>
                <a:t>charge </a:t>
              </a:r>
              <a:r>
                <a:rPr lang="en-US" altLang="ja-JP" sz="2400" dirty="0">
                  <a:solidFill>
                    <a:prstClr val="black"/>
                  </a:solidFill>
                </a:rPr>
                <a:t>is achieved only through diffusion.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980761" y="5946283"/>
              <a:ext cx="281602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0070C0"/>
                </a:buClr>
              </a:pPr>
              <a:r>
                <a:rPr lang="en-US" altLang="ja-JP" sz="2400" dirty="0">
                  <a:solidFill>
                    <a:prstClr val="black"/>
                  </a:solidFill>
                </a:rPr>
                <a:t>The larger </a:t>
              </a:r>
              <a:r>
                <a:rPr lang="en-US" altLang="ja-JP" sz="2400" dirty="0" smtClean="0">
                  <a:solidFill>
                    <a:prstClr val="black"/>
                  </a:solidFill>
                  <a:latin typeface="Symbol" pitchFamily="18" charset="2"/>
                </a:rPr>
                <a:t>Dh</a:t>
              </a:r>
              <a:r>
                <a:rPr lang="en-US" altLang="ja-JP" sz="2400" dirty="0" smtClean="0">
                  <a:solidFill>
                    <a:prstClr val="black"/>
                  </a:solidFill>
                </a:rPr>
                <a:t>, </a:t>
              </a:r>
            </a:p>
            <a:p>
              <a:pPr>
                <a:buClr>
                  <a:srgbClr val="0070C0"/>
                </a:buClr>
              </a:pPr>
              <a:r>
                <a:rPr lang="en-US" altLang="ja-JP" sz="2400" dirty="0" smtClean="0">
                  <a:solidFill>
                    <a:prstClr val="black"/>
                  </a:solidFill>
                </a:rPr>
                <a:t>the </a:t>
              </a:r>
              <a:r>
                <a:rPr lang="en-US" altLang="ja-JP" sz="2400" dirty="0">
                  <a:solidFill>
                    <a:prstClr val="black"/>
                  </a:solidFill>
                </a:rPr>
                <a:t>slower diffusion</a:t>
              </a:r>
              <a:endParaRPr lang="ja-JP" alt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82" name="右矢印 81"/>
            <p:cNvSpPr/>
            <p:nvPr/>
          </p:nvSpPr>
          <p:spPr>
            <a:xfrm>
              <a:off x="5124380" y="6129208"/>
              <a:ext cx="720080" cy="504056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528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正方形/長方形 78"/>
          <p:cNvSpPr/>
          <p:nvPr/>
        </p:nvSpPr>
        <p:spPr>
          <a:xfrm>
            <a:off x="1723187" y="5733256"/>
            <a:ext cx="1649621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968027" cy="584775"/>
          </a:xfrm>
        </p:spPr>
        <p:txBody>
          <a:bodyPr/>
          <a:lstStyle/>
          <a:p>
            <a:r>
              <a:rPr kumimoji="1" lang="en-US" altLang="ja-JP" dirty="0" smtClean="0"/>
              <a:t> Conversion of </a:t>
            </a:r>
            <a:r>
              <a:rPr kumimoji="1" lang="en-US" altLang="ja-JP" dirty="0" err="1" smtClean="0"/>
              <a:t>Rapidities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316823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75725" y="204660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3347864" y="196489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07833" y="1925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223616" y="191855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572000" y="171287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640419" y="1386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994403" y="137813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60644" y="1655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203824" y="1709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027035" y="200091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788024" y="199260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701045" y="197255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715833" y="136769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608457" y="178488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5544" y="13676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899592" y="14248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18116" y="14105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337968" y="202258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03992" y="1725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60578" y="138874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3968" y="1440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955873" y="20390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412188" y="204588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2209154" y="16546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892728" y="203773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879824" y="20902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7544" y="1617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94419" y="1763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259632" y="13528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734024" y="149498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1520" y="2612967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208643" y="318891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734000" y="29012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372808" y="31859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383817" y="324201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26808" y="328788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1318673" y="314016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2555422" y="317884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861559" y="27628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4615168" y="28472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478902" y="32369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3845277" y="27556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431528" y="312892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480808" y="31617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4319933" y="324959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418648" y="316978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863177" y="290258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2489618" y="323396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028009" y="285846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979612" y="28396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2904386" y="294767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3899277" y="28888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4721752" y="279324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75817" y="323434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871757" y="282875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369339" y="323291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315792" y="31349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957138" y="28044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970864" y="29352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971177" y="285312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3774583" y="28636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3743944" y="272087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1871736" y="2756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375792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4175992" y="3080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807840" y="2756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72000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323528" y="308160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3311896" y="30976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1223664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円/楕円 74"/>
          <p:cNvSpPr/>
          <p:nvPr/>
        </p:nvSpPr>
        <p:spPr>
          <a:xfrm>
            <a:off x="791616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730988" y="1233418"/>
            <a:ext cx="9630" cy="5435942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343049" y="1250791"/>
            <a:ext cx="4815" cy="5418569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251520" y="4137094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51371" y="884775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Quark-Gluon Plasma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1371" y="2187206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Hadronization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51520" y="3699374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Freezeout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9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75" y="6366304"/>
            <a:ext cx="480113" cy="348081"/>
          </a:xfrm>
          <a:prstGeom prst="rect">
            <a:avLst/>
          </a:prstGeom>
        </p:spPr>
      </p:pic>
      <p:sp>
        <p:nvSpPr>
          <p:cNvPr id="136" name="下矢印 135"/>
          <p:cNvSpPr/>
          <p:nvPr/>
        </p:nvSpPr>
        <p:spPr>
          <a:xfrm>
            <a:off x="4445992" y="3434568"/>
            <a:ext cx="702072" cy="798479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円/楕円 136"/>
          <p:cNvSpPr/>
          <p:nvPr/>
        </p:nvSpPr>
        <p:spPr>
          <a:xfrm>
            <a:off x="4145019" y="481026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8" name="円/楕円 137"/>
          <p:cNvSpPr/>
          <p:nvPr/>
        </p:nvSpPr>
        <p:spPr>
          <a:xfrm>
            <a:off x="4725812" y="443142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9" name="円/楕円 138"/>
          <p:cNvSpPr/>
          <p:nvPr/>
        </p:nvSpPr>
        <p:spPr>
          <a:xfrm>
            <a:off x="3081973" y="46273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0" name="円/楕円 139"/>
          <p:cNvSpPr/>
          <p:nvPr/>
        </p:nvSpPr>
        <p:spPr>
          <a:xfrm>
            <a:off x="1536217" y="441215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135973" y="47293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471073" y="43103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3" name="円/楕円 142"/>
          <p:cNvSpPr/>
          <p:nvPr/>
        </p:nvSpPr>
        <p:spPr>
          <a:xfrm>
            <a:off x="2455758" y="43309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789551" y="436506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5" name="円/楕円 144"/>
          <p:cNvSpPr/>
          <p:nvPr/>
        </p:nvSpPr>
        <p:spPr>
          <a:xfrm>
            <a:off x="4606980" y="437742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6" name="円/楕円 145"/>
          <p:cNvSpPr/>
          <p:nvPr/>
        </p:nvSpPr>
        <p:spPr>
          <a:xfrm>
            <a:off x="550910" y="48030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7" name="円/楕円 146"/>
          <p:cNvSpPr/>
          <p:nvPr/>
        </p:nvSpPr>
        <p:spPr>
          <a:xfrm>
            <a:off x="3709645" y="441181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503536" y="469500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9" name="円/楕円 148"/>
          <p:cNvSpPr/>
          <p:nvPr/>
        </p:nvSpPr>
        <p:spPr>
          <a:xfrm>
            <a:off x="3189973" y="46031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円/楕円 149"/>
          <p:cNvSpPr/>
          <p:nvPr/>
        </p:nvSpPr>
        <p:spPr>
          <a:xfrm>
            <a:off x="4256309" y="487094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2318984" y="43219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791169" y="450476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3" name="円/楕円 152"/>
          <p:cNvSpPr/>
          <p:nvPr/>
        </p:nvSpPr>
        <p:spPr>
          <a:xfrm>
            <a:off x="2389954" y="438609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円/楕円 153"/>
          <p:cNvSpPr/>
          <p:nvPr/>
        </p:nvSpPr>
        <p:spPr>
          <a:xfrm>
            <a:off x="2108401" y="478464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円/楕円 154"/>
          <p:cNvSpPr/>
          <p:nvPr/>
        </p:nvSpPr>
        <p:spPr>
          <a:xfrm>
            <a:off x="2627956" y="47658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円/楕円 155"/>
          <p:cNvSpPr/>
          <p:nvPr/>
        </p:nvSpPr>
        <p:spPr>
          <a:xfrm>
            <a:off x="2552730" y="487385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円/楕円 156"/>
          <p:cNvSpPr/>
          <p:nvPr/>
        </p:nvSpPr>
        <p:spPr>
          <a:xfrm>
            <a:off x="3763645" y="454504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円/楕円 157"/>
          <p:cNvSpPr/>
          <p:nvPr/>
        </p:nvSpPr>
        <p:spPr>
          <a:xfrm>
            <a:off x="4713564" y="432342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1428217" y="44044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円/楕円 159"/>
          <p:cNvSpPr/>
          <p:nvPr/>
        </p:nvSpPr>
        <p:spPr>
          <a:xfrm>
            <a:off x="2520101" y="47549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円/楕円 160"/>
          <p:cNvSpPr/>
          <p:nvPr/>
        </p:nvSpPr>
        <p:spPr>
          <a:xfrm>
            <a:off x="441347" y="479899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4252168" y="47562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2037530" y="47306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2051256" y="486146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899169" y="445531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3638951" y="451981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08312" y="437706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52128" y="468310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276128" y="423304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4112368" y="47022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2456184" y="468310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4563812" y="425105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395536" y="464768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3021061" y="453908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1376064" y="425105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719608" y="43230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下矢印 177"/>
          <p:cNvSpPr/>
          <p:nvPr/>
        </p:nvSpPr>
        <p:spPr>
          <a:xfrm>
            <a:off x="4427984" y="2144816"/>
            <a:ext cx="702072" cy="540057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873251" y="5780355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detector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83" name="直線矢印コネクタ 82"/>
          <p:cNvCxnSpPr/>
          <p:nvPr/>
        </p:nvCxnSpPr>
        <p:spPr>
          <a:xfrm>
            <a:off x="2385183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2" name="直線矢印コネクタ 181"/>
          <p:cNvCxnSpPr/>
          <p:nvPr/>
        </p:nvCxnSpPr>
        <p:spPr>
          <a:xfrm flipH="1">
            <a:off x="2183090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3" name="直線矢印コネクタ 182"/>
          <p:cNvCxnSpPr/>
          <p:nvPr/>
        </p:nvCxnSpPr>
        <p:spPr>
          <a:xfrm>
            <a:off x="2491986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4" name="直線矢印コネクタ 183"/>
          <p:cNvCxnSpPr/>
          <p:nvPr/>
        </p:nvCxnSpPr>
        <p:spPr>
          <a:xfrm>
            <a:off x="3878952" y="515814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5" name="直線矢印コネクタ 184"/>
          <p:cNvCxnSpPr/>
          <p:nvPr/>
        </p:nvCxnSpPr>
        <p:spPr>
          <a:xfrm flipH="1">
            <a:off x="3676859" y="515814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6" name="直線矢印コネクタ 185"/>
          <p:cNvCxnSpPr/>
          <p:nvPr/>
        </p:nvCxnSpPr>
        <p:spPr>
          <a:xfrm>
            <a:off x="3985755" y="516410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7" name="直線矢印コネクタ 186"/>
          <p:cNvCxnSpPr/>
          <p:nvPr/>
        </p:nvCxnSpPr>
        <p:spPr>
          <a:xfrm>
            <a:off x="3160578" y="5173742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8" name="直線矢印コネクタ 187"/>
          <p:cNvCxnSpPr/>
          <p:nvPr/>
        </p:nvCxnSpPr>
        <p:spPr>
          <a:xfrm flipH="1">
            <a:off x="2958485" y="5173742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9" name="直線矢印コネクタ 188"/>
          <p:cNvCxnSpPr/>
          <p:nvPr/>
        </p:nvCxnSpPr>
        <p:spPr>
          <a:xfrm>
            <a:off x="3267381" y="5179700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0" name="直線矢印コネクタ 189"/>
          <p:cNvCxnSpPr/>
          <p:nvPr/>
        </p:nvCxnSpPr>
        <p:spPr>
          <a:xfrm>
            <a:off x="1572244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1" name="直線矢印コネクタ 190"/>
          <p:cNvCxnSpPr/>
          <p:nvPr/>
        </p:nvCxnSpPr>
        <p:spPr>
          <a:xfrm flipH="1">
            <a:off x="1370151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>
            <a:off x="1679047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3" name="直線矢印コネクタ 192"/>
          <p:cNvCxnSpPr/>
          <p:nvPr/>
        </p:nvCxnSpPr>
        <p:spPr>
          <a:xfrm>
            <a:off x="760283" y="515707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 flipH="1">
            <a:off x="558190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867086" y="516303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0" name="角丸四角形吹き出し 89"/>
          <p:cNvSpPr/>
          <p:nvPr/>
        </p:nvSpPr>
        <p:spPr>
          <a:xfrm>
            <a:off x="5087593" y="4353485"/>
            <a:ext cx="3500734" cy="1548174"/>
          </a:xfrm>
          <a:prstGeom prst="wedgeRoundRectCallout">
            <a:avLst>
              <a:gd name="adj1" fmla="val -67990"/>
              <a:gd name="adj2" fmla="val 2245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conversion 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from coordinate-space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to momentum-space</a:t>
            </a:r>
          </a:p>
          <a:p>
            <a:r>
              <a:rPr lang="en-US" altLang="ja-JP" sz="2400" dirty="0" err="1" smtClean="0">
                <a:solidFill>
                  <a:srgbClr val="C0504D">
                    <a:lumMod val="50000"/>
                  </a:srgbClr>
                </a:solidFill>
              </a:rPr>
              <a:t>rapidities</a:t>
            </a:r>
            <a:endParaRPr lang="ja-JP" altLang="en-US" sz="2400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4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4" t="10527" b="4003"/>
          <a:stretch/>
        </p:blipFill>
        <p:spPr>
          <a:xfrm rot="16200000">
            <a:off x="5326966" y="3103846"/>
            <a:ext cx="4682758" cy="3456382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3253347" y="5976389"/>
            <a:ext cx="2598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一本の草も涼風宿り</a:t>
            </a:r>
            <a:r>
              <a:rPr lang="ja-JP" altLang="en-US" sz="2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けり</a:t>
            </a:r>
            <a:endParaRPr lang="en-US" altLang="ja-JP" sz="2000" dirty="0" smtClean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algn="ctr"/>
            <a:r>
              <a:rPr lang="ja-JP" altLang="en-US" sz="2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小林</a:t>
            </a:r>
            <a:r>
              <a:rPr lang="ja-JP" altLang="en-US" sz="2000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一茶</a:t>
            </a:r>
            <a:endParaRPr kumimoji="1" lang="ja-JP" altLang="en-US" sz="20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2161" y="1772816"/>
            <a:ext cx="72811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dirty="0">
                <a:latin typeface="Adobe Song Std L" panose="02020300000000000000" pitchFamily="18" charset="-128"/>
                <a:ea typeface="Adobe Song Std L" panose="02020300000000000000" pitchFamily="18" charset="-128"/>
              </a:rPr>
              <a:t>E</a:t>
            </a:r>
            <a:r>
              <a:rPr kumimoji="1" lang="en-US" altLang="ja-JP" sz="54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ven on one blade of grass</a:t>
            </a:r>
          </a:p>
          <a:p>
            <a:pPr algn="ctr"/>
            <a:r>
              <a:rPr kumimoji="1" lang="en-US" altLang="ja-JP" sz="54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the cool wind lives</a:t>
            </a:r>
            <a:endParaRPr kumimoji="1" lang="ja-JP" altLang="en-US" sz="54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46747" y="4060260"/>
            <a:ext cx="2811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dirty="0" err="1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Issa</a:t>
            </a:r>
            <a:r>
              <a:rPr kumimoji="1" lang="en-US" altLang="ja-JP" sz="36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 Kobayashi</a:t>
            </a:r>
          </a:p>
          <a:p>
            <a:pPr algn="ctr"/>
            <a:r>
              <a:rPr kumimoji="1" lang="en-US" altLang="ja-JP" sz="36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1814</a:t>
            </a:r>
            <a:endParaRPr kumimoji="1" lang="ja-JP" altLang="en-US" sz="36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6" y="284159"/>
            <a:ext cx="5900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In “haiku”, a Japanese short style poem, a poet wrote…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0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正方形/長方形 78"/>
          <p:cNvSpPr/>
          <p:nvPr/>
        </p:nvSpPr>
        <p:spPr>
          <a:xfrm>
            <a:off x="1723187" y="5733256"/>
            <a:ext cx="1649621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968027" cy="584775"/>
          </a:xfrm>
        </p:spPr>
        <p:txBody>
          <a:bodyPr/>
          <a:lstStyle/>
          <a:p>
            <a:r>
              <a:rPr kumimoji="1" lang="en-US" altLang="ja-JP" dirty="0" smtClean="0"/>
              <a:t> Conversion of </a:t>
            </a:r>
            <a:r>
              <a:rPr kumimoji="1" lang="en-US" altLang="ja-JP" dirty="0" err="1" smtClean="0"/>
              <a:t>Rapidities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316823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75725" y="204660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3347864" y="196489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07833" y="1925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223616" y="191855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572000" y="171287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640419" y="1386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994403" y="137813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60644" y="1655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203824" y="1709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027035" y="200091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788024" y="199260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701045" y="197255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715833" y="136769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608457" y="178488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5544" y="13676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899592" y="14248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18116" y="14105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337968" y="202258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03992" y="1725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60578" y="138874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3968" y="1440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955873" y="20390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412188" y="204588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2209154" y="16546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892728" y="203773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879824" y="20902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7544" y="1617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94419" y="1763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259632" y="13528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734024" y="149498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1520" y="2612967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208643" y="318891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734000" y="29012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372808" y="31859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383817" y="324201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26808" y="328788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1318673" y="314016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2555422" y="317884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861559" y="27628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4615168" y="28472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478902" y="32369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3845277" y="27556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431528" y="312892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480808" y="31617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4319933" y="324959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418648" y="316978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863177" y="290258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2489618" y="323396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028009" y="285846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979612" y="28396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2904386" y="294767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3899277" y="28888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4721752" y="279324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75817" y="323434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871757" y="282875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369339" y="323291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315792" y="31349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957138" y="28044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970864" y="29352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971177" y="285312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3774583" y="28636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3743944" y="272087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1871736" y="2756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375792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4175992" y="3080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807840" y="2756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72000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323528" y="308160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3311896" y="30976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1223664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円/楕円 74"/>
          <p:cNvSpPr/>
          <p:nvPr/>
        </p:nvSpPr>
        <p:spPr>
          <a:xfrm>
            <a:off x="791616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730988" y="1233418"/>
            <a:ext cx="9630" cy="5435942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343049" y="1250791"/>
            <a:ext cx="4815" cy="5418569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251520" y="4137094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51371" y="884775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Quark-Gluon Plasma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1371" y="2187206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Hadronization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51520" y="3699374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Freezeout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9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75" y="6366304"/>
            <a:ext cx="480113" cy="348081"/>
          </a:xfrm>
          <a:prstGeom prst="rect">
            <a:avLst/>
          </a:prstGeom>
        </p:spPr>
      </p:pic>
      <p:sp>
        <p:nvSpPr>
          <p:cNvPr id="136" name="下矢印 135"/>
          <p:cNvSpPr/>
          <p:nvPr/>
        </p:nvSpPr>
        <p:spPr>
          <a:xfrm>
            <a:off x="4445992" y="3434568"/>
            <a:ext cx="702072" cy="798479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円/楕円 136"/>
          <p:cNvSpPr/>
          <p:nvPr/>
        </p:nvSpPr>
        <p:spPr>
          <a:xfrm>
            <a:off x="4145019" y="481026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8" name="円/楕円 137"/>
          <p:cNvSpPr/>
          <p:nvPr/>
        </p:nvSpPr>
        <p:spPr>
          <a:xfrm>
            <a:off x="4725812" y="443142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9" name="円/楕円 138"/>
          <p:cNvSpPr/>
          <p:nvPr/>
        </p:nvSpPr>
        <p:spPr>
          <a:xfrm>
            <a:off x="3081973" y="46273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0" name="円/楕円 139"/>
          <p:cNvSpPr/>
          <p:nvPr/>
        </p:nvSpPr>
        <p:spPr>
          <a:xfrm>
            <a:off x="1536217" y="441215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135973" y="47293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471073" y="43103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3" name="円/楕円 142"/>
          <p:cNvSpPr/>
          <p:nvPr/>
        </p:nvSpPr>
        <p:spPr>
          <a:xfrm>
            <a:off x="2455758" y="43309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789551" y="436506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5" name="円/楕円 144"/>
          <p:cNvSpPr/>
          <p:nvPr/>
        </p:nvSpPr>
        <p:spPr>
          <a:xfrm>
            <a:off x="4606980" y="437742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6" name="円/楕円 145"/>
          <p:cNvSpPr/>
          <p:nvPr/>
        </p:nvSpPr>
        <p:spPr>
          <a:xfrm>
            <a:off x="550910" y="48030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7" name="円/楕円 146"/>
          <p:cNvSpPr/>
          <p:nvPr/>
        </p:nvSpPr>
        <p:spPr>
          <a:xfrm>
            <a:off x="3709645" y="441181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503536" y="469500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9" name="円/楕円 148"/>
          <p:cNvSpPr/>
          <p:nvPr/>
        </p:nvSpPr>
        <p:spPr>
          <a:xfrm>
            <a:off x="3189973" y="46031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円/楕円 149"/>
          <p:cNvSpPr/>
          <p:nvPr/>
        </p:nvSpPr>
        <p:spPr>
          <a:xfrm>
            <a:off x="4256309" y="487094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2318984" y="43219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791169" y="450476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3" name="円/楕円 152"/>
          <p:cNvSpPr/>
          <p:nvPr/>
        </p:nvSpPr>
        <p:spPr>
          <a:xfrm>
            <a:off x="2389954" y="438609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円/楕円 153"/>
          <p:cNvSpPr/>
          <p:nvPr/>
        </p:nvSpPr>
        <p:spPr>
          <a:xfrm>
            <a:off x="2108401" y="478464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円/楕円 154"/>
          <p:cNvSpPr/>
          <p:nvPr/>
        </p:nvSpPr>
        <p:spPr>
          <a:xfrm>
            <a:off x="2627956" y="47658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円/楕円 155"/>
          <p:cNvSpPr/>
          <p:nvPr/>
        </p:nvSpPr>
        <p:spPr>
          <a:xfrm>
            <a:off x="2552730" y="487385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円/楕円 156"/>
          <p:cNvSpPr/>
          <p:nvPr/>
        </p:nvSpPr>
        <p:spPr>
          <a:xfrm>
            <a:off x="3763645" y="454504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円/楕円 157"/>
          <p:cNvSpPr/>
          <p:nvPr/>
        </p:nvSpPr>
        <p:spPr>
          <a:xfrm>
            <a:off x="4713564" y="432342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1428217" y="44044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円/楕円 159"/>
          <p:cNvSpPr/>
          <p:nvPr/>
        </p:nvSpPr>
        <p:spPr>
          <a:xfrm>
            <a:off x="2520101" y="47549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円/楕円 160"/>
          <p:cNvSpPr/>
          <p:nvPr/>
        </p:nvSpPr>
        <p:spPr>
          <a:xfrm>
            <a:off x="441347" y="479899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4252168" y="47562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2037530" y="47306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2051256" y="486146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899169" y="445531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3638951" y="451981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08312" y="437706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52128" y="468310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276128" y="423304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4112368" y="47022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2456184" y="468310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4563812" y="425105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395536" y="464768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3021061" y="453908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1376064" y="425105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719608" y="43230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下矢印 177"/>
          <p:cNvSpPr/>
          <p:nvPr/>
        </p:nvSpPr>
        <p:spPr>
          <a:xfrm>
            <a:off x="4427984" y="2144816"/>
            <a:ext cx="702072" cy="540057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873251" y="5780355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detector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83" name="直線矢印コネクタ 82"/>
          <p:cNvCxnSpPr/>
          <p:nvPr/>
        </p:nvCxnSpPr>
        <p:spPr>
          <a:xfrm>
            <a:off x="2385183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2" name="直線矢印コネクタ 181"/>
          <p:cNvCxnSpPr/>
          <p:nvPr/>
        </p:nvCxnSpPr>
        <p:spPr>
          <a:xfrm flipH="1">
            <a:off x="2183090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3" name="直線矢印コネクタ 182"/>
          <p:cNvCxnSpPr/>
          <p:nvPr/>
        </p:nvCxnSpPr>
        <p:spPr>
          <a:xfrm>
            <a:off x="2491986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4" name="直線矢印コネクタ 183"/>
          <p:cNvCxnSpPr/>
          <p:nvPr/>
        </p:nvCxnSpPr>
        <p:spPr>
          <a:xfrm>
            <a:off x="3878952" y="515814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5" name="直線矢印コネクタ 184"/>
          <p:cNvCxnSpPr/>
          <p:nvPr/>
        </p:nvCxnSpPr>
        <p:spPr>
          <a:xfrm flipH="1">
            <a:off x="3676859" y="515814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6" name="直線矢印コネクタ 185"/>
          <p:cNvCxnSpPr/>
          <p:nvPr/>
        </p:nvCxnSpPr>
        <p:spPr>
          <a:xfrm>
            <a:off x="3985755" y="516410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7" name="直線矢印コネクタ 186"/>
          <p:cNvCxnSpPr/>
          <p:nvPr/>
        </p:nvCxnSpPr>
        <p:spPr>
          <a:xfrm>
            <a:off x="3160578" y="5173742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8" name="直線矢印コネクタ 187"/>
          <p:cNvCxnSpPr/>
          <p:nvPr/>
        </p:nvCxnSpPr>
        <p:spPr>
          <a:xfrm flipH="1">
            <a:off x="2958485" y="5173742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9" name="直線矢印コネクタ 188"/>
          <p:cNvCxnSpPr/>
          <p:nvPr/>
        </p:nvCxnSpPr>
        <p:spPr>
          <a:xfrm>
            <a:off x="3267381" y="5179700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0" name="直線矢印コネクタ 189"/>
          <p:cNvCxnSpPr/>
          <p:nvPr/>
        </p:nvCxnSpPr>
        <p:spPr>
          <a:xfrm>
            <a:off x="1572244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1" name="直線矢印コネクタ 190"/>
          <p:cNvCxnSpPr/>
          <p:nvPr/>
        </p:nvCxnSpPr>
        <p:spPr>
          <a:xfrm flipH="1">
            <a:off x="1370151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>
            <a:off x="1679047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3" name="直線矢印コネクタ 192"/>
          <p:cNvCxnSpPr/>
          <p:nvPr/>
        </p:nvCxnSpPr>
        <p:spPr>
          <a:xfrm>
            <a:off x="760283" y="515707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 flipH="1">
            <a:off x="558190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867086" y="516303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0" name="角丸四角形吹き出し 89"/>
          <p:cNvSpPr/>
          <p:nvPr/>
        </p:nvSpPr>
        <p:spPr>
          <a:xfrm>
            <a:off x="5087593" y="4353485"/>
            <a:ext cx="3500734" cy="1548174"/>
          </a:xfrm>
          <a:prstGeom prst="wedgeRoundRectCallout">
            <a:avLst>
              <a:gd name="adj1" fmla="val -67990"/>
              <a:gd name="adj2" fmla="val 2245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conversion 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from coordinate-space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to momentum-space</a:t>
            </a:r>
          </a:p>
          <a:p>
            <a:r>
              <a:rPr lang="en-US" altLang="ja-JP" sz="2400" dirty="0" err="1" smtClean="0">
                <a:solidFill>
                  <a:srgbClr val="C0504D">
                    <a:lumMod val="50000"/>
                  </a:srgbClr>
                </a:solidFill>
              </a:rPr>
              <a:t>rapidities</a:t>
            </a:r>
            <a:endParaRPr lang="ja-JP" altLang="en-US" sz="24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4003865" y="1169393"/>
            <a:ext cx="4880734" cy="2691655"/>
            <a:chOff x="4003865" y="1169393"/>
            <a:chExt cx="4880734" cy="2691655"/>
          </a:xfrm>
        </p:grpSpPr>
        <p:pic>
          <p:nvPicPr>
            <p:cNvPr id="177" name="図 17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3865" y="1169393"/>
              <a:ext cx="4880734" cy="269165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9" name="テキスト ボックス 178"/>
            <p:cNvSpPr txBox="1"/>
            <p:nvPr/>
          </p:nvSpPr>
          <p:spPr>
            <a:xfrm>
              <a:off x="7023827" y="1239609"/>
              <a:ext cx="13965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2060"/>
                  </a:solidFill>
                </a:rPr>
                <a:t>Koch, </a:t>
              </a:r>
            </a:p>
            <a:p>
              <a:r>
                <a:rPr kumimoji="1" lang="en-US" altLang="ja-JP" sz="2000" dirty="0" smtClean="0">
                  <a:solidFill>
                    <a:srgbClr val="002060"/>
                  </a:solidFill>
                </a:rPr>
                <a:t>0810.2520</a:t>
              </a:r>
              <a:endParaRPr kumimoji="1" lang="ja-JP" altLang="en-US" sz="2000" dirty="0">
                <a:solidFill>
                  <a:srgbClr val="002060"/>
                </a:solidFill>
              </a:endParaRPr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6448642" y="2080555"/>
              <a:ext cx="1045875" cy="773561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83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角丸四角形 54"/>
          <p:cNvSpPr/>
          <p:nvPr/>
        </p:nvSpPr>
        <p:spPr>
          <a:xfrm>
            <a:off x="5695560" y="548681"/>
            <a:ext cx="3340936" cy="4704404"/>
          </a:xfrm>
          <a:prstGeom prst="roundRect">
            <a:avLst>
              <a:gd name="adj" fmla="val 118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142251" y="967637"/>
            <a:ext cx="5481301" cy="427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0564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@ ALICE 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35896" y="1136938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38010" y="5619299"/>
            <a:ext cx="3900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Higher-order </a:t>
            </a:r>
            <a:r>
              <a:rPr lang="en-US" altLang="ja-JP" sz="2400" dirty="0" err="1" smtClean="0">
                <a:solidFill>
                  <a:prstClr val="black"/>
                </a:solidFill>
              </a:rPr>
              <a:t>cumulants</a:t>
            </a:r>
            <a:r>
              <a:rPr lang="en-US" altLang="ja-JP" sz="2400" dirty="0" smtClean="0">
                <a:solidFill>
                  <a:prstClr val="black"/>
                </a:solidFill>
              </a:rPr>
              <a:t> as </a:t>
            </a:r>
          </a:p>
          <a:p>
            <a:r>
              <a:rPr lang="en-US" altLang="ja-JP" sz="2400" dirty="0" smtClean="0">
                <a:solidFill>
                  <a:prstClr val="black"/>
                </a:solidFill>
              </a:rPr>
              <a:t>thermometer?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8061" y="5448126"/>
            <a:ext cx="8015335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prstClr val="white"/>
                </a:solidFill>
                <a:latin typeface="Symbol" pitchFamily="18" charset="2"/>
              </a:rPr>
              <a:t>Dh</a:t>
            </a:r>
            <a:r>
              <a:rPr lang="en-US" altLang="ja-JP" sz="3200" dirty="0" smtClean="0">
                <a:solidFill>
                  <a:prstClr val="white"/>
                </a:solidFill>
              </a:rPr>
              <a:t> dependences of fluctuation observables</a:t>
            </a: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</a:rPr>
              <a:t>encode history of the hot medium!</a:t>
            </a:r>
            <a:endParaRPr lang="ja-JP" altLang="en-US" sz="3200" dirty="0">
              <a:solidFill>
                <a:prstClr val="white"/>
              </a:solidFill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6141893" y="1988840"/>
            <a:ext cx="1224136" cy="3069203"/>
          </a:xfrm>
          <a:prstGeom prst="downArrow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6141893" y="2204864"/>
            <a:ext cx="0" cy="1368152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TexTeXPicture" descr="&lt;?xml version=&quot;1.0&quot; encoding=&quot;utf-16&quot;?&gt;&#10;&lt;TeXTeX&gt;&#10;  &lt;preamble&gt;\documentclass{jarticle}&#10;\usepackage{amsmath}&#10;\pagestyle{empty}&lt;/preamble&gt;&#10;  &lt;body&gt;\begin{align*} &#10;t&#10;\end{align*}&lt;/body&gt;&#10;  &lt;fcolor&gt;FF000000&lt;/fcolor&gt;&#10;  &lt;bcolor&gt;FFFFFFFF&lt;/bcolor&gt;&#10;  &lt;transparent&gt;True&lt;/transparent&gt;&#10;  &lt;resolution&gt;1800&lt;/resolution&gt;&#10;  &lt;imageh&gt;158&lt;/imageh&gt;&#10;  &lt;imagew&gt;76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438" y="3711651"/>
            <a:ext cx="170910" cy="355315"/>
          </a:xfrm>
          <a:prstGeom prst="rect">
            <a:avLst/>
          </a:prstGeom>
        </p:spPr>
      </p:pic>
      <p:sp>
        <p:nvSpPr>
          <p:cNvPr id="25" name="円/楕円 24"/>
          <p:cNvSpPr/>
          <p:nvPr/>
        </p:nvSpPr>
        <p:spPr>
          <a:xfrm>
            <a:off x="6777681" y="257889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6559505" y="238072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553970" y="210457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6900875" y="287096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876034" y="234472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6553970" y="26283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6764534" y="20968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6870687" y="334469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6805543" y="32428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6551486" y="361501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6801323" y="416038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6753949" y="405238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6553104" y="375471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6690602" y="291851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6762687" y="333702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6691760" y="415636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6619731" y="286451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6633457" y="299533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6661104" y="37052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6534329" y="281696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6645949" y="4005064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6710534" y="318360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6481543" y="357301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48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99674" y="1546096"/>
            <a:ext cx="289859" cy="1363709"/>
          </a:xfrm>
          <a:prstGeom prst="trapezoid">
            <a:avLst/>
          </a:prstGeom>
        </p:spPr>
      </p:pic>
      <p:pic>
        <p:nvPicPr>
          <p:cNvPr id="49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99674" y="2292011"/>
            <a:ext cx="289859" cy="1363709"/>
          </a:xfrm>
          <a:prstGeom prst="trapezoid">
            <a:avLst/>
          </a:prstGeom>
        </p:spPr>
      </p:pic>
      <p:pic>
        <p:nvPicPr>
          <p:cNvPr id="50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105602" y="3012091"/>
            <a:ext cx="289859" cy="1363709"/>
          </a:xfrm>
          <a:prstGeom prst="trapezoid">
            <a:avLst/>
          </a:prstGeom>
        </p:spPr>
      </p:pic>
      <p:sp>
        <p:nvSpPr>
          <p:cNvPr id="23" name="上下矢印 22"/>
          <p:cNvSpPr/>
          <p:nvPr/>
        </p:nvSpPr>
        <p:spPr>
          <a:xfrm>
            <a:off x="7870085" y="2079914"/>
            <a:ext cx="360040" cy="176497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51" name="TexTeXPicture" descr="&lt;?xml version=&quot;1.0&quot; encoding=&quot;utf-16&quot;?&gt;&#10;&lt;TeXTeX&gt;&#10;  &lt;preamble&gt;\documentclass{jarticle}&#10;\usepackage{amsmath}&#10;\pagestyle{empty}&lt;/preamble&gt;&#10;  &lt;body&gt;\begin{align*} &#10;\Delta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615" y="2826897"/>
            <a:ext cx="443000" cy="321174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8097487" y="182225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large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127267" y="3676962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small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99308" y="629095"/>
            <a:ext cx="2733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  <a:latin typeface="Symbol" panose="05050102010706020507" pitchFamily="18" charset="2"/>
              </a:rPr>
              <a:t>Dh</a:t>
            </a:r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 dependent</a:t>
            </a:r>
          </a:p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thermometer?</a:t>
            </a:r>
            <a:endParaRPr lang="ja-JP" altLang="en-US" sz="3200" dirty="0">
              <a:solidFill>
                <a:srgbClr val="F7964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2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角丸四角形 54"/>
          <p:cNvSpPr/>
          <p:nvPr/>
        </p:nvSpPr>
        <p:spPr>
          <a:xfrm>
            <a:off x="5695560" y="548681"/>
            <a:ext cx="3340936" cy="4704404"/>
          </a:xfrm>
          <a:prstGeom prst="roundRect">
            <a:avLst>
              <a:gd name="adj" fmla="val 118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142251" y="967637"/>
            <a:ext cx="5481301" cy="427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05647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@ ALICE 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35896" y="1136938"/>
            <a:ext cx="1316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</a:t>
            </a:r>
          </a:p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PRL 2013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38010" y="5619299"/>
            <a:ext cx="3900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Higher-order </a:t>
            </a:r>
            <a:r>
              <a:rPr lang="en-US" altLang="ja-JP" sz="2400" dirty="0" err="1" smtClean="0">
                <a:solidFill>
                  <a:prstClr val="black"/>
                </a:solidFill>
              </a:rPr>
              <a:t>cumulants</a:t>
            </a:r>
            <a:r>
              <a:rPr lang="en-US" altLang="ja-JP" sz="2400" dirty="0" smtClean="0">
                <a:solidFill>
                  <a:prstClr val="black"/>
                </a:solidFill>
              </a:rPr>
              <a:t> as </a:t>
            </a:r>
          </a:p>
          <a:p>
            <a:r>
              <a:rPr lang="en-US" altLang="ja-JP" sz="2400" dirty="0" smtClean="0">
                <a:solidFill>
                  <a:prstClr val="black"/>
                </a:solidFill>
              </a:rPr>
              <a:t>thermometer?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8061" y="5448126"/>
            <a:ext cx="8015335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prstClr val="white"/>
                </a:solidFill>
                <a:latin typeface="Symbol" pitchFamily="18" charset="2"/>
              </a:rPr>
              <a:t>Dh</a:t>
            </a:r>
            <a:r>
              <a:rPr lang="en-US" altLang="ja-JP" sz="3200" dirty="0" smtClean="0">
                <a:solidFill>
                  <a:prstClr val="white"/>
                </a:solidFill>
              </a:rPr>
              <a:t> dependences of fluctuation observables</a:t>
            </a: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</a:rPr>
              <a:t>encode history of the hot medium!</a:t>
            </a:r>
            <a:endParaRPr lang="ja-JP" altLang="en-US" sz="3200" dirty="0">
              <a:solidFill>
                <a:prstClr val="white"/>
              </a:solidFill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6141893" y="1988840"/>
            <a:ext cx="1224136" cy="3069203"/>
          </a:xfrm>
          <a:prstGeom prst="downArrow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6141893" y="2204864"/>
            <a:ext cx="0" cy="1368152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TexTeXPicture" descr="&lt;?xml version=&quot;1.0&quot; encoding=&quot;utf-16&quot;?&gt;&#10;&lt;TeXTeX&gt;&#10;  &lt;preamble&gt;\documentclass{jarticle}&#10;\usepackage{amsmath}&#10;\pagestyle{empty}&lt;/preamble&gt;&#10;  &lt;body&gt;\begin{align*} &#10;t&#10;\end{align*}&lt;/body&gt;&#10;  &lt;fcolor&gt;FF000000&lt;/fcolor&gt;&#10;  &lt;bcolor&gt;FFFFFFFF&lt;/bcolor&gt;&#10;  &lt;transparent&gt;True&lt;/transparent&gt;&#10;  &lt;resolution&gt;1800&lt;/resolution&gt;&#10;  &lt;imageh&gt;158&lt;/imageh&gt;&#10;  &lt;imagew&gt;76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438" y="3711651"/>
            <a:ext cx="170910" cy="355315"/>
          </a:xfrm>
          <a:prstGeom prst="rect">
            <a:avLst/>
          </a:prstGeom>
        </p:spPr>
      </p:pic>
      <p:sp>
        <p:nvSpPr>
          <p:cNvPr id="25" name="円/楕円 24"/>
          <p:cNvSpPr/>
          <p:nvPr/>
        </p:nvSpPr>
        <p:spPr>
          <a:xfrm>
            <a:off x="6777681" y="257889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6559505" y="238072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553970" y="210457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6900875" y="287096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876034" y="234472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6553970" y="26283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6764534" y="20968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6870687" y="334469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6805543" y="32428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6551486" y="361501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6801323" y="416038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6753949" y="405238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6553104" y="375471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6690602" y="291851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6762687" y="333702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6691760" y="415636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6619731" y="286451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6633457" y="299533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6661104" y="37052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6534329" y="281696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6645949" y="4005064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6710534" y="318360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6481543" y="357301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48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99674" y="1546096"/>
            <a:ext cx="289859" cy="1363709"/>
          </a:xfrm>
          <a:prstGeom prst="trapezoid">
            <a:avLst/>
          </a:prstGeom>
        </p:spPr>
      </p:pic>
      <p:pic>
        <p:nvPicPr>
          <p:cNvPr id="49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099674" y="2292011"/>
            <a:ext cx="289859" cy="1363709"/>
          </a:xfrm>
          <a:prstGeom prst="trapezoid">
            <a:avLst/>
          </a:prstGeom>
        </p:spPr>
      </p:pic>
      <p:pic>
        <p:nvPicPr>
          <p:cNvPr id="50" name="Imag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4" t="9704" r="36969"/>
          <a:stretch/>
        </p:blipFill>
        <p:spPr>
          <a:xfrm rot="3172126">
            <a:off x="7105602" y="3012091"/>
            <a:ext cx="289859" cy="1363709"/>
          </a:xfrm>
          <a:prstGeom prst="trapezoid">
            <a:avLst/>
          </a:prstGeom>
        </p:spPr>
      </p:pic>
      <p:sp>
        <p:nvSpPr>
          <p:cNvPr id="23" name="上下矢印 22"/>
          <p:cNvSpPr/>
          <p:nvPr/>
        </p:nvSpPr>
        <p:spPr>
          <a:xfrm>
            <a:off x="7870085" y="2079914"/>
            <a:ext cx="360040" cy="176497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51" name="TexTeXPicture" descr="&lt;?xml version=&quot;1.0&quot; encoding=&quot;utf-16&quot;?&gt;&#10;&lt;TeXTeX&gt;&#10;  &lt;preamble&gt;\documentclass{jarticle}&#10;\usepackage{amsmath}&#10;\pagestyle{empty}&lt;/preamble&gt;&#10;  &lt;body&gt;\begin{align*} &#10;\Delta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615" y="2826897"/>
            <a:ext cx="443000" cy="321174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8097487" y="182225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large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127267" y="3676962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002060"/>
                </a:solidFill>
              </a:rPr>
              <a:t>small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99308" y="629095"/>
            <a:ext cx="2733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  <a:latin typeface="Symbol" panose="05050102010706020507" pitchFamily="18" charset="2"/>
              </a:rPr>
              <a:t>Dh</a:t>
            </a:r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 dependent</a:t>
            </a:r>
          </a:p>
          <a:p>
            <a:r>
              <a:rPr lang="en-US" altLang="ja-JP" sz="3200" dirty="0" smtClean="0">
                <a:solidFill>
                  <a:srgbClr val="F79646">
                    <a:lumMod val="50000"/>
                  </a:srgbClr>
                </a:solidFill>
              </a:rPr>
              <a:t>thermometer?</a:t>
            </a:r>
            <a:endParaRPr lang="ja-JP" altLang="en-US" sz="3200" dirty="0">
              <a:solidFill>
                <a:srgbClr val="F79646">
                  <a:lumMod val="50000"/>
                </a:srgbClr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 rot="175448">
            <a:off x="5307933" y="806692"/>
            <a:ext cx="3456382" cy="4682758"/>
            <a:chOff x="5504072" y="765368"/>
            <a:chExt cx="3456382" cy="4682758"/>
          </a:xfrm>
        </p:grpSpPr>
        <p:pic>
          <p:nvPicPr>
            <p:cNvPr id="56" name="図 5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4" t="10527" b="4003"/>
            <a:stretch/>
          </p:blipFill>
          <p:spPr>
            <a:xfrm rot="16200000">
              <a:off x="4890884" y="1378556"/>
              <a:ext cx="4682758" cy="345638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7" name="テキスト ボックス 56"/>
            <p:cNvSpPr txBox="1"/>
            <p:nvPr/>
          </p:nvSpPr>
          <p:spPr>
            <a:xfrm>
              <a:off x="5570106" y="4531542"/>
              <a:ext cx="33489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chemeClr val="bg1"/>
                  </a:solidFill>
                  <a:latin typeface="Adobe Song Std L" panose="02020300000000000000" pitchFamily="18" charset="-128"/>
                  <a:ea typeface="Adobe Song Std L" panose="02020300000000000000" pitchFamily="18" charset="-128"/>
                </a:rPr>
                <a:t>E</a:t>
              </a:r>
              <a:r>
                <a:rPr kumimoji="1" lang="en-US" altLang="ja-JP" sz="2400" dirty="0" smtClean="0">
                  <a:solidFill>
                    <a:schemeClr val="bg1"/>
                  </a:solidFill>
                  <a:latin typeface="Adobe Song Std L" panose="02020300000000000000" pitchFamily="18" charset="-128"/>
                  <a:ea typeface="Adobe Song Std L" panose="02020300000000000000" pitchFamily="18" charset="-128"/>
                </a:rPr>
                <a:t>ven on one blade of grass</a:t>
              </a:r>
            </a:p>
            <a:p>
              <a:r>
                <a:rPr kumimoji="1" lang="en-US" altLang="ja-JP" sz="2400" dirty="0" smtClean="0">
                  <a:solidFill>
                    <a:schemeClr val="bg1"/>
                  </a:solidFill>
                  <a:latin typeface="Adobe Song Std L" panose="02020300000000000000" pitchFamily="18" charset="-128"/>
                  <a:ea typeface="Adobe Song Std L" panose="02020300000000000000" pitchFamily="18" charset="-128"/>
                </a:rPr>
                <a:t>the cool wind lives</a:t>
              </a:r>
              <a:endParaRPr kumimoji="1" lang="ja-JP" altLang="en-US" sz="2400" dirty="0">
                <a:solidFill>
                  <a:schemeClr val="bg1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265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2636912"/>
            <a:ext cx="8425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Thermal blurring in momentum-space rapidity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931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正方形/長方形 78"/>
          <p:cNvSpPr/>
          <p:nvPr/>
        </p:nvSpPr>
        <p:spPr>
          <a:xfrm>
            <a:off x="1723187" y="5733256"/>
            <a:ext cx="1649621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968027" cy="584775"/>
          </a:xfrm>
        </p:spPr>
        <p:txBody>
          <a:bodyPr/>
          <a:lstStyle/>
          <a:p>
            <a:r>
              <a:rPr kumimoji="1" lang="en-US" altLang="ja-JP" dirty="0" smtClean="0"/>
              <a:t> Conversion of </a:t>
            </a:r>
            <a:r>
              <a:rPr kumimoji="1" lang="en-US" altLang="ja-JP" dirty="0" err="1" smtClean="0"/>
              <a:t>Rapidities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51520" y="1316823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75725" y="204660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3347864" y="196489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07833" y="1925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223616" y="191855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572000" y="171287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640419" y="1386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994403" y="137813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960644" y="1655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203824" y="170913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027035" y="200091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788024" y="199260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701045" y="197255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715833" y="136769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2608457" y="178488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5544" y="13676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>
            <a:off x="899592" y="14248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2718116" y="14105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337968" y="202258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03992" y="1725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160578" y="138874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3968" y="14409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3955873" y="20390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412188" y="204588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2209154" y="16546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892728" y="203773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879824" y="20902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7544" y="16172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94419" y="176313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259632" y="13528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4734024" y="149498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51520" y="2612967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208643" y="318891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734000" y="29012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3372808" y="31859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383817" y="324201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3426808" y="328788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1318673" y="314016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2555422" y="317884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861559" y="27628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4615168" y="28472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478902" y="32369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6" name="円/楕円 45"/>
          <p:cNvSpPr/>
          <p:nvPr/>
        </p:nvSpPr>
        <p:spPr>
          <a:xfrm>
            <a:off x="3845277" y="27556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7" name="円/楕円 46"/>
          <p:cNvSpPr/>
          <p:nvPr/>
        </p:nvSpPr>
        <p:spPr>
          <a:xfrm>
            <a:off x="431528" y="312892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3480808" y="316174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4319933" y="324959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418648" y="316978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863177" y="290258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2489618" y="323396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028009" y="285846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979612" y="28396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>
            <a:off x="2904386" y="294767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3899277" y="28888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4721752" y="279324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1275817" y="323434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871757" y="282875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369339" y="323291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315792" y="31349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957138" y="28044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970864" y="29352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971177" y="285312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3774583" y="286362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3743944" y="272087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1871736" y="2756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375792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4175992" y="308091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2807840" y="2756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72000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323528" y="308160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3311896" y="30976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1223664" y="308091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円/楕円 74"/>
          <p:cNvSpPr/>
          <p:nvPr/>
        </p:nvSpPr>
        <p:spPr>
          <a:xfrm>
            <a:off x="791616" y="272087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>
            <a:off x="1730988" y="1233418"/>
            <a:ext cx="9630" cy="5435942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343049" y="1250791"/>
            <a:ext cx="4815" cy="5418569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251520" y="4137094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51371" y="884775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Quark-Gluon Plasma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51371" y="2187206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Hadronization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51520" y="3699374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>
                <a:solidFill>
                  <a:prstClr val="black"/>
                </a:solidFill>
              </a:rPr>
              <a:t>Freezeout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91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275" y="6366304"/>
            <a:ext cx="480113" cy="348081"/>
          </a:xfrm>
          <a:prstGeom prst="rect">
            <a:avLst/>
          </a:prstGeom>
        </p:spPr>
      </p:pic>
      <p:sp>
        <p:nvSpPr>
          <p:cNvPr id="136" name="下矢印 135"/>
          <p:cNvSpPr/>
          <p:nvPr/>
        </p:nvSpPr>
        <p:spPr>
          <a:xfrm>
            <a:off x="4445992" y="3434568"/>
            <a:ext cx="702072" cy="798479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円/楕円 136"/>
          <p:cNvSpPr/>
          <p:nvPr/>
        </p:nvSpPr>
        <p:spPr>
          <a:xfrm>
            <a:off x="4145019" y="481026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8" name="円/楕円 137"/>
          <p:cNvSpPr/>
          <p:nvPr/>
        </p:nvSpPr>
        <p:spPr>
          <a:xfrm>
            <a:off x="4725812" y="443142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9" name="円/楕円 138"/>
          <p:cNvSpPr/>
          <p:nvPr/>
        </p:nvSpPr>
        <p:spPr>
          <a:xfrm>
            <a:off x="3081973" y="462738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0" name="円/楕円 139"/>
          <p:cNvSpPr/>
          <p:nvPr/>
        </p:nvSpPr>
        <p:spPr>
          <a:xfrm>
            <a:off x="1536217" y="441215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135973" y="47293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471073" y="431030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3" name="円/楕円 142"/>
          <p:cNvSpPr/>
          <p:nvPr/>
        </p:nvSpPr>
        <p:spPr>
          <a:xfrm>
            <a:off x="2455758" y="433097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789551" y="436506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5" name="円/楕円 144"/>
          <p:cNvSpPr/>
          <p:nvPr/>
        </p:nvSpPr>
        <p:spPr>
          <a:xfrm>
            <a:off x="4606980" y="437742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6" name="円/楕円 145"/>
          <p:cNvSpPr/>
          <p:nvPr/>
        </p:nvSpPr>
        <p:spPr>
          <a:xfrm>
            <a:off x="550910" y="48030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7" name="円/楕円 146"/>
          <p:cNvSpPr/>
          <p:nvPr/>
        </p:nvSpPr>
        <p:spPr>
          <a:xfrm>
            <a:off x="3709645" y="441181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503536" y="469500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9" name="円/楕円 148"/>
          <p:cNvSpPr/>
          <p:nvPr/>
        </p:nvSpPr>
        <p:spPr>
          <a:xfrm>
            <a:off x="3189973" y="460316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0" name="円/楕円 149"/>
          <p:cNvSpPr/>
          <p:nvPr/>
        </p:nvSpPr>
        <p:spPr>
          <a:xfrm>
            <a:off x="4256309" y="487094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1" name="円/楕円 150"/>
          <p:cNvSpPr/>
          <p:nvPr/>
        </p:nvSpPr>
        <p:spPr>
          <a:xfrm>
            <a:off x="2318984" y="43219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791169" y="450476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3" name="円/楕円 152"/>
          <p:cNvSpPr/>
          <p:nvPr/>
        </p:nvSpPr>
        <p:spPr>
          <a:xfrm>
            <a:off x="2389954" y="438609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円/楕円 153"/>
          <p:cNvSpPr/>
          <p:nvPr/>
        </p:nvSpPr>
        <p:spPr>
          <a:xfrm>
            <a:off x="2108401" y="478464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円/楕円 154"/>
          <p:cNvSpPr/>
          <p:nvPr/>
        </p:nvSpPr>
        <p:spPr>
          <a:xfrm>
            <a:off x="2627956" y="476585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円/楕円 155"/>
          <p:cNvSpPr/>
          <p:nvPr/>
        </p:nvSpPr>
        <p:spPr>
          <a:xfrm>
            <a:off x="2552730" y="487385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円/楕円 156"/>
          <p:cNvSpPr/>
          <p:nvPr/>
        </p:nvSpPr>
        <p:spPr>
          <a:xfrm>
            <a:off x="3763645" y="454504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円/楕円 157"/>
          <p:cNvSpPr/>
          <p:nvPr/>
        </p:nvSpPr>
        <p:spPr>
          <a:xfrm>
            <a:off x="4713564" y="432342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円/楕円 158"/>
          <p:cNvSpPr/>
          <p:nvPr/>
        </p:nvSpPr>
        <p:spPr>
          <a:xfrm>
            <a:off x="1428217" y="440448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円/楕円 159"/>
          <p:cNvSpPr/>
          <p:nvPr/>
        </p:nvSpPr>
        <p:spPr>
          <a:xfrm>
            <a:off x="2520101" y="475493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円/楕円 160"/>
          <p:cNvSpPr/>
          <p:nvPr/>
        </p:nvSpPr>
        <p:spPr>
          <a:xfrm>
            <a:off x="441347" y="479899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4252168" y="47562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2037530" y="473064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2051256" y="486146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899169" y="445531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3638951" y="451981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08312" y="437706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52128" y="468310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276128" y="423304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4112368" y="47022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2456184" y="468310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4563812" y="425105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395536" y="464768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3021061" y="453908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1376064" y="425105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719608" y="432306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下矢印 177"/>
          <p:cNvSpPr/>
          <p:nvPr/>
        </p:nvSpPr>
        <p:spPr>
          <a:xfrm>
            <a:off x="4427984" y="2144816"/>
            <a:ext cx="702072" cy="540057"/>
          </a:xfrm>
          <a:prstGeom prst="downArrow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8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873251" y="5780355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detector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83" name="直線矢印コネクタ 82"/>
          <p:cNvCxnSpPr/>
          <p:nvPr/>
        </p:nvCxnSpPr>
        <p:spPr>
          <a:xfrm>
            <a:off x="2385183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2" name="直線矢印コネクタ 181"/>
          <p:cNvCxnSpPr/>
          <p:nvPr/>
        </p:nvCxnSpPr>
        <p:spPr>
          <a:xfrm flipH="1">
            <a:off x="2183090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3" name="直線矢印コネクタ 182"/>
          <p:cNvCxnSpPr/>
          <p:nvPr/>
        </p:nvCxnSpPr>
        <p:spPr>
          <a:xfrm>
            <a:off x="2491986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4" name="直線矢印コネクタ 183"/>
          <p:cNvCxnSpPr/>
          <p:nvPr/>
        </p:nvCxnSpPr>
        <p:spPr>
          <a:xfrm>
            <a:off x="3878952" y="515814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5" name="直線矢印コネクタ 184"/>
          <p:cNvCxnSpPr/>
          <p:nvPr/>
        </p:nvCxnSpPr>
        <p:spPr>
          <a:xfrm flipH="1">
            <a:off x="3676859" y="515814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6" name="直線矢印コネクタ 185"/>
          <p:cNvCxnSpPr/>
          <p:nvPr/>
        </p:nvCxnSpPr>
        <p:spPr>
          <a:xfrm>
            <a:off x="3985755" y="516410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7" name="直線矢印コネクタ 186"/>
          <p:cNvCxnSpPr/>
          <p:nvPr/>
        </p:nvCxnSpPr>
        <p:spPr>
          <a:xfrm>
            <a:off x="3160578" y="5173742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8" name="直線矢印コネクタ 187"/>
          <p:cNvCxnSpPr/>
          <p:nvPr/>
        </p:nvCxnSpPr>
        <p:spPr>
          <a:xfrm flipH="1">
            <a:off x="2958485" y="5173742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9" name="直線矢印コネクタ 188"/>
          <p:cNvCxnSpPr/>
          <p:nvPr/>
        </p:nvCxnSpPr>
        <p:spPr>
          <a:xfrm>
            <a:off x="3267381" y="5179700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0" name="直線矢印コネクタ 189"/>
          <p:cNvCxnSpPr/>
          <p:nvPr/>
        </p:nvCxnSpPr>
        <p:spPr>
          <a:xfrm>
            <a:off x="1572244" y="5151119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1" name="直線矢印コネクタ 190"/>
          <p:cNvCxnSpPr/>
          <p:nvPr/>
        </p:nvCxnSpPr>
        <p:spPr>
          <a:xfrm flipH="1">
            <a:off x="1370151" y="5151119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>
            <a:off x="1679047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3" name="直線矢印コネクタ 192"/>
          <p:cNvCxnSpPr/>
          <p:nvPr/>
        </p:nvCxnSpPr>
        <p:spPr>
          <a:xfrm>
            <a:off x="760283" y="5157077"/>
            <a:ext cx="0" cy="439076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 flipH="1">
            <a:off x="558190" y="5157077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867086" y="5163035"/>
            <a:ext cx="108506" cy="432048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0" name="角丸四角形吹き出し 89"/>
          <p:cNvSpPr/>
          <p:nvPr/>
        </p:nvSpPr>
        <p:spPr>
          <a:xfrm>
            <a:off x="5087593" y="4353485"/>
            <a:ext cx="3500734" cy="1548174"/>
          </a:xfrm>
          <a:prstGeom prst="wedgeRoundRectCallout">
            <a:avLst>
              <a:gd name="adj1" fmla="val -67990"/>
              <a:gd name="adj2" fmla="val 2245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conversion 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from coordinate-space</a:t>
            </a:r>
          </a:p>
          <a:p>
            <a:r>
              <a:rPr lang="en-US" altLang="ja-JP" sz="2400" dirty="0" smtClean="0">
                <a:solidFill>
                  <a:srgbClr val="C0504D">
                    <a:lumMod val="50000"/>
                  </a:srgbClr>
                </a:solidFill>
              </a:rPr>
              <a:t>to momentum-space</a:t>
            </a:r>
          </a:p>
          <a:p>
            <a:r>
              <a:rPr lang="en-US" altLang="ja-JP" sz="2400" dirty="0" err="1" smtClean="0">
                <a:solidFill>
                  <a:srgbClr val="C0504D">
                    <a:lumMod val="50000"/>
                  </a:srgbClr>
                </a:solidFill>
              </a:rPr>
              <a:t>rapidities</a:t>
            </a:r>
            <a:endParaRPr lang="ja-JP" altLang="en-US" sz="240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67490" y="6060673"/>
            <a:ext cx="3438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accent2">
                    <a:lumMod val="50000"/>
                  </a:schemeClr>
                </a:solidFill>
              </a:rPr>
              <a:t>“Thermal blurring”</a:t>
            </a:r>
            <a:endParaRPr kumimoji="1" lang="ja-JP" alt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5796630" y="908720"/>
            <a:ext cx="3239866" cy="1800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104556" cy="584775"/>
          </a:xfrm>
        </p:spPr>
        <p:txBody>
          <a:bodyPr/>
          <a:lstStyle/>
          <a:p>
            <a:r>
              <a:rPr kumimoji="1" lang="en-US" altLang="ja-JP" dirty="0" smtClean="0"/>
              <a:t> Thermal distribution in </a:t>
            </a:r>
            <a:r>
              <a:rPr kumimoji="1" lang="en-US" altLang="ja-JP" dirty="0" smtClean="0">
                <a:latin typeface="Symbol" panose="05050102010706020507" pitchFamily="18" charset="2"/>
              </a:rPr>
              <a:t>h</a:t>
            </a:r>
            <a:r>
              <a:rPr kumimoji="1" lang="en-US" altLang="ja-JP" dirty="0" smtClean="0"/>
              <a:t> space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05" y="766857"/>
            <a:ext cx="4472764" cy="3076634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w = \frac mT&#10;\end{align*}&lt;/body&gt;&#10;  &lt;fcolor&gt;FF000000&lt;/fcolor&gt;&#10;  &lt;bcolor&gt;FFFFFFFF&lt;/bcolor&gt;&#10;  &lt;transparent&gt;True&lt;/transparent&gt;&#10;  &lt;resolution&gt;1800&lt;/resolution&gt;&#10;  &lt;imageh&gt;449&lt;/imageh&gt;&#10;  &lt;imagew&gt;759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859" y="1064320"/>
            <a:ext cx="936104" cy="55376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54766" y="2050746"/>
            <a:ext cx="768159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4982" y="1467227"/>
            <a:ext cx="126509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nucleon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52195" y="1700808"/>
            <a:ext cx="17075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err="1" smtClean="0"/>
              <a:t>pions</a:t>
            </a: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nucleons</a:t>
            </a:r>
            <a:endParaRPr kumimoji="1" lang="ja-JP" altLang="en-US" sz="2400" dirty="0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w \simeq 1.5&#10;\end{align*}&lt;/body&gt;&#10;  &lt;fcolor&gt;FF000000&lt;/fcolor&gt;&#10;  &lt;bcolor&gt;FFFFFFFF&lt;/bcolor&gt;&#10;  &lt;transparent&gt;True&lt;/transparent&gt;&#10;  &lt;resolution&gt;1800&lt;/resolution&gt;&#10;  &lt;imageh&gt;170&lt;/imageh&gt;&#10;  &lt;imagew&gt;816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14" y="1856419"/>
            <a:ext cx="932766" cy="194327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w \simeq 9&#10;\end{align*}&lt;/body&gt;&#10;  &lt;fcolor&gt;FF000000&lt;/fcolor&gt;&#10;  &lt;bcolor&gt;FFFFFFFF&lt;/bcolor&gt;&#10;  &lt;transparent&gt;True&lt;/transparent&gt;&#10;  &lt;resolution&gt;1800&lt;/resolution&gt;&#10;  &lt;imageh&gt;170&lt;/imageh&gt;&#10;  &lt;imagew&gt;624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14" y="2201067"/>
            <a:ext cx="713292" cy="194327"/>
          </a:xfrm>
          <a:prstGeom prst="rect">
            <a:avLst/>
          </a:prstGeom>
        </p:spPr>
      </p:pic>
      <p:sp>
        <p:nvSpPr>
          <p:cNvPr id="13" name="左中かっこ 12"/>
          <p:cNvSpPr/>
          <p:nvPr/>
        </p:nvSpPr>
        <p:spPr>
          <a:xfrm>
            <a:off x="6084168" y="1809812"/>
            <a:ext cx="190822" cy="61574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9906" y="3199472"/>
            <a:ext cx="3762750" cy="2663334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7082042" y="135641"/>
            <a:ext cx="1892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Y. Ohnishi, MK,+</a:t>
            </a:r>
          </a:p>
          <a:p>
            <a:r>
              <a:rPr lang="en-US" altLang="ja-JP" dirty="0" smtClean="0">
                <a:solidFill>
                  <a:schemeClr val="tx2"/>
                </a:solidFill>
              </a:rPr>
              <a:t>in preparation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03404" y="5862806"/>
            <a:ext cx="3405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blast wave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flat </a:t>
            </a:r>
            <a:r>
              <a:rPr kumimoji="1" lang="en-US" altLang="ja-JP" sz="2400" dirty="0" err="1" smtClean="0"/>
              <a:t>freezeout</a:t>
            </a:r>
            <a:r>
              <a:rPr kumimoji="1" lang="en-US" altLang="ja-JP" sz="2400" dirty="0" smtClean="0"/>
              <a:t> surface</a:t>
            </a:r>
            <a:endParaRPr kumimoji="1" lang="ja-JP" altLang="en-US" sz="2400" dirty="0"/>
          </a:p>
        </p:txBody>
      </p:sp>
      <p:sp>
        <p:nvSpPr>
          <p:cNvPr id="11" name="フローチャート: 直接アクセス記憶 10"/>
          <p:cNvSpPr/>
          <p:nvPr/>
        </p:nvSpPr>
        <p:spPr>
          <a:xfrm>
            <a:off x="1037839" y="4725144"/>
            <a:ext cx="2767396" cy="1080120"/>
          </a:xfrm>
          <a:prstGeom prst="flowChartMagneticDru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0581" y="5830427"/>
            <a:ext cx="39869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Blast wave squeezes the </a:t>
            </a:r>
          </a:p>
          <a:p>
            <a:r>
              <a:rPr kumimoji="1" lang="en-US" altLang="ja-JP" sz="2400" dirty="0" smtClean="0"/>
              <a:t>distribution in rapidity space</a:t>
            </a:r>
            <a:endParaRPr kumimoji="1" lang="ja-JP" altLang="en-US" sz="2400" dirty="0"/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2267744" y="4225369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V="1">
            <a:off x="2398443" y="4221088"/>
            <a:ext cx="103744" cy="653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 flipV="1">
            <a:off x="2051720" y="4225369"/>
            <a:ext cx="72008" cy="6480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下矢印 8"/>
          <p:cNvSpPr/>
          <p:nvPr/>
        </p:nvSpPr>
        <p:spPr>
          <a:xfrm flipV="1">
            <a:off x="1835696" y="4005063"/>
            <a:ext cx="864096" cy="889260"/>
          </a:xfrm>
          <a:prstGeom prst="downArrow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43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5796630" y="908720"/>
            <a:ext cx="3239866" cy="1800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104556" cy="584775"/>
          </a:xfrm>
        </p:spPr>
        <p:txBody>
          <a:bodyPr/>
          <a:lstStyle/>
          <a:p>
            <a:r>
              <a:rPr kumimoji="1" lang="en-US" altLang="ja-JP" dirty="0" smtClean="0"/>
              <a:t> Thermal distribution in </a:t>
            </a:r>
            <a:r>
              <a:rPr kumimoji="1" lang="en-US" altLang="ja-JP" dirty="0" smtClean="0">
                <a:latin typeface="Symbol" panose="05050102010706020507" pitchFamily="18" charset="2"/>
              </a:rPr>
              <a:t>h</a:t>
            </a:r>
            <a:r>
              <a:rPr kumimoji="1" lang="en-US" altLang="ja-JP" dirty="0" smtClean="0"/>
              <a:t> space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05" y="766857"/>
            <a:ext cx="4472764" cy="3076634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w = \frac mT&#10;\end{align*}&lt;/body&gt;&#10;  &lt;fcolor&gt;FF000000&lt;/fcolor&gt;&#10;  &lt;bcolor&gt;FFFFFFFF&lt;/bcolor&gt;&#10;  &lt;transparent&gt;True&lt;/transparent&gt;&#10;  &lt;resolution&gt;1800&lt;/resolution&gt;&#10;  &lt;imageh&gt;449&lt;/imageh&gt;&#10;  &lt;imagew&gt;759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859" y="1064320"/>
            <a:ext cx="936104" cy="55376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54766" y="2050746"/>
            <a:ext cx="768159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4982" y="1467227"/>
            <a:ext cx="126509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nucleon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52195" y="1700808"/>
            <a:ext cx="17075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err="1" smtClean="0"/>
              <a:t>pions</a:t>
            </a: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nucleons</a:t>
            </a:r>
            <a:endParaRPr kumimoji="1" lang="ja-JP" altLang="en-US" sz="2400" dirty="0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w \simeq 1.5&#10;\end{align*}&lt;/body&gt;&#10;  &lt;fcolor&gt;FF000000&lt;/fcolor&gt;&#10;  &lt;bcolor&gt;FFFFFFFF&lt;/bcolor&gt;&#10;  &lt;transparent&gt;True&lt;/transparent&gt;&#10;  &lt;resolution&gt;1800&lt;/resolution&gt;&#10;  &lt;imageh&gt;170&lt;/imageh&gt;&#10;  &lt;imagew&gt;816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14" y="1856419"/>
            <a:ext cx="932766" cy="194327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w \simeq 9&#10;\end{align*}&lt;/body&gt;&#10;  &lt;fcolor&gt;FF000000&lt;/fcolor&gt;&#10;  &lt;bcolor&gt;FFFFFFFF&lt;/bcolor&gt;&#10;  &lt;transparent&gt;True&lt;/transparent&gt;&#10;  &lt;resolution&gt;1800&lt;/resolution&gt;&#10;  &lt;imageh&gt;170&lt;/imageh&gt;&#10;  &lt;imagew&gt;624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714" y="2201067"/>
            <a:ext cx="713292" cy="194327"/>
          </a:xfrm>
          <a:prstGeom prst="rect">
            <a:avLst/>
          </a:prstGeom>
        </p:spPr>
      </p:pic>
      <p:sp>
        <p:nvSpPr>
          <p:cNvPr id="13" name="左中かっこ 12"/>
          <p:cNvSpPr/>
          <p:nvPr/>
        </p:nvSpPr>
        <p:spPr>
          <a:xfrm>
            <a:off x="6084168" y="1809812"/>
            <a:ext cx="190822" cy="61574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9906" y="3199472"/>
            <a:ext cx="3762750" cy="2663334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49782" y="3796300"/>
            <a:ext cx="4688787" cy="2965649"/>
            <a:chOff x="265805" y="3843490"/>
            <a:chExt cx="4048436" cy="2918459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8"/>
            <a:srcRect b="42477"/>
            <a:stretch/>
          </p:blipFill>
          <p:spPr>
            <a:xfrm>
              <a:off x="355741" y="3843490"/>
              <a:ext cx="3958500" cy="2376264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 rotWithShape="1">
            <a:blip r:embed="rId8"/>
            <a:srcRect t="86257"/>
            <a:stretch/>
          </p:blipFill>
          <p:spPr>
            <a:xfrm>
              <a:off x="355741" y="6194197"/>
              <a:ext cx="3958500" cy="567752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 rot="16200000">
              <a:off x="44430" y="4788011"/>
              <a:ext cx="9044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width</a:t>
              </a:r>
              <a:endParaRPr kumimoji="1" lang="ja-JP" altLang="en-US" sz="24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123374" y="3924589"/>
              <a:ext cx="144016" cy="2261141"/>
            </a:xfrm>
            <a:prstGeom prst="rect">
              <a:avLst/>
            </a:prstGeom>
            <a:solidFill>
              <a:srgbClr val="0066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7082042" y="135641"/>
            <a:ext cx="1892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Y. Ohnishi, MK,+</a:t>
            </a:r>
          </a:p>
          <a:p>
            <a:r>
              <a:rPr lang="en-US" altLang="ja-JP" dirty="0" smtClean="0">
                <a:solidFill>
                  <a:schemeClr val="tx2"/>
                </a:solidFill>
              </a:rPr>
              <a:t>in preparation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03404" y="5862806"/>
            <a:ext cx="3405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blast wave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flat </a:t>
            </a:r>
            <a:r>
              <a:rPr kumimoji="1" lang="en-US" altLang="ja-JP" sz="2400" dirty="0" err="1" smtClean="0"/>
              <a:t>freezeout</a:t>
            </a:r>
            <a:r>
              <a:rPr kumimoji="1" lang="en-US" altLang="ja-JP" sz="2400" dirty="0" smtClean="0"/>
              <a:t> surface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5560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693914" cy="584775"/>
          </a:xfrm>
        </p:spPr>
        <p:txBody>
          <a:bodyPr/>
          <a:lstStyle/>
          <a:p>
            <a:r>
              <a:rPr kumimoji="1" lang="en-US" altLang="ja-JP" dirty="0" smtClean="0"/>
              <a:t> Centrality Dependence  </a:t>
            </a:r>
            <a:endParaRPr kumimoji="1" lang="ja-JP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/>
          <a:stretch/>
        </p:blipFill>
        <p:spPr bwMode="auto">
          <a:xfrm>
            <a:off x="4932040" y="954556"/>
            <a:ext cx="3834996" cy="29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63" y="971403"/>
            <a:ext cx="4285947" cy="303366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43608" y="5589240"/>
            <a:ext cx="7128792" cy="9541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/>
              <a:t>Is</a:t>
            </a:r>
            <a:r>
              <a:rPr kumimoji="1" lang="en-US" altLang="ja-JP" sz="2800" dirty="0" smtClean="0"/>
              <a:t> the centrality dependence </a:t>
            </a:r>
            <a:r>
              <a:rPr lang="en-US" altLang="ja-JP" sz="2800" dirty="0" smtClean="0"/>
              <a:t>understoo</a:t>
            </a:r>
            <a:r>
              <a:rPr kumimoji="1" lang="en-US" altLang="ja-JP" sz="2800" dirty="0" smtClean="0"/>
              <a:t>d solely by the thermal blurring at kinetic </a:t>
            </a:r>
            <a:r>
              <a:rPr kumimoji="1" lang="en-US" altLang="ja-JP" sz="2800" dirty="0" err="1" smtClean="0"/>
              <a:t>f.o</a:t>
            </a:r>
            <a:r>
              <a:rPr kumimoji="1" lang="en-US" altLang="ja-JP" sz="2800" dirty="0" smtClean="0"/>
              <a:t>.?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5238" y="4437112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M</a:t>
            </a:r>
            <a:r>
              <a:rPr kumimoji="1" lang="en-US" altLang="ja-JP" sz="2400" dirty="0" smtClean="0"/>
              <a:t>ore central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35638" y="4252445"/>
            <a:ext cx="1226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lower </a:t>
            </a:r>
            <a:r>
              <a:rPr kumimoji="1" lang="en-US" altLang="ja-JP" sz="2400" i="1" dirty="0" smtClean="0"/>
              <a:t>T</a:t>
            </a:r>
          </a:p>
          <a:p>
            <a:r>
              <a:rPr lang="en-US" altLang="ja-JP" sz="2400" dirty="0" smtClean="0"/>
              <a:t>larger </a:t>
            </a:r>
            <a:r>
              <a:rPr lang="en-US" altLang="ja-JP" sz="2400" i="1" dirty="0" smtClean="0">
                <a:latin typeface="Symbol" panose="05050102010706020507" pitchFamily="18" charset="2"/>
              </a:rPr>
              <a:t>b</a:t>
            </a:r>
            <a:endParaRPr kumimoji="1" lang="ja-JP" altLang="en-US" sz="2400" i="1" dirty="0">
              <a:latin typeface="Symbol" panose="05050102010706020507" pitchFamily="18" charset="2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3170026" y="4437112"/>
            <a:ext cx="648072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中かっこ 8"/>
          <p:cNvSpPr/>
          <p:nvPr/>
        </p:nvSpPr>
        <p:spPr>
          <a:xfrm>
            <a:off x="3921542" y="4362981"/>
            <a:ext cx="214096" cy="65019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5576352" y="4427655"/>
            <a:ext cx="648072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38520" y="4258970"/>
            <a:ext cx="1229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Smaller</a:t>
            </a:r>
          </a:p>
          <a:p>
            <a:r>
              <a:rPr kumimoji="1" lang="en-US" altLang="ja-JP" sz="2400" dirty="0" smtClean="0"/>
              <a:t>blurring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547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16"/>
          <p:cNvSpPr/>
          <p:nvPr/>
        </p:nvSpPr>
        <p:spPr>
          <a:xfrm>
            <a:off x="323528" y="4628895"/>
            <a:ext cx="8424936" cy="196845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170433" y="1196752"/>
            <a:ext cx="4041527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693914" cy="584775"/>
          </a:xfrm>
        </p:spPr>
        <p:txBody>
          <a:bodyPr/>
          <a:lstStyle/>
          <a:p>
            <a:r>
              <a:rPr kumimoji="1" lang="en-US" altLang="ja-JP" dirty="0" smtClean="0"/>
              <a:t> Centrality Dependence  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099103"/>
            <a:ext cx="4788024" cy="34820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01771" y="1307705"/>
            <a:ext cx="2342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A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ssumptions: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878692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>
                <a:solidFill>
                  <a:schemeClr val="bg1"/>
                </a:solidFill>
              </a:rPr>
              <a:t>Centrality independent </a:t>
            </a:r>
            <a:r>
              <a:rPr kumimoji="1" lang="en-US" altLang="ja-JP" sz="2400" dirty="0" err="1" smtClean="0">
                <a:solidFill>
                  <a:schemeClr val="bg1"/>
                </a:solidFill>
              </a:rPr>
              <a:t>cumulant</a:t>
            </a:r>
            <a:r>
              <a:rPr kumimoji="1" lang="en-US" altLang="ja-JP" sz="2400" dirty="0" smtClean="0">
                <a:solidFill>
                  <a:schemeClr val="bg1"/>
                </a:solidFill>
              </a:rPr>
              <a:t> at kinetic </a:t>
            </a:r>
            <a:r>
              <a:rPr kumimoji="1" lang="en-US" altLang="ja-JP" sz="2400" dirty="0" err="1" smtClean="0">
                <a:solidFill>
                  <a:schemeClr val="bg1"/>
                </a:solidFill>
              </a:rPr>
              <a:t>f.o</a:t>
            </a:r>
            <a:r>
              <a:rPr kumimoji="1" lang="en-US" altLang="ja-JP" sz="24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>
                <a:solidFill>
                  <a:schemeClr val="bg1"/>
                </a:solidFill>
              </a:rPr>
              <a:t>Thermal blurring at kinetic </a:t>
            </a:r>
            <a:r>
              <a:rPr kumimoji="1" lang="en-US" altLang="ja-JP" sz="2400" dirty="0" err="1" smtClean="0">
                <a:solidFill>
                  <a:schemeClr val="bg1"/>
                </a:solidFill>
              </a:rPr>
              <a:t>f.o</a:t>
            </a:r>
            <a:r>
              <a:rPr kumimoji="1" lang="en-US" altLang="ja-JP" sz="2400" dirty="0" smtClean="0">
                <a:solidFill>
                  <a:schemeClr val="bg1"/>
                </a:solidFill>
              </a:rPr>
              <a:t>.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479715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Centrality dep. of blast wave parameters </a:t>
            </a:r>
            <a:r>
              <a:rPr lang="en-US" altLang="ja-JP" sz="2400" dirty="0" smtClean="0"/>
              <a:t>may not be large enough to describe the one of </a:t>
            </a:r>
            <a:endParaRPr kumimoji="1" lang="ja-JP" altLang="en-US" sz="2400" dirty="0"/>
          </a:p>
        </p:txBody>
      </p:sp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{\rm Q}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623&lt;/imagew&gt;&#10;  &lt;scale&gt;50&lt;/scale&gt;&#10;  &lt;cursor&gt;5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126" y="5233775"/>
            <a:ext cx="683568" cy="34562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228711" y="5661248"/>
            <a:ext cx="7446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Existence of another physics having centrality dep.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More accurate data is desirable!!</a:t>
            </a:r>
            <a:endParaRPr kumimoji="1" lang="ja-JP" altLang="en-US" sz="2400" dirty="0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D_2 = \frac{\langle \delta N_{\rm Q}^2 \rangle }{ \langle \delta N_{\rm Q}^2 \rangle_{\rm eq.} }&#10;\end{align*}&lt;/body&gt;&#10;  &lt;fcolor&gt;FF000000&lt;/fcolor&gt;&#10;  &lt;bcolor&gt;FFFFFFFF&lt;/bcolor&gt;&#10;  &lt;transparent&gt;True&lt;/transparent&gt;&#10;  &lt;resolution&gt;1800&lt;/resolution&gt;&#10;  &lt;imageh&gt;684&lt;/imageh&gt;&#10;  &lt;imagew&gt;1615&lt;/imagew&gt;&#10;  &lt;scale&gt;50&lt;/scale&gt;&#10;  &lt;cursor&gt;112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93087"/>
            <a:ext cx="1872208" cy="792935"/>
          </a:xfrm>
          <a:prstGeom prst="rect">
            <a:avLst/>
          </a:prstGeom>
        </p:spPr>
      </p:pic>
      <p:sp>
        <p:nvSpPr>
          <p:cNvPr id="16" name="右矢印 15"/>
          <p:cNvSpPr/>
          <p:nvPr/>
        </p:nvSpPr>
        <p:spPr>
          <a:xfrm>
            <a:off x="643360" y="5653777"/>
            <a:ext cx="57606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1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73851" y="2105561"/>
            <a:ext cx="80265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 smtClean="0"/>
              <a:t>Rapidity Window Dependences of </a:t>
            </a:r>
          </a:p>
          <a:p>
            <a:pPr algn="ctr"/>
            <a:r>
              <a:rPr lang="en-US" altLang="ja-JP" sz="4000" dirty="0" smtClean="0"/>
              <a:t>Higher Order </a:t>
            </a:r>
            <a:r>
              <a:rPr lang="en-US" altLang="ja-JP" sz="4000" dirty="0" err="1" smtClean="0"/>
              <a:t>Cumulants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7287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670312" y="548641"/>
            <a:ext cx="52357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Physicists can feel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hot </a:t>
            </a:r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early Universe</a:t>
            </a:r>
          </a:p>
          <a:p>
            <a:pPr algn="r"/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13 800 000 000 years ago</a:t>
            </a:r>
          </a:p>
          <a:p>
            <a:pPr algn="r"/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in tiny </a:t>
            </a:r>
            <a:r>
              <a:rPr lang="en-US" altLang="ja-JP" sz="2800" dirty="0" smtClean="0">
                <a:solidFill>
                  <a:srgbClr val="00206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fluctuations </a:t>
            </a:r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of</a:t>
            </a:r>
          </a:p>
          <a:p>
            <a:pPr algn="r"/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cosmic microwave</a:t>
            </a:r>
            <a:endParaRPr kumimoji="1" lang="ja-JP" altLang="en-US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5" t="-5654" r="1944" b="35540"/>
          <a:stretch/>
        </p:blipFill>
        <p:spPr>
          <a:xfrm>
            <a:off x="0" y="2794958"/>
            <a:ext cx="9168939" cy="4063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523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4"/>
          <a:stretch/>
        </p:blipFill>
        <p:spPr bwMode="auto">
          <a:xfrm>
            <a:off x="2108200" y="2055533"/>
            <a:ext cx="5272112" cy="418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1888563" y="2055533"/>
            <a:ext cx="219637" cy="4037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259632" y="908720"/>
            <a:ext cx="5544616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098144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&lt;</a:t>
            </a:r>
            <a:r>
              <a:rPr lang="en-US" altLang="ja-JP" i="1" dirty="0" smtClean="0">
                <a:latin typeface="Symbol" pitchFamily="18" charset="2"/>
              </a:rPr>
              <a:t>d</a:t>
            </a:r>
            <a:r>
              <a:rPr lang="en-US" altLang="ja-JP" i="1" dirty="0" smtClean="0"/>
              <a:t>N</a:t>
            </a:r>
            <a:r>
              <a:rPr lang="en-US" altLang="ja-JP" baseline="-25000" dirty="0" smtClean="0"/>
              <a:t>B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&gt; and &lt;</a:t>
            </a:r>
            <a:r>
              <a:rPr lang="en-US" altLang="ja-JP" i="1" dirty="0">
                <a:latin typeface="Symbol" pitchFamily="18" charset="2"/>
              </a:rPr>
              <a:t> </a:t>
            </a:r>
            <a:r>
              <a:rPr lang="en-US" altLang="ja-JP" i="1" dirty="0" smtClean="0">
                <a:latin typeface="Symbol" pitchFamily="18" charset="2"/>
              </a:rPr>
              <a:t>d</a:t>
            </a:r>
            <a:r>
              <a:rPr lang="en-US" altLang="ja-JP" i="1" dirty="0"/>
              <a:t>N</a:t>
            </a:r>
            <a:r>
              <a:rPr lang="en-US" altLang="ja-JP" i="1" baseline="-25000" dirty="0" smtClean="0"/>
              <a:t>p</a:t>
            </a:r>
            <a:r>
              <a:rPr lang="en-US" altLang="ja-JP" baseline="30000" dirty="0" smtClean="0"/>
              <a:t>2 </a:t>
            </a:r>
            <a:r>
              <a:rPr lang="en-US" altLang="ja-JP" dirty="0" smtClean="0"/>
              <a:t>&gt; @ LHC ?  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222982">
            <a:off x="4137707" y="4362374"/>
            <a:ext cx="2450636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851920" y="4199152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610000" y="4060521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396568" y="3898567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173063" y="3697753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809817" y="3134389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615700" y="2836672"/>
            <a:ext cx="234210" cy="37205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 rot="20070266">
            <a:off x="2284819" y="2317002"/>
            <a:ext cx="198022" cy="40530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711770" y="3190466"/>
            <a:ext cx="265061" cy="20191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023828" y="3457486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934637" y="3423685"/>
            <a:ext cx="297554" cy="2734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707107" y="2847621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388443" y="2492896"/>
            <a:ext cx="263805" cy="2648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4319972" y="2591972"/>
            <a:ext cx="2124236" cy="11051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39446" y="1455167"/>
            <a:ext cx="5364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should</a:t>
            </a:r>
            <a:r>
              <a:rPr kumimoji="1" lang="en-US" altLang="ja-JP" sz="2400" dirty="0" smtClean="0"/>
              <a:t> have different </a:t>
            </a:r>
            <a:r>
              <a:rPr kumimoji="1" lang="en-US" altLang="ja-JP" sz="2400" dirty="0" smtClean="0">
                <a:latin typeface="Symbol" pitchFamily="18" charset="2"/>
              </a:rPr>
              <a:t>Dh</a:t>
            </a:r>
            <a:r>
              <a:rPr kumimoji="1" lang="en-US" altLang="ja-JP" sz="2400" dirty="0" smtClean="0"/>
              <a:t> dependence.</a:t>
            </a:r>
            <a:endParaRPr kumimoji="1" lang="ja-JP" altLang="en-US" sz="2400" dirty="0"/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2 \rangle,&#10;\langle \delta N_B^2 \rangle,&#10;\langle \delta N_p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2187&lt;/imagew&gt;&#10;  &lt;scale&gt;50&lt;/scale&gt;&#10;  &lt;cursor&gt;5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153" y="1033291"/>
            <a:ext cx="2929027" cy="421876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627&lt;/imagew&gt;&#10;  &lt;scale&gt;50&lt;/scale&gt;&#10;  &lt;cursor&gt;44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60" y="4128061"/>
            <a:ext cx="839735" cy="421876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2465910" y="2579740"/>
            <a:ext cx="396044" cy="3309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597390" y="2916562"/>
            <a:ext cx="109717" cy="2527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 rot="20086231">
            <a:off x="2527292" y="2850394"/>
            <a:ext cx="146677" cy="2962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2 \rangle(\eta)}{\langle \delta N^2 \rangle (0)}&#10;\end{align*}&lt;/body&gt;&#10;  &lt;fcolor&gt;FF000000&lt;/fcolor&gt;&#10;  &lt;bcolor&gt;FFFFFFFF&lt;/bcolor&gt;&#10;  &lt;transparent&gt;True&lt;/transparent&gt;&#10;  &lt;resolution&gt;1800&lt;/resolution&gt;&#10;  &lt;imageh&gt;608&lt;/imageh&gt;&#10;  &lt;imagew&gt;980&lt;/imagew&gt;&#10;  &lt;scale&gt;50&lt;/scale&gt;&#10;  &lt;cursor&gt;8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924" y="3402848"/>
            <a:ext cx="1536496" cy="9532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TexTeXPicture" descr="&lt;?xml version=&quot;1.0&quot; encoding=&quot;utf-16&quot;?&gt;&#10;&lt;TeXTeX&gt;&#10;  &lt;preamble&gt;\documentclass{jarticle}&#10;\usepackage{amsmath}&#10;\pagestyle{empty}&lt;/preamble&gt;&#10;  &lt;body&gt;\begin{align*} &#10;1&#10;\end{align*}&lt;/body&gt;&#10;  &lt;fcolor&gt;FF000000&lt;/fcolor&gt;&#10;  &lt;bcolor&gt;FFFFFFFF&lt;/bcolor&gt;&#10;  &lt;transparent&gt;True&lt;/transparent&gt;&#10;  &lt;resolution&gt;1800&lt;/resolution&gt;&#10;  &lt;imageh&gt;166&lt;/imageh&gt;&#10;  &lt;imagew&gt;82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38" y="2137998"/>
            <a:ext cx="128981" cy="261109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0.5&#10;\end{align*}&lt;/body&gt;&#10;  &lt;fcolor&gt;FF000000&lt;/fcolor&gt;&#10;  &lt;bcolor&gt;FFFFFFFF&lt;/bcolor&gt;&#10;  &lt;transparent&gt;True&lt;/transparent&gt;&#10;  &lt;resolution&gt;1800&lt;/resolution&gt;&#10;  &lt;imageh&gt;172&lt;/imageh&gt;&#10;  &lt;imagew&gt;296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814637"/>
            <a:ext cx="465590" cy="270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テキスト ボックス 3"/>
          <p:cNvSpPr txBox="1"/>
          <p:nvPr/>
        </p:nvSpPr>
        <p:spPr>
          <a:xfrm rot="245011">
            <a:off x="-23401" y="5869670"/>
            <a:ext cx="1935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accent2">
                    <a:lumMod val="50000"/>
                  </a:schemeClr>
                </a:solidFill>
              </a:rPr>
              <a:t>NEW</a:t>
            </a:r>
          </a:p>
          <a:p>
            <a:pPr algn="ctr"/>
            <a:r>
              <a:rPr lang="en-US" altLang="ja-JP" sz="2000" b="1" dirty="0" smtClean="0">
                <a:solidFill>
                  <a:schemeClr val="accent2">
                    <a:lumMod val="50000"/>
                  </a:schemeClr>
                </a:solidFill>
              </a:rPr>
              <a:t>normalization!</a:t>
            </a:r>
            <a:endParaRPr kumimoji="1" lang="ja-JP" alt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下矢印 6"/>
          <p:cNvSpPr/>
          <p:nvPr/>
        </p:nvSpPr>
        <p:spPr>
          <a:xfrm flipV="1">
            <a:off x="713525" y="5036438"/>
            <a:ext cx="461293" cy="66649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38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4"/>
          <a:stretch/>
        </p:blipFill>
        <p:spPr bwMode="auto">
          <a:xfrm>
            <a:off x="2108200" y="2055533"/>
            <a:ext cx="5272112" cy="418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1888563" y="2055533"/>
            <a:ext cx="219637" cy="4037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259632" y="908720"/>
            <a:ext cx="5544616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098144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&lt;</a:t>
            </a:r>
            <a:r>
              <a:rPr lang="en-US" altLang="ja-JP" i="1" dirty="0" smtClean="0">
                <a:latin typeface="Symbol" pitchFamily="18" charset="2"/>
              </a:rPr>
              <a:t>d</a:t>
            </a:r>
            <a:r>
              <a:rPr lang="en-US" altLang="ja-JP" i="1" dirty="0" smtClean="0"/>
              <a:t>N</a:t>
            </a:r>
            <a:r>
              <a:rPr lang="en-US" altLang="ja-JP" baseline="-25000" dirty="0" smtClean="0"/>
              <a:t>B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&gt; and &lt;</a:t>
            </a:r>
            <a:r>
              <a:rPr lang="en-US" altLang="ja-JP" i="1" dirty="0">
                <a:latin typeface="Symbol" pitchFamily="18" charset="2"/>
              </a:rPr>
              <a:t> </a:t>
            </a:r>
            <a:r>
              <a:rPr lang="en-US" altLang="ja-JP" i="1" dirty="0" smtClean="0">
                <a:latin typeface="Symbol" pitchFamily="18" charset="2"/>
              </a:rPr>
              <a:t>d</a:t>
            </a:r>
            <a:r>
              <a:rPr lang="en-US" altLang="ja-JP" i="1" dirty="0"/>
              <a:t>N</a:t>
            </a:r>
            <a:r>
              <a:rPr lang="en-US" altLang="ja-JP" i="1" baseline="-25000" dirty="0" smtClean="0"/>
              <a:t>p</a:t>
            </a:r>
            <a:r>
              <a:rPr lang="en-US" altLang="ja-JP" baseline="30000" dirty="0" smtClean="0"/>
              <a:t>2 </a:t>
            </a:r>
            <a:r>
              <a:rPr lang="en-US" altLang="ja-JP" dirty="0" smtClean="0"/>
              <a:t>&gt; @ LHC ?  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222982">
            <a:off x="4137707" y="4362374"/>
            <a:ext cx="2450636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851920" y="4199152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610000" y="4060521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396568" y="3898567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173063" y="3697753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809817" y="3134389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615700" y="2836672"/>
            <a:ext cx="234210" cy="37205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 rot="20070266">
            <a:off x="2284819" y="2317002"/>
            <a:ext cx="198022" cy="40530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711770" y="3190466"/>
            <a:ext cx="265061" cy="20191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023828" y="3457486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934637" y="3423685"/>
            <a:ext cx="297554" cy="2734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707107" y="2847621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388443" y="2492896"/>
            <a:ext cx="263805" cy="2648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2200600" y="2399107"/>
            <a:ext cx="2268864" cy="3050796"/>
            <a:chOff x="2200600" y="2399107"/>
            <a:chExt cx="2268864" cy="3050796"/>
          </a:xfrm>
        </p:grpSpPr>
        <p:sp>
          <p:nvSpPr>
            <p:cNvPr id="20" name="フリーフォーム 19"/>
            <p:cNvSpPr/>
            <p:nvPr/>
          </p:nvSpPr>
          <p:spPr>
            <a:xfrm>
              <a:off x="2200600" y="2399107"/>
              <a:ext cx="1219272" cy="2550803"/>
            </a:xfrm>
            <a:custGeom>
              <a:avLst/>
              <a:gdLst>
                <a:gd name="connsiteX0" fmla="*/ 0 w 4038600"/>
                <a:gd name="connsiteY0" fmla="*/ 0 h 2057400"/>
                <a:gd name="connsiteX1" fmla="*/ 1257300 w 4038600"/>
                <a:gd name="connsiteY1" fmla="*/ 1003300 h 2057400"/>
                <a:gd name="connsiteX2" fmla="*/ 2717800 w 4038600"/>
                <a:gd name="connsiteY2" fmla="*/ 1727200 h 2057400"/>
                <a:gd name="connsiteX3" fmla="*/ 4038600 w 4038600"/>
                <a:gd name="connsiteY3" fmla="*/ 2057400 h 2057400"/>
                <a:gd name="connsiteX0" fmla="*/ 0 w 4143504"/>
                <a:gd name="connsiteY0" fmla="*/ 0 h 2080155"/>
                <a:gd name="connsiteX1" fmla="*/ 1257300 w 4143504"/>
                <a:gd name="connsiteY1" fmla="*/ 1003300 h 2080155"/>
                <a:gd name="connsiteX2" fmla="*/ 2717800 w 4143504"/>
                <a:gd name="connsiteY2" fmla="*/ 1727200 h 2080155"/>
                <a:gd name="connsiteX3" fmla="*/ 4038600 w 4143504"/>
                <a:gd name="connsiteY3" fmla="*/ 2057400 h 2080155"/>
                <a:gd name="connsiteX4" fmla="*/ 4062250 w 4143504"/>
                <a:gd name="connsiteY4" fmla="*/ 2051219 h 2080155"/>
                <a:gd name="connsiteX0" fmla="*/ 0 w 4446660"/>
                <a:gd name="connsiteY0" fmla="*/ 0 h 2080155"/>
                <a:gd name="connsiteX1" fmla="*/ 1257300 w 4446660"/>
                <a:gd name="connsiteY1" fmla="*/ 1003300 h 2080155"/>
                <a:gd name="connsiteX2" fmla="*/ 2717800 w 4446660"/>
                <a:gd name="connsiteY2" fmla="*/ 1727200 h 2080155"/>
                <a:gd name="connsiteX3" fmla="*/ 4038600 w 4446660"/>
                <a:gd name="connsiteY3" fmla="*/ 2057400 h 2080155"/>
                <a:gd name="connsiteX4" fmla="*/ 4446660 w 4446660"/>
                <a:gd name="connsiteY4" fmla="*/ 2051219 h 2080155"/>
                <a:gd name="connsiteX0" fmla="*/ 0 w 5557178"/>
                <a:gd name="connsiteY0" fmla="*/ 0 h 2118923"/>
                <a:gd name="connsiteX1" fmla="*/ 1257300 w 5557178"/>
                <a:gd name="connsiteY1" fmla="*/ 1003300 h 2118923"/>
                <a:gd name="connsiteX2" fmla="*/ 2717800 w 5557178"/>
                <a:gd name="connsiteY2" fmla="*/ 1727200 h 2118923"/>
                <a:gd name="connsiteX3" fmla="*/ 4038600 w 5557178"/>
                <a:gd name="connsiteY3" fmla="*/ 2057400 h 2118923"/>
                <a:gd name="connsiteX4" fmla="*/ 5557178 w 5557178"/>
                <a:gd name="connsiteY4" fmla="*/ 2118807 h 2118923"/>
                <a:gd name="connsiteX0" fmla="*/ 0 w 5642602"/>
                <a:gd name="connsiteY0" fmla="*/ 0 h 2157454"/>
                <a:gd name="connsiteX1" fmla="*/ 1257300 w 5642602"/>
                <a:gd name="connsiteY1" fmla="*/ 1003300 h 2157454"/>
                <a:gd name="connsiteX2" fmla="*/ 2717800 w 5642602"/>
                <a:gd name="connsiteY2" fmla="*/ 1727200 h 2157454"/>
                <a:gd name="connsiteX3" fmla="*/ 4038600 w 5642602"/>
                <a:gd name="connsiteY3" fmla="*/ 2057400 h 2157454"/>
                <a:gd name="connsiteX4" fmla="*/ 5642602 w 5642602"/>
                <a:gd name="connsiteY4" fmla="*/ 2157429 h 2157454"/>
                <a:gd name="connsiteX0" fmla="*/ 0 w 5685314"/>
                <a:gd name="connsiteY0" fmla="*/ 0 h 2186411"/>
                <a:gd name="connsiteX1" fmla="*/ 1257300 w 5685314"/>
                <a:gd name="connsiteY1" fmla="*/ 1003300 h 2186411"/>
                <a:gd name="connsiteX2" fmla="*/ 2717800 w 5685314"/>
                <a:gd name="connsiteY2" fmla="*/ 1727200 h 2186411"/>
                <a:gd name="connsiteX3" fmla="*/ 4038600 w 5685314"/>
                <a:gd name="connsiteY3" fmla="*/ 2057400 h 2186411"/>
                <a:gd name="connsiteX4" fmla="*/ 5685314 w 5685314"/>
                <a:gd name="connsiteY4" fmla="*/ 2186395 h 2186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5314" h="2186411">
                  <a:moveTo>
                    <a:pt x="0" y="0"/>
                  </a:moveTo>
                  <a:cubicBezTo>
                    <a:pt x="402166" y="357716"/>
                    <a:pt x="804333" y="715433"/>
                    <a:pt x="1257300" y="1003300"/>
                  </a:cubicBezTo>
                  <a:cubicBezTo>
                    <a:pt x="1710267" y="1291167"/>
                    <a:pt x="2254250" y="1551517"/>
                    <a:pt x="2717800" y="1727200"/>
                  </a:cubicBezTo>
                  <a:cubicBezTo>
                    <a:pt x="3181350" y="1902883"/>
                    <a:pt x="3609975" y="1980141"/>
                    <a:pt x="4038600" y="2057400"/>
                  </a:cubicBezTo>
                  <a:cubicBezTo>
                    <a:pt x="4262675" y="2111403"/>
                    <a:pt x="5680387" y="2187683"/>
                    <a:pt x="5685314" y="2186395"/>
                  </a:cubicBezTo>
                </a:path>
              </a:pathLst>
            </a:cu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B^2 \rangle&#10;\end{align*}&lt;/body&gt;&#10;  &lt;fcolor&gt;FF000000&lt;/fcolor&gt;&#10;  &lt;bcolor&gt;FFFFFFFF&lt;/bcolor&gt;&#10;  &lt;transparent&gt;True&lt;/transparent&gt;&#10;  &lt;resolution&gt;1800&lt;/resolution&gt;&#10;  &lt;imageh&gt;281&lt;/imageh&gt;&#10;  &lt;imagew&gt;629&lt;/imagew&gt;&#10;  &lt;scale&gt;50&lt;/scale&gt;&#10;  &lt;cursor&gt;44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5013176"/>
              <a:ext cx="977584" cy="43672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23" name="正方形/長方形 22"/>
          <p:cNvSpPr/>
          <p:nvPr/>
        </p:nvSpPr>
        <p:spPr>
          <a:xfrm>
            <a:off x="4319972" y="2591972"/>
            <a:ext cx="2124236" cy="11051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39446" y="1455167"/>
            <a:ext cx="5364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should</a:t>
            </a:r>
            <a:r>
              <a:rPr kumimoji="1" lang="en-US" altLang="ja-JP" sz="2400" dirty="0" smtClean="0"/>
              <a:t> have different </a:t>
            </a:r>
            <a:r>
              <a:rPr kumimoji="1" lang="en-US" altLang="ja-JP" sz="2400" dirty="0" smtClean="0">
                <a:latin typeface="Symbol" pitchFamily="18" charset="2"/>
              </a:rPr>
              <a:t>Dh</a:t>
            </a:r>
            <a:r>
              <a:rPr kumimoji="1" lang="en-US" altLang="ja-JP" sz="2400" dirty="0" smtClean="0"/>
              <a:t> dependence.</a:t>
            </a:r>
            <a:endParaRPr kumimoji="1" lang="ja-JP" altLang="en-US" sz="2400" dirty="0"/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2 \rangle,&#10;\langle \delta N_B^2 \rangle,&#10;\langle \delta N_p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2187&lt;/imagew&gt;&#10;  &lt;scale&gt;50&lt;/scale&gt;&#10;  &lt;cursor&gt;5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153" y="1033291"/>
            <a:ext cx="2929027" cy="421876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627&lt;/imagew&gt;&#10;  &lt;scale&gt;50&lt;/scale&gt;&#10;  &lt;cursor&gt;44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60" y="4128061"/>
            <a:ext cx="839735" cy="421876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2465910" y="2579740"/>
            <a:ext cx="396044" cy="3309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597390" y="2916562"/>
            <a:ext cx="109717" cy="2527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 rot="20086231">
            <a:off x="2527292" y="2850394"/>
            <a:ext cx="146677" cy="2962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2 \rangle(\eta)}{\langle \delta N^2 \rangle (0)}&#10;\end{align*}&lt;/body&gt;&#10;  &lt;fcolor&gt;FF000000&lt;/fcolor&gt;&#10;  &lt;bcolor&gt;FFFFFFFF&lt;/bcolor&gt;&#10;  &lt;transparent&gt;True&lt;/transparent&gt;&#10;  &lt;resolution&gt;1800&lt;/resolution&gt;&#10;  &lt;imageh&gt;608&lt;/imageh&gt;&#10;  &lt;imagew&gt;980&lt;/imagew&gt;&#10;  &lt;scale&gt;50&lt;/scale&gt;&#10;  &lt;cursor&gt;87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924" y="3402848"/>
            <a:ext cx="1536496" cy="9532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TexTeXPicture" descr="&lt;?xml version=&quot;1.0&quot; encoding=&quot;utf-16&quot;?&gt;&#10;&lt;TeXTeX&gt;&#10;  &lt;preamble&gt;\documentclass{jarticle}&#10;\usepackage{amsmath}&#10;\pagestyle{empty}&lt;/preamble&gt;&#10;  &lt;body&gt;\begin{align*} &#10;1&#10;\end{align*}&lt;/body&gt;&#10;  &lt;fcolor&gt;FF000000&lt;/fcolor&gt;&#10;  &lt;bcolor&gt;FFFFFFFF&lt;/bcolor&gt;&#10;  &lt;transparent&gt;True&lt;/transparent&gt;&#10;  &lt;resolution&gt;1800&lt;/resolution&gt;&#10;  &lt;imageh&gt;166&lt;/imageh&gt;&#10;  &lt;imagew&gt;82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38" y="2137998"/>
            <a:ext cx="128981" cy="261109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0.5&#10;\end{align*}&lt;/body&gt;&#10;  &lt;fcolor&gt;FF000000&lt;/fcolor&gt;&#10;  &lt;bcolor&gt;FFFFFFFF&lt;/bcolor&gt;&#10;  &lt;transparent&gt;True&lt;/transparent&gt;&#10;  &lt;resolution&gt;1800&lt;/resolution&gt;&#10;  &lt;imageh&gt;172&lt;/imageh&gt;&#10;  &lt;imagew&gt;296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814637"/>
            <a:ext cx="465590" cy="270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テキスト ボックス 9"/>
          <p:cNvSpPr txBox="1"/>
          <p:nvPr/>
        </p:nvSpPr>
        <p:spPr>
          <a:xfrm>
            <a:off x="179512" y="6413266"/>
            <a:ext cx="8490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Baryon # </a:t>
            </a:r>
            <a:r>
              <a:rPr kumimoji="1" lang="en-US" altLang="ja-JP" sz="2000" dirty="0" err="1" smtClean="0"/>
              <a:t>cumulants</a:t>
            </a:r>
            <a:r>
              <a:rPr kumimoji="1" lang="en-US" altLang="ja-JP" sz="2000" dirty="0" smtClean="0"/>
              <a:t> are experimentally observable! 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MK, </a:t>
            </a:r>
            <a:r>
              <a:rPr kumimoji="1" lang="en-US" altLang="ja-JP" sz="2000" dirty="0" err="1" smtClean="0">
                <a:solidFill>
                  <a:srgbClr val="0070C0"/>
                </a:solidFill>
              </a:rPr>
              <a:t>Asakawa</a:t>
            </a:r>
            <a:r>
              <a:rPr kumimoji="1" lang="en-US" altLang="ja-JP" sz="2000" dirty="0" smtClean="0">
                <a:solidFill>
                  <a:srgbClr val="0070C0"/>
                </a:solidFill>
              </a:rPr>
              <a:t>, 2012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231258" y="2271558"/>
            <a:ext cx="2906998" cy="1647011"/>
            <a:chOff x="2231258" y="2271558"/>
            <a:chExt cx="2906998" cy="1647011"/>
          </a:xfrm>
        </p:grpSpPr>
        <p:sp>
          <p:nvSpPr>
            <p:cNvPr id="39" name="フリーフォーム 38"/>
            <p:cNvSpPr/>
            <p:nvPr/>
          </p:nvSpPr>
          <p:spPr>
            <a:xfrm>
              <a:off x="2231258" y="2271558"/>
              <a:ext cx="1890589" cy="1406144"/>
            </a:xfrm>
            <a:custGeom>
              <a:avLst/>
              <a:gdLst>
                <a:gd name="connsiteX0" fmla="*/ 0 w 4038600"/>
                <a:gd name="connsiteY0" fmla="*/ 0 h 2057400"/>
                <a:gd name="connsiteX1" fmla="*/ 1257300 w 4038600"/>
                <a:gd name="connsiteY1" fmla="*/ 1003300 h 2057400"/>
                <a:gd name="connsiteX2" fmla="*/ 2717800 w 4038600"/>
                <a:gd name="connsiteY2" fmla="*/ 1727200 h 2057400"/>
                <a:gd name="connsiteX3" fmla="*/ 4038600 w 4038600"/>
                <a:gd name="connsiteY3" fmla="*/ 205740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8600" h="2057400">
                  <a:moveTo>
                    <a:pt x="0" y="0"/>
                  </a:moveTo>
                  <a:cubicBezTo>
                    <a:pt x="402166" y="357716"/>
                    <a:pt x="804333" y="715433"/>
                    <a:pt x="1257300" y="1003300"/>
                  </a:cubicBezTo>
                  <a:cubicBezTo>
                    <a:pt x="1710267" y="1291167"/>
                    <a:pt x="2254250" y="1551517"/>
                    <a:pt x="2717800" y="1727200"/>
                  </a:cubicBezTo>
                  <a:cubicBezTo>
                    <a:pt x="3181350" y="1902883"/>
                    <a:pt x="3609975" y="1980141"/>
                    <a:pt x="4038600" y="205740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0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p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596&lt;/imagew&gt;&#10;  &lt;scale&gt;50&lt;/scale&gt;&#10;  &lt;cursor&gt;34&lt;/cursor&gt;&#10;&lt;/TeXTeX&gt;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3429000"/>
              <a:ext cx="926296" cy="48956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pic>
      </p:grpSp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7" b="10450"/>
          <a:stretch/>
        </p:blipFill>
        <p:spPr bwMode="auto">
          <a:xfrm>
            <a:off x="7812360" y="5006555"/>
            <a:ext cx="1213580" cy="140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7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3793026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&lt;</a:t>
            </a:r>
            <a:r>
              <a:rPr lang="en-US" altLang="ja-JP" i="1" dirty="0" smtClean="0">
                <a:latin typeface="Symbol" pitchFamily="18" charset="2"/>
              </a:rPr>
              <a:t>d</a:t>
            </a:r>
            <a:r>
              <a:rPr lang="en-US" altLang="ja-JP" i="1" dirty="0" smtClean="0"/>
              <a:t>N</a:t>
            </a:r>
            <a:r>
              <a:rPr lang="en-US" altLang="ja-JP" baseline="-25000" dirty="0" smtClean="0"/>
              <a:t>Q</a:t>
            </a:r>
            <a:r>
              <a:rPr lang="en-US" altLang="ja-JP" baseline="30000" dirty="0" smtClean="0"/>
              <a:t>4</a:t>
            </a:r>
            <a:r>
              <a:rPr lang="en-US" altLang="ja-JP" dirty="0" smtClean="0"/>
              <a:t>&gt; @ LHC ?  </a:t>
            </a:r>
            <a:endParaRPr kumimoji="1" lang="ja-JP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1597"/>
            <a:ext cx="6120680" cy="418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 rot="222982">
            <a:off x="4209715" y="4938438"/>
            <a:ext cx="2450636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923928" y="4775216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682008" y="4636585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468576" y="4474631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237756" y="4266502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869125" y="3703138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2676488" y="3337047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 rot="20070266">
            <a:off x="2364430" y="2907219"/>
            <a:ext cx="198022" cy="3699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 rot="19106447">
            <a:off x="2785483" y="3734161"/>
            <a:ext cx="265061" cy="16687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095836" y="4027940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013735" y="3999749"/>
            <a:ext cx="297554" cy="2734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779115" y="3423685"/>
            <a:ext cx="396044" cy="440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 rot="20304034">
            <a:off x="2566966" y="3156231"/>
            <a:ext cx="396044" cy="5130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2267744" y="2960140"/>
            <a:ext cx="1296144" cy="2983825"/>
          </a:xfrm>
          <a:custGeom>
            <a:avLst/>
            <a:gdLst>
              <a:gd name="connsiteX0" fmla="*/ 0 w 4038600"/>
              <a:gd name="connsiteY0" fmla="*/ 0 h 2057400"/>
              <a:gd name="connsiteX1" fmla="*/ 1257300 w 4038600"/>
              <a:gd name="connsiteY1" fmla="*/ 1003300 h 2057400"/>
              <a:gd name="connsiteX2" fmla="*/ 2717800 w 4038600"/>
              <a:gd name="connsiteY2" fmla="*/ 1727200 h 2057400"/>
              <a:gd name="connsiteX3" fmla="*/ 4038600 w 40386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8600" h="2057400">
                <a:moveTo>
                  <a:pt x="0" y="0"/>
                </a:moveTo>
                <a:cubicBezTo>
                  <a:pt x="402166" y="357716"/>
                  <a:pt x="804333" y="715433"/>
                  <a:pt x="1257300" y="1003300"/>
                </a:cubicBezTo>
                <a:cubicBezTo>
                  <a:pt x="1710267" y="1291167"/>
                  <a:pt x="2254250" y="1551517"/>
                  <a:pt x="2717800" y="1727200"/>
                </a:cubicBezTo>
                <a:cubicBezTo>
                  <a:pt x="3181350" y="1902883"/>
                  <a:pt x="3609975" y="1980141"/>
                  <a:pt x="4038600" y="205740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447764" y="3002584"/>
            <a:ext cx="396044" cy="3309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4391980" y="3168036"/>
            <a:ext cx="2124236" cy="11051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2267744" y="2847621"/>
            <a:ext cx="2232248" cy="1620751"/>
          </a:xfrm>
          <a:custGeom>
            <a:avLst/>
            <a:gdLst>
              <a:gd name="connsiteX0" fmla="*/ 0 w 4038600"/>
              <a:gd name="connsiteY0" fmla="*/ 0 h 2057400"/>
              <a:gd name="connsiteX1" fmla="*/ 1257300 w 4038600"/>
              <a:gd name="connsiteY1" fmla="*/ 1003300 h 2057400"/>
              <a:gd name="connsiteX2" fmla="*/ 2717800 w 4038600"/>
              <a:gd name="connsiteY2" fmla="*/ 1727200 h 2057400"/>
              <a:gd name="connsiteX3" fmla="*/ 4038600 w 40386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8600" h="2057400">
                <a:moveTo>
                  <a:pt x="0" y="0"/>
                </a:moveTo>
                <a:cubicBezTo>
                  <a:pt x="402166" y="357716"/>
                  <a:pt x="804333" y="715433"/>
                  <a:pt x="1257300" y="1003300"/>
                </a:cubicBezTo>
                <a:cubicBezTo>
                  <a:pt x="1710267" y="1291167"/>
                  <a:pt x="2254250" y="1551517"/>
                  <a:pt x="2717800" y="1727200"/>
                </a:cubicBezTo>
                <a:cubicBezTo>
                  <a:pt x="3181350" y="1902883"/>
                  <a:pt x="3609975" y="1980141"/>
                  <a:pt x="4038600" y="205740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 rot="16200000">
            <a:off x="3217961" y="3803153"/>
            <a:ext cx="668273" cy="45562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右矢印 28"/>
          <p:cNvSpPr/>
          <p:nvPr/>
        </p:nvSpPr>
        <p:spPr>
          <a:xfrm rot="16200000" flipH="1">
            <a:off x="2563695" y="4775216"/>
            <a:ext cx="640153" cy="45562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角丸四角形 37"/>
          <p:cNvSpPr/>
          <p:nvPr/>
        </p:nvSpPr>
        <p:spPr>
          <a:xfrm>
            <a:off x="899592" y="842027"/>
            <a:ext cx="7128792" cy="17948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角丸四角形 38"/>
          <p:cNvSpPr/>
          <p:nvPr/>
        </p:nvSpPr>
        <p:spPr>
          <a:xfrm>
            <a:off x="5072696" y="1743199"/>
            <a:ext cx="2052165" cy="60568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051720" y="1743199"/>
            <a:ext cx="1998222" cy="6056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149507" y="1800398"/>
            <a:ext cx="1846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suppression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187624" y="1052736"/>
            <a:ext cx="6664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How does               behave as a function of </a:t>
            </a:r>
            <a:r>
              <a:rPr kumimoji="1" lang="en-US" altLang="ja-JP" sz="2400" dirty="0" smtClean="0">
                <a:latin typeface="Symbol" pitchFamily="18" charset="2"/>
              </a:rPr>
              <a:t>Dh</a:t>
            </a:r>
            <a:r>
              <a:rPr kumimoji="1" lang="en-US" altLang="ja-JP" sz="2400" dirty="0" smtClean="0"/>
              <a:t>?</a:t>
            </a:r>
            <a:endParaRPr kumimoji="1" lang="ja-JP" altLang="en-US" sz="2400" dirty="0"/>
          </a:p>
        </p:txBody>
      </p:sp>
      <p:pic>
        <p:nvPicPr>
          <p:cNvPr id="43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4 \rangle_c&#10;\end{align*}&lt;/body&gt;&#10;  &lt;fcolor&gt;FF000000&lt;/fcolor&gt;&#10;  &lt;bcolor&gt;FFFFFFFF&lt;/bcolor&gt;&#10;  &lt;transparent&gt;True&lt;/transparent&gt;&#10;  &lt;resolution&gt;1800&lt;/resolution&gt;&#10;  &lt;imageh&gt;317&lt;/imageh&gt;&#10;  &lt;imagew&gt;740&lt;/imagew&gt;&#10;  &lt;scale&gt;50&lt;/scale&gt;&#10;  &lt;cursor&gt;4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931" y="1086260"/>
            <a:ext cx="1042193" cy="446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4" name="テキスト ボックス 43"/>
          <p:cNvSpPr txBox="1"/>
          <p:nvPr/>
        </p:nvSpPr>
        <p:spPr>
          <a:xfrm>
            <a:off x="5072696" y="1800397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accent3">
                    <a:lumMod val="50000"/>
                  </a:schemeClr>
                </a:solidFill>
              </a:rPr>
              <a:t>enhancement</a:t>
            </a:r>
            <a:endParaRPr kumimoji="1" lang="ja-JP" alt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355976" y="1800398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or</a:t>
            </a:r>
            <a:endParaRPr kumimoji="1" lang="ja-JP" altLang="en-US" sz="24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n\rangle(\eta)}{\langle \delta N^n \rangle (0)}&#10;\end{align*}&lt;/body&gt;&#10;  &lt;fcolor&gt;FF000000&lt;/fcolor&gt;&#10;  &lt;bcolor&gt;FFFFFFFF&lt;/bcolor&gt;&#10;  &lt;transparent&gt;True&lt;/transparent&gt;&#10;  &lt;resolution&gt;1800&lt;/resolution&gt;&#10;  &lt;imageh&gt;588&lt;/imageh&gt;&#10;  &lt;imagew&gt;1004&lt;/imagew&gt;&#10;  &lt;scale&gt;50&lt;/scale&gt;&#10;  &lt;cursor&gt;73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8812" y="3912316"/>
            <a:ext cx="1574124" cy="9218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6" name="正方形/長方形 35"/>
          <p:cNvSpPr/>
          <p:nvPr/>
        </p:nvSpPr>
        <p:spPr>
          <a:xfrm>
            <a:off x="1835697" y="2703605"/>
            <a:ext cx="360040" cy="4037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1&#10;\end{align*}&lt;/body&gt;&#10;  &lt;fcolor&gt;FF000000&lt;/fcolor&gt;&#10;  &lt;bcolor&gt;FFFFFFFF&lt;/bcolor&gt;&#10;  &lt;transparent&gt;True&lt;/transparent&gt;&#10;  &lt;resolution&gt;1800&lt;/resolution&gt;&#10;  &lt;imageh&gt;166&lt;/imageh&gt;&#10;  &lt;imagew&gt;82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74" y="2708920"/>
            <a:ext cx="128981" cy="261109"/>
          </a:xfrm>
          <a:prstGeom prst="rect">
            <a:avLst/>
          </a:prstGeom>
        </p:spPr>
      </p:pic>
      <p:pic>
        <p:nvPicPr>
          <p:cNvPr id="46" name="TexTeXPicture" descr="&lt;?xml version=&quot;1.0&quot; encoding=&quot;utf-16&quot;?&gt;&#10;&lt;TeXTeX&gt;&#10;  &lt;preamble&gt;\documentclass{jarticle}&#10;\usepackage{amsmath}&#10;\pagestyle{empty}&lt;/preamble&gt;&#10;  &lt;body&gt;\begin{align*} &#10;0.5&#10;\end{align*}&lt;/body&gt;&#10;  &lt;fcolor&gt;FF000000&lt;/fcolor&gt;&#10;  &lt;bcolor&gt;FFFFFFFF&lt;/bcolor&gt;&#10;  &lt;transparent&gt;True&lt;/transparent&gt;&#10;  &lt;resolution&gt;1800&lt;/resolution&gt;&#10;  &lt;imageh&gt;172&lt;/imageh&gt;&#10;  &lt;imagew&gt;296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208" y="5445224"/>
            <a:ext cx="465590" cy="27054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601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68164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Hydrodynamic Fluctuations 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85979" y="1700808"/>
            <a:ext cx="4918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/>
              <a:t>Stochastic</a:t>
            </a:r>
            <a:r>
              <a:rPr kumimoji="1" lang="en-US" altLang="ja-JP" sz="2800" dirty="0" smtClean="0"/>
              <a:t> diffusion equation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1763688" y="2276872"/>
            <a:ext cx="5256584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\partial_\tau n = D \partial_\eta^2 n + \partial_\eta \xi(\eta,\tau)&#10;\end{align*}&lt;/body&gt;&#10;  &lt;fcolor&gt;FF000000&lt;/fcolor&gt;&#10;  &lt;bcolor&gt;FFFFFFFF&lt;/bcolor&gt;&#10;  &lt;transparent&gt;True&lt;/transparent&gt;&#10;  &lt;resolution&gt;1800&lt;/resolution&gt;&#10;  &lt;imageh&gt;318&lt;/imageh&gt;&#10;  &lt;imagew&gt;2577&lt;/imagew&gt;&#10;  &lt;scale&gt;50&lt;/scale&gt;&#10;  &lt;cursor&gt;36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92895"/>
            <a:ext cx="4859437" cy="599651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572000" y="2492895"/>
            <a:ext cx="2267149" cy="599651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60032" y="766445"/>
            <a:ext cx="4288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dirty="0" smtClean="0">
                <a:solidFill>
                  <a:schemeClr val="tx2"/>
                </a:solidFill>
              </a:rPr>
              <a:t>Landau, </a:t>
            </a:r>
            <a:r>
              <a:rPr lang="en-US" altLang="ja-JP" dirty="0" err="1" smtClean="0">
                <a:solidFill>
                  <a:schemeClr val="tx2"/>
                </a:solidFill>
              </a:rPr>
              <a:t>Lifshitz</a:t>
            </a:r>
            <a:r>
              <a:rPr lang="en-US" altLang="ja-JP" dirty="0" smtClean="0">
                <a:solidFill>
                  <a:schemeClr val="tx2"/>
                </a:solidFill>
              </a:rPr>
              <a:t>, Statistical </a:t>
            </a:r>
            <a:r>
              <a:rPr lang="en-US" altLang="ja-JP" dirty="0" err="1" smtClean="0">
                <a:solidFill>
                  <a:schemeClr val="tx2"/>
                </a:solidFill>
              </a:rPr>
              <a:t>Mechaniqs</a:t>
            </a:r>
            <a:r>
              <a:rPr lang="en-US" altLang="ja-JP" dirty="0" smtClean="0">
                <a:solidFill>
                  <a:schemeClr val="tx2"/>
                </a:solidFill>
              </a:rPr>
              <a:t> II</a:t>
            </a:r>
          </a:p>
          <a:p>
            <a:pPr algn="r"/>
            <a:r>
              <a:rPr kumimoji="1" lang="en-US" altLang="ja-JP" dirty="0" err="1" smtClean="0">
                <a:solidFill>
                  <a:schemeClr val="tx2"/>
                </a:solidFill>
              </a:rPr>
              <a:t>Kapusta</a:t>
            </a:r>
            <a:r>
              <a:rPr kumimoji="1" lang="en-US" altLang="ja-JP" dirty="0" smtClean="0">
                <a:solidFill>
                  <a:schemeClr val="tx2"/>
                </a:solidFill>
              </a:rPr>
              <a:t>, Muller, </a:t>
            </a:r>
            <a:r>
              <a:rPr kumimoji="1" lang="en-US" altLang="ja-JP" dirty="0" err="1" smtClean="0">
                <a:solidFill>
                  <a:schemeClr val="tx2"/>
                </a:solidFill>
              </a:rPr>
              <a:t>Stephanov</a:t>
            </a:r>
            <a:r>
              <a:rPr kumimoji="1" lang="en-US" altLang="ja-JP" dirty="0" smtClean="0">
                <a:solidFill>
                  <a:schemeClr val="tx2"/>
                </a:solidFill>
              </a:rPr>
              <a:t>, 2012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5004048" y="3645024"/>
            <a:ext cx="4032448" cy="2592288"/>
          </a:xfrm>
          <a:prstGeom prst="wedgeRoundRectCallout">
            <a:avLst>
              <a:gd name="adj1" fmla="val -32382"/>
              <a:gd name="adj2" fmla="val -731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79178" y="3727485"/>
            <a:ext cx="3265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Markov</a:t>
            </a:r>
            <a:r>
              <a:rPr kumimoji="1" lang="en-US" altLang="ja-JP" sz="2400" dirty="0" smtClean="0"/>
              <a:t> (white noise)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20997" y="5589240"/>
            <a:ext cx="3009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/>
              <a:t>Gaussian noise</a:t>
            </a:r>
            <a:endParaRPr kumimoji="1" lang="ja-JP" altLang="en-US" sz="3200" dirty="0"/>
          </a:p>
        </p:txBody>
      </p:sp>
      <p:sp>
        <p:nvSpPr>
          <p:cNvPr id="16" name="下矢印 15"/>
          <p:cNvSpPr/>
          <p:nvPr/>
        </p:nvSpPr>
        <p:spPr>
          <a:xfrm>
            <a:off x="6413505" y="5095637"/>
            <a:ext cx="122413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1984106" y="4559929"/>
            <a:ext cx="1008112" cy="9602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6244" y="5592142"/>
            <a:ext cx="44438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/>
              <a:t>Fluctuation of </a:t>
            </a:r>
            <a:r>
              <a:rPr kumimoji="1" lang="en-US" altLang="ja-JP" sz="3200" i="1" dirty="0" smtClean="0"/>
              <a:t>n</a:t>
            </a:r>
            <a:r>
              <a:rPr kumimoji="1" lang="en-US" altLang="ja-JP" sz="3200" dirty="0" smtClean="0"/>
              <a:t> is </a:t>
            </a:r>
          </a:p>
          <a:p>
            <a:pPr algn="ctr"/>
            <a:r>
              <a:rPr kumimoji="1" lang="en-US" altLang="ja-JP" sz="3200" dirty="0" smtClean="0"/>
              <a:t>Gaussian </a:t>
            </a:r>
            <a:r>
              <a:rPr lang="en-US" altLang="ja-JP" sz="3200" dirty="0" smtClean="0"/>
              <a:t>in equilibrium</a:t>
            </a:r>
            <a:endParaRPr kumimoji="1" lang="ja-JP" altLang="en-US" sz="3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06393" y="4104457"/>
            <a:ext cx="394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/>
              <a:t>+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51565" y="4450552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continuity</a:t>
            </a:r>
            <a:endParaRPr kumimoji="1" lang="ja-JP" altLang="en-US" sz="2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183521" y="6243891"/>
            <a:ext cx="4068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solidFill>
                  <a:schemeClr val="accent2">
                    <a:lumMod val="50000"/>
                  </a:schemeClr>
                </a:solidFill>
              </a:rPr>
              <a:t>cf</a:t>
            </a:r>
            <a:r>
              <a:rPr kumimoji="1" lang="en-US" altLang="ja-JP" sz="2000" dirty="0" smtClean="0">
                <a:solidFill>
                  <a:schemeClr val="accent2">
                    <a:lumMod val="50000"/>
                  </a:schemeClr>
                </a:solidFill>
              </a:rPr>
              <a:t>) Gardiner, “Stochastic Methods”</a:t>
            </a:r>
            <a:endParaRPr kumimoji="1" lang="ja-JP" alt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875609" y="3260511"/>
            <a:ext cx="2939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chemeClr val="tx2"/>
                </a:solidFill>
              </a:rPr>
              <a:t>Stephanov</a:t>
            </a:r>
            <a:r>
              <a:rPr lang="en-US" altLang="ja-JP" dirty="0">
                <a:solidFill>
                  <a:schemeClr val="tx2"/>
                </a:solidFill>
              </a:rPr>
              <a:t>, </a:t>
            </a:r>
            <a:r>
              <a:rPr lang="en-US" altLang="ja-JP" dirty="0" err="1" smtClean="0">
                <a:solidFill>
                  <a:schemeClr val="tx2"/>
                </a:solidFill>
              </a:rPr>
              <a:t>Shuryak</a:t>
            </a:r>
            <a:r>
              <a:rPr lang="en-US" altLang="ja-JP" dirty="0" smtClean="0">
                <a:solidFill>
                  <a:schemeClr val="tx2"/>
                </a:solidFill>
              </a:rPr>
              <a:t>, 2001</a:t>
            </a:r>
            <a:endParaRPr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5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994222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How to Introduce Non-</a:t>
            </a:r>
            <a:r>
              <a:rPr lang="en-US" altLang="ja-JP" dirty="0" err="1" smtClean="0"/>
              <a:t>Gaussianity</a:t>
            </a:r>
            <a:r>
              <a:rPr lang="en-US" altLang="ja-JP" dirty="0" smtClean="0"/>
              <a:t>? 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85979" y="1052736"/>
            <a:ext cx="4918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/>
              <a:t>Stochastic</a:t>
            </a:r>
            <a:r>
              <a:rPr kumimoji="1" lang="en-US" altLang="ja-JP" sz="2800" dirty="0" smtClean="0"/>
              <a:t> diffusion equation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1763688" y="1628800"/>
            <a:ext cx="5256584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\partial_\tau n = D \partial_\eta^2 n + \partial_\eta \xi(\eta,\tau)&#10;\end{align*}&lt;/body&gt;&#10;  &lt;fcolor&gt;FF000000&lt;/fcolor&gt;&#10;  &lt;bcolor&gt;FFFFFFFF&lt;/bcolor&gt;&#10;  &lt;transparent&gt;True&lt;/transparent&gt;&#10;  &lt;resolution&gt;1800&lt;/resolution&gt;&#10;  &lt;imageh&gt;318&lt;/imageh&gt;&#10;  &lt;imagew&gt;2577&lt;/imagew&gt;&#10;  &lt;scale&gt;50&lt;/scale&gt;&#10;  &lt;cursor&gt;36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3"/>
            <a:ext cx="4859437" cy="599651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572000" y="1844823"/>
            <a:ext cx="2267149" cy="599651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3140968"/>
            <a:ext cx="794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800" dirty="0" smtClean="0"/>
              <a:t>Choices to introduce non-</a:t>
            </a:r>
            <a:r>
              <a:rPr kumimoji="1" lang="en-US" altLang="ja-JP" sz="2800" dirty="0" err="1" smtClean="0"/>
              <a:t>Gaussianity</a:t>
            </a:r>
            <a:r>
              <a:rPr kumimoji="1" lang="en-US" altLang="ja-JP" sz="2800" dirty="0" smtClean="0"/>
              <a:t> in </a:t>
            </a:r>
            <a:r>
              <a:rPr kumimoji="1" lang="en-US" altLang="ja-JP" sz="2800" dirty="0" err="1" smtClean="0"/>
              <a:t>equil</a:t>
            </a:r>
            <a:r>
              <a:rPr kumimoji="1" lang="en-US" altLang="ja-JP" sz="2800" dirty="0" smtClean="0"/>
              <a:t>.: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3789040"/>
            <a:ext cx="5986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i="1" dirty="0" smtClean="0"/>
              <a:t>n</a:t>
            </a:r>
            <a:r>
              <a:rPr kumimoji="1" lang="en-US" altLang="ja-JP" sz="2400" dirty="0" smtClean="0"/>
              <a:t> dependence of diffusion constant </a:t>
            </a:r>
            <a:r>
              <a:rPr kumimoji="1" lang="en-US" altLang="ja-JP" sz="2400" i="1" dirty="0" smtClean="0"/>
              <a:t>D</a:t>
            </a:r>
            <a:r>
              <a:rPr kumimoji="1" lang="en-US" altLang="ja-JP" sz="2400" dirty="0" smtClean="0"/>
              <a:t>(</a:t>
            </a:r>
            <a:r>
              <a:rPr kumimoji="1" lang="en-US" altLang="ja-JP" sz="2400" i="1" dirty="0" smtClean="0"/>
              <a:t>n</a:t>
            </a:r>
            <a:r>
              <a:rPr kumimoji="1" lang="en-US" altLang="ja-JP" sz="2400" dirty="0" smtClean="0"/>
              <a:t>)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colored noise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discretization of </a:t>
            </a:r>
            <a:r>
              <a:rPr lang="en-US" altLang="ja-JP" sz="2400" i="1" dirty="0" smtClean="0"/>
              <a:t>n</a:t>
            </a:r>
            <a:endParaRPr kumimoji="1" lang="ja-JP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07711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994222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How to Introduce Non-</a:t>
            </a:r>
            <a:r>
              <a:rPr lang="en-US" altLang="ja-JP" dirty="0" err="1" smtClean="0"/>
              <a:t>Gaussianity</a:t>
            </a:r>
            <a:r>
              <a:rPr lang="en-US" altLang="ja-JP" dirty="0" smtClean="0"/>
              <a:t>? 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85979" y="1052736"/>
            <a:ext cx="4918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/>
              <a:t>Stochastic</a:t>
            </a:r>
            <a:r>
              <a:rPr kumimoji="1" lang="en-US" altLang="ja-JP" sz="2800" dirty="0" smtClean="0"/>
              <a:t> diffusion equation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1763688" y="1628800"/>
            <a:ext cx="5256584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\partial_\tau n = D \partial_\eta^2 n + \partial_\eta \xi(\eta,\tau)&#10;\end{align*}&lt;/body&gt;&#10;  &lt;fcolor&gt;FF000000&lt;/fcolor&gt;&#10;  &lt;bcolor&gt;FFFFFFFF&lt;/bcolor&gt;&#10;  &lt;transparent&gt;True&lt;/transparent&gt;&#10;  &lt;resolution&gt;1800&lt;/resolution&gt;&#10;  &lt;imageh&gt;318&lt;/imageh&gt;&#10;  &lt;imagew&gt;2577&lt;/imagew&gt;&#10;  &lt;scale&gt;50&lt;/scale&gt;&#10;  &lt;cursor&gt;36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3"/>
            <a:ext cx="4859437" cy="599651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572000" y="1844823"/>
            <a:ext cx="2267149" cy="599651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3140968"/>
            <a:ext cx="794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800" dirty="0" smtClean="0"/>
              <a:t>Choices to introduce non-</a:t>
            </a:r>
            <a:r>
              <a:rPr kumimoji="1" lang="en-US" altLang="ja-JP" sz="2800" dirty="0" err="1" smtClean="0"/>
              <a:t>Gaussianity</a:t>
            </a:r>
            <a:r>
              <a:rPr kumimoji="1" lang="en-US" altLang="ja-JP" sz="2800" dirty="0" smtClean="0"/>
              <a:t> in </a:t>
            </a:r>
            <a:r>
              <a:rPr kumimoji="1" lang="en-US" altLang="ja-JP" sz="2800" dirty="0" err="1" smtClean="0"/>
              <a:t>equil</a:t>
            </a:r>
            <a:r>
              <a:rPr kumimoji="1" lang="en-US" altLang="ja-JP" sz="2800" dirty="0" smtClean="0"/>
              <a:t>.: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3789040"/>
            <a:ext cx="5986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i="1" dirty="0" smtClean="0"/>
              <a:t>n</a:t>
            </a:r>
            <a:r>
              <a:rPr kumimoji="1" lang="en-US" altLang="ja-JP" sz="2400" dirty="0" smtClean="0"/>
              <a:t> dependence of diffusion constant </a:t>
            </a:r>
            <a:r>
              <a:rPr kumimoji="1" lang="en-US" altLang="ja-JP" sz="2400" i="1" dirty="0" smtClean="0"/>
              <a:t>D</a:t>
            </a:r>
            <a:r>
              <a:rPr kumimoji="1" lang="en-US" altLang="ja-JP" sz="2400" dirty="0" smtClean="0"/>
              <a:t>(</a:t>
            </a:r>
            <a:r>
              <a:rPr kumimoji="1" lang="en-US" altLang="ja-JP" sz="2400" i="1" dirty="0" smtClean="0"/>
              <a:t>n</a:t>
            </a:r>
            <a:r>
              <a:rPr kumimoji="1" lang="en-US" altLang="ja-JP" sz="2400" dirty="0" smtClean="0"/>
              <a:t>)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colored noise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discretization of </a:t>
            </a:r>
            <a:r>
              <a:rPr lang="en-US" altLang="ja-JP" sz="2400" i="1" dirty="0" smtClean="0"/>
              <a:t>n</a:t>
            </a:r>
            <a:endParaRPr kumimoji="1" lang="ja-JP" altLang="en-US" sz="2400" i="1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886408" y="4551511"/>
            <a:ext cx="5263483" cy="461665"/>
            <a:chOff x="886408" y="4551511"/>
            <a:chExt cx="5263483" cy="461665"/>
          </a:xfrm>
        </p:grpSpPr>
        <p:sp>
          <p:nvSpPr>
            <p:cNvPr id="5" name="角丸四角形 4"/>
            <p:cNvSpPr/>
            <p:nvPr/>
          </p:nvSpPr>
          <p:spPr>
            <a:xfrm>
              <a:off x="886408" y="4581128"/>
              <a:ext cx="3037520" cy="408241"/>
            </a:xfrm>
            <a:prstGeom prst="round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右矢印 8"/>
            <p:cNvSpPr/>
            <p:nvPr/>
          </p:nvSpPr>
          <p:spPr>
            <a:xfrm flipH="1">
              <a:off x="3995936" y="4581128"/>
              <a:ext cx="432048" cy="408241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410312" y="4551511"/>
              <a:ext cx="1739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solidFill>
                    <a:schemeClr val="accent2">
                      <a:lumMod val="50000"/>
                    </a:schemeClr>
                  </a:solidFill>
                </a:rPr>
                <a:t>o</a:t>
              </a:r>
              <a:r>
                <a:rPr kumimoji="1" lang="en-US" altLang="ja-JP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ur choice</a:t>
              </a:r>
              <a:endParaRPr kumimoji="1" lang="ja-JP" altLang="en-US" sz="24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187624" y="5445224"/>
            <a:ext cx="6264696" cy="1152128"/>
            <a:chOff x="1187624" y="5445224"/>
            <a:chExt cx="6264696" cy="1152128"/>
          </a:xfrm>
        </p:grpSpPr>
        <p:sp>
          <p:nvSpPr>
            <p:cNvPr id="23" name="角丸四角形 22"/>
            <p:cNvSpPr/>
            <p:nvPr/>
          </p:nvSpPr>
          <p:spPr>
            <a:xfrm>
              <a:off x="1187624" y="5445224"/>
              <a:ext cx="6264696" cy="1152128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247830" y="5589240"/>
              <a:ext cx="39164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chemeClr val="accent6">
                      <a:lumMod val="50000"/>
                    </a:schemeClr>
                  </a:solidFill>
                </a:rPr>
                <a:t>Fluctuations measured in </a:t>
              </a:r>
            </a:p>
            <a:p>
              <a:r>
                <a:rPr lang="en-US" altLang="ja-JP" sz="2400" dirty="0" smtClean="0">
                  <a:solidFill>
                    <a:schemeClr val="accent6">
                      <a:lumMod val="50000"/>
                    </a:schemeClr>
                  </a:solidFill>
                </a:rPr>
                <a:t>HIC are almost </a:t>
              </a:r>
              <a:r>
                <a:rPr lang="en-US" altLang="ja-JP" sz="2400" dirty="0" err="1" smtClean="0">
                  <a:solidFill>
                    <a:schemeClr val="accent6">
                      <a:lumMod val="50000"/>
                    </a:schemeClr>
                  </a:solidFill>
                </a:rPr>
                <a:t>Poissonian</a:t>
              </a:r>
              <a:r>
                <a:rPr lang="en-US" altLang="ja-JP" sz="2400" dirty="0" smtClean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  <a:endParaRPr kumimoji="1" lang="ja-JP" altLang="en-US" sz="2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331639" y="5733256"/>
              <a:ext cx="18197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accent6">
                      <a:lumMod val="50000"/>
                    </a:schemeClr>
                  </a:solidFill>
                </a:rPr>
                <a:t>REMARK:</a:t>
              </a:r>
              <a:endParaRPr kumimoji="1" lang="ja-JP" altLang="en-US" sz="2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50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835252" cy="584775"/>
          </a:xfrm>
        </p:spPr>
        <p:txBody>
          <a:bodyPr/>
          <a:lstStyle/>
          <a:p>
            <a:r>
              <a:rPr kumimoji="1" lang="en-US" altLang="ja-JP" dirty="0" smtClean="0"/>
              <a:t> A Brownian Particles’ Model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043608" y="1386799"/>
            <a:ext cx="6984776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5000731" y="196275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526088" y="16750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164896" y="19597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175905" y="201584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218896" y="206171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2110761" y="191399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347510" y="195267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1653647" y="15367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407256" y="162108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270990" y="201076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4637365" y="152946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1223616" y="190276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4272896" y="193557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5112021" y="202342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3210736" y="194361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1655265" y="167641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3281706" y="200780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2820097" y="163229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3771700" y="161350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3696474" y="172150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4691365" y="166269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513840" y="156708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067905" y="200817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3663845" y="160258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1161427" y="200674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5107880" y="190875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2749226" y="157829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2762952" y="17091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1763265" y="162695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4566671" y="163746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4536032" y="149471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2663824" y="153075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3167880" y="185475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4968080" y="185475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3599928" y="153075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5364088" y="149471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1115616" y="1855438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4103984" y="1871495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015752" y="185475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1583704" y="149471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043644" y="3938728"/>
            <a:ext cx="6984776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43459" y="961038"/>
            <a:ext cx="5513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Hadronization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(specific initial condition)</a:t>
            </a:r>
            <a:endParaRPr kumimoji="1" lang="ja-JP" altLang="en-US" sz="2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043644" y="3501008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Freezeout</a:t>
            </a:r>
            <a:endParaRPr kumimoji="1" lang="ja-JP" altLang="en-US" sz="2400" dirty="0"/>
          </a:p>
        </p:txBody>
      </p:sp>
      <p:sp>
        <p:nvSpPr>
          <p:cNvPr id="47" name="円/楕円 46"/>
          <p:cNvSpPr/>
          <p:nvPr/>
        </p:nvSpPr>
        <p:spPr>
          <a:xfrm>
            <a:off x="4937143" y="461189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5517936" y="423305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3874097" y="442901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2328341" y="421378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3928097" y="453094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2263197" y="411193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3247882" y="4132605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1581675" y="416669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5399104" y="417905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1343034" y="460464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4501769" y="421344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1295660" y="449664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3982097" y="440479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5048433" y="467257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3111108" y="412354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1583293" y="430639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3182078" y="418773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2900525" y="458628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3420080" y="456748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3344854" y="467548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4555769" y="434667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5505688" y="412505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2220341" y="420611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3312225" y="455657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1233471" y="460062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5044292" y="455789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2829654" y="453228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2843380" y="466310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1691293" y="425694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4431075" y="432144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4400436" y="417869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2744252" y="448473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3068252" y="403468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/>
        </p:nvSpPr>
        <p:spPr>
          <a:xfrm>
            <a:off x="4904492" y="450389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/>
          <p:nvPr/>
        </p:nvSpPr>
        <p:spPr>
          <a:xfrm>
            <a:off x="3248308" y="448473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/>
          <p:nvPr/>
        </p:nvSpPr>
        <p:spPr>
          <a:xfrm>
            <a:off x="5355936" y="405268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1187660" y="4449320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3813185" y="434072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/>
        </p:nvSpPr>
        <p:spPr>
          <a:xfrm>
            <a:off x="2168188" y="405268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/楕円 85"/>
          <p:cNvSpPr/>
          <p:nvPr/>
        </p:nvSpPr>
        <p:spPr>
          <a:xfrm>
            <a:off x="1511732" y="412469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下矢印 86"/>
          <p:cNvSpPr/>
          <p:nvPr/>
        </p:nvSpPr>
        <p:spPr>
          <a:xfrm>
            <a:off x="7956376" y="2422405"/>
            <a:ext cx="547838" cy="151070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 rot="16200000">
            <a:off x="7674506" y="2970636"/>
            <a:ext cx="2058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6">
                    <a:lumMod val="50000"/>
                  </a:schemeClr>
                </a:solidFill>
              </a:rPr>
              <a:t>Time evolution</a:t>
            </a:r>
            <a:endParaRPr kumimoji="1" lang="ja-JP" alt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9" name="円/楕円 88"/>
          <p:cNvSpPr/>
          <p:nvPr/>
        </p:nvSpPr>
        <p:spPr>
          <a:xfrm>
            <a:off x="6546643" y="157775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/>
          <p:nvPr/>
        </p:nvSpPr>
        <p:spPr>
          <a:xfrm>
            <a:off x="6600643" y="167968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6150020" y="196815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円/楕円 91"/>
          <p:cNvSpPr/>
          <p:nvPr/>
        </p:nvSpPr>
        <p:spPr>
          <a:xfrm>
            <a:off x="6654643" y="155353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/>
          <p:nvPr/>
        </p:nvSpPr>
        <p:spPr>
          <a:xfrm>
            <a:off x="6013246" y="195909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6084216" y="202327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7137215" y="197699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7679806" y="160316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7604580" y="171116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7571951" y="159225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/>
        </p:nvSpPr>
        <p:spPr>
          <a:xfrm>
            <a:off x="7066344" y="192299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円/楕円 99"/>
          <p:cNvSpPr/>
          <p:nvPr/>
        </p:nvSpPr>
        <p:spPr>
          <a:xfrm>
            <a:off x="7080070" y="205381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円/楕円 100"/>
          <p:cNvSpPr/>
          <p:nvPr/>
        </p:nvSpPr>
        <p:spPr>
          <a:xfrm>
            <a:off x="6980942" y="18754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円/楕円 101"/>
          <p:cNvSpPr/>
          <p:nvPr/>
        </p:nvSpPr>
        <p:spPr>
          <a:xfrm>
            <a:off x="5970390" y="187022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円/楕円 102"/>
          <p:cNvSpPr/>
          <p:nvPr/>
        </p:nvSpPr>
        <p:spPr>
          <a:xfrm>
            <a:off x="7508034" y="1520414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/>
          <p:nvPr/>
        </p:nvSpPr>
        <p:spPr>
          <a:xfrm>
            <a:off x="6485731" y="148945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/>
          <p:nvPr/>
        </p:nvSpPr>
        <p:spPr>
          <a:xfrm>
            <a:off x="7568946" y="448287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/>
          <p:nvPr/>
        </p:nvSpPr>
        <p:spPr>
          <a:xfrm>
            <a:off x="7622946" y="458479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6194642" y="417652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7676946" y="445865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057868" y="416746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円/楕円 109"/>
          <p:cNvSpPr/>
          <p:nvPr/>
        </p:nvSpPr>
        <p:spPr>
          <a:xfrm>
            <a:off x="6128838" y="423165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/>
          <p:nvPr/>
        </p:nvSpPr>
        <p:spPr>
          <a:xfrm>
            <a:off x="6396943" y="456210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7159420" y="428969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円/楕円 112"/>
          <p:cNvSpPr/>
          <p:nvPr/>
        </p:nvSpPr>
        <p:spPr>
          <a:xfrm>
            <a:off x="7084194" y="439769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7051565" y="427877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6326072" y="45081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6339798" y="463892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6240670" y="4460564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/>
          <p:nvPr/>
        </p:nvSpPr>
        <p:spPr>
          <a:xfrm>
            <a:off x="6015012" y="4078605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/>
          <p:nvPr/>
        </p:nvSpPr>
        <p:spPr>
          <a:xfrm>
            <a:off x="6987648" y="4206942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7508034" y="439457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5" name="グループ化 124"/>
          <p:cNvGrpSpPr/>
          <p:nvPr/>
        </p:nvGrpSpPr>
        <p:grpSpPr>
          <a:xfrm>
            <a:off x="1653684" y="2422405"/>
            <a:ext cx="5798636" cy="1294253"/>
            <a:chOff x="1933537" y="2422405"/>
            <a:chExt cx="4841734" cy="1835596"/>
          </a:xfrm>
        </p:grpSpPr>
        <p:cxnSp>
          <p:nvCxnSpPr>
            <p:cNvPr id="121" name="直線コネクタ 120"/>
            <p:cNvCxnSpPr/>
            <p:nvPr/>
          </p:nvCxnSpPr>
          <p:spPr>
            <a:xfrm>
              <a:off x="4272896" y="2422405"/>
              <a:ext cx="336873" cy="36004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直線コネクタ 121"/>
            <p:cNvCxnSpPr/>
            <p:nvPr/>
          </p:nvCxnSpPr>
          <p:spPr>
            <a:xfrm flipH="1">
              <a:off x="4096871" y="2782445"/>
              <a:ext cx="512898" cy="54257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直線コネクタ 122"/>
            <p:cNvCxnSpPr/>
            <p:nvPr/>
          </p:nvCxnSpPr>
          <p:spPr>
            <a:xfrm flipH="1">
              <a:off x="3643923" y="3314101"/>
              <a:ext cx="460061" cy="21356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H="1">
              <a:off x="3055863" y="3523091"/>
              <a:ext cx="589192" cy="683831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5561570" y="2441099"/>
              <a:ext cx="60270" cy="77346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>
              <a:off x="5629401" y="3206030"/>
              <a:ext cx="285152" cy="34975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 flipH="1">
              <a:off x="5484002" y="3536387"/>
              <a:ext cx="423905" cy="23060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5513840" y="3766996"/>
              <a:ext cx="396361" cy="491005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 flipH="1">
              <a:off x="3147345" y="2427835"/>
              <a:ext cx="84457" cy="41164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3147345" y="2821735"/>
              <a:ext cx="164160" cy="2835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3311506" y="3089947"/>
              <a:ext cx="192702" cy="60739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 flipH="1">
              <a:off x="3452854" y="3677766"/>
              <a:ext cx="48682" cy="552684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>
              <a:off x="6060070" y="2458614"/>
              <a:ext cx="336873" cy="36004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8" name="直線コネクタ 137"/>
            <p:cNvCxnSpPr/>
            <p:nvPr/>
          </p:nvCxnSpPr>
          <p:spPr>
            <a:xfrm flipH="1">
              <a:off x="6084216" y="2818654"/>
              <a:ext cx="310449" cy="26024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>
              <a:off x="6078872" y="3070776"/>
              <a:ext cx="532080" cy="528747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0" name="直線コネクタ 139"/>
            <p:cNvCxnSpPr/>
            <p:nvPr/>
          </p:nvCxnSpPr>
          <p:spPr>
            <a:xfrm>
              <a:off x="6616872" y="3597745"/>
              <a:ext cx="158399" cy="609177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/>
            <p:nvPr/>
          </p:nvCxnSpPr>
          <p:spPr>
            <a:xfrm>
              <a:off x="1933537" y="2450443"/>
              <a:ext cx="47675" cy="25643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/>
            <p:nvPr/>
          </p:nvCxnSpPr>
          <p:spPr>
            <a:xfrm>
              <a:off x="1979712" y="2689167"/>
              <a:ext cx="547373" cy="695317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3" name="直線コネクタ 142"/>
            <p:cNvCxnSpPr/>
            <p:nvPr/>
          </p:nvCxnSpPr>
          <p:spPr>
            <a:xfrm>
              <a:off x="2519749" y="3366353"/>
              <a:ext cx="168912" cy="32233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4" name="直線コネクタ 143"/>
            <p:cNvCxnSpPr/>
            <p:nvPr/>
          </p:nvCxnSpPr>
          <p:spPr>
            <a:xfrm>
              <a:off x="2688662" y="3687046"/>
              <a:ext cx="30181" cy="543404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0" name="直線コネクタ 159"/>
            <p:cNvCxnSpPr/>
            <p:nvPr/>
          </p:nvCxnSpPr>
          <p:spPr>
            <a:xfrm flipH="1">
              <a:off x="5157084" y="2437094"/>
              <a:ext cx="55734" cy="34122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1" name="直線コネクタ 160"/>
            <p:cNvCxnSpPr/>
            <p:nvPr/>
          </p:nvCxnSpPr>
          <p:spPr>
            <a:xfrm flipH="1">
              <a:off x="4644186" y="2778317"/>
              <a:ext cx="512898" cy="54257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/>
            <p:nvPr/>
          </p:nvCxnSpPr>
          <p:spPr>
            <a:xfrm>
              <a:off x="4651299" y="3309973"/>
              <a:ext cx="168912" cy="32233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>
            <a:xfrm flipH="1">
              <a:off x="4529412" y="3630681"/>
              <a:ext cx="290799" cy="609135"/>
            </a:xfrm>
            <a:prstGeom prst="line">
              <a:avLst/>
            </a:prstGeom>
            <a:ln>
              <a:tailEnd type="arrow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74" name="正方形/長方形 173"/>
          <p:cNvSpPr/>
          <p:nvPr/>
        </p:nvSpPr>
        <p:spPr>
          <a:xfrm>
            <a:off x="3501536" y="3938728"/>
            <a:ext cx="2226956" cy="900000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solidFill>
              <a:schemeClr val="accent1">
                <a:shade val="50000"/>
                <a:alpha val="53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6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712" y="5229891"/>
            <a:ext cx="480113" cy="348081"/>
          </a:xfrm>
          <a:prstGeom prst="rect">
            <a:avLst/>
          </a:prstGeom>
        </p:spPr>
      </p:pic>
      <p:sp>
        <p:nvSpPr>
          <p:cNvPr id="126" name="左中かっこ 125"/>
          <p:cNvSpPr/>
          <p:nvPr/>
        </p:nvSpPr>
        <p:spPr>
          <a:xfrm rot="16200000">
            <a:off x="4422242" y="3923641"/>
            <a:ext cx="385543" cy="222695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736434" y="5805264"/>
            <a:ext cx="776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① </a:t>
            </a:r>
            <a:r>
              <a:rPr lang="en-US" altLang="ja-JP" sz="2400" dirty="0" smtClean="0"/>
              <a:t>Describe time evolution of Brownian particles exactly</a:t>
            </a:r>
          </a:p>
          <a:p>
            <a:r>
              <a:rPr lang="ja-JP" altLang="en-US" sz="2400" dirty="0" smtClean="0"/>
              <a:t>② </a:t>
            </a:r>
            <a:r>
              <a:rPr lang="en-US" altLang="ja-JP" sz="2400" dirty="0" smtClean="0"/>
              <a:t>Obtain </a:t>
            </a:r>
            <a:r>
              <a:rPr lang="en-US" altLang="ja-JP" sz="2400" dirty="0" err="1" smtClean="0"/>
              <a:t>cumulants</a:t>
            </a:r>
            <a:r>
              <a:rPr lang="en-US" altLang="ja-JP" sz="2400" dirty="0" smtClean="0"/>
              <a:t> of particle # in </a:t>
            </a:r>
            <a:r>
              <a:rPr lang="en-US" altLang="ja-JP" sz="2400" dirty="0" smtClean="0">
                <a:latin typeface="Symbol" panose="05050102010706020507" pitchFamily="18" charset="2"/>
              </a:rPr>
              <a:t>Dh</a:t>
            </a:r>
            <a:endParaRPr kumimoji="1" lang="ja-JP" altLang="en-US" sz="24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87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46862" y="897270"/>
            <a:ext cx="8889634" cy="3107794"/>
          </a:xfrm>
          <a:prstGeom prst="rect">
            <a:avLst/>
          </a:prstGeom>
          <a:gradFill flip="none" rotWithShape="1">
            <a:gsLst>
              <a:gs pos="35000">
                <a:srgbClr val="FFC000"/>
              </a:gs>
              <a:gs pos="0">
                <a:srgbClr val="FF0000"/>
              </a:gs>
              <a:gs pos="84000">
                <a:schemeClr val="accent6">
                  <a:lumMod val="4000"/>
                  <a:lumOff val="96000"/>
                </a:schemeClr>
              </a:gs>
              <a:gs pos="100000">
                <a:schemeClr val="accent6">
                  <a:lumMod val="4000"/>
                  <a:lumOff val="96000"/>
                </a:schemeClr>
              </a:gs>
            </a:gsLst>
            <a:lin ang="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92209" cy="584775"/>
          </a:xfrm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lang="en-US" altLang="ja-JP" dirty="0" smtClean="0"/>
              <a:t>Baryon</a:t>
            </a:r>
            <a:r>
              <a:rPr kumimoji="1" lang="en-US" altLang="ja-JP" dirty="0" smtClean="0"/>
              <a:t>s in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Phase 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43748" y="4388790"/>
            <a:ext cx="1311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>
                <a:solidFill>
                  <a:prstClr val="black"/>
                </a:solidFill>
              </a:rPr>
              <a:t>hadronize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435810" y="4386385"/>
            <a:ext cx="1306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chem. </a:t>
            </a:r>
            <a:r>
              <a:rPr lang="en-US" altLang="ja-JP" sz="2000" dirty="0" err="1" smtClean="0">
                <a:solidFill>
                  <a:prstClr val="black"/>
                </a:solidFill>
              </a:rPr>
              <a:t>f.o</a:t>
            </a:r>
            <a:r>
              <a:rPr lang="en-US" altLang="ja-JP" sz="2000" dirty="0" smtClean="0">
                <a:solidFill>
                  <a:prstClr val="black"/>
                </a:solidFill>
              </a:rPr>
              <a:t>.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4247458" y="4401615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kinetic </a:t>
            </a:r>
            <a:r>
              <a:rPr lang="en-US" altLang="ja-JP" sz="2000" dirty="0" err="1" smtClean="0">
                <a:solidFill>
                  <a:prstClr val="black"/>
                </a:solidFill>
              </a:rPr>
              <a:t>f.o</a:t>
            </a:r>
            <a:r>
              <a:rPr lang="en-US" altLang="ja-JP" sz="2000" dirty="0" smtClean="0">
                <a:solidFill>
                  <a:prstClr val="black"/>
                </a:solidFill>
              </a:rPr>
              <a:t>.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cxnSp>
        <p:nvCxnSpPr>
          <p:cNvPr id="303" name="直線矢印コネクタ 302"/>
          <p:cNvCxnSpPr/>
          <p:nvPr/>
        </p:nvCxnSpPr>
        <p:spPr>
          <a:xfrm>
            <a:off x="1633785" y="4783679"/>
            <a:ext cx="273135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テキスト ボックス 305"/>
          <p:cNvSpPr txBox="1"/>
          <p:nvPr/>
        </p:nvSpPr>
        <p:spPr>
          <a:xfrm>
            <a:off x="2483768" y="4437112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10~20fm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318" name="円/楕円 317"/>
          <p:cNvSpPr/>
          <p:nvPr/>
        </p:nvSpPr>
        <p:spPr>
          <a:xfrm>
            <a:off x="4524849" y="134981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0" name="円/楕円 319"/>
          <p:cNvSpPr/>
          <p:nvPr/>
        </p:nvSpPr>
        <p:spPr>
          <a:xfrm>
            <a:off x="2800150" y="290579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1" name="円/楕円 320"/>
          <p:cNvSpPr/>
          <p:nvPr/>
        </p:nvSpPr>
        <p:spPr>
          <a:xfrm>
            <a:off x="878432" y="240103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2" name="円/楕円 321"/>
          <p:cNvSpPr/>
          <p:nvPr/>
        </p:nvSpPr>
        <p:spPr>
          <a:xfrm>
            <a:off x="1029003" y="292496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3" name="円/楕円 322"/>
          <p:cNvSpPr/>
          <p:nvPr/>
        </p:nvSpPr>
        <p:spPr>
          <a:xfrm>
            <a:off x="853162" y="173298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4" name="円/楕円 323"/>
          <p:cNvSpPr/>
          <p:nvPr/>
        </p:nvSpPr>
        <p:spPr>
          <a:xfrm>
            <a:off x="2335514" y="223577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5" name="円/楕円 324"/>
          <p:cNvSpPr/>
          <p:nvPr/>
        </p:nvSpPr>
        <p:spPr>
          <a:xfrm>
            <a:off x="1486426" y="346544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6" name="円/楕円 325"/>
          <p:cNvSpPr/>
          <p:nvPr/>
        </p:nvSpPr>
        <p:spPr>
          <a:xfrm>
            <a:off x="2335514" y="328500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7" name="円/楕円 326"/>
          <p:cNvSpPr/>
          <p:nvPr/>
        </p:nvSpPr>
        <p:spPr>
          <a:xfrm>
            <a:off x="1861268" y="262774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8" name="円/楕円 327"/>
          <p:cNvSpPr/>
          <p:nvPr/>
        </p:nvSpPr>
        <p:spPr>
          <a:xfrm>
            <a:off x="3646666" y="314098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9" name="円/楕円 328"/>
          <p:cNvSpPr/>
          <p:nvPr/>
        </p:nvSpPr>
        <p:spPr>
          <a:xfrm>
            <a:off x="1431888" y="248374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0" name="円/楕円 329"/>
          <p:cNvSpPr/>
          <p:nvPr/>
        </p:nvSpPr>
        <p:spPr>
          <a:xfrm>
            <a:off x="3173130" y="347041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1" name="円/楕円 330"/>
          <p:cNvSpPr/>
          <p:nvPr/>
        </p:nvSpPr>
        <p:spPr>
          <a:xfrm>
            <a:off x="6386649" y="104127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2" name="円/楕円 331"/>
          <p:cNvSpPr/>
          <p:nvPr/>
        </p:nvSpPr>
        <p:spPr>
          <a:xfrm>
            <a:off x="1521301" y="176306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3" name="円/楕円 332"/>
          <p:cNvSpPr/>
          <p:nvPr/>
        </p:nvSpPr>
        <p:spPr>
          <a:xfrm>
            <a:off x="4365139" y="104318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4" name="円/楕円 333"/>
          <p:cNvSpPr/>
          <p:nvPr/>
        </p:nvSpPr>
        <p:spPr>
          <a:xfrm>
            <a:off x="1011395" y="365659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5" name="円/楕円 334"/>
          <p:cNvSpPr/>
          <p:nvPr/>
        </p:nvSpPr>
        <p:spPr>
          <a:xfrm>
            <a:off x="5004048" y="256490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6" name="円/楕円 335"/>
          <p:cNvSpPr/>
          <p:nvPr/>
        </p:nvSpPr>
        <p:spPr>
          <a:xfrm>
            <a:off x="4788024" y="148478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7" name="円/楕円 336"/>
          <p:cNvSpPr/>
          <p:nvPr/>
        </p:nvSpPr>
        <p:spPr>
          <a:xfrm>
            <a:off x="4856001" y="111518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8" name="円/楕円 337"/>
          <p:cNvSpPr/>
          <p:nvPr/>
        </p:nvSpPr>
        <p:spPr>
          <a:xfrm>
            <a:off x="5529356" y="1978461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39" name="円/楕円 338"/>
          <p:cNvSpPr/>
          <p:nvPr/>
        </p:nvSpPr>
        <p:spPr>
          <a:xfrm>
            <a:off x="5457071" y="113394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0" name="円/楕円 339"/>
          <p:cNvSpPr/>
          <p:nvPr/>
        </p:nvSpPr>
        <p:spPr>
          <a:xfrm>
            <a:off x="5385071" y="368186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1" name="円/楕円 340"/>
          <p:cNvSpPr/>
          <p:nvPr/>
        </p:nvSpPr>
        <p:spPr>
          <a:xfrm>
            <a:off x="6454962" y="373765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2" name="円/楕円 341"/>
          <p:cNvSpPr/>
          <p:nvPr/>
        </p:nvSpPr>
        <p:spPr>
          <a:xfrm>
            <a:off x="4928001" y="205632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3" name="円/楕円 342"/>
          <p:cNvSpPr/>
          <p:nvPr/>
        </p:nvSpPr>
        <p:spPr>
          <a:xfrm>
            <a:off x="6094922" y="207917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4" name="円/楕円 343"/>
          <p:cNvSpPr/>
          <p:nvPr/>
        </p:nvSpPr>
        <p:spPr>
          <a:xfrm>
            <a:off x="2422514" y="112476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5" name="円/楕円 344"/>
          <p:cNvSpPr/>
          <p:nvPr/>
        </p:nvSpPr>
        <p:spPr>
          <a:xfrm>
            <a:off x="5746356" y="273811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6" name="円/楕円 345"/>
          <p:cNvSpPr/>
          <p:nvPr/>
        </p:nvSpPr>
        <p:spPr>
          <a:xfrm>
            <a:off x="3284332" y="183349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7" name="円/楕円 346"/>
          <p:cNvSpPr/>
          <p:nvPr/>
        </p:nvSpPr>
        <p:spPr>
          <a:xfrm>
            <a:off x="1633785" y="105354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8" name="円/楕円 347"/>
          <p:cNvSpPr/>
          <p:nvPr/>
        </p:nvSpPr>
        <p:spPr>
          <a:xfrm>
            <a:off x="3459289" y="105513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9" name="円/楕円 348"/>
          <p:cNvSpPr/>
          <p:nvPr/>
        </p:nvSpPr>
        <p:spPr>
          <a:xfrm>
            <a:off x="2166827" y="105275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0" name="円/楕円 349"/>
          <p:cNvSpPr/>
          <p:nvPr/>
        </p:nvSpPr>
        <p:spPr>
          <a:xfrm>
            <a:off x="2154440" y="201598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1" name="円/楕円 350"/>
          <p:cNvSpPr/>
          <p:nvPr/>
        </p:nvSpPr>
        <p:spPr>
          <a:xfrm>
            <a:off x="1794890" y="148480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2" name="円/楕円 351"/>
          <p:cNvSpPr/>
          <p:nvPr/>
        </p:nvSpPr>
        <p:spPr>
          <a:xfrm>
            <a:off x="2237451" y="1392791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3" name="円/楕円 352"/>
          <p:cNvSpPr/>
          <p:nvPr/>
        </p:nvSpPr>
        <p:spPr>
          <a:xfrm>
            <a:off x="3155913" y="227687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4" name="円/楕円 353"/>
          <p:cNvSpPr/>
          <p:nvPr/>
        </p:nvSpPr>
        <p:spPr>
          <a:xfrm>
            <a:off x="2565085" y="274779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5" name="円/楕円 354"/>
          <p:cNvSpPr/>
          <p:nvPr/>
        </p:nvSpPr>
        <p:spPr>
          <a:xfrm>
            <a:off x="4078714" y="220486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6" name="円/楕円 355"/>
          <p:cNvSpPr/>
          <p:nvPr/>
        </p:nvSpPr>
        <p:spPr>
          <a:xfrm>
            <a:off x="4300160" y="298765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7" name="円/楕円 356"/>
          <p:cNvSpPr/>
          <p:nvPr/>
        </p:nvSpPr>
        <p:spPr>
          <a:xfrm>
            <a:off x="4453936" y="267579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8" name="円/楕円 357"/>
          <p:cNvSpPr/>
          <p:nvPr/>
        </p:nvSpPr>
        <p:spPr>
          <a:xfrm>
            <a:off x="4854459" y="294382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59" name="円/楕円 358"/>
          <p:cNvSpPr/>
          <p:nvPr/>
        </p:nvSpPr>
        <p:spPr>
          <a:xfrm>
            <a:off x="3958883" y="126691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0" name="円/楕円 359"/>
          <p:cNvSpPr/>
          <p:nvPr/>
        </p:nvSpPr>
        <p:spPr>
          <a:xfrm>
            <a:off x="3146117" y="125851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1" name="円/楕円 360"/>
          <p:cNvSpPr/>
          <p:nvPr/>
        </p:nvSpPr>
        <p:spPr>
          <a:xfrm>
            <a:off x="3896304" y="98074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2" name="円/楕円 361"/>
          <p:cNvSpPr/>
          <p:nvPr/>
        </p:nvSpPr>
        <p:spPr>
          <a:xfrm>
            <a:off x="4079682" y="152575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3" name="円/楕円 362"/>
          <p:cNvSpPr/>
          <p:nvPr/>
        </p:nvSpPr>
        <p:spPr>
          <a:xfrm>
            <a:off x="3408639" y="145375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4" name="円/楕円 363"/>
          <p:cNvSpPr/>
          <p:nvPr/>
        </p:nvSpPr>
        <p:spPr>
          <a:xfrm>
            <a:off x="3749783" y="159775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5" name="円/楕円 364"/>
          <p:cNvSpPr/>
          <p:nvPr/>
        </p:nvSpPr>
        <p:spPr>
          <a:xfrm>
            <a:off x="3548890" y="242088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6" name="円/楕円 365"/>
          <p:cNvSpPr/>
          <p:nvPr/>
        </p:nvSpPr>
        <p:spPr>
          <a:xfrm>
            <a:off x="3534372" y="347041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7" name="円/楕円 366"/>
          <p:cNvSpPr/>
          <p:nvPr/>
        </p:nvSpPr>
        <p:spPr>
          <a:xfrm>
            <a:off x="4544542" y="323605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8" name="円/楕円 367"/>
          <p:cNvSpPr/>
          <p:nvPr/>
        </p:nvSpPr>
        <p:spPr>
          <a:xfrm>
            <a:off x="4654778" y="365961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69" name="円/楕円 368"/>
          <p:cNvSpPr/>
          <p:nvPr/>
        </p:nvSpPr>
        <p:spPr>
          <a:xfrm>
            <a:off x="3796894" y="366565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0" name="円/楕円 369"/>
          <p:cNvSpPr/>
          <p:nvPr/>
        </p:nvSpPr>
        <p:spPr>
          <a:xfrm>
            <a:off x="4138038" y="380965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1" name="円/楕円 370"/>
          <p:cNvSpPr/>
          <p:nvPr/>
        </p:nvSpPr>
        <p:spPr>
          <a:xfrm>
            <a:off x="5000001" y="375135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2" name="円/楕円 371"/>
          <p:cNvSpPr/>
          <p:nvPr/>
        </p:nvSpPr>
        <p:spPr>
          <a:xfrm>
            <a:off x="1861268" y="205577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3" name="円/楕円 372"/>
          <p:cNvSpPr/>
          <p:nvPr/>
        </p:nvSpPr>
        <p:spPr>
          <a:xfrm>
            <a:off x="2459350" y="368329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4" name="円/楕円 373"/>
          <p:cNvSpPr/>
          <p:nvPr/>
        </p:nvSpPr>
        <p:spPr>
          <a:xfrm>
            <a:off x="3218117" y="2967562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5" name="円/楕円 374"/>
          <p:cNvSpPr/>
          <p:nvPr/>
        </p:nvSpPr>
        <p:spPr>
          <a:xfrm>
            <a:off x="1853994" y="307671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6" name="円/楕円 375"/>
          <p:cNvSpPr/>
          <p:nvPr/>
        </p:nvSpPr>
        <p:spPr>
          <a:xfrm>
            <a:off x="2813161" y="134078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7" name="円/楕円 376"/>
          <p:cNvSpPr/>
          <p:nvPr/>
        </p:nvSpPr>
        <p:spPr>
          <a:xfrm>
            <a:off x="1918474" y="350484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8" name="円/楕円 377"/>
          <p:cNvSpPr/>
          <p:nvPr/>
        </p:nvSpPr>
        <p:spPr>
          <a:xfrm>
            <a:off x="1012839" y="336293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9" name="円/楕円 378"/>
          <p:cNvSpPr/>
          <p:nvPr/>
        </p:nvSpPr>
        <p:spPr>
          <a:xfrm>
            <a:off x="1691696" y="362361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0" name="円/楕円 379"/>
          <p:cNvSpPr/>
          <p:nvPr/>
        </p:nvSpPr>
        <p:spPr>
          <a:xfrm>
            <a:off x="1948043" y="376368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1" name="円/楕円 380"/>
          <p:cNvSpPr/>
          <p:nvPr/>
        </p:nvSpPr>
        <p:spPr>
          <a:xfrm>
            <a:off x="3579736" y="198884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2" name="円/楕円 381"/>
          <p:cNvSpPr/>
          <p:nvPr/>
        </p:nvSpPr>
        <p:spPr>
          <a:xfrm>
            <a:off x="1547664" y="378904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3" name="円/楕円 382"/>
          <p:cNvSpPr/>
          <p:nvPr/>
        </p:nvSpPr>
        <p:spPr>
          <a:xfrm>
            <a:off x="2200791" y="374194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4" name="円/楕円 383"/>
          <p:cNvSpPr/>
          <p:nvPr/>
        </p:nvSpPr>
        <p:spPr>
          <a:xfrm>
            <a:off x="3961558" y="291565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5" name="円/楕円 384"/>
          <p:cNvSpPr/>
          <p:nvPr/>
        </p:nvSpPr>
        <p:spPr>
          <a:xfrm>
            <a:off x="2566546" y="198884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6" name="円/楕円 385"/>
          <p:cNvSpPr/>
          <p:nvPr/>
        </p:nvSpPr>
        <p:spPr>
          <a:xfrm>
            <a:off x="2885161" y="263692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7" name="円/楕円 386"/>
          <p:cNvSpPr/>
          <p:nvPr/>
        </p:nvSpPr>
        <p:spPr>
          <a:xfrm>
            <a:off x="2009946" y="241589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8" name="円/楕円 387"/>
          <p:cNvSpPr/>
          <p:nvPr/>
        </p:nvSpPr>
        <p:spPr>
          <a:xfrm>
            <a:off x="2351090" y="255989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89" name="円/楕円 388"/>
          <p:cNvSpPr/>
          <p:nvPr/>
        </p:nvSpPr>
        <p:spPr>
          <a:xfrm>
            <a:off x="1029976" y="154281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0" name="円/楕円 389"/>
          <p:cNvSpPr/>
          <p:nvPr/>
        </p:nvSpPr>
        <p:spPr>
          <a:xfrm>
            <a:off x="2207118" y="301637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1" name="円/楕円 390"/>
          <p:cNvSpPr/>
          <p:nvPr/>
        </p:nvSpPr>
        <p:spPr>
          <a:xfrm>
            <a:off x="3029161" y="374112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2" name="円/楕円 391"/>
          <p:cNvSpPr/>
          <p:nvPr/>
        </p:nvSpPr>
        <p:spPr>
          <a:xfrm>
            <a:off x="1138037" y="216962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3" name="円/楕円 392"/>
          <p:cNvSpPr/>
          <p:nvPr/>
        </p:nvSpPr>
        <p:spPr>
          <a:xfrm>
            <a:off x="1431888" y="1570806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4" name="円/楕円 393"/>
          <p:cNvSpPr/>
          <p:nvPr/>
        </p:nvSpPr>
        <p:spPr>
          <a:xfrm>
            <a:off x="2697202" y="376113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5" name="円/楕円 394"/>
          <p:cNvSpPr/>
          <p:nvPr/>
        </p:nvSpPr>
        <p:spPr>
          <a:xfrm>
            <a:off x="1170172" y="96937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6" name="円/楕円 395"/>
          <p:cNvSpPr/>
          <p:nvPr/>
        </p:nvSpPr>
        <p:spPr>
          <a:xfrm>
            <a:off x="3210392" y="270703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7" name="円/楕円 396"/>
          <p:cNvSpPr/>
          <p:nvPr/>
        </p:nvSpPr>
        <p:spPr>
          <a:xfrm>
            <a:off x="827584" y="98074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8" name="円/楕円 397"/>
          <p:cNvSpPr/>
          <p:nvPr/>
        </p:nvSpPr>
        <p:spPr>
          <a:xfrm>
            <a:off x="1290971" y="119676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9" name="円/楕円 398"/>
          <p:cNvSpPr/>
          <p:nvPr/>
        </p:nvSpPr>
        <p:spPr>
          <a:xfrm>
            <a:off x="1739117" y="235011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0" name="円/楕円 399"/>
          <p:cNvSpPr/>
          <p:nvPr/>
        </p:nvSpPr>
        <p:spPr>
          <a:xfrm>
            <a:off x="961072" y="120812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1" name="円/楕円 400"/>
          <p:cNvSpPr/>
          <p:nvPr/>
        </p:nvSpPr>
        <p:spPr>
          <a:xfrm>
            <a:off x="1558434" y="278094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2" name="円/楕円 401"/>
          <p:cNvSpPr/>
          <p:nvPr/>
        </p:nvSpPr>
        <p:spPr>
          <a:xfrm>
            <a:off x="2828651" y="318270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3" name="円/楕円 402"/>
          <p:cNvSpPr/>
          <p:nvPr/>
        </p:nvSpPr>
        <p:spPr>
          <a:xfrm>
            <a:off x="639284" y="292494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4" name="円/楕円 403"/>
          <p:cNvSpPr/>
          <p:nvPr/>
        </p:nvSpPr>
        <p:spPr>
          <a:xfrm>
            <a:off x="2782570" y="212832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5" name="円/楕円 404"/>
          <p:cNvSpPr/>
          <p:nvPr/>
        </p:nvSpPr>
        <p:spPr>
          <a:xfrm>
            <a:off x="2479514" y="1628808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6" name="円/楕円 405"/>
          <p:cNvSpPr/>
          <p:nvPr/>
        </p:nvSpPr>
        <p:spPr>
          <a:xfrm>
            <a:off x="709908" y="334811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7" name="円/楕円 406"/>
          <p:cNvSpPr/>
          <p:nvPr/>
        </p:nvSpPr>
        <p:spPr>
          <a:xfrm>
            <a:off x="1494932" y="313240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8" name="円/楕円 407"/>
          <p:cNvSpPr/>
          <p:nvPr/>
        </p:nvSpPr>
        <p:spPr>
          <a:xfrm>
            <a:off x="885976" y="202562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9" name="円/楕円 408"/>
          <p:cNvSpPr/>
          <p:nvPr/>
        </p:nvSpPr>
        <p:spPr>
          <a:xfrm>
            <a:off x="1146971" y="1873535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0" name="円/楕円 409"/>
          <p:cNvSpPr/>
          <p:nvPr/>
        </p:nvSpPr>
        <p:spPr>
          <a:xfrm>
            <a:off x="840460" y="266986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1" name="円/楕円 410"/>
          <p:cNvSpPr/>
          <p:nvPr/>
        </p:nvSpPr>
        <p:spPr>
          <a:xfrm>
            <a:off x="1187159" y="248205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2" name="円/楕円 411"/>
          <p:cNvSpPr/>
          <p:nvPr/>
        </p:nvSpPr>
        <p:spPr>
          <a:xfrm>
            <a:off x="1269561" y="2748587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3" name="円/楕円 412"/>
          <p:cNvSpPr/>
          <p:nvPr/>
        </p:nvSpPr>
        <p:spPr>
          <a:xfrm>
            <a:off x="1250487" y="376761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4" name="円/楕円 413"/>
          <p:cNvSpPr/>
          <p:nvPr/>
        </p:nvSpPr>
        <p:spPr>
          <a:xfrm>
            <a:off x="2160238" y="1619069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5" name="円/楕円 414"/>
          <p:cNvSpPr/>
          <p:nvPr/>
        </p:nvSpPr>
        <p:spPr>
          <a:xfrm>
            <a:off x="3029130" y="1584521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6" name="円/楕円 415"/>
          <p:cNvSpPr/>
          <p:nvPr/>
        </p:nvSpPr>
        <p:spPr>
          <a:xfrm>
            <a:off x="454292" y="1722593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7" name="円/楕円 416"/>
          <p:cNvSpPr/>
          <p:nvPr/>
        </p:nvSpPr>
        <p:spPr>
          <a:xfrm>
            <a:off x="1883199" y="1187180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8" name="円/楕円 417"/>
          <p:cNvSpPr/>
          <p:nvPr/>
        </p:nvSpPr>
        <p:spPr>
          <a:xfrm>
            <a:off x="1566932" y="1304311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9" name="円/楕円 418"/>
          <p:cNvSpPr/>
          <p:nvPr/>
        </p:nvSpPr>
        <p:spPr>
          <a:xfrm>
            <a:off x="3664864" y="2684215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002060">
                  <a:lumMod val="80000"/>
                  <a:lumOff val="2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0" name="円/楕円 419"/>
          <p:cNvSpPr/>
          <p:nvPr/>
        </p:nvSpPr>
        <p:spPr>
          <a:xfrm>
            <a:off x="5878922" y="1108905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80000"/>
                  <a:lumOff val="20000"/>
                </a:srgb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2" name="円/楕円 421"/>
          <p:cNvSpPr/>
          <p:nvPr/>
        </p:nvSpPr>
        <p:spPr>
          <a:xfrm>
            <a:off x="3408639" y="3731614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80000"/>
                  <a:lumOff val="20000"/>
                </a:srgb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4" name="円/楕円 423"/>
          <p:cNvSpPr/>
          <p:nvPr/>
        </p:nvSpPr>
        <p:spPr>
          <a:xfrm>
            <a:off x="2699816" y="980752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80000"/>
                  <a:lumOff val="20000"/>
                </a:srgb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5" name="円/楕円 424"/>
          <p:cNvSpPr/>
          <p:nvPr/>
        </p:nvSpPr>
        <p:spPr>
          <a:xfrm>
            <a:off x="1539413" y="2040636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002060">
                  <a:lumMod val="80000"/>
                  <a:lumOff val="2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7" name="円/楕円 426"/>
          <p:cNvSpPr/>
          <p:nvPr/>
        </p:nvSpPr>
        <p:spPr>
          <a:xfrm>
            <a:off x="262274" y="285293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8" name="円/楕円 427"/>
          <p:cNvSpPr/>
          <p:nvPr/>
        </p:nvSpPr>
        <p:spPr>
          <a:xfrm>
            <a:off x="531994" y="275611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9" name="円/楕円 428"/>
          <p:cNvSpPr/>
          <p:nvPr/>
        </p:nvSpPr>
        <p:spPr>
          <a:xfrm>
            <a:off x="370672" y="204774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0" name="円/楕円 429"/>
          <p:cNvSpPr/>
          <p:nvPr/>
        </p:nvSpPr>
        <p:spPr>
          <a:xfrm>
            <a:off x="441912" y="356745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1" name="円/楕円 430"/>
          <p:cNvSpPr/>
          <p:nvPr/>
        </p:nvSpPr>
        <p:spPr>
          <a:xfrm>
            <a:off x="169365" y="378434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2" name="円/楕円 431"/>
          <p:cNvSpPr/>
          <p:nvPr/>
        </p:nvSpPr>
        <p:spPr>
          <a:xfrm>
            <a:off x="423994" y="303657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3" name="円/楕円 432"/>
          <p:cNvSpPr/>
          <p:nvPr/>
        </p:nvSpPr>
        <p:spPr>
          <a:xfrm>
            <a:off x="503560" y="101674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4" name="円/楕円 433"/>
          <p:cNvSpPr/>
          <p:nvPr/>
        </p:nvSpPr>
        <p:spPr>
          <a:xfrm>
            <a:off x="388131" y="125469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5" name="円/楕円 434"/>
          <p:cNvSpPr/>
          <p:nvPr/>
        </p:nvSpPr>
        <p:spPr>
          <a:xfrm>
            <a:off x="346791" y="142928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6" name="円/楕円 435"/>
          <p:cNvSpPr/>
          <p:nvPr/>
        </p:nvSpPr>
        <p:spPr>
          <a:xfrm>
            <a:off x="389903" y="228146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7" name="円/楕円 436"/>
          <p:cNvSpPr/>
          <p:nvPr/>
        </p:nvSpPr>
        <p:spPr>
          <a:xfrm>
            <a:off x="585257" y="211205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8" name="円/楕円 437"/>
          <p:cNvSpPr/>
          <p:nvPr/>
        </p:nvSpPr>
        <p:spPr>
          <a:xfrm>
            <a:off x="223365" y="347318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9" name="円/楕円 438"/>
          <p:cNvSpPr/>
          <p:nvPr/>
        </p:nvSpPr>
        <p:spPr>
          <a:xfrm>
            <a:off x="590020" y="256690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0" name="円/楕円 439"/>
          <p:cNvSpPr/>
          <p:nvPr/>
        </p:nvSpPr>
        <p:spPr>
          <a:xfrm>
            <a:off x="804460" y="318270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1" name="円/楕円 440"/>
          <p:cNvSpPr/>
          <p:nvPr/>
        </p:nvSpPr>
        <p:spPr>
          <a:xfrm>
            <a:off x="182924" y="224117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2" name="円/楕円 441"/>
          <p:cNvSpPr/>
          <p:nvPr/>
        </p:nvSpPr>
        <p:spPr>
          <a:xfrm>
            <a:off x="517621" y="378854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3" name="円/楕円 442"/>
          <p:cNvSpPr/>
          <p:nvPr/>
        </p:nvSpPr>
        <p:spPr>
          <a:xfrm>
            <a:off x="694322" y="231288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4" name="円/楕円 443"/>
          <p:cNvSpPr/>
          <p:nvPr/>
        </p:nvSpPr>
        <p:spPr>
          <a:xfrm>
            <a:off x="655908" y="190549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5" name="円/楕円 444"/>
          <p:cNvSpPr/>
          <p:nvPr/>
        </p:nvSpPr>
        <p:spPr>
          <a:xfrm>
            <a:off x="262274" y="131879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6" name="円/楕円 445"/>
          <p:cNvSpPr/>
          <p:nvPr/>
        </p:nvSpPr>
        <p:spPr>
          <a:xfrm>
            <a:off x="218479" y="259174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7" name="円/楕円 446"/>
          <p:cNvSpPr/>
          <p:nvPr/>
        </p:nvSpPr>
        <p:spPr>
          <a:xfrm>
            <a:off x="578225" y="1532018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8" name="円/楕円 447"/>
          <p:cNvSpPr/>
          <p:nvPr/>
        </p:nvSpPr>
        <p:spPr>
          <a:xfrm>
            <a:off x="744247" y="364729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9" name="円/楕円 448"/>
          <p:cNvSpPr/>
          <p:nvPr/>
        </p:nvSpPr>
        <p:spPr>
          <a:xfrm>
            <a:off x="226282" y="306896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0" name="円/楕円 449"/>
          <p:cNvSpPr/>
          <p:nvPr/>
        </p:nvSpPr>
        <p:spPr>
          <a:xfrm>
            <a:off x="358994" y="250930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73" name="直線コネクタ 172"/>
          <p:cNvCxnSpPr/>
          <p:nvPr/>
        </p:nvCxnSpPr>
        <p:spPr>
          <a:xfrm>
            <a:off x="410560" y="5695068"/>
            <a:ext cx="428597" cy="0"/>
          </a:xfrm>
          <a:prstGeom prst="line">
            <a:avLst/>
          </a:prstGeom>
          <a:ln w="57150">
            <a:solidFill>
              <a:srgbClr val="CC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410560" y="6021288"/>
            <a:ext cx="428597" cy="0"/>
          </a:xfrm>
          <a:prstGeom prst="line">
            <a:avLst/>
          </a:prstGeom>
          <a:ln w="57150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410560" y="6381328"/>
            <a:ext cx="428597" cy="0"/>
          </a:xfrm>
          <a:prstGeom prst="line">
            <a:avLst/>
          </a:prstGeom>
          <a:ln w="101600" cmpd="tri">
            <a:solidFill>
              <a:srgbClr val="0066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TexTeXPicture" descr="&lt;?xml version=&quot;1.0&quot; encoding=&quot;utf-16&quot;?&gt;&#10;&lt;TeXTeX&gt;&#10;  &lt;preamble&gt;\documentclass{jarticle}&#10;\usepackage{amsmath}&#10;\pagestyle{empty}&lt;/preamble&gt;&#10;  &lt;body&gt;\begin{align*} &#10;p,\bar p&#10;\end{align*}&lt;/body&gt;&#10;  &lt;fcolor&gt;FF000000&lt;/fcolor&gt;&#10;  &lt;bcolor&gt;FFFFFFFF&lt;/bcolor&gt;&#10;  &lt;transparent&gt;True&lt;/transparent&gt;&#10;  &lt;resolution&gt;1800&lt;/resolution&gt;&#10;  &lt;imageh&gt;195&lt;/imageh&gt;&#10;  &lt;imagew&gt;37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57" y="5563844"/>
            <a:ext cx="521415" cy="272590"/>
          </a:xfrm>
          <a:prstGeom prst="rect">
            <a:avLst/>
          </a:prstGeom>
        </p:spPr>
      </p:pic>
      <p:pic>
        <p:nvPicPr>
          <p:cNvPr id="20" name="TexTeXPicture" descr="&lt;?xml version=&quot;1.0&quot; encoding=&quot;utf-16&quot;?&gt;&#10;&lt;TeXTeX&gt;&#10;  &lt;preamble&gt;\documentclass{jarticle}&#10;\usepackage{amsmath}&#10;\pagestyle{empty}&lt;/preamble&gt;&#10;  &lt;body&gt;\begin{align*} &#10;n,\bar n&#10;\end{align*}&lt;/body&gt;&#10;  &lt;fcolor&gt;FF000000&lt;/fcolor&gt;&#10;  &lt;bcolor&gt;FFFFFFFF&lt;/bcolor&gt;&#10;  &lt;transparent&gt;True&lt;/transparent&gt;&#10;  &lt;resolution&gt;1800&lt;/resolution&gt;&#10;  &lt;imageh&gt;195&lt;/imageh&gt;&#10;  &lt;imagew&gt;395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" y="5935036"/>
            <a:ext cx="517238" cy="255345"/>
          </a:xfrm>
          <a:prstGeom prst="rect">
            <a:avLst/>
          </a:prstGeom>
        </p:spPr>
      </p:pic>
      <p:pic>
        <p:nvPicPr>
          <p:cNvPr id="21" name="TexTeXPicture" descr="&lt;?xml version=&quot;1.0&quot; encoding=&quot;utf-16&quot;?&gt;&#10;&lt;TeXTeX&gt;&#10;  &lt;preamble&gt;\documentclass{jarticle}&#10;\usepackage{amsmath}&#10;\pagestyle{empty}&lt;/preamble&gt;&#10;  &lt;body&gt;\begin{align*} &#10;\Delta(1232)&#10;\end{align*}&lt;/body&gt;&#10;  &lt;fcolor&gt;FF000000&lt;/fcolor&gt;&#10;  &lt;bcolor&gt;FFFFFFFF&lt;/bcolor&gt;&#10;  &lt;transparent&gt;True&lt;/transparent&gt;&#10;  &lt;resolution&gt;1800&lt;/resolution&gt;&#10;  &lt;imageh&gt;249&lt;/imageh&gt;&#10;  &lt;imagew&gt;864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57" y="6276059"/>
            <a:ext cx="1025472" cy="295535"/>
          </a:xfrm>
          <a:prstGeom prst="rect">
            <a:avLst/>
          </a:prstGeom>
        </p:spPr>
      </p:pic>
      <p:sp>
        <p:nvSpPr>
          <p:cNvPr id="188" name="円/楕円 187"/>
          <p:cNvSpPr/>
          <p:nvPr/>
        </p:nvSpPr>
        <p:spPr>
          <a:xfrm>
            <a:off x="2228049" y="5588184"/>
            <a:ext cx="144000" cy="144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11760" y="5445224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mesons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190" name="円/楕円 189"/>
          <p:cNvSpPr/>
          <p:nvPr/>
        </p:nvSpPr>
        <p:spPr>
          <a:xfrm>
            <a:off x="2195736" y="5949280"/>
            <a:ext cx="216000" cy="216000"/>
          </a:xfrm>
          <a:prstGeom prst="ellipse">
            <a:avLst/>
          </a:prstGeom>
          <a:gradFill flip="none" rotWithShape="1">
            <a:gsLst>
              <a:gs pos="0">
                <a:srgbClr val="C00000">
                  <a:lumMod val="80000"/>
                  <a:lumOff val="20000"/>
                </a:srgbClr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11760" y="5837202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baryons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grpSp>
        <p:nvGrpSpPr>
          <p:cNvPr id="195" name="グループ化 194"/>
          <p:cNvGrpSpPr/>
          <p:nvPr/>
        </p:nvGrpSpPr>
        <p:grpSpPr>
          <a:xfrm>
            <a:off x="1055775" y="3220715"/>
            <a:ext cx="7415411" cy="461153"/>
            <a:chOff x="973013" y="3436739"/>
            <a:chExt cx="7415411" cy="461153"/>
          </a:xfrm>
        </p:grpSpPr>
        <p:cxnSp>
          <p:nvCxnSpPr>
            <p:cNvPr id="196" name="直線コネクタ 195"/>
            <p:cNvCxnSpPr/>
            <p:nvPr/>
          </p:nvCxnSpPr>
          <p:spPr>
            <a:xfrm flipV="1">
              <a:off x="2482323" y="3717032"/>
              <a:ext cx="161203" cy="160345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V="1">
              <a:off x="4626260" y="3709492"/>
              <a:ext cx="375992" cy="147972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>
              <a:off x="3620998" y="3458605"/>
              <a:ext cx="218974" cy="130956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/>
            <p:nvPr/>
          </p:nvCxnSpPr>
          <p:spPr>
            <a:xfrm flipV="1">
              <a:off x="1438612" y="3521092"/>
              <a:ext cx="298591" cy="136939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/>
            <p:cNvCxnSpPr/>
            <p:nvPr/>
          </p:nvCxnSpPr>
          <p:spPr>
            <a:xfrm>
              <a:off x="973013" y="3436739"/>
              <a:ext cx="483638" cy="211977"/>
            </a:xfrm>
            <a:prstGeom prst="line">
              <a:avLst/>
            </a:prstGeom>
            <a:ln w="57150">
              <a:gradFill>
                <a:gsLst>
                  <a:gs pos="0">
                    <a:srgbClr val="C00000">
                      <a:lumMod val="90000"/>
                      <a:lumOff val="1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/>
            <p:cNvCxnSpPr/>
            <p:nvPr/>
          </p:nvCxnSpPr>
          <p:spPr>
            <a:xfrm>
              <a:off x="1716840" y="3521092"/>
              <a:ext cx="766928" cy="376800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/>
            <p:nvPr/>
          </p:nvCxnSpPr>
          <p:spPr>
            <a:xfrm flipV="1">
              <a:off x="4968596" y="3521092"/>
              <a:ext cx="3419828" cy="201868"/>
            </a:xfrm>
            <a:prstGeom prst="line">
              <a:avLst/>
            </a:prstGeom>
            <a:ln w="57150">
              <a:solidFill>
                <a:srgbClr val="C00000"/>
              </a:solidFill>
              <a:tailEnd type="arrow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/>
            <p:cNvCxnSpPr/>
            <p:nvPr/>
          </p:nvCxnSpPr>
          <p:spPr>
            <a:xfrm flipV="1">
              <a:off x="2643526" y="3458605"/>
              <a:ext cx="977472" cy="250887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/>
            <p:cNvCxnSpPr/>
            <p:nvPr/>
          </p:nvCxnSpPr>
          <p:spPr>
            <a:xfrm flipH="1" flipV="1">
              <a:off x="3839972" y="3589561"/>
              <a:ext cx="804036" cy="266796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グループ化 206"/>
          <p:cNvGrpSpPr/>
          <p:nvPr/>
        </p:nvGrpSpPr>
        <p:grpSpPr>
          <a:xfrm>
            <a:off x="1064175" y="2319204"/>
            <a:ext cx="7407011" cy="887800"/>
            <a:chOff x="981413" y="2535228"/>
            <a:chExt cx="7407011" cy="887800"/>
          </a:xfrm>
        </p:grpSpPr>
        <p:cxnSp>
          <p:nvCxnSpPr>
            <p:cNvPr id="208" name="直線コネクタ 207"/>
            <p:cNvCxnSpPr/>
            <p:nvPr/>
          </p:nvCxnSpPr>
          <p:spPr>
            <a:xfrm flipV="1">
              <a:off x="2482323" y="2733864"/>
              <a:ext cx="161203" cy="230748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/>
            <p:cNvCxnSpPr/>
            <p:nvPr/>
          </p:nvCxnSpPr>
          <p:spPr>
            <a:xfrm flipV="1">
              <a:off x="4045549" y="2535228"/>
              <a:ext cx="297779" cy="75817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 flipV="1">
              <a:off x="4932056" y="2564888"/>
              <a:ext cx="230072" cy="214445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/>
            <p:cNvCxnSpPr/>
            <p:nvPr/>
          </p:nvCxnSpPr>
          <p:spPr>
            <a:xfrm flipV="1">
              <a:off x="981413" y="2964611"/>
              <a:ext cx="1545579" cy="458417"/>
            </a:xfrm>
            <a:prstGeom prst="line">
              <a:avLst/>
            </a:prstGeom>
            <a:ln w="57150">
              <a:gradFill>
                <a:gsLst>
                  <a:gs pos="0">
                    <a:srgbClr val="C00000">
                      <a:lumMod val="90000"/>
                      <a:lumOff val="1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/>
            <p:cNvCxnSpPr/>
            <p:nvPr/>
          </p:nvCxnSpPr>
          <p:spPr>
            <a:xfrm flipV="1">
              <a:off x="3640974" y="2600909"/>
              <a:ext cx="404575" cy="298269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/>
            <p:cNvCxnSpPr/>
            <p:nvPr/>
          </p:nvCxnSpPr>
          <p:spPr>
            <a:xfrm>
              <a:off x="5162128" y="2564888"/>
              <a:ext cx="3226296" cy="268445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  <a:tailEnd type="arrow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/>
            <p:cNvCxnSpPr/>
            <p:nvPr/>
          </p:nvCxnSpPr>
          <p:spPr>
            <a:xfrm>
              <a:off x="2643526" y="2733864"/>
              <a:ext cx="977472" cy="186059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/>
            <p:cNvCxnSpPr/>
            <p:nvPr/>
          </p:nvCxnSpPr>
          <p:spPr>
            <a:xfrm>
              <a:off x="4332024" y="2535228"/>
              <a:ext cx="583673" cy="244105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グループ化 218"/>
          <p:cNvGrpSpPr/>
          <p:nvPr/>
        </p:nvGrpSpPr>
        <p:grpSpPr>
          <a:xfrm>
            <a:off x="466994" y="1241818"/>
            <a:ext cx="8004192" cy="819030"/>
            <a:chOff x="384232" y="1457842"/>
            <a:chExt cx="8004192" cy="819030"/>
          </a:xfrm>
        </p:grpSpPr>
        <p:cxnSp>
          <p:nvCxnSpPr>
            <p:cNvPr id="220" name="直線コネクタ 219"/>
            <p:cNvCxnSpPr/>
            <p:nvPr/>
          </p:nvCxnSpPr>
          <p:spPr>
            <a:xfrm flipV="1">
              <a:off x="928633" y="1588814"/>
              <a:ext cx="216600" cy="184003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/>
            <p:cNvCxnSpPr/>
            <p:nvPr/>
          </p:nvCxnSpPr>
          <p:spPr>
            <a:xfrm>
              <a:off x="1695023" y="1825485"/>
              <a:ext cx="298591" cy="260515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/>
            <p:nvPr/>
          </p:nvCxnSpPr>
          <p:spPr>
            <a:xfrm flipV="1">
              <a:off x="2526992" y="2116825"/>
              <a:ext cx="307276" cy="106115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線コネクタ 223"/>
            <p:cNvCxnSpPr/>
            <p:nvPr/>
          </p:nvCxnSpPr>
          <p:spPr>
            <a:xfrm flipV="1">
              <a:off x="3501690" y="2044817"/>
              <a:ext cx="225986" cy="221668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線コネクタ 225"/>
            <p:cNvCxnSpPr/>
            <p:nvPr/>
          </p:nvCxnSpPr>
          <p:spPr>
            <a:xfrm>
              <a:off x="4773239" y="1862832"/>
              <a:ext cx="308032" cy="92910"/>
            </a:xfrm>
            <a:prstGeom prst="line">
              <a:avLst/>
            </a:prstGeom>
            <a:ln w="101600" cmpd="tri">
              <a:solidFill>
                <a:srgbClr val="0066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/>
            <p:cNvCxnSpPr/>
            <p:nvPr/>
          </p:nvCxnSpPr>
          <p:spPr>
            <a:xfrm>
              <a:off x="384232" y="1628800"/>
              <a:ext cx="597181" cy="144016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/>
            <p:cNvCxnSpPr/>
            <p:nvPr/>
          </p:nvCxnSpPr>
          <p:spPr>
            <a:xfrm>
              <a:off x="1959407" y="2086000"/>
              <a:ext cx="597181" cy="144016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/>
            <p:cNvCxnSpPr/>
            <p:nvPr/>
          </p:nvCxnSpPr>
          <p:spPr>
            <a:xfrm>
              <a:off x="1140022" y="1588814"/>
              <a:ext cx="597181" cy="264394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/>
            <p:cNvCxnSpPr/>
            <p:nvPr/>
          </p:nvCxnSpPr>
          <p:spPr>
            <a:xfrm>
              <a:off x="2834268" y="2116833"/>
              <a:ext cx="662706" cy="160039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/>
            <p:nvPr/>
          </p:nvCxnSpPr>
          <p:spPr>
            <a:xfrm flipV="1">
              <a:off x="3680561" y="1853208"/>
              <a:ext cx="1091136" cy="191611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/>
            <p:nvPr/>
          </p:nvCxnSpPr>
          <p:spPr>
            <a:xfrm flipV="1">
              <a:off x="5076056" y="1457842"/>
              <a:ext cx="3312368" cy="512990"/>
            </a:xfrm>
            <a:prstGeom prst="line">
              <a:avLst/>
            </a:prstGeom>
            <a:ln w="57150">
              <a:gradFill>
                <a:gsLst>
                  <a:gs pos="0">
                    <a:srgbClr val="002060">
                      <a:lumMod val="90000"/>
                      <a:lumOff val="10000"/>
                    </a:srgbClr>
                  </a:gs>
                  <a:gs pos="100000">
                    <a:srgbClr val="002060"/>
                  </a:gs>
                </a:gsLst>
                <a:lin ang="5400000" scaled="0"/>
              </a:gradFill>
              <a:tailEnd type="arrow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6" name="円/楕円 235"/>
          <p:cNvSpPr/>
          <p:nvPr/>
        </p:nvSpPr>
        <p:spPr>
          <a:xfrm>
            <a:off x="531994" y="332174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8" name="円/楕円 237"/>
          <p:cNvSpPr/>
          <p:nvPr/>
        </p:nvSpPr>
        <p:spPr>
          <a:xfrm>
            <a:off x="623653" y="116076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9" name="円/楕円 238"/>
          <p:cNvSpPr/>
          <p:nvPr/>
        </p:nvSpPr>
        <p:spPr>
          <a:xfrm>
            <a:off x="218479" y="16468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858362" y="836712"/>
            <a:ext cx="98" cy="420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218402" y="836712"/>
            <a:ext cx="4382" cy="420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074896" y="836712"/>
            <a:ext cx="0" cy="420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7740352" y="692696"/>
            <a:ext cx="10801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7668344" y="303039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time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40" name="円/楕円 239"/>
          <p:cNvSpPr/>
          <p:nvPr/>
        </p:nvSpPr>
        <p:spPr>
          <a:xfrm>
            <a:off x="226282" y="188562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2" name="円/楕円 241"/>
          <p:cNvSpPr/>
          <p:nvPr/>
        </p:nvSpPr>
        <p:spPr>
          <a:xfrm>
            <a:off x="226282" y="101658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4" name="円/楕円 243"/>
          <p:cNvSpPr/>
          <p:nvPr/>
        </p:nvSpPr>
        <p:spPr>
          <a:xfrm>
            <a:off x="316672" y="325106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18479" y="5445224"/>
            <a:ext cx="3312810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 rot="21304964">
            <a:off x="3892121" y="5299793"/>
            <a:ext cx="5020222" cy="1153543"/>
            <a:chOff x="4223682" y="5299793"/>
            <a:chExt cx="5020222" cy="1153543"/>
          </a:xfrm>
        </p:grpSpPr>
        <p:sp>
          <p:nvSpPr>
            <p:cNvPr id="11" name="角丸四角形 10"/>
            <p:cNvSpPr/>
            <p:nvPr/>
          </p:nvSpPr>
          <p:spPr>
            <a:xfrm>
              <a:off x="4223682" y="5299793"/>
              <a:ext cx="5020222" cy="1153543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4283968" y="5301208"/>
              <a:ext cx="485421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200" dirty="0" smtClean="0"/>
                <a:t>Baryons behave like</a:t>
              </a:r>
            </a:p>
            <a:p>
              <a:pPr algn="ctr"/>
              <a:r>
                <a:rPr lang="en-US" altLang="ja-JP" sz="3200" dirty="0" smtClean="0"/>
                <a:t>Brownian pollens in water</a:t>
              </a:r>
              <a:endParaRPr kumimoji="1" lang="ja-JP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718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角丸四角形 50"/>
          <p:cNvSpPr/>
          <p:nvPr/>
        </p:nvSpPr>
        <p:spPr>
          <a:xfrm>
            <a:off x="7236296" y="1442393"/>
            <a:ext cx="1800200" cy="119451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18095" cy="584775"/>
          </a:xfrm>
        </p:spPr>
        <p:txBody>
          <a:bodyPr/>
          <a:lstStyle/>
          <a:p>
            <a:r>
              <a:rPr kumimoji="1" lang="en-US" altLang="ja-JP" dirty="0" smtClean="0"/>
              <a:t> Diffusion Master Equation  </a:t>
            </a:r>
            <a:endParaRPr kumimoji="1" lang="ja-JP" altLang="en-US" dirty="0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251520" y="2348880"/>
            <a:ext cx="65527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539552" y="1817064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403648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267744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131840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3995936" y="1839009"/>
            <a:ext cx="947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4860032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724128" y="1817064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51520" y="980728"/>
            <a:ext cx="5990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Divide spatial coordinate into discrete cells</a:t>
            </a:r>
            <a:endParaRPr kumimoji="1" lang="ja-JP" altLang="en-US" sz="2400" dirty="0"/>
          </a:p>
        </p:txBody>
      </p:sp>
      <p:pic>
        <p:nvPicPr>
          <p:cNvPr id="27" name="TexTeXPicture" descr="&lt;?xml version=&quot;1.0&quot; encoding=&quot;utf-16&quot;?&gt;&#10;&lt;TeXTeX&gt;&#10;  &lt;preamble&gt;\documentclass{jarticle}&#10;\usepackage{amsmath}&#10;\pagestyle{empty}&lt;/preamble&gt;&#10;  &lt;body&gt;\begin{align*} &#10;n_{x+1}&#10;\end{align*}&lt;/body&gt;&#10;  &lt;fcolor&gt;FF000000&lt;/fcolor&gt;&#10;  &lt;bcolor&gt;FFFFFFFF&lt;/bcolor&gt;&#10;  &lt;transparent&gt;True&lt;/transparent&gt;&#10;  &lt;resolution&gt;1800&lt;/resolution&gt;&#10;  &lt;imageh&gt;169&lt;/imageh&gt;&#10;  &lt;imagew&gt;491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69" y="1564114"/>
            <a:ext cx="591651" cy="203643"/>
          </a:xfrm>
          <a:prstGeom prst="rect">
            <a:avLst/>
          </a:prstGeom>
        </p:spPr>
      </p:pic>
      <p:pic>
        <p:nvPicPr>
          <p:cNvPr id="29" name="TexTeXPicture" descr="&lt;?xml version=&quot;1.0&quot; encoding=&quot;utf-16&quot;?&gt;&#10;&lt;TeXTeX&gt;&#10;  &lt;preamble&gt;\documentclass{jarticle}&#10;\usepackage{amsmath}&#10;\pagestyle{empty}&lt;/preamble&gt;&#10;  &lt;body&gt;\begin{align*} &#10;n_x&#10;\end{align*}&lt;/body&gt;&#10;  &lt;fcolor&gt;FF000000&lt;/fcolor&gt;&#10;  &lt;bcolor&gt;FFFFFFFF&lt;/bcolor&gt;&#10;  &lt;transparent&gt;True&lt;/transparent&gt;&#10;  &lt;resolution&gt;1800&lt;/resolution&gt;&#10;  &lt;imageh&gt;149&lt;/imageh&gt;&#10;  &lt;imagew&gt;245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85" y="1556792"/>
            <a:ext cx="295223" cy="179543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n_{x-1}&#10;\end{align*}&lt;/body&gt;&#10;  &lt;fcolor&gt;FF000000&lt;/fcolor&gt;&#10;  &lt;bcolor&gt;FFFFFFFF&lt;/bcolor&gt;&#10;  &lt;transparent&gt;True&lt;/transparent&gt;&#10;  &lt;resolution&gt;1800&lt;/resolution&gt;&#10;  &lt;imageh&gt;149&lt;/imageh&gt;&#10;  &lt;imagew&gt;494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595266" cy="179543"/>
          </a:xfrm>
          <a:prstGeom prst="rect">
            <a:avLst/>
          </a:prstGeom>
        </p:spPr>
      </p:pic>
      <p:pic>
        <p:nvPicPr>
          <p:cNvPr id="33" name="TexTeXPicture" descr="&lt;?xml version=&quot;1.0&quot; encoding=&quot;utf-16&quot;?&gt;&#10;&lt;TeXTeX&gt;&#10;  &lt;preamble&gt;\documentclass{jarticle}&#10;\usepackage{amsmath}&#10;\pagestyle{empty}&lt;/preamble&gt;&#10;  &lt;body&gt;\begin{align*} &#10;n_{x+2}&#10;\end{align*}&lt;/body&gt;&#10;  &lt;fcolor&gt;FF000000&lt;/fcolor&gt;&#10;  &lt;bcolor&gt;FFFFFFFF&lt;/bcolor&gt;&#10;  &lt;transparent&gt;True&lt;/transparent&gt;&#10;  &lt;resolution&gt;1800&lt;/resolution&gt;&#10;  &lt;imageh&gt;169&lt;/imageh&gt;&#10;  &lt;imagew&gt;49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02642"/>
            <a:ext cx="598881" cy="203643"/>
          </a:xfrm>
          <a:prstGeom prst="rect">
            <a:avLst/>
          </a:prstGeom>
        </p:spPr>
      </p:pic>
      <p:sp>
        <p:nvSpPr>
          <p:cNvPr id="34" name="円/楕円 33"/>
          <p:cNvSpPr/>
          <p:nvPr/>
        </p:nvSpPr>
        <p:spPr>
          <a:xfrm>
            <a:off x="3554370" y="206084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\cdots&#10;\end{align*}&lt;/body&gt;&#10;  &lt;fcolor&gt;FF000000&lt;/fcolor&gt;&#10;  &lt;bcolor&gt;FFFFFFFF&lt;/bcolor&gt;&#10;  &lt;transparent&gt;True&lt;/transparent&gt;&#10;  &lt;resolution&gt;1800&lt;/resolution&gt;&#10;  &lt;imageh&gt;26&lt;/imageh&gt;&#10;  &lt;imagew&gt;24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651" y="1705005"/>
            <a:ext cx="297633" cy="31330"/>
          </a:xfrm>
          <a:prstGeom prst="rect">
            <a:avLst/>
          </a:prstGeom>
        </p:spPr>
      </p:pic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cdots&#10;\end{align*}&lt;/body&gt;&#10;  &lt;fcolor&gt;FF000000&lt;/fcolor&gt;&#10;  &lt;bcolor&gt;FFFFFFFF&lt;/bcolor&gt;&#10;  &lt;transparent&gt;True&lt;/transparent&gt;&#10;  &lt;resolution&gt;1800&lt;/resolution&gt;&#10;  &lt;imageh&gt;26&lt;/imageh&gt;&#10;  &lt;imagew&gt;24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58757"/>
            <a:ext cx="297633" cy="31330"/>
          </a:xfrm>
          <a:prstGeom prst="rect">
            <a:avLst/>
          </a:prstGeom>
        </p:spPr>
      </p:pic>
      <p:sp>
        <p:nvSpPr>
          <p:cNvPr id="38" name="円/楕円 37"/>
          <p:cNvSpPr/>
          <p:nvPr/>
        </p:nvSpPr>
        <p:spPr>
          <a:xfrm>
            <a:off x="3258551" y="188481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4223392" y="206084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2548585" y="193437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899592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5940152" y="203322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4973137" y="2044233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5381246" y="198884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4522833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1629297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4145549" y="1817064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1926930" y="1826364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666735" y="1839009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TexTeXPicture" descr="&lt;?xml version=&quot;1.0&quot; encoding=&quot;utf-16&quot;?&gt;&#10;&lt;TeXTeX&gt;&#10;  &lt;preamble&gt;\documentclass{jarticle}&#10;\usepackage{amsmath}&#10;\pagestyle{empty}&lt;/preamble&gt;&#10;  &lt;body&gt;\begin{align*} &#10;x&#10;\end{align*}&lt;/body&gt;&#10;  &lt;fcolor&gt;FF000000&lt;/fcolor&gt;&#10;  &lt;bcolor&gt;FFFFFFFF&lt;/bcolor&gt;&#10;  &lt;transparent&gt;True&lt;/transparent&gt;&#10;  &lt;resolution&gt;1800&lt;/resolution&gt;&#10;  &lt;imageh&gt;112&lt;/imageh&gt;&#10;  &lt;imagew&gt;124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513" y="2569432"/>
            <a:ext cx="149419" cy="134959"/>
          </a:xfrm>
          <a:prstGeom prst="rect">
            <a:avLst/>
          </a:prstGeom>
        </p:spPr>
      </p:pic>
      <p:sp>
        <p:nvSpPr>
          <p:cNvPr id="54" name="右カーブ矢印 53"/>
          <p:cNvSpPr/>
          <p:nvPr/>
        </p:nvSpPr>
        <p:spPr>
          <a:xfrm rot="16200000">
            <a:off x="3830100" y="2181151"/>
            <a:ext cx="333566" cy="669023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右カーブ矢印 54"/>
          <p:cNvSpPr/>
          <p:nvPr/>
        </p:nvSpPr>
        <p:spPr>
          <a:xfrm rot="5400000" flipH="1">
            <a:off x="3156461" y="2180244"/>
            <a:ext cx="333566" cy="67084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3" name="TexTeXPicture" descr="&lt;?xml version=&quot;1.0&quot; encoding=&quot;utf-16&quot;?&gt;&#10;&lt;TeXTeX&gt;&#10;  &lt;preamble&gt;\documentclass{jarticle}&#10;\usepackage{amsmath}&#10;\pagestyle{empty}&lt;/preamble&gt;&#10;  &lt;body&gt;\begin{align*} &#10;P(\bf{n})&#10;\end{align*}&lt;/body&gt;&#10;  &lt;fcolor&gt;FF000000&lt;/fcolor&gt;&#10;  &lt;bcolor&gt;FFFFFFFF&lt;/bcolor&gt;&#10;  &lt;transparent&gt;True&lt;/transparent&gt;&#10;  &lt;resolution&gt;1800&lt;/resolution&gt;&#10;  &lt;imageh&gt;249&lt;/imageh&gt;&#10;  &lt;imagew&gt;513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332" y="2160799"/>
            <a:ext cx="747036" cy="36259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301980" y="1556792"/>
            <a:ext cx="1590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probability</a:t>
            </a:r>
            <a:endParaRPr kumimoji="1" lang="ja-JP" altLang="en-US" sz="2400" dirty="0"/>
          </a:p>
        </p:txBody>
      </p:sp>
      <p:sp>
        <p:nvSpPr>
          <p:cNvPr id="10" name="右矢印 9"/>
          <p:cNvSpPr/>
          <p:nvPr/>
        </p:nvSpPr>
        <p:spPr>
          <a:xfrm>
            <a:off x="6804248" y="1674421"/>
            <a:ext cx="432048" cy="602451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847828" y="2362200"/>
            <a:ext cx="876300" cy="165191"/>
          </a:xfrm>
          <a:custGeom>
            <a:avLst/>
            <a:gdLst>
              <a:gd name="connsiteX0" fmla="*/ 0 w 876300"/>
              <a:gd name="connsiteY0" fmla="*/ 0 h 165191"/>
              <a:gd name="connsiteX1" fmla="*/ 431800 w 876300"/>
              <a:gd name="connsiteY1" fmla="*/ 165100 h 165191"/>
              <a:gd name="connsiteX2" fmla="*/ 876300 w 876300"/>
              <a:gd name="connsiteY2" fmla="*/ 25400 h 165191"/>
              <a:gd name="connsiteX3" fmla="*/ 876300 w 876300"/>
              <a:gd name="connsiteY3" fmla="*/ 25400 h 16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6300" h="165191">
                <a:moveTo>
                  <a:pt x="0" y="0"/>
                </a:moveTo>
                <a:cubicBezTo>
                  <a:pt x="142875" y="80433"/>
                  <a:pt x="285750" y="160867"/>
                  <a:pt x="431800" y="165100"/>
                </a:cubicBezTo>
                <a:cubicBezTo>
                  <a:pt x="577850" y="169333"/>
                  <a:pt x="876300" y="25400"/>
                  <a:pt x="876300" y="25400"/>
                </a:cubicBezTo>
                <a:lnTo>
                  <a:pt x="876300" y="2540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12&lt;/imageh&gt;&#10;  &lt;imagew&gt;114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16" y="2564904"/>
            <a:ext cx="167551" cy="164612"/>
          </a:xfrm>
          <a:prstGeom prst="rect">
            <a:avLst/>
          </a:prstGeom>
        </p:spPr>
      </p:pic>
      <p:pic>
        <p:nvPicPr>
          <p:cNvPr id="18" name="TexTeXPicture" descr="&lt;?xml version=&quot;1.0&quot; encoding=&quot;utf-16&quot;?&gt;&#10;&lt;TeXTeX&gt;&#10;  &lt;preamble&gt;\documentclass{jarticle}&#10;\usepackage{amsmath}&#10;\pagestyle{empty}&lt;/preamble&gt;&#10;  &lt;body&gt;\begin{align*} &#10;\gamma&#10;\end{align*}&lt;/body&gt;&#10;  &lt;fcolor&gt;FF000000&lt;/fcolor&gt;&#10;  &lt;bcolor&gt;FFFFFFFF&lt;/bcolor&gt;&#10;  &lt;transparent&gt;True&lt;/transparent&gt;&#10;  &lt;resolution&gt;1800&lt;/resolution&gt;&#10;  &lt;imageh&gt;164&lt;/imageh&gt;&#10;  &lt;imagew&gt;131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868" y="2780927"/>
            <a:ext cx="230076" cy="288033"/>
          </a:xfrm>
          <a:prstGeom prst="rect">
            <a:avLst/>
          </a:prstGeom>
        </p:spPr>
      </p:pic>
      <p:pic>
        <p:nvPicPr>
          <p:cNvPr id="50" name="TexTeXPicture" descr="&lt;?xml version=&quot;1.0&quot; encoding=&quot;utf-16&quot;?&gt;&#10;&lt;TeXTeX&gt;&#10;  &lt;preamble&gt;\documentclass{jarticle}&#10;\usepackage{amsmath}&#10;\pagestyle{empty}&lt;/preamble&gt;&#10;  &lt;body&gt;\begin{align*} &#10;\gamma&#10;\end{align*}&lt;/body&gt;&#10;  &lt;fcolor&gt;FF000000&lt;/fcolor&gt;&#10;  &lt;bcolor&gt;FFFFFFFF&lt;/bcolor&gt;&#10;  &lt;transparent&gt;True&lt;/transparent&gt;&#10;  &lt;resolution&gt;1800&lt;/resolution&gt;&#10;  &lt;imageh&gt;164&lt;/imageh&gt;&#10;  &lt;imagew&gt;131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475" y="2780927"/>
            <a:ext cx="230076" cy="28803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033367" y="188640"/>
            <a:ext cx="30751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2"/>
                </a:solidFill>
              </a:rPr>
              <a:t>MK, </a:t>
            </a:r>
            <a:r>
              <a:rPr kumimoji="1" lang="en-US" altLang="ja-JP" sz="2000" dirty="0" err="1" smtClean="0">
                <a:solidFill>
                  <a:schemeClr val="tx2"/>
                </a:solidFill>
              </a:rPr>
              <a:t>Asakawa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, Ono, 2014</a:t>
            </a:r>
          </a:p>
          <a:p>
            <a:r>
              <a:rPr lang="en-US" altLang="ja-JP" sz="2000" dirty="0" smtClean="0">
                <a:solidFill>
                  <a:schemeClr val="tx2"/>
                </a:solidFill>
              </a:rPr>
              <a:t>MK, 2015</a:t>
            </a:r>
            <a:endParaRPr kumimoji="1" lang="ja-JP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6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角丸四角形 50"/>
          <p:cNvSpPr/>
          <p:nvPr/>
        </p:nvSpPr>
        <p:spPr>
          <a:xfrm>
            <a:off x="7236296" y="1442393"/>
            <a:ext cx="1800200" cy="119451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395536" y="3284984"/>
            <a:ext cx="8136904" cy="20162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18095" cy="584775"/>
          </a:xfrm>
        </p:spPr>
        <p:txBody>
          <a:bodyPr/>
          <a:lstStyle/>
          <a:p>
            <a:r>
              <a:rPr kumimoji="1" lang="en-US" altLang="ja-JP" dirty="0" smtClean="0"/>
              <a:t> Diffusion Master Equation  </a:t>
            </a:r>
            <a:endParaRPr kumimoji="1" lang="ja-JP" altLang="en-US" dirty="0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251520" y="2348880"/>
            <a:ext cx="65527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539552" y="1817064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403648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267744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131840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3995936" y="1839009"/>
            <a:ext cx="947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4860032" y="1839009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724128" y="1817064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51520" y="980728"/>
            <a:ext cx="5990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Divide spatial coordinate into discrete cells</a:t>
            </a:r>
            <a:endParaRPr kumimoji="1" lang="ja-JP" altLang="en-US" sz="2400" dirty="0"/>
          </a:p>
        </p:txBody>
      </p:sp>
      <p:pic>
        <p:nvPicPr>
          <p:cNvPr id="27" name="TexTeXPicture" descr="&lt;?xml version=&quot;1.0&quot; encoding=&quot;utf-16&quot;?&gt;&#10;&lt;TeXTeX&gt;&#10;  &lt;preamble&gt;\documentclass{jarticle}&#10;\usepackage{amsmath}&#10;\pagestyle{empty}&lt;/preamble&gt;&#10;  &lt;body&gt;\begin{align*} &#10;n_{x+1}&#10;\end{align*}&lt;/body&gt;&#10;  &lt;fcolor&gt;FF000000&lt;/fcolor&gt;&#10;  &lt;bcolor&gt;FFFFFFFF&lt;/bcolor&gt;&#10;  &lt;transparent&gt;True&lt;/transparent&gt;&#10;  &lt;resolution&gt;1800&lt;/resolution&gt;&#10;  &lt;imageh&gt;169&lt;/imageh&gt;&#10;  &lt;imagew&gt;491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69" y="1564114"/>
            <a:ext cx="591651" cy="203643"/>
          </a:xfrm>
          <a:prstGeom prst="rect">
            <a:avLst/>
          </a:prstGeom>
        </p:spPr>
      </p:pic>
      <p:pic>
        <p:nvPicPr>
          <p:cNvPr id="29" name="TexTeXPicture" descr="&lt;?xml version=&quot;1.0&quot; encoding=&quot;utf-16&quot;?&gt;&#10;&lt;TeXTeX&gt;&#10;  &lt;preamble&gt;\documentclass{jarticle}&#10;\usepackage{amsmath}&#10;\pagestyle{empty}&lt;/preamble&gt;&#10;  &lt;body&gt;\begin{align*} &#10;n_x&#10;\end{align*}&lt;/body&gt;&#10;  &lt;fcolor&gt;FF000000&lt;/fcolor&gt;&#10;  &lt;bcolor&gt;FFFFFFFF&lt;/bcolor&gt;&#10;  &lt;transparent&gt;True&lt;/transparent&gt;&#10;  &lt;resolution&gt;1800&lt;/resolution&gt;&#10;  &lt;imageh&gt;149&lt;/imageh&gt;&#10;  &lt;imagew&gt;245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85" y="1556792"/>
            <a:ext cx="295223" cy="179543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n_{x-1}&#10;\end{align*}&lt;/body&gt;&#10;  &lt;fcolor&gt;FF000000&lt;/fcolor&gt;&#10;  &lt;bcolor&gt;FFFFFFFF&lt;/bcolor&gt;&#10;  &lt;transparent&gt;True&lt;/transparent&gt;&#10;  &lt;resolution&gt;1800&lt;/resolution&gt;&#10;  &lt;imageh&gt;149&lt;/imageh&gt;&#10;  &lt;imagew&gt;494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595266" cy="179543"/>
          </a:xfrm>
          <a:prstGeom prst="rect">
            <a:avLst/>
          </a:prstGeom>
        </p:spPr>
      </p:pic>
      <p:pic>
        <p:nvPicPr>
          <p:cNvPr id="33" name="TexTeXPicture" descr="&lt;?xml version=&quot;1.0&quot; encoding=&quot;utf-16&quot;?&gt;&#10;&lt;TeXTeX&gt;&#10;  &lt;preamble&gt;\documentclass{jarticle}&#10;\usepackage{amsmath}&#10;\pagestyle{empty}&lt;/preamble&gt;&#10;  &lt;body&gt;\begin{align*} &#10;n_{x+2}&#10;\end{align*}&lt;/body&gt;&#10;  &lt;fcolor&gt;FF000000&lt;/fcolor&gt;&#10;  &lt;bcolor&gt;FFFFFFFF&lt;/bcolor&gt;&#10;  &lt;transparent&gt;True&lt;/transparent&gt;&#10;  &lt;resolution&gt;1800&lt;/resolution&gt;&#10;  &lt;imageh&gt;169&lt;/imageh&gt;&#10;  &lt;imagew&gt;49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02642"/>
            <a:ext cx="598881" cy="203643"/>
          </a:xfrm>
          <a:prstGeom prst="rect">
            <a:avLst/>
          </a:prstGeom>
        </p:spPr>
      </p:pic>
      <p:sp>
        <p:nvSpPr>
          <p:cNvPr id="34" name="円/楕円 33"/>
          <p:cNvSpPr/>
          <p:nvPr/>
        </p:nvSpPr>
        <p:spPr>
          <a:xfrm>
            <a:off x="3554370" y="206084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\cdots&#10;\end{align*}&lt;/body&gt;&#10;  &lt;fcolor&gt;FF000000&lt;/fcolor&gt;&#10;  &lt;bcolor&gt;FFFFFFFF&lt;/bcolor&gt;&#10;  &lt;transparent&gt;True&lt;/transparent&gt;&#10;  &lt;resolution&gt;1800&lt;/resolution&gt;&#10;  &lt;imageh&gt;26&lt;/imageh&gt;&#10;  &lt;imagew&gt;24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651" y="1705005"/>
            <a:ext cx="297633" cy="31330"/>
          </a:xfrm>
          <a:prstGeom prst="rect">
            <a:avLst/>
          </a:prstGeom>
        </p:spPr>
      </p:pic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cdots&#10;\end{align*}&lt;/body&gt;&#10;  &lt;fcolor&gt;FF000000&lt;/fcolor&gt;&#10;  &lt;bcolor&gt;FFFFFFFF&lt;/bcolor&gt;&#10;  &lt;transparent&gt;True&lt;/transparent&gt;&#10;  &lt;resolution&gt;1800&lt;/resolution&gt;&#10;  &lt;imageh&gt;26&lt;/imageh&gt;&#10;  &lt;imagew&gt;24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58757"/>
            <a:ext cx="297633" cy="31330"/>
          </a:xfrm>
          <a:prstGeom prst="rect">
            <a:avLst/>
          </a:prstGeom>
        </p:spPr>
      </p:pic>
      <p:sp>
        <p:nvSpPr>
          <p:cNvPr id="38" name="円/楕円 37"/>
          <p:cNvSpPr/>
          <p:nvPr/>
        </p:nvSpPr>
        <p:spPr>
          <a:xfrm>
            <a:off x="3258551" y="188481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4223392" y="206084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2548585" y="193437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899592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5940152" y="203322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4973137" y="2044233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5381246" y="198884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4522833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1629297" y="200198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4145549" y="1817064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1926930" y="1826364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666735" y="1839009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TexTeXPicture" descr="&lt;?xml version=&quot;1.0&quot; encoding=&quot;utf-16&quot;?&gt;&#10;&lt;TeXTeX&gt;&#10;  &lt;preamble&gt;\documentclass{jarticle}&#10;\usepackage{amsmath}&#10;\pagestyle{empty}&lt;/preamble&gt;&#10;  &lt;body&gt;\begin{align*} &#10;x&#10;\end{align*}&lt;/body&gt;&#10;  &lt;fcolor&gt;FF000000&lt;/fcolor&gt;&#10;  &lt;bcolor&gt;FFFFFFFF&lt;/bcolor&gt;&#10;  &lt;transparent&gt;True&lt;/transparent&gt;&#10;  &lt;resolution&gt;1800&lt;/resolution&gt;&#10;  &lt;imageh&gt;112&lt;/imageh&gt;&#10;  &lt;imagew&gt;124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513" y="2569432"/>
            <a:ext cx="149419" cy="134959"/>
          </a:xfrm>
          <a:prstGeom prst="rect">
            <a:avLst/>
          </a:prstGeom>
        </p:spPr>
      </p:pic>
      <p:sp>
        <p:nvSpPr>
          <p:cNvPr id="54" name="右カーブ矢印 53"/>
          <p:cNvSpPr/>
          <p:nvPr/>
        </p:nvSpPr>
        <p:spPr>
          <a:xfrm rot="16200000">
            <a:off x="3830100" y="2181151"/>
            <a:ext cx="333566" cy="669023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右カーブ矢印 54"/>
          <p:cNvSpPr/>
          <p:nvPr/>
        </p:nvSpPr>
        <p:spPr>
          <a:xfrm rot="5400000" flipH="1">
            <a:off x="3156461" y="2180244"/>
            <a:ext cx="333566" cy="67084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83568" y="3356992"/>
            <a:ext cx="3623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Master Equation for </a:t>
            </a:r>
            <a:r>
              <a:rPr lang="en-US" altLang="ja-JP" sz="2400" i="1" dirty="0" smtClean="0"/>
              <a:t>P</a:t>
            </a:r>
            <a:r>
              <a:rPr lang="en-US" altLang="ja-JP" sz="2400" dirty="0" smtClean="0"/>
              <a:t>(</a:t>
            </a:r>
            <a:r>
              <a:rPr lang="en-US" altLang="ja-JP" sz="2400" i="1" dirty="0" smtClean="0"/>
              <a:t>n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pic>
        <p:nvPicPr>
          <p:cNvPr id="63" name="TexTeXPicture" descr="&lt;?xml version=&quot;1.0&quot; encoding=&quot;utf-16&quot;?&gt;&#10;&lt;TeXTeX&gt;&#10;  &lt;preamble&gt;\documentclass{jarticle}&#10;\usepackage{amsmath}&#10;\pagestyle{empty}&lt;/preamble&gt;&#10;  &lt;body&gt;\begin{align*} &#10;P(\bf{n})&#10;\end{align*}&lt;/body&gt;&#10;  &lt;fcolor&gt;FF000000&lt;/fcolor&gt;&#10;  &lt;bcolor&gt;FFFFFFFF&lt;/bcolor&gt;&#10;  &lt;transparent&gt;True&lt;/transparent&gt;&#10;  &lt;resolution&gt;1800&lt;/resolution&gt;&#10;  &lt;imageh&gt;249&lt;/imageh&gt;&#10;  &lt;imagew&gt;513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332" y="2160799"/>
            <a:ext cx="747036" cy="36259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301980" y="1556792"/>
            <a:ext cx="1590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probability</a:t>
            </a:r>
            <a:endParaRPr kumimoji="1" lang="ja-JP" altLang="en-US" sz="2400" dirty="0"/>
          </a:p>
        </p:txBody>
      </p:sp>
      <p:sp>
        <p:nvSpPr>
          <p:cNvPr id="10" name="右矢印 9"/>
          <p:cNvSpPr/>
          <p:nvPr/>
        </p:nvSpPr>
        <p:spPr>
          <a:xfrm>
            <a:off x="6804248" y="1674421"/>
            <a:ext cx="432048" cy="602451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8288" y="5519553"/>
            <a:ext cx="6202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Solve the DME </a:t>
            </a:r>
            <a:r>
              <a:rPr lang="en-US" altLang="ja-JP" sz="2400" b="1" dirty="0" smtClean="0"/>
              <a:t>exactly</a:t>
            </a:r>
            <a:r>
              <a:rPr kumimoji="1" lang="en-US" altLang="ja-JP" sz="2400" dirty="0" smtClean="0"/>
              <a:t>, </a:t>
            </a:r>
            <a:r>
              <a:rPr lang="en-US" altLang="ja-JP" sz="2400" dirty="0" smtClean="0"/>
              <a:t>and take </a:t>
            </a:r>
            <a:r>
              <a:rPr lang="en-US" altLang="ja-JP" sz="2400" i="1" dirty="0" smtClean="0"/>
              <a:t>a</a:t>
            </a:r>
            <a:r>
              <a:rPr lang="en-US" altLang="ja-JP" sz="2400" dirty="0" smtClean="0">
                <a:sym typeface="Wingdings" pitchFamily="2" charset="2"/>
              </a:rPr>
              <a:t>0 limit</a:t>
            </a:r>
            <a:endParaRPr kumimoji="1" lang="ja-JP" altLang="en-US" sz="2400" dirty="0"/>
          </a:p>
        </p:txBody>
      </p:sp>
      <p:sp>
        <p:nvSpPr>
          <p:cNvPr id="13" name="フリーフォーム 12"/>
          <p:cNvSpPr/>
          <p:nvPr/>
        </p:nvSpPr>
        <p:spPr>
          <a:xfrm>
            <a:off x="4847828" y="2362200"/>
            <a:ext cx="876300" cy="165191"/>
          </a:xfrm>
          <a:custGeom>
            <a:avLst/>
            <a:gdLst>
              <a:gd name="connsiteX0" fmla="*/ 0 w 876300"/>
              <a:gd name="connsiteY0" fmla="*/ 0 h 165191"/>
              <a:gd name="connsiteX1" fmla="*/ 431800 w 876300"/>
              <a:gd name="connsiteY1" fmla="*/ 165100 h 165191"/>
              <a:gd name="connsiteX2" fmla="*/ 876300 w 876300"/>
              <a:gd name="connsiteY2" fmla="*/ 25400 h 165191"/>
              <a:gd name="connsiteX3" fmla="*/ 876300 w 876300"/>
              <a:gd name="connsiteY3" fmla="*/ 25400 h 16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6300" h="165191">
                <a:moveTo>
                  <a:pt x="0" y="0"/>
                </a:moveTo>
                <a:cubicBezTo>
                  <a:pt x="142875" y="80433"/>
                  <a:pt x="285750" y="160867"/>
                  <a:pt x="431800" y="165100"/>
                </a:cubicBezTo>
                <a:cubicBezTo>
                  <a:pt x="577850" y="169333"/>
                  <a:pt x="876300" y="25400"/>
                  <a:pt x="876300" y="25400"/>
                </a:cubicBezTo>
                <a:lnTo>
                  <a:pt x="876300" y="25400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a&#10;\end{align*}&lt;/body&gt;&#10;  &lt;fcolor&gt;FF000000&lt;/fcolor&gt;&#10;  &lt;bcolor&gt;FFFFFFFF&lt;/bcolor&gt;&#10;  &lt;transparent&gt;True&lt;/transparent&gt;&#10;  &lt;resolution&gt;1800&lt;/resolution&gt;&#10;  &lt;imageh&gt;112&lt;/imageh&gt;&#10;  &lt;imagew&gt;114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16" y="2564904"/>
            <a:ext cx="167551" cy="164612"/>
          </a:xfrm>
          <a:prstGeom prst="rect">
            <a:avLst/>
          </a:prstGeom>
        </p:spPr>
      </p:pic>
      <p:pic>
        <p:nvPicPr>
          <p:cNvPr id="18" name="TexTeXPicture" descr="&lt;?xml version=&quot;1.0&quot; encoding=&quot;utf-16&quot;?&gt;&#10;&lt;TeXTeX&gt;&#10;  &lt;preamble&gt;\documentclass{jarticle}&#10;\usepackage{amsmath}&#10;\pagestyle{empty}&lt;/preamble&gt;&#10;  &lt;body&gt;\begin{align*} &#10;\gamma&#10;\end{align*}&lt;/body&gt;&#10;  &lt;fcolor&gt;FF000000&lt;/fcolor&gt;&#10;  &lt;bcolor&gt;FFFFFFFF&lt;/bcolor&gt;&#10;  &lt;transparent&gt;True&lt;/transparent&gt;&#10;  &lt;resolution&gt;1800&lt;/resolution&gt;&#10;  &lt;imageh&gt;164&lt;/imageh&gt;&#10;  &lt;imagew&gt;131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868" y="2780927"/>
            <a:ext cx="230076" cy="288033"/>
          </a:xfrm>
          <a:prstGeom prst="rect">
            <a:avLst/>
          </a:prstGeom>
        </p:spPr>
      </p:pic>
      <p:pic>
        <p:nvPicPr>
          <p:cNvPr id="50" name="TexTeXPicture" descr="&lt;?xml version=&quot;1.0&quot; encoding=&quot;utf-16&quot;?&gt;&#10;&lt;TeXTeX&gt;&#10;  &lt;preamble&gt;\documentclass{jarticle}&#10;\usepackage{amsmath}&#10;\pagestyle{empty}&lt;/preamble&gt;&#10;  &lt;body&gt;\begin{align*} &#10;\gamma&#10;\end{align*}&lt;/body&gt;&#10;  &lt;fcolor&gt;FF000000&lt;/fcolor&gt;&#10;  &lt;bcolor&gt;FFFFFFFF&lt;/bcolor&gt;&#10;  &lt;transparent&gt;True&lt;/transparent&gt;&#10;  &lt;resolution&gt;1800&lt;/resolution&gt;&#10;  &lt;imageh&gt;164&lt;/imageh&gt;&#10;  &lt;imagew&gt;131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475" y="2780927"/>
            <a:ext cx="230076" cy="28803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331640" y="6125234"/>
            <a:ext cx="6319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No approx., ex. van </a:t>
            </a:r>
            <a:r>
              <a:rPr kumimoji="1" lang="en-US" altLang="ja-JP" sz="2000" dirty="0" err="1" smtClean="0"/>
              <a:t>Kampen’s</a:t>
            </a:r>
            <a:r>
              <a:rPr kumimoji="1" lang="en-US" altLang="ja-JP" sz="2000" dirty="0" smtClean="0"/>
              <a:t> system size expansion</a:t>
            </a:r>
            <a:endParaRPr kumimoji="1" lang="ja-JP" altLang="en-US" sz="2000" dirty="0"/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\frac{\partial}{\partial t}&#10;P({\bf n})&#10;= \gamma \sum_x  &amp;amp; &#10;[ (n_x+1) &#10;\left\{ P({\bf n}+{\bf e}_x- {\bf e}_{x+1})&#10;+P({\bf n}+ {\bf e}_x - {\bf e}_{x-1})&#10;\right\} &#10;\\&#10;&amp;amp;-2 n_x P({\bf n})  ]&#10;\end{align*}&lt;/body&gt;&#10;  &lt;fcolor&gt;FF000000&lt;/fcolor&gt;&#10;  &lt;bcolor&gt;FFFFFFFF&lt;/bcolor&gt;&#10;  &lt;transparent&gt;True&lt;/transparent&gt;&#10;  &lt;resolution&gt;1800&lt;/resolution&gt;&#10;  &lt;imageh&gt;1081&lt;/imageh&gt;&#10;  &lt;imagew&gt;7080&lt;/imagew&gt;&#10;  &lt;scale&gt;50&lt;/scale&gt;&#10;  &lt;cursor&gt;162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10" y="4013134"/>
            <a:ext cx="7492998" cy="1144058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6033367" y="188640"/>
            <a:ext cx="30751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2"/>
                </a:solidFill>
              </a:rPr>
              <a:t>MK, </a:t>
            </a:r>
            <a:r>
              <a:rPr kumimoji="1" lang="en-US" altLang="ja-JP" sz="2000" dirty="0" err="1" smtClean="0">
                <a:solidFill>
                  <a:schemeClr val="tx2"/>
                </a:solidFill>
              </a:rPr>
              <a:t>Asakawa</a:t>
            </a:r>
            <a:r>
              <a:rPr kumimoji="1" lang="en-US" altLang="ja-JP" sz="2000" dirty="0" smtClean="0">
                <a:solidFill>
                  <a:schemeClr val="tx2"/>
                </a:solidFill>
              </a:rPr>
              <a:t>, Ono, 2014</a:t>
            </a:r>
          </a:p>
          <a:p>
            <a:r>
              <a:rPr lang="en-US" altLang="ja-JP" sz="2000" dirty="0" smtClean="0">
                <a:solidFill>
                  <a:schemeClr val="tx2"/>
                </a:solidFill>
              </a:rPr>
              <a:t>MK, 2015</a:t>
            </a:r>
            <a:endParaRPr kumimoji="1" lang="ja-JP" alt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9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upload.wikimedia.org/wikipedia/commons/c/c2/Brownian_motion_larg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19" y="1864648"/>
            <a:ext cx="4372663" cy="437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05828" y="368272"/>
            <a:ext cx="67024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Physicists can feel the existence of </a:t>
            </a:r>
            <a:r>
              <a:rPr kumimoji="1" lang="en-US" altLang="ja-JP" sz="2800" dirty="0" smtClean="0">
                <a:solidFill>
                  <a:srgbClr val="FFC00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microscopic </a:t>
            </a:r>
          </a:p>
          <a:p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atoms </a:t>
            </a:r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behind random </a:t>
            </a:r>
            <a:r>
              <a:rPr lang="en-US" altLang="ja-JP" sz="2800" dirty="0" smtClean="0">
                <a:solidFill>
                  <a:srgbClr val="00206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fluctuations </a:t>
            </a:r>
          </a:p>
          <a:p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of Brownian pollens</a:t>
            </a:r>
            <a:endParaRPr kumimoji="1" lang="ja-JP" altLang="en-US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660232" y="2348880"/>
            <a:ext cx="1807407" cy="2985588"/>
            <a:chOff x="6399575" y="2753944"/>
            <a:chExt cx="1807407" cy="298558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99575" y="2753944"/>
              <a:ext cx="1754507" cy="2190190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712662" y="4908535"/>
              <a:ext cx="14943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2400" dirty="0" smtClean="0">
                  <a:solidFill>
                    <a:schemeClr val="tx1">
                      <a:lumMod val="85000"/>
                    </a:schemeClr>
                  </a:solidFill>
                  <a:latin typeface="Adobe Song Std L" panose="02020300000000000000" pitchFamily="18" charset="-128"/>
                  <a:ea typeface="Adobe Song Std L" panose="02020300000000000000" pitchFamily="18" charset="-128"/>
                </a:rPr>
                <a:t>A. Einstein</a:t>
              </a:r>
            </a:p>
            <a:p>
              <a:pPr algn="r"/>
              <a:r>
                <a:rPr kumimoji="1" lang="en-US" altLang="ja-JP" sz="2400" dirty="0" smtClean="0">
                  <a:solidFill>
                    <a:schemeClr val="tx1">
                      <a:lumMod val="85000"/>
                    </a:schemeClr>
                  </a:solidFill>
                  <a:latin typeface="Adobe Song Std L" panose="02020300000000000000" pitchFamily="18" charset="-128"/>
                  <a:ea typeface="Adobe Song Std L" panose="02020300000000000000" pitchFamily="18" charset="-128"/>
                </a:rPr>
                <a:t>1905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37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617243" cy="584775"/>
          </a:xfrm>
        </p:spPr>
        <p:txBody>
          <a:bodyPr/>
          <a:lstStyle/>
          <a:p>
            <a:r>
              <a:rPr kumimoji="1" lang="en-US" altLang="ja-JP" dirty="0" smtClean="0"/>
              <a:t> A Brownian Particles’ Model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611709" y="1288450"/>
            <a:ext cx="6984776" cy="426375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3552941" y="142373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3606941" y="152565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3660941" y="139951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3492029" y="1335434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611745" y="2858608"/>
            <a:ext cx="6984776" cy="409489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1560" y="836712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Initial</a:t>
            </a:r>
            <a:endParaRPr kumimoji="1" lang="ja-JP" altLang="en-US" sz="2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11745" y="2420888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Final</a:t>
            </a:r>
            <a:endParaRPr kumimoji="1" lang="ja-JP" altLang="en-US" sz="2400" dirty="0"/>
          </a:p>
        </p:txBody>
      </p:sp>
      <p:sp>
        <p:nvSpPr>
          <p:cNvPr id="49" name="円/楕円 48"/>
          <p:cNvSpPr/>
          <p:nvPr/>
        </p:nvSpPr>
        <p:spPr>
          <a:xfrm>
            <a:off x="3949021" y="298223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4003021" y="308415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4057021" y="295801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3888109" y="289393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下矢印 86"/>
          <p:cNvSpPr/>
          <p:nvPr/>
        </p:nvSpPr>
        <p:spPr>
          <a:xfrm>
            <a:off x="7772570" y="1629384"/>
            <a:ext cx="547838" cy="151070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 rot="16200000">
            <a:off x="7490700" y="2177615"/>
            <a:ext cx="2058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6">
                    <a:lumMod val="50000"/>
                  </a:schemeClr>
                </a:solidFill>
              </a:rPr>
              <a:t>Time evolution</a:t>
            </a:r>
            <a:endParaRPr kumimoji="1" lang="ja-JP" alt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3069637" y="2858608"/>
            <a:ext cx="2226956" cy="409489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solidFill>
              <a:schemeClr val="accent1">
                <a:shade val="50000"/>
                <a:alpha val="53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7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813" y="3789040"/>
            <a:ext cx="480113" cy="348081"/>
          </a:xfrm>
          <a:prstGeom prst="rect">
            <a:avLst/>
          </a:prstGeom>
        </p:spPr>
      </p:pic>
      <p:sp>
        <p:nvSpPr>
          <p:cNvPr id="148" name="左中かっこ 147"/>
          <p:cNvSpPr/>
          <p:nvPr/>
        </p:nvSpPr>
        <p:spPr>
          <a:xfrm rot="16200000">
            <a:off x="3990343" y="2438340"/>
            <a:ext cx="385543" cy="222695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二等辺三角形 148"/>
          <p:cNvSpPr/>
          <p:nvPr/>
        </p:nvSpPr>
        <p:spPr>
          <a:xfrm>
            <a:off x="2800426" y="1594933"/>
            <a:ext cx="1716500" cy="1266386"/>
          </a:xfrm>
          <a:prstGeom prst="triangle">
            <a:avLst/>
          </a:prstGeom>
          <a:gradFill flip="none" rotWithShape="1">
            <a:gsLst>
              <a:gs pos="0">
                <a:srgbClr val="C00000">
                  <a:alpha val="80000"/>
                </a:srgbClr>
              </a:gs>
              <a:gs pos="100000">
                <a:srgbClr val="C00000">
                  <a:alpha val="22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2" name="TexTeXPicture" descr="&lt;?xml version=&quot;1.0&quot; encoding=&quot;utf-16&quot;?&gt;&#10;&lt;TeXTeX&gt;&#10;  &lt;preamble&gt;\documentclass{jarticle}&#10;\usepackage{amsmath}&#10;\pagestyle{empty}&lt;/preamble&gt;&#10;  &lt;body&gt;\begin{align*} &#10;= P(x-x')&#10;\end{align*}&lt;/body&gt;&#10;  &lt;fcolor&gt;FF000000&lt;/fcolor&gt;&#10;  &lt;bcolor&gt;FFFFFFFF&lt;/bcolor&gt;&#10;  &lt;transparent&gt;True&lt;/transparent&gt;&#10;  &lt;resolution&gt;1800&lt;/resolution&gt;&#10;  &lt;imageh&gt;262&lt;/imageh&gt;&#10;  &lt;imagew&gt;1271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802" y="2359629"/>
            <a:ext cx="1345142" cy="277283"/>
          </a:xfrm>
          <a:prstGeom prst="rect">
            <a:avLst/>
          </a:prstGeom>
        </p:spPr>
      </p:pic>
      <p:pic>
        <p:nvPicPr>
          <p:cNvPr id="153" name="TexTeXPicture" descr="&lt;?xml version=&quot;1.0&quot; encoding=&quot;utf-16&quot;?&gt;&#10;&lt;TeXTeX&gt;&#10;  &lt;preamble&gt;\documentclass{jarticle}&#10;\usepackage{amsmath}&#10;\pagestyle{empty}&lt;/preamble&gt;&#10;  &lt;body&gt;\begin{align*} &#10;P(x\to x')&#10;\end{align*}&lt;/body&gt;&#10;  &lt;fcolor&gt;FF000000&lt;/fcolor&gt;&#10;  &lt;bcolor&gt;FFFFFFFF&lt;/bcolor&gt;&#10;  &lt;transparent&gt;True&lt;/transparent&gt;&#10;  &lt;resolution&gt;1800&lt;/resolution&gt;&#10;  &lt;imageh&gt;262&lt;/imageh&gt;&#10;  &lt;imagew&gt;1095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502" y="1966876"/>
            <a:ext cx="1158875" cy="277283"/>
          </a:xfrm>
          <a:prstGeom prst="rect">
            <a:avLst/>
          </a:prstGeom>
        </p:spPr>
      </p:pic>
      <p:pic>
        <p:nvPicPr>
          <p:cNvPr id="154" name="TexTeXPicture" descr="&lt;?xml version=&quot;1.0&quot; encoding=&quot;utf-16&quot;?&gt;&#10;&lt;TeXTeX&gt;&#10;  &lt;preamble&gt;\documentclass{jarticle}&#10;\usepackage{amsmath}&#10;\pagestyle{empty}&lt;/preamble&gt;&#10;  &lt;body&gt;\begin{align*} &#10;x&#10;\end{align*}&lt;/body&gt;&#10;  &lt;fcolor&gt;FF000000&lt;/fcolor&gt;&#10;  &lt;bcolor&gt;FFFFFFFF&lt;/bcolor&gt;&#10;  &lt;transparent&gt;True&lt;/transparent&gt;&#10;  &lt;resolution&gt;1800&lt;/resolution&gt;&#10;  &lt;imageh&gt;112&lt;/imageh&gt;&#10;  &lt;imagew&gt;124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820" y="1550270"/>
            <a:ext cx="131233" cy="118533"/>
          </a:xfrm>
          <a:prstGeom prst="rect">
            <a:avLst/>
          </a:prstGeom>
        </p:spPr>
      </p:pic>
      <p:pic>
        <p:nvPicPr>
          <p:cNvPr id="155" name="TexTeXPicture" descr="&lt;?xml version=&quot;1.0&quot; encoding=&quot;utf-16&quot;?&gt;&#10;&lt;TeXTeX&gt;&#10;  &lt;preamble&gt;\documentclass{jarticle}&#10;\usepackage{amsmath}&#10;\pagestyle{empty}&lt;/preamble&gt;&#10;  &lt;body&gt;\begin{align*} &#10;x'&#10;\end{align*}&lt;/body&gt;&#10;  &lt;fcolor&gt;FF000000&lt;/fcolor&gt;&#10;  &lt;bcolor&gt;FFFFFFFF&lt;/bcolor&gt;&#10;  &lt;transparent&gt;True&lt;/transparent&gt;&#10;  &lt;resolution&gt;1800&lt;/resolution&gt;&#10;  &lt;imageh&gt;202&lt;/imageh&gt;&#10;  &lt;imagew&gt;187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693" y="2949044"/>
            <a:ext cx="197908" cy="213783"/>
          </a:xfrm>
          <a:prstGeom prst="rect">
            <a:avLst/>
          </a:prstGeom>
        </p:spPr>
      </p:pic>
      <p:sp>
        <p:nvSpPr>
          <p:cNvPr id="156" name="テキスト ボックス 155"/>
          <p:cNvSpPr txBox="1"/>
          <p:nvPr/>
        </p:nvSpPr>
        <p:spPr>
          <a:xfrm>
            <a:off x="410866" y="4221088"/>
            <a:ext cx="6810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 smtClean="0"/>
              <a:t>Each particle are uncorrelated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400" dirty="0" smtClean="0"/>
              <a:t>A particle moves </a:t>
            </a:r>
            <a:r>
              <a:rPr lang="en-US" altLang="ja-JP" sz="2400" i="1" dirty="0" smtClean="0"/>
              <a:t>x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i="1" dirty="0" smtClean="0">
                <a:sym typeface="Wingdings" panose="05000000000000000000" pitchFamily="2" charset="2"/>
              </a:rPr>
              <a:t>x</a:t>
            </a:r>
            <a:r>
              <a:rPr lang="en-US" altLang="ja-JP" sz="2400" dirty="0" smtClean="0">
                <a:sym typeface="Wingdings" panose="05000000000000000000" pitchFamily="2" charset="2"/>
              </a:rPr>
              <a:t>’ with probability </a:t>
            </a:r>
            <a:r>
              <a:rPr lang="en-US" altLang="ja-JP" sz="2400" i="1" dirty="0" smtClean="0">
                <a:sym typeface="Wingdings" panose="05000000000000000000" pitchFamily="2" charset="2"/>
              </a:rPr>
              <a:t>P</a:t>
            </a:r>
            <a:r>
              <a:rPr lang="en-US" altLang="ja-JP" sz="2400" dirty="0" smtClean="0">
                <a:sym typeface="Wingdings" panose="05000000000000000000" pitchFamily="2" charset="2"/>
              </a:rPr>
              <a:t>(</a:t>
            </a:r>
            <a:r>
              <a:rPr lang="en-US" altLang="ja-JP" sz="2400" i="1" dirty="0" smtClean="0">
                <a:sym typeface="Wingdings" panose="05000000000000000000" pitchFamily="2" charset="2"/>
              </a:rPr>
              <a:t>x</a:t>
            </a:r>
            <a:r>
              <a:rPr lang="en-US" altLang="ja-JP" sz="2400" dirty="0" smtClean="0">
                <a:sym typeface="Wingdings" panose="05000000000000000000" pitchFamily="2" charset="2"/>
              </a:rPr>
              <a:t>-</a:t>
            </a:r>
            <a:r>
              <a:rPr lang="en-US" altLang="ja-JP" sz="2400" i="1" dirty="0" smtClean="0">
                <a:sym typeface="Wingdings" panose="05000000000000000000" pitchFamily="2" charset="2"/>
              </a:rPr>
              <a:t>x</a:t>
            </a:r>
            <a:r>
              <a:rPr lang="en-US" altLang="ja-JP" sz="2400" dirty="0" smtClean="0">
                <a:sym typeface="Wingdings" panose="05000000000000000000" pitchFamily="2" charset="2"/>
              </a:rPr>
              <a:t>’)</a:t>
            </a:r>
            <a:endParaRPr kumimoji="1" lang="ja-JP" altLang="en-US" sz="2400" dirty="0"/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1676591" y="5195072"/>
            <a:ext cx="3230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Formula of </a:t>
            </a:r>
            <a:r>
              <a:rPr kumimoji="1" lang="en-US" altLang="ja-JP" sz="2400" dirty="0" err="1" smtClean="0"/>
              <a:t>cumulants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159" name="右矢印 158"/>
          <p:cNvSpPr/>
          <p:nvPr/>
        </p:nvSpPr>
        <p:spPr>
          <a:xfrm>
            <a:off x="1063767" y="5186605"/>
            <a:ext cx="61282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1" name="TexTeXPicture" descr="&lt;?xml version=&quot;1.0&quot; encoding=&quot;utf-16&quot;?&gt;&#10;&lt;TeXTeX&gt;&#10;  &lt;preamble&gt;\documentclass{jarticle}&#10;\usepackage{amsmath}&#10;\pagestyle{empty}&lt;/preamble&gt;&#10;  &lt;body&gt;\begin{align*} &#10;&amp;amp;\langle \rho(x) \rangle_{\rm final} = \int dx' P(x-x') \langle \rho(x') \rangle_0&#10;\\&#10;&amp;amp;\cdots&#10;\end{align*}&lt;/body&gt;&#10;  &lt;fcolor&gt;FF000000&lt;/fcolor&gt;&#10;  &lt;bcolor&gt;FFFFFFFF&lt;/bcolor&gt;&#10;  &lt;transparent&gt;True&lt;/transparent&gt;&#10;  &lt;resolution&gt;1800&lt;/resolution&gt;&#10;  &lt;imageh&gt;866&lt;/imageh&gt;&#10;  &lt;imagew&gt;3852&lt;/imagew&gt;&#10;  &lt;scale&gt;50&lt;/scale&gt;&#10;  &lt;cursor&gt;103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297" y="5669090"/>
            <a:ext cx="4076700" cy="91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617243" cy="584775"/>
          </a:xfrm>
        </p:spPr>
        <p:txBody>
          <a:bodyPr/>
          <a:lstStyle/>
          <a:p>
            <a:r>
              <a:rPr kumimoji="1" lang="en-US" altLang="ja-JP" dirty="0" smtClean="0"/>
              <a:t> Diffusion + Thermal Blurring 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39701" y="1360458"/>
            <a:ext cx="6552579" cy="426375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964475" y="1495740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5018475" y="159766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072475" y="147151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4903563" y="1407442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539737" y="2930616"/>
            <a:ext cx="6552543" cy="409489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39552" y="908720"/>
            <a:ext cx="2087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Hadronization</a:t>
            </a:r>
            <a:endParaRPr kumimoji="1" lang="ja-JP" altLang="en-US" sz="24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39737" y="2492896"/>
            <a:ext cx="4257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Kinetic </a:t>
            </a:r>
            <a:r>
              <a:rPr kumimoji="1" lang="en-US" altLang="ja-JP" sz="2400" dirty="0" err="1" smtClean="0"/>
              <a:t>f.o</a:t>
            </a:r>
            <a:r>
              <a:rPr kumimoji="1" lang="en-US" altLang="ja-JP" sz="2400" dirty="0" smtClean="0"/>
              <a:t>. (coordinate space)</a:t>
            </a:r>
            <a:endParaRPr kumimoji="1" lang="ja-JP" altLang="en-US" sz="2400" dirty="0"/>
          </a:p>
        </p:txBody>
      </p:sp>
      <p:sp>
        <p:nvSpPr>
          <p:cNvPr id="49" name="円/楕円 48"/>
          <p:cNvSpPr/>
          <p:nvPr/>
        </p:nvSpPr>
        <p:spPr>
          <a:xfrm>
            <a:off x="4508476" y="305424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4562476" y="315616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4616476" y="303002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4447564" y="2965944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二等辺三角形 148"/>
          <p:cNvSpPr/>
          <p:nvPr/>
        </p:nvSpPr>
        <p:spPr>
          <a:xfrm>
            <a:off x="4211960" y="1666941"/>
            <a:ext cx="1716500" cy="1266386"/>
          </a:xfrm>
          <a:prstGeom prst="triangle">
            <a:avLst/>
          </a:prstGeom>
          <a:gradFill flip="none" rotWithShape="1">
            <a:gsLst>
              <a:gs pos="0">
                <a:srgbClr val="C00000">
                  <a:alpha val="80000"/>
                </a:srgbClr>
              </a:gs>
              <a:gs pos="100000">
                <a:srgbClr val="C00000">
                  <a:alpha val="22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4" name="TexTeXPicture" descr="&lt;?xml version=&quot;1.0&quot; encoding=&quot;utf-16&quot;?&gt;&#10;&lt;TeXTeX&gt;&#10;  &lt;preamble&gt;\documentclass{jarticle}&#10;\usepackage{amsmath}&#10;\pagestyle{empty}&lt;/preamble&gt;&#10;  &lt;body&gt;\begin{align*} &#10;x&#10;\end{align*}&lt;/body&gt;&#10;  &lt;fcolor&gt;FF000000&lt;/fcolor&gt;&#10;  &lt;bcolor&gt;FFFFFFFF&lt;/bcolor&gt;&#10;  &lt;transparent&gt;True&lt;/transparent&gt;&#10;  &lt;resolution&gt;1800&lt;/resolution&gt;&#10;  &lt;imageh&gt;112&lt;/imageh&gt;&#10;  &lt;imagew&gt;124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354" y="1622278"/>
            <a:ext cx="131233" cy="118533"/>
          </a:xfrm>
          <a:prstGeom prst="rect">
            <a:avLst/>
          </a:prstGeom>
        </p:spPr>
      </p:pic>
      <p:pic>
        <p:nvPicPr>
          <p:cNvPr id="155" name="TexTeXPicture" descr="&lt;?xml version=&quot;1.0&quot; encoding=&quot;utf-16&quot;?&gt;&#10;&lt;TeXTeX&gt;&#10;  &lt;preamble&gt;\documentclass{jarticle}&#10;\usepackage{amsmath}&#10;\pagestyle{empty}&lt;/preamble&gt;&#10;  &lt;body&gt;\begin{align*} &#10;x'&#10;\end{align*}&lt;/body&gt;&#10;  &lt;fcolor&gt;FF000000&lt;/fcolor&gt;&#10;  &lt;bcolor&gt;FFFFFFFF&lt;/bcolor&gt;&#10;  &lt;transparent&gt;True&lt;/transparent&gt;&#10;  &lt;resolution&gt;1800&lt;/resolution&gt;&#10;  &lt;imageh&gt;202&lt;/imageh&gt;&#10;  &lt;imagew&gt;187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148" y="3021052"/>
            <a:ext cx="197908" cy="213783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539701" y="4459671"/>
            <a:ext cx="6552579" cy="409489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9701" y="4021951"/>
            <a:ext cx="4358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Kinetic </a:t>
            </a:r>
            <a:r>
              <a:rPr kumimoji="1" lang="en-US" altLang="ja-JP" sz="2400" dirty="0" err="1" smtClean="0"/>
              <a:t>f.o</a:t>
            </a:r>
            <a:r>
              <a:rPr kumimoji="1" lang="en-US" altLang="ja-JP" sz="2400" dirty="0" smtClean="0"/>
              <a:t>. (momentum space)</a:t>
            </a:r>
            <a:endParaRPr kumimoji="1" lang="ja-JP" altLang="en-US" sz="2400" dirty="0"/>
          </a:p>
        </p:txBody>
      </p:sp>
      <p:sp>
        <p:nvSpPr>
          <p:cNvPr id="31" name="円/楕円 30"/>
          <p:cNvSpPr/>
          <p:nvPr/>
        </p:nvSpPr>
        <p:spPr>
          <a:xfrm>
            <a:off x="4376143" y="458329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4430143" y="468522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4484143" y="455907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4315231" y="449499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P_1(x-x')&#10;\end{align*}&lt;/body&gt;&#10;  &lt;fcolor&gt;FF000000&lt;/fcolor&gt;&#10;  &lt;bcolor&gt;FFFFFFFF&lt;/bcolor&gt;&#10;  &lt;transparent&gt;True&lt;/transparent&gt;&#10;  &lt;resolution&gt;1800&lt;/resolution&gt;&#10;  &lt;imageh&gt;262&lt;/imageh&gt;&#10;  &lt;imagew&gt;1089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816" y="2161492"/>
            <a:ext cx="1152525" cy="277283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x''&#10;\end{align*}&lt;/body&gt;&#10;  &lt;fcolor&gt;FF000000&lt;/fcolor&gt;&#10;  &lt;bcolor&gt;FFFFFFFF&lt;/bcolor&gt;&#10;  &lt;transparent&gt;True&lt;/transparent&gt;&#10;  &lt;resolution&gt;1800&lt;/resolution&gt;&#10;  &lt;imageh&gt;202&lt;/imageh&gt;&#10;  &lt;imagew&gt;24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15" y="4550107"/>
            <a:ext cx="258233" cy="213783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P_2(x-x')&#10;\end{align*}&lt;/body&gt;&#10;  &lt;fcolor&gt;FF000000&lt;/fcolor&gt;&#10;  &lt;bcolor&gt;FFFFFFFF&lt;/bcolor&gt;&#10;  &lt;transparent&gt;True&lt;/transparent&gt;&#10;  &lt;resolution&gt;1800&lt;/resolution&gt;&#10;  &lt;imageh&gt;262&lt;/imageh&gt;&#10;  &lt;imagew&gt;1089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354" y="3775610"/>
            <a:ext cx="1152525" cy="277283"/>
          </a:xfrm>
          <a:prstGeom prst="rect">
            <a:avLst/>
          </a:prstGeom>
        </p:spPr>
      </p:pic>
      <p:sp>
        <p:nvSpPr>
          <p:cNvPr id="42" name="二等辺三角形 41"/>
          <p:cNvSpPr/>
          <p:nvPr/>
        </p:nvSpPr>
        <p:spPr>
          <a:xfrm>
            <a:off x="3774670" y="3212976"/>
            <a:ext cx="1716500" cy="1266386"/>
          </a:xfrm>
          <a:prstGeom prst="triangle">
            <a:avLst/>
          </a:prstGeom>
          <a:gradFill flip="none" rotWithShape="1">
            <a:gsLst>
              <a:gs pos="0">
                <a:srgbClr val="C00000">
                  <a:alpha val="80000"/>
                </a:srgbClr>
              </a:gs>
              <a:gs pos="100000">
                <a:srgbClr val="C00000">
                  <a:alpha val="22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カーブ矢印 8"/>
          <p:cNvSpPr/>
          <p:nvPr/>
        </p:nvSpPr>
        <p:spPr>
          <a:xfrm>
            <a:off x="7207192" y="1675007"/>
            <a:ext cx="731520" cy="30243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P(x-x'')&#10;\end{align*}&lt;/body&gt;&#10;  &lt;fcolor&gt;FF000000&lt;/fcolor&gt;&#10;  &lt;bcolor&gt;FFFFFFFF&lt;/bcolor&gt;&#10;  &lt;transparent&gt;True&lt;/transparent&gt;&#10;  &lt;resolution&gt;1800&lt;/resolution&gt;&#10;  &lt;imageh&gt;262&lt;/imageh&gt;&#10;  &lt;imagew&gt;1070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988" y="1884209"/>
            <a:ext cx="1132417" cy="277283"/>
          </a:xfrm>
          <a:prstGeom prst="rect">
            <a:avLst/>
          </a:prstGeom>
        </p:spPr>
      </p:pic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P(x-x'') = \int dx' P_1(x-x') P_2(x'-x'')&#10;\end{align*}&lt;/body&gt;&#10;  &lt;fcolor&gt;FF000000&lt;/fcolor&gt;&#10;  &lt;bcolor&gt;FFFFFFFF&lt;/bcolor&gt;&#10;  &lt;transparent&gt;True&lt;/transparent&gt;&#10;  &lt;resolution&gt;1800&lt;/resolution&gt;&#10;  &lt;imageh&gt;553&lt;/imageh&gt;&#10;  &lt;imagew&gt;4411&lt;/imagew&gt;&#10;  &lt;scale&gt;50&lt;/scale&gt;&#10;  &lt;cursor&gt;57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267" y="5251861"/>
            <a:ext cx="4910546" cy="615627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16533" y="6165304"/>
            <a:ext cx="8727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400" dirty="0"/>
              <a:t>D</a:t>
            </a:r>
            <a:r>
              <a:rPr kumimoji="1" lang="en-US" altLang="ja-JP" sz="2400" dirty="0" smtClean="0"/>
              <a:t>iffusion and thermal blurring can be treated simultaneously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886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角丸四角形 54"/>
          <p:cNvSpPr/>
          <p:nvPr/>
        </p:nvSpPr>
        <p:spPr>
          <a:xfrm>
            <a:off x="1684751" y="3645024"/>
            <a:ext cx="5926932" cy="11199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192173" cy="584775"/>
          </a:xfrm>
        </p:spPr>
        <p:txBody>
          <a:bodyPr/>
          <a:lstStyle/>
          <a:p>
            <a:r>
              <a:rPr kumimoji="1" lang="en-US" altLang="ja-JP" dirty="0" smtClean="0"/>
              <a:t> Net Charge Number  </a:t>
            </a:r>
            <a:endParaRPr kumimoji="1" lang="ja-JP" altLang="en-US" dirty="0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1333141" y="2780928"/>
            <a:ext cx="65527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621173" y="2249112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485269" y="2271057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349365" y="2271057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213461" y="2271057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5077557" y="2271057"/>
            <a:ext cx="947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941653" y="2271057"/>
            <a:ext cx="0" cy="50987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805749" y="2249112"/>
            <a:ext cx="0" cy="53181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83386" y="1124744"/>
            <a:ext cx="6724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Prepare 2 species of (non-interacting) particles</a:t>
            </a:r>
            <a:endParaRPr kumimoji="1" lang="ja-JP" altLang="en-US" sz="2400" dirty="0"/>
          </a:p>
        </p:txBody>
      </p:sp>
      <p:sp>
        <p:nvSpPr>
          <p:cNvPr id="34" name="円/楕円 33"/>
          <p:cNvSpPr/>
          <p:nvPr/>
        </p:nvSpPr>
        <p:spPr>
          <a:xfrm>
            <a:off x="4635991" y="249289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4340172" y="238886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7020511" y="217992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3630206" y="242088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2142618" y="252371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086613" y="2478008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6054758" y="2476281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1259632" y="237658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5604454" y="2434030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2710918" y="2492896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5227170" y="2249112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2839161" y="2162229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748356" y="2271057"/>
            <a:ext cx="216000" cy="21602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4737940" y="2227990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4442121" y="2123960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3948155" y="2515020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3732155" y="2155982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3414206" y="2210446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6833433" y="2416394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6379912" y="2461240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6393771" y="2155982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7290098" y="2297098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2596867" y="2214848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5329119" y="2530602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3002500" y="2465874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1850305" y="2487081"/>
            <a:ext cx="216000" cy="216024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10261" y="5661248"/>
            <a:ext cx="6666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/>
              <a:t>Time evolution of Q up to </a:t>
            </a:r>
            <a:r>
              <a:rPr kumimoji="1" lang="en-US" altLang="ja-JP" sz="2400" dirty="0" err="1" smtClean="0"/>
              <a:t>Gauusianity</a:t>
            </a:r>
            <a:r>
              <a:rPr kumimoji="1" lang="en-US" altLang="ja-JP" sz="2400" dirty="0" smtClean="0"/>
              <a:t> is</a:t>
            </a:r>
          </a:p>
          <a:p>
            <a:pPr algn="ctr"/>
            <a:r>
              <a:rPr kumimoji="1" lang="en-US" altLang="ja-JP" sz="2400" dirty="0" smtClean="0"/>
              <a:t>consistent with the stochastic diffusion equation</a:t>
            </a:r>
            <a:endParaRPr kumimoji="1" lang="ja-JP" altLang="en-US" sz="24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bar Q(\tau) = \int_0^{\Delta\eta} d\eta \left(n_1(\eta,\tau)-n_2(\eta,\tau) \right)&#10;\end{align*}&lt;/body&gt;&#10;  &lt;fcolor&gt;FF000000&lt;/fcolor&gt;&#10;  &lt;bcolor&gt;FFFFFFFF&lt;/bcolor&gt;&#10;  &lt;transparent&gt;True&lt;/transparent&gt;&#10;  &lt;resolution&gt;1800&lt;/resolution&gt;&#10;  &lt;imageh&gt;631&lt;/imageh&gt;&#10;  &lt;imagew&gt;3871&lt;/imagew&gt;&#10;  &lt;scale&gt;50&lt;/scale&gt;&#10;  &lt;cursor&gt;91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446" y="3766938"/>
            <a:ext cx="5436557" cy="886197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eta&#10;\end{align*}&lt;/body&gt;&#10;  &lt;fcolor&gt;FF000000&lt;/fcolor&gt;&#10;  &lt;bcolor&gt;FFFFFFFF&lt;/bcolor&gt;&#10;  &lt;transparent&gt;True&lt;/transparent&gt;&#10;  &lt;resolution&gt;1800&lt;/resolution&gt;&#10;  &lt;imageh&gt;164&lt;/imageh&gt;&#10;  &lt;imagew&gt;117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134" y="3001480"/>
            <a:ext cx="140984" cy="197619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2488889" y="2101518"/>
            <a:ext cx="4316860" cy="67941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左中かっこ 53"/>
          <p:cNvSpPr/>
          <p:nvPr/>
        </p:nvSpPr>
        <p:spPr>
          <a:xfrm rot="5400000" flipH="1">
            <a:off x="4393717" y="1088977"/>
            <a:ext cx="499528" cy="4324533"/>
          </a:xfrm>
          <a:prstGeom prst="leftBrace">
            <a:avLst>
              <a:gd name="adj1" fmla="val 8333"/>
              <a:gd name="adj2" fmla="val 50145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4373906" y="5733256"/>
            <a:ext cx="1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5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699270" cy="584775"/>
          </a:xfrm>
        </p:spPr>
        <p:txBody>
          <a:bodyPr/>
          <a:lstStyle/>
          <a:p>
            <a:r>
              <a:rPr kumimoji="1" lang="en-US" altLang="ja-JP" dirty="0" smtClean="0"/>
              <a:t> Time Evolution in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Phase  </a:t>
            </a:r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107504" y="1190465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4064627" y="176641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4589984" y="147874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3228792" y="176345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1239801" y="181951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3282792" y="186538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1174657" y="171766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411406" y="175634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17543" y="134037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4471152" y="142474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334886" y="181442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3701261" y="13331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287512" y="170642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3336792" y="173923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4175917" y="182709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2274632" y="174728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719161" y="148007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2345602" y="181146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1883993" y="143596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835596" y="141716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2760370" y="152516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3755261" y="146635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4577736" y="13707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1131801" y="181184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2727741" y="140625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225323" y="18104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4171776" y="171241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1813122" y="138196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1826848" y="15127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827161" y="143062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3630567" y="144112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3599928" y="129837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1727720" y="133441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2231776" y="1658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4031976" y="165841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2663824" y="1334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4427984" y="12983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179512" y="1659104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3167880" y="167516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1079648" y="1658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647600" y="12983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07355" y="764704"/>
            <a:ext cx="4400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Hadronization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(initial condition)</a:t>
            </a:r>
            <a:endParaRPr kumimoji="1" lang="ja-JP" altLang="en-US" sz="2400" dirty="0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1438145" y="2276872"/>
            <a:ext cx="5905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p"/>
            </a:pPr>
            <a:r>
              <a:rPr kumimoji="1" lang="en-US" altLang="ja-JP" sz="2400" dirty="0" smtClean="0"/>
              <a:t>Boost invariance / infinitely long system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p"/>
            </a:pPr>
            <a:r>
              <a:rPr kumimoji="1" lang="en-US" altLang="ja-JP" sz="2400" dirty="0" smtClean="0"/>
              <a:t>Local equilibration / local correlation</a:t>
            </a:r>
          </a:p>
        </p:txBody>
      </p:sp>
      <p:sp>
        <p:nvSpPr>
          <p:cNvPr id="191" name="左中かっこ 190"/>
          <p:cNvSpPr/>
          <p:nvPr/>
        </p:nvSpPr>
        <p:spPr>
          <a:xfrm>
            <a:off x="1115616" y="2303828"/>
            <a:ext cx="325545" cy="804041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155631" y="3387668"/>
            <a:ext cx="2988768" cy="4035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7" name="TexTeXPicture" descr="&lt;?xml version=&quot;1.0&quot; encoding=&quot;utf-16&quot;?&gt;&#10;&lt;TeXTeX&gt;&#10;  &lt;preamble&gt;\documentclass{jarticle}&#10;\usepackage{amsmath}&#10;\pagestyle{empty}&lt;/preamble&gt;&#10;  &lt;body&gt;\begin{align*} &#10;\langle \bar{Q}^2 Q_{\rm(tot)} \rangle_c&#10;\end{align*}&lt;/body&gt;&#10;  &lt;fcolor&gt;FF000000&lt;/fcolor&gt;&#10;  &lt;bcolor&gt;FFFFFFFF&lt;/bcolor&gt;&#10;  &lt;transparent&gt;True&lt;/transparent&gt;&#10;  &lt;resolution&gt;1800&lt;/resolution&gt;&#10;  &lt;imageh&gt;308&lt;/imageh&gt;&#10;  &lt;imagew&gt;1180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76" y="3387668"/>
            <a:ext cx="1546089" cy="4035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201" name="下矢印 200"/>
          <p:cNvSpPr/>
          <p:nvPr/>
        </p:nvSpPr>
        <p:spPr>
          <a:xfrm flipV="1">
            <a:off x="2627784" y="3861048"/>
            <a:ext cx="581670" cy="520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下矢印 201"/>
          <p:cNvSpPr/>
          <p:nvPr/>
        </p:nvSpPr>
        <p:spPr>
          <a:xfrm flipV="1">
            <a:off x="4355976" y="3861048"/>
            <a:ext cx="581670" cy="520605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下矢印 202"/>
          <p:cNvSpPr/>
          <p:nvPr/>
        </p:nvSpPr>
        <p:spPr>
          <a:xfrm flipV="1">
            <a:off x="6726634" y="3861048"/>
            <a:ext cx="581670" cy="520605"/>
          </a:xfrm>
          <a:prstGeom prst="down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角丸四角形 191"/>
          <p:cNvSpPr/>
          <p:nvPr/>
        </p:nvSpPr>
        <p:spPr>
          <a:xfrm>
            <a:off x="5339650" y="4259997"/>
            <a:ext cx="3696846" cy="86990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角丸四角形 192"/>
          <p:cNvSpPr/>
          <p:nvPr/>
        </p:nvSpPr>
        <p:spPr>
          <a:xfrm>
            <a:off x="1579072" y="4259997"/>
            <a:ext cx="3713007" cy="869906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1612868" y="4259997"/>
            <a:ext cx="36792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suppression owing to</a:t>
            </a:r>
          </a:p>
          <a:p>
            <a:pPr algn="ctr"/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local charge conservation</a:t>
            </a:r>
            <a:endParaRPr kumimoji="1" lang="ja-JP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5364088" y="4259997"/>
            <a:ext cx="3696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strongly dependent on</a:t>
            </a:r>
          </a:p>
          <a:p>
            <a:r>
              <a:rPr kumimoji="1" lang="en-US" altLang="ja-JP" sz="2400" dirty="0" err="1" smtClean="0">
                <a:solidFill>
                  <a:schemeClr val="accent2">
                    <a:lumMod val="50000"/>
                  </a:schemeClr>
                </a:solidFill>
              </a:rPr>
              <a:t>hadronization</a:t>
            </a:r>
            <a:r>
              <a:rPr kumimoji="1"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 mechanism</a:t>
            </a:r>
            <a:endParaRPr kumimoji="1" lang="ja-JP" alt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\langle \bar{Q}^2\rangle_c,~&#10;\langle \bar{Q}^3\rangle_c,~&#10;\langle \bar{Q}^4\rangle_c\end{align*}&lt;/body&gt;&#10;  &lt;fcolor&gt;FF000000&lt;/fcolor&gt;&#10;  &lt;bcolor&gt;FFFFFFFF&lt;/bcolor&gt;&#10;  &lt;transparent&gt;True&lt;/transparent&gt;&#10;  &lt;resolution&gt;1800&lt;/resolution&gt;&#10;  &lt;imageh&gt;283&lt;/imageh&gt;&#10;  &lt;imagew&gt;2155&lt;/imagew&gt;&#10;  &lt;scale&gt;50&lt;/scale&gt;&#10;  &lt;cursor&gt;9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38" y="3394004"/>
            <a:ext cx="2810527" cy="369086"/>
          </a:xfrm>
          <a:prstGeom prst="rect">
            <a:avLst/>
          </a:prstGeom>
        </p:spPr>
      </p:pic>
      <p:pic>
        <p:nvPicPr>
          <p:cNvPr id="3" name="TexTeXPicture" descr="&lt;?xml version=&quot;1.0&quot; encoding=&quot;utf-16&quot;?&gt;&#10;&lt;TeXTeX&gt;&#10;  &lt;preamble&gt;\documentclass{jarticle}&#10;\usepackage{amsmath}&#10;\pagestyle{empty}&lt;/preamble&gt;&#10;  &lt;body&gt;\begin{align*} &#10;\langle Q_{\rm(tot)}^2\rangle_c, \langle Q_{\rm(net)} Q_{\rm(tot)}\rangle_c&#10;\end{align*}&lt;/body&gt;&#10;  &lt;fcolor&gt;FF000000&lt;/fcolor&gt;&#10;  &lt;bcolor&gt;FFFFFFFF&lt;/bcolor&gt;&#10;  &lt;transparent&gt;True&lt;/transparent&gt;&#10;  &lt;resolution&gt;1800&lt;/resolution&gt;&#10;  &lt;imageh&gt;331&lt;/imageh&gt;&#10;  &lt;imagew&gt;2538&lt;/imagew&gt;&#10;  &lt;scale&gt;50&lt;/scale&gt;&#10;  &lt;cursor&gt;9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42" y="3387668"/>
            <a:ext cx="3112254" cy="4058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611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699270" cy="584775"/>
          </a:xfrm>
        </p:spPr>
        <p:txBody>
          <a:bodyPr/>
          <a:lstStyle/>
          <a:p>
            <a:r>
              <a:rPr kumimoji="1" lang="en-US" altLang="ja-JP" dirty="0" smtClean="0"/>
              <a:t> Time Evolution in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Phase  </a:t>
            </a:r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107504" y="1190465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4064627" y="176641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4589984" y="147874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3228792" y="176345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1239801" y="181951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3282792" y="186538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1174657" y="171766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2411406" y="175634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17543" y="134037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4471152" y="142474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334886" y="181442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3701261" y="13331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287512" y="170642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3336792" y="173923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4175917" y="182709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2274632" y="174728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719161" y="148007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2345602" y="181146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1883993" y="143596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835596" y="141716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2760370" y="152516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3755261" y="146635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4577736" y="137074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1131801" y="1811845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2727741" y="140625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225323" y="18104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4171776" y="171241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1813122" y="138196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1826848" y="151278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827161" y="143062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3630567" y="144112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3599928" y="129837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1727720" y="133441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2231776" y="1658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4031976" y="165841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2663824" y="1334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4427984" y="12983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179512" y="1659104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3167880" y="167516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1079648" y="1658417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647600" y="129837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107504" y="5769360"/>
            <a:ext cx="4896544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07355" y="764704"/>
            <a:ext cx="4400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Hadronization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(initial condition)</a:t>
            </a:r>
            <a:endParaRPr kumimoji="1" lang="ja-JP" altLang="en-US" sz="240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07504" y="5331640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Freezeout</a:t>
            </a:r>
            <a:endParaRPr kumimoji="1" lang="ja-JP" altLang="en-US" sz="2400" dirty="0"/>
          </a:p>
        </p:txBody>
      </p:sp>
      <p:sp>
        <p:nvSpPr>
          <p:cNvPr id="137" name="円/楕円 136"/>
          <p:cNvSpPr/>
          <p:nvPr/>
        </p:nvSpPr>
        <p:spPr>
          <a:xfrm>
            <a:off x="4001003" y="6442529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円/楕円 137"/>
          <p:cNvSpPr/>
          <p:nvPr/>
        </p:nvSpPr>
        <p:spPr>
          <a:xfrm>
            <a:off x="4581796" y="606369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円/楕円 138"/>
          <p:cNvSpPr/>
          <p:nvPr/>
        </p:nvSpPr>
        <p:spPr>
          <a:xfrm>
            <a:off x="2937957" y="625965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円/楕円 139"/>
          <p:cNvSpPr/>
          <p:nvPr/>
        </p:nvSpPr>
        <p:spPr>
          <a:xfrm>
            <a:off x="1392201" y="6044416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円/楕円 140"/>
          <p:cNvSpPr/>
          <p:nvPr/>
        </p:nvSpPr>
        <p:spPr>
          <a:xfrm>
            <a:off x="2991957" y="6361574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円/楕円 141"/>
          <p:cNvSpPr/>
          <p:nvPr/>
        </p:nvSpPr>
        <p:spPr>
          <a:xfrm>
            <a:off x="1327057" y="594256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円/楕円 142"/>
          <p:cNvSpPr/>
          <p:nvPr/>
        </p:nvSpPr>
        <p:spPr>
          <a:xfrm>
            <a:off x="2311742" y="596323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円/楕円 143"/>
          <p:cNvSpPr/>
          <p:nvPr/>
        </p:nvSpPr>
        <p:spPr>
          <a:xfrm>
            <a:off x="645535" y="599732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>
            <a:off x="4462964" y="600969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円/楕円 145"/>
          <p:cNvSpPr/>
          <p:nvPr/>
        </p:nvSpPr>
        <p:spPr>
          <a:xfrm>
            <a:off x="406894" y="643527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円/楕円 146"/>
          <p:cNvSpPr/>
          <p:nvPr/>
        </p:nvSpPr>
        <p:spPr>
          <a:xfrm>
            <a:off x="3565629" y="604407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円/楕円 147"/>
          <p:cNvSpPr/>
          <p:nvPr/>
        </p:nvSpPr>
        <p:spPr>
          <a:xfrm>
            <a:off x="359520" y="632727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円/楕円 148"/>
          <p:cNvSpPr/>
          <p:nvPr/>
        </p:nvSpPr>
        <p:spPr>
          <a:xfrm>
            <a:off x="3045957" y="6235430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円/楕円 149"/>
          <p:cNvSpPr/>
          <p:nvPr/>
        </p:nvSpPr>
        <p:spPr>
          <a:xfrm>
            <a:off x="4112293" y="6503207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2174968" y="5954177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647153" y="613703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2245938" y="6018362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1964385" y="641691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2483940" y="639812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2408714" y="6506121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3619629" y="617731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4569548" y="595569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円/楕円 158"/>
          <p:cNvSpPr/>
          <p:nvPr/>
        </p:nvSpPr>
        <p:spPr>
          <a:xfrm>
            <a:off x="1284201" y="60367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円/楕円 159"/>
          <p:cNvSpPr/>
          <p:nvPr/>
        </p:nvSpPr>
        <p:spPr>
          <a:xfrm>
            <a:off x="2376085" y="6387205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円/楕円 160"/>
          <p:cNvSpPr/>
          <p:nvPr/>
        </p:nvSpPr>
        <p:spPr>
          <a:xfrm>
            <a:off x="297331" y="643125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円/楕円 161"/>
          <p:cNvSpPr/>
          <p:nvPr/>
        </p:nvSpPr>
        <p:spPr>
          <a:xfrm>
            <a:off x="4108152" y="6388529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円/楕円 162"/>
          <p:cNvSpPr/>
          <p:nvPr/>
        </p:nvSpPr>
        <p:spPr>
          <a:xfrm>
            <a:off x="1893514" y="636291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円/楕円 163"/>
          <p:cNvSpPr/>
          <p:nvPr/>
        </p:nvSpPr>
        <p:spPr>
          <a:xfrm>
            <a:off x="1907240" y="649373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円/楕円 164"/>
          <p:cNvSpPr/>
          <p:nvPr/>
        </p:nvSpPr>
        <p:spPr>
          <a:xfrm>
            <a:off x="755153" y="608757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円/楕円 165"/>
          <p:cNvSpPr/>
          <p:nvPr/>
        </p:nvSpPr>
        <p:spPr>
          <a:xfrm>
            <a:off x="3494935" y="615207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3464296" y="600932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円/楕円 167"/>
          <p:cNvSpPr/>
          <p:nvPr/>
        </p:nvSpPr>
        <p:spPr>
          <a:xfrm>
            <a:off x="1808112" y="631536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2132112" y="5865313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3968352" y="633452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円/楕円 170"/>
          <p:cNvSpPr/>
          <p:nvPr/>
        </p:nvSpPr>
        <p:spPr>
          <a:xfrm>
            <a:off x="2312168" y="631536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円/楕円 171"/>
          <p:cNvSpPr/>
          <p:nvPr/>
        </p:nvSpPr>
        <p:spPr>
          <a:xfrm>
            <a:off x="4419796" y="5883321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円/楕円 172"/>
          <p:cNvSpPr/>
          <p:nvPr/>
        </p:nvSpPr>
        <p:spPr>
          <a:xfrm>
            <a:off x="251520" y="6279952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円/楕円 173"/>
          <p:cNvSpPr/>
          <p:nvPr/>
        </p:nvSpPr>
        <p:spPr>
          <a:xfrm>
            <a:off x="2877045" y="6171353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円/楕円 174"/>
          <p:cNvSpPr/>
          <p:nvPr/>
        </p:nvSpPr>
        <p:spPr>
          <a:xfrm>
            <a:off x="1232048" y="5883321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575592" y="5955329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下矢印 33"/>
          <p:cNvSpPr/>
          <p:nvPr/>
        </p:nvSpPr>
        <p:spPr>
          <a:xfrm>
            <a:off x="423762" y="2348880"/>
            <a:ext cx="547838" cy="298276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 rot="16200000">
            <a:off x="-1292367" y="3604736"/>
            <a:ext cx="3055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accent6">
                    <a:lumMod val="50000"/>
                  </a:schemeClr>
                </a:solidFill>
              </a:rPr>
              <a:t>Time evolution via DME</a:t>
            </a:r>
            <a:endParaRPr kumimoji="1" lang="ja-JP" alt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1155631" y="3387668"/>
            <a:ext cx="2988768" cy="4035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4" name="TexTeXPicture" descr="&lt;?xml version=&quot;1.0&quot; encoding=&quot;utf-16&quot;?&gt;&#10;&lt;TeXTeX&gt;&#10;  &lt;preamble&gt;\documentclass{jarticle}&#10;\usepackage{amsmath}&#10;\pagestyle{empty}&lt;/preamble&gt;&#10;  &lt;body&gt;\begin{align*} &#10;\langle \bar{Q}^2 Q_{\rm(tot)} \rangle_c&#10;\end{align*}&lt;/body&gt;&#10;  &lt;fcolor&gt;FF000000&lt;/fcolor&gt;&#10;  &lt;bcolor&gt;FFFFFFFF&lt;/bcolor&gt;&#10;  &lt;transparent&gt;True&lt;/transparent&gt;&#10;  &lt;resolution&gt;1800&lt;/resolution&gt;&#10;  &lt;imageh&gt;308&lt;/imageh&gt;&#10;  &lt;imagew&gt;1180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76" y="3387668"/>
            <a:ext cx="1546089" cy="4035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105" name="下矢印 104"/>
          <p:cNvSpPr/>
          <p:nvPr/>
        </p:nvSpPr>
        <p:spPr>
          <a:xfrm flipV="1">
            <a:off x="2627784" y="3861048"/>
            <a:ext cx="581670" cy="520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下矢印 105"/>
          <p:cNvSpPr/>
          <p:nvPr/>
        </p:nvSpPr>
        <p:spPr>
          <a:xfrm flipV="1">
            <a:off x="4355976" y="3861048"/>
            <a:ext cx="581670" cy="520605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下矢印 106"/>
          <p:cNvSpPr/>
          <p:nvPr/>
        </p:nvSpPr>
        <p:spPr>
          <a:xfrm flipV="1">
            <a:off x="6726634" y="3861048"/>
            <a:ext cx="581670" cy="520605"/>
          </a:xfrm>
          <a:prstGeom prst="down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角丸四角形 107"/>
          <p:cNvSpPr/>
          <p:nvPr/>
        </p:nvSpPr>
        <p:spPr>
          <a:xfrm>
            <a:off x="5339650" y="4259997"/>
            <a:ext cx="3696846" cy="86990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角丸四角形 108"/>
          <p:cNvSpPr/>
          <p:nvPr/>
        </p:nvSpPr>
        <p:spPr>
          <a:xfrm>
            <a:off x="1579072" y="4259997"/>
            <a:ext cx="3713007" cy="869906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612868" y="4259997"/>
            <a:ext cx="36792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suppression owing to</a:t>
            </a:r>
          </a:p>
          <a:p>
            <a:pPr algn="ctr"/>
            <a:r>
              <a:rPr kumimoji="1" lang="en-US" altLang="ja-JP" sz="2400" dirty="0" smtClean="0">
                <a:solidFill>
                  <a:schemeClr val="tx2">
                    <a:lumMod val="50000"/>
                  </a:schemeClr>
                </a:solidFill>
              </a:rPr>
              <a:t>local charge conservation</a:t>
            </a:r>
            <a:endParaRPr kumimoji="1" lang="ja-JP" alt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5364088" y="4259997"/>
            <a:ext cx="3696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strongly dependent on</a:t>
            </a:r>
          </a:p>
          <a:p>
            <a:r>
              <a:rPr kumimoji="1" lang="en-US" altLang="ja-JP" sz="2400" dirty="0" err="1" smtClean="0">
                <a:solidFill>
                  <a:schemeClr val="accent2">
                    <a:lumMod val="50000"/>
                  </a:schemeClr>
                </a:solidFill>
              </a:rPr>
              <a:t>hadronization</a:t>
            </a:r>
            <a:r>
              <a:rPr kumimoji="1"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 mechanism</a:t>
            </a:r>
            <a:endParaRPr kumimoji="1" lang="ja-JP" alt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2" name="TexTeXPicture" descr="&lt;?xml version=&quot;1.0&quot; encoding=&quot;utf-16&quot;?&gt;&#10;&lt;TeXTeX&gt;&#10;  &lt;preamble&gt;\documentclass{jarticle}&#10;\usepackage{amsmath}&#10;\pagestyle{empty}&lt;/preamble&gt;&#10;  &lt;body&gt;\begin{align*} &#10;\langle \bar{Q}^2\rangle_c,~&#10;\langle \bar{Q}^3\rangle_c,~&#10;\langle \bar{Q}^4\rangle_c\end{align*}&lt;/body&gt;&#10;  &lt;fcolor&gt;FF000000&lt;/fcolor&gt;&#10;  &lt;bcolor&gt;FFFFFFFF&lt;/bcolor&gt;&#10;  &lt;transparent&gt;True&lt;/transparent&gt;&#10;  &lt;resolution&gt;1800&lt;/resolution&gt;&#10;  &lt;imageh&gt;283&lt;/imageh&gt;&#10;  &lt;imagew&gt;2155&lt;/imagew&gt;&#10;  &lt;scale&gt;50&lt;/scale&gt;&#10;  &lt;cursor&gt;91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38" y="3394004"/>
            <a:ext cx="2810527" cy="369086"/>
          </a:xfrm>
          <a:prstGeom prst="rect">
            <a:avLst/>
          </a:prstGeom>
        </p:spPr>
      </p:pic>
      <p:pic>
        <p:nvPicPr>
          <p:cNvPr id="113" name="TexTeXPicture" descr="&lt;?xml version=&quot;1.0&quot; encoding=&quot;utf-16&quot;?&gt;&#10;&lt;TeXTeX&gt;&#10;  &lt;preamble&gt;\documentclass{jarticle}&#10;\usepackage{amsmath}&#10;\pagestyle{empty}&lt;/preamble&gt;&#10;  &lt;body&gt;\begin{align*} &#10;\langle Q_{\rm(tot)}^2\rangle_c, \langle Q_{\rm(net)} Q_{\rm(tot)}\rangle_c&#10;\end{align*}&lt;/body&gt;&#10;  &lt;fcolor&gt;FF000000&lt;/fcolor&gt;&#10;  &lt;bcolor&gt;FFFFFFFF&lt;/bcolor&gt;&#10;  &lt;transparent&gt;True&lt;/transparent&gt;&#10;  &lt;resolution&gt;1800&lt;/resolution&gt;&#10;  &lt;imageh&gt;331&lt;/imageh&gt;&#10;  &lt;imagew&gt;2538&lt;/imagew&gt;&#10;  &lt;scale&gt;50&lt;/scale&gt;&#10;  &lt;cursor&gt;9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42" y="3387668"/>
            <a:ext cx="3112254" cy="4058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sp>
        <p:nvSpPr>
          <p:cNvPr id="114" name="テキスト ボックス 113"/>
          <p:cNvSpPr txBox="1"/>
          <p:nvPr/>
        </p:nvSpPr>
        <p:spPr>
          <a:xfrm>
            <a:off x="1438145" y="2276872"/>
            <a:ext cx="5905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p"/>
            </a:pPr>
            <a:r>
              <a:rPr kumimoji="1" lang="en-US" altLang="ja-JP" sz="2400" dirty="0" smtClean="0"/>
              <a:t>Boost invariance / infinitely long system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p"/>
            </a:pPr>
            <a:r>
              <a:rPr kumimoji="1" lang="en-US" altLang="ja-JP" sz="2400" dirty="0" smtClean="0"/>
              <a:t>Local equilibration / local correlation</a:t>
            </a:r>
          </a:p>
        </p:txBody>
      </p:sp>
      <p:sp>
        <p:nvSpPr>
          <p:cNvPr id="115" name="左中かっこ 114"/>
          <p:cNvSpPr/>
          <p:nvPr/>
        </p:nvSpPr>
        <p:spPr>
          <a:xfrm>
            <a:off x="1115616" y="2303828"/>
            <a:ext cx="325545" cy="804041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62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657225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角丸四角形 12"/>
          <p:cNvSpPr/>
          <p:nvPr/>
        </p:nvSpPr>
        <p:spPr>
          <a:xfrm>
            <a:off x="323528" y="980728"/>
            <a:ext cx="5904656" cy="108012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899372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i="1" dirty="0" smtClean="0">
                <a:latin typeface="Symbol" pitchFamily="18" charset="2"/>
              </a:rPr>
              <a:t>Dh</a:t>
            </a:r>
            <a:r>
              <a:rPr lang="en-US" altLang="ja-JP" dirty="0" smtClean="0"/>
              <a:t> Dependence at </a:t>
            </a:r>
            <a:r>
              <a:rPr lang="en-US" altLang="ja-JP" dirty="0" err="1" smtClean="0"/>
              <a:t>Freezeout</a:t>
            </a:r>
            <a:r>
              <a:rPr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7544" y="980728"/>
            <a:ext cx="2632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Initial fluctuations:</a:t>
            </a:r>
            <a:endParaRPr kumimoji="1" lang="ja-JP" altLang="en-US" sz="2400" dirty="0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\langle \bar{Q}^2 \rangle_c &#10;=&#10;\langle \bar{Q}^4 \rangle_c &#10;=&#10;\langle \bar{Q}^2 Q_{\rm(tot)} \rangle_c &#10;=0&#10;\end{align*}&lt;/body&gt;&#10;  &lt;fcolor&gt;FF000000&lt;/fcolor&gt;&#10;  &lt;bcolor&gt;FFFFFFFF&lt;/bcolor&gt;&#10;  &lt;transparent&gt;True&lt;/transparent&gt;&#10;  &lt;resolution&gt;1800&lt;/resolution&gt;&#10;  &lt;imageh&gt;310&lt;/imageh&gt;&#10;  &lt;imagew&gt;3514&lt;/imagew&gt;&#10;  &lt;scale&gt;50&lt;/scale&gt;&#10;  &lt;cursor&gt;12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70" y="1484784"/>
            <a:ext cx="4935174" cy="43537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041701" y="3277047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2060"/>
                </a:solidFill>
              </a:rPr>
              <a:t>2nd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99792" y="389947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4th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967223" y="4069135"/>
            <a:ext cx="720080" cy="358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Delta\eta / 2\sqrt{D \tau}&#10;\end{align*}&lt;/body&gt;&#10;  &lt;fcolor&gt;FF000000&lt;/fcolor&gt;&#10;  &lt;bcolor&gt;FFFFFFFF&lt;/bcolor&gt;&#10;  &lt;transparent&gt;True&lt;/transparent&gt;&#10;  &lt;resolution&gt;1800&lt;/resolution&gt;&#10;  &lt;imageh&gt;296&lt;/imageh&gt;&#10;  &lt;imagew&gt;1136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363072"/>
            <a:ext cx="1728192" cy="4503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\frac{\langle \delta N^n\rangle(\eta)}{\langle \delta N^n \rangle (0)}&#10;\end{align*}&lt;/body&gt;&#10;  &lt;fcolor&gt;FF000000&lt;/fcolor&gt;&#10;  &lt;bcolor&gt;FFFFFFFF&lt;/bcolor&gt;&#10;  &lt;transparent&gt;True&lt;/transparent&gt;&#10;  &lt;resolution&gt;1800&lt;/resolution&gt;&#10;  &lt;imageh&gt;588&lt;/imageh&gt;&#10;  &lt;imagew&gt;1004&lt;/imagew&gt;&#10;  &lt;scale&gt;50&lt;/scale&gt;&#10;  &lt;cursor&gt;73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0616" y="3755113"/>
            <a:ext cx="1574124" cy="9218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c = &#10;\frac{\langle Q_{\rm(tot)}^2\rangle_c}&#10;{ \langle Q_{\rm(tot)} \rangle }&#10;\end{align*}&lt;/body&gt;&#10;  &lt;fcolor&gt;FF000000&lt;/fcolor&gt;&#10;  &lt;bcolor&gt;FFFFFFFF&lt;/bcolor&gt;&#10;  &lt;transparent&gt;True&lt;/transparent&gt;&#10;  &lt;resolution&gt;1800&lt;/resolution&gt;&#10;  &lt;imageh&gt;687&lt;/imageh&gt;&#10;  &lt;imagew&gt;1375&lt;/imagew&gt;&#10;  &lt;scale&gt;50&lt;/scale&gt;&#10;  &lt;cursor&gt;92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780928"/>
            <a:ext cx="1931094" cy="9648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" name="下矢印 15"/>
          <p:cNvSpPr/>
          <p:nvPr/>
        </p:nvSpPr>
        <p:spPr>
          <a:xfrm flipV="1">
            <a:off x="7812360" y="3861048"/>
            <a:ext cx="504056" cy="52283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64288" y="4383882"/>
            <a:ext cx="2036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kumimoji="1"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arameter </a:t>
            </a:r>
          </a:p>
          <a:p>
            <a:pPr algn="ctr"/>
            <a:r>
              <a:rPr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sensitive to </a:t>
            </a:r>
          </a:p>
          <a:p>
            <a:pPr algn="ctr"/>
            <a:r>
              <a:rPr lang="en-US" altLang="ja-JP" sz="2400" dirty="0" err="1" smtClean="0">
                <a:solidFill>
                  <a:schemeClr val="accent2">
                    <a:lumMod val="50000"/>
                  </a:schemeClr>
                </a:solidFill>
              </a:rPr>
              <a:t>hadronization</a:t>
            </a:r>
            <a:endParaRPr kumimoji="1" lang="ja-JP" alt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0"/>
          <a:stretch/>
        </p:blipFill>
        <p:spPr bwMode="auto">
          <a:xfrm>
            <a:off x="6203726" y="44624"/>
            <a:ext cx="3276154" cy="2205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84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030301" y="1628800"/>
            <a:ext cx="1960204" cy="1496408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85564" y="2564904"/>
            <a:ext cx="1960204" cy="1480385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30000"/>
                </a:srgbClr>
              </a:gs>
              <a:gs pos="100000">
                <a:srgbClr val="FA5D06">
                  <a:alpha val="30000"/>
                </a:srgbClr>
              </a:gs>
            </a:gsLst>
            <a:lin ang="27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464684" cy="584775"/>
          </a:xfrm>
        </p:spPr>
        <p:txBody>
          <a:bodyPr/>
          <a:lstStyle/>
          <a:p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Total Charge Number  </a:t>
            </a:r>
            <a:endParaRPr kumimoji="1" lang="ja-JP" altLang="en-US" dirty="0"/>
          </a:p>
        </p:txBody>
      </p:sp>
      <p:sp>
        <p:nvSpPr>
          <p:cNvPr id="7" name="円/楕円 6"/>
          <p:cNvSpPr>
            <a:spLocks noChangeAspect="1"/>
          </p:cNvSpPr>
          <p:nvPr/>
        </p:nvSpPr>
        <p:spPr>
          <a:xfrm>
            <a:off x="2121408" y="321248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1520" y="980728"/>
            <a:ext cx="4025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In recombination model,</a:t>
            </a:r>
            <a:endParaRPr kumimoji="1" lang="ja-JP" altLang="en-US" sz="2800" dirty="0"/>
          </a:p>
        </p:txBody>
      </p:sp>
      <p:sp>
        <p:nvSpPr>
          <p:cNvPr id="80" name="円/楕円 79"/>
          <p:cNvSpPr>
            <a:spLocks noChangeAspect="1"/>
          </p:cNvSpPr>
          <p:nvPr/>
        </p:nvSpPr>
        <p:spPr>
          <a:xfrm>
            <a:off x="939338" y="3556112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>
            <a:spLocks noChangeAspect="1"/>
          </p:cNvSpPr>
          <p:nvPr/>
        </p:nvSpPr>
        <p:spPr>
          <a:xfrm>
            <a:off x="2121392" y="357252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>
            <a:spLocks noChangeAspect="1"/>
          </p:cNvSpPr>
          <p:nvPr/>
        </p:nvSpPr>
        <p:spPr>
          <a:xfrm>
            <a:off x="1283107" y="2837683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>
            <a:spLocks noChangeAspect="1"/>
          </p:cNvSpPr>
          <p:nvPr/>
        </p:nvSpPr>
        <p:spPr>
          <a:xfrm>
            <a:off x="1761368" y="285244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>
            <a:spLocks noChangeAspect="1"/>
          </p:cNvSpPr>
          <p:nvPr/>
        </p:nvSpPr>
        <p:spPr>
          <a:xfrm>
            <a:off x="939338" y="2836016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>
            <a:spLocks noChangeAspect="1"/>
          </p:cNvSpPr>
          <p:nvPr/>
        </p:nvSpPr>
        <p:spPr>
          <a:xfrm>
            <a:off x="1761352" y="321248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/楕円 85"/>
          <p:cNvSpPr>
            <a:spLocks noChangeAspect="1"/>
          </p:cNvSpPr>
          <p:nvPr/>
        </p:nvSpPr>
        <p:spPr>
          <a:xfrm>
            <a:off x="1283107" y="3556112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/楕円 86"/>
          <p:cNvSpPr>
            <a:spLocks noChangeAspect="1"/>
          </p:cNvSpPr>
          <p:nvPr/>
        </p:nvSpPr>
        <p:spPr>
          <a:xfrm>
            <a:off x="1761352" y="357252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円/楕円 87"/>
          <p:cNvSpPr>
            <a:spLocks noChangeAspect="1"/>
          </p:cNvSpPr>
          <p:nvPr/>
        </p:nvSpPr>
        <p:spPr>
          <a:xfrm>
            <a:off x="939338" y="3196056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円/楕円 88"/>
          <p:cNvSpPr>
            <a:spLocks noChangeAspect="1"/>
          </p:cNvSpPr>
          <p:nvPr/>
        </p:nvSpPr>
        <p:spPr>
          <a:xfrm>
            <a:off x="2121408" y="283839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>
            <a:spLocks noChangeAspect="1"/>
          </p:cNvSpPr>
          <p:nvPr/>
        </p:nvSpPr>
        <p:spPr>
          <a:xfrm>
            <a:off x="1283107" y="3196056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980797" y="4165134"/>
            <a:ext cx="1863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6 quarks</a:t>
            </a:r>
          </a:p>
          <a:p>
            <a:r>
              <a:rPr lang="en-US" altLang="ja-JP" sz="2400" dirty="0" smtClean="0"/>
              <a:t>6 antiquarks</a:t>
            </a:r>
            <a:endParaRPr kumimoji="1" lang="ja-JP" altLang="en-US" sz="2400" dirty="0"/>
          </a:p>
        </p:txBody>
      </p:sp>
      <p:sp>
        <p:nvSpPr>
          <p:cNvPr id="95" name="円/楕円 94"/>
          <p:cNvSpPr>
            <a:spLocks noChangeAspect="1"/>
          </p:cNvSpPr>
          <p:nvPr/>
        </p:nvSpPr>
        <p:spPr>
          <a:xfrm>
            <a:off x="4440625" y="206137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>
            <a:spLocks noChangeAspect="1"/>
          </p:cNvSpPr>
          <p:nvPr/>
        </p:nvSpPr>
        <p:spPr>
          <a:xfrm>
            <a:off x="5187797" y="1950934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>
            <a:spLocks noChangeAspect="1"/>
          </p:cNvSpPr>
          <p:nvPr/>
        </p:nvSpPr>
        <p:spPr>
          <a:xfrm>
            <a:off x="4602001" y="191737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>
            <a:spLocks noChangeAspect="1"/>
          </p:cNvSpPr>
          <p:nvPr/>
        </p:nvSpPr>
        <p:spPr>
          <a:xfrm>
            <a:off x="5361614" y="1922055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>
            <a:spLocks noChangeAspect="1"/>
          </p:cNvSpPr>
          <p:nvPr/>
        </p:nvSpPr>
        <p:spPr>
          <a:xfrm>
            <a:off x="4505523" y="2710595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円/楕円 99"/>
          <p:cNvSpPr>
            <a:spLocks noChangeAspect="1"/>
          </p:cNvSpPr>
          <p:nvPr/>
        </p:nvSpPr>
        <p:spPr>
          <a:xfrm>
            <a:off x="5323640" y="2097643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円/楕円 100"/>
          <p:cNvSpPr>
            <a:spLocks noChangeAspect="1"/>
          </p:cNvSpPr>
          <p:nvPr/>
        </p:nvSpPr>
        <p:spPr>
          <a:xfrm>
            <a:off x="4626072" y="211537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円/楕円 101"/>
          <p:cNvSpPr>
            <a:spLocks noChangeAspect="1"/>
          </p:cNvSpPr>
          <p:nvPr/>
        </p:nvSpPr>
        <p:spPr>
          <a:xfrm>
            <a:off x="5323640" y="2545909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円/楕円 102"/>
          <p:cNvSpPr>
            <a:spLocks noChangeAspect="1"/>
          </p:cNvSpPr>
          <p:nvPr/>
        </p:nvSpPr>
        <p:spPr>
          <a:xfrm>
            <a:off x="4584625" y="254684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>
            <a:spLocks noChangeAspect="1"/>
          </p:cNvSpPr>
          <p:nvPr/>
        </p:nvSpPr>
        <p:spPr>
          <a:xfrm>
            <a:off x="5251640" y="2688677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>
            <a:spLocks noChangeAspect="1"/>
          </p:cNvSpPr>
          <p:nvPr/>
        </p:nvSpPr>
        <p:spPr>
          <a:xfrm>
            <a:off x="4680072" y="2700498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>
            <a:spLocks noChangeAspect="1"/>
          </p:cNvSpPr>
          <p:nvPr/>
        </p:nvSpPr>
        <p:spPr>
          <a:xfrm>
            <a:off x="5395640" y="2710595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8" name="TexTeXPicture" descr="&lt;?xml version=&quot;1.0&quot; encoding=&quot;utf-16&quot;?&gt;&#10;&lt;TeXTeX&gt;&#10;  &lt;preamble&gt;\documentclass{jarticle}&#10;\usepackage{amsmath}&#10;\pagestyle{empty}&lt;/preamble&gt;&#10;  &lt;body&gt;\begin{align*} &#10;N_B^{\rm(net)}=0 \\&#10;N_B^{\rm(tot)}=4&#10;\end{align*}&lt;/body&gt;&#10;  &lt;fcolor&gt;FF000000&lt;/fcolor&gt;&#10;  &lt;bcolor&gt;FFFFFFFF&lt;/bcolor&gt;&#10;  &lt;transparent&gt;True&lt;/transparent&gt;&#10;  &lt;resolution&gt;1800&lt;/resolution&gt;&#10;  &lt;imageh&gt;782&lt;/imageh&gt;&#10;  &lt;imagew&gt;1111&lt;/imagew&gt;&#10;  &lt;scale&gt;50&lt;/scale&gt;&#10;  &lt;cursor&gt;35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844819"/>
            <a:ext cx="1512168" cy="1064371"/>
          </a:xfrm>
          <a:prstGeom prst="rect">
            <a:avLst/>
          </a:prstGeom>
        </p:spPr>
      </p:pic>
      <p:sp>
        <p:nvSpPr>
          <p:cNvPr id="71" name="円/楕円 70"/>
          <p:cNvSpPr>
            <a:spLocks noChangeAspect="1"/>
          </p:cNvSpPr>
          <p:nvPr/>
        </p:nvSpPr>
        <p:spPr>
          <a:xfrm>
            <a:off x="4428072" y="1863371"/>
            <a:ext cx="396000" cy="396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>
            <a:spLocks noChangeAspect="1"/>
          </p:cNvSpPr>
          <p:nvPr/>
        </p:nvSpPr>
        <p:spPr>
          <a:xfrm>
            <a:off x="4428072" y="2492896"/>
            <a:ext cx="396000" cy="396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>
            <a:spLocks noChangeAspect="1"/>
          </p:cNvSpPr>
          <p:nvPr/>
        </p:nvSpPr>
        <p:spPr>
          <a:xfrm>
            <a:off x="5184112" y="1863371"/>
            <a:ext cx="396000" cy="396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>
            <a:spLocks noChangeAspect="1"/>
          </p:cNvSpPr>
          <p:nvPr/>
        </p:nvSpPr>
        <p:spPr>
          <a:xfrm>
            <a:off x="5184112" y="2492896"/>
            <a:ext cx="396000" cy="396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4030301" y="3463307"/>
            <a:ext cx="1960204" cy="1496408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30000"/>
                </a:srgbClr>
              </a:gs>
              <a:gs pos="100000">
                <a:srgbClr val="00B0F0">
                  <a:alpha val="3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円/楕円 109"/>
          <p:cNvSpPr>
            <a:spLocks noChangeAspect="1"/>
          </p:cNvSpPr>
          <p:nvPr/>
        </p:nvSpPr>
        <p:spPr>
          <a:xfrm>
            <a:off x="5518209" y="3726882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>
            <a:spLocks noChangeAspect="1"/>
          </p:cNvSpPr>
          <p:nvPr/>
        </p:nvSpPr>
        <p:spPr>
          <a:xfrm>
            <a:off x="4463328" y="3850776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円/楕円 111"/>
          <p:cNvSpPr>
            <a:spLocks noChangeAspect="1"/>
          </p:cNvSpPr>
          <p:nvPr/>
        </p:nvSpPr>
        <p:spPr>
          <a:xfrm>
            <a:off x="4938403" y="3869456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円/楕円 112"/>
          <p:cNvSpPr>
            <a:spLocks noChangeAspect="1"/>
          </p:cNvSpPr>
          <p:nvPr/>
        </p:nvSpPr>
        <p:spPr>
          <a:xfrm>
            <a:off x="5010403" y="3749360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>
            <a:spLocks noChangeAspect="1"/>
          </p:cNvSpPr>
          <p:nvPr/>
        </p:nvSpPr>
        <p:spPr>
          <a:xfrm>
            <a:off x="4401775" y="446115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>
            <a:spLocks noChangeAspect="1"/>
          </p:cNvSpPr>
          <p:nvPr/>
        </p:nvSpPr>
        <p:spPr>
          <a:xfrm>
            <a:off x="5602021" y="3822963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>
            <a:spLocks noChangeAspect="1"/>
          </p:cNvSpPr>
          <p:nvPr/>
        </p:nvSpPr>
        <p:spPr>
          <a:xfrm>
            <a:off x="4286191" y="3706776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>
            <a:spLocks noChangeAspect="1"/>
          </p:cNvSpPr>
          <p:nvPr/>
        </p:nvSpPr>
        <p:spPr>
          <a:xfrm>
            <a:off x="4430191" y="458715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>
            <a:spLocks noChangeAspect="1"/>
          </p:cNvSpPr>
          <p:nvPr/>
        </p:nvSpPr>
        <p:spPr>
          <a:xfrm>
            <a:off x="5674021" y="4533151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>
            <a:spLocks noChangeAspect="1"/>
          </p:cNvSpPr>
          <p:nvPr/>
        </p:nvSpPr>
        <p:spPr>
          <a:xfrm>
            <a:off x="5488501" y="444315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>
            <a:spLocks noChangeAspect="1"/>
          </p:cNvSpPr>
          <p:nvPr/>
        </p:nvSpPr>
        <p:spPr>
          <a:xfrm>
            <a:off x="4938403" y="4440467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円/楕円 120"/>
          <p:cNvSpPr>
            <a:spLocks noChangeAspect="1"/>
          </p:cNvSpPr>
          <p:nvPr/>
        </p:nvSpPr>
        <p:spPr>
          <a:xfrm>
            <a:off x="5082403" y="4515151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円/楕円 121"/>
          <p:cNvSpPr>
            <a:spLocks noChangeAspect="1"/>
          </p:cNvSpPr>
          <p:nvPr/>
        </p:nvSpPr>
        <p:spPr>
          <a:xfrm>
            <a:off x="4275249" y="366357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円/楕円 125"/>
          <p:cNvSpPr>
            <a:spLocks noChangeAspect="1"/>
          </p:cNvSpPr>
          <p:nvPr/>
        </p:nvSpPr>
        <p:spPr>
          <a:xfrm>
            <a:off x="4275249" y="433515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円/楕円 126"/>
          <p:cNvSpPr>
            <a:spLocks noChangeAspect="1"/>
          </p:cNvSpPr>
          <p:nvPr/>
        </p:nvSpPr>
        <p:spPr>
          <a:xfrm>
            <a:off x="4858437" y="366357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円/楕円 127"/>
          <p:cNvSpPr>
            <a:spLocks noChangeAspect="1"/>
          </p:cNvSpPr>
          <p:nvPr/>
        </p:nvSpPr>
        <p:spPr>
          <a:xfrm>
            <a:off x="4858437" y="433515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円/楕円 128"/>
          <p:cNvSpPr>
            <a:spLocks noChangeAspect="1"/>
          </p:cNvSpPr>
          <p:nvPr/>
        </p:nvSpPr>
        <p:spPr>
          <a:xfrm>
            <a:off x="5434501" y="366357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円/楕円 129"/>
          <p:cNvSpPr>
            <a:spLocks noChangeAspect="1"/>
          </p:cNvSpPr>
          <p:nvPr/>
        </p:nvSpPr>
        <p:spPr>
          <a:xfrm>
            <a:off x="5434501" y="4335151"/>
            <a:ext cx="396000" cy="396000"/>
          </a:xfrm>
          <a:prstGeom prst="ellipse">
            <a:avLst/>
          </a:prstGeom>
          <a:solidFill>
            <a:srgbClr val="C0C0C0">
              <a:alpha val="9804"/>
            </a:srgb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glow rad="63500">
              <a:schemeClr val="bg1">
                <a:lumMod val="50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2" name="TexTeXPicture" descr="&lt;?xml version=&quot;1.0&quot; encoding=&quot;utf-16&quot;?&gt;&#10;&lt;TeXTeX&gt;&#10;  &lt;preamble&gt;\documentclass{jarticle}&#10;\usepackage{amsmath}&#10;\pagestyle{empty}&lt;/preamble&gt;&#10;  &lt;body&gt;\begin{align*} &#10;N_B^{\rm(net)}=0 \\&#10;N_B^{\rm(tot)}=0&#10;\end{align*}&lt;/body&gt;&#10;  &lt;fcolor&gt;FF000000&lt;/fcolor&gt;&#10;  &lt;bcolor&gt;FFFFFFFF&lt;/bcolor&gt;&#10;  &lt;transparent&gt;True&lt;/transparent&gt;&#10;  &lt;resolution&gt;1800&lt;/resolution&gt;&#10;  &lt;imageh&gt;782&lt;/imageh&gt;&#10;  &lt;imagew&gt;1109&lt;/imagew&gt;&#10;  &lt;scale&gt;50&lt;/scale&gt;&#10;  &lt;cursor&gt;5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533" y="3660629"/>
            <a:ext cx="1509446" cy="1064371"/>
          </a:xfrm>
          <a:prstGeom prst="rect">
            <a:avLst/>
          </a:prstGeom>
        </p:spPr>
      </p:pic>
      <p:sp>
        <p:nvSpPr>
          <p:cNvPr id="133" name="テキスト ボックス 132"/>
          <p:cNvSpPr txBox="1"/>
          <p:nvPr/>
        </p:nvSpPr>
        <p:spPr>
          <a:xfrm>
            <a:off x="513439" y="5930116"/>
            <a:ext cx="7370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p"/>
            </a:pPr>
            <a:r>
              <a:rPr lang="en-US" altLang="ja-JP" sz="2800" dirty="0" smtClean="0"/>
              <a:t>          can fluctuate, while            does not.</a:t>
            </a:r>
            <a:endParaRPr kumimoji="1" lang="ja-JP" altLang="en-US" sz="2800" dirty="0"/>
          </a:p>
        </p:txBody>
      </p:sp>
      <p:sp>
        <p:nvSpPr>
          <p:cNvPr id="134" name="右矢印 133"/>
          <p:cNvSpPr/>
          <p:nvPr/>
        </p:nvSpPr>
        <p:spPr>
          <a:xfrm rot="20338374">
            <a:off x="2915815" y="2556106"/>
            <a:ext cx="936104" cy="55981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右矢印 134"/>
          <p:cNvSpPr/>
          <p:nvPr/>
        </p:nvSpPr>
        <p:spPr>
          <a:xfrm rot="23460000">
            <a:off x="2849111" y="3604200"/>
            <a:ext cx="936104" cy="55981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円/楕円 136"/>
          <p:cNvSpPr>
            <a:spLocks noChangeAspect="1"/>
          </p:cNvSpPr>
          <p:nvPr/>
        </p:nvSpPr>
        <p:spPr>
          <a:xfrm>
            <a:off x="764773" y="4340883"/>
            <a:ext cx="144000" cy="144000"/>
          </a:xfrm>
          <a:prstGeom prst="ellipse">
            <a:avLst/>
          </a:prstGeom>
          <a:solidFill>
            <a:srgbClr val="CCCC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円/楕円 137"/>
          <p:cNvSpPr>
            <a:spLocks noChangeAspect="1"/>
          </p:cNvSpPr>
          <p:nvPr/>
        </p:nvSpPr>
        <p:spPr>
          <a:xfrm>
            <a:off x="764773" y="4715766"/>
            <a:ext cx="144000" cy="144000"/>
          </a:xfrm>
          <a:prstGeom prst="ellipse">
            <a:avLst/>
          </a:prstGeom>
          <a:solidFill>
            <a:srgbClr val="333399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9" name="TexTeXPicture" descr="&lt;?xml version=&quot;1.0&quot; encoding=&quot;utf-16&quot;?&gt;&#10;&lt;TeXTeX&gt;&#10;  &lt;preamble&gt;\documentclass{jarticle}&#10;\usepackage{amsmath}&#10;\pagestyle{empty}&lt;/preamble&gt;&#10;  &lt;body&gt;\begin{align*} &#10;N_B^{\rm(tot)}&#10;\end{align*}&lt;/body&gt;&#10;  &lt;fcolor&gt;FF000000&lt;/fcolor&gt;&#10;  &lt;bcolor&gt;FFFFFFFF&lt;/bcolor&gt;&#10;  &lt;transparent&gt;True&lt;/transparent&gt;&#10;  &lt;resolution&gt;1800&lt;/resolution&gt;&#10;  &lt;imageh&gt;333&lt;/imageh&gt;&#10;  &lt;imagew&gt;608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61" y="5921026"/>
            <a:ext cx="925878" cy="507102"/>
          </a:xfrm>
          <a:prstGeom prst="rect">
            <a:avLst/>
          </a:prstGeom>
        </p:spPr>
      </p:pic>
      <p:pic>
        <p:nvPicPr>
          <p:cNvPr id="141" name="TexTeXPicture" descr="&lt;?xml version=&quot;1.0&quot; encoding=&quot;utf-16&quot;?&gt;&#10;&lt;TeXTeX&gt;&#10;  &lt;preamble&gt;\documentclass{jarticle}&#10;\usepackage{amsmath}&#10;\pagestyle{empty}&lt;/preamble&gt;&#10;  &lt;body&gt;\begin{align*} &#10;N_B^{\rm(net)}&#10;\end{align*}&lt;/body&gt;&#10;  &lt;fcolor&gt;FF000000&lt;/fcolor&gt;&#10;  &lt;bcolor&gt;FFFFFFFF&lt;/bcolor&gt;&#10;  &lt;transparent&gt;True&lt;/transparent&gt;&#10;  &lt;resolution&gt;1800&lt;/resolution&gt;&#10;  &lt;imageh&gt;333&lt;/imageh&gt;&#10;  &lt;imagew&gt;630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5933552"/>
            <a:ext cx="959380" cy="50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08719"/>
            <a:ext cx="5697050" cy="40554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13287" cy="584775"/>
          </a:xfrm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dirty="0" smtClean="0"/>
              <a:t> Dependence: 4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order  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940464" y="2276872"/>
            <a:ext cx="4387278" cy="122934"/>
          </a:xfrm>
          <a:prstGeom prst="rect">
            <a:avLst/>
          </a:prstGeom>
          <a:solidFill>
            <a:srgbClr val="333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40464" y="3570322"/>
            <a:ext cx="4387278" cy="108570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940464" y="4809274"/>
            <a:ext cx="4350932" cy="131894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228184" y="989705"/>
            <a:ext cx="2808312" cy="3312647"/>
          </a:xfrm>
          <a:prstGeom prst="roundRect">
            <a:avLst>
              <a:gd name="adj" fmla="val 136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38858" y="739691"/>
            <a:ext cx="229261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Initial Condition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}&#10;\pagestyle{empty}&lt;/preamble&gt;&#10;  &lt;body&gt;\begin{align*} &#10;D_4 = \frac{ \langle Q_{\rm(net)}^4 \rangle_c }{&#10;\langle Q_{\rm(tot)}\rangle}&#10;\end{align*}&lt;/body&gt;&#10;  &lt;fcolor&gt;FF000000&lt;/fcolor&gt;&#10;  &lt;bcolor&gt;FFFFFFFF&lt;/bcolor&gt;&#10;  &lt;transparent&gt;True&lt;/transparent&gt;&#10;  &lt;resolution&gt;1800&lt;/resolution&gt;&#10;  &lt;imageh&gt;689&lt;/imageh&gt;&#10;  &lt;imagew&gt;1607&lt;/imagew&gt;&#10;  &lt;scale&gt;50&lt;/scale&gt;&#10;  &lt;cursor&gt;83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3" y="1349746"/>
            <a:ext cx="1832355" cy="785620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b= \frac{ \langle Q_{\rm(net)}^2 Q_{\rm(tot)} \rangle_c }{&#10;\langle Q_{\rm(ne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2014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2429865"/>
            <a:ext cx="2344829" cy="799850"/>
          </a:xfrm>
          <a:prstGeom prst="rect">
            <a:avLst/>
          </a:prstGeom>
        </p:spPr>
      </p:pic>
      <p:pic>
        <p:nvPicPr>
          <p:cNvPr id="32" name="TexTeXPicture" descr="&lt;?xml version=&quot;1.0&quot; encoding=&quot;utf-16&quot;?&gt;&#10;&lt;TeXTeX&gt;&#10;  &lt;preamble&gt;\documentclass{jarticle}&#10;\usepackage{amsmath}&#10;\pagestyle{empty}&lt;/preamble&gt;&#10;  &lt;body&gt;\begin{align*} &#10;c= \frac{ \langle Q_{\rm(tot)}^2 \rangle_c }{&#10;\langle Q_{\rm(to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1375&lt;/imagew&gt;&#10;  &lt;scale&gt;50&lt;/scale&gt;&#10;  &lt;cursor&gt;8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89050"/>
            <a:ext cx="1600864" cy="799850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D_2 = \frac{ \langle Q_{\rm(net)}^2 \rangle_c }{&#10;\langle Q_{\rm(tot)}\rangle}&#10;=0.5&#10;\end{align*}&lt;/body&gt;&#10;  &lt;fcolor&gt;FF000000&lt;/fcolor&gt;&#10;  &lt;bcolor&gt;FFFFFFFF&lt;/bcolor&gt;&#10;  &lt;transparent&gt;True&lt;/transparent&gt;&#10;  &lt;resolution&gt;1800&lt;/resolution&gt;&#10;  &lt;imageh&gt;687&lt;/imageh&gt;&#10;  &lt;imagew&gt;2274&lt;/imagew&gt;&#10;  &lt;scale&gt;50&lt;/scale&gt;&#10;  &lt;cursor&gt;98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2" y="4445860"/>
            <a:ext cx="2592891" cy="783340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^4\rangle(\eta)/&#10;\langle \delta N^4 \rangle (0)&#10;\end{align*}&lt;/body&gt;&#10;  &lt;fcolor&gt;FF000000&lt;/fcolor&gt;&#10;  &lt;bcolor&gt;FFFFFFFF&lt;/bcolor&gt;&#10;  &lt;transparent&gt;True&lt;/transparent&gt;&#10;  &lt;resolution&gt;1800&lt;/resolution&gt;&#10;  &lt;imageh&gt;284&lt;/imageh&gt;&#10;  &lt;imagew&gt;2021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2726" y="2714103"/>
            <a:ext cx="2443889" cy="34342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560925" y="5715609"/>
            <a:ext cx="6056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Charcteristic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sz="2400" dirty="0" smtClean="0"/>
              <a:t> dependences!</a:t>
            </a:r>
          </a:p>
          <a:p>
            <a:r>
              <a:rPr lang="en-US" altLang="ja-JP" sz="2400" dirty="0" err="1" smtClean="0"/>
              <a:t>Cumulants</a:t>
            </a:r>
            <a:r>
              <a:rPr lang="en-US" altLang="ja-JP" sz="2400" dirty="0" smtClean="0"/>
              <a:t> with a </a:t>
            </a:r>
            <a:r>
              <a:rPr lang="en-US" altLang="ja-JP" sz="2400" dirty="0" smtClean="0">
                <a:latin typeface="Symbol" panose="05050102010706020507" pitchFamily="18" charset="2"/>
              </a:rPr>
              <a:t>Dh</a:t>
            </a:r>
            <a:r>
              <a:rPr lang="en-US" altLang="ja-JP" sz="2400" dirty="0" smtClean="0"/>
              <a:t> is not the initial value.</a:t>
            </a:r>
            <a:endParaRPr kumimoji="1" lang="ja-JP" altLang="en-US" sz="2400" dirty="0"/>
          </a:p>
        </p:txBody>
      </p:sp>
      <p:pic>
        <p:nvPicPr>
          <p:cNvPr id="33" name="TexTeXPicture" descr="&lt;?xml version=&quot;1.0&quot; encoding=&quot;utf-16&quot;?&gt;&#10;&lt;TeXTeX&gt;&#10;  &lt;preamble&gt;\documentclass{jarticle}&#10;\usepackage{amsmath}&#10;\pagestyle{empty}&lt;/preamble&gt;&#10;  &lt;body&gt;\begin{align*} &#10;\Delta\eta / 2\sqrt{D \tau}&#10;\end{align*}&lt;/body&gt;&#10;  &lt;fcolor&gt;FF000000&lt;/fcolor&gt;&#10;  &lt;bcolor&gt;FFFFFFFF&lt;/bcolor&gt;&#10;  &lt;transparent&gt;True&lt;/transparent&gt;&#10;  &lt;resolution&gt;1800&lt;/resolution&gt;&#10;  &lt;imageh&gt;296&lt;/imageh&gt;&#10;  &lt;imagew&gt;1136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990132"/>
            <a:ext cx="1442423" cy="3758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テキスト ボックス 16"/>
          <p:cNvSpPr txBox="1"/>
          <p:nvPr/>
        </p:nvSpPr>
        <p:spPr>
          <a:xfrm>
            <a:off x="6641162" y="20861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</a:rPr>
              <a:t>MK, </a:t>
            </a:r>
            <a:r>
              <a:rPr lang="en-US" altLang="ja-JP" dirty="0" smtClean="0">
                <a:solidFill>
                  <a:srgbClr val="002060"/>
                </a:solidFill>
              </a:rPr>
              <a:t>arXiv:1505.04349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0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TexTeXPicture" descr="&lt;?xml version=&quot;1.0&quot; encoding=&quot;utf-16&quot;?&gt;&#10;&lt;TeXTeX&gt;&#10;  &lt;preamble&gt;\documentclass{jarticle}&#10;\usepackage{amsmath}&#10;\pagestyle{empty}&lt;/preamble&gt;&#10;  &lt;body&gt;\begin{align*} &#10;\Delta\eta / 2\sqrt{D \tau}&#10;\end{align*}&lt;/body&gt;&#10;  &lt;fcolor&gt;FF000000&lt;/fcolor&gt;&#10;  &lt;bcolor&gt;FFFFFFFF&lt;/bcolor&gt;&#10;  &lt;transparent&gt;True&lt;/transparent&gt;&#10;  &lt;resolution&gt;1800&lt;/resolution&gt;&#10;  &lt;imageh&gt;296&lt;/imageh&gt;&#10;  &lt;imagew&gt;1136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990132"/>
            <a:ext cx="1442423" cy="375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908719"/>
            <a:ext cx="5697050" cy="40554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13287" cy="584775"/>
          </a:xfrm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dirty="0" smtClean="0"/>
              <a:t> Dependence: 4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order  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940464" y="2276872"/>
            <a:ext cx="4387278" cy="122934"/>
          </a:xfrm>
          <a:prstGeom prst="rect">
            <a:avLst/>
          </a:prstGeom>
          <a:solidFill>
            <a:srgbClr val="333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40464" y="3570322"/>
            <a:ext cx="4387278" cy="108570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629" b="9968"/>
          <a:stretch/>
        </p:blipFill>
        <p:spPr>
          <a:xfrm>
            <a:off x="935115" y="991610"/>
            <a:ext cx="2479408" cy="1152127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>
            <a:off x="3085408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四角形吹き出し 21"/>
          <p:cNvSpPr/>
          <p:nvPr/>
        </p:nvSpPr>
        <p:spPr>
          <a:xfrm>
            <a:off x="2694739" y="5767202"/>
            <a:ext cx="1398781" cy="902158"/>
          </a:xfrm>
          <a:prstGeom prst="wedgeRectCallout">
            <a:avLst>
              <a:gd name="adj1" fmla="val -21931"/>
              <a:gd name="adj2" fmla="val -7827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TexTeXPicture" descr="&lt;?xml version=&quot;1.0&quot; encoding=&quot;utf-16&quot;?&gt;&#10;&lt;TeXTeX&gt;&#10;  &lt;preamble&gt;\documentclass{jarticle}&#10;\usepackage{amsmath}&#10;\pagestyle{empty}&lt;/preamble&gt;&#10;  &lt;body&gt;\begin{align*} &#10;\Delta\eta=1.6&#10;\end{align*}&lt;/body&gt;&#10;  &lt;fcolor&gt;FF000000&lt;/fcolor&gt;&#10;  &lt;bcolor&gt;FFFFFFFF&lt;/bcolor&gt;&#10;  &lt;transparent&gt;True&lt;/transparent&gt;&#10;  &lt;resolution&gt;1800&lt;/resolution&gt;&#10;  &lt;imageh&gt;232&lt;/imageh&gt;&#10;  &lt;imagew&gt;968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46" y="5943906"/>
            <a:ext cx="1215623" cy="291347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694739" y="6207695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2238071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四角形吹き出し 22"/>
          <p:cNvSpPr/>
          <p:nvPr/>
        </p:nvSpPr>
        <p:spPr>
          <a:xfrm>
            <a:off x="1229959" y="5756616"/>
            <a:ext cx="1419129" cy="902158"/>
          </a:xfrm>
          <a:prstGeom prst="wedgeRectCallout">
            <a:avLst>
              <a:gd name="adj1" fmla="val 21018"/>
              <a:gd name="adj2" fmla="val -8296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50307" y="6197109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pic>
        <p:nvPicPr>
          <p:cNvPr id="27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14" y="5933320"/>
            <a:ext cx="1216879" cy="291347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6228184" y="989705"/>
            <a:ext cx="2808312" cy="3312647"/>
          </a:xfrm>
          <a:prstGeom prst="roundRect">
            <a:avLst>
              <a:gd name="adj" fmla="val 136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38858" y="739691"/>
            <a:ext cx="229261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Initial Condition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}&#10;\pagestyle{empty}&lt;/preamble&gt;&#10;  &lt;body&gt;\begin{align*} &#10;D_4 = \frac{ \langle Q_{\rm(net)}^4 \rangle_c }{&#10;\langle Q_{\rm(tot)}\rangle}&#10;\end{align*}&lt;/body&gt;&#10;  &lt;fcolor&gt;FF000000&lt;/fcolor&gt;&#10;  &lt;bcolor&gt;FFFFFFFF&lt;/bcolor&gt;&#10;  &lt;transparent&gt;True&lt;/transparent&gt;&#10;  &lt;resolution&gt;1800&lt;/resolution&gt;&#10;  &lt;imageh&gt;689&lt;/imageh&gt;&#10;  &lt;imagew&gt;1607&lt;/imagew&gt;&#10;  &lt;scale&gt;50&lt;/scale&gt;&#10;  &lt;cursor&gt;83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3" y="1349746"/>
            <a:ext cx="1832355" cy="785620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b= \frac{ \langle Q_{\rm(net)}^2 Q_{\rm(tot)} \rangle_c }{&#10;\langle Q_{\rm(ne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2014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2429865"/>
            <a:ext cx="2344829" cy="799850"/>
          </a:xfrm>
          <a:prstGeom prst="rect">
            <a:avLst/>
          </a:prstGeom>
        </p:spPr>
      </p:pic>
      <p:pic>
        <p:nvPicPr>
          <p:cNvPr id="32" name="TexTeXPicture" descr="&lt;?xml version=&quot;1.0&quot; encoding=&quot;utf-16&quot;?&gt;&#10;&lt;TeXTeX&gt;&#10;  &lt;preamble&gt;\documentclass{jarticle}&#10;\usepackage{amsmath}&#10;\pagestyle{empty}&lt;/preamble&gt;&#10;  &lt;body&gt;\begin{align*} &#10;c= \frac{ \langle Q_{\rm(tot)}^2 \rangle_c }{&#10;\langle Q_{\rm(to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1375&lt;/imagew&gt;&#10;  &lt;scale&gt;50&lt;/scale&gt;&#10;  &lt;cursor&gt;80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89050"/>
            <a:ext cx="1600864" cy="799850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D_2 = \frac{ \langle Q_{\rm(net)}^2 \rangle_c }{&#10;\langle Q_{\rm(tot)}\rangle}&#10;=0.5&#10;\end{align*}&lt;/body&gt;&#10;  &lt;fcolor&gt;FF000000&lt;/fcolor&gt;&#10;  &lt;bcolor&gt;FFFFFFFF&lt;/bcolor&gt;&#10;  &lt;transparent&gt;True&lt;/transparent&gt;&#10;  &lt;resolution&gt;1800&lt;/resolution&gt;&#10;  &lt;imageh&gt;687&lt;/imageh&gt;&#10;  &lt;imagew&gt;2274&lt;/imagew&gt;&#10;  &lt;scale&gt;50&lt;/scale&gt;&#10;  &lt;cursor&gt;98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2" y="4445860"/>
            <a:ext cx="2592891" cy="783340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^4\rangle(\eta)/&#10;\langle \delta N^4 \rangle (0)&#10;\end{align*}&lt;/body&gt;&#10;  &lt;fcolor&gt;FF000000&lt;/fcolor&gt;&#10;  &lt;bcolor&gt;FFFFFFFF&lt;/bcolor&gt;&#10;  &lt;transparent&gt;True&lt;/transparent&gt;&#10;  &lt;resolution&gt;1800&lt;/resolution&gt;&#10;  &lt;imageh&gt;284&lt;/imageh&gt;&#10;  &lt;imagew&gt;2021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2726" y="2714103"/>
            <a:ext cx="2443889" cy="343427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3840488" y="785433"/>
            <a:ext cx="1888361" cy="5616166"/>
            <a:chOff x="3840488" y="785433"/>
            <a:chExt cx="1888361" cy="5616166"/>
          </a:xfrm>
        </p:grpSpPr>
        <p:sp>
          <p:nvSpPr>
            <p:cNvPr id="35" name="四角形吹き出し 34"/>
            <p:cNvSpPr/>
            <p:nvPr/>
          </p:nvSpPr>
          <p:spPr>
            <a:xfrm>
              <a:off x="4309720" y="5499441"/>
              <a:ext cx="1419129" cy="902158"/>
            </a:xfrm>
            <a:prstGeom prst="wedgeRectCallout">
              <a:avLst>
                <a:gd name="adj1" fmla="val -82196"/>
                <a:gd name="adj2" fmla="val -103613"/>
              </a:avLst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330068" y="5939934"/>
              <a:ext cx="13837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baryon #</a:t>
              </a:r>
              <a:endParaRPr kumimoji="1" lang="ja-JP" altLang="en-US" sz="2400" dirty="0"/>
            </a:p>
          </p:txBody>
        </p:sp>
        <p:pic>
          <p:nvPicPr>
  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2075" y="5676145"/>
              <a:ext cx="1216879" cy="291347"/>
            </a:xfrm>
            <a:prstGeom prst="rect">
              <a:avLst/>
            </a:prstGeom>
          </p:spPr>
        </p:pic>
        <p:cxnSp>
          <p:nvCxnSpPr>
            <p:cNvPr id="38" name="直線コネクタ 37"/>
            <p:cNvCxnSpPr>
              <a:endCxn id="35" idx="4"/>
            </p:cNvCxnSpPr>
            <p:nvPr/>
          </p:nvCxnSpPr>
          <p:spPr>
            <a:xfrm>
              <a:off x="3840488" y="785433"/>
              <a:ext cx="12329" cy="4230334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D\sim M^{-1}&#10;\end{align*}&lt;/body&gt;&#10;  &lt;fcolor&gt;FF000000&lt;/fcolor&gt;&#10;  &lt;bcolor&gt;FFFFFFFF&lt;/bcolor&gt;&#10;  &lt;transparent&gt;True&lt;/transparent&gt;&#10;  &lt;resolution&gt;1800&lt;/resolution&gt;&#10;  &lt;imageh&gt;219&lt;/imageh&gt;&#10;  &lt;imagew&gt;104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231" y="6368683"/>
            <a:ext cx="1380250" cy="290091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940464" y="4809274"/>
            <a:ext cx="4350932" cy="131894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641162" y="20861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</a:rPr>
              <a:t>MK, </a:t>
            </a:r>
            <a:r>
              <a:rPr lang="en-US" altLang="ja-JP" dirty="0" smtClean="0">
                <a:solidFill>
                  <a:srgbClr val="002060"/>
                </a:solidFill>
              </a:rPr>
              <a:t>arXiv:1505.04349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7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TexTeXPicture" descr="&lt;?xml version=&quot;1.0&quot; encoding=&quot;utf-16&quot;?&gt;&#10;&lt;TeXTeX&gt;&#10;  &lt;preamble&gt;\documentclass{jarticle}&#10;\usepackage{amsmath}&#10;\pagestyle{empty}&lt;/preamble&gt;&#10;  &lt;body&gt;\begin{align*} &#10;\Delta\eta / 2\sqrt{D \tau}&#10;\end{align*}&lt;/body&gt;&#10;  &lt;fcolor&gt;FF000000&lt;/fcolor&gt;&#10;  &lt;bcolor&gt;FFFFFFFF&lt;/bcolor&gt;&#10;  &lt;transparent&gt;True&lt;/transparent&gt;&#10;  &lt;resolution&gt;1800&lt;/resolution&gt;&#10;  &lt;imageh&gt;296&lt;/imageh&gt;&#10;  &lt;imagew&gt;1136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990132"/>
            <a:ext cx="1442423" cy="3758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/>
          <a:srcRect l="5877" b="4744"/>
          <a:stretch/>
        </p:blipFill>
        <p:spPr>
          <a:xfrm>
            <a:off x="383601" y="836712"/>
            <a:ext cx="5772938" cy="4174405"/>
          </a:xfrm>
          <a:prstGeom prst="rect">
            <a:avLst/>
          </a:prstGeom>
        </p:spPr>
      </p:pic>
      <p:sp>
        <p:nvSpPr>
          <p:cNvPr id="16" name="角丸四角形 15"/>
          <p:cNvSpPr/>
          <p:nvPr/>
        </p:nvSpPr>
        <p:spPr>
          <a:xfrm>
            <a:off x="6300192" y="1188006"/>
            <a:ext cx="2808312" cy="24094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29317" cy="584775"/>
          </a:xfrm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dirty="0" smtClean="0"/>
              <a:t> Dependence: 3</a:t>
            </a:r>
            <a:r>
              <a:rPr kumimoji="1" lang="en-US" altLang="ja-JP" baseline="30000" dirty="0" smtClean="0"/>
              <a:t>rd</a:t>
            </a:r>
            <a:r>
              <a:rPr kumimoji="1" lang="en-US" altLang="ja-JP" dirty="0" smtClean="0"/>
              <a:t> order  </a:t>
            </a:r>
            <a:endParaRPr kumimoji="1" lang="ja-JP" altLang="en-US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D_3 = \frac{ \langle Q_{\rm(net)}^3 \rangle_c }{&#10;\langle Q_{\rm(ne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160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061" y="1484785"/>
            <a:ext cx="1832355" cy="783340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a= \frac{ \langle Q_{\rm(net)} Q_{\rm(tot)} \rangle_c }{&#10;\langle Q_{\rm(net)}\rangle}&#10;\end{align*}&lt;/body&gt;&#10;  &lt;fcolor&gt;FF000000&lt;/fcolor&gt;&#10;  &lt;bcolor&gt;FFFFFFFF&lt;/bcolor&gt;&#10;  &lt;transparent&gt;True&lt;/transparent&gt;&#10;  &lt;resolution&gt;1800&lt;/resolution&gt;&#10;  &lt;imageh&gt;632&lt;/imageh&gt;&#10;  &lt;imagew&gt;2041&lt;/imagew&gt;&#10;  &lt;scale&gt;50&lt;/scale&gt;&#10;  &lt;cursor&gt;5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2564904"/>
            <a:ext cx="2376264" cy="735815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971600" y="2149790"/>
            <a:ext cx="4248472" cy="84561"/>
          </a:xfrm>
          <a:prstGeom prst="rect">
            <a:avLst/>
          </a:prstGeom>
          <a:solidFill>
            <a:srgbClr val="3333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71868" y="3238377"/>
            <a:ext cx="4248204" cy="87743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971868" y="4365104"/>
            <a:ext cx="4248204" cy="72008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0866" y="874730"/>
            <a:ext cx="229261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Initial Condition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^3\rangle(\eta) /&#10;\langle \delta N^3 \rangle (0)&#10;\end{align*}&lt;/body&gt;&#10;  &lt;fcolor&gt;FF000000&lt;/fcolor&gt;&#10;  &lt;bcolor&gt;FFFFFFFF&lt;/bcolor&gt;&#10;  &lt;transparent&gt;True&lt;/transparent&gt;&#10;  &lt;resolution&gt;1800&lt;/resolution&gt;&#10;  &lt;imageh&gt;282&lt;/imageh&gt;&#10;  &lt;imagew&gt;2021&lt;/imagew&gt;&#10;  &lt;scale&gt;50&lt;/scale&gt;&#10;  &lt;cursor&gt;4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3936" y="2714103"/>
            <a:ext cx="2443889" cy="341008"/>
          </a:xfrm>
          <a:prstGeom prst="rect">
            <a:avLst/>
          </a:prstGeom>
        </p:spPr>
      </p:pic>
      <p:pic>
        <p:nvPicPr>
          <p:cNvPr id="29" name="TexTeXPicture" descr="&lt;?xml version=&quot;1.0&quot; encoding=&quot;utf-16&quot;?&gt;&#10;&lt;TeXTeX&gt;&#10;  &lt;preamble&gt;\documentclass{jarticle}&#10;\usepackage{amsmath}&#10;\pagestyle{empty}&lt;/preamble&gt;&#10;  &lt;body&gt;\begin{align*} &#10;D_2 = \frac{ \langle Q_{\rm(net)}^2 \rangle_c }{&#10;\langle Q_{\rm(tot)}\rangle}&#10;=0.5&#10;\end{align*}&lt;/body&gt;&#10;  &lt;fcolor&gt;FF000000&lt;/fcolor&gt;&#10;  &lt;bcolor&gt;FFFFFFFF&lt;/bcolor&gt;&#10;  &lt;transparent&gt;True&lt;/transparent&gt;&#10;  &lt;resolution&gt;1800&lt;/resolution&gt;&#10;  &lt;imageh&gt;687&lt;/imageh&gt;&#10;  &lt;imagew&gt;2274&lt;/imagew&gt;&#10;  &lt;scale&gt;50&lt;/scale&gt;&#10;  &lt;cursor&gt;98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2" y="3725780"/>
            <a:ext cx="2592891" cy="783340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6641162" y="20861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</a:rPr>
              <a:t>MK, </a:t>
            </a:r>
            <a:r>
              <a:rPr lang="en-US" altLang="ja-JP" dirty="0" smtClean="0">
                <a:solidFill>
                  <a:srgbClr val="002060"/>
                </a:solidFill>
              </a:rPr>
              <a:t>arXiv:1505.04349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3085408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2238071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840488" y="785433"/>
            <a:ext cx="12329" cy="423033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四角形吹き出し 35"/>
          <p:cNvSpPr/>
          <p:nvPr/>
        </p:nvSpPr>
        <p:spPr>
          <a:xfrm>
            <a:off x="2694739" y="5767202"/>
            <a:ext cx="1398781" cy="902158"/>
          </a:xfrm>
          <a:prstGeom prst="wedgeRectCallout">
            <a:avLst>
              <a:gd name="adj1" fmla="val -21931"/>
              <a:gd name="adj2" fmla="val -7827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Delta\eta=1.6&#10;\end{align*}&lt;/body&gt;&#10;  &lt;fcolor&gt;FF000000&lt;/fcolor&gt;&#10;  &lt;bcolor&gt;FFFFFFFF&lt;/bcolor&gt;&#10;  &lt;transparent&gt;True&lt;/transparent&gt;&#10;  &lt;resolution&gt;1800&lt;/resolution&gt;&#10;  &lt;imageh&gt;232&lt;/imageh&gt;&#10;  &lt;imagew&gt;968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46" y="5943906"/>
            <a:ext cx="1215623" cy="291347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2694739" y="6207695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sp>
        <p:nvSpPr>
          <p:cNvPr id="39" name="四角形吹き出し 38"/>
          <p:cNvSpPr/>
          <p:nvPr/>
        </p:nvSpPr>
        <p:spPr>
          <a:xfrm>
            <a:off x="1229959" y="5756616"/>
            <a:ext cx="1419129" cy="902158"/>
          </a:xfrm>
          <a:prstGeom prst="wedgeRectCallout">
            <a:avLst>
              <a:gd name="adj1" fmla="val 21018"/>
              <a:gd name="adj2" fmla="val -8296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250307" y="6197109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pic>
        <p:nvPicPr>
          <p:cNvPr id="41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14" y="5933320"/>
            <a:ext cx="1216879" cy="291347"/>
          </a:xfrm>
          <a:prstGeom prst="rect">
            <a:avLst/>
          </a:prstGeom>
        </p:spPr>
      </p:pic>
      <p:sp>
        <p:nvSpPr>
          <p:cNvPr id="42" name="四角形吹き出し 41"/>
          <p:cNvSpPr/>
          <p:nvPr/>
        </p:nvSpPr>
        <p:spPr>
          <a:xfrm>
            <a:off x="4309720" y="5499441"/>
            <a:ext cx="1419129" cy="902158"/>
          </a:xfrm>
          <a:prstGeom prst="wedgeRectCallout">
            <a:avLst>
              <a:gd name="adj1" fmla="val -82196"/>
              <a:gd name="adj2" fmla="val -103613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330068" y="5939934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baryon #</a:t>
            </a:r>
            <a:endParaRPr kumimoji="1" lang="ja-JP" altLang="en-US" sz="2400" dirty="0"/>
          </a:p>
        </p:txBody>
      </p:sp>
      <p:pic>
        <p:nvPicPr>
          <p:cNvPr id="44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75" y="5676145"/>
            <a:ext cx="1216879" cy="291347"/>
          </a:xfrm>
          <a:prstGeom prst="rect">
            <a:avLst/>
          </a:prstGeom>
        </p:spPr>
      </p:pic>
      <p:pic>
        <p:nvPicPr>
          <p:cNvPr id="45" name="TexTeXPicture" descr="&lt;?xml version=&quot;1.0&quot; encoding=&quot;utf-16&quot;?&gt;&#10;&lt;TeXTeX&gt;&#10;  &lt;preamble&gt;\documentclass{jarticle}&#10;\usepackage{amsmath}&#10;\pagestyle{empty}&lt;/preamble&gt;&#10;  &lt;body&gt;\begin{align*} &#10;D\sim M^{-1}&#10;\end{align*}&lt;/body&gt;&#10;  &lt;fcolor&gt;FF000000&lt;/fcolor&gt;&#10;  &lt;bcolor&gt;FFFFFFFF&lt;/bcolor&gt;&#10;  &lt;transparent&gt;True&lt;/transparent&gt;&#10;  &lt;resolution&gt;1800&lt;/resolution&gt;&#10;  &lt;imageh&gt;219&lt;/imageh&gt;&#10;  &lt;imagew&gt;104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231" y="6368683"/>
            <a:ext cx="1380250" cy="29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838714" y="2693238"/>
            <a:ext cx="5838458" cy="181588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latin typeface="Adobe Song Std L" panose="02020300000000000000" pitchFamily="18" charset="-128"/>
                <a:ea typeface="Adobe Song Std L" panose="02020300000000000000" pitchFamily="18" charset="-128"/>
              </a:rPr>
              <a:t>F</a:t>
            </a:r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eel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 hot quark wind </a:t>
            </a:r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behind </a:t>
            </a:r>
            <a:r>
              <a:rPr kumimoji="1" lang="en-US" altLang="ja-JP" sz="2800" dirty="0" smtClean="0">
                <a:solidFill>
                  <a:srgbClr val="00206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fluctuations</a:t>
            </a:r>
          </a:p>
          <a:p>
            <a:pPr algn="ctr"/>
            <a:r>
              <a:rPr lang="ja-JP" altLang="en-US" sz="2800" dirty="0">
                <a:latin typeface="Adobe Song Std L" panose="02020300000000000000" pitchFamily="18" charset="-128"/>
                <a:ea typeface="Adobe Song Std L" panose="02020300000000000000" pitchFamily="18" charset="-128"/>
              </a:rPr>
              <a:t> </a:t>
            </a:r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in relativistic heavy ion collisions </a:t>
            </a:r>
          </a:p>
          <a:p>
            <a:pPr algn="ctr"/>
            <a:endParaRPr kumimoji="1" lang="en-US" altLang="ja-JP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  <a:p>
            <a:pPr algn="ctr"/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2010-</a:t>
            </a:r>
            <a:endParaRPr kumimoji="1" lang="ja-JP" altLang="en-US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124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9026" b="6057"/>
          <a:stretch/>
        </p:blipFill>
        <p:spPr>
          <a:xfrm>
            <a:off x="539552" y="970483"/>
            <a:ext cx="5219935" cy="394976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83819" cy="584775"/>
          </a:xfrm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lang="en-US" altLang="ja-JP" dirty="0" smtClean="0"/>
              <a:t>4</a:t>
            </a:r>
            <a:r>
              <a:rPr lang="en-US" altLang="ja-JP" baseline="30000" dirty="0" smtClean="0"/>
              <a:t>th</a:t>
            </a:r>
            <a:r>
              <a:rPr kumimoji="1" lang="en-US" altLang="ja-JP" dirty="0" smtClean="0"/>
              <a:t> order : Large Initial </a:t>
            </a:r>
            <a:r>
              <a:rPr kumimoji="1" lang="en-US" altLang="ja-JP" dirty="0" err="1" smtClean="0"/>
              <a:t>Fluc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641162" y="20861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</a:rPr>
              <a:t>MK, </a:t>
            </a:r>
            <a:r>
              <a:rPr lang="en-US" altLang="ja-JP" dirty="0" smtClean="0">
                <a:solidFill>
                  <a:srgbClr val="002060"/>
                </a:solidFill>
              </a:rPr>
              <a:t>arXiv:1505.04349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3085408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2238071" y="764704"/>
            <a:ext cx="0" cy="475252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840488" y="785433"/>
            <a:ext cx="12329" cy="423033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四角形吹き出し 35"/>
          <p:cNvSpPr/>
          <p:nvPr/>
        </p:nvSpPr>
        <p:spPr>
          <a:xfrm>
            <a:off x="2694739" y="5767202"/>
            <a:ext cx="1398781" cy="902158"/>
          </a:xfrm>
          <a:prstGeom prst="wedgeRectCallout">
            <a:avLst>
              <a:gd name="adj1" fmla="val -21931"/>
              <a:gd name="adj2" fmla="val -78274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Delta\eta=1.6&#10;\end{align*}&lt;/body&gt;&#10;  &lt;fcolor&gt;FF000000&lt;/fcolor&gt;&#10;  &lt;bcolor&gt;FFFFFFFF&lt;/bcolor&gt;&#10;  &lt;transparent&gt;True&lt;/transparent&gt;&#10;  &lt;resolution&gt;1800&lt;/resolution&gt;&#10;  &lt;imageh&gt;232&lt;/imageh&gt;&#10;  &lt;imagew&gt;968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46" y="5943906"/>
            <a:ext cx="1215623" cy="291347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2694739" y="6207695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sp>
        <p:nvSpPr>
          <p:cNvPr id="39" name="四角形吹き出し 38"/>
          <p:cNvSpPr/>
          <p:nvPr/>
        </p:nvSpPr>
        <p:spPr>
          <a:xfrm>
            <a:off x="1229959" y="5756616"/>
            <a:ext cx="1419129" cy="902158"/>
          </a:xfrm>
          <a:prstGeom prst="wedgeRectCallout">
            <a:avLst>
              <a:gd name="adj1" fmla="val 21018"/>
              <a:gd name="adj2" fmla="val -8296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250307" y="6197109"/>
            <a:ext cx="139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at ALICE</a:t>
            </a:r>
            <a:endParaRPr kumimoji="1" lang="ja-JP" altLang="en-US" sz="2400" dirty="0"/>
          </a:p>
        </p:txBody>
      </p:sp>
      <p:pic>
        <p:nvPicPr>
          <p:cNvPr id="41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314" y="5933320"/>
            <a:ext cx="1216879" cy="291347"/>
          </a:xfrm>
          <a:prstGeom prst="rect">
            <a:avLst/>
          </a:prstGeom>
        </p:spPr>
      </p:pic>
      <p:sp>
        <p:nvSpPr>
          <p:cNvPr id="42" name="四角形吹き出し 41"/>
          <p:cNvSpPr/>
          <p:nvPr/>
        </p:nvSpPr>
        <p:spPr>
          <a:xfrm>
            <a:off x="4309720" y="5499441"/>
            <a:ext cx="1419129" cy="902158"/>
          </a:xfrm>
          <a:prstGeom prst="wedgeRectCallout">
            <a:avLst>
              <a:gd name="adj1" fmla="val -82196"/>
              <a:gd name="adj2" fmla="val -103613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330068" y="5939934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baryon #</a:t>
            </a:r>
            <a:endParaRPr kumimoji="1" lang="ja-JP" altLang="en-US" sz="2400" dirty="0"/>
          </a:p>
        </p:txBody>
      </p:sp>
      <p:pic>
        <p:nvPicPr>
          <p:cNvPr id="44" name="TexTeXPicture" descr="&lt;?xml version=&quot;1.0&quot; encoding=&quot;utf-16&quot;?&gt;&#10;&lt;TeXTeX&gt;&#10;  &lt;preamble&gt;\documentclass{jarticle}&#10;\usepackage{amsmath}&#10;\pagestyle{empty}&lt;/preamble&gt;&#10;  &lt;body&gt;\begin{align*} &#10;\Delta\eta=1.0&#10;\end{align*}&lt;/body&gt;&#10;  &lt;fcolor&gt;FF000000&lt;/fcolor&gt;&#10;  &lt;bcolor&gt;FFFFFFFF&lt;/bcolor&gt;&#10;  &lt;transparent&gt;True&lt;/transparent&gt;&#10;  &lt;resolution&gt;1800&lt;/resolution&gt;&#10;  &lt;imageh&gt;232&lt;/imageh&gt;&#10;  &lt;imagew&gt;96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75" y="5676145"/>
            <a:ext cx="1216879" cy="291347"/>
          </a:xfrm>
          <a:prstGeom prst="rect">
            <a:avLst/>
          </a:prstGeom>
        </p:spPr>
      </p:pic>
      <p:pic>
        <p:nvPicPr>
          <p:cNvPr id="45" name="TexTeXPicture" descr="&lt;?xml version=&quot;1.0&quot; encoding=&quot;utf-16&quot;?&gt;&#10;&lt;TeXTeX&gt;&#10;  &lt;preamble&gt;\documentclass{jarticle}&#10;\usepackage{amsmath}&#10;\pagestyle{empty}&lt;/preamble&gt;&#10;  &lt;body&gt;\begin{align*} &#10;D\sim M^{-1}&#10;\end{align*}&lt;/body&gt;&#10;  &lt;fcolor&gt;FF000000&lt;/fcolor&gt;&#10;  &lt;bcolor&gt;FFFFFFFF&lt;/bcolor&gt;&#10;  &lt;transparent&gt;True&lt;/transparent&gt;&#10;  &lt;resolution&gt;1800&lt;/resolution&gt;&#10;  &lt;imageh&gt;219&lt;/imageh&gt;&#10;  &lt;imagew&gt;104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231" y="6368683"/>
            <a:ext cx="1380250" cy="290091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Delta\eta / \sqrt{2D \tau}&#10;\end{align*}&lt;/body&gt;&#10;  &lt;fcolor&gt;FF000000&lt;/fcolor&gt;&#10;  &lt;bcolor&gt;FFFFFFFF&lt;/bcolor&gt;&#10;  &lt;transparent&gt;True&lt;/transparent&gt;&#10;  &lt;resolution&gt;1800&lt;/resolution&gt;&#10;  &lt;imageh&gt;296&lt;/imageh&gt;&#10;  &lt;imagew&gt;1136&lt;/imagew&gt;&#10;  &lt;scale&gt;50&lt;/scale&gt;&#10;  &lt;cursor&gt;36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990132"/>
            <a:ext cx="1442423" cy="375843"/>
          </a:xfrm>
          <a:prstGeom prst="rect">
            <a:avLst/>
          </a:prstGeom>
        </p:spPr>
      </p:pic>
      <p:sp>
        <p:nvSpPr>
          <p:cNvPr id="31" name="角丸四角形 30"/>
          <p:cNvSpPr/>
          <p:nvPr/>
        </p:nvSpPr>
        <p:spPr>
          <a:xfrm>
            <a:off x="6228184" y="989705"/>
            <a:ext cx="2808312" cy="4444968"/>
          </a:xfrm>
          <a:prstGeom prst="roundRect">
            <a:avLst>
              <a:gd name="adj" fmla="val 136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38858" y="739691"/>
            <a:ext cx="229261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50000"/>
                  </a:schemeClr>
                </a:solidFill>
              </a:rPr>
              <a:t>Initial Condition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8" name="TexTeXPicture" descr="&lt;?xml version=&quot;1.0&quot; encoding=&quot;utf-16&quot;?&gt;&#10;&lt;TeXTeX&gt;&#10;  &lt;preamble&gt;\documentclass{jarticle}&#10;\usepackage{amsmath}&#10;\pagestyle{empty}&lt;/preamble&gt;&#10;  &lt;body&gt;\begin{align*} &#10;b= \frac{ \langle Q_{\rm(net)}^2 Q_{\rm(tot)} \rangle_c }{&#10;\langle Q_{\rm(ne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2014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2429865"/>
            <a:ext cx="2344829" cy="799850"/>
          </a:xfrm>
          <a:prstGeom prst="rect">
            <a:avLst/>
          </a:prstGeom>
        </p:spPr>
      </p:pic>
      <p:pic>
        <p:nvPicPr>
          <p:cNvPr id="49" name="TexTeXPicture" descr="&lt;?xml version=&quot;1.0&quot; encoding=&quot;utf-16&quot;?&gt;&#10;&lt;TeXTeX&gt;&#10;  &lt;preamble&gt;\documentclass{jarticle}&#10;\usepackage{amsmath}&#10;\pagestyle{empty}&lt;/preamble&gt;&#10;  &lt;body&gt;\begin{align*} &#10;c= \frac{ \langle Q_{\rm(tot)}^2 \rangle_c }{&#10;\langle Q_{\rm(tot)}\rangle}&#10;\end{align*}&lt;/body&gt;&#10;  &lt;fcolor&gt;FF000000&lt;/fcolor&gt;&#10;  &lt;bcolor&gt;FFFFFFFF&lt;/bcolor&gt;&#10;  &lt;transparent&gt;True&lt;/transparent&gt;&#10;  &lt;resolution&gt;1800&lt;/resolution&gt;&#10;  &lt;imageh&gt;687&lt;/imageh&gt;&#10;  &lt;imagew&gt;1375&lt;/imagew&gt;&#10;  &lt;scale&gt;50&lt;/scale&gt;&#10;  &lt;cursor&gt;80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89050"/>
            <a:ext cx="1600864" cy="799850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D_4 = \frac{ \langle Q_{\rm(net)}^4 \rangle_c }{&#10;\langle Q_{\rm(tot)}\rangle}=4&#10;\end{align*}&lt;/body&gt;&#10;  &lt;fcolor&gt;FF000000&lt;/fcolor&gt;&#10;  &lt;bcolor&gt;FFFFFFFF&lt;/bcolor&gt;&#10;  &lt;transparent&gt;True&lt;/transparent&gt;&#10;  &lt;resolution&gt;1800&lt;/resolution&gt;&#10;  &lt;imageh&gt;689&lt;/imageh&gt;&#10;  &lt;imagew&gt;2086&lt;/imagew&gt;&#10;  &lt;scale&gt;50&lt;/scale&gt;&#10;  &lt;cursor&gt;95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3" y="1349746"/>
            <a:ext cx="2378527" cy="785620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}&#10;\pagestyle{empty}&lt;/preamble&gt;&#10;  &lt;body&gt;\begin{align*} &#10;D_2 = \frac{ \langle Q_{\rm(net)}^2 \rangle_c }{&#10;\langle Q_{\rm(tot)}\rangle}&#10;=1&#10;\end{align*}&lt;/body&gt;&#10;  &lt;fcolor&gt;FF000000&lt;/fcolor&gt;&#10;  &lt;bcolor&gt;FFFFFFFF&lt;/bcolor&gt;&#10;  &lt;transparent&gt;True&lt;/transparent&gt;&#10;  &lt;resolution&gt;1800&lt;/resolution&gt;&#10;  &lt;imageh&gt;687&lt;/imageh&gt;&#10;  &lt;imagew&gt;2073&lt;/imagew&gt;&#10;  &lt;scale&gt;50&lt;/scale&gt;&#10;  &lt;cursor&gt;96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052" y="4445860"/>
            <a:ext cx="2363704" cy="783340"/>
          </a:xfrm>
          <a:prstGeom prst="rect">
            <a:avLst/>
          </a:prstGeom>
        </p:spPr>
      </p:pic>
      <p:pic>
        <p:nvPicPr>
          <p:cNvPr id="51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^4\rangle(\eta)/&#10;\langle \delta N^4 \rangle (0)&#10;\end{align*}&lt;/body&gt;&#10;  &lt;fcolor&gt;FF000000&lt;/fcolor&gt;&#10;  &lt;bcolor&gt;FFFFFFFF&lt;/bcolor&gt;&#10;  &lt;transparent&gt;True&lt;/transparent&gt;&#10;  &lt;resolution&gt;1800&lt;/resolution&gt;&#10;  &lt;imageh&gt;284&lt;/imageh&gt;&#10;  &lt;imagew&gt;2021&lt;/imagew&gt;&#10;  &lt;scale&gt;50&lt;/scale&gt;&#10;  &lt;cursor&gt;48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2726" y="2714103"/>
            <a:ext cx="2443889" cy="34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226111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>
                <a:latin typeface="Symbol" panose="05050102010706020507" pitchFamily="18" charset="2"/>
              </a:rPr>
              <a:t>Dh</a:t>
            </a:r>
            <a:r>
              <a:rPr lang="en-US" altLang="ja-JP" dirty="0" smtClean="0"/>
              <a:t> Dependence @ STAR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9" y="1657345"/>
            <a:ext cx="8915379" cy="331236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691680" y="5426060"/>
            <a:ext cx="6022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Non monotonic dependence on </a:t>
            </a:r>
            <a:r>
              <a:rPr kumimoji="1" lang="en-US" altLang="ja-JP" sz="2800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sz="2800" dirty="0" smtClean="0"/>
              <a:t> ?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25445" y="647000"/>
            <a:ext cx="3739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Figure from</a:t>
            </a:r>
          </a:p>
          <a:p>
            <a:r>
              <a:rPr lang="en-US" altLang="ja-JP" sz="2400" dirty="0" err="1"/>
              <a:t>Jochen</a:t>
            </a:r>
            <a:r>
              <a:rPr lang="en-US" altLang="ja-JP" sz="2400" dirty="0"/>
              <a:t> </a:t>
            </a:r>
            <a:r>
              <a:rPr lang="en-US" altLang="ja-JP" sz="2400" dirty="0" err="1" smtClean="0"/>
              <a:t>Thäder</a:t>
            </a:r>
            <a:r>
              <a:rPr lang="en-US" altLang="ja-JP" sz="2400" dirty="0" smtClean="0"/>
              <a:t>, Yesterday</a:t>
            </a:r>
            <a:endParaRPr kumimoji="1" lang="ja-JP" altLang="en-US" sz="2400" dirty="0"/>
          </a:p>
        </p:txBody>
      </p:sp>
      <p:sp>
        <p:nvSpPr>
          <p:cNvPr id="6" name="下矢印 5"/>
          <p:cNvSpPr/>
          <p:nvPr/>
        </p:nvSpPr>
        <p:spPr>
          <a:xfrm rot="1196912">
            <a:off x="1523218" y="2551983"/>
            <a:ext cx="484632" cy="786158"/>
          </a:xfrm>
          <a:prstGeom prst="downArrow">
            <a:avLst>
              <a:gd name="adj1" fmla="val 50000"/>
              <a:gd name="adj2" fmla="val 747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76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6047" y="2204864"/>
            <a:ext cx="86744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 smtClean="0"/>
              <a:t>Effect of Global Charge Conservation</a:t>
            </a:r>
          </a:p>
          <a:p>
            <a:pPr algn="ctr"/>
            <a:r>
              <a:rPr kumimoji="1" lang="en-US" altLang="ja-JP" sz="4000" dirty="0" smtClean="0"/>
              <a:t>(Finite Volume Effect)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88120" y="4653136"/>
            <a:ext cx="5010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err="1" smtClean="0">
                <a:solidFill>
                  <a:srgbClr val="002060"/>
                </a:solidFill>
              </a:rPr>
              <a:t>Sakaida</a:t>
            </a:r>
            <a:r>
              <a:rPr kumimoji="1" lang="en-US" altLang="ja-JP" sz="2400" dirty="0" smtClean="0">
                <a:solidFill>
                  <a:srgbClr val="002060"/>
                </a:solidFill>
              </a:rPr>
              <a:t>, </a:t>
            </a:r>
            <a:r>
              <a:rPr kumimoji="1" lang="en-US" altLang="ja-JP" sz="2400" dirty="0" err="1" smtClean="0">
                <a:solidFill>
                  <a:srgbClr val="002060"/>
                </a:solidFill>
              </a:rPr>
              <a:t>Asakawa</a:t>
            </a:r>
            <a:r>
              <a:rPr kumimoji="1" lang="en-US" altLang="ja-JP" sz="2400" dirty="0" smtClean="0">
                <a:solidFill>
                  <a:srgbClr val="002060"/>
                </a:solidFill>
              </a:rPr>
              <a:t>, MK, </a:t>
            </a:r>
            <a:r>
              <a:rPr lang="en-US" altLang="ja-JP" sz="2400" dirty="0" smtClean="0">
                <a:solidFill>
                  <a:srgbClr val="002060"/>
                </a:solidFill>
              </a:rPr>
              <a:t>PRC, 2014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6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695790" cy="584775"/>
          </a:xfrm>
        </p:spPr>
        <p:txBody>
          <a:bodyPr/>
          <a:lstStyle/>
          <a:p>
            <a:r>
              <a:rPr kumimoji="1" lang="en-US" altLang="ja-JP" dirty="0" smtClean="0"/>
              <a:t> Global Charge Conservation  </a:t>
            </a:r>
            <a:endParaRPr kumimoji="1" lang="ja-JP" altLang="en-US" dirty="0"/>
          </a:p>
        </p:txBody>
      </p:sp>
      <p:pic>
        <p:nvPicPr>
          <p:cNvPr id="350" name="TexTeXPicture" descr="&lt;?xml version=&quot;1.0&quot; encoding=&quot;utf-16&quot;?&gt;&#10;&lt;TeXTeX&gt;&#10;  &lt;preamble&gt;\documentclass{jarticle}&#10;\usepackage{amsmath}&#10;\pagestyle{empty}&lt;/preamble&gt;&#10;  &lt;body&gt;\begin{align*} &#10;{ \langle Q_{(\rm  net)}^2 \rangle_{\rm  c}/ \langle Q_{(\rm  tot)} \rangle_{\rm  c}}&#10;\end{align*}&lt;/body&gt;&#10;  &lt;fcolor&gt;FF000000&lt;/fcolor&gt;&#10;  &lt;bcolor&gt;FFFFFFFF&lt;/bcolor&gt;&#10;  &lt;transparent&gt;True&lt;/transparent&gt;&#10;  &lt;resolution&gt;1800&lt;/resolution&gt;&#10;  &lt;imageh&gt;331&lt;/imageh&gt;&#10;  &lt;imagew&gt;1928&lt;/imagew&gt;&#10;  &lt;scale&gt;50&lt;/scale&gt;&#10;  &lt;cursor&gt;9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11877" y="2526096"/>
            <a:ext cx="2174304" cy="373285"/>
          </a:xfrm>
          <a:prstGeom prst="rect">
            <a:avLst/>
          </a:prstGeom>
        </p:spPr>
      </p:pic>
      <p:sp>
        <p:nvSpPr>
          <p:cNvPr id="354" name="テキスト ボックス 353"/>
          <p:cNvSpPr txBox="1"/>
          <p:nvPr/>
        </p:nvSpPr>
        <p:spPr>
          <a:xfrm>
            <a:off x="2762973" y="1480274"/>
            <a:ext cx="279477" cy="335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55" name="テキスト ボックス 354"/>
          <p:cNvSpPr txBox="1"/>
          <p:nvPr/>
        </p:nvSpPr>
        <p:spPr>
          <a:xfrm>
            <a:off x="2764013" y="3560418"/>
            <a:ext cx="279477" cy="335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356" name="直線コネクタ 355"/>
          <p:cNvCxnSpPr/>
          <p:nvPr/>
        </p:nvCxnSpPr>
        <p:spPr>
          <a:xfrm flipH="1">
            <a:off x="3047373" y="1485153"/>
            <a:ext cx="0" cy="2351221"/>
          </a:xfrm>
          <a:prstGeom prst="line">
            <a:avLst/>
          </a:prstGeom>
          <a:ln>
            <a:headEnd type="arrow" w="med" len="med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7" name="直線コネクタ 356"/>
          <p:cNvCxnSpPr/>
          <p:nvPr/>
        </p:nvCxnSpPr>
        <p:spPr>
          <a:xfrm flipH="1">
            <a:off x="3052169" y="3836374"/>
            <a:ext cx="3969609" cy="2431"/>
          </a:xfrm>
          <a:prstGeom prst="line">
            <a:avLst/>
          </a:prstGeom>
          <a:ln>
            <a:headEnd type="arrow" w="med" len="med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2" name="円/楕円 361"/>
          <p:cNvSpPr/>
          <p:nvPr/>
        </p:nvSpPr>
        <p:spPr>
          <a:xfrm>
            <a:off x="5985110" y="3799890"/>
            <a:ext cx="41069" cy="41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glow rad="5080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63" name="直線コネクタ 362"/>
          <p:cNvCxnSpPr/>
          <p:nvPr/>
        </p:nvCxnSpPr>
        <p:spPr>
          <a:xfrm>
            <a:off x="5502123" y="3444536"/>
            <a:ext cx="522738" cy="394271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64" name="TexTeXPicture" descr="&lt;?xml version=&quot;1.0&quot; encoding=&quot;utf-16&quot;?&gt;&#10;&lt;TeXTeX&gt;&#10;  &lt;preamble&gt;\documentclass{jarticle}&#10;\usepackage{amsmath}&#10;\pagestyle{empty}&lt;/preamble&gt;&#10;  &lt;body&gt;\begin{align*} &#10;{\Delta \eta}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751" y="3415515"/>
            <a:ext cx="405383" cy="293903"/>
          </a:xfrm>
          <a:prstGeom prst="rect">
            <a:avLst/>
          </a:prstGeom>
        </p:spPr>
      </p:pic>
      <p:pic>
        <p:nvPicPr>
          <p:cNvPr id="368" name="TexTeXPicture" descr="&lt;?xml version=&quot;1.0&quot; encoding=&quot;utf-16&quot;?&gt;&#10;&lt;TeXTeX&gt;&#10;  &lt;preamble&gt;\documentclass{jarticle}&#10;\usepackage{amsmath}&#10;\pagestyle{empty}&lt;/preamble&gt;&#10;  &lt;body&gt;\begin{align*} &#10;\eta_{\rm tot}&#10;\end{align*}&lt;/body&gt;&#10;  &lt;fcolor&gt;FF000000&lt;/fcolor&gt;&#10;  &lt;bcolor&gt;FFFFFFFF&lt;/bcolor&gt;&#10;  &lt;transparent&gt;True&lt;/transparent&gt;&#10;  &lt;resolution&gt;1800&lt;/resolution&gt;&#10;  &lt;imageh&gt;164&lt;/imageh&gt;&#10;  &lt;imagew&gt;359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449" y="4018328"/>
            <a:ext cx="505321" cy="230843"/>
          </a:xfrm>
          <a:prstGeom prst="rect">
            <a:avLst/>
          </a:prstGeom>
        </p:spPr>
      </p:pic>
      <p:sp>
        <p:nvSpPr>
          <p:cNvPr id="369" name="テキスト ボックス 368"/>
          <p:cNvSpPr txBox="1"/>
          <p:nvPr/>
        </p:nvSpPr>
        <p:spPr>
          <a:xfrm>
            <a:off x="753168" y="918748"/>
            <a:ext cx="761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Conserved charges in the total system do no fluctuate!</a:t>
            </a:r>
            <a:endParaRPr kumimoji="1" lang="ja-JP" altLang="en-US" sz="2400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5985110" y="3615562"/>
            <a:ext cx="6014" cy="2454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7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695790" cy="584775"/>
          </a:xfrm>
        </p:spPr>
        <p:txBody>
          <a:bodyPr/>
          <a:lstStyle/>
          <a:p>
            <a:r>
              <a:rPr kumimoji="1" lang="en-US" altLang="ja-JP" dirty="0" smtClean="0"/>
              <a:t> Global Charge Conservation  </a:t>
            </a:r>
            <a:endParaRPr kumimoji="1" lang="ja-JP" altLang="en-US" dirty="0"/>
          </a:p>
        </p:txBody>
      </p:sp>
      <p:sp>
        <p:nvSpPr>
          <p:cNvPr id="347" name="テキスト ボックス 346"/>
          <p:cNvSpPr txBox="1"/>
          <p:nvPr/>
        </p:nvSpPr>
        <p:spPr>
          <a:xfrm>
            <a:off x="3635896" y="6326814"/>
            <a:ext cx="539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err="1" smtClean="0">
                <a:solidFill>
                  <a:srgbClr val="002060"/>
                </a:solidFill>
              </a:rPr>
              <a:t>Jeon</a:t>
            </a:r>
            <a:r>
              <a:rPr kumimoji="1" lang="en-US" altLang="ja-JP" dirty="0" smtClean="0">
                <a:solidFill>
                  <a:srgbClr val="002060"/>
                </a:solidFill>
              </a:rPr>
              <a:t>, Koch, PRL2000; </a:t>
            </a:r>
            <a:r>
              <a:rPr kumimoji="1" lang="en-US" altLang="ja-JP" dirty="0" err="1" smtClean="0">
                <a:solidFill>
                  <a:srgbClr val="002060"/>
                </a:solidFill>
              </a:rPr>
              <a:t>Bleicher</a:t>
            </a:r>
            <a:r>
              <a:rPr kumimoji="1" lang="en-US" altLang="ja-JP" dirty="0" smtClean="0">
                <a:solidFill>
                  <a:srgbClr val="002060"/>
                </a:solidFill>
              </a:rPr>
              <a:t>, Jeon, Koch (2000)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pic>
        <p:nvPicPr>
          <p:cNvPr id="350" name="TexTeXPicture" descr="&lt;?xml version=&quot;1.0&quot; encoding=&quot;utf-16&quot;?&gt;&#10;&lt;TeXTeX&gt;&#10;  &lt;preamble&gt;\documentclass{jarticle}&#10;\usepackage{amsmath}&#10;\pagestyle{empty}&lt;/preamble&gt;&#10;  &lt;body&gt;\begin{align*} &#10;{ \langle Q_{(\rm  net)}^2 \rangle_{\rm  c}/ \langle Q_{(\rm  tot)} \rangle_{\rm  c}}&#10;\end{align*}&lt;/body&gt;&#10;  &lt;fcolor&gt;FF000000&lt;/fcolor&gt;&#10;  &lt;bcolor&gt;FFFFFFFF&lt;/bcolor&gt;&#10;  &lt;transparent&gt;True&lt;/transparent&gt;&#10;  &lt;resolution&gt;1800&lt;/resolution&gt;&#10;  &lt;imageh&gt;331&lt;/imageh&gt;&#10;  &lt;imagew&gt;1928&lt;/imagew&gt;&#10;  &lt;scale&gt;50&lt;/scale&gt;&#10;  &lt;cursor&gt;9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11877" y="2526096"/>
            <a:ext cx="2174304" cy="373285"/>
          </a:xfrm>
          <a:prstGeom prst="rect">
            <a:avLst/>
          </a:prstGeom>
        </p:spPr>
      </p:pic>
      <p:sp>
        <p:nvSpPr>
          <p:cNvPr id="354" name="テキスト ボックス 353"/>
          <p:cNvSpPr txBox="1"/>
          <p:nvPr/>
        </p:nvSpPr>
        <p:spPr>
          <a:xfrm>
            <a:off x="2762973" y="1480274"/>
            <a:ext cx="279477" cy="335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55" name="テキスト ボックス 354"/>
          <p:cNvSpPr txBox="1"/>
          <p:nvPr/>
        </p:nvSpPr>
        <p:spPr>
          <a:xfrm>
            <a:off x="2764013" y="3560418"/>
            <a:ext cx="279477" cy="3350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356" name="直線コネクタ 355"/>
          <p:cNvCxnSpPr/>
          <p:nvPr/>
        </p:nvCxnSpPr>
        <p:spPr>
          <a:xfrm flipH="1">
            <a:off x="3047373" y="1485153"/>
            <a:ext cx="0" cy="2351221"/>
          </a:xfrm>
          <a:prstGeom prst="line">
            <a:avLst/>
          </a:prstGeom>
          <a:ln>
            <a:headEnd type="arrow" w="med" len="med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7" name="直線コネクタ 356"/>
          <p:cNvCxnSpPr/>
          <p:nvPr/>
        </p:nvCxnSpPr>
        <p:spPr>
          <a:xfrm flipH="1">
            <a:off x="3052169" y="3836374"/>
            <a:ext cx="3969609" cy="2431"/>
          </a:xfrm>
          <a:prstGeom prst="line">
            <a:avLst/>
          </a:prstGeom>
          <a:ln>
            <a:headEnd type="arrow" w="med" len="med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9" name="直線コネクタ 358"/>
          <p:cNvCxnSpPr/>
          <p:nvPr/>
        </p:nvCxnSpPr>
        <p:spPr>
          <a:xfrm>
            <a:off x="3052169" y="1584211"/>
            <a:ext cx="2972692" cy="2254596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2" name="円/楕円 361"/>
          <p:cNvSpPr/>
          <p:nvPr/>
        </p:nvSpPr>
        <p:spPr>
          <a:xfrm>
            <a:off x="5985110" y="3799890"/>
            <a:ext cx="41069" cy="4106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glow rad="5080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63" name="直線コネクタ 362"/>
          <p:cNvCxnSpPr/>
          <p:nvPr/>
        </p:nvCxnSpPr>
        <p:spPr>
          <a:xfrm>
            <a:off x="5502123" y="3444536"/>
            <a:ext cx="522738" cy="394271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64" name="TexTeXPicture" descr="&lt;?xml version=&quot;1.0&quot; encoding=&quot;utf-16&quot;?&gt;&#10;&lt;TeXTeX&gt;&#10;  &lt;preamble&gt;\documentclass{jarticle}&#10;\usepackage{amsmath}&#10;\pagestyle{empty}&lt;/preamble&gt;&#10;  &lt;body&gt;\begin{align*} &#10;{\Delta \eta}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751" y="3415515"/>
            <a:ext cx="405383" cy="293903"/>
          </a:xfrm>
          <a:prstGeom prst="rect">
            <a:avLst/>
          </a:prstGeom>
        </p:spPr>
      </p:pic>
      <p:pic>
        <p:nvPicPr>
          <p:cNvPr id="368" name="TexTeXPicture" descr="&lt;?xml version=&quot;1.0&quot; encoding=&quot;utf-16&quot;?&gt;&#10;&lt;TeXTeX&gt;&#10;  &lt;preamble&gt;\documentclass{jarticle}&#10;\usepackage{amsmath}&#10;\pagestyle{empty}&lt;/preamble&gt;&#10;  &lt;body&gt;\begin{align*} &#10;\eta_{\rm tot}&#10;\end{align*}&lt;/body&gt;&#10;  &lt;fcolor&gt;FF000000&lt;/fcolor&gt;&#10;  &lt;bcolor&gt;FFFFFFFF&lt;/bcolor&gt;&#10;  &lt;transparent&gt;True&lt;/transparent&gt;&#10;  &lt;resolution&gt;1800&lt;/resolution&gt;&#10;  &lt;imageh&gt;164&lt;/imageh&gt;&#10;  &lt;imagew&gt;359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449" y="4018328"/>
            <a:ext cx="505321" cy="230843"/>
          </a:xfrm>
          <a:prstGeom prst="rect">
            <a:avLst/>
          </a:prstGeom>
        </p:spPr>
      </p:pic>
      <p:sp>
        <p:nvSpPr>
          <p:cNvPr id="369" name="テキスト ボックス 368"/>
          <p:cNvSpPr txBox="1"/>
          <p:nvPr/>
        </p:nvSpPr>
        <p:spPr>
          <a:xfrm>
            <a:off x="753168" y="918748"/>
            <a:ext cx="761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Conserved charges in the total system do no fluctuate!</a:t>
            </a:r>
            <a:endParaRPr kumimoji="1" lang="ja-JP" altLang="en-US" sz="2400" dirty="0"/>
          </a:p>
        </p:txBody>
      </p:sp>
      <p:sp>
        <p:nvSpPr>
          <p:cNvPr id="371" name="四角形吹き出し 370"/>
          <p:cNvSpPr/>
          <p:nvPr/>
        </p:nvSpPr>
        <p:spPr>
          <a:xfrm>
            <a:off x="1403648" y="4621022"/>
            <a:ext cx="5400600" cy="1666878"/>
          </a:xfrm>
          <a:prstGeom prst="wedgeRectCallout">
            <a:avLst>
              <a:gd name="adj1" fmla="val 18674"/>
              <a:gd name="adj2" fmla="val -1274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テキスト ボックス 345"/>
          <p:cNvSpPr txBox="1"/>
          <p:nvPr/>
        </p:nvSpPr>
        <p:spPr>
          <a:xfrm>
            <a:off x="2213242" y="4813063"/>
            <a:ext cx="3819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An</a:t>
            </a:r>
            <a:r>
              <a:rPr kumimoji="1" lang="en-US" altLang="ja-JP" sz="2400" dirty="0" smtClean="0"/>
              <a:t> Estimate of GCC Effect</a:t>
            </a:r>
          </a:p>
        </p:txBody>
      </p:sp>
      <p:pic>
        <p:nvPicPr>
          <p:cNvPr id="348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\langle  \delta &#10;N^{2} \rangle_{\rm GCC}=&#10;\langle  \delta &#10;N^{2} \rangle_{\rm inf}\times \left(1-\frac{\Delta \eta}{\eta_{\rm tot}}\right)&#10;\end{align*}&lt;/body&gt;&#10;  &lt;fcolor&gt;FF000000&lt;/fcolor&gt;&#10;  &lt;bcolor&gt;FFFFFFFF&lt;/bcolor&gt;&#10;  &lt;transparent&gt;True&lt;/transparent&gt;&#10;  &lt;resolution&gt;1800&lt;/resolution&gt;&#10;  &lt;imageh&gt;597&lt;/imageh&gt;&#10;  &lt;imagew&gt;3813&lt;/imagew&gt;&#10;  &lt;scale&gt;50&lt;/scale&gt;&#10;  &lt;cursor&gt;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664" y="5454539"/>
            <a:ext cx="4704088" cy="736515"/>
          </a:xfrm>
          <a:prstGeom prst="rect">
            <a:avLst/>
          </a:prstGeom>
        </p:spPr>
      </p:pic>
      <p:cxnSp>
        <p:nvCxnSpPr>
          <p:cNvPr id="372" name="直線コネクタ 371"/>
          <p:cNvCxnSpPr/>
          <p:nvPr/>
        </p:nvCxnSpPr>
        <p:spPr>
          <a:xfrm>
            <a:off x="5985110" y="3615562"/>
            <a:ext cx="6014" cy="2454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173211" cy="584775"/>
          </a:xfrm>
        </p:spPr>
        <p:txBody>
          <a:bodyPr/>
          <a:lstStyle/>
          <a:p>
            <a:r>
              <a:rPr kumimoji="1" lang="en-US" altLang="ja-JP" dirty="0" smtClean="0"/>
              <a:t> Diffusion in Finite Volume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8182" b="6930"/>
          <a:stretch/>
        </p:blipFill>
        <p:spPr>
          <a:xfrm>
            <a:off x="66299" y="1994873"/>
            <a:ext cx="6161885" cy="43200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3161260" y="3384664"/>
            <a:ext cx="18277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 smtClean="0"/>
              <a:t>Infinite Sys.</a:t>
            </a:r>
          </a:p>
          <a:p>
            <a:pPr algn="r"/>
            <a:r>
              <a:rPr kumimoji="1" lang="en-US" altLang="ja-JP" b="1" dirty="0" smtClean="0"/>
              <a:t>(No GCC Effect)</a:t>
            </a:r>
            <a:endParaRPr kumimoji="1" lang="ja-JP" altLang="en-US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147152" y="2162968"/>
            <a:ext cx="2747260" cy="1961518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64212" y="3377165"/>
            <a:ext cx="22028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: Average </a:t>
            </a:r>
          </a:p>
          <a:p>
            <a:r>
              <a:rPr lang="en-US" altLang="ja-JP" sz="2000" dirty="0"/>
              <a:t>  </a:t>
            </a:r>
            <a:r>
              <a:rPr kumimoji="1" lang="en-US" altLang="ja-JP" sz="2000" dirty="0" smtClean="0"/>
              <a:t>Diffusion Length</a:t>
            </a:r>
            <a:endParaRPr kumimoji="1"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1247629" y="2558996"/>
            <a:ext cx="1767408" cy="1001629"/>
          </a:xfrm>
          <a:prstGeom prst="rect">
            <a:avLst/>
          </a:prstGeom>
          <a:solidFill>
            <a:srgbClr val="F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7" name="TexTeXPicture" descr="&lt;?xml version=&quot;1.0&quot; encoding=&quot;utf-16&quot;?&gt;&#10;&lt;TeXTeX&gt;&#10;  &lt;preamble&gt;\documentclass{jarticle}&#10;\usepackage{amsmath}&#10;\pagestyle{empty}&lt;/preamble&gt;&#10;  &lt;body&gt;\begin{align*}&#10;L=\frac{\eta_{\rm tot}}{d(\tau)}&#10;\end{align*}&lt;/body&gt;&#10;  &lt;fcolor&gt;FF000000&lt;/fcolor&gt;&#10;  &lt;bcolor&gt;FFFFFFFF&lt;/bcolor&gt;&#10;  &lt;transparent&gt;True&lt;/transparent&gt;&#10;  &lt;resolution&gt;1800&lt;/resolution&gt;&#10;  &lt;imageh&gt;511&lt;/imageh&gt;&#10;  &lt;imagew&gt;983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19" y="2698713"/>
            <a:ext cx="1557073" cy="809424"/>
          </a:xfrm>
          <a:prstGeom prst="rect">
            <a:avLst/>
          </a:prstGeom>
        </p:spPr>
      </p:pic>
      <p:sp>
        <p:nvSpPr>
          <p:cNvPr id="348" name="テキスト ボックス 347"/>
          <p:cNvSpPr txBox="1"/>
          <p:nvPr/>
        </p:nvSpPr>
        <p:spPr>
          <a:xfrm>
            <a:off x="6851867" y="4240728"/>
            <a:ext cx="1535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: Diffusion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Coefficient</a:t>
            </a:r>
            <a:endParaRPr kumimoji="1" lang="ja-JP" altLang="en-US" sz="2000" dirty="0"/>
          </a:p>
        </p:txBody>
      </p:sp>
      <p:pic>
        <p:nvPicPr>
          <p:cNvPr id="351" name="TexTeXPicture" descr="&lt;?xml version=&quot;1.0&quot; encoding=&quot;utf-16&quot;?&gt;&#10;&lt;TeXTeX&gt;&#10;  &lt;preamble&gt;\documentclass{jarticle}&#10;\usepackage{amsmath}&#10;\pagestyle{empty}&lt;/preamble&gt;&#10;  &lt;body&gt;\begin{align*} &#10;{ \langle Q_{(\rm  net)}^2 \rangle_{\rm  c}/ \langle Q_{(\rm  tot)} \rangle_{\rm  c}}&#10;\end{align*}&lt;/body&gt;&#10;  &lt;fcolor&gt;FF000000&lt;/fcolor&gt;&#10;  &lt;bcolor&gt;FFFFFFFF&lt;/bcolor&gt;&#10;  &lt;transparent&gt;True&lt;/transparent&gt;&#10;  &lt;resolution&gt;1800&lt;/resolution&gt;&#10;  &lt;imageh&gt;331&lt;/imageh&gt;&#10;  &lt;imagew&gt;1928&lt;/imagew&gt;&#10;  &lt;scale&gt;50&lt;/scale&gt;&#10;  &lt;cursor&gt;9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27" y="1564820"/>
            <a:ext cx="2516305" cy="432000"/>
          </a:xfrm>
          <a:prstGeom prst="rect">
            <a:avLst/>
          </a:prstGeom>
        </p:spPr>
      </p:pic>
      <p:pic>
        <p:nvPicPr>
          <p:cNvPr id="352" name="TexTeXPicture" descr="&lt;?xml version=&quot;1.0&quot; encoding=&quot;utf-16&quot;?&gt;&#10;&lt;TeXTeX&gt;&#10;  &lt;preamble&gt;\documentclass{jarticle}&#10;\usepackage{amsmath}&#10;\pagestyle{empty}&lt;/preamble&gt;&#10;  &lt;body&gt;\begin{align*} &#10;{ \Delta \eta / d(\tau)}&#10;\end{align*}&lt;/body&gt;&#10;  &lt;fcolor&gt;FF000000&lt;/fcolor&gt;&#10;  &lt;bcolor&gt;FFFFFFFF&lt;/bcolor&gt;&#10;  &lt;transparent&gt;True&lt;/transparent&gt;&#10;  &lt;resolution&gt;1800&lt;/resolution&gt;&#10;  &lt;imageh&gt;250&lt;/imageh&gt;&#10;  &lt;imagew&gt;889&lt;/imagew&gt;&#10;  &lt;scale&gt;50&lt;/scale&gt;&#10;  &lt;cursor&gt;3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179" y="6381368"/>
            <a:ext cx="1280161" cy="360000"/>
          </a:xfrm>
          <a:prstGeom prst="rect">
            <a:avLst/>
          </a:prstGeom>
        </p:spPr>
      </p:pic>
      <p:pic>
        <p:nvPicPr>
          <p:cNvPr id="355" name="TexTeXPicture" descr="&lt;?xml version=&quot;1.0&quot; encoding=&quot;utf-16&quot;?&gt;&#10;&lt;TeXTeX&gt;&#10;  &lt;preamble&gt;\documentclass{jarticle}&#10;\usepackage{amsmath}&#10;\pagestyle{empty}&lt;/preamble&gt;&#10;  &lt;body&gt;\begin{align*} &#10;D(\tau)&#10;\end{align*}&lt;/body&gt;&#10;  &lt;fcolor&gt;FF000000&lt;/fcolor&gt;&#10;  &lt;bcolor&gt;FFFFFFFF&lt;/bcolor&gt;&#10;  &lt;transparent&gt;True&lt;/transparent&gt;&#10;  &lt;resolution&gt;1800&lt;/resolution&gt;&#10;  &lt;imageh&gt;249&lt;/imageh&gt;&#10;  &lt;imagew&gt;509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491" y="4342296"/>
            <a:ext cx="538692" cy="263525"/>
          </a:xfrm>
          <a:prstGeom prst="rect">
            <a:avLst/>
          </a:prstGeom>
        </p:spPr>
      </p:pic>
      <p:pic>
        <p:nvPicPr>
          <p:cNvPr id="356" name="TexTeXPicture" descr="&lt;?xml version=&quot;1.0&quot; encoding=&quot;utf-16&quot;?&gt;&#10;&lt;TeXTeX&gt;&#10;  &lt;preamble&gt;\documentclass{jarticle}&#10;\usepackage{amsmath}&#10;\pagestyle{empty}&lt;/preamble&gt;&#10;  &lt;body&gt;\begin{align*} &#10;d(\tau)=\sqrt{2\int_{\tau_0}^{\tau}D(\tau')d\tau'}&#10;\end{align*}&lt;/body&gt;&#10;  &lt;fcolor&gt;FF000000&lt;/fcolor&gt;&#10;  &lt;bcolor&gt;FFFFFFFF&lt;/bcolor&gt;&#10;  &lt;transparent&gt;True&lt;/transparent&gt;&#10;  &lt;resolution&gt;1800&lt;/resolution&gt;&#10;  &lt;imageh&gt;747&lt;/imageh&gt;&#10;  &lt;imagew&gt;2564&lt;/imagew&gt;&#10;  &lt;scale&gt;50&lt;/scale&gt;&#10;  &lt;cursor&gt;79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98" y="2538119"/>
            <a:ext cx="2718458" cy="792000"/>
          </a:xfrm>
          <a:prstGeom prst="rect">
            <a:avLst/>
          </a:prstGeom>
        </p:spPr>
      </p:pic>
      <p:sp>
        <p:nvSpPr>
          <p:cNvPr id="357" name="テキスト ボックス 356"/>
          <p:cNvSpPr txBox="1"/>
          <p:nvPr/>
        </p:nvSpPr>
        <p:spPr>
          <a:xfrm>
            <a:off x="827584" y="898987"/>
            <a:ext cx="71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Solve the diffusion master equation in finite volume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4439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173211" cy="584775"/>
          </a:xfrm>
        </p:spPr>
        <p:txBody>
          <a:bodyPr/>
          <a:lstStyle/>
          <a:p>
            <a:r>
              <a:rPr kumimoji="1" lang="en-US" altLang="ja-JP" dirty="0" smtClean="0"/>
              <a:t> Diffusion in Finite Volume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8182" b="6930"/>
          <a:stretch/>
        </p:blipFill>
        <p:spPr>
          <a:xfrm>
            <a:off x="66299" y="1994873"/>
            <a:ext cx="6161885" cy="43200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3161260" y="3384664"/>
            <a:ext cx="18277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 smtClean="0"/>
              <a:t>Infinite Sys.</a:t>
            </a:r>
          </a:p>
          <a:p>
            <a:pPr algn="r"/>
            <a:r>
              <a:rPr kumimoji="1" lang="en-US" altLang="ja-JP" b="1" dirty="0" smtClean="0"/>
              <a:t>(No GCC Effect)</a:t>
            </a:r>
            <a:endParaRPr kumimoji="1" lang="ja-JP" altLang="en-US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147152" y="2162968"/>
            <a:ext cx="2747260" cy="1961518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64212" y="3377165"/>
            <a:ext cx="22028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: Average </a:t>
            </a:r>
          </a:p>
          <a:p>
            <a:r>
              <a:rPr lang="en-US" altLang="ja-JP" sz="2000" dirty="0"/>
              <a:t>  </a:t>
            </a:r>
            <a:r>
              <a:rPr kumimoji="1" lang="en-US" altLang="ja-JP" sz="2000" dirty="0" smtClean="0"/>
              <a:t>Diffusion Length</a:t>
            </a:r>
            <a:endParaRPr kumimoji="1"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1247629" y="2558996"/>
            <a:ext cx="1767408" cy="1001629"/>
          </a:xfrm>
          <a:prstGeom prst="rect">
            <a:avLst/>
          </a:prstGeom>
          <a:solidFill>
            <a:srgbClr val="F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7" name="TexTeXPicture" descr="&lt;?xml version=&quot;1.0&quot; encoding=&quot;utf-16&quot;?&gt;&#10;&lt;TeXTeX&gt;&#10;  &lt;preamble&gt;\documentclass{jarticle}&#10;\usepackage{amsmath}&#10;\pagestyle{empty}&lt;/preamble&gt;&#10;  &lt;body&gt;\begin{align*}&#10;L=\frac{\eta_{\rm tot}}{d(\tau)}&#10;\end{align*}&lt;/body&gt;&#10;  &lt;fcolor&gt;FF000000&lt;/fcolor&gt;&#10;  &lt;bcolor&gt;FFFFFFFF&lt;/bcolor&gt;&#10;  &lt;transparent&gt;True&lt;/transparent&gt;&#10;  &lt;resolution&gt;1800&lt;/resolution&gt;&#10;  &lt;imageh&gt;511&lt;/imageh&gt;&#10;  &lt;imagew&gt;983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19" y="2698713"/>
            <a:ext cx="1557073" cy="809424"/>
          </a:xfrm>
          <a:prstGeom prst="rect">
            <a:avLst/>
          </a:prstGeom>
        </p:spPr>
      </p:pic>
      <p:sp>
        <p:nvSpPr>
          <p:cNvPr id="348" name="テキスト ボックス 347"/>
          <p:cNvSpPr txBox="1"/>
          <p:nvPr/>
        </p:nvSpPr>
        <p:spPr>
          <a:xfrm>
            <a:off x="6851867" y="4240728"/>
            <a:ext cx="1535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: Diffusion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Coefficient</a:t>
            </a:r>
            <a:endParaRPr kumimoji="1" lang="ja-JP" altLang="en-US" sz="2000" dirty="0"/>
          </a:p>
        </p:txBody>
      </p:sp>
      <p:pic>
        <p:nvPicPr>
          <p:cNvPr id="351" name="TexTeXPicture" descr="&lt;?xml version=&quot;1.0&quot; encoding=&quot;utf-16&quot;?&gt;&#10;&lt;TeXTeX&gt;&#10;  &lt;preamble&gt;\documentclass{jarticle}&#10;\usepackage{amsmath}&#10;\pagestyle{empty}&lt;/preamble&gt;&#10;  &lt;body&gt;\begin{align*} &#10;{ \langle Q_{(\rm  net)}^2 \rangle_{\rm  c}/ \langle Q_{(\rm  tot)} \rangle_{\rm  c}}&#10;\end{align*}&lt;/body&gt;&#10;  &lt;fcolor&gt;FF000000&lt;/fcolor&gt;&#10;  &lt;bcolor&gt;FFFFFFFF&lt;/bcolor&gt;&#10;  &lt;transparent&gt;True&lt;/transparent&gt;&#10;  &lt;resolution&gt;1800&lt;/resolution&gt;&#10;  &lt;imageh&gt;331&lt;/imageh&gt;&#10;  &lt;imagew&gt;1928&lt;/imagew&gt;&#10;  &lt;scale&gt;50&lt;/scale&gt;&#10;  &lt;cursor&gt;9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27" y="1564820"/>
            <a:ext cx="2516305" cy="432000"/>
          </a:xfrm>
          <a:prstGeom prst="rect">
            <a:avLst/>
          </a:prstGeom>
        </p:spPr>
      </p:pic>
      <p:pic>
        <p:nvPicPr>
          <p:cNvPr id="352" name="TexTeXPicture" descr="&lt;?xml version=&quot;1.0&quot; encoding=&quot;utf-16&quot;?&gt;&#10;&lt;TeXTeX&gt;&#10;  &lt;preamble&gt;\documentclass{jarticle}&#10;\usepackage{amsmath}&#10;\pagestyle{empty}&lt;/preamble&gt;&#10;  &lt;body&gt;\begin{align*} &#10;{ \Delta \eta / d(\tau)}&#10;\end{align*}&lt;/body&gt;&#10;  &lt;fcolor&gt;FF000000&lt;/fcolor&gt;&#10;  &lt;bcolor&gt;FFFFFFFF&lt;/bcolor&gt;&#10;  &lt;transparent&gt;True&lt;/transparent&gt;&#10;  &lt;resolution&gt;1800&lt;/resolution&gt;&#10;  &lt;imageh&gt;250&lt;/imageh&gt;&#10;  &lt;imagew&gt;889&lt;/imagew&gt;&#10;  &lt;scale&gt;50&lt;/scale&gt;&#10;  &lt;cursor&gt;3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179" y="6381368"/>
            <a:ext cx="1280161" cy="360000"/>
          </a:xfrm>
          <a:prstGeom prst="rect">
            <a:avLst/>
          </a:prstGeom>
        </p:spPr>
      </p:pic>
      <p:pic>
        <p:nvPicPr>
          <p:cNvPr id="355" name="TexTeXPicture" descr="&lt;?xml version=&quot;1.0&quot; encoding=&quot;utf-16&quot;?&gt;&#10;&lt;TeXTeX&gt;&#10;  &lt;preamble&gt;\documentclass{jarticle}&#10;\usepackage{amsmath}&#10;\pagestyle{empty}&lt;/preamble&gt;&#10;  &lt;body&gt;\begin{align*} &#10;D(\tau)&#10;\end{align*}&lt;/body&gt;&#10;  &lt;fcolor&gt;FF000000&lt;/fcolor&gt;&#10;  &lt;bcolor&gt;FFFFFFFF&lt;/bcolor&gt;&#10;  &lt;transparent&gt;True&lt;/transparent&gt;&#10;  &lt;resolution&gt;1800&lt;/resolution&gt;&#10;  &lt;imageh&gt;249&lt;/imageh&gt;&#10;  &lt;imagew&gt;509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491" y="4342296"/>
            <a:ext cx="538692" cy="263525"/>
          </a:xfrm>
          <a:prstGeom prst="rect">
            <a:avLst/>
          </a:prstGeom>
        </p:spPr>
      </p:pic>
      <p:pic>
        <p:nvPicPr>
          <p:cNvPr id="356" name="TexTeXPicture" descr="&lt;?xml version=&quot;1.0&quot; encoding=&quot;utf-16&quot;?&gt;&#10;&lt;TeXTeX&gt;&#10;  &lt;preamble&gt;\documentclass{jarticle}&#10;\usepackage{amsmath}&#10;\pagestyle{empty}&lt;/preamble&gt;&#10;  &lt;body&gt;\begin{align*} &#10;d(\tau)=\sqrt{2\int_{\tau_0}^{\tau}D(\tau')d\tau'}&#10;\end{align*}&lt;/body&gt;&#10;  &lt;fcolor&gt;FF000000&lt;/fcolor&gt;&#10;  &lt;bcolor&gt;FFFFFFFF&lt;/bcolor&gt;&#10;  &lt;transparent&gt;True&lt;/transparent&gt;&#10;  &lt;resolution&gt;1800&lt;/resolution&gt;&#10;  &lt;imageh&gt;747&lt;/imageh&gt;&#10;  &lt;imagew&gt;2564&lt;/imagew&gt;&#10;  &lt;scale&gt;50&lt;/scale&gt;&#10;  &lt;cursor&gt;79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98" y="2538119"/>
            <a:ext cx="2718458" cy="792000"/>
          </a:xfrm>
          <a:prstGeom prst="rect">
            <a:avLst/>
          </a:prstGeom>
        </p:spPr>
      </p:pic>
      <p:sp>
        <p:nvSpPr>
          <p:cNvPr id="357" name="テキスト ボックス 356"/>
          <p:cNvSpPr txBox="1"/>
          <p:nvPr/>
        </p:nvSpPr>
        <p:spPr>
          <a:xfrm>
            <a:off x="827584" y="898987"/>
            <a:ext cx="71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Solve the diffusion master equation in finite volume</a:t>
            </a:r>
            <a:endParaRPr kumimoji="1" lang="ja-JP" altLang="en-US" sz="2400" dirty="0"/>
          </a:p>
        </p:txBody>
      </p:sp>
      <p:sp>
        <p:nvSpPr>
          <p:cNvPr id="358" name="左右矢印 357"/>
          <p:cNvSpPr/>
          <p:nvPr/>
        </p:nvSpPr>
        <p:spPr>
          <a:xfrm>
            <a:off x="4994767" y="5151029"/>
            <a:ext cx="917161" cy="36004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左右矢印 358"/>
          <p:cNvSpPr/>
          <p:nvPr/>
        </p:nvSpPr>
        <p:spPr>
          <a:xfrm>
            <a:off x="3275856" y="4986142"/>
            <a:ext cx="917161" cy="36004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左右矢印 359"/>
          <p:cNvSpPr/>
          <p:nvPr/>
        </p:nvSpPr>
        <p:spPr>
          <a:xfrm>
            <a:off x="2520443" y="4729833"/>
            <a:ext cx="917161" cy="360040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テキスト ボックス 360"/>
          <p:cNvSpPr txBox="1"/>
          <p:nvPr/>
        </p:nvSpPr>
        <p:spPr>
          <a:xfrm>
            <a:off x="4927077" y="4525264"/>
            <a:ext cx="100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effect of</a:t>
            </a:r>
          </a:p>
          <a:p>
            <a:pPr algn="ctr"/>
            <a:r>
              <a:rPr kumimoji="1" lang="en-US" altLang="ja-JP" dirty="0" smtClean="0"/>
              <a:t>GCC</a:t>
            </a:r>
            <a:endParaRPr kumimoji="1" lang="ja-JP" altLang="en-US" dirty="0"/>
          </a:p>
        </p:txBody>
      </p:sp>
      <p:sp>
        <p:nvSpPr>
          <p:cNvPr id="362" name="テキスト ボックス 361"/>
          <p:cNvSpPr txBox="1"/>
          <p:nvPr/>
        </p:nvSpPr>
        <p:spPr>
          <a:xfrm>
            <a:off x="3314693" y="4323414"/>
            <a:ext cx="100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effect of</a:t>
            </a:r>
          </a:p>
          <a:p>
            <a:pPr algn="ctr"/>
            <a:r>
              <a:rPr kumimoji="1" lang="en-US" altLang="ja-JP" dirty="0" smtClean="0"/>
              <a:t>GCC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6148949" y="5589240"/>
            <a:ext cx="2918109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\Delta\eta/d \geq L-2\end{align*}&lt;/body&gt;&#10;  &lt;fcolor&gt;FF000000&lt;/fcolor&gt;&#10;  &lt;bcolor&gt;FFFFFFFF&lt;/bcolor&gt;&#10;  &lt;transparent&gt;True&lt;/transparent&gt;&#10;  &lt;resolution&gt;1800&lt;/resolution&gt;&#10;  &lt;imageh&gt;250&lt;/imageh&gt;&#10;  &lt;imagew&gt;1500&lt;/imagew&gt;&#10;  &lt;scale&gt;50&lt;/scale&gt;&#10;  &lt;cursor&gt;37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221808"/>
            <a:ext cx="2046787" cy="34113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148950" y="5668370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suppression only for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772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4580100" cy="584775"/>
          </a:xfrm>
        </p:spPr>
        <p:txBody>
          <a:bodyPr/>
          <a:lstStyle/>
          <a:p>
            <a:r>
              <a:rPr kumimoji="1" lang="en-US" altLang="ja-JP" dirty="0" smtClean="0"/>
              <a:t> Physical Interpretation  </a:t>
            </a:r>
            <a:endParaRPr kumimoji="1"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35496" y="4529538"/>
            <a:ext cx="5248553" cy="1443910"/>
            <a:chOff x="658645" y="4721549"/>
            <a:chExt cx="5248553" cy="1443910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658645" y="4721549"/>
              <a:ext cx="52485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</a:rPr>
                <a:t>Condition for effects of the GCC</a:t>
              </a:r>
              <a:endParaRPr kumimoji="0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小塚ゴシック Pr6N L"/>
                <a:ea typeface="小塚ゴシック Pr6N L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786365" y="5196621"/>
              <a:ext cx="4862422" cy="968838"/>
            </a:xfrm>
            <a:prstGeom prst="rect">
              <a:avLst/>
            </a:prstGeom>
            <a:noFill/>
            <a:ln w="57150" cap="flat" cmpd="sng" algn="ctr">
              <a:solidFill>
                <a:srgbClr val="FF3D3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小塚ゴシック Pr6N L"/>
                <a:ea typeface="小塚ゴシック Pr6N L"/>
                <a:cs typeface="+mn-cs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076056" y="1235282"/>
            <a:ext cx="3989489" cy="1328884"/>
            <a:chOff x="5765845" y="3391579"/>
            <a:chExt cx="3989489" cy="132888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5765845" y="3391579"/>
              <a:ext cx="3989489" cy="1328884"/>
              <a:chOff x="5928434" y="847568"/>
              <a:chExt cx="3989489" cy="1328884"/>
            </a:xfrm>
          </p:grpSpPr>
          <p:sp>
            <p:nvSpPr>
              <p:cNvPr id="9" name="テキスト ボックス 8"/>
              <p:cNvSpPr txBox="1"/>
              <p:nvPr/>
            </p:nvSpPr>
            <p:spPr>
              <a:xfrm>
                <a:off x="6724420" y="926771"/>
                <a:ext cx="31935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小塚ゴシック Pr6N L"/>
                    <a:ea typeface="小塚ゴシック Pr6N L"/>
                  </a:rPr>
                  <a:t>: Averaged Diffusion Distance</a:t>
                </a:r>
              </a:p>
            </p:txBody>
          </p:sp>
          <p:sp>
            <p:nvSpPr>
              <p:cNvPr id="10" name="正方形/長方形 71"/>
              <p:cNvSpPr/>
              <p:nvPr/>
            </p:nvSpPr>
            <p:spPr>
              <a:xfrm>
                <a:off x="5928434" y="847568"/>
                <a:ext cx="3989489" cy="1328884"/>
              </a:xfrm>
              <a:custGeom>
                <a:avLst/>
                <a:gdLst>
                  <a:gd name="connsiteX0" fmla="*/ 0 w 3824115"/>
                  <a:gd name="connsiteY0" fmla="*/ 0 h 962865"/>
                  <a:gd name="connsiteX1" fmla="*/ 3824115 w 3824115"/>
                  <a:gd name="connsiteY1" fmla="*/ 0 h 962865"/>
                  <a:gd name="connsiteX2" fmla="*/ 3824115 w 3824115"/>
                  <a:gd name="connsiteY2" fmla="*/ 962865 h 962865"/>
                  <a:gd name="connsiteX3" fmla="*/ 0 w 3824115"/>
                  <a:gd name="connsiteY3" fmla="*/ 962865 h 962865"/>
                  <a:gd name="connsiteX4" fmla="*/ 0 w 3824115"/>
                  <a:gd name="connsiteY4" fmla="*/ 0 h 962865"/>
                  <a:gd name="connsiteX0" fmla="*/ 0 w 3824115"/>
                  <a:gd name="connsiteY0" fmla="*/ 0 h 962865"/>
                  <a:gd name="connsiteX1" fmla="*/ 3824115 w 3824115"/>
                  <a:gd name="connsiteY1" fmla="*/ 0 h 962865"/>
                  <a:gd name="connsiteX2" fmla="*/ 3813961 w 3824115"/>
                  <a:gd name="connsiteY2" fmla="*/ 556697 h 962865"/>
                  <a:gd name="connsiteX3" fmla="*/ 3824115 w 3824115"/>
                  <a:gd name="connsiteY3" fmla="*/ 962865 h 962865"/>
                  <a:gd name="connsiteX4" fmla="*/ 0 w 3824115"/>
                  <a:gd name="connsiteY4" fmla="*/ 962865 h 962865"/>
                  <a:gd name="connsiteX5" fmla="*/ 0 w 3824115"/>
                  <a:gd name="connsiteY5" fmla="*/ 0 h 962865"/>
                  <a:gd name="connsiteX0" fmla="*/ 0 w 3824847"/>
                  <a:gd name="connsiteY0" fmla="*/ 0 h 962865"/>
                  <a:gd name="connsiteX1" fmla="*/ 3824115 w 3824847"/>
                  <a:gd name="connsiteY1" fmla="*/ 0 h 962865"/>
                  <a:gd name="connsiteX2" fmla="*/ 3813961 w 3824847"/>
                  <a:gd name="connsiteY2" fmla="*/ 556697 h 962865"/>
                  <a:gd name="connsiteX3" fmla="*/ 3824847 w 3824847"/>
                  <a:gd name="connsiteY3" fmla="*/ 687325 h 962865"/>
                  <a:gd name="connsiteX4" fmla="*/ 3824115 w 3824847"/>
                  <a:gd name="connsiteY4" fmla="*/ 962865 h 962865"/>
                  <a:gd name="connsiteX5" fmla="*/ 0 w 3824847"/>
                  <a:gd name="connsiteY5" fmla="*/ 962865 h 962865"/>
                  <a:gd name="connsiteX6" fmla="*/ 0 w 3824847"/>
                  <a:gd name="connsiteY6" fmla="*/ 0 h 962865"/>
                  <a:gd name="connsiteX0" fmla="*/ 0 w 3824847"/>
                  <a:gd name="connsiteY0" fmla="*/ 0 h 962865"/>
                  <a:gd name="connsiteX1" fmla="*/ 3824115 w 3824847"/>
                  <a:gd name="connsiteY1" fmla="*/ 0 h 962865"/>
                  <a:gd name="connsiteX2" fmla="*/ 3824847 w 3824847"/>
                  <a:gd name="connsiteY2" fmla="*/ 458725 h 962865"/>
                  <a:gd name="connsiteX3" fmla="*/ 3813961 w 3824847"/>
                  <a:gd name="connsiteY3" fmla="*/ 556697 h 962865"/>
                  <a:gd name="connsiteX4" fmla="*/ 3824847 w 3824847"/>
                  <a:gd name="connsiteY4" fmla="*/ 687325 h 962865"/>
                  <a:gd name="connsiteX5" fmla="*/ 3824115 w 3824847"/>
                  <a:gd name="connsiteY5" fmla="*/ 962865 h 962865"/>
                  <a:gd name="connsiteX6" fmla="*/ 0 w 3824847"/>
                  <a:gd name="connsiteY6" fmla="*/ 962865 h 962865"/>
                  <a:gd name="connsiteX7" fmla="*/ 0 w 3824847"/>
                  <a:gd name="connsiteY7" fmla="*/ 0 h 962865"/>
                  <a:gd name="connsiteX0" fmla="*/ 0 w 4020789"/>
                  <a:gd name="connsiteY0" fmla="*/ 0 h 962865"/>
                  <a:gd name="connsiteX1" fmla="*/ 3824115 w 4020789"/>
                  <a:gd name="connsiteY1" fmla="*/ 0 h 962865"/>
                  <a:gd name="connsiteX2" fmla="*/ 3824847 w 4020789"/>
                  <a:gd name="connsiteY2" fmla="*/ 458725 h 962865"/>
                  <a:gd name="connsiteX3" fmla="*/ 4020789 w 4020789"/>
                  <a:gd name="connsiteY3" fmla="*/ 469611 h 962865"/>
                  <a:gd name="connsiteX4" fmla="*/ 3824847 w 4020789"/>
                  <a:gd name="connsiteY4" fmla="*/ 687325 h 962865"/>
                  <a:gd name="connsiteX5" fmla="*/ 3824115 w 4020789"/>
                  <a:gd name="connsiteY5" fmla="*/ 962865 h 962865"/>
                  <a:gd name="connsiteX6" fmla="*/ 0 w 4020789"/>
                  <a:gd name="connsiteY6" fmla="*/ 962865 h 962865"/>
                  <a:gd name="connsiteX7" fmla="*/ 0 w 4020789"/>
                  <a:gd name="connsiteY7" fmla="*/ 0 h 962865"/>
                  <a:gd name="connsiteX0" fmla="*/ 0 w 3824847"/>
                  <a:gd name="connsiteY0" fmla="*/ 0 h 962865"/>
                  <a:gd name="connsiteX1" fmla="*/ 3824115 w 3824847"/>
                  <a:gd name="connsiteY1" fmla="*/ 0 h 962865"/>
                  <a:gd name="connsiteX2" fmla="*/ 3824847 w 3824847"/>
                  <a:gd name="connsiteY2" fmla="*/ 458725 h 962865"/>
                  <a:gd name="connsiteX3" fmla="*/ 3824847 w 3824847"/>
                  <a:gd name="connsiteY3" fmla="*/ 687325 h 962865"/>
                  <a:gd name="connsiteX4" fmla="*/ 3824115 w 3824847"/>
                  <a:gd name="connsiteY4" fmla="*/ 962865 h 962865"/>
                  <a:gd name="connsiteX5" fmla="*/ 0 w 3824847"/>
                  <a:gd name="connsiteY5" fmla="*/ 962865 h 962865"/>
                  <a:gd name="connsiteX6" fmla="*/ 0 w 3824847"/>
                  <a:gd name="connsiteY6" fmla="*/ 0 h 962865"/>
                  <a:gd name="connsiteX0" fmla="*/ 0 w 3824847"/>
                  <a:gd name="connsiteY0" fmla="*/ 0 h 962865"/>
                  <a:gd name="connsiteX1" fmla="*/ 3824115 w 3824847"/>
                  <a:gd name="connsiteY1" fmla="*/ 0 h 962865"/>
                  <a:gd name="connsiteX2" fmla="*/ 3824847 w 3824847"/>
                  <a:gd name="connsiteY2" fmla="*/ 687325 h 962865"/>
                  <a:gd name="connsiteX3" fmla="*/ 3824115 w 3824847"/>
                  <a:gd name="connsiteY3" fmla="*/ 962865 h 962865"/>
                  <a:gd name="connsiteX4" fmla="*/ 0 w 3824847"/>
                  <a:gd name="connsiteY4" fmla="*/ 962865 h 962865"/>
                  <a:gd name="connsiteX5" fmla="*/ 0 w 3824847"/>
                  <a:gd name="connsiteY5" fmla="*/ 0 h 962865"/>
                  <a:gd name="connsiteX0" fmla="*/ 0 w 3824115"/>
                  <a:gd name="connsiteY0" fmla="*/ 0 h 962865"/>
                  <a:gd name="connsiteX1" fmla="*/ 3824115 w 3824115"/>
                  <a:gd name="connsiteY1" fmla="*/ 0 h 962865"/>
                  <a:gd name="connsiteX2" fmla="*/ 3824115 w 3824115"/>
                  <a:gd name="connsiteY2" fmla="*/ 962865 h 962865"/>
                  <a:gd name="connsiteX3" fmla="*/ 0 w 3824115"/>
                  <a:gd name="connsiteY3" fmla="*/ 962865 h 962865"/>
                  <a:gd name="connsiteX4" fmla="*/ 0 w 3824115"/>
                  <a:gd name="connsiteY4" fmla="*/ 0 h 962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24115" h="962865">
                    <a:moveTo>
                      <a:pt x="0" y="0"/>
                    </a:moveTo>
                    <a:lnTo>
                      <a:pt x="3824115" y="0"/>
                    </a:lnTo>
                    <a:lnTo>
                      <a:pt x="3824115" y="962865"/>
                    </a:lnTo>
                    <a:lnTo>
                      <a:pt x="0" y="96286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 cap="flat" cmpd="sng" algn="ctr">
                <a:solidFill>
                  <a:srgbClr val="A7EA52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  <a:cs typeface="+mn-cs"/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6724420" y="1366589"/>
                <a:ext cx="23679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小塚ゴシック Pr6N L"/>
                    <a:ea typeface="小塚ゴシック Pr6N L"/>
                  </a:rPr>
                  <a:t>: Diffusion Coefficient</a:t>
                </a: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</a:endParaRPr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>
              <a:off x="6567743" y="4293773"/>
              <a:ext cx="25788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</a:rPr>
                <a:t>:</a:t>
              </a: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</a:rPr>
                <a:t> </a:t>
              </a: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</a:rPr>
                <a:t>Total Length of Matter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小塚ゴシック Pr6N L"/>
                <a:ea typeface="小塚ゴシック Pr6N L"/>
              </a:endParaRPr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5276917" y="5431012"/>
            <a:ext cx="3945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14124"/>
                </a:solidFill>
                <a:latin typeface="小塚ゴシック Pr6N L"/>
                <a:ea typeface="小塚ゴシック Pr6N L"/>
              </a:rPr>
              <a:t>Effects of the GCC appear </a:t>
            </a:r>
          </a:p>
          <a:p>
            <a:r>
              <a:rPr lang="en-US" altLang="ja-JP" sz="2400" b="1" dirty="0" smtClean="0">
                <a:solidFill>
                  <a:srgbClr val="F14124"/>
                </a:solidFill>
                <a:latin typeface="小塚ゴシック Pr6N L"/>
                <a:ea typeface="小塚ゴシック Pr6N L"/>
              </a:rPr>
              <a:t>only near the boundaries.</a:t>
            </a:r>
            <a:endParaRPr lang="ja-JP" altLang="en-US" sz="2400" b="1" dirty="0">
              <a:solidFill>
                <a:srgbClr val="F14124"/>
              </a:solidFill>
              <a:latin typeface="小塚ゴシック Pr6N L"/>
              <a:ea typeface="小塚ゴシック Pr6N L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5496" y="949150"/>
            <a:ext cx="4810999" cy="340501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softEdge rad="3175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977446" y="1619756"/>
            <a:ext cx="754183" cy="527285"/>
          </a:xfrm>
          <a:prstGeom prst="rect">
            <a:avLst/>
          </a:prstGeom>
          <a:solidFill>
            <a:srgbClr val="A7EA52">
              <a:alpha val="6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478521" y="2139178"/>
            <a:ext cx="3900752" cy="7864"/>
          </a:xfrm>
          <a:prstGeom prst="straightConnector1">
            <a:avLst/>
          </a:prstGeom>
          <a:noFill/>
          <a:ln w="28575" cap="flat" cmpd="sng" algn="ctr">
            <a:solidFill>
              <a:srgbClr val="212745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円/楕円 15"/>
          <p:cNvSpPr/>
          <p:nvPr/>
        </p:nvSpPr>
        <p:spPr>
          <a:xfrm rot="10800000" flipH="1">
            <a:off x="618923" y="1936544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glow rad="228600">
              <a:srgbClr val="5DCEAF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17" name="円/楕円 16"/>
          <p:cNvSpPr/>
          <p:nvPr/>
        </p:nvSpPr>
        <p:spPr>
          <a:xfrm rot="10800000" flipH="1">
            <a:off x="3826213" y="1746813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glow rad="228600">
              <a:srgbClr val="5DCEAF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 rot="10800000" flipH="1" flipV="1">
            <a:off x="603830" y="1741373"/>
            <a:ext cx="0" cy="400789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" name="直線コネクタ 18"/>
          <p:cNvCxnSpPr/>
          <p:nvPr/>
        </p:nvCxnSpPr>
        <p:spPr>
          <a:xfrm rot="10800000" flipH="1" flipV="1">
            <a:off x="603829" y="1500999"/>
            <a:ext cx="0" cy="639156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" name="直線コネクタ 19"/>
          <p:cNvCxnSpPr/>
          <p:nvPr/>
        </p:nvCxnSpPr>
        <p:spPr>
          <a:xfrm rot="10800000" flipH="1" flipV="1">
            <a:off x="4013272" y="1509844"/>
            <a:ext cx="0" cy="639156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1" name="直線矢印コネクタ 20"/>
          <p:cNvCxnSpPr/>
          <p:nvPr/>
        </p:nvCxnSpPr>
        <p:spPr>
          <a:xfrm>
            <a:off x="1935430" y="1509843"/>
            <a:ext cx="810577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22" name="直線コネクタ 21"/>
          <p:cNvCxnSpPr/>
          <p:nvPr/>
        </p:nvCxnSpPr>
        <p:spPr>
          <a:xfrm>
            <a:off x="2353474" y="2056545"/>
            <a:ext cx="0" cy="13509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3" name="正方形/長方形 22"/>
          <p:cNvSpPr/>
          <p:nvPr/>
        </p:nvSpPr>
        <p:spPr>
          <a:xfrm>
            <a:off x="1968348" y="3287840"/>
            <a:ext cx="754183" cy="527285"/>
          </a:xfrm>
          <a:prstGeom prst="rect">
            <a:avLst/>
          </a:prstGeom>
          <a:solidFill>
            <a:srgbClr val="A7EA52">
              <a:alpha val="6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500337" y="3807262"/>
            <a:ext cx="3900752" cy="7864"/>
          </a:xfrm>
          <a:prstGeom prst="straightConnector1">
            <a:avLst/>
          </a:prstGeom>
          <a:noFill/>
          <a:ln w="28575" cap="flat" cmpd="sng" algn="ctr">
            <a:solidFill>
              <a:srgbClr val="212745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円/楕円 24"/>
          <p:cNvSpPr/>
          <p:nvPr/>
        </p:nvSpPr>
        <p:spPr>
          <a:xfrm rot="10800000" flipH="1">
            <a:off x="1332798" y="3614886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glow rad="228600">
              <a:srgbClr val="5DCEAF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26" name="円/楕円 25"/>
          <p:cNvSpPr/>
          <p:nvPr/>
        </p:nvSpPr>
        <p:spPr>
          <a:xfrm rot="10800000" flipH="1">
            <a:off x="3163478" y="3618279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glow rad="228600">
              <a:srgbClr val="5DCEAF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 rot="10800000" flipH="1" flipV="1">
            <a:off x="625646" y="3409457"/>
            <a:ext cx="0" cy="400789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" name="直線コネクタ 27"/>
          <p:cNvCxnSpPr/>
          <p:nvPr/>
        </p:nvCxnSpPr>
        <p:spPr>
          <a:xfrm rot="10800000" flipH="1" flipV="1">
            <a:off x="625645" y="3169083"/>
            <a:ext cx="0" cy="639156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直線コネクタ 28"/>
          <p:cNvCxnSpPr/>
          <p:nvPr/>
        </p:nvCxnSpPr>
        <p:spPr>
          <a:xfrm rot="10800000" flipH="1" flipV="1">
            <a:off x="4035088" y="3177928"/>
            <a:ext cx="0" cy="639156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0" name="直線コネクタ 29"/>
          <p:cNvCxnSpPr/>
          <p:nvPr/>
        </p:nvCxnSpPr>
        <p:spPr>
          <a:xfrm>
            <a:off x="2337293" y="3739714"/>
            <a:ext cx="0" cy="13509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1" name="円/楕円 30"/>
          <p:cNvSpPr/>
          <p:nvPr/>
        </p:nvSpPr>
        <p:spPr>
          <a:xfrm rot="10800000" flipH="1">
            <a:off x="1332797" y="1580032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32" name="円/楕円 31"/>
          <p:cNvSpPr/>
          <p:nvPr/>
        </p:nvSpPr>
        <p:spPr>
          <a:xfrm rot="10800000" flipH="1">
            <a:off x="3080236" y="1841358"/>
            <a:ext cx="158583" cy="15860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>
                  <a:lumMod val="8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72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33" name="右矢印 32"/>
          <p:cNvSpPr/>
          <p:nvPr/>
        </p:nvSpPr>
        <p:spPr>
          <a:xfrm rot="5400000" flipV="1">
            <a:off x="2040274" y="2390422"/>
            <a:ext cx="594039" cy="810460"/>
          </a:xfrm>
          <a:prstGeom prst="rightArrow">
            <a:avLst>
              <a:gd name="adj1" fmla="val 50000"/>
              <a:gd name="adj2" fmla="val 36662"/>
            </a:avLst>
          </a:prstGeom>
          <a:solidFill>
            <a:srgbClr val="B4DCFA">
              <a:lumMod val="1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小塚ゴシック Pr6N L"/>
              <a:ea typeface="小塚ゴシック Pr6N L"/>
              <a:cs typeface="+mn-cs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702248" y="2617837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小塚ゴシック Pr6N L"/>
                <a:ea typeface="小塚ゴシック Pr6N L"/>
              </a:rPr>
              <a:t>Time Passes…</a:t>
            </a:r>
          </a:p>
        </p:txBody>
      </p:sp>
      <p:pic>
        <p:nvPicPr>
          <p:cNvPr id="35" name="TexTeXPicture" descr="&lt;?xml version=&quot;1.0&quot; encoding=&quot;utf-16&quot;?&gt;&#10;&lt;TeXTeX&gt;&#10;  &lt;preamble&gt;\documentclass{jarticle}&#10;\usepackage{amsmath}&#10;\pagestyle{empty}&lt;/preamble&gt;&#10;  &lt;body&gt;\begin{align*} &#10;-\eta_{\rm tot}/2&#10;\end{align*}&lt;/body&gt;&#10;  &lt;fcolor&gt;FF000000&lt;/fcolor&gt;&#10;  &lt;bcolor&gt;FFFFFFFF&lt;/bcolor&gt;&#10;  &lt;transparent&gt;True&lt;/transparent&gt;&#10;  &lt;resolution&gt;1800&lt;/resolution&gt;&#10;  &lt;imageh&gt;250&lt;/imageh&gt;&#10;  &lt;imagew&gt;80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57343" y="2249224"/>
            <a:ext cx="692971" cy="216283"/>
          </a:xfrm>
          <a:prstGeom prst="rect">
            <a:avLst/>
          </a:prstGeom>
        </p:spPr>
      </p:pic>
      <p:pic>
        <p:nvPicPr>
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\eta_{\rm tot}/2&#10;\end{align*}&lt;/body&gt;&#10;  &lt;fcolor&gt;FF000000&lt;/fcolor&gt;&#10;  &lt;bcolor&gt;FFFFFFFF&lt;/bcolor&gt;&#10;  &lt;transparent&gt;True&lt;/transparent&gt;&#10;  &lt;resolution&gt;1800&lt;/resolution&gt;&#10;  &lt;imageh&gt;250&lt;/imageh&gt;&#10;  &lt;imagew&gt;621&lt;/imagew&gt;&#10;  &lt;scale&gt;50&lt;/scale&gt;&#10;  &lt;cursor&gt;3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117" y="2249223"/>
            <a:ext cx="537247" cy="216283"/>
          </a:xfrm>
          <a:prstGeom prst="rect">
            <a:avLst/>
          </a:prstGeom>
        </p:spPr>
      </p:pic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434" y="1389276"/>
            <a:ext cx="326094" cy="236418"/>
          </a:xfrm>
          <a:prstGeom prst="rect">
            <a:avLst/>
          </a:prstGeom>
        </p:spPr>
      </p:pic>
      <p:pic>
        <p:nvPicPr>
          <p:cNvPr id="38" name="TexTeXPicture" descr="&lt;?xml version=&quot;1.0&quot; encoding=&quot;utf-16&quot;?&gt;&#10;&lt;TeXTeX&gt;&#10;  &lt;preamble&gt;\documentclass{jarticle}&#10;\usepackage{amsmath}&#10;\pagestyle{empty}&lt;/preamble&gt;&#10;  &lt;body&gt;\begin{align*} &#10;\eta=0&#10;\end{align*}&lt;/body&gt;&#10;  &lt;fcolor&gt;FF000000&lt;/fcolor&gt;&#10;  &lt;bcolor&gt;FFFFFFFF&lt;/bcolor&gt;&#10;  &lt;transparent&gt;True&lt;/transparent&gt;&#10;  &lt;resolution&gt;1800&lt;/resolution&gt;&#10;  &lt;imageh&gt;220&lt;/imageh&gt;&#10;  &lt;imagew&gt;573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354" y="2219879"/>
            <a:ext cx="527797" cy="202644"/>
          </a:xfrm>
          <a:prstGeom prst="rect">
            <a:avLst/>
          </a:prstGeom>
        </p:spPr>
      </p:pic>
      <p:pic>
        <p:nvPicPr>
          <p:cNvPr id="39" name="TexTeXPicture" descr="&lt;?xml version=&quot;1.0&quot; encoding=&quot;utf-16&quot;?&gt;&#10;&lt;TeXTeX&gt;&#10;  &lt;preamble&gt;\documentclass{jarticle}&#10;\usepackage{amsmath}&#10;\pagestyle{empty}&lt;/preamble&gt;&#10;  &lt;body&gt;\begin{align*} &#10;\eta&#10;\end{align*}&lt;/body&gt;&#10;  &lt;fcolor&gt;FF000000&lt;/fcolor&gt;&#10;  &lt;bcolor&gt;FFFFFFFF&lt;/bcolor&gt;&#10;  &lt;transparent&gt;True&lt;/transparent&gt;&#10;  &lt;resolution&gt;1800&lt;/resolution&gt;&#10;  &lt;imageh&gt;164&lt;/imageh&gt;&#10;  &lt;imagew&gt;117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07" y="2091955"/>
            <a:ext cx="133113" cy="186586"/>
          </a:xfrm>
          <a:prstGeom prst="rect">
            <a:avLst/>
          </a:prstGeom>
        </p:spPr>
      </p:pic>
      <p:pic>
        <p:nvPicPr>
          <p:cNvPr id="40" name="TexTeXPicture" descr="&lt;?xml version=&quot;1.0&quot; encoding=&quot;utf-16&quot;?&gt;&#10;&lt;TeXTeX&gt;&#10;  &lt;preamble&gt;\documentclass{jarticle}&#10;\usepackage{amsmath}&#10;\pagestyle{empty}&lt;/preamble&gt;&#10;  &lt;body&gt;\begin{align*} &#10;-\eta_{\rm tot}/2&#10;\end{align*}&lt;/body&gt;&#10;  &lt;fcolor&gt;FF000000&lt;/fcolor&gt;&#10;  &lt;bcolor&gt;FFFFFFFF&lt;/bcolor&gt;&#10;  &lt;transparent&gt;True&lt;/transparent&gt;&#10;  &lt;resolution&gt;1800&lt;/resolution&gt;&#10;  &lt;imageh&gt;250&lt;/imageh&gt;&#10;  &lt;imagew&gt;80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9" y="3917309"/>
            <a:ext cx="692971" cy="216282"/>
          </a:xfrm>
          <a:prstGeom prst="rect">
            <a:avLst/>
          </a:prstGeom>
        </p:spPr>
      </p:pic>
      <p:pic>
        <p:nvPicPr>
          <p:cNvPr id="41" name="TexTeXPicture" descr="&lt;?xml version=&quot;1.0&quot; encoding=&quot;utf-16&quot;?&gt;&#10;&lt;TeXTeX&gt;&#10;  &lt;preamble&gt;\documentclass{jarticle}&#10;\usepackage{amsmath}&#10;\pagestyle{empty}&lt;/preamble&gt;&#10;  &lt;body&gt;\begin{align*} &#10;\eta=0&#10;\end{align*}&lt;/body&gt;&#10;  &lt;fcolor&gt;FF000000&lt;/fcolor&gt;&#10;  &lt;bcolor&gt;FFFFFFFF&lt;/bcolor&gt;&#10;  &lt;transparent&gt;True&lt;/transparent&gt;&#10;  &lt;resolution&gt;1800&lt;/resolution&gt;&#10;  &lt;imageh&gt;220&lt;/imageh&gt;&#10;  &lt;imagew&gt;573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647" y="3917308"/>
            <a:ext cx="527797" cy="202644"/>
          </a:xfrm>
          <a:prstGeom prst="rect">
            <a:avLst/>
          </a:prstGeom>
        </p:spPr>
      </p:pic>
      <p:pic>
        <p:nvPicPr>
          <p:cNvPr id="42" name="TexTeXPicture" descr="&lt;?xml version=&quot;1.0&quot; encoding=&quot;utf-16&quot;?&gt;&#10;&lt;TeXTeX&gt;&#10;  &lt;preamble&gt;\documentclass{jarticle}&#10;\usepackage{amsmath}&#10;\pagestyle{empty}&lt;/preamble&gt;&#10;  &lt;body&gt;\begin{align*} &#10;\eta_{\rm tot}/2&#10;\end{align*}&lt;/body&gt;&#10;  &lt;fcolor&gt;FF000000&lt;/fcolor&gt;&#10;  &lt;bcolor&gt;FFFFFFFF&lt;/bcolor&gt;&#10;  &lt;transparent&gt;True&lt;/transparent&gt;&#10;  &lt;resolution&gt;1800&lt;/resolution&gt;&#10;  &lt;imageh&gt;250&lt;/imageh&gt;&#10;  &lt;imagew&gt;621&lt;/imagew&gt;&#10;  &lt;scale&gt;50&lt;/scale&gt;&#10;  &lt;cursor&gt;3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32" y="3917308"/>
            <a:ext cx="537247" cy="216282"/>
          </a:xfrm>
          <a:prstGeom prst="rect">
            <a:avLst/>
          </a:prstGeom>
        </p:spPr>
      </p:pic>
      <p:pic>
        <p:nvPicPr>
          <p:cNvPr id="43" name="TexTeXPicture" descr="&lt;?xml version=&quot;1.0&quot; encoding=&quot;utf-16&quot;?&gt;&#10;&lt;TeXTeX&gt;&#10;  &lt;preamble&gt;\documentclass{jarticle}&#10;\usepackage{amsmath}&#10;\pagestyle{empty}&lt;/preamble&gt;&#10;  &lt;body&gt;\begin{align*} &#10;\eta&#10;\end{align*}&lt;/body&gt;&#10;  &lt;fcolor&gt;FF000000&lt;/fcolor&gt;&#10;  &lt;bcolor&gt;FFFFFFFF&lt;/bcolor&gt;&#10;  &lt;transparent&gt;True&lt;/transparent&gt;&#10;  &lt;resolution&gt;1800&lt;/resolution&gt;&#10;  &lt;imageh&gt;164&lt;/imageh&gt;&#10;  &lt;imagew&gt;117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522" y="3697387"/>
            <a:ext cx="133113" cy="186586"/>
          </a:xfrm>
          <a:prstGeom prst="rect">
            <a:avLst/>
          </a:prstGeom>
        </p:spPr>
      </p:pic>
      <p:cxnSp>
        <p:nvCxnSpPr>
          <p:cNvPr id="44" name="直線矢印コネクタ 43"/>
          <p:cNvCxnSpPr/>
          <p:nvPr/>
        </p:nvCxnSpPr>
        <p:spPr>
          <a:xfrm>
            <a:off x="618923" y="3720228"/>
            <a:ext cx="753759" cy="0"/>
          </a:xfrm>
          <a:prstGeom prst="straightConnector1">
            <a:avLst/>
          </a:prstGeom>
          <a:noFill/>
          <a:ln w="38100" cap="flat" cmpd="sng" algn="ctr">
            <a:solidFill>
              <a:srgbClr val="FF3D3D"/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45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d(\tau)&#10;\end{align*}&lt;/body&gt;&#10;  &lt;fcolor&gt;FF000000&lt;/fcolor&gt;&#10;  &lt;bcolor&gt;FFFFFFFF&lt;/bcolor&gt;&#10;  &lt;transparent&gt;True&lt;/transparent&gt;&#10;  &lt;resolution&gt;1800&lt;/resolution&gt;&#10;  &lt;imageh&gt;249&lt;/imageh&gt;&#10;  &lt;imagew&gt;425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36" y="3254874"/>
            <a:ext cx="491568" cy="288000"/>
          </a:xfrm>
          <a:prstGeom prst="rect">
            <a:avLst/>
          </a:prstGeom>
        </p:spPr>
      </p:pic>
      <p:cxnSp>
        <p:nvCxnSpPr>
          <p:cNvPr id="46" name="直線矢印コネクタ 45"/>
          <p:cNvCxnSpPr/>
          <p:nvPr/>
        </p:nvCxnSpPr>
        <p:spPr>
          <a:xfrm>
            <a:off x="664890" y="3409457"/>
            <a:ext cx="131255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47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\frac{(\eta_{\rm tot}- \Delta \eta)}{2}&#10;\end{align*}&lt;/body&gt;&#10;  &lt;fcolor&gt;FF000000&lt;/fcolor&gt;&#10;  &lt;bcolor&gt;FFFFFFFF&lt;/bcolor&gt;&#10;  &lt;transparent&gt;True&lt;/transparent&gt;&#10;  &lt;resolution&gt;1800&lt;/resolution&gt;&#10;  &lt;imageh&gt;526&lt;/imageh&gt;&#10;  &lt;imagew&gt;1230&lt;/imagew&gt;&#10;  &lt;scale&gt;50&lt;/scale&gt;&#10;  &lt;cursor&gt;55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47" y="2860215"/>
            <a:ext cx="1094357" cy="468000"/>
          </a:xfrm>
          <a:prstGeom prst="rect">
            <a:avLst/>
          </a:prstGeom>
        </p:spPr>
      </p:pic>
      <p:cxnSp>
        <p:nvCxnSpPr>
          <p:cNvPr id="48" name="直線矢印コネクタ 47"/>
          <p:cNvCxnSpPr/>
          <p:nvPr/>
        </p:nvCxnSpPr>
        <p:spPr>
          <a:xfrm>
            <a:off x="3281328" y="3694187"/>
            <a:ext cx="753759" cy="0"/>
          </a:xfrm>
          <a:prstGeom prst="straightConnector1">
            <a:avLst/>
          </a:prstGeom>
          <a:noFill/>
          <a:ln w="38100" cap="flat" cmpd="sng" algn="ctr">
            <a:solidFill>
              <a:srgbClr val="FF3D3D"/>
            </a:solidFill>
            <a:prstDash val="solid"/>
            <a:miter lim="800000"/>
            <a:headEnd type="triangle"/>
            <a:tailEnd type="triangle"/>
          </a:ln>
          <a:effectLst/>
        </p:spPr>
      </p:cxnSp>
      <p:pic>
        <p:nvPicPr>
          <p:cNvPr id="49" name="図 48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35" t="8400" r="9222" b="11591"/>
          <a:stretch/>
        </p:blipFill>
        <p:spPr>
          <a:xfrm>
            <a:off x="5476211" y="2962480"/>
            <a:ext cx="3481277" cy="2377735"/>
          </a:xfrm>
          <a:prstGeom prst="rect">
            <a:avLst/>
          </a:prstGeom>
          <a:ln>
            <a:noFill/>
          </a:ln>
        </p:spPr>
      </p:pic>
      <p:grpSp>
        <p:nvGrpSpPr>
          <p:cNvPr id="50" name="グループ化 49"/>
          <p:cNvGrpSpPr>
            <a:grpSpLocks noChangeAspect="1"/>
          </p:cNvGrpSpPr>
          <p:nvPr/>
        </p:nvGrpSpPr>
        <p:grpSpPr>
          <a:xfrm>
            <a:off x="6981901" y="4557364"/>
            <a:ext cx="1766681" cy="520456"/>
            <a:chOff x="4258079" y="5075307"/>
            <a:chExt cx="3344495" cy="985276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4258079" y="5075307"/>
              <a:ext cx="744692" cy="975431"/>
              <a:chOff x="8614590" y="4608170"/>
              <a:chExt cx="972000" cy="975431"/>
            </a:xfrm>
          </p:grpSpPr>
          <p:sp>
            <p:nvSpPr>
              <p:cNvPr id="58" name="正方形/長方形 57"/>
              <p:cNvSpPr/>
              <p:nvPr/>
            </p:nvSpPr>
            <p:spPr>
              <a:xfrm>
                <a:off x="8614590" y="4614425"/>
                <a:ext cx="972000" cy="969176"/>
              </a:xfrm>
              <a:prstGeom prst="rect">
                <a:avLst/>
              </a:prstGeom>
              <a:solidFill>
                <a:srgbClr val="00CFD1">
                  <a:alpha val="69804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  <a:cs typeface="+mn-cs"/>
                </a:endParaRPr>
              </a:p>
            </p:txBody>
          </p:sp>
          <p:cxnSp>
            <p:nvCxnSpPr>
              <p:cNvPr id="59" name="直線矢印コネクタ 58"/>
              <p:cNvCxnSpPr/>
              <p:nvPr/>
            </p:nvCxnSpPr>
            <p:spPr>
              <a:xfrm flipV="1">
                <a:off x="8614590" y="4608170"/>
                <a:ext cx="972000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B4DCFA">
                    <a:lumMod val="10000"/>
                  </a:srgbClr>
                </a:solidFill>
                <a:prstDash val="solid"/>
                <a:miter lim="800000"/>
                <a:headEnd type="arrow" w="sm" len="sm"/>
                <a:tailEnd type="arrow" w="sm" len="sm"/>
              </a:ln>
              <a:effectLst>
                <a:glow rad="228600">
                  <a:srgbClr val="F14124">
                    <a:satMod val="175000"/>
                    <a:alpha val="40000"/>
                  </a:srgbClr>
                </a:glow>
              </a:effectLst>
            </p:spPr>
          </p:cxnSp>
        </p:grpSp>
        <p:grpSp>
          <p:nvGrpSpPr>
            <p:cNvPr id="52" name="グループ化 51"/>
            <p:cNvGrpSpPr/>
            <p:nvPr/>
          </p:nvGrpSpPr>
          <p:grpSpPr>
            <a:xfrm>
              <a:off x="5002771" y="5253449"/>
              <a:ext cx="748352" cy="807134"/>
              <a:chOff x="8614590" y="4776467"/>
              <a:chExt cx="972000" cy="807134"/>
            </a:xfrm>
          </p:grpSpPr>
          <p:sp>
            <p:nvSpPr>
              <p:cNvPr id="56" name="正方形/長方形 55"/>
              <p:cNvSpPr/>
              <p:nvPr/>
            </p:nvSpPr>
            <p:spPr>
              <a:xfrm>
                <a:off x="8614590" y="4777360"/>
                <a:ext cx="972000" cy="806241"/>
              </a:xfrm>
              <a:prstGeom prst="rect">
                <a:avLst/>
              </a:prstGeom>
              <a:solidFill>
                <a:srgbClr val="D8D843">
                  <a:alpha val="69804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  <a:cs typeface="+mn-cs"/>
                </a:endParaRPr>
              </a:p>
            </p:txBody>
          </p:sp>
          <p:cxnSp>
            <p:nvCxnSpPr>
              <p:cNvPr id="57" name="直線矢印コネクタ 56"/>
              <p:cNvCxnSpPr/>
              <p:nvPr/>
            </p:nvCxnSpPr>
            <p:spPr>
              <a:xfrm flipV="1">
                <a:off x="8614590" y="4776467"/>
                <a:ext cx="972000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B4DCFA">
                    <a:lumMod val="10000"/>
                  </a:srgbClr>
                </a:solidFill>
                <a:prstDash val="solid"/>
                <a:miter lim="800000"/>
                <a:headEnd type="arrow" w="sm" len="sm"/>
                <a:tailEnd type="arrow" w="sm" len="sm"/>
              </a:ln>
              <a:effectLst>
                <a:glow rad="228600">
                  <a:srgbClr val="F14124">
                    <a:satMod val="175000"/>
                    <a:alpha val="40000"/>
                  </a:srgbClr>
                </a:glow>
              </a:effectLst>
            </p:spPr>
          </p:cxnSp>
        </p:grpSp>
        <p:grpSp>
          <p:nvGrpSpPr>
            <p:cNvPr id="53" name="グループ化 52"/>
            <p:cNvGrpSpPr/>
            <p:nvPr/>
          </p:nvGrpSpPr>
          <p:grpSpPr>
            <a:xfrm>
              <a:off x="6852996" y="5501983"/>
              <a:ext cx="749578" cy="558600"/>
              <a:chOff x="7059827" y="5501983"/>
              <a:chExt cx="749578" cy="558600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7059827" y="5501983"/>
                <a:ext cx="749578" cy="558600"/>
              </a:xfrm>
              <a:prstGeom prst="rect">
                <a:avLst/>
              </a:prstGeom>
              <a:solidFill>
                <a:srgbClr val="FFA3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小塚ゴシック Pr6N L"/>
                  <a:ea typeface="小塚ゴシック Pr6N L"/>
                  <a:cs typeface="+mn-cs"/>
                </a:endParaRPr>
              </a:p>
            </p:txBody>
          </p:sp>
          <p:cxnSp>
            <p:nvCxnSpPr>
              <p:cNvPr id="55" name="直線矢印コネクタ 54"/>
              <p:cNvCxnSpPr/>
              <p:nvPr/>
            </p:nvCxnSpPr>
            <p:spPr>
              <a:xfrm flipV="1">
                <a:off x="7059827" y="5501983"/>
                <a:ext cx="749578" cy="894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B4DCFA">
                    <a:lumMod val="10000"/>
                  </a:srgbClr>
                </a:solidFill>
                <a:prstDash val="solid"/>
                <a:miter lim="800000"/>
                <a:headEnd type="arrow" w="sm" len="sm"/>
                <a:tailEnd type="arrow" w="sm" len="sm"/>
              </a:ln>
              <a:effectLst>
                <a:glow rad="228600">
                  <a:srgbClr val="F14124">
                    <a:satMod val="175000"/>
                    <a:alpha val="40000"/>
                  </a:srgbClr>
                </a:glow>
              </a:effectLst>
            </p:spPr>
          </p:cxnSp>
        </p:grpSp>
      </p:grpSp>
      <p:pic>
        <p:nvPicPr>
          <p:cNvPr id="60" name="TexTeXPicture" descr="&lt;?xml version=&quot;1.0&quot; encoding=&quot;utf-16&quot;?&gt;&#10;&lt;TeXTeX&gt;&#10;  &lt;preamble&gt;\documentclass{jarticle}&#10;\usepackage{amsmath}&#10;\pagestyle{empty}&lt;/preamble&gt;&#10;  &lt;body&gt;\begin{align*} &#10;\tau=\tau_0&#10;\end{align*}&#10;&lt;/body&gt;&#10;  &lt;fcolor&gt;FF000000&lt;/fcolor&gt;&#10;  &lt;bcolor&gt;FFFFFFFF&lt;/bcolor&gt;&#10;  &lt;transparent&gt;True&lt;/transparent&gt;&#10;  &lt;resolution&gt;1800&lt;/resolution&gt;&#10;  &lt;imageh&gt;148&lt;/imageh&gt;&#10;  &lt;imagew&gt;662&lt;/imagew&gt;&#10;  &lt;scale&gt;50&lt;/scale&gt;&#10;  &lt;cursor&gt;41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64" y="1109581"/>
            <a:ext cx="966164" cy="216000"/>
          </a:xfrm>
          <a:prstGeom prst="rect">
            <a:avLst/>
          </a:prstGeom>
        </p:spPr>
      </p:pic>
      <p:pic>
        <p:nvPicPr>
          <p:cNvPr id="61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d(\tau)&#10;\end{align*}&lt;/body&gt;&#10;  &lt;fcolor&gt;FF000000&lt;/fcolor&gt;&#10;  &lt;bcolor&gt;FFFFFFFF&lt;/bcolor&gt;&#10;  &lt;transparent&gt;True&lt;/transparent&gt;&#10;  &lt;resolution&gt;1800&lt;/resolution&gt;&#10;  &lt;imageh&gt;249&lt;/imageh&gt;&#10;  &lt;imagew&gt;425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85" y="1372368"/>
            <a:ext cx="522291" cy="306000"/>
          </a:xfrm>
          <a:prstGeom prst="rect">
            <a:avLst/>
          </a:prstGeom>
        </p:spPr>
      </p:pic>
      <p:pic>
        <p:nvPicPr>
          <p:cNvPr id="62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D(\tau)&#10;\end{align*}&lt;/body&gt;&#10;  &lt;fcolor&gt;FF000000&lt;/fcolor&gt;&#10;  &lt;bcolor&gt;FFFFFFFF&lt;/bcolor&gt;&#10;  &lt;transparent&gt;True&lt;/transparent&gt;&#10;  &lt;resolution&gt;1800&lt;/resolution&gt;&#10;  &lt;imageh&gt;249&lt;/imageh&gt;&#10;  &lt;imagew&gt;509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20" y="1849908"/>
            <a:ext cx="588726" cy="288000"/>
          </a:xfrm>
          <a:prstGeom prst="rect">
            <a:avLst/>
          </a:prstGeom>
        </p:spPr>
      </p:pic>
      <p:pic>
        <p:nvPicPr>
          <p:cNvPr id="63" name="TexTeXPicture" descr="&lt;?xml version=&quot;1.0&quot; encoding=&quot;utf-16&quot;?&gt;&#10;&lt;TeXTeX&gt;&#10;  &lt;preamble&gt;\documentclass{jarticle}&#10;\usepackage{amsmath}&#10;\pagestyle{empty}&lt;/preamble&gt;&#10;  &lt;body&gt;\begin{align*} &#10;\eta_{\rm tot}&#10;\end{align*}&lt;/body&gt;&#10;  &lt;fcolor&gt;FF000000&lt;/fcolor&gt;&#10;  &lt;bcolor&gt;FFFFFFFF&lt;/bcolor&gt;&#10;  &lt;transparent&gt;True&lt;/transparent&gt;&#10;  &lt;resolution&gt;1800&lt;/resolution&gt;&#10;  &lt;imageh&gt;164&lt;/imageh&gt;&#10;  &lt;imagew&gt;35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17" y="2240359"/>
            <a:ext cx="472829" cy="216000"/>
          </a:xfrm>
          <a:prstGeom prst="rect">
            <a:avLst/>
          </a:prstGeom>
        </p:spPr>
      </p:pic>
      <p:pic>
        <p:nvPicPr>
          <p:cNvPr id="64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\Delta\eta/d \geq L-2 \Leftrightarrow  &#10;\frac{\eta_{\rm tot}- \Delta \eta}{2} \leq d&#10;\end{align*}&lt;/body&gt;&#10;  &lt;fcolor&gt;FF000000&lt;/fcolor&gt;&#10;  &lt;bcolor&gt;FFFFFFFF&lt;/bcolor&gt;&#10;  &lt;transparent&gt;True&lt;/transparent&gt;&#10;  &lt;resolution&gt;1800&lt;/resolution&gt;&#10;  &lt;imageh&gt;517&lt;/imageh&gt;&#10;  &lt;imagew&gt;3457&lt;/imagew&gt;&#10;  &lt;scale&gt;50&lt;/scale&gt;&#10;  &lt;cursor&gt;38&lt;/cursor&gt;&#10;&lt;/TeXTeX&gt;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49" y="5154064"/>
            <a:ext cx="4332955" cy="648000"/>
          </a:xfrm>
          <a:prstGeom prst="rect">
            <a:avLst/>
          </a:prstGeom>
        </p:spPr>
      </p:pic>
      <p:sp>
        <p:nvSpPr>
          <p:cNvPr id="66" name="テキスト ボックス 65"/>
          <p:cNvSpPr txBox="1"/>
          <p:nvPr/>
        </p:nvSpPr>
        <p:spPr>
          <a:xfrm>
            <a:off x="6891201" y="206124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 by M. </a:t>
            </a:r>
            <a:r>
              <a:rPr kumimoji="1" lang="en-US" altLang="ja-JP" dirty="0" err="1" smtClean="0"/>
              <a:t>Sakaida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24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6154249" cy="584775"/>
          </a:xfrm>
        </p:spPr>
        <p:txBody>
          <a:bodyPr/>
          <a:lstStyle/>
          <a:p>
            <a:r>
              <a:rPr kumimoji="1" lang="en-US" altLang="ja-JP" dirty="0" smtClean="0"/>
              <a:t> Comparison with ALICE Result 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339340"/>
            <a:ext cx="4185543" cy="285969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{ \Delta \eta / \eta_{\rm tot}}&#10;\end{align*}&lt;/body&gt;&#10;  &lt;fcolor&gt;FF000000&lt;/fcolor&gt;&#10;  &lt;bcolor&gt;FFFFFFFF&lt;/bcolor&gt;&#10;  &lt;transparent&gt;True&lt;/transparent&gt;&#10;  &lt;resolution&gt;1800&lt;/resolution&gt;&#10;  &lt;imageh&gt;250&lt;/imageh&gt;&#10;  &lt;imagew&gt;819&lt;/imagew&gt;&#10;  &lt;scale&gt;50&lt;/scale&gt;&#10;  &lt;cursor&gt;4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229240"/>
            <a:ext cx="1179361" cy="36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339340"/>
            <a:ext cx="4176464" cy="283837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{ \Delta \eta / \eta_{\rm tot}}&#10;\end{align*}&lt;/body&gt;&#10;  &lt;fcolor&gt;FF000000&lt;/fcolor&gt;&#10;  &lt;bcolor&gt;FFFFFFFF&lt;/bcolor&gt;&#10;  &lt;transparent&gt;True&lt;/transparent&gt;&#10;  &lt;resolution&gt;1800&lt;/resolution&gt;&#10;  &lt;imageh&gt;250&lt;/imageh&gt;&#10;  &lt;imagew&gt;819&lt;/imagew&gt;&#10;  &lt;scale&gt;50&lt;/scale&gt;&#10;  &lt;cursor&gt;46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655" y="5174347"/>
            <a:ext cx="1179361" cy="3600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15616" y="1928831"/>
            <a:ext cx="2598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without initial </a:t>
            </a:r>
            <a:r>
              <a:rPr kumimoji="1" lang="en-US" altLang="ja-JP" sz="2400" dirty="0" err="1" smtClean="0"/>
              <a:t>fluc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8462" y="1877675"/>
            <a:ext cx="2255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with initial </a:t>
            </a:r>
            <a:r>
              <a:rPr kumimoji="1" lang="en-US" altLang="ja-JP" sz="2400" dirty="0" err="1" smtClean="0"/>
              <a:t>fluc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{ \langle Q_{(\rm  net)}^2 \rangle_{\rm  c}/ \langle Q_{(\rm  tot)} \rangle_{\rm  c}}&#10;\end{align*}&lt;/body&gt;&#10;  &lt;fcolor&gt;FF000000&lt;/fcolor&gt;&#10;  &lt;bcolor&gt;FFFFFFFF&lt;/bcolor&gt;&#10;  &lt;transparent&gt;True&lt;/transparent&gt;&#10;  &lt;resolution&gt;1800&lt;/resolution&gt;&#10;  &lt;imageh&gt;331&lt;/imageh&gt;&#10;  &lt;imagew&gt;1928&lt;/imagew&gt;&#10;  &lt;scale&gt;50&lt;/scale&gt;&#10;  &lt;cursor&gt;97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847" y="1389073"/>
            <a:ext cx="2516305" cy="432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8974" y="2390496"/>
            <a:ext cx="1999290" cy="147055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2216" y="0"/>
            <a:ext cx="2760105" cy="1887454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正方形/長方形 11"/>
          <p:cNvSpPr/>
          <p:nvPr/>
        </p:nvSpPr>
        <p:spPr>
          <a:xfrm>
            <a:off x="7189690" y="101578"/>
            <a:ext cx="1478742" cy="1540954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}&#10;\pagestyle{empty}&#10;\usepackage{mathrsfs}&#10;\usepackage{color}&#10;\usepackage{amsmath,amssymb}&lt;/preamble&gt;&#10;  &lt;body&gt;\begin{align*} &#10; \eta_{\rm tot}=8&#10;\end{align*}&lt;/body&gt;&#10;  &lt;fcolor&gt;FF000000&lt;/fcolor&gt;&#10;  &lt;bcolor&gt;FFFFFFFF&lt;/bcolor&gt;&#10;  &lt;transparent&gt;True&lt;/transparent&gt;&#10;  &lt;resolution&gt;1800&lt;/resolution&gt;&#10;  &lt;imageh&gt;220&lt;/imageh&gt;&#10;  &lt;imagew&gt;830&lt;/imagew&gt;&#10;  &lt;scale&gt;50&lt;/scale&gt;&#10;  &lt;cursor&gt;33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38" y="1339047"/>
            <a:ext cx="907245" cy="24047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858218" y="5863380"/>
            <a:ext cx="6558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No GCC effect in ALICE experiments!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chemeClr val="accent2">
                    <a:lumMod val="50000"/>
                  </a:schemeClr>
                </a:solidFill>
              </a:rPr>
              <a:t>Same conclusion for higher order </a:t>
            </a:r>
            <a:r>
              <a:rPr lang="en-US" altLang="ja-JP" sz="2400" dirty="0" err="1" smtClean="0">
                <a:solidFill>
                  <a:schemeClr val="accent2">
                    <a:lumMod val="50000"/>
                  </a:schemeClr>
                </a:solidFill>
              </a:rPr>
              <a:t>cumulants</a:t>
            </a:r>
            <a:endParaRPr kumimoji="1" lang="en-US" altLang="ja-JP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" name="TexTeXPicture" descr="&lt;?xml version=&quot;1.0&quot; encoding=&quot;utf-16&quot;?&gt;&#10;&lt;TeXTeX&gt;&#10;  &lt;preamble&gt;\documentclass{jarticle}&#10;\usepackage{amsmath}&#10;\pagestyle{empty}&lt;/preamble&gt;&#10;  &lt;body&gt;\begin{align*}&#10;T=\frac{d(\tau)}{\eta_{\rm tot}}&#10;\end{align*}&lt;/body&gt;&#10;  &lt;fcolor&gt;FF000000&lt;/fcolor&gt;&#10;  &lt;bcolor&gt;FFFFFFFF&lt;/bcolor&gt;&#10;  &lt;transparent&gt;True&lt;/transparent&gt;&#10;  &lt;resolution&gt;1800&lt;/resolution&gt;&#10;  &lt;imageh&gt;580&lt;/imageh&gt;&#10;  &lt;imagew&gt;997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268" y="5695979"/>
            <a:ext cx="1175772" cy="684000"/>
          </a:xfrm>
          <a:prstGeom prst="rect">
            <a:avLst/>
          </a:prstGeom>
        </p:spPr>
      </p:pic>
      <p:sp>
        <p:nvSpPr>
          <p:cNvPr id="13" name="右矢印 12"/>
          <p:cNvSpPr/>
          <p:nvPr/>
        </p:nvSpPr>
        <p:spPr>
          <a:xfrm rot="19261097">
            <a:off x="1639786" y="3815126"/>
            <a:ext cx="720080" cy="432048"/>
          </a:xfrm>
          <a:prstGeom prst="rightArrow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 rot="19113959">
            <a:off x="1448179" y="374496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time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988306" y="2439106"/>
            <a:ext cx="720080" cy="244827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404" y="2420888"/>
            <a:ext cx="1999290" cy="1470552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530587" y="2466001"/>
            <a:ext cx="720080" cy="244827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516254" cy="584775"/>
          </a:xfrm>
        </p:spPr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Very Low Energy Collisions 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1047" y="1039868"/>
            <a:ext cx="82141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800" dirty="0" smtClean="0"/>
              <a:t>Large contribution</a:t>
            </a:r>
            <a:r>
              <a:rPr kumimoji="1" lang="en-US" altLang="ja-JP" sz="2800" dirty="0" smtClean="0"/>
              <a:t> of global charge conservation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800" dirty="0" smtClean="0"/>
              <a:t>Violation of </a:t>
            </a:r>
            <a:r>
              <a:rPr lang="en-US" altLang="ja-JP" sz="2800" dirty="0" err="1" smtClean="0"/>
              <a:t>Bjorken</a:t>
            </a:r>
            <a:r>
              <a:rPr lang="en-US" altLang="ja-JP" sz="2800" dirty="0" smtClean="0"/>
              <a:t> scaling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538942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</a:rPr>
              <a:t>Careful treatment is required to interpret fluctuations at low beam energies!</a:t>
            </a:r>
          </a:p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Many information should be encoded in </a:t>
            </a:r>
            <a:r>
              <a:rPr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Dh</a:t>
            </a:r>
            <a:r>
              <a:rPr lang="en-US" altLang="ja-JP" sz="2400" dirty="0" smtClean="0">
                <a:solidFill>
                  <a:srgbClr val="FF0000"/>
                </a:solidFill>
              </a:rPr>
              <a:t> dep.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563410" y="4324032"/>
            <a:ext cx="1637433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025379" y="2409847"/>
            <a:ext cx="2706965" cy="900000"/>
          </a:xfrm>
          <a:prstGeom prst="rect">
            <a:avLst/>
          </a:prstGeom>
          <a:gradFill flip="none" rotWithShape="1">
            <a:gsLst>
              <a:gs pos="0">
                <a:srgbClr val="0070C0">
                  <a:alpha val="20000"/>
                </a:srgbClr>
              </a:gs>
              <a:gs pos="100000">
                <a:srgbClr val="00B0F0">
                  <a:alpha val="20000"/>
                </a:srgbClr>
              </a:gs>
            </a:gsLst>
            <a:lin ang="135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\Delta \eta&#10;\end{align*}&lt;/body&gt;&#10;  &lt;fcolor&gt;FF000000&lt;/fcolor&gt;&#10;  &lt;bcolor&gt;FFFFFFFF&lt;/bcolor&gt;&#10;  &lt;transparent&gt;True&lt;/transparent&gt;&#10;  &lt;resolution&gt;1800&lt;/resolution&gt;&#10;  &lt;imageh&gt;232&lt;/imageh&gt;&#10;  &lt;imagew&gt;320&lt;/imagew&gt;&#10;  &lt;scale&gt;50&lt;/scale&gt;&#10;  &lt;cursor&gt;2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875" y="4953127"/>
            <a:ext cx="480113" cy="348081"/>
          </a:xfrm>
          <a:prstGeom prst="rect">
            <a:avLst/>
          </a:prstGeom>
        </p:spPr>
      </p:pic>
      <p:sp>
        <p:nvSpPr>
          <p:cNvPr id="12" name="円/楕円 11"/>
          <p:cNvSpPr/>
          <p:nvPr/>
        </p:nvSpPr>
        <p:spPr>
          <a:xfrm>
            <a:off x="4310076" y="2684903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4244932" y="258305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5229617" y="2603724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3563410" y="263781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3313411" y="309784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3277395" y="296776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092843" y="2594664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565028" y="277751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163813" y="2658849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882260" y="3057401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401815" y="3038608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5326589" y="3146608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4202076" y="2677236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5293960" y="3027692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3203848" y="3093823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4811389" y="3003401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4825115" y="3134220"/>
            <a:ext cx="108000" cy="108000"/>
          </a:xfrm>
          <a:prstGeom prst="ellipse">
            <a:avLst/>
          </a:prstGeom>
          <a:solidFill>
            <a:srgbClr val="00B05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3673028" y="2728063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4725987" y="295585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5049987" y="2505800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5230043" y="2955856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3169395" y="2920439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4149923" y="2523808"/>
            <a:ext cx="324000" cy="324000"/>
          </a:xfrm>
          <a:prstGeom prst="ellipse">
            <a:avLst/>
          </a:prstGeom>
          <a:solidFill>
            <a:schemeClr val="accent3">
              <a:lumMod val="40000"/>
              <a:lumOff val="60000"/>
              <a:alpha val="1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  <a:effectLst>
            <a:glow rad="63500">
              <a:schemeClr val="accent3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3493467" y="2595816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  <a:ln w="19050">
            <a:solidFill>
              <a:schemeClr val="accent6">
                <a:lumMod val="75000"/>
              </a:schemeClr>
            </a:solidFill>
            <a:prstDash val="dash"/>
          </a:ln>
          <a:effectLst>
            <a:glow rad="63500">
              <a:schemeClr val="accent6">
                <a:satMod val="175000"/>
                <a:alpha val="3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769501" y="439962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detector</a:t>
            </a:r>
            <a:endParaRPr kumimoji="1" lang="ja-JP" altLang="en-US" sz="2400" dirty="0"/>
          </a:p>
        </p:txBody>
      </p:sp>
      <p:cxnSp>
        <p:nvCxnSpPr>
          <p:cNvPr id="50" name="直線矢印コネクタ 49"/>
          <p:cNvCxnSpPr/>
          <p:nvPr/>
        </p:nvCxnSpPr>
        <p:spPr>
          <a:xfrm flipH="1">
            <a:off x="3381839" y="3453863"/>
            <a:ext cx="1" cy="576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flipH="1">
            <a:off x="2987824" y="3474863"/>
            <a:ext cx="274329" cy="555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3472896" y="3465837"/>
            <a:ext cx="341469" cy="538933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H="1">
            <a:off x="4317943" y="3407606"/>
            <a:ext cx="1" cy="576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3923928" y="3428606"/>
            <a:ext cx="274329" cy="555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4409000" y="3419580"/>
            <a:ext cx="341469" cy="538933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 flipH="1">
            <a:off x="5326588" y="3398711"/>
            <a:ext cx="1" cy="576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 flipH="1">
            <a:off x="4932573" y="3419711"/>
            <a:ext cx="274329" cy="555064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5417645" y="3410685"/>
            <a:ext cx="341469" cy="538933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4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7"/>
          <a:stretch/>
        </p:blipFill>
        <p:spPr bwMode="auto">
          <a:xfrm>
            <a:off x="5428152" y="476672"/>
            <a:ext cx="3715848" cy="2457162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310251" lon="1180958" rev="2069704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5"/>
          <a:stretch/>
        </p:blipFill>
        <p:spPr bwMode="auto">
          <a:xfrm>
            <a:off x="107504" y="476672"/>
            <a:ext cx="3243410" cy="2568242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543287" lon="20055692" rev="1520255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838714" y="2693238"/>
            <a:ext cx="5838458" cy="181588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latin typeface="Adobe Song Std L" panose="02020300000000000000" pitchFamily="18" charset="-128"/>
                <a:ea typeface="Adobe Song Std L" panose="02020300000000000000" pitchFamily="18" charset="-128"/>
              </a:rPr>
              <a:t>F</a:t>
            </a:r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eel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 hot quark wind </a:t>
            </a:r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behind </a:t>
            </a:r>
            <a:r>
              <a:rPr kumimoji="1" lang="en-US" altLang="ja-JP" sz="2800" dirty="0" smtClean="0">
                <a:solidFill>
                  <a:srgbClr val="002060"/>
                </a:solidFill>
                <a:latin typeface="Adobe Song Std L" panose="02020300000000000000" pitchFamily="18" charset="-128"/>
                <a:ea typeface="Adobe Song Std L" panose="02020300000000000000" pitchFamily="18" charset="-128"/>
              </a:rPr>
              <a:t>fluctuations</a:t>
            </a:r>
          </a:p>
          <a:p>
            <a:pPr algn="ctr"/>
            <a:r>
              <a:rPr lang="ja-JP" altLang="en-US" sz="2800" dirty="0">
                <a:latin typeface="Adobe Song Std L" panose="02020300000000000000" pitchFamily="18" charset="-128"/>
                <a:ea typeface="Adobe Song Std L" panose="02020300000000000000" pitchFamily="18" charset="-128"/>
              </a:rPr>
              <a:t> </a:t>
            </a:r>
            <a:r>
              <a:rPr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in relativistic heavy ion collisions </a:t>
            </a:r>
          </a:p>
          <a:p>
            <a:pPr algn="ctr"/>
            <a:endParaRPr kumimoji="1" lang="en-US" altLang="ja-JP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  <a:p>
            <a:pPr algn="ctr"/>
            <a:r>
              <a:rPr kumimoji="1" lang="en-US" altLang="ja-JP" sz="28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2010-</a:t>
            </a:r>
            <a:endParaRPr kumimoji="1" lang="ja-JP" altLang="en-US" sz="2800" dirty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035" y="3933056"/>
            <a:ext cx="3601315" cy="2485157"/>
          </a:xfrm>
          <a:prstGeom prst="rect">
            <a:avLst/>
          </a:prstGeom>
          <a:scene3d>
            <a:camera prst="orthographicFront">
              <a:rot lat="19782233" lon="1077132" rev="568514"/>
            </a:camera>
            <a:lightRig rig="threePt" dir="t"/>
          </a:scene3d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8" y="3425336"/>
            <a:ext cx="2849250" cy="3156334"/>
          </a:xfrm>
          <a:prstGeom prst="rect">
            <a:avLst/>
          </a:prstGeom>
          <a:scene3d>
            <a:camera prst="isometricOffAxis1Top">
              <a:rot lat="18664794" lon="19558761" rev="2510692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588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2279791" cy="584775"/>
          </a:xfrm>
        </p:spPr>
        <p:txBody>
          <a:bodyPr/>
          <a:lstStyle/>
          <a:p>
            <a:r>
              <a:rPr kumimoji="1" lang="en-US" altLang="ja-JP" dirty="0" smtClean="0"/>
              <a:t> Summary 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8524" y="1226171"/>
            <a:ext cx="8594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Plenty of information in </a:t>
            </a:r>
            <a:r>
              <a:rPr kumimoji="1" lang="en-US" altLang="ja-JP" sz="3600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sz="3600" dirty="0" smtClean="0"/>
              <a:t> dependences </a:t>
            </a:r>
          </a:p>
          <a:p>
            <a:r>
              <a:rPr kumimoji="1" lang="en-US" altLang="ja-JP" sz="3600" dirty="0" smtClean="0"/>
              <a:t>of various </a:t>
            </a:r>
            <a:r>
              <a:rPr kumimoji="1" lang="en-US" altLang="ja-JP" sz="3600" dirty="0" err="1" smtClean="0"/>
              <a:t>cumulants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52797" y="4996333"/>
            <a:ext cx="60356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primordial thermodynamics</a:t>
            </a:r>
            <a:endParaRPr lang="en-US" altLang="ja-JP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non-thermal and transport property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effect of thermal blurring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38320" y="3152905"/>
            <a:ext cx="6664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and those of non-conserved charges, mixed </a:t>
            </a:r>
            <a:r>
              <a:rPr kumimoji="1" lang="en-US" altLang="ja-JP" sz="2000" dirty="0" err="1" smtClean="0"/>
              <a:t>cumulants</a:t>
            </a:r>
            <a:r>
              <a:rPr kumimoji="1" lang="en-US" altLang="ja-JP" sz="2000" dirty="0" smtClean="0"/>
              <a:t>…</a:t>
            </a:r>
            <a:endParaRPr kumimoji="1" lang="ja-JP" altLang="en-US" sz="2000" dirty="0"/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\langle N_Q^2 \rangle_c,~&#10;\langle N_Q^3 \rangle_c,~&#10;\langle N_Q^4 \rangle_c,~&#10;\langle N_B^2 \rangle_c,~&#10;\langle N_B^3 \rangle_c,~&#10;\langle N_B^4 \rangle_c,~&#10;\langle N_S^2 \rangle_c,~&#10;\cdots&#10;\end{align*}&lt;/body&gt;&#10;  &lt;fcolor&gt;FF000000&lt;/fcolor&gt;&#10;  &lt;bcolor&gt;FFFFFFFF&lt;/bcolor&gt;&#10;  &lt;transparent&gt;True&lt;/transparent&gt;&#10;  &lt;resolution&gt;1800&lt;/resolution&gt;&#10;  &lt;imageh&gt;317&lt;/imageh&gt;&#10;  &lt;imagew&gt;6272&lt;/imagew&gt;&#10;  &lt;scale&gt;50&lt;/scale&gt;&#10;  &lt;cursor&gt;20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2598321"/>
            <a:ext cx="7475900" cy="377848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767397" y="4398321"/>
            <a:ext cx="5423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With </a:t>
            </a:r>
            <a:r>
              <a:rPr kumimoji="1" lang="en-US" altLang="ja-JP" sz="3200" dirty="0" smtClean="0">
                <a:latin typeface="Symbol" panose="05050102010706020507" pitchFamily="18" charset="2"/>
              </a:rPr>
              <a:t>Dh</a:t>
            </a:r>
            <a:r>
              <a:rPr kumimoji="1" lang="en-US" altLang="ja-JP" sz="3200" dirty="0" smtClean="0"/>
              <a:t> dep. </a:t>
            </a:r>
            <a:r>
              <a:rPr lang="en-US" altLang="ja-JP" sz="3200" dirty="0"/>
              <a:t>w</a:t>
            </a:r>
            <a:r>
              <a:rPr kumimoji="1" lang="en-US" altLang="ja-JP" sz="3200" dirty="0" smtClean="0"/>
              <a:t>e can explore</a:t>
            </a:r>
            <a:endParaRPr kumimoji="1" lang="ja-JP" altLang="en-US" sz="3200" dirty="0"/>
          </a:p>
        </p:txBody>
      </p:sp>
      <p:sp>
        <p:nvSpPr>
          <p:cNvPr id="13" name="右矢印 12"/>
          <p:cNvSpPr/>
          <p:nvPr/>
        </p:nvSpPr>
        <p:spPr>
          <a:xfrm>
            <a:off x="611560" y="4042636"/>
            <a:ext cx="978408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3190297" cy="584775"/>
          </a:xfrm>
        </p:spPr>
        <p:txBody>
          <a:bodyPr/>
          <a:lstStyle/>
          <a:p>
            <a:r>
              <a:rPr kumimoji="1" lang="en-US" altLang="ja-JP" dirty="0" smtClean="0"/>
              <a:t> Future Studies 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980728"/>
            <a:ext cx="4017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kumimoji="1" lang="en-US" altLang="ja-JP" sz="3200" dirty="0" smtClean="0"/>
              <a:t>Experimental side: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81419" y="1556792"/>
            <a:ext cx="5530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rapidity window dependences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baryon number </a:t>
            </a:r>
            <a:r>
              <a:rPr lang="en-US" altLang="ja-JP" sz="2400" dirty="0" err="1" smtClean="0"/>
              <a:t>cumulants</a:t>
            </a:r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consistency between RHIC and LHC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7992" y="2996952"/>
            <a:ext cx="3651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ja-JP" sz="3200" dirty="0" smtClean="0"/>
              <a:t>Theoretical side</a:t>
            </a:r>
            <a:r>
              <a:rPr kumimoji="1" lang="en-US" altLang="ja-JP" sz="3200" dirty="0" smtClean="0"/>
              <a:t>: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3645024"/>
            <a:ext cx="7452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rapidity window dependences in dynamical models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description of non-equilibrium non-</a:t>
            </a:r>
            <a:r>
              <a:rPr lang="en-US" altLang="ja-JP" sz="2400" dirty="0" err="1" smtClean="0"/>
              <a:t>Gaussianity</a:t>
            </a:r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accurate measurements on the lattice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6" y="5148481"/>
            <a:ext cx="2577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3200" dirty="0" smtClean="0"/>
              <a:t>Both sides: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99592" y="5733256"/>
            <a:ext cx="7183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/>
              <a:t>Compare theory and experiment carefully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Do not use a fixed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Dh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cumulant</a:t>
            </a: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for comparison!!!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1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74819" y="1988840"/>
            <a:ext cx="6155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4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The noise is the signal.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64998" y="3668831"/>
            <a:ext cx="2382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R. </a:t>
            </a:r>
            <a:r>
              <a:rPr lang="en-US" altLang="ja-JP" sz="3600" dirty="0" err="1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Landauer</a:t>
            </a:r>
            <a:endParaRPr lang="en-US" altLang="ja-JP" sz="3600" dirty="0" smtClean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  <a:p>
            <a:pPr algn="ctr"/>
            <a:r>
              <a:rPr lang="en-US" altLang="ja-JP" sz="3600" dirty="0" smtClean="0">
                <a:latin typeface="Adobe Song Std L" panose="02020300000000000000" pitchFamily="18" charset="-128"/>
                <a:ea typeface="Adobe Song Std L" panose="02020300000000000000" pitchFamily="18" charset="-128"/>
              </a:rPr>
              <a:t>1998</a:t>
            </a:r>
            <a:endParaRPr kumimoji="1" lang="en-US" altLang="ja-JP" sz="3600" dirty="0" smtClean="0">
              <a:latin typeface="Adobe Song Std L" panose="02020300000000000000" pitchFamily="18" charset="-128"/>
              <a:ea typeface="Adobe Song Std L" panose="020203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605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1824538" cy="584775"/>
          </a:xfrm>
        </p:spPr>
        <p:txBody>
          <a:bodyPr/>
          <a:lstStyle/>
          <a:p>
            <a:r>
              <a:rPr kumimoji="1" lang="en-US" altLang="ja-JP" dirty="0" smtClean="0"/>
              <a:t> Outline  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102208"/>
            <a:ext cx="78886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en-US" altLang="ja-JP" sz="2800" dirty="0" smtClean="0"/>
              <a:t>A poem</a:t>
            </a:r>
          </a:p>
          <a:p>
            <a:pPr marL="457200" indent="-457200">
              <a:buFont typeface="+mj-lt"/>
              <a:buAutoNum type="arabicPeriod"/>
            </a:pPr>
            <a:endParaRPr kumimoji="1"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Electric charge fluctuation @ ALICE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Thermal </a:t>
            </a:r>
            <a:r>
              <a:rPr lang="en-US" altLang="ja-JP" sz="2800" dirty="0"/>
              <a:t>blurring in momentum-space rapidity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>
                <a:latin typeface="Symbol" panose="05050102010706020507" pitchFamily="18" charset="2"/>
              </a:rPr>
              <a:t>Dh</a:t>
            </a:r>
            <a:r>
              <a:rPr lang="en-US" altLang="ja-JP" sz="2800" dirty="0" smtClean="0"/>
              <a:t> dependences of higher order </a:t>
            </a:r>
            <a:r>
              <a:rPr lang="en-US" altLang="ja-JP" sz="2800" dirty="0" err="1" smtClean="0"/>
              <a:t>cumulants</a:t>
            </a: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Effect of global charge conservation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59518" y="3262448"/>
            <a:ext cx="2640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dirty="0" smtClean="0">
                <a:solidFill>
                  <a:srgbClr val="002060"/>
                </a:solidFill>
              </a:rPr>
              <a:t>Ohnishi+, in preparation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95125" y="4153495"/>
            <a:ext cx="5104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dirty="0" smtClean="0">
                <a:solidFill>
                  <a:srgbClr val="002060"/>
                </a:solidFill>
              </a:rPr>
              <a:t>MK, </a:t>
            </a:r>
            <a:r>
              <a:rPr lang="en-US" altLang="ja-JP" dirty="0" err="1" smtClean="0">
                <a:solidFill>
                  <a:srgbClr val="002060"/>
                </a:solidFill>
              </a:rPr>
              <a:t>Asakawa</a:t>
            </a:r>
            <a:r>
              <a:rPr lang="en-US" altLang="ja-JP" dirty="0" smtClean="0">
                <a:solidFill>
                  <a:srgbClr val="002060"/>
                </a:solidFill>
              </a:rPr>
              <a:t>, Ono, PLB(2014); MK, NPA(2015)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98880" y="4931876"/>
            <a:ext cx="3801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dirty="0" err="1" smtClean="0">
                <a:solidFill>
                  <a:srgbClr val="002060"/>
                </a:solidFill>
              </a:rPr>
              <a:t>Sakaida</a:t>
            </a:r>
            <a:r>
              <a:rPr lang="en-US" altLang="ja-JP" dirty="0" smtClean="0">
                <a:solidFill>
                  <a:srgbClr val="002060"/>
                </a:solidFill>
              </a:rPr>
              <a:t>, </a:t>
            </a:r>
            <a:r>
              <a:rPr lang="en-US" altLang="ja-JP" dirty="0" err="1" smtClean="0">
                <a:solidFill>
                  <a:srgbClr val="002060"/>
                </a:solidFill>
              </a:rPr>
              <a:t>Asakawa</a:t>
            </a:r>
            <a:r>
              <a:rPr lang="en-US" altLang="ja-JP" dirty="0" smtClean="0">
                <a:solidFill>
                  <a:srgbClr val="002060"/>
                </a:solidFill>
              </a:rPr>
              <a:t>, MK, PRC(2014)</a:t>
            </a:r>
          </a:p>
        </p:txBody>
      </p:sp>
    </p:spTree>
    <p:extLst>
      <p:ext uri="{BB962C8B-B14F-4D97-AF65-F5344CB8AC3E}">
        <p14:creationId xmlns:p14="http://schemas.microsoft.com/office/powerpoint/2010/main" val="319167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47664" y="2852936"/>
            <a:ext cx="6178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Electric charge fluctuations @ ALICE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163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3"/>
          <a:stretch/>
        </p:blipFill>
        <p:spPr bwMode="auto">
          <a:xfrm>
            <a:off x="35496" y="908721"/>
            <a:ext cx="507134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角丸四角形 11"/>
          <p:cNvSpPr/>
          <p:nvPr/>
        </p:nvSpPr>
        <p:spPr>
          <a:xfrm>
            <a:off x="683568" y="6021289"/>
            <a:ext cx="7704856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5220071" y="1316704"/>
            <a:ext cx="3535587" cy="2526320"/>
          </a:xfrm>
          <a:prstGeom prst="wedgeRoundRectCallout">
            <a:avLst>
              <a:gd name="adj1" fmla="val -57170"/>
              <a:gd name="adj2" fmla="val -2990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10044"/>
            <a:ext cx="5452134" cy="584775"/>
          </a:xfrm>
          <a:effectLst>
            <a:outerShdw dist="81320" dir="7719588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r>
              <a:rPr lang="en-US" altLang="ja-JP" dirty="0"/>
              <a:t> Charge Fluctuation @ </a:t>
            </a:r>
            <a:r>
              <a:rPr lang="en-US" altLang="ja-JP" dirty="0" smtClean="0"/>
              <a:t>LHC 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32040" y="836712"/>
            <a:ext cx="368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rgbClr val="0070C0"/>
                </a:solidFill>
              </a:rPr>
              <a:t>ALICE, PRL110,152301(2013)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088" y="1412776"/>
            <a:ext cx="1965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8064A2">
                    <a:lumMod val="50000"/>
                  </a:srgbClr>
                </a:solidFill>
              </a:rPr>
              <a:t>D-measure</a:t>
            </a:r>
            <a:endParaRPr lang="ja-JP" altLang="en-US" sz="2800" dirty="0">
              <a:solidFill>
                <a:srgbClr val="8064A2">
                  <a:lumMod val="50000"/>
                </a:srgb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52637" y="2886035"/>
            <a:ext cx="2810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sz="2400" i="1" dirty="0" smtClean="0">
                <a:solidFill>
                  <a:srgbClr val="8064A2">
                    <a:lumMod val="50000"/>
                  </a:srgbClr>
                </a:solidFill>
              </a:rPr>
              <a:t>D</a:t>
            </a:r>
            <a:r>
              <a:rPr lang="en-US" altLang="ja-JP" sz="2400" dirty="0" smtClean="0">
                <a:solidFill>
                  <a:srgbClr val="8064A2">
                    <a:lumMod val="50000"/>
                  </a:srgbClr>
                </a:solidFill>
              </a:rPr>
              <a:t> ~ 3-4 </a:t>
            </a:r>
            <a:r>
              <a:rPr lang="en-US" altLang="ja-JP" sz="2400" dirty="0" err="1" smtClean="0">
                <a:solidFill>
                  <a:srgbClr val="8064A2">
                    <a:lumMod val="50000"/>
                  </a:srgbClr>
                </a:solidFill>
              </a:rPr>
              <a:t>Hadronic</a:t>
            </a:r>
            <a:endParaRPr lang="en-US" altLang="ja-JP" sz="2400" dirty="0" smtClean="0">
              <a:solidFill>
                <a:srgbClr val="8064A2">
                  <a:lumMod val="50000"/>
                </a:srgb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2400" i="1" dirty="0" smtClean="0">
                <a:solidFill>
                  <a:srgbClr val="8064A2">
                    <a:lumMod val="50000"/>
                  </a:srgbClr>
                </a:solidFill>
              </a:rPr>
              <a:t>D</a:t>
            </a:r>
            <a:r>
              <a:rPr lang="en-US" altLang="ja-JP" sz="2400" dirty="0" smtClean="0">
                <a:solidFill>
                  <a:srgbClr val="8064A2">
                    <a:lumMod val="50000"/>
                  </a:srgbClr>
                </a:solidFill>
              </a:rPr>
              <a:t> ~ 1-1.5 Quark</a:t>
            </a:r>
            <a:endParaRPr lang="ja-JP" altLang="en-US" sz="2400" dirty="0">
              <a:solidFill>
                <a:srgbClr val="8064A2">
                  <a:lumMod val="50000"/>
                </a:srgbClr>
              </a:solidFill>
            </a:endParaRPr>
          </a:p>
        </p:txBody>
      </p:sp>
      <p:sp>
        <p:nvSpPr>
          <p:cNvPr id="22" name="上矢印 21"/>
          <p:cNvSpPr/>
          <p:nvPr/>
        </p:nvSpPr>
        <p:spPr>
          <a:xfrm rot="19533872">
            <a:off x="4543743" y="2947297"/>
            <a:ext cx="404043" cy="1488243"/>
          </a:xfrm>
          <a:prstGeom prst="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02391" y="6135687"/>
            <a:ext cx="6569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1F497D"/>
                </a:solidFill>
              </a:rPr>
              <a:t>is not equilibrated at freeze-out at LHC energy!</a:t>
            </a:r>
            <a:endParaRPr lang="ja-JP" altLang="en-US" sz="2400" dirty="0">
              <a:solidFill>
                <a:srgbClr val="1F497D"/>
              </a:solidFill>
            </a:endParaRPr>
          </a:p>
        </p:txBody>
      </p:sp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D = &#10;4\frac{ \langle \delta N_Q^2 \rangle }{ \langle N_Q^+ + N_Q^- \rangle }&#10;\end{align*}&lt;/body&gt;&#10;  &lt;fcolor&gt;FF000000&lt;/fcolor&gt;&#10;  &lt;bcolor&gt;FFFFFFFF&lt;/bcolor&gt;&#10;  &lt;transparent&gt;True&lt;/transparent&gt;&#10;  &lt;resolution&gt;1800&lt;/resolution&gt;&#10;  &lt;imageh&gt;700&lt;/imageh&gt;&#10;  &lt;imagew&gt;1977&lt;/imagew&gt;&#10;  &lt;scale&gt;50&lt;/scale&gt;&#10;  &lt;cursor&gt;92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20" y="1939560"/>
            <a:ext cx="2376264" cy="841368"/>
          </a:xfrm>
          <a:prstGeom prst="rect">
            <a:avLst/>
          </a:prstGeom>
        </p:spPr>
      </p:pic>
      <p:sp>
        <p:nvSpPr>
          <p:cNvPr id="3" name="左中かっこ 2"/>
          <p:cNvSpPr/>
          <p:nvPr/>
        </p:nvSpPr>
        <p:spPr>
          <a:xfrm>
            <a:off x="5538686" y="2958043"/>
            <a:ext cx="213951" cy="6869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\langle \delta N_Q^2 \rangle&#10;\end{align*}&lt;/body&gt;&#10;  &lt;fcolor&gt;FF000000&lt;/fcolor&gt;&#10;  &lt;bcolor&gt;FFFFFFFF&lt;/bcolor&gt;&#10;  &lt;transparent&gt;True&lt;/transparent&gt;&#10;  &lt;resolution&gt;1800&lt;/resolution&gt;&#10;  &lt;imageh&gt;315&lt;/imageh&gt;&#10;  &lt;imagew&gt;627&lt;/imagew&gt;&#10;  &lt;scale&gt;50&lt;/scale&gt;&#10;  &lt;cursor&gt;44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180684"/>
            <a:ext cx="730791" cy="367144"/>
          </a:xfrm>
          <a:prstGeom prst="rect">
            <a:avLst/>
          </a:prstGeom>
        </p:spPr>
      </p:pic>
      <p:sp>
        <p:nvSpPr>
          <p:cNvPr id="16" name="角丸四角形 15"/>
          <p:cNvSpPr/>
          <p:nvPr/>
        </p:nvSpPr>
        <p:spPr>
          <a:xfrm rot="21350318">
            <a:off x="4622404" y="4104381"/>
            <a:ext cx="3328204" cy="15101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1350318">
            <a:off x="4735588" y="4206363"/>
            <a:ext cx="31245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C0504D">
                    <a:lumMod val="50000"/>
                  </a:srgbClr>
                </a:solidFill>
              </a:rPr>
              <a:t>S</a:t>
            </a:r>
            <a:r>
              <a:rPr lang="en-US" altLang="ja-JP" sz="2800" b="1" dirty="0" smtClean="0">
                <a:solidFill>
                  <a:srgbClr val="C0504D">
                    <a:lumMod val="50000"/>
                  </a:srgbClr>
                </a:solidFill>
              </a:rPr>
              <a:t>uppression</a:t>
            </a:r>
          </a:p>
          <a:p>
            <a:pPr algn="ctr"/>
            <a:r>
              <a:rPr lang="en-US" altLang="ja-JP" sz="2400" b="1" dirty="0" smtClean="0">
                <a:solidFill>
                  <a:srgbClr val="C0504D">
                    <a:lumMod val="50000"/>
                  </a:srgbClr>
                </a:solidFill>
              </a:rPr>
              <a:t>from </a:t>
            </a:r>
            <a:r>
              <a:rPr lang="en-US" altLang="ja-JP" sz="2400" b="1" dirty="0" err="1" smtClean="0">
                <a:solidFill>
                  <a:srgbClr val="C0504D">
                    <a:lumMod val="50000"/>
                  </a:srgbClr>
                </a:solidFill>
              </a:rPr>
              <a:t>hadronic</a:t>
            </a:r>
            <a:r>
              <a:rPr lang="en-US" altLang="ja-JP" sz="2400" b="1" dirty="0" smtClean="0">
                <a:solidFill>
                  <a:srgbClr val="C0504D">
                    <a:lumMod val="50000"/>
                  </a:srgbClr>
                </a:solidFill>
              </a:rPr>
              <a:t> value</a:t>
            </a:r>
          </a:p>
          <a:p>
            <a:pPr algn="ctr"/>
            <a:r>
              <a:rPr lang="en-US" altLang="ja-JP" sz="2800" b="1" dirty="0" smtClean="0">
                <a:solidFill>
                  <a:srgbClr val="C0504D">
                    <a:lumMod val="50000"/>
                  </a:srgbClr>
                </a:solidFill>
              </a:rPr>
              <a:t>at LHC energy!</a:t>
            </a:r>
            <a:endParaRPr lang="ja-JP" altLang="en-US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55577" y="1442021"/>
            <a:ext cx="1866258" cy="1141503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2971" y="2522141"/>
            <a:ext cx="784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50"/>
                </a:solidFill>
              </a:rPr>
              <a:t>STAR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6683" y="1236904"/>
            <a:ext cx="4388573" cy="972412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90436" y="1220577"/>
            <a:ext cx="1537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solidFill>
                  <a:schemeClr val="bg1"/>
                </a:solidFill>
              </a:rPr>
              <a:t>hadronic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 \ u s e p a c k a g e { a m s m a t h }  
 \ p a g e s t y l e { e m p t y } < / p r e a m b l e >  
     < b o d y > \ b e g i n { a l i g n * }    
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 1 6 < / c u r s o r >  
 < / T e X T e X > 
</file>

<file path=customXml/itemProps1.xml><?xml version="1.0" encoding="utf-8"?>
<ds:datastoreItem xmlns:ds="http://schemas.openxmlformats.org/officeDocument/2006/customXml" ds:itemID="{75D22EA2-34B8-49A9-B8E1-BD2F8736ABC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12370</TotalTime>
  <Words>1795</Words>
  <Application>Microsoft Office PowerPoint</Application>
  <PresentationFormat>画面に合わせる (4:3)</PresentationFormat>
  <Paragraphs>515</Paragraphs>
  <Slides>62</Slides>
  <Notes>62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10</vt:i4>
      </vt:variant>
      <vt:variant>
        <vt:lpstr>スライド タイトル</vt:lpstr>
      </vt:variant>
      <vt:variant>
        <vt:i4>62</vt:i4>
      </vt:variant>
    </vt:vector>
  </HeadingPairs>
  <TitlesOfParts>
    <vt:vector size="83" baseType="lpstr">
      <vt:lpstr>Adobe Song Std L</vt:lpstr>
      <vt:lpstr>HGP教科書体</vt:lpstr>
      <vt:lpstr>HG丸ｺﾞｼｯｸM-PRO</vt:lpstr>
      <vt:lpstr>ＭＳ Ｐゴシック</vt:lpstr>
      <vt:lpstr>小塚ゴシック Pr6N L</vt:lpstr>
      <vt:lpstr>Arial</vt:lpstr>
      <vt:lpstr>Calibri</vt:lpstr>
      <vt:lpstr>Calibri Light</vt:lpstr>
      <vt:lpstr>Symbol</vt:lpstr>
      <vt:lpstr>Times New Roman</vt:lpstr>
      <vt:lpstr>Wingdings</vt:lpstr>
      <vt:lpstr>Office テーマ</vt:lpstr>
      <vt:lpstr>1_標準デザイン</vt:lpstr>
      <vt:lpstr>2_標準デザイン</vt:lpstr>
      <vt:lpstr>3_標準デザイン</vt:lpstr>
      <vt:lpstr>4_標準デザイン</vt:lpstr>
      <vt:lpstr>5_標準デザイン</vt:lpstr>
      <vt:lpstr>6_標準デザイン</vt:lpstr>
      <vt:lpstr>7_標準デザイン</vt:lpstr>
      <vt:lpstr>8_標準デザイン</vt:lpstr>
      <vt:lpstr>9_標準デザイン</vt:lpstr>
      <vt:lpstr>Rapidity window and centrality dependences of higher order cumulants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Outline  </vt:lpstr>
      <vt:lpstr>PowerPoint プレゼンテーション</vt:lpstr>
      <vt:lpstr> Charge Fluctuation @ LHC  </vt:lpstr>
      <vt:lpstr> Fluctuations and Elemental Charge  </vt:lpstr>
      <vt:lpstr> Shot Noise  </vt:lpstr>
      <vt:lpstr> Shot Noise  </vt:lpstr>
      <vt:lpstr> Various Contributions to Fluctuations  </vt:lpstr>
      <vt:lpstr> Dh Dependence @ ALICE  </vt:lpstr>
      <vt:lpstr> Dh Dependence @ ALICE  </vt:lpstr>
      <vt:lpstr> Dh Dependence @ ALICE  </vt:lpstr>
      <vt:lpstr> Time Evolution of Fluctuations  </vt:lpstr>
      <vt:lpstr> Time Evolution of Fluctuations  </vt:lpstr>
      <vt:lpstr> Conversion of Rapidities  </vt:lpstr>
      <vt:lpstr> Conversion of Rapidities  </vt:lpstr>
      <vt:lpstr> Dh Dependence @ ALICE  </vt:lpstr>
      <vt:lpstr> Dh Dependence @ ALICE  </vt:lpstr>
      <vt:lpstr>PowerPoint プレゼンテーション</vt:lpstr>
      <vt:lpstr> Conversion of Rapidities  </vt:lpstr>
      <vt:lpstr> Thermal distribution in h space  </vt:lpstr>
      <vt:lpstr> Thermal distribution in h space  </vt:lpstr>
      <vt:lpstr> Centrality Dependence  </vt:lpstr>
      <vt:lpstr> Centrality Dependence  </vt:lpstr>
      <vt:lpstr>PowerPoint プレゼンテーション</vt:lpstr>
      <vt:lpstr> &lt;dNB2&gt; and &lt; dNp2 &gt; @ LHC ?  </vt:lpstr>
      <vt:lpstr> &lt;dNB2&gt; and &lt; dNp2 &gt; @ LHC ?  </vt:lpstr>
      <vt:lpstr> &lt;dNQ4&gt; @ LHC ?  </vt:lpstr>
      <vt:lpstr> Hydrodynamic Fluctuations  </vt:lpstr>
      <vt:lpstr> How to Introduce Non-Gaussianity?  </vt:lpstr>
      <vt:lpstr> How to Introduce Non-Gaussianity?  </vt:lpstr>
      <vt:lpstr> A Brownian Particles’ Model  </vt:lpstr>
      <vt:lpstr> Baryons in Hadronic Phase  </vt:lpstr>
      <vt:lpstr> Diffusion Master Equation  </vt:lpstr>
      <vt:lpstr> Diffusion Master Equation  </vt:lpstr>
      <vt:lpstr> A Brownian Particles’ Model  </vt:lpstr>
      <vt:lpstr> Diffusion + Thermal Blurring  </vt:lpstr>
      <vt:lpstr> Net Charge Number  </vt:lpstr>
      <vt:lpstr> Time Evolution in Hadronic Phase  </vt:lpstr>
      <vt:lpstr> Time Evolution in Hadronic Phase  </vt:lpstr>
      <vt:lpstr> Dh Dependence at Freezeout  </vt:lpstr>
      <vt:lpstr> Total Charge Number  </vt:lpstr>
      <vt:lpstr> Dh Dependence: 4th order  </vt:lpstr>
      <vt:lpstr> Dh Dependence: 4th order  </vt:lpstr>
      <vt:lpstr> Dh Dependence: 3rd order  </vt:lpstr>
      <vt:lpstr> 4th order : Large Initial Fluc.</vt:lpstr>
      <vt:lpstr> Dh Dependence @ STAR  </vt:lpstr>
      <vt:lpstr>PowerPoint プレゼンテーション</vt:lpstr>
      <vt:lpstr> Global Charge Conservation  </vt:lpstr>
      <vt:lpstr> Global Charge Conservation  </vt:lpstr>
      <vt:lpstr> Diffusion in Finite Volume  </vt:lpstr>
      <vt:lpstr> Diffusion in Finite Volume  </vt:lpstr>
      <vt:lpstr> Physical Interpretation  </vt:lpstr>
      <vt:lpstr> Comparison with ALICE Result  </vt:lpstr>
      <vt:lpstr> Very Low Energy Collisions  </vt:lpstr>
      <vt:lpstr> Summary  </vt:lpstr>
      <vt:lpstr> Future Studies  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衝突エネルギー走査により QCD相構造に迫る試み</dc:title>
  <dc:creator>kitazawa</dc:creator>
  <cp:lastModifiedBy>Masakiyo Kitazawa</cp:lastModifiedBy>
  <cp:revision>867</cp:revision>
  <dcterms:created xsi:type="dcterms:W3CDTF">2011-06-07T09:50:32Z</dcterms:created>
  <dcterms:modified xsi:type="dcterms:W3CDTF">2015-07-30T09:31:31Z</dcterms:modified>
</cp:coreProperties>
</file>