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48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5D454-9DE2-4BFD-B1CD-FCE63028FB80}" type="datetimeFigureOut">
              <a:rPr lang="fr-FR" smtClean="0"/>
              <a:t>11/06/2015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C5D29-60DC-4B94-AF0D-2276043AAD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708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C5D29-60DC-4B94-AF0D-2276043AADC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445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C5D29-60DC-4B94-AF0D-2276043AADC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287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34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4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35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5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322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20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37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70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58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43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37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A87D8-6520-41BC-B6C1-13F8D534254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8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2.mp4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1078230" y="2152618"/>
            <a:ext cx="698754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r>
              <a:rPr lang="fr-FR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code </a:t>
            </a:r>
            <a:r>
              <a:rPr lang="fr-FR" sz="4400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  <a:endParaRPr lang="en-GB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i="1" dirty="0" smtClean="0"/>
          </a:p>
          <a:p>
            <a:endParaRPr lang="en-GB" dirty="0"/>
          </a:p>
          <a:p>
            <a:pPr algn="ctr"/>
            <a:r>
              <a:rPr lang="en-GB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Quartullo </a:t>
            </a:r>
            <a:endParaRPr lang="fr-F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67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2</a:t>
            </a:fld>
            <a:endParaRPr lang="fr-FR"/>
          </a:p>
        </p:txBody>
      </p:sp>
      <p:sp>
        <p:nvSpPr>
          <p:cNvPr id="8" name="Right Arrow 7"/>
          <p:cNvSpPr/>
          <p:nvPr/>
        </p:nvSpPr>
        <p:spPr>
          <a:xfrm>
            <a:off x="3969657" y="1658981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/>
          <p:cNvSpPr/>
          <p:nvPr/>
        </p:nvSpPr>
        <p:spPr>
          <a:xfrm>
            <a:off x="3969657" y="2166981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ight Arrow 9"/>
          <p:cNvSpPr/>
          <p:nvPr/>
        </p:nvSpPr>
        <p:spPr>
          <a:xfrm>
            <a:off x="3969657" y="2674981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Arrow 10"/>
          <p:cNvSpPr/>
          <p:nvPr/>
        </p:nvSpPr>
        <p:spPr>
          <a:xfrm>
            <a:off x="3969657" y="3182981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ight Arrow 11"/>
          <p:cNvSpPr/>
          <p:nvPr/>
        </p:nvSpPr>
        <p:spPr>
          <a:xfrm>
            <a:off x="3969657" y="3639274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ight Arrow 12"/>
          <p:cNvSpPr/>
          <p:nvPr/>
        </p:nvSpPr>
        <p:spPr>
          <a:xfrm>
            <a:off x="3969657" y="4136161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ight Arrow 13"/>
          <p:cNvSpPr/>
          <p:nvPr/>
        </p:nvSpPr>
        <p:spPr>
          <a:xfrm>
            <a:off x="3969657" y="4538570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4910790" y="1321140"/>
            <a:ext cx="4364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Main branch, the one visible on the </a:t>
            </a:r>
            <a:r>
              <a:rPr lang="en-GB" sz="1600" dirty="0" err="1" smtClean="0"/>
              <a:t>BLonD</a:t>
            </a:r>
            <a:r>
              <a:rPr lang="en-GB" sz="1600" dirty="0" smtClean="0"/>
              <a:t> </a:t>
            </a:r>
            <a:r>
              <a:rPr lang="en-GB" sz="1600" dirty="0" smtClean="0"/>
              <a:t>website (15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place out of 95700000 in the Google engine searching for ‘blond’!).</a:t>
            </a:r>
            <a:endParaRPr lang="fr-FR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985657" y="2143132"/>
            <a:ext cx="4158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Developer</a:t>
            </a:r>
            <a:endParaRPr lang="fr-FR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985655" y="2621459"/>
            <a:ext cx="4158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Developer</a:t>
            </a:r>
            <a:endParaRPr lang="fr-FR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985654" y="3156484"/>
            <a:ext cx="4158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Developer</a:t>
            </a:r>
            <a:endParaRPr lang="fr-FR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985649" y="4532988"/>
            <a:ext cx="4158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Developer</a:t>
            </a:r>
            <a:endParaRPr lang="fr-FR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985650" y="4130579"/>
            <a:ext cx="4158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Documentation branch.</a:t>
            </a:r>
            <a:endParaRPr lang="fr-FR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747" y="1259385"/>
            <a:ext cx="3114675" cy="36576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985657" y="3654412"/>
            <a:ext cx="4158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Beta branch.</a:t>
            </a:r>
            <a:endParaRPr lang="fr-FR" sz="16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7272" y="140120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BRANCHES IN BLOND</a:t>
            </a:r>
            <a:endParaRPr lang="fr-FR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61747" y="5253036"/>
            <a:ext cx="8411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these branches are necessary and almost </a:t>
            </a:r>
            <a:r>
              <a:rPr lang="en-GB" dirty="0" smtClean="0"/>
              <a:t>sufficient.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Why almost sufficient</a:t>
            </a:r>
            <a:r>
              <a:rPr lang="it-IT" dirty="0" smtClean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smtClean="0"/>
              <a:t> Developers can create sub-branches to work on particular tasks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smtClean="0"/>
              <a:t> The number of developers could increase in the future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>
            <a:off x="561747" y="659965"/>
            <a:ext cx="8698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/>
              <a:t>Current BLonD version</a:t>
            </a:r>
            <a:r>
              <a:rPr lang="it-IT" dirty="0" smtClean="0"/>
              <a:t>: 1.11.2 (13 May 2015)                      2.0 (???) with </a:t>
            </a:r>
            <a:r>
              <a:rPr lang="it-IT" dirty="0" smtClean="0"/>
              <a:t>complete </a:t>
            </a:r>
            <a:r>
              <a:rPr lang="it-IT" dirty="0" smtClean="0"/>
              <a:t>cleaning                      					               up and optimization  </a:t>
            </a:r>
            <a:endParaRPr lang="fr-FR" dirty="0"/>
          </a:p>
        </p:txBody>
      </p:sp>
      <p:sp>
        <p:nvSpPr>
          <p:cNvPr id="28" name="Right Arrow 27"/>
          <p:cNvSpPr/>
          <p:nvPr/>
        </p:nvSpPr>
        <p:spPr>
          <a:xfrm>
            <a:off x="4985653" y="701040"/>
            <a:ext cx="863600" cy="31205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628650" y="4908401"/>
            <a:ext cx="1240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/>
              <a:t>teoarg</a:t>
            </a:r>
            <a:endParaRPr lang="fr-FR" sz="1400" i="1" dirty="0"/>
          </a:p>
        </p:txBody>
      </p:sp>
      <p:sp>
        <p:nvSpPr>
          <p:cNvPr id="29" name="Right Arrow 28"/>
          <p:cNvSpPr/>
          <p:nvPr/>
        </p:nvSpPr>
        <p:spPr>
          <a:xfrm>
            <a:off x="3969657" y="4916585"/>
            <a:ext cx="863600" cy="312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extBox 29"/>
          <p:cNvSpPr txBox="1"/>
          <p:nvPr/>
        </p:nvSpPr>
        <p:spPr>
          <a:xfrm>
            <a:off x="4985651" y="4897775"/>
            <a:ext cx="4158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Developer (without branch but he helps a lot!)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06234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3</a:t>
            </a:fld>
            <a:endParaRPr lang="fr-FR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7272" y="140120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SUGGESTED WORKFLOW</a:t>
            </a:r>
            <a:endParaRPr lang="fr-FR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3701142" y="4927600"/>
            <a:ext cx="2177143" cy="11974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NEW MASTER</a:t>
            </a:r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3701141" y="2312417"/>
            <a:ext cx="2177143" cy="11974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BETA MASTER 2.0 =  COPY OF CURRENT MASTER</a:t>
            </a:r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112750" y="899886"/>
            <a:ext cx="1868450" cy="1117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DEVELOPER 1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2180771" y="904017"/>
            <a:ext cx="2046514" cy="108595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DEVELOPER 2</a:t>
            </a:r>
            <a:endParaRPr lang="fr-FR" dirty="0"/>
          </a:p>
        </p:txBody>
      </p:sp>
      <p:sp>
        <p:nvSpPr>
          <p:cNvPr id="30" name="Rectangle 29"/>
          <p:cNvSpPr/>
          <p:nvPr/>
        </p:nvSpPr>
        <p:spPr>
          <a:xfrm>
            <a:off x="4401456" y="899518"/>
            <a:ext cx="2097314" cy="109045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DEVELOPER 3</a:t>
            </a:r>
            <a:endParaRPr lang="fr-FR" dirty="0"/>
          </a:p>
        </p:txBody>
      </p:sp>
      <p:sp>
        <p:nvSpPr>
          <p:cNvPr id="31" name="Rectangle 30"/>
          <p:cNvSpPr/>
          <p:nvPr/>
        </p:nvSpPr>
        <p:spPr>
          <a:xfrm>
            <a:off x="6887027" y="894663"/>
            <a:ext cx="2177143" cy="10953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DEVELOPER N</a:t>
            </a:r>
            <a:endParaRPr lang="fr-FR" dirty="0"/>
          </a:p>
        </p:txBody>
      </p:sp>
      <p:cxnSp>
        <p:nvCxnSpPr>
          <p:cNvPr id="7" name="Straight Arrow Connector 6"/>
          <p:cNvCxnSpPr>
            <a:stCxn id="28" idx="2"/>
            <a:endCxn id="27" idx="1"/>
          </p:cNvCxnSpPr>
          <p:nvPr/>
        </p:nvCxnSpPr>
        <p:spPr>
          <a:xfrm>
            <a:off x="1046975" y="2017485"/>
            <a:ext cx="2654166" cy="893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9" idx="2"/>
            <a:endCxn id="27" idx="0"/>
          </p:cNvCxnSpPr>
          <p:nvPr/>
        </p:nvCxnSpPr>
        <p:spPr>
          <a:xfrm>
            <a:off x="3204028" y="1989976"/>
            <a:ext cx="1585685" cy="322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0" idx="2"/>
            <a:endCxn id="27" idx="0"/>
          </p:cNvCxnSpPr>
          <p:nvPr/>
        </p:nvCxnSpPr>
        <p:spPr>
          <a:xfrm flipH="1">
            <a:off x="4789713" y="1989976"/>
            <a:ext cx="660400" cy="322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1" idx="2"/>
            <a:endCxn id="27" idx="3"/>
          </p:cNvCxnSpPr>
          <p:nvPr/>
        </p:nvCxnSpPr>
        <p:spPr>
          <a:xfrm flipH="1">
            <a:off x="5878284" y="1989976"/>
            <a:ext cx="2097315" cy="921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378121" y="4927600"/>
            <a:ext cx="2177143" cy="11974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GH-PAGES</a:t>
            </a:r>
            <a:endParaRPr lang="fr-FR" dirty="0"/>
          </a:p>
        </p:txBody>
      </p:sp>
      <p:cxnSp>
        <p:nvCxnSpPr>
          <p:cNvPr id="41" name="Straight Arrow Connector 40"/>
          <p:cNvCxnSpPr>
            <a:stCxn id="2" idx="3"/>
            <a:endCxn id="39" idx="1"/>
          </p:cNvCxnSpPr>
          <p:nvPr/>
        </p:nvCxnSpPr>
        <p:spPr>
          <a:xfrm>
            <a:off x="5878285" y="5526314"/>
            <a:ext cx="4998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2972704" y="3804777"/>
            <a:ext cx="3634015" cy="8472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AUTOMATING TESTING + CHECKS</a:t>
            </a:r>
            <a:endParaRPr lang="fr-FR" dirty="0"/>
          </a:p>
        </p:txBody>
      </p:sp>
      <p:cxnSp>
        <p:nvCxnSpPr>
          <p:cNvPr id="49" name="Straight Arrow Connector 48"/>
          <p:cNvCxnSpPr>
            <a:stCxn id="27" idx="2"/>
            <a:endCxn id="47" idx="0"/>
          </p:cNvCxnSpPr>
          <p:nvPr/>
        </p:nvCxnSpPr>
        <p:spPr>
          <a:xfrm flipH="1">
            <a:off x="4789712" y="3509845"/>
            <a:ext cx="1" cy="294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7" idx="4"/>
            <a:endCxn id="2" idx="0"/>
          </p:cNvCxnSpPr>
          <p:nvPr/>
        </p:nvCxnSpPr>
        <p:spPr>
          <a:xfrm>
            <a:off x="4789712" y="4652049"/>
            <a:ext cx="2" cy="275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7" idx="2"/>
            <a:endCxn id="27" idx="1"/>
          </p:cNvCxnSpPr>
          <p:nvPr/>
        </p:nvCxnSpPr>
        <p:spPr>
          <a:xfrm rot="10800000" flipH="1">
            <a:off x="2972703" y="2911131"/>
            <a:ext cx="728437" cy="1317282"/>
          </a:xfrm>
          <a:prstGeom prst="bentConnector3">
            <a:avLst>
              <a:gd name="adj1" fmla="val -313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789711" y="4605158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OK</a:t>
            </a:r>
            <a:endParaRPr lang="fr-FR" dirty="0"/>
          </a:p>
        </p:txBody>
      </p:sp>
      <p:sp>
        <p:nvSpPr>
          <p:cNvPr id="57" name="TextBox 56"/>
          <p:cNvSpPr txBox="1"/>
          <p:nvPr/>
        </p:nvSpPr>
        <p:spPr>
          <a:xfrm>
            <a:off x="1869616" y="3344560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 OK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6532787" y="1257653"/>
            <a:ext cx="28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555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4</a:t>
            </a:fld>
            <a:endParaRPr lang="fr-FR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7272" y="140120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AUTOMATING TESTING ON LXPLUS: ACRONTAB</a:t>
            </a:r>
            <a:endParaRPr lang="fr-FR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26497" y="952409"/>
            <a:ext cx="80888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script will launch the following operations automatically with a user-chosen frequency:</a:t>
            </a:r>
          </a:p>
          <a:p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Download the beta_master_2.0 from GitHub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Save it to </a:t>
            </a:r>
            <a:r>
              <a:rPr lang="fr-FR" dirty="0"/>
              <a:t>/</a:t>
            </a:r>
            <a:r>
              <a:rPr lang="fr-FR" dirty="0" err="1" smtClean="0"/>
              <a:t>afs</a:t>
            </a:r>
            <a:r>
              <a:rPr lang="fr-FR" dirty="0" smtClean="0"/>
              <a:t>/cern.ch/user/b/blond/public/</a:t>
            </a:r>
            <a:r>
              <a:rPr lang="fr-FR" dirty="0" err="1" smtClean="0"/>
              <a:t>BLonD</a:t>
            </a:r>
            <a:endParaRPr lang="fr-FR" dirty="0" smtClean="0"/>
          </a:p>
          <a:p>
            <a:pPr marL="800100" lvl="1" indent="-342900">
              <a:buFont typeface="+mj-lt"/>
              <a:buAutoNum type="arabicPeriod"/>
            </a:pPr>
            <a:r>
              <a:rPr lang="fr-FR" dirty="0" err="1" smtClean="0"/>
              <a:t>Launch</a:t>
            </a:r>
            <a:r>
              <a:rPr lang="fr-FR" dirty="0" smtClean="0"/>
              <a:t> all the test cases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dirty="0" err="1" smtClean="0"/>
              <a:t>Send</a:t>
            </a:r>
            <a:r>
              <a:rPr lang="fr-FR" dirty="0" smtClean="0"/>
              <a:t> the </a:t>
            </a:r>
            <a:r>
              <a:rPr lang="fr-FR" dirty="0" err="1" smtClean="0"/>
              <a:t>results</a:t>
            </a:r>
            <a:r>
              <a:rPr lang="fr-FR" dirty="0" smtClean="0"/>
              <a:t> (test case </a:t>
            </a:r>
            <a:r>
              <a:rPr lang="fr-FR" dirty="0" err="1" smtClean="0"/>
              <a:t>passed</a:t>
            </a:r>
            <a:r>
              <a:rPr lang="fr-FR" dirty="0" smtClean="0"/>
              <a:t> or not) via email to the </a:t>
            </a:r>
            <a:r>
              <a:rPr lang="fr-FR" dirty="0" err="1" smtClean="0"/>
              <a:t>developers</a:t>
            </a:r>
            <a:r>
              <a:rPr lang="fr-FR" dirty="0"/>
              <a:t/>
            </a:r>
            <a:br>
              <a:rPr lang="fr-FR" dirty="0"/>
            </a:br>
            <a:endParaRPr lang="en-GB" dirty="0" smtClean="0"/>
          </a:p>
          <a:p>
            <a:pPr marL="1714500" lvl="3" indent="-342900">
              <a:buFont typeface="+mj-lt"/>
              <a:buAutoNum type="arabicPeriod"/>
            </a:pP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847272" y="3282450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MULTIBUNCH DEVELOPMENT</a:t>
            </a:r>
            <a:endParaRPr lang="fr-FR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26497" y="4094739"/>
            <a:ext cx="80888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 smtClean="0"/>
              <a:t>Generation: the bunches are generated one by one taking into account the induced voltage deriving from previous bunches                       purely sequential</a:t>
            </a:r>
          </a:p>
          <a:p>
            <a:endParaRPr lang="it-IT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 smtClean="0"/>
              <a:t>Track: the bunches are considered as if they were one single bunch with empty spaces inside                       not optimized but easy implementation working for all the cases</a:t>
            </a:r>
            <a:endParaRPr lang="en-GB" dirty="0" smtClean="0"/>
          </a:p>
          <a:p>
            <a:pPr marL="2171700" lvl="4" indent="-342900">
              <a:buFont typeface="+mj-lt"/>
              <a:buAutoNum type="arabicPeriod"/>
            </a:pPr>
            <a:endParaRPr lang="fr-FR" dirty="0"/>
          </a:p>
        </p:txBody>
      </p:sp>
      <p:sp>
        <p:nvSpPr>
          <p:cNvPr id="31" name="Right Arrow 30"/>
          <p:cNvSpPr/>
          <p:nvPr/>
        </p:nvSpPr>
        <p:spPr>
          <a:xfrm>
            <a:off x="2109217" y="5327904"/>
            <a:ext cx="1037662" cy="1535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ight Arrow 31"/>
          <p:cNvSpPr/>
          <p:nvPr/>
        </p:nvSpPr>
        <p:spPr>
          <a:xfrm>
            <a:off x="5411760" y="4489849"/>
            <a:ext cx="921657" cy="174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5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5</a:t>
            </a:fld>
            <a:endParaRPr lang="fr-FR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7272" y="140120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PERIODICITY</a:t>
            </a:r>
            <a:endParaRPr lang="fr-FR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2686" y="921657"/>
                <a:ext cx="8294914" cy="1337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periodicity has been implemented but it needs to be optimized, we lose a factor 2 of execution time.</a:t>
                </a:r>
              </a:p>
              <a:p>
                <a:r>
                  <a:rPr lang="en-GB" dirty="0" smtClean="0"/>
                  <a:t>Example: PSB simulation, below transition, </a:t>
                </a:r>
                <a:r>
                  <a:rPr lang="en-GB" dirty="0" err="1" smtClean="0"/>
                  <a:t>dt</a:t>
                </a:r>
                <a:r>
                  <a:rPr lang="en-GB" dirty="0" smtClean="0"/>
                  <a:t> on x-axis and </a:t>
                </a:r>
                <a:r>
                  <a:rPr lang="en-GB" dirty="0" err="1" smtClean="0"/>
                  <a:t>dE</a:t>
                </a:r>
                <a:r>
                  <a:rPr lang="en-GB" dirty="0" smtClean="0"/>
                  <a:t> on the y-axis, 0.7 multi-turn injection, </a:t>
                </a:r>
                <a:r>
                  <a:rPr lang="en-GB" dirty="0" err="1" smtClean="0"/>
                  <a:t>blu</a:t>
                </a:r>
                <a:r>
                  <a:rPr lang="en-GB" dirty="0" smtClean="0"/>
                  <a:t> edges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𝑟𝑒𝑣</m:t>
                                </m:r>
                              </m:sub>
                            </m:sSub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fr-FR" dirty="0"/>
                          <m:t>, 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𝑟𝑒𝑣</m:t>
                                </m:r>
                              </m:sub>
                            </m:sSub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686" y="921657"/>
                <a:ext cx="8294914" cy="1337867"/>
              </a:xfrm>
              <a:prstGeom prst="rect">
                <a:avLst/>
              </a:prstGeom>
              <a:blipFill rotWithShape="0">
                <a:blip r:embed="rId7"/>
                <a:stretch>
                  <a:fillRect l="-662" t="-2273" b="-13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1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8650" y="2576285"/>
            <a:ext cx="3455269" cy="2991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13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976139" y="2576284"/>
            <a:ext cx="3455268" cy="2991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110343" y="5805714"/>
            <a:ext cx="251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/>
              <a:t>NO PERIODICITY</a:t>
            </a:r>
            <a:endParaRPr lang="fr-FR" i="1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6115050" y="5793733"/>
            <a:ext cx="251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/>
              <a:t>PERIODICITY</a:t>
            </a:r>
            <a:endParaRPr lang="fr-FR" i="1" u="sng" dirty="0"/>
          </a:p>
        </p:txBody>
      </p:sp>
    </p:spTree>
    <p:extLst>
      <p:ext uri="{BB962C8B-B14F-4D97-AF65-F5344CB8AC3E}">
        <p14:creationId xmlns:p14="http://schemas.microsoft.com/office/powerpoint/2010/main" val="175039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6</a:t>
            </a:fld>
            <a:endParaRPr lang="fr-FR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7272" y="140120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LAST BIG OPTIMIZATION</a:t>
            </a:r>
            <a:endParaRPr lang="fr-FR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86657" y="631374"/>
            <a:ext cx="8570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Some time ago we coded in C++: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an optimized version of Python histogram for our constant width slice case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he kick and drift equation of motions using the VDT library and vectorization </a:t>
            </a:r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657" y="1674730"/>
            <a:ext cx="3387535" cy="1309795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150898" y="2286003"/>
            <a:ext cx="139058" cy="872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141827" y="1894117"/>
            <a:ext cx="157201" cy="991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8655" y="1674730"/>
            <a:ext cx="2974128" cy="1252084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6463393" y="1990907"/>
            <a:ext cx="162379" cy="658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146801" y="2438565"/>
            <a:ext cx="131582" cy="1038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868057" y="2056771"/>
            <a:ext cx="1371600" cy="3817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286657" y="3175378"/>
            <a:ext cx="8857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impedance tracker became </a:t>
            </a:r>
            <a:r>
              <a:rPr lang="it-IT" dirty="0" smtClean="0">
                <a:solidFill>
                  <a:srgbClr val="FF0000"/>
                </a:solidFill>
              </a:rPr>
              <a:t>THE</a:t>
            </a:r>
            <a:r>
              <a:rPr lang="it-IT" dirty="0" smtClean="0"/>
              <a:t> bottle neck. </a:t>
            </a:r>
          </a:p>
          <a:p>
            <a:r>
              <a:rPr lang="it-IT" dirty="0" smtClean="0"/>
              <a:t>In it there are basically interpolation and calculation of induced voltage through convolution or FFT.</a:t>
            </a:r>
          </a:p>
          <a:p>
            <a:r>
              <a:rPr lang="it-IT" dirty="0" smtClean="0"/>
              <a:t>The Python </a:t>
            </a:r>
            <a:r>
              <a:rPr lang="it-IT" dirty="0" smtClean="0">
                <a:solidFill>
                  <a:srgbClr val="FF0000"/>
                </a:solidFill>
              </a:rPr>
              <a:t>interpolation routine</a:t>
            </a:r>
            <a:r>
              <a:rPr lang="it-IT" dirty="0" smtClean="0"/>
              <a:t> was coded in C++ using and extending the same idea behind the histogram C++ script             small effort, very good improvement!</a:t>
            </a:r>
          </a:p>
          <a:p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3742096" y="1710865"/>
            <a:ext cx="157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OPTIMIZATION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3868057" y="2490487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x</a:t>
            </a:r>
            <a:r>
              <a:rPr lang="en-GB" sz="1200" dirty="0" smtClean="0"/>
              <a:t> 20 in histogram</a:t>
            </a:r>
          </a:p>
          <a:p>
            <a:r>
              <a:rPr lang="en-GB" sz="1200" dirty="0" smtClean="0"/>
              <a:t>X 5 in tracker</a:t>
            </a:r>
          </a:p>
          <a:p>
            <a:endParaRPr lang="fr-FR" sz="1200" dirty="0"/>
          </a:p>
        </p:txBody>
      </p:sp>
      <p:sp>
        <p:nvSpPr>
          <p:cNvPr id="26" name="Oval 25"/>
          <p:cNvSpPr/>
          <p:nvPr/>
        </p:nvSpPr>
        <p:spPr>
          <a:xfrm>
            <a:off x="1150898" y="1774091"/>
            <a:ext cx="139058" cy="6885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6146801" y="1739663"/>
            <a:ext cx="131582" cy="10328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657" y="5273299"/>
            <a:ext cx="5860144" cy="837132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>
            <a:off x="3420192" y="4375022"/>
            <a:ext cx="508000" cy="220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657" y="4652957"/>
            <a:ext cx="6056086" cy="57762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571343" y="4719187"/>
            <a:ext cx="264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>
                <a:solidFill>
                  <a:srgbClr val="7030A0"/>
                </a:solidFill>
              </a:rPr>
              <a:t>PYTHON INTERPOLATION</a:t>
            </a:r>
            <a:endParaRPr lang="fr-FR" i="1" u="sng" dirty="0">
              <a:solidFill>
                <a:srgbClr val="7030A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30308" y="5507199"/>
            <a:ext cx="264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>
                <a:solidFill>
                  <a:srgbClr val="7030A0"/>
                </a:solidFill>
              </a:rPr>
              <a:t>C++ INTERPOLATION</a:t>
            </a:r>
            <a:endParaRPr lang="fr-FR" i="1" u="sng" dirty="0">
              <a:solidFill>
                <a:srgbClr val="7030A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21582" y="2972561"/>
            <a:ext cx="92165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B050"/>
                </a:solidFill>
              </a:rPr>
              <a:t>SPS with full impedance model at injection (</a:t>
            </a:r>
            <a:r>
              <a:rPr lang="it-IT" sz="1400" i="1" dirty="0">
                <a:solidFill>
                  <a:srgbClr val="00B050"/>
                </a:solidFill>
              </a:rPr>
              <a:t>n_macr = 5000000, n_slices = 500, n_turns = 10)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12750" y="5256139"/>
            <a:ext cx="65130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2917825" y="5398198"/>
            <a:ext cx="222249" cy="1135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2293711" y="4883235"/>
            <a:ext cx="222249" cy="1135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21582" y="6122451"/>
            <a:ext cx="92165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rgbClr val="00B050"/>
                </a:solidFill>
              </a:rPr>
              <a:t>PSB </a:t>
            </a:r>
            <a:r>
              <a:rPr lang="en-GB" sz="1400" i="1" dirty="0">
                <a:solidFill>
                  <a:srgbClr val="00B050"/>
                </a:solidFill>
              </a:rPr>
              <a:t>with full impedance model at injection (</a:t>
            </a:r>
            <a:r>
              <a:rPr lang="it-IT" sz="1400" i="1" dirty="0">
                <a:solidFill>
                  <a:srgbClr val="00B050"/>
                </a:solidFill>
              </a:rPr>
              <a:t>n_macr = </a:t>
            </a:r>
            <a:r>
              <a:rPr lang="fr-FR" sz="1400" i="1" dirty="0">
                <a:solidFill>
                  <a:srgbClr val="00B050"/>
                </a:solidFill>
              </a:rPr>
              <a:t>513765</a:t>
            </a:r>
            <a:r>
              <a:rPr lang="it-IT" sz="1400" i="1" dirty="0" smtClean="0">
                <a:solidFill>
                  <a:srgbClr val="00B050"/>
                </a:solidFill>
              </a:rPr>
              <a:t>, </a:t>
            </a:r>
            <a:r>
              <a:rPr lang="it-IT" sz="1400" i="1" dirty="0">
                <a:solidFill>
                  <a:srgbClr val="00B050"/>
                </a:solidFill>
              </a:rPr>
              <a:t>n_slices = </a:t>
            </a:r>
            <a:r>
              <a:rPr lang="it-IT" sz="1400" i="1" dirty="0" smtClean="0">
                <a:solidFill>
                  <a:srgbClr val="00B050"/>
                </a:solidFill>
              </a:rPr>
              <a:t>4000, </a:t>
            </a:r>
            <a:r>
              <a:rPr lang="it-IT" sz="1400" i="1" dirty="0">
                <a:solidFill>
                  <a:srgbClr val="00B050"/>
                </a:solidFill>
              </a:rPr>
              <a:t>n_turns = </a:t>
            </a:r>
            <a:r>
              <a:rPr lang="it-IT" sz="1400" i="1" dirty="0" smtClean="0">
                <a:solidFill>
                  <a:srgbClr val="00B050"/>
                </a:solidFill>
              </a:rPr>
              <a:t>100)</a:t>
            </a:r>
            <a:endParaRPr lang="it-IT" sz="14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7</a:t>
            </a:fld>
            <a:endParaRPr lang="fr-FR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7272" y="3114351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SUGGESTED IDE: </a:t>
            </a:r>
            <a:r>
              <a:rPr lang="en-GB" sz="2800" b="1" dirty="0" err="1" smtClean="0"/>
              <a:t>LiClipse</a:t>
            </a:r>
            <a:endParaRPr lang="fr-FR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2686" y="3585015"/>
            <a:ext cx="82949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LiClipse</a:t>
            </a:r>
            <a:r>
              <a:rPr lang="en-GB" dirty="0"/>
              <a:t> </a:t>
            </a:r>
            <a:r>
              <a:rPr lang="en-GB" dirty="0" smtClean="0"/>
              <a:t>could (should!) be preferred to Eclipse since it has out of the box</a:t>
            </a:r>
          </a:p>
          <a:p>
            <a:endParaRPr lang="en-GB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Git plugin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err="1" smtClean="0"/>
              <a:t>PyDev</a:t>
            </a:r>
            <a:r>
              <a:rPr lang="en-GB" dirty="0" smtClean="0"/>
              <a:t> plugin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C/C++ editor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No Java installation needed</a:t>
            </a:r>
            <a:endParaRPr lang="en-GB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A lot of usability improvements for Eclipse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Thus the developers have what they need in one shot without possible conflicts with Java libraries!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756104" y="125682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DISCRETIZATION OF THE KICK</a:t>
            </a:r>
            <a:endParaRPr lang="fr-FR" sz="28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59" y="850166"/>
            <a:ext cx="6548175" cy="778001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2489154" y="1235669"/>
            <a:ext cx="275818" cy="1067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716" y="1640115"/>
            <a:ext cx="8298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Currently the execution time of the kick routine is the highest, even if the method is fully vectorised and a fast implementation of the sine function is used.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an option to slice the sine function is introduced in the code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big gain but discretization error </a:t>
            </a:r>
            <a:endParaRPr lang="fr-FR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5665" y="2521258"/>
            <a:ext cx="5008335" cy="593093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5839232" y="2990106"/>
            <a:ext cx="275818" cy="1067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0582" y="2920360"/>
            <a:ext cx="340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1000 slices</a:t>
            </a:r>
            <a:endParaRPr lang="fr-FR" sz="1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704114" y="3042580"/>
            <a:ext cx="1351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85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11/06/2015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5th BLonD Code Development Meeting</a:t>
            </a:r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" y="73545"/>
            <a:ext cx="627495" cy="627495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A87D8-6520-41BC-B6C1-13F8D534254D}" type="slidenum">
              <a:rPr lang="fr-FR" smtClean="0"/>
              <a:t>8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756104" y="125682"/>
            <a:ext cx="766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NEXT STEPS</a:t>
            </a:r>
            <a:endParaRPr lang="fr-FR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70114" y="921657"/>
            <a:ext cx="86795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Physics features in </a:t>
            </a:r>
            <a:r>
              <a:rPr lang="en-GB" dirty="0" err="1" smtClean="0"/>
              <a:t>BLonD</a:t>
            </a:r>
            <a:r>
              <a:rPr lang="en-GB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 smtClean="0"/>
              <a:t>Implementation of multi-turn induced voltage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 smtClean="0"/>
              <a:t>Functionalities needed for PSB simulations (see S. Albright talk)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dirty="0" smtClean="0"/>
              <a:t>Merging all the developers’ branches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err="1" smtClean="0"/>
              <a:t>BLonD</a:t>
            </a:r>
            <a:r>
              <a:rPr lang="en-GB" dirty="0" smtClean="0"/>
              <a:t> cleaning up and restructuring (see A. Lasheen and H. Timko talks)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err="1" smtClean="0"/>
              <a:t>BLonD</a:t>
            </a:r>
            <a:r>
              <a:rPr lang="en-GB" dirty="0" smtClean="0"/>
              <a:t> optimization (find new bottle necks and code them in C++ and parallelization)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7608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3406</TotalTime>
  <Words>651</Words>
  <Application>Microsoft Office PowerPoint</Application>
  <PresentationFormat>On-screen Show (4:3)</PresentationFormat>
  <Paragraphs>112</Paragraphs>
  <Slides>8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Danilo Quartullo</dc:creator>
  <cp:lastModifiedBy>Danilo Quartullo</cp:lastModifiedBy>
  <cp:revision>102</cp:revision>
  <dcterms:created xsi:type="dcterms:W3CDTF">2015-04-28T14:14:01Z</dcterms:created>
  <dcterms:modified xsi:type="dcterms:W3CDTF">2015-06-11T13:10:50Z</dcterms:modified>
</cp:coreProperties>
</file>