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2" r:id="rId7"/>
    <p:sldId id="264" r:id="rId8"/>
    <p:sldId id="26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5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272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95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02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176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654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25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21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627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DF4F1-2C09-401A-A9E6-1A694A8D1BC7}" type="datetimeFigureOut">
              <a:rPr lang="ru-RU" smtClean="0"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31E31-0583-4571-B98E-673FC9FEC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73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3024336"/>
          </a:xfrm>
        </p:spPr>
        <p:txBody>
          <a:bodyPr>
            <a:normAutofit fontScale="90000"/>
          </a:bodyPr>
          <a:lstStyle/>
          <a:p>
            <a:r>
              <a:rPr lang="en-US" sz="5300" dirty="0" smtClean="0"/>
              <a:t>Kink effects on the FCC-</a:t>
            </a:r>
            <a:r>
              <a:rPr lang="en-US" sz="5300" dirty="0" err="1" smtClean="0"/>
              <a:t>ee</a:t>
            </a:r>
            <a:r>
              <a:rPr lang="en-US" sz="5300" dirty="0" smtClean="0"/>
              <a:t> beam polarization </a:t>
            </a:r>
            <a:br>
              <a:rPr lang="en-US" sz="53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000" dirty="0" err="1" smtClean="0"/>
              <a:t>I.Koop</a:t>
            </a:r>
            <a:r>
              <a:rPr lang="en-US" sz="4000" dirty="0" smtClean="0"/>
              <a:t>, BINP, Novosibirsk</a:t>
            </a:r>
            <a:br>
              <a:rPr lang="en-US" sz="4000" dirty="0" smtClean="0"/>
            </a:b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229200"/>
            <a:ext cx="6400800" cy="744488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CERN, Geneva, 11.06.2015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04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57" y="0"/>
            <a:ext cx="9144000" cy="57606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Different kink opportunities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596" y="908720"/>
            <a:ext cx="881188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Simple kink made by two </a:t>
            </a:r>
            <a:r>
              <a:rPr lang="en-US" sz="2800" dirty="0" smtClean="0"/>
              <a:t>vertical </a:t>
            </a:r>
            <a:r>
              <a:rPr lang="en-US" sz="2800" dirty="0" smtClean="0"/>
              <a:t>kicks of an orbit</a:t>
            </a:r>
            <a:r>
              <a:rPr lang="en-US" sz="2800" dirty="0" smtClean="0"/>
              <a:t>: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     - </a:t>
            </a:r>
            <a:r>
              <a:rPr lang="en-US" sz="2800" dirty="0" smtClean="0"/>
              <a:t>Vertical emittance excitation by these kicks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     - </a:t>
            </a:r>
            <a:r>
              <a:rPr lang="en-US" sz="2800" dirty="0" smtClean="0"/>
              <a:t>Spin precession </a:t>
            </a:r>
            <a:r>
              <a:rPr lang="en-US" sz="2800" dirty="0" smtClean="0"/>
              <a:t>stop bands near </a:t>
            </a:r>
            <a:r>
              <a:rPr lang="en-US" sz="2800" dirty="0" smtClean="0"/>
              <a:t>integer </a:t>
            </a:r>
            <a:r>
              <a:rPr lang="en-US" sz="2800" dirty="0" smtClean="0"/>
              <a:t>tunes</a:t>
            </a:r>
          </a:p>
          <a:p>
            <a:endParaRPr lang="en-US" sz="2800" dirty="0"/>
          </a:p>
          <a:p>
            <a:r>
              <a:rPr lang="en-US" sz="2800" dirty="0" smtClean="0"/>
              <a:t>2. Series of twists </a:t>
            </a:r>
            <a:r>
              <a:rPr lang="en-US" sz="2800" dirty="0" smtClean="0"/>
              <a:t>between inclined </a:t>
            </a:r>
            <a:r>
              <a:rPr lang="en-US" sz="2800" dirty="0" smtClean="0"/>
              <a:t>arc-segments: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</a:t>
            </a:r>
            <a:r>
              <a:rPr lang="en-US" sz="2800" dirty="0" smtClean="0"/>
              <a:t>  </a:t>
            </a:r>
            <a:r>
              <a:rPr lang="en-US" sz="2800" dirty="0" smtClean="0"/>
              <a:t>-  </a:t>
            </a:r>
            <a:r>
              <a:rPr lang="en-US" sz="2800" dirty="0" smtClean="0"/>
              <a:t>No vertical </a:t>
            </a:r>
            <a:r>
              <a:rPr lang="en-US" sz="2800" dirty="0"/>
              <a:t>e</a:t>
            </a:r>
            <a:r>
              <a:rPr lang="en-US" sz="2800" dirty="0" smtClean="0"/>
              <a:t>mittance </a:t>
            </a:r>
            <a:r>
              <a:rPr lang="en-US" sz="2800" dirty="0" smtClean="0"/>
              <a:t>excitation!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-  No additional dipoles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      -  </a:t>
            </a:r>
            <a:r>
              <a:rPr lang="en-US" sz="2800" dirty="0"/>
              <a:t>Restore </a:t>
            </a:r>
            <a:r>
              <a:rPr lang="en-US" sz="2800" dirty="0" smtClean="0"/>
              <a:t>perpendicularity of the </a:t>
            </a:r>
            <a:r>
              <a:rPr lang="en-US" sz="2800" dirty="0" smtClean="0"/>
              <a:t>polarization vector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      </a:t>
            </a:r>
            <a:r>
              <a:rPr lang="en-US" sz="2800" dirty="0" smtClean="0"/>
              <a:t>   to  </a:t>
            </a:r>
            <a:r>
              <a:rPr lang="en-US" sz="2800" dirty="0" smtClean="0"/>
              <a:t>the bend </a:t>
            </a:r>
            <a:r>
              <a:rPr lang="en-US" sz="2800" dirty="0" smtClean="0"/>
              <a:t>planes by solenoids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      -  </a:t>
            </a:r>
            <a:r>
              <a:rPr lang="en-US" sz="2800" dirty="0" smtClean="0"/>
              <a:t>No </a:t>
            </a:r>
            <a:r>
              <a:rPr lang="en-US" sz="2800" dirty="0" smtClean="0"/>
              <a:t>stop </a:t>
            </a:r>
            <a:r>
              <a:rPr lang="en-US" sz="2800" dirty="0" smtClean="0"/>
              <a:t>bands in the spin precession frequency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-  No fast depolarization!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53297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5" y="0"/>
            <a:ext cx="9144000" cy="50405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marL="342900" indent="-342900"/>
            <a:r>
              <a:rPr lang="en-US" dirty="0" smtClean="0"/>
              <a:t>Simple kink made by </a:t>
            </a:r>
            <a:r>
              <a:rPr lang="en-US" dirty="0"/>
              <a:t>vertical </a:t>
            </a:r>
            <a:r>
              <a:rPr lang="en-US" dirty="0" smtClean="0"/>
              <a:t>bends</a:t>
            </a:r>
            <a:endParaRPr lang="en-US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484784"/>
            <a:ext cx="8669533" cy="26642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2816932"/>
            <a:ext cx="4666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Almost vertically directed kicks</a:t>
            </a:r>
            <a:endParaRPr lang="ru-RU" sz="28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915816" y="3340152"/>
            <a:ext cx="1152128" cy="592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2915816" y="2276872"/>
            <a:ext cx="1152128" cy="54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4770" y="4687482"/>
            <a:ext cx="86662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Kicks must be made achromatic to prevent large influence on the vertical emittance.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1459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308"/>
            <a:ext cx="9144000" cy="89841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200" dirty="0" smtClean="0"/>
              <a:t>Spin </a:t>
            </a:r>
            <a:r>
              <a:rPr lang="en-US" sz="3200" dirty="0" smtClean="0"/>
              <a:t>tune energy dependence in a ring </a:t>
            </a:r>
            <a:br>
              <a:rPr lang="en-US" sz="3200" dirty="0" smtClean="0"/>
            </a:br>
            <a:r>
              <a:rPr lang="en-US" sz="3200" dirty="0" smtClean="0"/>
              <a:t>with vertical kicks of the orbit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8330771" cy="3384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17457"/>
            <a:ext cx="88924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Uncompensated distortion of </a:t>
            </a:r>
            <a:r>
              <a:rPr lang="en-US" sz="2400" dirty="0"/>
              <a:t>spin </a:t>
            </a:r>
            <a:r>
              <a:rPr lang="en-US" sz="2400" dirty="0" smtClean="0"/>
              <a:t>motion, generated by the orbit kicks, made problematic energy determination near all even values of </a:t>
            </a:r>
            <a:r>
              <a:rPr lang="el-GR" sz="2400" dirty="0" smtClean="0"/>
              <a:t>γ</a:t>
            </a:r>
            <a:r>
              <a:rPr lang="en-US" sz="2400" dirty="0" smtClean="0"/>
              <a:t>a, where the derivative </a:t>
            </a:r>
            <a:r>
              <a:rPr lang="en-US" sz="2400" i="1" dirty="0" smtClean="0"/>
              <a:t>d</a:t>
            </a:r>
            <a:r>
              <a:rPr lang="el-GR" sz="2400" dirty="0" smtClean="0"/>
              <a:t>ν</a:t>
            </a:r>
            <a:r>
              <a:rPr lang="en-US" sz="2400" dirty="0" smtClean="0"/>
              <a:t>(E)/</a:t>
            </a:r>
            <a:r>
              <a:rPr lang="en-US" sz="2400" i="1" dirty="0" err="1" smtClean="0"/>
              <a:t>d</a:t>
            </a:r>
            <a:r>
              <a:rPr lang="en-US" sz="2400" dirty="0" err="1" smtClean="0"/>
              <a:t>E</a:t>
            </a:r>
            <a:r>
              <a:rPr lang="en-US" sz="2400" dirty="0" smtClean="0"/>
              <a:t> vanishes. </a:t>
            </a:r>
          </a:p>
          <a:p>
            <a:r>
              <a:rPr lang="en-US" sz="2400" dirty="0" smtClean="0"/>
              <a:t>At odd tunes two kicks compensate each other due to </a:t>
            </a:r>
            <a:r>
              <a:rPr lang="el-GR" sz="2400" dirty="0" smtClean="0"/>
              <a:t>π</a:t>
            </a:r>
            <a:r>
              <a:rPr lang="en-US" sz="2400" dirty="0" smtClean="0"/>
              <a:t> phase between them for the spin precession.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33855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Orbit elevation created by </a:t>
            </a:r>
            <a:r>
              <a:rPr lang="en-US" dirty="0" smtClean="0"/>
              <a:t>twists of 3 arcs</a:t>
            </a:r>
            <a:endParaRPr lang="ru-RU" dirty="0"/>
          </a:p>
        </p:txBody>
      </p:sp>
      <p:sp>
        <p:nvSpPr>
          <p:cNvPr id="11" name="Дуга 10"/>
          <p:cNvSpPr/>
          <p:nvPr/>
        </p:nvSpPr>
        <p:spPr>
          <a:xfrm rot="20868252" flipV="1">
            <a:off x="3426753" y="2175939"/>
            <a:ext cx="4922904" cy="1914293"/>
          </a:xfrm>
          <a:prstGeom prst="arc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6" name="Группа 55"/>
          <p:cNvGrpSpPr/>
          <p:nvPr/>
        </p:nvGrpSpPr>
        <p:grpSpPr>
          <a:xfrm>
            <a:off x="539552" y="1124744"/>
            <a:ext cx="8273178" cy="3053097"/>
            <a:chOff x="539552" y="1124744"/>
            <a:chExt cx="8273178" cy="3053097"/>
          </a:xfrm>
        </p:grpSpPr>
        <p:sp>
          <p:nvSpPr>
            <p:cNvPr id="6" name="Овал 5"/>
            <p:cNvSpPr/>
            <p:nvPr/>
          </p:nvSpPr>
          <p:spPr>
            <a:xfrm>
              <a:off x="539552" y="1513063"/>
              <a:ext cx="7920880" cy="266477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Дуга 9"/>
            <p:cNvSpPr/>
            <p:nvPr/>
          </p:nvSpPr>
          <p:spPr>
            <a:xfrm flipV="1">
              <a:off x="3491880" y="1370436"/>
              <a:ext cx="3556360" cy="190988"/>
            </a:xfrm>
            <a:prstGeom prst="arc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0800000" flipH="1" flipV="1">
              <a:off x="5856640" y="1474170"/>
              <a:ext cx="2444839" cy="2492650"/>
            </a:xfrm>
            <a:prstGeom prst="arc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812360" y="2564904"/>
              <a:ext cx="1000370" cy="15559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6561410" y="1292652"/>
              <a:ext cx="1082845" cy="40106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6652402" y="1279924"/>
              <a:ext cx="791676" cy="37161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7884574" y="2487485"/>
              <a:ext cx="791676" cy="37161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7444078" y="1292652"/>
              <a:ext cx="1232172" cy="119483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6652402" y="1677550"/>
              <a:ext cx="1232172" cy="119483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5634410" y="3993093"/>
              <a:ext cx="1053809" cy="1828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4836725" y="1355096"/>
              <a:ext cx="1082845" cy="40106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5888205" y="1693717"/>
              <a:ext cx="1701458" cy="4879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V="1">
              <a:off x="4841760" y="1294344"/>
              <a:ext cx="1701458" cy="4879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5607114" y="2564905"/>
              <a:ext cx="2205246" cy="14281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6688219" y="2747791"/>
              <a:ext cx="2124511" cy="14281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4836725" y="1124744"/>
              <a:ext cx="1082845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5004048" y="3993093"/>
              <a:ext cx="2098784" cy="1336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82816" y="4588621"/>
            <a:ext cx="90481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Tree arc segments are rotated around the velocity directions at junction points by different angles, producing, thus, a smooth vertical deflection of an orbit. No additional synchrotron radiation compared to the flat ring option!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09037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Projection of two inclined arcs on </a:t>
            </a:r>
            <a:r>
              <a:rPr lang="en-US" dirty="0" err="1" smtClean="0"/>
              <a:t>xz</a:t>
            </a:r>
            <a:r>
              <a:rPr lang="en-US" dirty="0" smtClean="0"/>
              <a:t>-plane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74" y="692697"/>
            <a:ext cx="6208074" cy="41505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880304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Point </a:t>
            </a:r>
            <a:r>
              <a:rPr lang="en-US" sz="2800" i="1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 is at maximal elevation, junction point </a:t>
            </a:r>
            <a:r>
              <a:rPr lang="en-US" sz="2800" i="1" dirty="0" smtClean="0">
                <a:solidFill>
                  <a:srgbClr val="FF0000"/>
                </a:solidFill>
              </a:rPr>
              <a:t>B</a:t>
            </a:r>
            <a:r>
              <a:rPr lang="en-US" sz="2800" dirty="0" smtClean="0"/>
              <a:t> is at some intermediate level. Arc </a:t>
            </a:r>
            <a:r>
              <a:rPr lang="en-US" sz="2800" i="1" dirty="0" smtClean="0">
                <a:solidFill>
                  <a:srgbClr val="FF0000"/>
                </a:solidFill>
              </a:rPr>
              <a:t>C-D</a:t>
            </a:r>
            <a:r>
              <a:rPr lang="en-US" sz="2800" dirty="0" smtClean="0"/>
              <a:t> is horizontal, be at zero level. To determine the needed twists one should solve a system of 6 equations, varying                  and 3 twist angles.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1337270"/>
              </p:ext>
            </p:extLst>
          </p:nvPr>
        </p:nvGraphicFramePr>
        <p:xfrm>
          <a:off x="2771800" y="6217092"/>
          <a:ext cx="1259832" cy="610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4" imgW="545760" imgH="228600" progId="Equation.DSMT4">
                  <p:embed/>
                </p:oleObj>
              </mc:Choice>
              <mc:Fallback>
                <p:oleObj name="Equation" r:id="rId4" imgW="5457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71800" y="6217092"/>
                        <a:ext cx="1259832" cy="6101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8796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450"/>
            <a:ext cx="9144000" cy="54123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One half of a kink created by two twists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054" y="4278825"/>
            <a:ext cx="90979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Left half of a kink is mirror </a:t>
            </a:r>
            <a:r>
              <a:rPr lang="en-US" sz="2800" dirty="0" smtClean="0"/>
              <a:t>symmetric, with points </a:t>
            </a:r>
            <a:r>
              <a:rPr lang="en-US" sz="2800" dirty="0" smtClean="0"/>
              <a:t>D’, C’, B’, A’.</a:t>
            </a:r>
          </a:p>
          <a:p>
            <a:r>
              <a:rPr lang="en-US" sz="2800" dirty="0" smtClean="0"/>
              <a:t>Full kink is made of 3 arcs: the middle </a:t>
            </a:r>
            <a:r>
              <a:rPr lang="en-US" sz="2800" dirty="0" smtClean="0"/>
              <a:t>one:  </a:t>
            </a:r>
            <a:r>
              <a:rPr lang="en-US" sz="2800" dirty="0" smtClean="0"/>
              <a:t>B’AB, inclined by </a:t>
            </a:r>
            <a:r>
              <a:rPr lang="el-GR" sz="2800" dirty="0" smtClean="0"/>
              <a:t>ϕ</a:t>
            </a:r>
            <a:r>
              <a:rPr lang="en-US" sz="2800" baseline="-25000" dirty="0" smtClean="0"/>
              <a:t>A</a:t>
            </a:r>
            <a:r>
              <a:rPr lang="en-US" sz="2800" dirty="0" smtClean="0"/>
              <a:t>,  and two symmetrical C’B’ and BC. Arcs C’D’ and CD are horizontal.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62086"/>
            <a:ext cx="9144000" cy="3618951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758851" y="1121698"/>
            <a:ext cx="8323485" cy="3030071"/>
            <a:chOff x="758851" y="1121698"/>
            <a:chExt cx="8323485" cy="3030071"/>
          </a:xfrm>
        </p:grpSpPr>
        <p:sp>
          <p:nvSpPr>
            <p:cNvPr id="17" name="TextBox 16"/>
            <p:cNvSpPr txBox="1"/>
            <p:nvPr/>
          </p:nvSpPr>
          <p:spPr>
            <a:xfrm rot="578531">
              <a:off x="978001" y="1376683"/>
              <a:ext cx="2189559" cy="486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800" dirty="0" smtClean="0"/>
                <a:t>ϕ</a:t>
              </a:r>
              <a:r>
                <a:rPr lang="en-US" sz="2800" baseline="-25000" dirty="0" smtClean="0"/>
                <a:t>A</a:t>
              </a:r>
              <a:r>
                <a:rPr lang="en-US" sz="2800" dirty="0"/>
                <a:t>=-0.034076</a:t>
              </a:r>
              <a:endParaRPr lang="ru-RU" sz="2800" dirty="0"/>
            </a:p>
          </p:txBody>
        </p:sp>
        <p:sp>
          <p:nvSpPr>
            <p:cNvPr id="18" name="TextBox 17"/>
            <p:cNvSpPr txBox="1"/>
            <p:nvPr/>
          </p:nvSpPr>
          <p:spPr>
            <a:xfrm rot="3298590">
              <a:off x="2788358" y="2331996"/>
              <a:ext cx="2072419" cy="4868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800" dirty="0" smtClean="0"/>
                <a:t>ϕ</a:t>
              </a:r>
              <a:r>
                <a:rPr lang="en-US" sz="2800" baseline="-25000" dirty="0" smtClean="0"/>
                <a:t>B</a:t>
              </a:r>
              <a:r>
                <a:rPr lang="en-US" sz="2800" dirty="0"/>
                <a:t>=0.060972</a:t>
              </a:r>
              <a:endParaRPr lang="ru-RU" sz="2800" dirty="0"/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7626439" y="1490273"/>
              <a:ext cx="0" cy="194294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4415823" y="1490273"/>
              <a:ext cx="0" cy="194294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58851" y="3628549"/>
              <a:ext cx="3959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</a:rPr>
                <a:t>A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7277448">
              <a:off x="7055944" y="2310137"/>
              <a:ext cx="1781121" cy="5166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800" dirty="0" smtClean="0"/>
                <a:t>ϕ</a:t>
              </a:r>
              <a:r>
                <a:rPr lang="en-US" sz="2800" baseline="-25000" dirty="0" smtClean="0"/>
                <a:t>C</a:t>
              </a:r>
              <a:r>
                <a:rPr lang="en-US" sz="2800" dirty="0" smtClean="0"/>
                <a:t>=0.03632</a:t>
              </a:r>
              <a:endParaRPr lang="ru-RU" sz="2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43160" y="3462044"/>
              <a:ext cx="38299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B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40967" y="3462044"/>
              <a:ext cx="3781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C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676456" y="3614444"/>
              <a:ext cx="4058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</a:rPr>
                <a:t>D</a:t>
              </a:r>
              <a:endParaRPr lang="ru-RU" sz="2800" dirty="0">
                <a:solidFill>
                  <a:srgbClr val="FF0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30655" y="1587140"/>
              <a:ext cx="3095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Kink by vertical bend at point C</a:t>
              </a:r>
              <a:endParaRPr lang="ru-RU" dirty="0"/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flipH="1">
              <a:off x="5508104" y="1956472"/>
              <a:ext cx="720080" cy="320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Овал 29"/>
            <p:cNvSpPr/>
            <p:nvPr/>
          </p:nvSpPr>
          <p:spPr>
            <a:xfrm>
              <a:off x="956808" y="1121698"/>
              <a:ext cx="137226" cy="13105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4356735" y="2267347"/>
              <a:ext cx="137226" cy="13105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7561950" y="3332470"/>
              <a:ext cx="137226" cy="13105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8879396" y="3332470"/>
              <a:ext cx="137226" cy="13105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>
              <a:stCxn id="32" idx="6"/>
              <a:endCxn id="33" idx="2"/>
            </p:cNvCxnSpPr>
            <p:nvPr/>
          </p:nvCxnSpPr>
          <p:spPr>
            <a:xfrm>
              <a:off x="7699176" y="3397998"/>
              <a:ext cx="118022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3369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408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Spin and orbit plane matching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0364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produce a twist </a:t>
            </a:r>
            <a:r>
              <a:rPr lang="el-GR" sz="2800" dirty="0" smtClean="0">
                <a:solidFill>
                  <a:srgbClr val="FF0000"/>
                </a:solidFill>
              </a:rPr>
              <a:t>ϕ</a:t>
            </a:r>
            <a:r>
              <a:rPr lang="en-US" sz="2800" dirty="0" smtClean="0"/>
              <a:t> of plane of oscillation one can rotate a unity/minus-unity insertion cell by the angle </a:t>
            </a:r>
            <a:r>
              <a:rPr lang="el-GR" sz="2800" dirty="0" smtClean="0">
                <a:solidFill>
                  <a:srgbClr val="FF0000"/>
                </a:solidFill>
              </a:rPr>
              <a:t>ϕ</a:t>
            </a:r>
            <a:r>
              <a:rPr lang="en-US" sz="2800" dirty="0" smtClean="0">
                <a:solidFill>
                  <a:srgbClr val="FF0000"/>
                </a:solidFill>
              </a:rPr>
              <a:t>/2 </a:t>
            </a:r>
            <a:r>
              <a:rPr lang="en-US" sz="2800" dirty="0" smtClean="0"/>
              <a:t>around the longitudinal axis. This is simple, but such insertion do not rotate a spin!</a:t>
            </a:r>
          </a:p>
          <a:p>
            <a:r>
              <a:rPr lang="en-US" sz="2800" dirty="0" smtClean="0"/>
              <a:t>To rotate spin </a:t>
            </a:r>
            <a:r>
              <a:rPr lang="en-US" sz="2800" dirty="0"/>
              <a:t>around the longitudinal </a:t>
            </a:r>
            <a:r>
              <a:rPr lang="en-US" sz="2800" dirty="0" smtClean="0"/>
              <a:t>axis, so that it again becomes perpendicular to a new plane of bending, one shall use a solenoid with the field integral: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  B·L=</a:t>
            </a:r>
            <a:r>
              <a:rPr lang="el-GR" sz="2800" dirty="0">
                <a:solidFill>
                  <a:srgbClr val="FF0000"/>
                </a:solidFill>
              </a:rPr>
              <a:t> </a:t>
            </a:r>
            <a:r>
              <a:rPr lang="el-GR" sz="2800" dirty="0" smtClean="0">
                <a:solidFill>
                  <a:srgbClr val="FF0000"/>
                </a:solidFill>
              </a:rPr>
              <a:t>ϕ</a:t>
            </a:r>
            <a:r>
              <a:rPr lang="en-US" sz="2800" dirty="0" smtClean="0">
                <a:solidFill>
                  <a:srgbClr val="FF0000"/>
                </a:solidFill>
              </a:rPr>
              <a:t>/(1+a)·BR     </a:t>
            </a:r>
            <a:r>
              <a:rPr lang="en-US" sz="2800" dirty="0" smtClean="0"/>
              <a:t>(a≈0.0016 – electron moment anomaly)</a:t>
            </a:r>
            <a:endParaRPr lang="en-US" sz="2800" dirty="0"/>
          </a:p>
          <a:p>
            <a:r>
              <a:rPr lang="en-US" sz="2800" dirty="0" smtClean="0"/>
              <a:t>But this solenoid rotates also the plane of oscillations by the angle </a:t>
            </a:r>
            <a:r>
              <a:rPr lang="el-GR" sz="2800" dirty="0">
                <a:solidFill>
                  <a:srgbClr val="FF0000"/>
                </a:solidFill>
              </a:rPr>
              <a:t>ϕ</a:t>
            </a:r>
            <a:r>
              <a:rPr lang="en-US" sz="2800" dirty="0" smtClean="0">
                <a:solidFill>
                  <a:srgbClr val="FF0000"/>
                </a:solidFill>
              </a:rPr>
              <a:t>/2(1+a)</a:t>
            </a:r>
            <a:r>
              <a:rPr lang="en-US" sz="2800" dirty="0" smtClean="0"/>
              <a:t>. So, the rest of the total twist angle </a:t>
            </a:r>
            <a:r>
              <a:rPr lang="el-GR" sz="2800" dirty="0">
                <a:solidFill>
                  <a:srgbClr val="FF0000"/>
                </a:solidFill>
              </a:rPr>
              <a:t>ϕ</a:t>
            </a:r>
            <a:r>
              <a:rPr lang="en-US" sz="2800" dirty="0" smtClean="0"/>
              <a:t> shall be provided by the mentioned above the quads insertion rotated by the angle: </a:t>
            </a:r>
            <a:r>
              <a:rPr lang="el-GR" sz="2800" dirty="0" smtClean="0">
                <a:solidFill>
                  <a:srgbClr val="FF0000"/>
                </a:solidFill>
              </a:rPr>
              <a:t>ϕ</a:t>
            </a:r>
            <a:r>
              <a:rPr lang="en-US" sz="2800" dirty="0" smtClean="0">
                <a:solidFill>
                  <a:srgbClr val="FF0000"/>
                </a:solidFill>
              </a:rPr>
              <a:t>(1+2a)/4(1+a)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Then the grows of the vertical emittance will be suppressed!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35250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408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90364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kinks are unavoidable, then I strongly recommend to use the proposed above orbit inclination technology with twists elements between the adjacent arc segments.</a:t>
            </a:r>
          </a:p>
          <a:p>
            <a:endParaRPr lang="en-US" sz="2800" dirty="0"/>
          </a:p>
          <a:p>
            <a:r>
              <a:rPr lang="en-US" sz="2800" dirty="0" smtClean="0"/>
              <a:t>Spin matching is provided by relatively weak solenoids, which produce near a half of the full twist. Another half of the twist shall be provided by the rotated around the longitudinal axis the unity/minus-unity insertion cell.</a:t>
            </a:r>
          </a:p>
          <a:p>
            <a:endParaRPr lang="en-US" sz="2800" dirty="0"/>
          </a:p>
          <a:p>
            <a:r>
              <a:rPr lang="en-US" sz="2800" dirty="0" smtClean="0"/>
              <a:t>As a result, the spin motion becomes not disturbed, same as in flat machine (linear dependence of the spin tune on energy). </a:t>
            </a:r>
            <a:endParaRPr lang="en-US" sz="2800" dirty="0"/>
          </a:p>
          <a:p>
            <a:r>
              <a:rPr lang="en-US" sz="2800" dirty="0" smtClean="0"/>
              <a:t>Grows of the vertical emittance is also suppressed.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09696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2483</TotalTime>
  <Words>610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MathType 6.0 Equation</vt:lpstr>
      <vt:lpstr>Kink effects on the FCC-ee beam polarization   I.Koop, BINP, Novosibirsk  </vt:lpstr>
      <vt:lpstr>Different kink opportunities </vt:lpstr>
      <vt:lpstr>Simple kink made by vertical bends</vt:lpstr>
      <vt:lpstr>Spin tune energy dependence in a ring  with vertical kicks of the orbit </vt:lpstr>
      <vt:lpstr>Orbit elevation created by twists of 3 arcs</vt:lpstr>
      <vt:lpstr>Projection of two inclined arcs on xz-plane</vt:lpstr>
      <vt:lpstr>One half of a kink created by two twists</vt:lpstr>
      <vt:lpstr>Spin and orbit plane matching 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Kink effects on the FCC-ee beam polarization   I.Koop, BINP, Novosibirsk</dc:title>
  <dc:creator>Koop</dc:creator>
  <cp:lastModifiedBy>Koop</cp:lastModifiedBy>
  <cp:revision>42</cp:revision>
  <dcterms:created xsi:type="dcterms:W3CDTF">2015-06-04T10:18:07Z</dcterms:created>
  <dcterms:modified xsi:type="dcterms:W3CDTF">2015-06-11T05:43:27Z</dcterms:modified>
</cp:coreProperties>
</file>