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8" r:id="rId5"/>
    <p:sldId id="280" r:id="rId6"/>
    <p:sldId id="265" r:id="rId7"/>
    <p:sldId id="263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2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961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54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536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587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169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5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472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36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32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353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650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4B98E-9DF3-4C93-BD7D-2FC3F5509F02}" type="datetimeFigureOut">
              <a:rPr lang="ru-RU" smtClean="0"/>
              <a:t>12.06.2015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2817D-D587-4162-9BFF-39DB417DA7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4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work%20files\CERN-FCC-TLEP\Compton%20Polarimeter.xmcd\Selection%2019%202083%20474%202434" TargetMode="Externa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3762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Energy calibration in 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based on polarization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I. Koop, BINP, Novosibirsk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17232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CERN, Geneva, 12.06.2015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93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6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/>
              <a:t>S</a:t>
            </a:r>
            <a:r>
              <a:rPr lang="en-US" sz="3200" dirty="0" smtClean="0"/>
              <a:t>pin precession spectrum. Number of turns 8192.  </a:t>
            </a:r>
            <a:br>
              <a:rPr lang="en-US" sz="3200" dirty="0" smtClean="0"/>
            </a:br>
            <a:r>
              <a:rPr lang="en-US" sz="3200" dirty="0" smtClean="0"/>
              <a:t>E=45.5 GeV, </a:t>
            </a:r>
            <a:r>
              <a:rPr lang="en-US" sz="3200" dirty="0"/>
              <a:t>ν</a:t>
            </a:r>
            <a:r>
              <a:rPr lang="en-US" sz="3200" baseline="-25000" dirty="0"/>
              <a:t>0</a:t>
            </a:r>
            <a:r>
              <a:rPr lang="en-US" sz="3200" dirty="0"/>
              <a:t>=103.25,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=0.0005</a:t>
            </a:r>
            <a:r>
              <a:rPr lang="en-US" sz="3200" dirty="0"/>
              <a:t>,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</a:t>
            </a:r>
            <a:r>
              <a:rPr lang="en-US" sz="3200" dirty="0"/>
              <a:t>=</a:t>
            </a:r>
            <a:r>
              <a:rPr lang="en-US" sz="3200" dirty="0" smtClean="0"/>
              <a:t>0.035</a:t>
            </a:r>
            <a:r>
              <a:rPr lang="en-US" sz="3200" dirty="0"/>
              <a:t>,  </a:t>
            </a:r>
            <a:r>
              <a:rPr lang="el-GR" sz="3200" dirty="0"/>
              <a:t>χ</a:t>
            </a:r>
            <a:r>
              <a:rPr lang="en-US" sz="3200" dirty="0" smtClean="0"/>
              <a:t>=1.48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13" y="1256996"/>
            <a:ext cx="8054403" cy="47208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165" y="5978035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We want:  </a:t>
            </a:r>
            <a:r>
              <a:rPr lang="el-GR" sz="3200" dirty="0" smtClean="0"/>
              <a:t>χ</a:t>
            </a:r>
            <a:r>
              <a:rPr lang="en-US" sz="3200" dirty="0" smtClean="0"/>
              <a:t> &lt; 1.7.  With </a:t>
            </a:r>
            <a:r>
              <a:rPr lang="el-GR" sz="3200" dirty="0" smtClean="0"/>
              <a:t>χ</a:t>
            </a:r>
            <a:r>
              <a:rPr lang="en-US" sz="3200" dirty="0" smtClean="0"/>
              <a:t> &gt; 1.7 peaks will disappear!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676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916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Spin tracking </a:t>
            </a:r>
            <a:r>
              <a:rPr lang="en-US" sz="3200" dirty="0" err="1" smtClean="0"/>
              <a:t>oscillogram</a:t>
            </a:r>
            <a:r>
              <a:rPr lang="en-US" sz="3200" dirty="0" smtClean="0"/>
              <a:t>. 125 test-particles.  </a:t>
            </a:r>
            <a:br>
              <a:rPr lang="en-US" sz="3200" dirty="0" smtClean="0"/>
            </a:br>
            <a:r>
              <a:rPr lang="en-US" sz="3200" dirty="0" smtClean="0"/>
              <a:t>E=80 GeV, 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=0.001, 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=0.15,    </a:t>
            </a:r>
            <a:r>
              <a:rPr lang="el-GR" sz="3200" dirty="0" smtClean="0"/>
              <a:t>τ</a:t>
            </a:r>
            <a:r>
              <a:rPr lang="en-US" sz="3200" baseline="-25000" dirty="0"/>
              <a:t>s</a:t>
            </a:r>
            <a:r>
              <a:rPr lang="en-US" sz="3200" dirty="0" smtClean="0"/>
              <a:t> =243 turns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9404"/>
            <a:ext cx="7992888" cy="462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46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6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/>
              <a:t>S</a:t>
            </a:r>
            <a:r>
              <a:rPr lang="en-US" sz="3200" dirty="0" smtClean="0"/>
              <a:t>pin precession spectrum. Number of turns 8192.  </a:t>
            </a:r>
            <a:br>
              <a:rPr lang="en-US" sz="3200" dirty="0" smtClean="0"/>
            </a:br>
            <a:r>
              <a:rPr lang="en-US" sz="3200" dirty="0" smtClean="0"/>
              <a:t>E=80 GeV, ν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=181.55</a:t>
            </a:r>
            <a:r>
              <a:rPr lang="en-US" sz="3200" dirty="0"/>
              <a:t>,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=0.001,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</a:t>
            </a:r>
            <a:r>
              <a:rPr lang="en-US" sz="3200" dirty="0"/>
              <a:t>=</a:t>
            </a:r>
            <a:r>
              <a:rPr lang="en-US" sz="3200" dirty="0" smtClean="0"/>
              <a:t>0.15,  </a:t>
            </a:r>
            <a:r>
              <a:rPr lang="el-GR" sz="3200" dirty="0"/>
              <a:t>χ</a:t>
            </a:r>
            <a:r>
              <a:rPr lang="en-US" sz="3200" dirty="0" smtClean="0"/>
              <a:t>=1.21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26527"/>
            <a:ext cx="8444767" cy="4938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2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664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Spin tracking </a:t>
            </a:r>
            <a:r>
              <a:rPr lang="en-US" sz="3200" dirty="0" err="1" smtClean="0"/>
              <a:t>oscillogram</a:t>
            </a:r>
            <a:r>
              <a:rPr lang="en-US" sz="3200" dirty="0" smtClean="0"/>
              <a:t>. 125 test-particles.  </a:t>
            </a:r>
            <a:br>
              <a:rPr lang="en-US" sz="3200" dirty="0" smtClean="0"/>
            </a:br>
            <a:r>
              <a:rPr lang="en-US" sz="3200" dirty="0" smtClean="0"/>
              <a:t>E=80 GeV, 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=0.001, 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=0.10,    </a:t>
            </a:r>
            <a:r>
              <a:rPr lang="el-GR" sz="3200" dirty="0" smtClean="0"/>
              <a:t>τ</a:t>
            </a:r>
            <a:r>
              <a:rPr lang="en-US" sz="3200" baseline="-25000" dirty="0"/>
              <a:t>s</a:t>
            </a:r>
            <a:r>
              <a:rPr lang="en-US" sz="3200" dirty="0" smtClean="0"/>
              <a:t> =243 turns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7"/>
            <a:ext cx="7992888" cy="47011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6093295"/>
            <a:ext cx="6292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Fast de-phasing due to slow synchrotron motion!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8330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6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/>
              <a:t>S</a:t>
            </a:r>
            <a:r>
              <a:rPr lang="en-US" sz="3200" dirty="0" smtClean="0"/>
              <a:t>pin precession spectrum. Number of turns 8192.  </a:t>
            </a:r>
            <a:br>
              <a:rPr lang="en-US" sz="3200" dirty="0" smtClean="0"/>
            </a:br>
            <a:r>
              <a:rPr lang="en-US" sz="3200" dirty="0" smtClean="0"/>
              <a:t>E=80 GeV, ν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=181.55</a:t>
            </a:r>
            <a:r>
              <a:rPr lang="en-US" sz="3200" dirty="0"/>
              <a:t>,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=0.001,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</a:t>
            </a:r>
            <a:r>
              <a:rPr lang="en-US" sz="3200" dirty="0"/>
              <a:t>=</a:t>
            </a:r>
            <a:r>
              <a:rPr lang="en-US" sz="3200" dirty="0" smtClean="0"/>
              <a:t>0.10,  </a:t>
            </a:r>
            <a:r>
              <a:rPr lang="el-GR" sz="3200" dirty="0"/>
              <a:t>χ</a:t>
            </a:r>
            <a:r>
              <a:rPr lang="en-US" sz="3200" dirty="0" smtClean="0"/>
              <a:t>=1.82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49" y="1228417"/>
            <a:ext cx="8174367" cy="47986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817" y="6056342"/>
            <a:ext cx="8496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Same results one gets with doubled both: energy spread and synchrotron tune.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2391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768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Spin tracking </a:t>
            </a:r>
            <a:r>
              <a:rPr lang="en-US" sz="3200" dirty="0" err="1" smtClean="0"/>
              <a:t>oscillogram</a:t>
            </a:r>
            <a:r>
              <a:rPr lang="en-US" sz="3200" dirty="0" smtClean="0"/>
              <a:t>. 125 test-particles.  </a:t>
            </a:r>
            <a:br>
              <a:rPr lang="en-US" sz="3200" dirty="0" smtClean="0"/>
            </a:br>
            <a:r>
              <a:rPr lang="en-US" sz="3200" dirty="0" smtClean="0"/>
              <a:t>E=120 GeV, 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=0.001, 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=0.20,    </a:t>
            </a:r>
            <a:r>
              <a:rPr lang="el-GR" sz="3200" dirty="0" smtClean="0"/>
              <a:t>τ</a:t>
            </a:r>
            <a:r>
              <a:rPr lang="en-US" sz="3200" baseline="-25000" dirty="0"/>
              <a:t>s</a:t>
            </a:r>
            <a:r>
              <a:rPr lang="en-US" sz="3200" dirty="0" smtClean="0"/>
              <a:t> =72 turns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4659" y="6078814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Fast de-phasing! Synchrotron modulation index is too high:  </a:t>
            </a:r>
            <a:r>
              <a:rPr lang="el-GR" sz="2400" dirty="0" smtClean="0">
                <a:solidFill>
                  <a:srgbClr val="FF0000"/>
                </a:solidFill>
              </a:rPr>
              <a:t>χ</a:t>
            </a:r>
            <a:r>
              <a:rPr lang="en-US" sz="2400" dirty="0" smtClean="0">
                <a:solidFill>
                  <a:srgbClr val="FF0000"/>
                </a:solidFill>
              </a:rPr>
              <a:t>=1.36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54" y="1534754"/>
            <a:ext cx="7687748" cy="454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22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6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/>
              <a:t>S</a:t>
            </a:r>
            <a:r>
              <a:rPr lang="en-US" sz="3200" dirty="0" smtClean="0"/>
              <a:t>pin precession spectrum. Number of turns 8192.  </a:t>
            </a:r>
            <a:br>
              <a:rPr lang="en-US" sz="3200" dirty="0" smtClean="0"/>
            </a:br>
            <a:r>
              <a:rPr lang="en-US" sz="3200" dirty="0" smtClean="0"/>
              <a:t>E=120 GeV,  ν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=272.325,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=0.001,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</a:t>
            </a:r>
            <a:r>
              <a:rPr lang="en-US" sz="3200" dirty="0"/>
              <a:t>=</a:t>
            </a:r>
            <a:r>
              <a:rPr lang="en-US" sz="3200" dirty="0" smtClean="0"/>
              <a:t>0.20,  </a:t>
            </a:r>
            <a:r>
              <a:rPr lang="el-GR" sz="3200" dirty="0"/>
              <a:t>χ</a:t>
            </a:r>
            <a:r>
              <a:rPr lang="en-US" sz="3200" dirty="0" smtClean="0"/>
              <a:t>=1.36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61817" y="6056342"/>
            <a:ext cx="82126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Same results one gets with scaled both: energy spread and synchrotron tune.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45114"/>
            <a:ext cx="8064896" cy="47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8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52" y="0"/>
            <a:ext cx="9124248" cy="56207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Discussion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66" y="548680"/>
            <a:ext cx="90939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Spin dephasing rate is governed by the synchrotron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frequency modulation index </a:t>
            </a:r>
            <a:r>
              <a:rPr lang="el-GR" sz="2800" dirty="0" smtClean="0"/>
              <a:t>χ</a:t>
            </a:r>
            <a:r>
              <a:rPr lang="en-US" sz="2800" dirty="0" smtClean="0"/>
              <a:t>.  It should be low enough: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</a:t>
            </a:r>
            <a:r>
              <a:rPr lang="el-GR" sz="2800" dirty="0" smtClean="0"/>
              <a:t>χ</a:t>
            </a:r>
            <a:r>
              <a:rPr lang="en-US" sz="2800" dirty="0" smtClean="0"/>
              <a:t> &lt; 1.7 at least. Collision with the half-intensity bunch will  </a:t>
            </a:r>
          </a:p>
          <a:p>
            <a:r>
              <a:rPr lang="en-US" sz="2800" dirty="0" smtClean="0"/>
              <a:t>  reduce </a:t>
            </a:r>
            <a:r>
              <a:rPr lang="el-GR" sz="2800" dirty="0" smtClean="0"/>
              <a:t>σ</a:t>
            </a:r>
            <a:r>
              <a:rPr lang="el-GR" sz="2800" baseline="-25000" dirty="0" smtClean="0"/>
              <a:t>δ</a:t>
            </a:r>
            <a:r>
              <a:rPr lang="en-US" sz="2800" dirty="0" smtClean="0"/>
              <a:t>, may help?  Special polarization runs with high </a:t>
            </a:r>
            <a:r>
              <a:rPr lang="el-GR" sz="2800" dirty="0" smtClean="0"/>
              <a:t>ν</a:t>
            </a:r>
            <a:r>
              <a:rPr lang="en-US" sz="2800" baseline="-25000" dirty="0" smtClean="0"/>
              <a:t>s</a:t>
            </a:r>
            <a:r>
              <a:rPr lang="en-US" sz="2800" dirty="0" smtClean="0"/>
              <a:t>,  </a:t>
            </a:r>
          </a:p>
          <a:p>
            <a:r>
              <a:rPr lang="en-US" sz="2800" dirty="0" smtClean="0"/>
              <a:t>  to calibrate the Compton based spectrometers!?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VEPP-4 team performs just now the experiment “</a:t>
            </a:r>
            <a:r>
              <a:rPr lang="en-US" sz="2800" dirty="0" smtClean="0">
                <a:solidFill>
                  <a:srgbClr val="FF0000"/>
                </a:solidFill>
              </a:rPr>
              <a:t>Pulsar</a:t>
            </a:r>
            <a:r>
              <a:rPr lang="en-US" sz="2800" dirty="0" smtClean="0"/>
              <a:t>” which, hope, will validate free spin precession technique.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651" y="3693237"/>
            <a:ext cx="4467147" cy="261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16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207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1385" y="620688"/>
            <a:ext cx="8779953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 Free precession approach provides extremely fast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method of spin frequency measurement.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It is limited only by the energy spread averaging rate, provided by the synchrotron oscillations. This is expressed via synchrotron modulation index. It should not exceed a factor x &lt; 1.7 or lower. This, in general, leads to choice of high synchrotron tunes.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 smtClean="0"/>
              <a:t>FCCee</a:t>
            </a:r>
            <a:r>
              <a:rPr lang="en-US" sz="2800" dirty="0" smtClean="0"/>
              <a:t>-CW parameters do not satisfy this requirement: </a:t>
            </a:r>
            <a:r>
              <a:rPr lang="en-US" sz="2800" dirty="0" err="1" smtClean="0"/>
              <a:t>ν</a:t>
            </a:r>
            <a:r>
              <a:rPr lang="en-US" sz="2800" baseline="-25000" dirty="0" err="1" smtClean="0"/>
              <a:t>s</a:t>
            </a:r>
            <a:r>
              <a:rPr lang="en-US" sz="2800" dirty="0" smtClean="0"/>
              <a:t>≈ 0.015-0.05. So, special calibration runs </a:t>
            </a:r>
            <a:r>
              <a:rPr lang="en-US" sz="2800" dirty="0"/>
              <a:t>with high </a:t>
            </a:r>
            <a:r>
              <a:rPr lang="en-US" sz="2800" dirty="0" err="1"/>
              <a:t>ν</a:t>
            </a:r>
            <a:r>
              <a:rPr lang="en-US" sz="2800" baseline="-25000" dirty="0" err="1"/>
              <a:t>s</a:t>
            </a:r>
            <a:r>
              <a:rPr lang="en-US" sz="2800" dirty="0" smtClean="0"/>
              <a:t> are needed from time to time, then calibrated Compton magnetic spectrometers shall continuously monitor beam energy during normal runs.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7536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52" y="0"/>
            <a:ext cx="9124248" cy="56207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Plans for f</a:t>
            </a:r>
            <a:r>
              <a:rPr lang="en-US" dirty="0" smtClean="0"/>
              <a:t>uture </a:t>
            </a:r>
            <a:r>
              <a:rPr lang="en-US" dirty="0" smtClean="0"/>
              <a:t>work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66" y="548680"/>
            <a:ext cx="909393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Incorporate into the ring the 90</a:t>
            </a:r>
            <a:r>
              <a:rPr lang="en-US" sz="2800" baseline="30000" dirty="0" smtClean="0"/>
              <a:t>0</a:t>
            </a:r>
            <a:r>
              <a:rPr lang="en-US" sz="2800" dirty="0" smtClean="0"/>
              <a:t> </a:t>
            </a:r>
            <a:r>
              <a:rPr lang="en-US" sz="2800" dirty="0"/>
              <a:t>spin rotator </a:t>
            </a:r>
            <a:r>
              <a:rPr lang="en-US" sz="2800" dirty="0" smtClean="0"/>
              <a:t>insertions </a:t>
            </a:r>
            <a:r>
              <a:rPr lang="en-US" sz="2800" dirty="0"/>
              <a:t>for experiments with </a:t>
            </a:r>
            <a:r>
              <a:rPr lang="en-US" sz="2800" dirty="0">
                <a:solidFill>
                  <a:srgbClr val="FF0000"/>
                </a:solidFill>
              </a:rPr>
              <a:t>longitudinally polarized </a:t>
            </a:r>
            <a:r>
              <a:rPr lang="en-US" sz="2800" dirty="0" smtClean="0"/>
              <a:t>beams at </a:t>
            </a:r>
            <a:r>
              <a:rPr lang="en-US" sz="2800" i="1" dirty="0" smtClean="0">
                <a:solidFill>
                  <a:srgbClr val="FF0000"/>
                </a:solidFill>
              </a:rPr>
              <a:t>Z</a:t>
            </a:r>
            <a:r>
              <a:rPr lang="en-US" sz="2800" i="1" dirty="0" smtClean="0"/>
              <a:t>-</a:t>
            </a:r>
            <a:r>
              <a:rPr lang="en-US" sz="2800" dirty="0" smtClean="0"/>
              <a:t>peak. Required additional space could be shared with RF.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Make numerical simulations of the saw-tooth energy model reconstruction code</a:t>
            </a:r>
            <a:r>
              <a:rPr lang="en-US" sz="2800" dirty="0" smtClean="0"/>
              <a:t>.</a:t>
            </a: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Develop/understand </a:t>
            </a:r>
            <a:r>
              <a:rPr lang="en-US" sz="2800" dirty="0" smtClean="0"/>
              <a:t>the acceleration chain for polarized beams.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Simulate </a:t>
            </a:r>
            <a:r>
              <a:rPr lang="en-US" sz="2800" dirty="0"/>
              <a:t>tools for suppression of spin </a:t>
            </a:r>
            <a:r>
              <a:rPr lang="en-US" sz="2800" dirty="0" smtClean="0"/>
              <a:t>resonances.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Consider </a:t>
            </a:r>
            <a:r>
              <a:rPr lang="en-US" sz="2800" dirty="0" smtClean="0"/>
              <a:t>technical aspects of Compton </a:t>
            </a:r>
            <a:r>
              <a:rPr lang="en-US" sz="2800" dirty="0" err="1" smtClean="0"/>
              <a:t>polarimeter</a:t>
            </a:r>
            <a:r>
              <a:rPr lang="en-US" sz="2800" dirty="0" smtClean="0"/>
              <a:t> and </a:t>
            </a:r>
            <a:r>
              <a:rPr lang="en-US" sz="2800" dirty="0" smtClean="0"/>
              <a:t>Compton magnetic </a:t>
            </a:r>
            <a:r>
              <a:rPr lang="en-US" sz="2800" dirty="0" smtClean="0"/>
              <a:t>spectrometer. </a:t>
            </a:r>
            <a:r>
              <a:rPr lang="en-US" sz="2800" dirty="0" smtClean="0"/>
              <a:t>Combine them in one?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Think </a:t>
            </a:r>
            <a:r>
              <a:rPr lang="en-US" sz="2800" dirty="0"/>
              <a:t>on resonance depolarization </a:t>
            </a:r>
            <a:r>
              <a:rPr lang="en-US" sz="2800" dirty="0" smtClean="0"/>
              <a:t>technique, as an alternative to free spin precession method.</a:t>
            </a:r>
            <a:endParaRPr lang="ru-RU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There </a:t>
            </a:r>
            <a:r>
              <a:rPr lang="en-US" sz="2800" dirty="0" smtClean="0"/>
              <a:t>are more </a:t>
            </a:r>
            <a:r>
              <a:rPr lang="en-US" sz="2800" dirty="0"/>
              <a:t>experts at BINP for </a:t>
            </a:r>
            <a:r>
              <a:rPr lang="en-US" sz="2800" dirty="0" smtClean="0"/>
              <a:t>these tasks! Polarization is our specialty since 70-th!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9251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93610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600" dirty="0" smtClean="0"/>
              <a:t>Outline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469975"/>
            <a:ext cx="79208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Energy calibration concept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Longitudinal Compton Backscattering </a:t>
            </a:r>
            <a:r>
              <a:rPr lang="en-US" sz="2400" dirty="0" err="1" smtClean="0"/>
              <a:t>Polarimeter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Free precession frequency measurement 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Spin precession de-phasing rates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Spin tracking results for various FCC-</a:t>
            </a:r>
            <a:r>
              <a:rPr lang="en-US" sz="2400" dirty="0" err="1" smtClean="0"/>
              <a:t>ee</a:t>
            </a:r>
            <a:r>
              <a:rPr lang="en-US" sz="2400" dirty="0" smtClean="0"/>
              <a:t> beam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Discussion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Conclusion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0155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0852"/>
            <a:ext cx="9144000" cy="57606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600" dirty="0" smtClean="0"/>
              <a:t>Energy calibration concept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8213" y="620688"/>
            <a:ext cx="892828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 Production of polarized electrons from a laser </a:t>
            </a:r>
            <a:r>
              <a:rPr lang="en-US" sz="2400" dirty="0" smtClean="0">
                <a:solidFill>
                  <a:srgbClr val="FF0000"/>
                </a:solidFill>
              </a:rPr>
              <a:t>photocathode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 smtClean="0"/>
              <a:t>2. Production </a:t>
            </a:r>
            <a:r>
              <a:rPr lang="en-US" sz="2400" dirty="0"/>
              <a:t>of polarized </a:t>
            </a:r>
            <a:r>
              <a:rPr lang="en-US" sz="2400" dirty="0" smtClean="0"/>
              <a:t>positrons in a small energy </a:t>
            </a:r>
            <a:r>
              <a:rPr lang="en-US" sz="2400" dirty="0" smtClean="0">
                <a:solidFill>
                  <a:srgbClr val="FF0000"/>
                </a:solidFill>
              </a:rPr>
              <a:t>damping ring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(1-2 GeV), with polarization time in the order of 10 min (wigglers).</a:t>
            </a:r>
          </a:p>
          <a:p>
            <a:endParaRPr lang="en-US" sz="2400" dirty="0"/>
          </a:p>
          <a:p>
            <a:r>
              <a:rPr lang="en-US" sz="2400" dirty="0" smtClean="0"/>
              <a:t>3. Acceleration of polarized beams via </a:t>
            </a:r>
            <a:r>
              <a:rPr lang="en-US" sz="2400" dirty="0" err="1" smtClean="0">
                <a:solidFill>
                  <a:srgbClr val="FF0000"/>
                </a:solidFill>
              </a:rPr>
              <a:t>linac</a:t>
            </a:r>
            <a:r>
              <a:rPr lang="en-US" sz="2400" dirty="0" smtClean="0">
                <a:solidFill>
                  <a:srgbClr val="FF0000"/>
                </a:solidFill>
              </a:rPr>
              <a:t>, SPS (?) </a:t>
            </a:r>
            <a:r>
              <a:rPr lang="en-US" sz="2400" dirty="0" smtClean="0"/>
              <a:t>and finally in the</a:t>
            </a:r>
          </a:p>
          <a:p>
            <a:r>
              <a:rPr lang="en-US" sz="2400" dirty="0" smtClean="0"/>
              <a:t>     </a:t>
            </a:r>
            <a:r>
              <a:rPr lang="en-US" sz="2400" dirty="0" smtClean="0">
                <a:solidFill>
                  <a:srgbClr val="FF0000"/>
                </a:solidFill>
              </a:rPr>
              <a:t>booster storage ring </a:t>
            </a:r>
            <a:r>
              <a:rPr lang="en-US" sz="2400" dirty="0" smtClean="0"/>
              <a:t>(100 km) using Siberian Snakes.</a:t>
            </a:r>
          </a:p>
          <a:p>
            <a:endParaRPr lang="en-US" sz="2400" dirty="0"/>
          </a:p>
          <a:p>
            <a:r>
              <a:rPr lang="en-US" sz="2400" dirty="0" smtClean="0"/>
              <a:t>4. Injection of polarized bunches into the collider rings with the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smtClean="0">
                <a:solidFill>
                  <a:srgbClr val="FF0000"/>
                </a:solidFill>
              </a:rPr>
              <a:t>horizontal spin orientation </a:t>
            </a:r>
            <a:r>
              <a:rPr lang="en-US" sz="2400" dirty="0" smtClean="0"/>
              <a:t>and measuring turn by turn free                                            </a:t>
            </a:r>
          </a:p>
          <a:p>
            <a:r>
              <a:rPr lang="en-US" sz="2400" dirty="0" smtClean="0"/>
              <a:t>     precession </a:t>
            </a:r>
            <a:r>
              <a:rPr lang="en-US" sz="2400" dirty="0"/>
              <a:t>frequency using the </a:t>
            </a:r>
            <a:r>
              <a:rPr lang="en-US" sz="2400" dirty="0">
                <a:solidFill>
                  <a:srgbClr val="FF0000"/>
                </a:solidFill>
              </a:rPr>
              <a:t>longitudinal Compton </a:t>
            </a:r>
            <a:r>
              <a:rPr lang="en-US" sz="2400" dirty="0" err="1">
                <a:solidFill>
                  <a:srgbClr val="FF0000"/>
                </a:solidFill>
              </a:rPr>
              <a:t>polarimeter</a:t>
            </a:r>
            <a:r>
              <a:rPr lang="en-US" sz="2400" dirty="0" smtClean="0"/>
              <a:t>.</a:t>
            </a:r>
          </a:p>
          <a:p>
            <a:pPr lvl="0"/>
            <a:r>
              <a:rPr lang="en-US" sz="2400" dirty="0" smtClean="0"/>
              <a:t>5. </a:t>
            </a:r>
            <a:r>
              <a:rPr lang="en-US" sz="2400" dirty="0">
                <a:solidFill>
                  <a:prstClr val="black"/>
                </a:solidFill>
              </a:rPr>
              <a:t>Number of </a:t>
            </a:r>
            <a:r>
              <a:rPr lang="en-US" sz="2400" dirty="0" err="1">
                <a:solidFill>
                  <a:prstClr val="black"/>
                </a:solidFill>
              </a:rPr>
              <a:t>polarimeters</a:t>
            </a:r>
            <a:r>
              <a:rPr lang="en-US" sz="2400" dirty="0">
                <a:solidFill>
                  <a:prstClr val="black"/>
                </a:solidFill>
              </a:rPr>
              <a:t>  should be large (4-12</a:t>
            </a:r>
            <a:r>
              <a:rPr lang="en-US" sz="2400" dirty="0" smtClean="0">
                <a:solidFill>
                  <a:prstClr val="black"/>
                </a:solidFill>
              </a:rPr>
              <a:t>). </a:t>
            </a:r>
            <a:r>
              <a:rPr lang="en-US" sz="2400" dirty="0">
                <a:solidFill>
                  <a:prstClr val="black"/>
                </a:solidFill>
              </a:rPr>
              <a:t>Then </a:t>
            </a:r>
            <a:r>
              <a:rPr lang="en-US" sz="2400" dirty="0" smtClean="0">
                <a:solidFill>
                  <a:prstClr val="black"/>
                </a:solidFill>
              </a:rPr>
              <a:t>one can  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</a:rPr>
              <a:t>    measure </a:t>
            </a:r>
            <a:r>
              <a:rPr lang="en-US" sz="2400" dirty="0">
                <a:solidFill>
                  <a:prstClr val="black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spin precession</a:t>
            </a: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phase </a:t>
            </a:r>
            <a:r>
              <a:rPr lang="en-US" sz="2400" dirty="0" smtClean="0">
                <a:solidFill>
                  <a:srgbClr val="FF0000"/>
                </a:solidFill>
              </a:rPr>
              <a:t>advances </a:t>
            </a:r>
            <a:r>
              <a:rPr lang="en-US" sz="2400" dirty="0">
                <a:solidFill>
                  <a:prstClr val="black"/>
                </a:solidFill>
              </a:rPr>
              <a:t>per </a:t>
            </a:r>
            <a:r>
              <a:rPr lang="en-US" sz="2400" dirty="0" smtClean="0">
                <a:solidFill>
                  <a:prstClr val="black"/>
                </a:solidFill>
              </a:rPr>
              <a:t>every </a:t>
            </a:r>
            <a:r>
              <a:rPr lang="en-US" sz="2400" dirty="0">
                <a:solidFill>
                  <a:prstClr val="black"/>
                </a:solidFill>
              </a:rPr>
              <a:t>arc. This </a:t>
            </a:r>
            <a:r>
              <a:rPr lang="en-US" sz="2400" dirty="0" smtClean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</a:rPr>
              <a:t>    paves </a:t>
            </a:r>
            <a:r>
              <a:rPr lang="en-US" sz="2400" dirty="0">
                <a:solidFill>
                  <a:prstClr val="black"/>
                </a:solidFill>
              </a:rPr>
              <a:t>a way to validate the saw-tooth energy </a:t>
            </a:r>
            <a:r>
              <a:rPr lang="en-US" sz="2400" dirty="0" smtClean="0">
                <a:solidFill>
                  <a:prstClr val="black"/>
                </a:solidFill>
              </a:rPr>
              <a:t>distribution model, 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</a:rPr>
              <a:t>    constructed on the full data set, such as RF-voltage/ RF-phases, plus </a:t>
            </a:r>
          </a:p>
          <a:p>
            <a:pPr lvl="0"/>
            <a:r>
              <a:rPr lang="en-US" sz="2400" dirty="0" smtClean="0">
                <a:solidFill>
                  <a:prstClr val="black"/>
                </a:solidFill>
              </a:rPr>
              <a:t>    orbit data from BPMs, plus geodesy data, plus many other.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41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0852"/>
            <a:ext cx="9144000" cy="57606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600" dirty="0" smtClean="0"/>
              <a:t>Energy calibration concept, cont.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83898" y="620687"/>
            <a:ext cx="88562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6"/>
            </a:pPr>
            <a:r>
              <a:rPr lang="en-US" sz="2400" dirty="0" smtClean="0"/>
              <a:t>Measuring the beam energy in several points </a:t>
            </a:r>
            <a:r>
              <a:rPr lang="en-US" sz="2400" dirty="0"/>
              <a:t>(about </a:t>
            </a:r>
            <a:r>
              <a:rPr lang="en-US" sz="2400" dirty="0" smtClean="0"/>
              <a:t>4-12), using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the </a:t>
            </a:r>
            <a:r>
              <a:rPr lang="en-US" sz="2400" dirty="0" smtClean="0">
                <a:solidFill>
                  <a:srgbClr val="FF0000"/>
                </a:solidFill>
              </a:rPr>
              <a:t>magnetic spectrometer, based on Compton scattering </a:t>
            </a:r>
            <a:r>
              <a:rPr lang="en-US" sz="2400" dirty="0" smtClean="0"/>
              <a:t>of a  </a:t>
            </a:r>
          </a:p>
          <a:p>
            <a:r>
              <a:rPr lang="en-US" sz="2400" dirty="0" smtClean="0"/>
              <a:t>       laser light on an electron beam (</a:t>
            </a:r>
            <a:r>
              <a:rPr lang="en-US" sz="2400" dirty="0" smtClean="0">
                <a:solidFill>
                  <a:schemeClr val="accent1"/>
                </a:solidFill>
              </a:rPr>
              <a:t>N. </a:t>
            </a:r>
            <a:r>
              <a:rPr lang="en-US" sz="2400" dirty="0" err="1" smtClean="0">
                <a:solidFill>
                  <a:schemeClr val="accent1"/>
                </a:solidFill>
              </a:rPr>
              <a:t>Muchnoi</a:t>
            </a:r>
            <a:r>
              <a:rPr lang="en-US" sz="2400" dirty="0" smtClean="0">
                <a:solidFill>
                  <a:schemeClr val="accent1"/>
                </a:solidFill>
              </a:rPr>
              <a:t> proposal</a:t>
            </a:r>
            <a:r>
              <a:rPr lang="en-US" sz="2400" dirty="0" smtClean="0"/>
              <a:t>). </a:t>
            </a:r>
          </a:p>
          <a:p>
            <a:pPr marL="457200" indent="-457200">
              <a:buAutoNum type="arabicPeriod" startAt="7"/>
            </a:pPr>
            <a:r>
              <a:rPr lang="en-US" sz="2400" dirty="0" smtClean="0"/>
              <a:t>Absolute calibration of such spectrometric system will be done by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measurement of the spin precession phases per arc segments.</a:t>
            </a:r>
          </a:p>
          <a:p>
            <a:pPr marL="457200" indent="-457200">
              <a:buAutoNum type="arabicPeriod" startAt="8"/>
            </a:pPr>
            <a:endParaRPr lang="en-US" sz="2400" dirty="0" smtClean="0"/>
          </a:p>
          <a:p>
            <a:pPr marL="457200" indent="-457200">
              <a:buAutoNum type="arabicPeriod" startAt="8"/>
            </a:pPr>
            <a:r>
              <a:rPr lang="en-US" sz="2400" dirty="0" smtClean="0"/>
              <a:t>Spin coherence time depends strongly on the value of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synchrotron modulation index:  </a:t>
            </a:r>
            <a:r>
              <a:rPr lang="el-GR" sz="2400" dirty="0" smtClean="0">
                <a:solidFill>
                  <a:srgbClr val="FF0000"/>
                </a:solidFill>
              </a:rPr>
              <a:t>χ </a:t>
            </a:r>
            <a:r>
              <a:rPr lang="en-US" sz="2400" dirty="0">
                <a:solidFill>
                  <a:srgbClr val="FF0000"/>
                </a:solidFill>
              </a:rPr>
              <a:t>= </a:t>
            </a:r>
            <a:r>
              <a:rPr lang="el-GR" sz="2400" dirty="0" smtClean="0">
                <a:solidFill>
                  <a:srgbClr val="FF0000"/>
                </a:solidFill>
              </a:rPr>
              <a:t>σ</a:t>
            </a:r>
            <a:r>
              <a:rPr lang="el-GR" sz="2400" baseline="-25000" dirty="0" smtClean="0">
                <a:solidFill>
                  <a:srgbClr val="FF0000"/>
                </a:solidFill>
              </a:rPr>
              <a:t>δ</a:t>
            </a:r>
            <a:r>
              <a:rPr lang="el-GR" sz="2400" dirty="0" smtClean="0">
                <a:solidFill>
                  <a:srgbClr val="FF0000"/>
                </a:solidFill>
              </a:rPr>
              <a:t>ν</a:t>
            </a:r>
            <a:r>
              <a:rPr lang="en-US" sz="2400" baseline="-25000" dirty="0">
                <a:solidFill>
                  <a:srgbClr val="FF0000"/>
                </a:solidFill>
              </a:rPr>
              <a:t>0</a:t>
            </a:r>
            <a:r>
              <a:rPr lang="en-US" sz="2400" dirty="0">
                <a:solidFill>
                  <a:srgbClr val="FF0000"/>
                </a:solidFill>
              </a:rPr>
              <a:t>/</a:t>
            </a:r>
            <a:r>
              <a:rPr lang="el-GR" sz="2400" dirty="0" smtClean="0">
                <a:solidFill>
                  <a:srgbClr val="FF0000"/>
                </a:solidFill>
              </a:rPr>
              <a:t>ν</a:t>
            </a:r>
            <a:r>
              <a:rPr lang="en-US" sz="2400" baseline="-25000" dirty="0" smtClean="0">
                <a:solidFill>
                  <a:srgbClr val="FF0000"/>
                </a:solidFill>
              </a:rPr>
              <a:t>s  </a:t>
            </a:r>
            <a:r>
              <a:rPr lang="en-US" sz="2400" dirty="0" smtClean="0"/>
              <a:t>(</a:t>
            </a:r>
            <a:r>
              <a:rPr lang="el-GR" sz="2400" dirty="0"/>
              <a:t>ν</a:t>
            </a:r>
            <a:r>
              <a:rPr lang="en-US" sz="2400" baseline="-25000" dirty="0"/>
              <a:t>0</a:t>
            </a:r>
            <a:r>
              <a:rPr lang="en-US" sz="2400" dirty="0" smtClean="0"/>
              <a:t>=</a:t>
            </a:r>
            <a:r>
              <a:rPr lang="el-GR" sz="2400" dirty="0" smtClean="0"/>
              <a:t>γ</a:t>
            </a:r>
            <a:r>
              <a:rPr lang="en-US" sz="2400" dirty="0" smtClean="0"/>
              <a:t>a). It should be  </a:t>
            </a:r>
          </a:p>
          <a:p>
            <a:r>
              <a:rPr lang="en-US" sz="2400" dirty="0" smtClean="0"/>
              <a:t>       chosen not too large:  acceptable is  </a:t>
            </a:r>
            <a:r>
              <a:rPr lang="el-GR" sz="2400" dirty="0" smtClean="0">
                <a:solidFill>
                  <a:srgbClr val="FF0000"/>
                </a:solidFill>
              </a:rPr>
              <a:t>χ</a:t>
            </a:r>
            <a:r>
              <a:rPr lang="en-US" sz="2400" dirty="0" smtClean="0">
                <a:solidFill>
                  <a:srgbClr val="FF0000"/>
                </a:solidFill>
              </a:rPr>
              <a:t> &lt; 1.8  </a:t>
            </a:r>
            <a:r>
              <a:rPr lang="en-US" sz="2400" dirty="0" smtClean="0"/>
              <a:t>(</a:t>
            </a:r>
            <a:r>
              <a:rPr lang="el-GR" sz="2400" dirty="0" smtClean="0"/>
              <a:t>ν</a:t>
            </a:r>
            <a:r>
              <a:rPr lang="en-US" sz="2400" baseline="-25000" dirty="0" smtClean="0"/>
              <a:t>s </a:t>
            </a:r>
            <a:r>
              <a:rPr lang="en-US" sz="2400" dirty="0" smtClean="0"/>
              <a:t>≈ 0.1-0.2 is  </a:t>
            </a:r>
          </a:p>
          <a:p>
            <a:r>
              <a:rPr lang="en-US" sz="2400" dirty="0" smtClean="0"/>
              <a:t>      required). Examples will be shown at several slides.</a:t>
            </a:r>
          </a:p>
          <a:p>
            <a:r>
              <a:rPr lang="en-US" sz="2400" dirty="0" smtClean="0"/>
              <a:t>9.   </a:t>
            </a:r>
            <a:r>
              <a:rPr lang="en-US" sz="2400" dirty="0" smtClean="0">
                <a:solidFill>
                  <a:srgbClr val="FF0000"/>
                </a:solidFill>
              </a:rPr>
              <a:t>Resonance depolarization </a:t>
            </a:r>
            <a:r>
              <a:rPr lang="en-US" sz="2400" dirty="0" smtClean="0"/>
              <a:t>is </a:t>
            </a:r>
            <a:r>
              <a:rPr lang="en-US" sz="2400" dirty="0" smtClean="0">
                <a:solidFill>
                  <a:srgbClr val="FF0000"/>
                </a:solidFill>
              </a:rPr>
              <a:t>not excluded</a:t>
            </a:r>
            <a:r>
              <a:rPr lang="en-US" sz="2400" dirty="0" smtClean="0"/>
              <a:t>, but did not work near 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  integer resonances. In contrast, the free precession method works   </a:t>
            </a:r>
          </a:p>
          <a:p>
            <a:r>
              <a:rPr lang="en-US" sz="2400" dirty="0" smtClean="0"/>
              <a:t>       everywhere! </a:t>
            </a:r>
          </a:p>
          <a:p>
            <a:r>
              <a:rPr lang="en-US" sz="2400" dirty="0" smtClean="0"/>
              <a:t>10. Shall measure, suppress and account spin resonances in a broad    </a:t>
            </a:r>
          </a:p>
          <a:p>
            <a:r>
              <a:rPr lang="en-US" sz="2400" dirty="0" smtClean="0"/>
              <a:t>        energy interval. Only after that can claim true energy value!</a:t>
            </a:r>
          </a:p>
        </p:txBody>
      </p:sp>
    </p:spTree>
    <p:extLst>
      <p:ext uri="{BB962C8B-B14F-4D97-AF65-F5344CB8AC3E}">
        <p14:creationId xmlns:p14="http://schemas.microsoft.com/office/powerpoint/2010/main" val="386299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142" y="0"/>
            <a:ext cx="94022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01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56207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Compton scattering of a laser light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9EB6-4229-4751-A701-46DC53C0C256}" type="slidenum">
              <a:rPr lang="ru-RU" smtClean="0"/>
              <a:t>6</a:t>
            </a:fld>
            <a:endParaRPr lang="ru-RU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96693"/>
              </p:ext>
            </p:extLst>
          </p:nvPr>
        </p:nvGraphicFramePr>
        <p:xfrm>
          <a:off x="722" y="836712"/>
          <a:ext cx="7251524" cy="55940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6" r:id="rId3" imgW="4334040" imgH="3343320" progId="">
                  <p:link updateAutomatic="1"/>
                </p:oleObj>
              </mc:Choice>
              <mc:Fallback>
                <p:oleObj r:id="rId3" imgW="4334040" imgH="3343320" progId="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22" y="836712"/>
                        <a:ext cx="7251524" cy="55940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13224" y="2103814"/>
            <a:ext cx="213077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Detection of the</a:t>
            </a:r>
          </a:p>
          <a:p>
            <a:r>
              <a:rPr lang="en-US" dirty="0"/>
              <a:t>s</a:t>
            </a:r>
            <a:r>
              <a:rPr lang="en-US" dirty="0" smtClean="0"/>
              <a:t>cattered electrons</a:t>
            </a:r>
          </a:p>
          <a:p>
            <a:r>
              <a:rPr lang="en-US" dirty="0"/>
              <a:t>i</a:t>
            </a:r>
            <a:r>
              <a:rPr lang="en-US" dirty="0" smtClean="0"/>
              <a:t>nstead of  photons</a:t>
            </a:r>
          </a:p>
          <a:p>
            <a:r>
              <a:rPr lang="en-US" dirty="0"/>
              <a:t>p</a:t>
            </a:r>
            <a:r>
              <a:rPr lang="en-US" dirty="0" smtClean="0"/>
              <a:t>rovides selection of</a:t>
            </a:r>
          </a:p>
          <a:p>
            <a:r>
              <a:rPr lang="en-US" dirty="0"/>
              <a:t>e</a:t>
            </a:r>
            <a:r>
              <a:rPr lang="en-US" dirty="0" smtClean="0"/>
              <a:t>vents with maximal</a:t>
            </a:r>
          </a:p>
          <a:p>
            <a:r>
              <a:rPr lang="en-US" dirty="0"/>
              <a:t>m</a:t>
            </a:r>
            <a:r>
              <a:rPr lang="en-US" dirty="0" smtClean="0"/>
              <a:t>omentum loss!</a:t>
            </a:r>
          </a:p>
          <a:p>
            <a:endParaRPr lang="en-US" dirty="0" smtClean="0"/>
          </a:p>
          <a:p>
            <a:r>
              <a:rPr lang="en-US" dirty="0" smtClean="0"/>
              <a:t>Let’s utilize the </a:t>
            </a:r>
          </a:p>
          <a:p>
            <a:r>
              <a:rPr lang="en-US" dirty="0"/>
              <a:t>h</a:t>
            </a:r>
            <a:r>
              <a:rPr lang="en-US" dirty="0" smtClean="0"/>
              <a:t>ighest value of the</a:t>
            </a:r>
          </a:p>
          <a:p>
            <a:r>
              <a:rPr lang="en-US" dirty="0" err="1" smtClean="0"/>
              <a:t>analysing</a:t>
            </a:r>
            <a:r>
              <a:rPr lang="en-US" dirty="0" smtClean="0"/>
              <a:t> power! </a:t>
            </a:r>
            <a:endParaRPr lang="en-US" dirty="0"/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 rot="10800000" flipV="1">
            <a:off x="6958793" y="1777931"/>
            <a:ext cx="1065388" cy="32588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084168" y="1919149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0.746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59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Spin tracking </a:t>
            </a:r>
            <a:r>
              <a:rPr lang="en-US" sz="3200" dirty="0" err="1" smtClean="0"/>
              <a:t>oscillogram</a:t>
            </a:r>
            <a:r>
              <a:rPr lang="en-US" sz="3200" dirty="0" smtClean="0"/>
              <a:t>. 125 test-particles.  </a:t>
            </a:r>
            <a:br>
              <a:rPr lang="en-US" sz="3200" dirty="0" smtClean="0"/>
            </a:br>
            <a:r>
              <a:rPr lang="en-US" sz="3200" dirty="0" smtClean="0"/>
              <a:t>E=45.5 GeV,   </a:t>
            </a:r>
            <a:r>
              <a:rPr lang="el-GR" sz="3200" dirty="0" smtClean="0"/>
              <a:t>σ</a:t>
            </a:r>
            <a:r>
              <a:rPr lang="el-GR" sz="3200" baseline="-25000" dirty="0" smtClean="0"/>
              <a:t>δ</a:t>
            </a:r>
            <a:r>
              <a:rPr lang="en-US" sz="3200" dirty="0" smtClean="0"/>
              <a:t>=0.0005, 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=0.15,    </a:t>
            </a:r>
            <a:r>
              <a:rPr lang="el-GR" sz="3200" dirty="0" smtClean="0"/>
              <a:t>τ</a:t>
            </a:r>
            <a:r>
              <a:rPr lang="en-US" sz="3200" baseline="-25000" dirty="0" smtClean="0"/>
              <a:t>s</a:t>
            </a:r>
            <a:r>
              <a:rPr lang="en-US" sz="3200" dirty="0" smtClean="0"/>
              <a:t> =1320 turns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7859222" cy="4667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519" y="6008670"/>
            <a:ext cx="8595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Loss of polarization degree due to de-phasing is small thanks to high enough </a:t>
            </a:r>
            <a:r>
              <a:rPr lang="en-US" sz="2000" dirty="0" err="1" smtClean="0"/>
              <a:t>ν</a:t>
            </a:r>
            <a:r>
              <a:rPr lang="en-US" sz="2000" baseline="-25000" dirty="0" err="1" smtClean="0"/>
              <a:t>s</a:t>
            </a:r>
            <a:r>
              <a:rPr lang="en-US" sz="2000" dirty="0" smtClean="0"/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02667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6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/>
              <a:t>S</a:t>
            </a:r>
            <a:r>
              <a:rPr lang="en-US" sz="3200" dirty="0" smtClean="0"/>
              <a:t>pin precession spectrum. Number of turns 8192.  </a:t>
            </a:r>
            <a:br>
              <a:rPr lang="en-US" sz="3200" dirty="0" smtClean="0"/>
            </a:br>
            <a:r>
              <a:rPr lang="en-US" sz="3200" dirty="0" smtClean="0"/>
              <a:t>E=45.5 GeV,  ν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=103.25,  </a:t>
            </a:r>
            <a:r>
              <a:rPr lang="el-GR" sz="3200" dirty="0" smtClean="0"/>
              <a:t>σ</a:t>
            </a:r>
            <a:r>
              <a:rPr lang="el-GR" sz="3200" baseline="-25000" dirty="0" smtClean="0"/>
              <a:t>δ</a:t>
            </a:r>
            <a:r>
              <a:rPr lang="en-US" sz="3200" dirty="0" smtClean="0"/>
              <a:t>=0.0005,  </a:t>
            </a:r>
            <a:r>
              <a:rPr lang="en-US" sz="3200" dirty="0" err="1" smtClean="0"/>
              <a:t>ν</a:t>
            </a:r>
            <a:r>
              <a:rPr lang="en-US" sz="3200" baseline="-25000" dirty="0" err="1" smtClean="0"/>
              <a:t>s</a:t>
            </a:r>
            <a:r>
              <a:rPr lang="en-US" sz="3200" dirty="0" smtClean="0"/>
              <a:t> =0.15,  </a:t>
            </a:r>
            <a:r>
              <a:rPr lang="el-GR" sz="3200" dirty="0" smtClean="0"/>
              <a:t>χ</a:t>
            </a:r>
            <a:r>
              <a:rPr lang="en-US" sz="3200" dirty="0" smtClean="0"/>
              <a:t>=0.35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94702"/>
            <a:ext cx="7272808" cy="42526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5661248"/>
            <a:ext cx="8856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200" dirty="0"/>
              <a:t>χ </a:t>
            </a:r>
            <a:r>
              <a:rPr lang="en-US" sz="3200" dirty="0" smtClean="0"/>
              <a:t>= </a:t>
            </a:r>
            <a:r>
              <a:rPr lang="el-GR" sz="3200" dirty="0" smtClean="0"/>
              <a:t>σ</a:t>
            </a:r>
            <a:r>
              <a:rPr lang="el-GR" sz="3200" baseline="-25000" dirty="0" smtClean="0"/>
              <a:t>δ</a:t>
            </a:r>
            <a:r>
              <a:rPr lang="el-GR" sz="3200" dirty="0" smtClean="0"/>
              <a:t>ν</a:t>
            </a:r>
            <a:r>
              <a:rPr lang="en-US" sz="3200" baseline="-25000" dirty="0" smtClean="0"/>
              <a:t>0</a:t>
            </a:r>
            <a:r>
              <a:rPr lang="en-US" sz="3200" dirty="0" smtClean="0"/>
              <a:t>/</a:t>
            </a:r>
            <a:r>
              <a:rPr lang="el-GR" sz="3200" dirty="0" smtClean="0"/>
              <a:t>ν</a:t>
            </a:r>
            <a:r>
              <a:rPr lang="en-US" sz="3200" baseline="-25000" dirty="0" smtClean="0"/>
              <a:t>s</a:t>
            </a:r>
            <a:r>
              <a:rPr lang="en-US" sz="3200" dirty="0" smtClean="0"/>
              <a:t> = 0.35</a:t>
            </a:r>
            <a:r>
              <a:rPr lang="en-US" sz="3200" baseline="-25000" dirty="0" smtClean="0"/>
              <a:t> </a:t>
            </a:r>
            <a:r>
              <a:rPr lang="en-US" sz="3200" dirty="0" smtClean="0"/>
              <a:t> – synchrotron modulation index.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3330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38138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en-US" sz="3200" dirty="0" smtClean="0"/>
              <a:t>Spin tracking </a:t>
            </a:r>
            <a:r>
              <a:rPr lang="en-US" sz="3200" dirty="0" err="1" smtClean="0"/>
              <a:t>oscillogram</a:t>
            </a:r>
            <a:r>
              <a:rPr lang="en-US" sz="3200" dirty="0" smtClean="0"/>
              <a:t>. 125 test-particles.  </a:t>
            </a:r>
            <a:br>
              <a:rPr lang="en-US" sz="3200" dirty="0" smtClean="0"/>
            </a:br>
            <a:r>
              <a:rPr lang="en-US" sz="3200" dirty="0" smtClean="0"/>
              <a:t>E=45.5 GeV,   </a:t>
            </a:r>
            <a:r>
              <a:rPr lang="el-GR" sz="3200" dirty="0" smtClean="0"/>
              <a:t>σ</a:t>
            </a:r>
            <a:r>
              <a:rPr lang="el-GR" sz="3200" baseline="-25000" dirty="0"/>
              <a:t>δ</a:t>
            </a:r>
            <a:r>
              <a:rPr lang="en-US" sz="3200" dirty="0" smtClean="0"/>
              <a:t>=0.0005,   </a:t>
            </a:r>
            <a:r>
              <a:rPr lang="en-US" sz="3200" dirty="0" err="1" smtClean="0"/>
              <a:t>ν</a:t>
            </a:r>
            <a:r>
              <a:rPr lang="en-US" sz="3200" baseline="-25000" dirty="0" err="1"/>
              <a:t>s</a:t>
            </a:r>
            <a:r>
              <a:rPr lang="en-US" sz="3200" dirty="0" smtClean="0"/>
              <a:t> =0.035,    </a:t>
            </a:r>
            <a:r>
              <a:rPr lang="el-GR" sz="3200" dirty="0" smtClean="0"/>
              <a:t>τ</a:t>
            </a:r>
            <a:r>
              <a:rPr lang="en-US" sz="3200" baseline="-25000" dirty="0"/>
              <a:t>s</a:t>
            </a:r>
            <a:r>
              <a:rPr lang="en-US" sz="3200" dirty="0" smtClean="0"/>
              <a:t> =1320 turns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2775"/>
            <a:ext cx="8640960" cy="508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9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9586</TotalTime>
  <Words>876</Words>
  <Application>Microsoft Office PowerPoint</Application>
  <PresentationFormat>Экран (4:3)</PresentationFormat>
  <Paragraphs>102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Связи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C:\work files\CERN-FCC-TLEP\Compton Polarimeter.xmcd\Selection 19 2083 474 2434</vt:lpstr>
      <vt:lpstr>Energy calibration in FCC-ee  based on polarization  I. Koop, BINP, Novosibirsk</vt:lpstr>
      <vt:lpstr>Outline</vt:lpstr>
      <vt:lpstr>Energy calibration concept</vt:lpstr>
      <vt:lpstr>Energy calibration concept, cont.</vt:lpstr>
      <vt:lpstr>Презентация PowerPoint</vt:lpstr>
      <vt:lpstr>Compton scattering of a laser light</vt:lpstr>
      <vt:lpstr>Spin tracking oscillogram. 125 test-particles.   E=45.5 GeV,   σδ=0.0005,   νs =0.15,    τs =1320 turns</vt:lpstr>
      <vt:lpstr>Spin precession spectrum. Number of turns 8192.   E=45.5 GeV,  ν0=103.25,  σδ=0.0005,  νs =0.15,  χ=0.35</vt:lpstr>
      <vt:lpstr>Spin tracking oscillogram. 125 test-particles.   E=45.5 GeV,   σδ=0.0005,   νs =0.035,    τs =1320 turns</vt:lpstr>
      <vt:lpstr>Spin precession spectrum. Number of turns 8192.   E=45.5 GeV, ν0=103.25,  σδ=0.0005,  νs =0.035,  χ=1.48</vt:lpstr>
      <vt:lpstr>Spin tracking oscillogram. 125 test-particles.   E=80 GeV,   σδ=0.001,   νs =0.15,    τs =243 turns</vt:lpstr>
      <vt:lpstr>Spin precession spectrum. Number of turns 8192.   E=80 GeV, ν0=181.55,  σδ=0.001,  νs =0.15,  χ=1.21</vt:lpstr>
      <vt:lpstr>Spin tracking oscillogram. 125 test-particles.   E=80 GeV,   σδ=0.001,   νs =0.10,    τs =243 turns</vt:lpstr>
      <vt:lpstr>Spin precession spectrum. Number of turns 8192.   E=80 GeV, ν0=181.55,  σδ=0.001,  νs =0.10,  χ=1.82</vt:lpstr>
      <vt:lpstr>Spin tracking oscillogram. 125 test-particles.   E=120 GeV,   σδ=0.001,   νs =0.20,    τs =72 turns</vt:lpstr>
      <vt:lpstr>Spin precession spectrum. Number of turns 8192.   E=120 GeV,  ν0=272.325,  σδ=0.001,  νs =0.20,  χ=1.36</vt:lpstr>
      <vt:lpstr>Discussion</vt:lpstr>
      <vt:lpstr>Conclusion</vt:lpstr>
      <vt:lpstr>Plans for future 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Spin precession decoherence I. Koop, BINP, Novosibirsk</dc:title>
  <dc:creator>Koop</dc:creator>
  <cp:lastModifiedBy>Koop</cp:lastModifiedBy>
  <cp:revision>56</cp:revision>
  <dcterms:created xsi:type="dcterms:W3CDTF">2014-11-24T08:44:14Z</dcterms:created>
  <dcterms:modified xsi:type="dcterms:W3CDTF">2015-06-12T05:28:47Z</dcterms:modified>
</cp:coreProperties>
</file>