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6" r:id="rId4"/>
    <p:sldId id="258" r:id="rId5"/>
    <p:sldId id="262" r:id="rId6"/>
    <p:sldId id="259" r:id="rId7"/>
    <p:sldId id="261" r:id="rId8"/>
    <p:sldId id="264" r:id="rId9"/>
    <p:sldId id="263" r:id="rId10"/>
    <p:sldId id="269" r:id="rId11"/>
    <p:sldId id="270" r:id="rId12"/>
    <p:sldId id="272" r:id="rId13"/>
    <p:sldId id="273" r:id="rId14"/>
    <p:sldId id="271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695" autoAdjust="0"/>
  </p:normalViewPr>
  <p:slideViewPr>
    <p:cSldViewPr snapToGrid="0" snapToObjects="1" showGuides="1">
      <p:cViewPr varScale="1">
        <p:scale>
          <a:sx n="85" d="100"/>
          <a:sy n="85" d="100"/>
        </p:scale>
        <p:origin x="-1032" y="-104"/>
      </p:cViewPr>
      <p:guideLst>
        <p:guide orient="horz" pos="236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1BDB-9EF6-2245-A4E2-9759DFE97C04}" type="datetimeFigureOut">
              <a:rPr lang="ru-RU" smtClean="0"/>
              <a:t>12.06.15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743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1BDB-9EF6-2245-A4E2-9759DFE97C04}" type="datetimeFigureOut">
              <a:rPr lang="ru-RU" smtClean="0"/>
              <a:t>12.06.15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298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1BDB-9EF6-2245-A4E2-9759DFE97C04}" type="datetimeFigureOut">
              <a:rPr lang="ru-RU" smtClean="0"/>
              <a:t>12.06.15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016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1BDB-9EF6-2245-A4E2-9759DFE97C04}" type="datetimeFigureOut">
              <a:rPr lang="ru-RU" smtClean="0"/>
              <a:t>12.06.15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113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1BDB-9EF6-2245-A4E2-9759DFE97C04}" type="datetimeFigureOut">
              <a:rPr lang="ru-RU" smtClean="0"/>
              <a:t>12.06.15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550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1BDB-9EF6-2245-A4E2-9759DFE97C04}" type="datetimeFigureOut">
              <a:rPr lang="ru-RU" smtClean="0"/>
              <a:t>12.06.15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925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1BDB-9EF6-2245-A4E2-9759DFE97C04}" type="datetimeFigureOut">
              <a:rPr lang="ru-RU" smtClean="0"/>
              <a:t>12.06.15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677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1BDB-9EF6-2245-A4E2-9759DFE97C04}" type="datetimeFigureOut">
              <a:rPr lang="ru-RU" smtClean="0"/>
              <a:t>12.06.15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499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1BDB-9EF6-2245-A4E2-9759DFE97C04}" type="datetimeFigureOut">
              <a:rPr lang="ru-RU" smtClean="0"/>
              <a:t>12.06.15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475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1BDB-9EF6-2245-A4E2-9759DFE97C04}" type="datetimeFigureOut">
              <a:rPr lang="ru-RU" smtClean="0"/>
              <a:t>12.06.15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385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C1BDB-9EF6-2245-A4E2-9759DFE97C04}" type="datetimeFigureOut">
              <a:rPr lang="ru-RU" smtClean="0"/>
              <a:t>12.06.15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489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C1BDB-9EF6-2245-A4E2-9759DFE97C04}" type="datetimeFigureOut">
              <a:rPr lang="ru-RU" smtClean="0"/>
              <a:t>12.06.15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5879F-F922-4A44-8D94-894E2CC711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493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Comic Sans MS"/>
          <a:ea typeface="+mj-ea"/>
          <a:cs typeface="Comic Sans M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omic Sans MS"/>
          <a:ea typeface="+mn-ea"/>
          <a:cs typeface="Comic Sans M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omic Sans MS"/>
          <a:ea typeface="+mn-ea"/>
          <a:cs typeface="Comic Sans M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omic Sans MS"/>
          <a:ea typeface="+mn-ea"/>
          <a:cs typeface="Comic Sans M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omic Sans MS"/>
          <a:ea typeface="+mn-ea"/>
          <a:cs typeface="Comic Sans M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omic Sans MS"/>
          <a:ea typeface="+mn-ea"/>
          <a:cs typeface="Comic Sans M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197924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Dynamic Aperture and Momentum Acceptance of </a:t>
            </a:r>
            <a:r>
              <a:rPr lang="en-US" b="1" dirty="0" err="1" smtClean="0">
                <a:solidFill>
                  <a:srgbClr val="FF0000"/>
                </a:solidFill>
              </a:rPr>
              <a:t>FCCee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56234" y="3886200"/>
            <a:ext cx="7216588" cy="17526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Pavel Piminov</a:t>
            </a:r>
          </a:p>
          <a:p>
            <a:r>
              <a:rPr lang="en-US" b="1" dirty="0" err="1" smtClean="0">
                <a:solidFill>
                  <a:srgbClr val="0000FF"/>
                </a:solidFill>
              </a:rPr>
              <a:t>BINP</a:t>
            </a:r>
            <a:r>
              <a:rPr lang="en-US" b="1" dirty="0" smtClean="0">
                <a:solidFill>
                  <a:srgbClr val="0000FF"/>
                </a:solidFill>
              </a:rPr>
              <a:t> SB RAS, Novosibirsk, Russia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79021" y="566615"/>
            <a:ext cx="5785959" cy="8987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Review </a:t>
            </a:r>
            <a:r>
              <a:rPr lang="en-US" sz="2400" b="1" dirty="0">
                <a:solidFill>
                  <a:srgbClr val="008000"/>
                </a:solidFill>
                <a:latin typeface="Comic Sans MS"/>
                <a:cs typeface="Comic Sans MS"/>
              </a:rPr>
              <a:t>of FCC-</a:t>
            </a:r>
            <a:r>
              <a:rPr lang="en-US" sz="2400" b="1" dirty="0" err="1">
                <a:solidFill>
                  <a:srgbClr val="008000"/>
                </a:solidFill>
                <a:latin typeface="Comic Sans MS"/>
                <a:cs typeface="Comic Sans MS"/>
              </a:rPr>
              <a:t>ee</a:t>
            </a:r>
            <a:r>
              <a:rPr lang="en-US" sz="2400" b="1" dirty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Crab </a:t>
            </a:r>
            <a:r>
              <a:rPr lang="en-US" sz="2400" b="1" dirty="0">
                <a:solidFill>
                  <a:srgbClr val="008000"/>
                </a:solidFill>
                <a:latin typeface="Comic Sans MS"/>
                <a:cs typeface="Comic Sans MS"/>
              </a:rPr>
              <a:t>W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aist </a:t>
            </a:r>
            <a:r>
              <a:rPr lang="en-US" sz="2400" b="1" dirty="0">
                <a:solidFill>
                  <a:srgbClr val="008000"/>
                </a:solidFill>
                <a:latin typeface="Comic Sans MS"/>
                <a:cs typeface="Comic Sans MS"/>
              </a:rPr>
              <a:t>O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ption</a:t>
            </a:r>
          </a:p>
          <a:p>
            <a:pPr algn="ctr">
              <a:lnSpc>
                <a:spcPct val="110000"/>
              </a:lnSpc>
            </a:pPr>
            <a:r>
              <a:rPr lang="en-US" sz="2400" b="1" dirty="0">
                <a:solidFill>
                  <a:srgbClr val="008000"/>
                </a:solidFill>
                <a:latin typeface="Comic Sans MS"/>
                <a:cs typeface="Comic Sans MS"/>
              </a:rPr>
              <a:t>12 June 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2015, CERN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660374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6253" y="5918573"/>
            <a:ext cx="8851501" cy="898707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E = 175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GeV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Loss=2.2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GeV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σ</a:t>
            </a:r>
            <a:r>
              <a:rPr lang="en-US" sz="2400" b="1" baseline="-25000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s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=0.29 cm</a:t>
            </a:r>
          </a:p>
          <a:p>
            <a:pPr algn="ctr">
              <a:lnSpc>
                <a:spcPct val="110000"/>
              </a:lnSpc>
            </a:pP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Frf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=500 MHz,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Urf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120x20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MV, </a:t>
            </a:r>
            <a:r>
              <a:rPr lang="en-US" sz="2400" b="1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sz="2400" b="1" baseline="-25000" dirty="0" err="1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rf</a:t>
            </a:r>
            <a:r>
              <a:rPr lang="en-US" sz="2400" b="1" dirty="0" smtClean="0">
                <a:solidFill>
                  <a:srgbClr val="008000"/>
                </a:solidFill>
                <a:latin typeface="Lucida Grande"/>
                <a:ea typeface="Lucida Grande"/>
                <a:cs typeface="Lucida Grande"/>
              </a:rPr>
              <a:t>=112.6°, Qs=0.0158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Acceptance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881675" y="1369367"/>
            <a:ext cx="538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1000 turns without damping,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rf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on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pic>
        <p:nvPicPr>
          <p:cNvPr id="10" name="Содержимое 9" descr="A1Quarter3e1rfTrack2s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33" r="-11733"/>
          <a:stretch>
            <a:fillRect/>
          </a:stretch>
        </p:blipFill>
        <p:spPr/>
      </p:pic>
      <p:sp>
        <p:nvSpPr>
          <p:cNvPr id="12" name="TextBox 11"/>
          <p:cNvSpPr txBox="1"/>
          <p:nvPr/>
        </p:nvSpPr>
        <p:spPr>
          <a:xfrm>
            <a:off x="2051775" y="2304842"/>
            <a:ext cx="742060" cy="83099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660066"/>
                </a:solidFill>
                <a:latin typeface="Comic Sans MS"/>
                <a:cs typeface="Comic Sans MS"/>
              </a:rPr>
              <a:t>x=0 </a:t>
            </a:r>
          </a:p>
          <a:p>
            <a:r>
              <a:rPr lang="en-US" sz="2400" b="1" dirty="0" smtClean="0">
                <a:solidFill>
                  <a:srgbClr val="660066"/>
                </a:solidFill>
                <a:latin typeface="Comic Sans MS"/>
                <a:cs typeface="Comic Sans MS"/>
              </a:rPr>
              <a:t>z=0</a:t>
            </a:r>
          </a:p>
        </p:txBody>
      </p:sp>
    </p:spTree>
    <p:extLst>
      <p:ext uri="{BB962C8B-B14F-4D97-AF65-F5344CB8AC3E}">
        <p14:creationId xmlns:p14="http://schemas.microsoft.com/office/powerpoint/2010/main" val="3492007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 Energy Dynamic Aperture</a:t>
            </a:r>
            <a:endParaRPr lang="ru-RU" dirty="0"/>
          </a:p>
        </p:txBody>
      </p:sp>
      <p:pic>
        <p:nvPicPr>
          <p:cNvPr id="4" name="Содержимое 3" descr="A1Quarter3e1rfDA6D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33" r="-11733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1805783" y="1369367"/>
            <a:ext cx="538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1000 turns without damping,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rf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on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211" y="2271751"/>
            <a:ext cx="1390124" cy="1001813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b="1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ΔE</a:t>
            </a:r>
            <a:r>
              <a:rPr lang="en-US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/E=1%</a:t>
            </a:r>
          </a:p>
          <a:p>
            <a:pPr>
              <a:lnSpc>
                <a:spcPct val="110000"/>
              </a:lnSpc>
            </a:pPr>
            <a:r>
              <a:rPr lang="el-GR" b="1" dirty="0" smtClean="0">
                <a:latin typeface="Comic Sans MS"/>
                <a:cs typeface="Comic Sans MS"/>
              </a:rPr>
              <a:t>ΔE/E=</a:t>
            </a:r>
            <a:r>
              <a:rPr lang="en-US" b="1" dirty="0" smtClean="0">
                <a:latin typeface="Comic Sans MS"/>
                <a:cs typeface="Comic Sans MS"/>
              </a:rPr>
              <a:t>0</a:t>
            </a:r>
            <a:endParaRPr lang="el-GR" b="1" dirty="0" smtClean="0">
              <a:latin typeface="Comic Sans MS"/>
              <a:cs typeface="Comic Sans MS"/>
            </a:endParaRPr>
          </a:p>
          <a:p>
            <a:pPr>
              <a:lnSpc>
                <a:spcPct val="110000"/>
              </a:lnSpc>
            </a:pPr>
            <a:r>
              <a:rPr lang="el-GR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ΔE/E=</a:t>
            </a:r>
            <a:r>
              <a:rPr lang="en-US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-</a:t>
            </a:r>
            <a:r>
              <a:rPr lang="el-GR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1%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8840" y="6106441"/>
            <a:ext cx="8110389" cy="52322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E = 175 </a:t>
            </a:r>
            <a:r>
              <a:rPr lang="en-US" sz="28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GeV</a:t>
            </a:r>
            <a:r>
              <a:rPr lang="en-US" sz="28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Ex=1.7 </a:t>
            </a:r>
            <a:r>
              <a:rPr lang="en-US" sz="28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nm·rad</a:t>
            </a:r>
            <a:r>
              <a:rPr lang="en-US" sz="28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0.2% coupling</a:t>
            </a:r>
            <a:endParaRPr lang="ru-RU" sz="28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34650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Содержимое 12" descr="A1Quarter3e1crabDA6d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33" r="-11733"/>
          <a:stretch>
            <a:fillRect/>
          </a:stretch>
        </p:blipFill>
        <p:spPr/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 Crab </a:t>
            </a:r>
            <a:r>
              <a:rPr lang="en-US" dirty="0" err="1" smtClean="0"/>
              <a:t>Sexts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05783" y="1369367"/>
            <a:ext cx="538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1000 turns without damping,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rf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on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8840" y="6106441"/>
            <a:ext cx="8110389" cy="52322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E = 175 </a:t>
            </a:r>
            <a:r>
              <a:rPr lang="en-US" sz="28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GeV</a:t>
            </a:r>
            <a:r>
              <a:rPr lang="en-US" sz="28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Ex=1.7 </a:t>
            </a:r>
            <a:r>
              <a:rPr lang="en-US" sz="28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nm·rad</a:t>
            </a:r>
            <a:r>
              <a:rPr lang="en-US" sz="28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0.2% coupling</a:t>
            </a:r>
            <a:endParaRPr lang="ru-RU" sz="28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3211" y="2271751"/>
            <a:ext cx="1390124" cy="1001813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b="1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ΔE</a:t>
            </a:r>
            <a:r>
              <a:rPr lang="en-US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/E=1%</a:t>
            </a:r>
          </a:p>
          <a:p>
            <a:pPr>
              <a:lnSpc>
                <a:spcPct val="110000"/>
              </a:lnSpc>
            </a:pPr>
            <a:r>
              <a:rPr lang="el-GR" b="1" dirty="0" smtClean="0">
                <a:latin typeface="Comic Sans MS"/>
                <a:cs typeface="Comic Sans MS"/>
              </a:rPr>
              <a:t>ΔE/E=</a:t>
            </a:r>
            <a:r>
              <a:rPr lang="en-US" b="1" dirty="0" smtClean="0">
                <a:latin typeface="Comic Sans MS"/>
                <a:cs typeface="Comic Sans MS"/>
              </a:rPr>
              <a:t>0</a:t>
            </a:r>
            <a:endParaRPr lang="el-GR" b="1" dirty="0" smtClean="0">
              <a:latin typeface="Comic Sans MS"/>
              <a:cs typeface="Comic Sans MS"/>
            </a:endParaRPr>
          </a:p>
          <a:p>
            <a:pPr>
              <a:lnSpc>
                <a:spcPct val="110000"/>
              </a:lnSpc>
            </a:pPr>
            <a:r>
              <a:rPr lang="el-GR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ΔE/E=</a:t>
            </a:r>
            <a:r>
              <a:rPr lang="en-US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-</a:t>
            </a:r>
            <a:r>
              <a:rPr lang="el-GR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1%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18847" y="1885353"/>
            <a:ext cx="2957919" cy="1576329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200" b="1" dirty="0" err="1" smtClean="0">
                <a:solidFill>
                  <a:srgbClr val="660066"/>
                </a:solidFill>
                <a:latin typeface="Comic Sans MS"/>
                <a:cs typeface="Comic Sans MS"/>
              </a:rPr>
              <a:t>2Θ</a:t>
            </a:r>
            <a:r>
              <a:rPr lang="en-US" sz="2200" b="1" dirty="0" smtClean="0">
                <a:solidFill>
                  <a:srgbClr val="660066"/>
                </a:solidFill>
                <a:latin typeface="Comic Sans MS"/>
                <a:cs typeface="Comic Sans MS"/>
              </a:rPr>
              <a:t>=30 </a:t>
            </a:r>
            <a:r>
              <a:rPr lang="en-US" sz="2200" b="1" dirty="0" err="1" smtClean="0">
                <a:solidFill>
                  <a:srgbClr val="660066"/>
                </a:solidFill>
                <a:latin typeface="Comic Sans MS"/>
                <a:cs typeface="Comic Sans MS"/>
              </a:rPr>
              <a:t>mrad</a:t>
            </a:r>
            <a:endParaRPr lang="en-US" sz="2200" b="1" dirty="0" smtClean="0">
              <a:solidFill>
                <a:srgbClr val="660066"/>
              </a:solidFill>
              <a:latin typeface="Comic Sans MS"/>
              <a:cs typeface="Comic Sans MS"/>
            </a:endParaRPr>
          </a:p>
          <a:p>
            <a:pPr>
              <a:lnSpc>
                <a:spcPct val="110000"/>
              </a:lnSpc>
            </a:pPr>
            <a:r>
              <a:rPr lang="en-US" sz="2200" b="1" dirty="0" smtClean="0">
                <a:solidFill>
                  <a:srgbClr val="660066"/>
                </a:solidFill>
                <a:latin typeface="Comic Sans MS"/>
                <a:cs typeface="Comic Sans MS"/>
              </a:rPr>
              <a:t>β</a:t>
            </a:r>
            <a:r>
              <a:rPr lang="en-US" sz="2200" b="1" baseline="-25000" dirty="0" smtClean="0">
                <a:solidFill>
                  <a:srgbClr val="660066"/>
                </a:solidFill>
                <a:latin typeface="Comic Sans MS"/>
                <a:cs typeface="Comic Sans MS"/>
              </a:rPr>
              <a:t>x</a:t>
            </a:r>
            <a:r>
              <a:rPr lang="en-US" sz="2200" b="1" dirty="0" smtClean="0">
                <a:solidFill>
                  <a:srgbClr val="660066"/>
                </a:solidFill>
                <a:latin typeface="Comic Sans MS"/>
                <a:cs typeface="Comic Sans MS"/>
              </a:rPr>
              <a:t>=968 cm</a:t>
            </a:r>
          </a:p>
          <a:p>
            <a:pPr>
              <a:lnSpc>
                <a:spcPct val="110000"/>
              </a:lnSpc>
            </a:pPr>
            <a:r>
              <a:rPr lang="en-US" sz="2200" b="1" dirty="0" smtClean="0">
                <a:solidFill>
                  <a:srgbClr val="660066"/>
                </a:solidFill>
                <a:latin typeface="Comic Sans MS"/>
                <a:cs typeface="Comic Sans MS"/>
              </a:rPr>
              <a:t>β</a:t>
            </a:r>
            <a:r>
              <a:rPr lang="en-US" sz="2200" b="1" baseline="-25000" dirty="0" smtClean="0">
                <a:solidFill>
                  <a:srgbClr val="660066"/>
                </a:solidFill>
                <a:latin typeface="Comic Sans MS"/>
                <a:cs typeface="Comic Sans MS"/>
              </a:rPr>
              <a:t>z</a:t>
            </a:r>
            <a:r>
              <a:rPr lang="en-US" sz="2200" b="1" dirty="0" smtClean="0">
                <a:solidFill>
                  <a:srgbClr val="660066"/>
                </a:solidFill>
                <a:latin typeface="Comic Sans MS"/>
                <a:cs typeface="Comic Sans MS"/>
              </a:rPr>
              <a:t>=59000 cm</a:t>
            </a:r>
          </a:p>
          <a:p>
            <a:pPr>
              <a:lnSpc>
                <a:spcPct val="110000"/>
              </a:lnSpc>
            </a:pPr>
            <a:r>
              <a:rPr lang="en-US" sz="2200" b="1" dirty="0" err="1" smtClean="0">
                <a:solidFill>
                  <a:srgbClr val="660066"/>
                </a:solidFill>
                <a:latin typeface="Comic Sans MS"/>
                <a:cs typeface="Comic Sans MS"/>
              </a:rPr>
              <a:t>K2L</a:t>
            </a:r>
            <a:r>
              <a:rPr lang="en-US" sz="2200" b="1" dirty="0" smtClean="0">
                <a:solidFill>
                  <a:srgbClr val="660066"/>
                </a:solidFill>
                <a:latin typeface="Comic Sans MS"/>
                <a:cs typeface="Comic Sans MS"/>
              </a:rPr>
              <a:t>=±1.3·10</a:t>
            </a:r>
            <a:r>
              <a:rPr lang="en-US" sz="2200" b="1" baseline="30000" dirty="0" smtClean="0">
                <a:solidFill>
                  <a:srgbClr val="660066"/>
                </a:solidFill>
                <a:latin typeface="Comic Sans MS"/>
                <a:cs typeface="Comic Sans MS"/>
              </a:rPr>
              <a:t>-3</a:t>
            </a:r>
            <a:r>
              <a:rPr lang="en-US" sz="2200" b="1" dirty="0" smtClean="0">
                <a:solidFill>
                  <a:srgbClr val="660066"/>
                </a:solidFill>
                <a:latin typeface="Comic Sans MS"/>
                <a:cs typeface="Comic Sans MS"/>
              </a:rPr>
              <a:t> cm</a:t>
            </a:r>
            <a:r>
              <a:rPr lang="en-US" sz="2200" b="1" baseline="30000" dirty="0" smtClean="0">
                <a:solidFill>
                  <a:srgbClr val="660066"/>
                </a:solidFill>
                <a:latin typeface="Comic Sans MS"/>
                <a:cs typeface="Comic Sans MS"/>
              </a:rPr>
              <a:t>-2</a:t>
            </a:r>
            <a:endParaRPr lang="en-US" sz="2200" b="1" dirty="0" smtClean="0">
              <a:solidFill>
                <a:srgbClr val="660066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765361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A1Quarter3e1crabChroms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33" r="-11733"/>
          <a:stretch>
            <a:fillRect/>
          </a:stretch>
        </p:blipFill>
        <p:spPr/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 Crab </a:t>
            </a:r>
            <a:r>
              <a:rPr lang="en-US" dirty="0" err="1" smtClean="0"/>
              <a:t>Sexts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05783" y="1216268"/>
            <a:ext cx="55324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1024 turns without damping,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rf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off</a:t>
            </a:r>
          </a:p>
          <a:p>
            <a:pPr algn="ctr"/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small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betatron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amplitudes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9856" y="3117356"/>
            <a:ext cx="51119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Qz</a:t>
            </a:r>
            <a:endParaRPr lang="en-US" b="1" dirty="0" smtClean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75025" y="4566317"/>
            <a:ext cx="52325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Qx</a:t>
            </a:r>
            <a:endParaRPr lang="en-US" b="1" dirty="0" smtClean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101745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</a:t>
            </a:r>
            <a:r>
              <a:rPr lang="en-US" dirty="0" err="1" smtClean="0"/>
              <a:t>FODO</a:t>
            </a:r>
            <a:r>
              <a:rPr lang="en-US" dirty="0" smtClean="0"/>
              <a:t> arcs do not limit DA and MA </a:t>
            </a:r>
            <a:r>
              <a:rPr lang="en-US" dirty="0" smtClean="0"/>
              <a:t>(100</a:t>
            </a:r>
            <a:r>
              <a:rPr lang="el-GR" dirty="0" smtClean="0"/>
              <a:t>σ</a:t>
            </a:r>
            <a:r>
              <a:rPr lang="en-US" baseline="-25000" dirty="0" smtClean="0"/>
              <a:t>x</a:t>
            </a:r>
            <a:r>
              <a:rPr lang="en-US" dirty="0" smtClean="0"/>
              <a:t> x 2500</a:t>
            </a:r>
            <a:r>
              <a:rPr lang="el-GR" dirty="0" smtClean="0"/>
              <a:t>σ</a:t>
            </a:r>
            <a:r>
              <a:rPr lang="en-US" baseline="-25000" dirty="0" smtClean="0"/>
              <a:t>z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Strong </a:t>
            </a:r>
            <a:r>
              <a:rPr lang="en-US" dirty="0" err="1" smtClean="0"/>
              <a:t>IR</a:t>
            </a:r>
            <a:r>
              <a:rPr lang="en-US" dirty="0" smtClean="0"/>
              <a:t> chromatic sextupoles reduce the DA to </a:t>
            </a:r>
            <a:r>
              <a:rPr lang="en-US" dirty="0"/>
              <a:t>50</a:t>
            </a:r>
            <a:r>
              <a:rPr lang="el-GR" dirty="0"/>
              <a:t>σ</a:t>
            </a:r>
            <a:r>
              <a:rPr lang="en-US" baseline="-25000" dirty="0"/>
              <a:t>x</a:t>
            </a:r>
            <a:r>
              <a:rPr lang="en-US" dirty="0"/>
              <a:t> x 450</a:t>
            </a:r>
            <a:r>
              <a:rPr lang="el-GR" dirty="0"/>
              <a:t>σ</a:t>
            </a:r>
            <a:r>
              <a:rPr lang="en-US" baseline="-25000" dirty="0"/>
              <a:t>z</a:t>
            </a:r>
            <a:endParaRPr lang="en-US" dirty="0" smtClean="0"/>
          </a:p>
          <a:p>
            <a:r>
              <a:rPr lang="en-US" dirty="0" smtClean="0"/>
              <a:t>Crab sextupoles additionally reduce the DA to </a:t>
            </a:r>
            <a:r>
              <a:rPr lang="en-US" dirty="0" smtClean="0"/>
              <a:t>14</a:t>
            </a:r>
            <a:r>
              <a:rPr lang="el-GR" dirty="0" smtClean="0"/>
              <a:t>σ</a:t>
            </a:r>
            <a:r>
              <a:rPr lang="en-US" baseline="-25000" dirty="0" smtClean="0"/>
              <a:t>x</a:t>
            </a:r>
            <a:r>
              <a:rPr lang="en-US" dirty="0" smtClean="0"/>
              <a:t> </a:t>
            </a:r>
            <a:r>
              <a:rPr lang="en-US" dirty="0"/>
              <a:t>x </a:t>
            </a:r>
            <a:r>
              <a:rPr lang="en-US" dirty="0" smtClean="0"/>
              <a:t>120</a:t>
            </a:r>
            <a:r>
              <a:rPr lang="el-GR" dirty="0" smtClean="0"/>
              <a:t>σ</a:t>
            </a:r>
            <a:r>
              <a:rPr lang="en-US" baseline="-25000" dirty="0" smtClean="0"/>
              <a:t>z</a:t>
            </a:r>
            <a:r>
              <a:rPr lang="en-US" dirty="0" smtClean="0"/>
              <a:t> </a:t>
            </a:r>
            <a:r>
              <a:rPr lang="en-US" dirty="0" smtClean="0"/>
              <a:t>at </a:t>
            </a:r>
            <a:r>
              <a:rPr lang="en-US" dirty="0" err="1" smtClean="0"/>
              <a:t>ΔE</a:t>
            </a:r>
            <a:r>
              <a:rPr lang="en-US" dirty="0" smtClean="0"/>
              <a:t>/E=</a:t>
            </a:r>
            <a:r>
              <a:rPr lang="en-US" dirty="0" smtClean="0"/>
              <a:t>0% and to unacceptable </a:t>
            </a:r>
            <a:r>
              <a:rPr lang="en-US" dirty="0"/>
              <a:t>5</a:t>
            </a:r>
            <a:r>
              <a:rPr lang="el-GR" dirty="0" smtClean="0"/>
              <a:t>σ</a:t>
            </a:r>
            <a:r>
              <a:rPr lang="en-US" baseline="-25000" dirty="0" smtClean="0"/>
              <a:t>x</a:t>
            </a:r>
            <a:r>
              <a:rPr lang="en-US" dirty="0" smtClean="0"/>
              <a:t> </a:t>
            </a:r>
            <a:r>
              <a:rPr lang="en-US" dirty="0"/>
              <a:t>x </a:t>
            </a:r>
            <a:r>
              <a:rPr lang="en-US" dirty="0" smtClean="0"/>
              <a:t>20</a:t>
            </a:r>
            <a:r>
              <a:rPr lang="el-GR" dirty="0" smtClean="0"/>
              <a:t>σ</a:t>
            </a:r>
            <a:r>
              <a:rPr lang="en-US" baseline="-25000" dirty="0" smtClean="0"/>
              <a:t>z</a:t>
            </a:r>
            <a:r>
              <a:rPr lang="en-US" dirty="0" smtClean="0"/>
              <a:t>  </a:t>
            </a:r>
            <a:r>
              <a:rPr lang="en-US" dirty="0" smtClean="0"/>
              <a:t>at </a:t>
            </a:r>
            <a:r>
              <a:rPr lang="en-US" dirty="0" err="1"/>
              <a:t>ΔE</a:t>
            </a:r>
            <a:r>
              <a:rPr lang="en-US" dirty="0"/>
              <a:t>/E=</a:t>
            </a:r>
            <a:r>
              <a:rPr lang="en-US" dirty="0" smtClean="0"/>
              <a:t>±1%</a:t>
            </a:r>
          </a:p>
          <a:p>
            <a:r>
              <a:rPr lang="en-US" dirty="0" smtClean="0"/>
              <a:t>Further optimization is necessary </a:t>
            </a:r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8178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dirty="0" smtClean="0"/>
              <a:t>Off energy DA optimization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Simulation with damping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Introduce kinematic term and </a:t>
            </a:r>
            <a:r>
              <a:rPr lang="en-US" dirty="0" err="1" smtClean="0"/>
              <a:t>quadrupole</a:t>
            </a:r>
            <a:r>
              <a:rPr lang="en-US" dirty="0" smtClean="0"/>
              <a:t> fringe fields in model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Crab sextupole study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Errors &amp; misalignments, etc…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9769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Version 6.14.3</a:t>
            </a:r>
            <a:endParaRPr lang="ru-RU" b="1" dirty="0"/>
          </a:p>
        </p:txBody>
      </p:sp>
      <p:pic>
        <p:nvPicPr>
          <p:cNvPr id="4" name="Содержимое 3" descr="LineDA4D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33" r="-11733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01688" y="2745596"/>
            <a:ext cx="120515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IR</a:t>
            </a:r>
            <a:r>
              <a:rPr lang="en-US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Sexts</a:t>
            </a:r>
            <a:endParaRPr lang="en-US" b="1" dirty="0" smtClean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79701" y="4596083"/>
            <a:ext cx="132958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Arc </a:t>
            </a:r>
            <a:r>
              <a:rPr lang="en-US" b="1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Sexts</a:t>
            </a:r>
            <a:endParaRPr lang="en-US" b="1" dirty="0" smtClean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28777" y="2348671"/>
            <a:ext cx="194453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IR</a:t>
            </a:r>
            <a:r>
              <a:rPr lang="en-US" b="1" dirty="0" smtClean="0">
                <a:solidFill>
                  <a:srgbClr val="000000"/>
                </a:solidFill>
                <a:latin typeface="Comic Sans MS"/>
                <a:cs typeface="Comic Sans MS"/>
              </a:rPr>
              <a:t> + Arc </a:t>
            </a:r>
            <a:r>
              <a:rPr lang="en-US" b="1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Sexts</a:t>
            </a:r>
            <a:endParaRPr lang="en-US" b="1" dirty="0" smtClean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8840" y="6106441"/>
            <a:ext cx="8110389" cy="52322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E = 175 </a:t>
            </a:r>
            <a:r>
              <a:rPr lang="en-US" sz="28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GeV</a:t>
            </a:r>
            <a:r>
              <a:rPr lang="en-US" sz="28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Ex=1.3 </a:t>
            </a:r>
            <a:r>
              <a:rPr lang="en-US" sz="28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nm·rad</a:t>
            </a:r>
            <a:r>
              <a:rPr lang="en-US" sz="28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0.2% coupling</a:t>
            </a:r>
            <a:endParaRPr lang="ru-RU" sz="28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95487" y="1369367"/>
            <a:ext cx="4353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1000 turns without damping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266561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QuarterChroms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33" r="-11733"/>
          <a:stretch>
            <a:fillRect/>
          </a:stretch>
        </p:blipFill>
        <p:spPr/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Version 6.14.3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05783" y="1216268"/>
            <a:ext cx="55324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1024 turns without damping,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rf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off</a:t>
            </a:r>
          </a:p>
          <a:p>
            <a:pPr algn="ctr"/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small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betatron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amplitudes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43392" y="2823046"/>
            <a:ext cx="51119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Qz</a:t>
            </a:r>
            <a:endParaRPr lang="en-US" b="1" dirty="0" smtClean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28561" y="4411417"/>
            <a:ext cx="52325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Qx</a:t>
            </a:r>
            <a:endParaRPr lang="en-US" b="1" dirty="0" smtClean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34556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</a:t>
            </a:r>
            <a:r>
              <a:rPr lang="en-US" dirty="0" smtClean="0"/>
              <a:t>ersion 16.14.3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800" dirty="0" smtClean="0"/>
              <a:t>Symmetric </a:t>
            </a:r>
            <a:r>
              <a:rPr lang="en-US" sz="2800" dirty="0" err="1" smtClean="0"/>
              <a:t>FODO</a:t>
            </a:r>
            <a:r>
              <a:rPr lang="en-US" sz="2800" dirty="0" smtClean="0"/>
              <a:t> cell</a:t>
            </a:r>
          </a:p>
          <a:p>
            <a:pPr>
              <a:lnSpc>
                <a:spcPct val="120000"/>
              </a:lnSpc>
            </a:pPr>
            <a:r>
              <a:rPr lang="en-US" sz="2800" dirty="0" err="1" smtClean="0"/>
              <a:t>FODO</a:t>
            </a:r>
            <a:r>
              <a:rPr lang="en-US" sz="2800" dirty="0" smtClean="0"/>
              <a:t> phase advance </a:t>
            </a:r>
          </a:p>
          <a:p>
            <a:pPr lvl="1">
              <a:lnSpc>
                <a:spcPct val="120000"/>
              </a:lnSpc>
            </a:pPr>
            <a:r>
              <a:rPr lang="fr-FR" sz="2400" dirty="0" err="1" smtClean="0"/>
              <a:t>dQx</a:t>
            </a:r>
            <a:r>
              <a:rPr lang="fr-FR" sz="2400" dirty="0" smtClean="0"/>
              <a:t> = 0.25 → 0.22, </a:t>
            </a:r>
            <a:r>
              <a:rPr lang="fr-FR" sz="2400" dirty="0" err="1" smtClean="0"/>
              <a:t>dQz</a:t>
            </a:r>
            <a:r>
              <a:rPr lang="fr-FR" sz="2400" dirty="0" smtClean="0"/>
              <a:t>=0.1667</a:t>
            </a:r>
          </a:p>
          <a:p>
            <a:pPr>
              <a:lnSpc>
                <a:spcPct val="120000"/>
              </a:lnSpc>
            </a:pPr>
            <a:r>
              <a:rPr lang="fr-FR" sz="2800" dirty="0" smtClean="0"/>
              <a:t>I-transformation for </a:t>
            </a:r>
            <a:r>
              <a:rPr lang="fr-FR" sz="2800" dirty="0" err="1" smtClean="0"/>
              <a:t>RF</a:t>
            </a:r>
            <a:r>
              <a:rPr lang="fr-FR" sz="2800" dirty="0" smtClean="0"/>
              <a:t>-section, </a:t>
            </a:r>
            <a:r>
              <a:rPr lang="fr-FR" sz="2800" dirty="0" err="1" smtClean="0"/>
              <a:t>telescope</a:t>
            </a:r>
            <a:r>
              <a:rPr lang="fr-FR" sz="2800" dirty="0" smtClean="0"/>
              <a:t> transformation for IP-section</a:t>
            </a:r>
          </a:p>
          <a:p>
            <a:pPr>
              <a:lnSpc>
                <a:spcPct val="120000"/>
              </a:lnSpc>
            </a:pPr>
            <a:r>
              <a:rPr lang="fr-FR" sz="2800" dirty="0" err="1" smtClean="0"/>
              <a:t>Optimization</a:t>
            </a:r>
            <a:r>
              <a:rPr lang="fr-FR" sz="2800" dirty="0" smtClean="0"/>
              <a:t> DA &amp; </a:t>
            </a:r>
            <a:r>
              <a:rPr lang="fr-FR" sz="2800" dirty="0" err="1" smtClean="0"/>
              <a:t>EA</a:t>
            </a:r>
            <a:r>
              <a:rPr lang="fr-FR" sz="2800" dirty="0" smtClean="0"/>
              <a:t> by </a:t>
            </a:r>
            <a:r>
              <a:rPr lang="en-US" sz="2800" dirty="0" err="1" smtClean="0"/>
              <a:t>IR’s</a:t>
            </a:r>
            <a:r>
              <a:rPr lang="en-US" sz="2800" dirty="0" smtClean="0"/>
              <a:t> </a:t>
            </a:r>
            <a:r>
              <a:rPr lang="en-US" sz="2800" dirty="0" err="1" smtClean="0"/>
              <a:t>sexts</a:t>
            </a:r>
            <a:endParaRPr lang="en-US" sz="2800" dirty="0" smtClean="0"/>
          </a:p>
          <a:p>
            <a:pPr lvl="1">
              <a:lnSpc>
                <a:spcPct val="120000"/>
              </a:lnSpc>
            </a:pPr>
            <a:r>
              <a:rPr lang="en-US" sz="2400" dirty="0" smtClean="0"/>
              <a:t>Main </a:t>
            </a:r>
            <a:r>
              <a:rPr lang="en-US" sz="2400" dirty="0" err="1" smtClean="0"/>
              <a:t>sexts</a:t>
            </a:r>
            <a:r>
              <a:rPr lang="en-US" sz="2400" dirty="0" smtClean="0"/>
              <a:t> </a:t>
            </a:r>
            <a:r>
              <a:rPr lang="en-US" sz="2400" dirty="0" err="1" smtClean="0"/>
              <a:t>MSY1</a:t>
            </a:r>
            <a:r>
              <a:rPr lang="en-US" sz="2400" dirty="0" smtClean="0"/>
              <a:t>, </a:t>
            </a:r>
            <a:r>
              <a:rPr lang="en-US" sz="2400" dirty="0" err="1" smtClean="0"/>
              <a:t>MSY3</a:t>
            </a:r>
            <a:r>
              <a:rPr lang="en-US" sz="2400" dirty="0" smtClean="0"/>
              <a:t> &amp; </a:t>
            </a:r>
            <a:r>
              <a:rPr lang="en-US" sz="2400" dirty="0" err="1" smtClean="0"/>
              <a:t>MSX1</a:t>
            </a:r>
            <a:r>
              <a:rPr lang="en-US" sz="2400" dirty="0" smtClean="0"/>
              <a:t>, </a:t>
            </a:r>
            <a:r>
              <a:rPr lang="en-US" sz="2400" dirty="0" err="1" smtClean="0"/>
              <a:t>MSX3</a:t>
            </a:r>
            <a:endParaRPr lang="en-US" sz="2400" dirty="0" smtClean="0"/>
          </a:p>
          <a:p>
            <a:pPr lvl="1">
              <a:lnSpc>
                <a:spcPct val="120000"/>
              </a:lnSpc>
            </a:pPr>
            <a:r>
              <a:rPr lang="en-US" sz="2400" dirty="0" smtClean="0"/>
              <a:t>Comp </a:t>
            </a:r>
            <a:r>
              <a:rPr lang="en-US" sz="2400" dirty="0" err="1" smtClean="0"/>
              <a:t>sexts</a:t>
            </a:r>
            <a:r>
              <a:rPr lang="en-US" sz="2400" dirty="0" smtClean="0"/>
              <a:t> </a:t>
            </a:r>
            <a:r>
              <a:rPr lang="en-US" sz="2400" dirty="0" err="1" smtClean="0"/>
              <a:t>MSY2</a:t>
            </a:r>
            <a:r>
              <a:rPr lang="en-US" sz="2400" dirty="0" smtClean="0"/>
              <a:t>, </a:t>
            </a:r>
            <a:r>
              <a:rPr lang="en-US" sz="2400" dirty="0" err="1" smtClean="0"/>
              <a:t>MSY4</a:t>
            </a:r>
            <a:r>
              <a:rPr lang="en-US" sz="2400" dirty="0" smtClean="0"/>
              <a:t> </a:t>
            </a:r>
            <a:r>
              <a:rPr lang="en-US" sz="2400" dirty="0"/>
              <a:t>&amp; </a:t>
            </a:r>
            <a:r>
              <a:rPr lang="en-US" sz="2400" dirty="0" err="1" smtClean="0"/>
              <a:t>MSX2</a:t>
            </a:r>
            <a:r>
              <a:rPr lang="en-US" sz="2400" dirty="0" smtClean="0"/>
              <a:t>, </a:t>
            </a:r>
            <a:r>
              <a:rPr lang="en-US" sz="2400" dirty="0" err="1" smtClean="0"/>
              <a:t>MSX4</a:t>
            </a:r>
            <a:endParaRPr lang="en-US" sz="2400" dirty="0" smtClean="0"/>
          </a:p>
          <a:p>
            <a:pPr lvl="1">
              <a:lnSpc>
                <a:spcPct val="120000"/>
              </a:lnSpc>
            </a:pPr>
            <a:r>
              <a:rPr lang="en-US" sz="2400" dirty="0" err="1" smtClean="0"/>
              <a:t>Chrom</a:t>
            </a:r>
            <a:r>
              <a:rPr lang="en-US" sz="2400" dirty="0" smtClean="0"/>
              <a:t> </a:t>
            </a:r>
            <a:r>
              <a:rPr lang="en-US" sz="2400" dirty="0" err="1" smtClean="0"/>
              <a:t>sexts</a:t>
            </a:r>
            <a:r>
              <a:rPr lang="en-US" sz="2400" dirty="0" smtClean="0"/>
              <a:t> </a:t>
            </a:r>
            <a:r>
              <a:rPr lang="en-US" sz="2400" dirty="0" err="1" smtClean="0"/>
              <a:t>MSY5</a:t>
            </a:r>
            <a:r>
              <a:rPr lang="en-US" sz="2400" dirty="0" smtClean="0"/>
              <a:t> &amp; </a:t>
            </a:r>
            <a:r>
              <a:rPr lang="en-US" sz="2400" dirty="0" err="1" smtClean="0"/>
              <a:t>MSX5</a:t>
            </a:r>
            <a:endParaRPr lang="en-US" sz="2400" dirty="0" smtClean="0"/>
          </a:p>
          <a:p>
            <a:pPr>
              <a:lnSpc>
                <a:spcPct val="120000"/>
              </a:lnSpc>
            </a:pPr>
            <a:r>
              <a:rPr lang="en-US" sz="2800" dirty="0" smtClean="0"/>
              <a:t>Only two </a:t>
            </a:r>
            <a:r>
              <a:rPr lang="en-US" sz="2800" dirty="0" err="1" smtClean="0"/>
              <a:t>sext</a:t>
            </a:r>
            <a:r>
              <a:rPr lang="en-US" sz="2800" dirty="0" smtClean="0"/>
              <a:t> families in arcs </a:t>
            </a:r>
            <a:r>
              <a:rPr lang="en-US" sz="2800" dirty="0" err="1" smtClean="0"/>
              <a:t>MSF</a:t>
            </a:r>
            <a:r>
              <a:rPr lang="en-US" sz="2800" dirty="0" smtClean="0"/>
              <a:t> &amp; </a:t>
            </a:r>
            <a:r>
              <a:rPr lang="en-US" sz="2800" dirty="0" err="1" smtClean="0"/>
              <a:t>MSD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25439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612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Optimal phase advance between arcs</a:t>
            </a:r>
            <a:endParaRPr lang="ru-RU" dirty="0"/>
          </a:p>
        </p:txBody>
      </p:sp>
      <p:grpSp>
        <p:nvGrpSpPr>
          <p:cNvPr id="27" name="Группа 26"/>
          <p:cNvGrpSpPr/>
          <p:nvPr/>
        </p:nvGrpSpPr>
        <p:grpSpPr>
          <a:xfrm>
            <a:off x="-1909587" y="1191335"/>
            <a:ext cx="9202957" cy="9202958"/>
            <a:chOff x="-1909587" y="1298279"/>
            <a:chExt cx="9202957" cy="9202958"/>
          </a:xfrm>
        </p:grpSpPr>
        <p:sp>
          <p:nvSpPr>
            <p:cNvPr id="11" name="Дуга 10"/>
            <p:cNvSpPr>
              <a:spLocks noChangeAspect="1"/>
            </p:cNvSpPr>
            <p:nvPr/>
          </p:nvSpPr>
          <p:spPr>
            <a:xfrm>
              <a:off x="-1909587" y="1501237"/>
              <a:ext cx="9000000" cy="9000000"/>
            </a:xfrm>
            <a:prstGeom prst="arc">
              <a:avLst/>
            </a:prstGeom>
            <a:noFill/>
            <a:ln w="254000" cmpd="sng"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 rot="3600000">
              <a:off x="6127641" y="3548483"/>
              <a:ext cx="720997" cy="405915"/>
            </a:xfrm>
            <a:prstGeom prst="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 rot="1800000">
              <a:off x="4543358" y="1924823"/>
              <a:ext cx="720997" cy="405915"/>
            </a:xfrm>
            <a:prstGeom prst="rect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050413" y="1298279"/>
              <a:ext cx="556012" cy="40591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 rot="16200000">
              <a:off x="6812407" y="6060273"/>
              <a:ext cx="556012" cy="405915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5-конечная звезда 23"/>
            <p:cNvSpPr>
              <a:spLocks noChangeAspect="1"/>
            </p:cNvSpPr>
            <p:nvPr/>
          </p:nvSpPr>
          <p:spPr>
            <a:xfrm>
              <a:off x="1960414" y="1369331"/>
              <a:ext cx="179997" cy="179997"/>
            </a:xfrm>
            <a:prstGeom prst="star5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5-конечная звезда 24"/>
            <p:cNvSpPr>
              <a:spLocks noChangeAspect="1"/>
            </p:cNvSpPr>
            <p:nvPr/>
          </p:nvSpPr>
          <p:spPr>
            <a:xfrm>
              <a:off x="7000414" y="6439804"/>
              <a:ext cx="179997" cy="179997"/>
            </a:xfrm>
            <a:prstGeom prst="star5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5991105" y="1680728"/>
            <a:ext cx="27607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I Transformation</a:t>
            </a:r>
          </a:p>
          <a:p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dQx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=n,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dQz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=n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5335" y="3764085"/>
            <a:ext cx="6648822" cy="2716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1938">
              <a:lnSpc>
                <a:spcPct val="130000"/>
              </a:lnSpc>
              <a:buFont typeface="Arial"/>
              <a:buChar char="•"/>
            </a:pPr>
            <a:r>
              <a:rPr lang="en-US" sz="2200" b="1" dirty="0" smtClean="0">
                <a:latin typeface="Comic Sans MS"/>
                <a:cs typeface="Comic Sans MS"/>
              </a:rPr>
              <a:t>Total tune for 1/4 Ring</a:t>
            </a:r>
          </a:p>
          <a:p>
            <a:pPr indent="261938">
              <a:lnSpc>
                <a:spcPct val="130000"/>
              </a:lnSpc>
            </a:pPr>
            <a:r>
              <a:rPr lang="en-US" sz="2200" b="1" dirty="0" err="1" smtClean="0">
                <a:latin typeface="Comic Sans MS"/>
                <a:cs typeface="Comic Sans MS"/>
              </a:rPr>
              <a:t>Qx</a:t>
            </a:r>
            <a:r>
              <a:rPr lang="en-US" sz="2200" b="1" dirty="0" smtClean="0">
                <a:latin typeface="Comic Sans MS"/>
                <a:cs typeface="Comic Sans MS"/>
              </a:rPr>
              <a:t> = </a:t>
            </a:r>
            <a:r>
              <a:rPr lang="en-US" sz="2200" b="1" dirty="0">
                <a:latin typeface="Comic Sans MS"/>
                <a:cs typeface="Comic Sans MS"/>
              </a:rPr>
              <a:t>2 </a:t>
            </a:r>
            <a:r>
              <a:rPr lang="en-US" sz="2200" b="1" dirty="0" err="1">
                <a:latin typeface="Comic Sans MS"/>
                <a:cs typeface="Comic Sans MS"/>
              </a:rPr>
              <a:t>Nx</a:t>
            </a:r>
            <a:r>
              <a:rPr lang="en-US" sz="2200" b="1" baseline="-25000" dirty="0" err="1">
                <a:latin typeface="Comic Sans MS"/>
                <a:cs typeface="Comic Sans MS"/>
              </a:rPr>
              <a:t>IR</a:t>
            </a:r>
            <a:r>
              <a:rPr lang="en-US" sz="2200" b="1" dirty="0">
                <a:latin typeface="Comic Sans MS"/>
                <a:cs typeface="Comic Sans MS"/>
              </a:rPr>
              <a:t> + </a:t>
            </a:r>
            <a:r>
              <a:rPr lang="en-US" sz="2200" b="1" dirty="0" smtClean="0">
                <a:latin typeface="Comic Sans MS"/>
                <a:cs typeface="Comic Sans MS"/>
              </a:rPr>
              <a:t>2 </a:t>
            </a:r>
            <a:r>
              <a:rPr lang="en-US" sz="2200" b="1" dirty="0" err="1">
                <a:latin typeface="Comic Sans MS"/>
                <a:cs typeface="Comic Sans MS"/>
              </a:rPr>
              <a:t>Nx</a:t>
            </a:r>
            <a:r>
              <a:rPr lang="en-US" sz="2200" b="1" baseline="-25000" dirty="0" err="1">
                <a:latin typeface="Comic Sans MS"/>
                <a:cs typeface="Comic Sans MS"/>
              </a:rPr>
              <a:t>RF</a:t>
            </a:r>
            <a:r>
              <a:rPr lang="en-US" sz="2200" b="1" dirty="0">
                <a:latin typeface="Comic Sans MS"/>
                <a:cs typeface="Comic Sans MS"/>
              </a:rPr>
              <a:t> + </a:t>
            </a:r>
            <a:r>
              <a:rPr lang="en-US" sz="2200" b="1" dirty="0" smtClean="0">
                <a:latin typeface="Comic Sans MS"/>
                <a:cs typeface="Comic Sans MS"/>
              </a:rPr>
              <a:t>3·132 </a:t>
            </a:r>
            <a:r>
              <a:rPr lang="en-US" sz="2200" b="1" dirty="0" err="1" smtClean="0">
                <a:latin typeface="Comic Sans MS"/>
                <a:cs typeface="Comic Sans MS"/>
              </a:rPr>
              <a:t>dQx</a:t>
            </a:r>
            <a:r>
              <a:rPr lang="en-US" sz="2200" b="1" baseline="-25000" dirty="0" err="1" smtClean="0">
                <a:latin typeface="Comic Sans MS"/>
                <a:cs typeface="Comic Sans MS"/>
              </a:rPr>
              <a:t>FODO</a:t>
            </a:r>
            <a:r>
              <a:rPr lang="en-US" sz="2200" b="1" baseline="-25000" dirty="0" smtClean="0">
                <a:latin typeface="Comic Sans MS"/>
                <a:cs typeface="Comic Sans MS"/>
              </a:rPr>
              <a:t> </a:t>
            </a:r>
          </a:p>
          <a:p>
            <a:pPr indent="261938">
              <a:lnSpc>
                <a:spcPct val="130000"/>
              </a:lnSpc>
            </a:pPr>
            <a:r>
              <a:rPr lang="en-US" sz="2200" b="1" dirty="0" err="1" smtClean="0">
                <a:latin typeface="Comic Sans MS"/>
                <a:cs typeface="Comic Sans MS"/>
              </a:rPr>
              <a:t>Qz</a:t>
            </a:r>
            <a:r>
              <a:rPr lang="en-US" sz="2200" b="1" dirty="0" smtClean="0">
                <a:latin typeface="Comic Sans MS"/>
                <a:cs typeface="Comic Sans MS"/>
              </a:rPr>
              <a:t> = </a:t>
            </a:r>
            <a:r>
              <a:rPr lang="en-US" sz="2200" b="1" dirty="0">
                <a:latin typeface="Comic Sans MS"/>
                <a:cs typeface="Comic Sans MS"/>
              </a:rPr>
              <a:t>2 </a:t>
            </a:r>
            <a:r>
              <a:rPr lang="en-US" sz="2200" b="1" dirty="0" err="1">
                <a:latin typeface="Comic Sans MS"/>
                <a:cs typeface="Comic Sans MS"/>
              </a:rPr>
              <a:t>Nz</a:t>
            </a:r>
            <a:r>
              <a:rPr lang="en-US" sz="2200" b="1" baseline="-25000" dirty="0" err="1">
                <a:latin typeface="Comic Sans MS"/>
                <a:cs typeface="Comic Sans MS"/>
              </a:rPr>
              <a:t>IR</a:t>
            </a:r>
            <a:r>
              <a:rPr lang="en-US" sz="2200" b="1" dirty="0">
                <a:latin typeface="Comic Sans MS"/>
                <a:cs typeface="Comic Sans MS"/>
              </a:rPr>
              <a:t> + </a:t>
            </a:r>
            <a:r>
              <a:rPr lang="en-US" sz="2200" b="1" dirty="0" smtClean="0">
                <a:latin typeface="Comic Sans MS"/>
                <a:cs typeface="Comic Sans MS"/>
              </a:rPr>
              <a:t>2 </a:t>
            </a:r>
            <a:r>
              <a:rPr lang="en-US" sz="2200" b="1" dirty="0" err="1" smtClean="0">
                <a:latin typeface="Comic Sans MS"/>
                <a:cs typeface="Comic Sans MS"/>
              </a:rPr>
              <a:t>Nz</a:t>
            </a:r>
            <a:r>
              <a:rPr lang="en-US" sz="2200" b="1" baseline="-25000" dirty="0" err="1" smtClean="0">
                <a:latin typeface="Comic Sans MS"/>
                <a:cs typeface="Comic Sans MS"/>
              </a:rPr>
              <a:t>RF</a:t>
            </a:r>
            <a:r>
              <a:rPr lang="en-US" sz="2200" b="1" dirty="0" smtClean="0">
                <a:latin typeface="Comic Sans MS"/>
                <a:cs typeface="Comic Sans MS"/>
              </a:rPr>
              <a:t> </a:t>
            </a:r>
            <a:r>
              <a:rPr lang="en-US" sz="2200" b="1" dirty="0">
                <a:latin typeface="Comic Sans MS"/>
                <a:cs typeface="Comic Sans MS"/>
              </a:rPr>
              <a:t>+ </a:t>
            </a:r>
            <a:r>
              <a:rPr lang="en-US" sz="2200" b="1" dirty="0" smtClean="0">
                <a:latin typeface="Comic Sans MS"/>
                <a:cs typeface="Comic Sans MS"/>
              </a:rPr>
              <a:t>3</a:t>
            </a:r>
            <a:r>
              <a:rPr lang="en-US" sz="2200" b="1" dirty="0">
                <a:latin typeface="Comic Sans MS"/>
                <a:cs typeface="Comic Sans MS"/>
              </a:rPr>
              <a:t>·132 </a:t>
            </a:r>
            <a:r>
              <a:rPr lang="en-US" sz="2200" b="1" dirty="0" err="1" smtClean="0">
                <a:latin typeface="Comic Sans MS"/>
                <a:cs typeface="Comic Sans MS"/>
              </a:rPr>
              <a:t>dQz</a:t>
            </a:r>
            <a:r>
              <a:rPr lang="en-US" sz="2200" b="1" baseline="-25000" dirty="0" err="1" smtClean="0">
                <a:latin typeface="Comic Sans MS"/>
                <a:cs typeface="Comic Sans MS"/>
              </a:rPr>
              <a:t>FODO</a:t>
            </a:r>
            <a:endParaRPr lang="en-US" sz="2200" b="1" dirty="0">
              <a:latin typeface="Comic Sans MS"/>
              <a:cs typeface="Comic Sans MS"/>
            </a:endParaRPr>
          </a:p>
          <a:p>
            <a:pPr indent="261938">
              <a:lnSpc>
                <a:spcPct val="130000"/>
              </a:lnSpc>
              <a:buFont typeface="Arial"/>
              <a:buChar char="•"/>
            </a:pPr>
            <a:r>
              <a:rPr lang="en-US" sz="2200" b="1" dirty="0" smtClean="0">
                <a:latin typeface="Comic Sans MS"/>
                <a:cs typeface="Comic Sans MS"/>
              </a:rPr>
              <a:t>Fractional tune will be determined by </a:t>
            </a:r>
            <a:r>
              <a:rPr lang="en-US" sz="2200" b="1" dirty="0" err="1" smtClean="0">
                <a:latin typeface="Comic Sans MS"/>
                <a:cs typeface="Comic Sans MS"/>
              </a:rPr>
              <a:t>dQ</a:t>
            </a:r>
            <a:r>
              <a:rPr lang="en-US" sz="2200" b="1" baseline="-25000" dirty="0" err="1" smtClean="0">
                <a:latin typeface="Comic Sans MS"/>
                <a:cs typeface="Comic Sans MS"/>
              </a:rPr>
              <a:t>FODO</a:t>
            </a:r>
            <a:endParaRPr lang="en-US" sz="2200" b="1" baseline="-25000" dirty="0" smtClean="0">
              <a:latin typeface="Comic Sans MS"/>
              <a:cs typeface="Comic Sans MS"/>
            </a:endParaRPr>
          </a:p>
          <a:p>
            <a:pPr indent="261938">
              <a:lnSpc>
                <a:spcPct val="130000"/>
              </a:lnSpc>
              <a:buFont typeface="Arial"/>
              <a:buChar char="•"/>
            </a:pPr>
            <a:r>
              <a:rPr lang="en-US" sz="2200" b="1" dirty="0" smtClean="0">
                <a:latin typeface="Comic Sans MS"/>
                <a:cs typeface="Comic Sans MS"/>
              </a:rPr>
              <a:t>Variation of the total tunes and the </a:t>
            </a:r>
            <a:r>
              <a:rPr lang="en-US" sz="2200" b="1" dirty="0" err="1" smtClean="0">
                <a:latin typeface="Comic Sans MS"/>
                <a:cs typeface="Comic Sans MS"/>
              </a:rPr>
              <a:t>emittance</a:t>
            </a:r>
            <a:r>
              <a:rPr lang="en-US" sz="2200" b="1" dirty="0" smtClean="0">
                <a:latin typeface="Comic Sans MS"/>
                <a:cs typeface="Comic Sans MS"/>
              </a:rPr>
              <a:t> by </a:t>
            </a:r>
            <a:r>
              <a:rPr lang="en-US" sz="2200" b="1" dirty="0" err="1" smtClean="0">
                <a:latin typeface="Comic Sans MS"/>
                <a:cs typeface="Comic Sans MS"/>
              </a:rPr>
              <a:t>dQ</a:t>
            </a:r>
            <a:r>
              <a:rPr lang="en-US" sz="2200" b="1" baseline="-25000" dirty="0" err="1" smtClean="0">
                <a:latin typeface="Comic Sans MS"/>
                <a:cs typeface="Comic Sans MS"/>
              </a:rPr>
              <a:t>FODO</a:t>
            </a:r>
            <a:r>
              <a:rPr lang="en-US" sz="2200" b="1" dirty="0" smtClean="0">
                <a:latin typeface="Comic Sans MS"/>
                <a:cs typeface="Comic Sans MS"/>
              </a:rPr>
              <a:t>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67225" y="1961354"/>
            <a:ext cx="40416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Telescope Transformation</a:t>
            </a:r>
          </a:p>
          <a:p>
            <a:r>
              <a:rPr lang="en-US" sz="2400" b="1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dQx</a:t>
            </a:r>
            <a:r>
              <a:rPr lang="en-US" sz="24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=</a:t>
            </a:r>
            <a:r>
              <a:rPr lang="en-US" sz="24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n, </a:t>
            </a:r>
            <a:r>
              <a:rPr lang="en-US" sz="2400" b="1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dQz</a:t>
            </a:r>
            <a:r>
              <a:rPr lang="en-US" sz="2400" b="1" smtClean="0">
                <a:solidFill>
                  <a:srgbClr val="FF0000"/>
                </a:solidFill>
                <a:latin typeface="Comic Sans MS"/>
                <a:cs typeface="Comic Sans MS"/>
              </a:rPr>
              <a:t>=</a:t>
            </a:r>
            <a:r>
              <a:rPr lang="en-US" sz="2400" b="1" smtClean="0">
                <a:solidFill>
                  <a:srgbClr val="FF0000"/>
                </a:solidFill>
                <a:latin typeface="Comic Sans MS"/>
                <a:cs typeface="Comic Sans MS"/>
              </a:rPr>
              <a:t>n</a:t>
            </a:r>
            <a:endParaRPr lang="en-US" sz="2400" b="1" dirty="0" smtClean="0">
              <a:solidFill>
                <a:srgbClr val="FF0000"/>
              </a:solidFill>
              <a:latin typeface="Comic Sans MS"/>
              <a:cs typeface="Comic Sans MS"/>
            </a:endParaRPr>
          </a:p>
          <a:p>
            <a:endParaRPr lang="en-US" sz="2400" b="1" dirty="0" smtClean="0">
              <a:solidFill>
                <a:srgbClr val="FF0000"/>
              </a:solidFill>
              <a:latin typeface="Comic Sans MS"/>
              <a:cs typeface="Comic Sans MS"/>
            </a:endParaRPr>
          </a:p>
          <a:p>
            <a:r>
              <a:rPr lang="en-US" sz="24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M=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947942"/>
              </p:ext>
            </p:extLst>
          </p:nvPr>
        </p:nvGraphicFramePr>
        <p:xfrm>
          <a:off x="1062993" y="2898653"/>
          <a:ext cx="1794842" cy="731520"/>
        </p:xfrm>
        <a:graphic>
          <a:graphicData uri="http://schemas.openxmlformats.org/drawingml/2006/table">
            <a:tbl>
              <a:tblPr/>
              <a:tblGrid>
                <a:gridCol w="897421"/>
                <a:gridCol w="897421"/>
              </a:tblGrid>
              <a:tr h="361779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Comic Sans MS"/>
                          <a:cs typeface="Comic Sans MS"/>
                        </a:rPr>
                        <a:t>√β</a:t>
                      </a:r>
                      <a:r>
                        <a:rPr lang="en-US" b="1" baseline="-25000" dirty="0" smtClean="0">
                          <a:solidFill>
                            <a:srgbClr val="FF0000"/>
                          </a:solidFill>
                          <a:latin typeface="Comic Sans MS"/>
                          <a:cs typeface="Comic Sans MS"/>
                        </a:rPr>
                        <a:t>1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Comic Sans MS"/>
                          <a:cs typeface="Comic Sans MS"/>
                        </a:rPr>
                        <a:t>/β</a:t>
                      </a:r>
                      <a:r>
                        <a:rPr lang="en-US" b="1" baseline="-25000" dirty="0" smtClean="0">
                          <a:solidFill>
                            <a:srgbClr val="FF0000"/>
                          </a:solidFill>
                          <a:latin typeface="Comic Sans MS"/>
                          <a:cs typeface="Comic Sans MS"/>
                        </a:rPr>
                        <a:t>2</a:t>
                      </a:r>
                      <a:endParaRPr lang="ru-RU" b="1" dirty="0" smtClean="0">
                        <a:solidFill>
                          <a:srgbClr val="FF0000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mpd="sng">
                      <a:noFill/>
                      <a:prstDash val="soli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Comic Sans MS"/>
                          <a:cs typeface="Comic Sans MS"/>
                        </a:rPr>
                        <a:t>0</a:t>
                      </a: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mpd="sng">
                      <a:noFill/>
                      <a:prstDash val="solid"/>
                    </a:lnT>
                    <a:lnB w="28575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61779">
                <a:tc>
                  <a:txBody>
                    <a:bodyPr/>
                    <a:lstStyle/>
                    <a:p>
                      <a:pPr algn="ctr"/>
                      <a:r>
                        <a:rPr lang="en-US" b="1" smtClean="0">
                          <a:solidFill>
                            <a:srgbClr val="FF0000"/>
                          </a:solidFill>
                          <a:latin typeface="Comic Sans MS"/>
                          <a:cs typeface="Comic Sans MS"/>
                        </a:rPr>
                        <a:t>0</a:t>
                      </a:r>
                      <a:endParaRPr lang="ru-RU" b="1" dirty="0">
                        <a:solidFill>
                          <a:srgbClr val="FF0000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smtClean="0">
                          <a:solidFill>
                            <a:srgbClr val="FF0000"/>
                          </a:solidFill>
                          <a:latin typeface="Comic Sans MS"/>
                          <a:cs typeface="Comic Sans MS"/>
                        </a:rPr>
                        <a:t>√β</a:t>
                      </a:r>
                      <a:r>
                        <a:rPr lang="en-US" b="1" baseline="-25000" smtClean="0">
                          <a:solidFill>
                            <a:srgbClr val="FF0000"/>
                          </a:solidFill>
                          <a:latin typeface="Comic Sans MS"/>
                          <a:cs typeface="Comic Sans MS"/>
                        </a:rPr>
                        <a:t>1</a:t>
                      </a:r>
                      <a:r>
                        <a:rPr lang="en-US" b="1" smtClean="0">
                          <a:solidFill>
                            <a:srgbClr val="FF0000"/>
                          </a:solidFill>
                          <a:latin typeface="Comic Sans MS"/>
                          <a:cs typeface="Comic Sans MS"/>
                        </a:rPr>
                        <a:t>/β</a:t>
                      </a:r>
                      <a:r>
                        <a:rPr lang="en-US" b="1" baseline="-25000" smtClean="0">
                          <a:solidFill>
                            <a:srgbClr val="FF0000"/>
                          </a:solidFill>
                          <a:latin typeface="Comic Sans MS"/>
                          <a:cs typeface="Comic Sans MS"/>
                        </a:rPr>
                        <a:t>2</a:t>
                      </a:r>
                      <a:endParaRPr lang="ru-RU" b="1" smtClean="0">
                        <a:solidFill>
                          <a:srgbClr val="FF0000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6101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Parameters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5976019"/>
              </p:ext>
            </p:extLst>
          </p:nvPr>
        </p:nvGraphicFramePr>
        <p:xfrm>
          <a:off x="457199" y="1717040"/>
          <a:ext cx="8098589" cy="3169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50391"/>
                <a:gridCol w="1953698"/>
                <a:gridCol w="2198189"/>
                <a:gridCol w="149631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Comic Sans MS"/>
                          <a:cs typeface="Comic Sans MS"/>
                        </a:rPr>
                        <a:t>Version</a:t>
                      </a:r>
                      <a:endParaRPr lang="ru-RU" sz="2000" b="1" dirty="0">
                        <a:latin typeface="Comic Sans MS"/>
                        <a:cs typeface="Comic Sans MS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omic Sans MS"/>
                          <a:cs typeface="Comic Sans MS"/>
                        </a:rPr>
                        <a:t>6.14.3</a:t>
                      </a:r>
                      <a:endParaRPr lang="ru-RU" sz="2000" b="1" dirty="0">
                        <a:latin typeface="Comic Sans MS"/>
                        <a:cs typeface="Comic Sans MS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omic Sans MS"/>
                          <a:cs typeface="Comic Sans MS"/>
                        </a:rPr>
                        <a:t>16.14.3</a:t>
                      </a:r>
                      <a:endParaRPr lang="ru-RU" sz="2000" b="1" dirty="0">
                        <a:latin typeface="Comic Sans MS"/>
                        <a:cs typeface="Comic Sans MS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Comic Sans MS"/>
                          <a:cs typeface="Comic Sans MS"/>
                        </a:rPr>
                        <a:t>Units</a:t>
                      </a:r>
                      <a:endParaRPr lang="ru-RU" sz="2000" b="1" dirty="0">
                        <a:latin typeface="Comic Sans MS"/>
                        <a:cs typeface="Comic Sans MS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Comic Sans MS"/>
                          <a:cs typeface="Comic Sans MS"/>
                        </a:rPr>
                        <a:t>Energy</a:t>
                      </a:r>
                      <a:endParaRPr lang="ru-RU" sz="2000" b="1" dirty="0">
                        <a:latin typeface="Comic Sans MS"/>
                        <a:cs typeface="Comic Sans MS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mic Sans MS"/>
                          <a:cs typeface="Comic Sans MS"/>
                        </a:rPr>
                        <a:t>175</a:t>
                      </a:r>
                      <a:endParaRPr lang="ru-RU" sz="2000" dirty="0">
                        <a:latin typeface="Comic Sans MS"/>
                        <a:cs typeface="Comic Sans MS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latin typeface="Comic Sans MS"/>
                          <a:cs typeface="Comic Sans MS"/>
                        </a:rPr>
                        <a:t>GeV</a:t>
                      </a:r>
                      <a:endParaRPr lang="ru-RU" sz="2000" dirty="0">
                        <a:latin typeface="Comic Sans MS"/>
                        <a:cs typeface="Comic Sans MS"/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Comic Sans MS"/>
                          <a:cs typeface="Comic Sans MS"/>
                        </a:rPr>
                        <a:t>Length</a:t>
                      </a:r>
                      <a:endParaRPr lang="ru-RU" sz="2000" b="1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Comic Sans MS"/>
                          <a:cs typeface="Comic Sans MS"/>
                        </a:rPr>
                        <a:t>24.65</a:t>
                      </a:r>
                      <a:r>
                        <a:rPr lang="en-US" sz="2000" dirty="0" smtClean="0">
                          <a:latin typeface="Comic Sans MS"/>
                          <a:cs typeface="Comic Sans MS"/>
                        </a:rPr>
                        <a:t>6</a:t>
                      </a:r>
                      <a:endParaRPr lang="ru-RU" sz="20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Comic Sans MS"/>
                          <a:cs typeface="Comic Sans MS"/>
                        </a:rPr>
                        <a:t>24.987</a:t>
                      </a:r>
                      <a:endParaRPr lang="ru-RU" sz="20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mic Sans MS"/>
                          <a:cs typeface="Comic Sans MS"/>
                        </a:rPr>
                        <a:t>km</a:t>
                      </a:r>
                      <a:endParaRPr lang="ru-RU" sz="20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Comic Sans MS"/>
                          <a:cs typeface="Comic Sans MS"/>
                        </a:rPr>
                        <a:t>Tunes</a:t>
                      </a:r>
                      <a:endParaRPr lang="ru-RU" sz="2000" b="1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mic Sans MS"/>
                          <a:cs typeface="Comic Sans MS"/>
                        </a:rPr>
                        <a:t>124.54/87.57</a:t>
                      </a:r>
                      <a:endParaRPr lang="ru-RU" sz="20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mic Sans MS"/>
                          <a:cs typeface="Comic Sans MS"/>
                        </a:rPr>
                        <a:t>110.54/87.57</a:t>
                      </a:r>
                      <a:endParaRPr lang="ru-RU" sz="20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Comic Sans MS"/>
                          <a:cs typeface="Comic Sans MS"/>
                        </a:rPr>
                        <a:t>Natural </a:t>
                      </a:r>
                      <a:r>
                        <a:rPr lang="en-US" sz="2000" b="1" dirty="0" err="1" smtClean="0">
                          <a:latin typeface="Comic Sans MS"/>
                          <a:cs typeface="Comic Sans MS"/>
                        </a:rPr>
                        <a:t>chroms</a:t>
                      </a:r>
                      <a:endParaRPr lang="ru-RU" sz="2000" b="1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mic Sans MS"/>
                          <a:cs typeface="Comic Sans MS"/>
                        </a:rPr>
                        <a:t>-154.6/-826.5</a:t>
                      </a:r>
                      <a:endParaRPr lang="ru-RU" sz="20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Comic Sans MS"/>
                          <a:cs typeface="Comic Sans MS"/>
                        </a:rPr>
                        <a:t>-138.8/-828.4</a:t>
                      </a:r>
                      <a:endParaRPr lang="ru-RU" sz="20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err="1" smtClean="0">
                          <a:latin typeface="Comic Sans MS"/>
                          <a:cs typeface="Comic Sans MS"/>
                        </a:rPr>
                        <a:t>Emittance</a:t>
                      </a:r>
                      <a:endParaRPr lang="ru-RU" sz="2000" b="1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Comic Sans MS"/>
                          <a:cs typeface="Comic Sans MS"/>
                        </a:rPr>
                        <a:t>1.2</a:t>
                      </a:r>
                      <a:r>
                        <a:rPr lang="en-US" sz="2000" dirty="0" smtClean="0">
                          <a:latin typeface="Comic Sans MS"/>
                          <a:cs typeface="Comic Sans MS"/>
                        </a:rPr>
                        <a:t>8</a:t>
                      </a:r>
                      <a:endParaRPr lang="ru-RU" sz="20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Comic Sans MS"/>
                          <a:cs typeface="Comic Sans MS"/>
                        </a:rPr>
                        <a:t>1.66</a:t>
                      </a:r>
                      <a:endParaRPr lang="ru-RU" sz="20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>
                          <a:latin typeface="Comic Sans MS"/>
                          <a:cs typeface="Comic Sans MS"/>
                        </a:rPr>
                        <a:t>nm·rad</a:t>
                      </a:r>
                      <a:endParaRPr lang="ru-RU" sz="20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Comic Sans MS"/>
                          <a:cs typeface="Comic Sans MS"/>
                        </a:rPr>
                        <a:t>Energy spread</a:t>
                      </a:r>
                      <a:endParaRPr lang="ru-RU" sz="2000" b="1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Comic Sans MS"/>
                          <a:cs typeface="Comic Sans MS"/>
                        </a:rPr>
                        <a:t>1</a:t>
                      </a:r>
                      <a:r>
                        <a:rPr lang="en-US" sz="2000" dirty="0" smtClean="0">
                          <a:latin typeface="Comic Sans MS"/>
                          <a:cs typeface="Comic Sans MS"/>
                        </a:rPr>
                        <a:t>.</a:t>
                      </a:r>
                      <a:r>
                        <a:rPr lang="ru-RU" sz="2000" dirty="0" smtClean="0">
                          <a:latin typeface="Comic Sans MS"/>
                          <a:cs typeface="Comic Sans MS"/>
                        </a:rPr>
                        <a:t>6</a:t>
                      </a:r>
                      <a:r>
                        <a:rPr lang="en-US" sz="2000" dirty="0" smtClean="0">
                          <a:latin typeface="Comic Sans MS"/>
                          <a:cs typeface="Comic Sans MS"/>
                        </a:rPr>
                        <a:t>0·10</a:t>
                      </a:r>
                      <a:r>
                        <a:rPr lang="en-US" sz="2000" baseline="30000" dirty="0" smtClean="0">
                          <a:latin typeface="Comic Sans MS"/>
                          <a:cs typeface="Comic Sans MS"/>
                        </a:rPr>
                        <a:t>-3</a:t>
                      </a:r>
                      <a:endParaRPr lang="ru-RU" sz="2000" dirty="0" smtClean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Comic Sans MS"/>
                          <a:cs typeface="Comic Sans MS"/>
                        </a:rPr>
                        <a:t>1</a:t>
                      </a:r>
                      <a:r>
                        <a:rPr lang="en-US" sz="2000" dirty="0" smtClean="0">
                          <a:latin typeface="Comic Sans MS"/>
                          <a:cs typeface="Comic Sans MS"/>
                        </a:rPr>
                        <a:t>.</a:t>
                      </a:r>
                      <a:r>
                        <a:rPr lang="ru-RU" sz="2000" dirty="0" smtClean="0">
                          <a:latin typeface="Comic Sans MS"/>
                          <a:cs typeface="Comic Sans MS"/>
                        </a:rPr>
                        <a:t>6</a:t>
                      </a:r>
                      <a:r>
                        <a:rPr lang="en-US" sz="2000" dirty="0" smtClean="0">
                          <a:latin typeface="Comic Sans MS"/>
                          <a:cs typeface="Comic Sans MS"/>
                        </a:rPr>
                        <a:t>2·10</a:t>
                      </a:r>
                      <a:r>
                        <a:rPr lang="en-US" sz="2000" baseline="30000" dirty="0" smtClean="0">
                          <a:latin typeface="Comic Sans MS"/>
                          <a:cs typeface="Comic Sans MS"/>
                        </a:rPr>
                        <a:t>-3</a:t>
                      </a:r>
                      <a:endParaRPr lang="ru-RU" sz="20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Comic Sans MS"/>
                          <a:cs typeface="Comic Sans MS"/>
                        </a:rPr>
                        <a:t>Compaction factor</a:t>
                      </a:r>
                      <a:endParaRPr lang="ru-RU" sz="2000" b="1" dirty="0">
                        <a:latin typeface="Comic Sans MS"/>
                        <a:cs typeface="Comic Sans MS"/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omic Sans MS"/>
                          <a:cs typeface="Comic Sans MS"/>
                        </a:rPr>
                        <a:t>5.82·10</a:t>
                      </a:r>
                      <a:r>
                        <a:rPr lang="en-US" sz="2000" baseline="30000" dirty="0" smtClean="0">
                          <a:latin typeface="Comic Sans MS"/>
                          <a:cs typeface="Comic Sans MS"/>
                        </a:rPr>
                        <a:t>-6</a:t>
                      </a:r>
                      <a:endParaRPr lang="ru-RU" sz="2000" dirty="0" smtClean="0">
                        <a:latin typeface="Comic Sans MS"/>
                        <a:cs typeface="Comic Sans MS"/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latin typeface="Comic Sans MS"/>
                          <a:cs typeface="Comic Sans MS"/>
                        </a:rPr>
                        <a:t>7.11·10</a:t>
                      </a:r>
                      <a:r>
                        <a:rPr lang="en-US" sz="2000" baseline="30000" dirty="0" smtClean="0">
                          <a:latin typeface="Comic Sans MS"/>
                          <a:cs typeface="Comic Sans MS"/>
                        </a:rPr>
                        <a:t>-6</a:t>
                      </a:r>
                      <a:endParaRPr lang="ru-RU" sz="2000" dirty="0" smtClean="0">
                        <a:latin typeface="Comic Sans MS"/>
                        <a:cs typeface="Comic Sans MS"/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>
                        <a:latin typeface="Comic Sans MS"/>
                        <a:cs typeface="Comic Sans MS"/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0707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1Quarter3e1DAs4D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33" r="-11733"/>
          <a:stretch>
            <a:fillRect/>
          </a:stretch>
        </p:blipFill>
        <p:spPr/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Aperture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188803" y="5096039"/>
            <a:ext cx="120515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IR</a:t>
            </a:r>
            <a:r>
              <a:rPr lang="en-US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 </a:t>
            </a:r>
            <a:r>
              <a:rPr lang="en-US" b="1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Sexts</a:t>
            </a:r>
            <a:endParaRPr lang="en-US" b="1" dirty="0" smtClean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7741" y="2456417"/>
            <a:ext cx="132958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Arc </a:t>
            </a:r>
            <a:r>
              <a:rPr lang="en-US" b="1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Sexts</a:t>
            </a:r>
            <a:endParaRPr lang="en-US" b="1" dirty="0" smtClean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99731" y="4685061"/>
            <a:ext cx="194453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IR</a:t>
            </a:r>
            <a:r>
              <a:rPr lang="en-US" b="1" dirty="0" smtClean="0">
                <a:solidFill>
                  <a:srgbClr val="000000"/>
                </a:solidFill>
                <a:latin typeface="Comic Sans MS"/>
                <a:cs typeface="Comic Sans MS"/>
              </a:rPr>
              <a:t> + Arc </a:t>
            </a:r>
            <a:r>
              <a:rPr lang="en-US" b="1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Sexts</a:t>
            </a:r>
            <a:endParaRPr lang="en-US" b="1" dirty="0" smtClean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8840" y="6106441"/>
            <a:ext cx="8110389" cy="52322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E = 175 </a:t>
            </a:r>
            <a:r>
              <a:rPr lang="en-US" sz="28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GeV</a:t>
            </a:r>
            <a:r>
              <a:rPr lang="en-US" sz="28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Ex=1.7 </a:t>
            </a:r>
            <a:r>
              <a:rPr lang="en-US" sz="28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nm·rad</a:t>
            </a:r>
            <a:r>
              <a:rPr lang="en-US" sz="28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0.2% coupling</a:t>
            </a:r>
            <a:endParaRPr lang="ru-RU" sz="28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95487" y="1369367"/>
            <a:ext cx="4353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1000 turns without damping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171355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Acceptance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805783" y="1216268"/>
            <a:ext cx="55324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1024 turns without damping,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rf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off</a:t>
            </a:r>
          </a:p>
          <a:p>
            <a:pPr algn="ctr"/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small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betatron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amplitudes</a:t>
            </a:r>
          </a:p>
        </p:txBody>
      </p:sp>
      <p:pic>
        <p:nvPicPr>
          <p:cNvPr id="10" name="Содержимое 9" descr="A1Quarter3e1Chroms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33" r="-11733"/>
          <a:stretch>
            <a:fillRect/>
          </a:stretch>
        </p:blipFill>
        <p:spPr/>
      </p:pic>
      <p:sp>
        <p:nvSpPr>
          <p:cNvPr id="11" name="TextBox 10"/>
          <p:cNvSpPr txBox="1"/>
          <p:nvPr/>
        </p:nvSpPr>
        <p:spPr>
          <a:xfrm>
            <a:off x="2989856" y="3117356"/>
            <a:ext cx="51119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  <a:latin typeface="Comic Sans MS"/>
                <a:cs typeface="Comic Sans MS"/>
              </a:rPr>
              <a:t>Qz</a:t>
            </a:r>
            <a:endParaRPr lang="en-US" b="1" dirty="0" smtClean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75025" y="4566317"/>
            <a:ext cx="52325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Qx</a:t>
            </a:r>
            <a:endParaRPr lang="en-US" b="1" dirty="0" smtClean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167233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A1Quarter3e1DA5D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733" r="-11733"/>
          <a:stretch>
            <a:fillRect/>
          </a:stretch>
        </p:blipFill>
        <p:spPr/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Off Energy Dynamic Aperture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8840" y="6106441"/>
            <a:ext cx="8110389" cy="52322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E = 175 </a:t>
            </a:r>
            <a:r>
              <a:rPr lang="en-US" sz="28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GeV</a:t>
            </a:r>
            <a:r>
              <a:rPr lang="en-US" sz="28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Ex=1.7 </a:t>
            </a:r>
            <a:r>
              <a:rPr lang="en-US" sz="28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nm·rad</a:t>
            </a:r>
            <a:r>
              <a:rPr lang="en-US" sz="28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0.2% coupling</a:t>
            </a:r>
            <a:endParaRPr lang="ru-RU" sz="28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3211" y="2271751"/>
            <a:ext cx="1390124" cy="1001813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b="1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ΔE</a:t>
            </a:r>
            <a:r>
              <a:rPr lang="en-US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/E=1%</a:t>
            </a:r>
          </a:p>
          <a:p>
            <a:pPr>
              <a:lnSpc>
                <a:spcPct val="110000"/>
              </a:lnSpc>
            </a:pPr>
            <a:r>
              <a:rPr lang="el-GR" b="1" dirty="0" smtClean="0">
                <a:latin typeface="Comic Sans MS"/>
                <a:cs typeface="Comic Sans MS"/>
              </a:rPr>
              <a:t>ΔE/E=</a:t>
            </a:r>
            <a:r>
              <a:rPr lang="en-US" b="1" dirty="0" smtClean="0">
                <a:latin typeface="Comic Sans MS"/>
                <a:cs typeface="Comic Sans MS"/>
              </a:rPr>
              <a:t>0</a:t>
            </a:r>
            <a:endParaRPr lang="el-GR" b="1" dirty="0" smtClean="0">
              <a:latin typeface="Comic Sans MS"/>
              <a:cs typeface="Comic Sans MS"/>
            </a:endParaRPr>
          </a:p>
          <a:p>
            <a:pPr>
              <a:lnSpc>
                <a:spcPct val="110000"/>
              </a:lnSpc>
            </a:pPr>
            <a:r>
              <a:rPr lang="el-GR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ΔE/E=</a:t>
            </a:r>
            <a:r>
              <a:rPr lang="en-US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-</a:t>
            </a:r>
            <a:r>
              <a:rPr lang="el-GR" b="1" dirty="0" smtClean="0">
                <a:solidFill>
                  <a:srgbClr val="0000FF"/>
                </a:solidFill>
                <a:latin typeface="Comic Sans MS"/>
                <a:cs typeface="Comic Sans MS"/>
              </a:rPr>
              <a:t>1%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05783" y="1369367"/>
            <a:ext cx="5532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1000 turns without damping, </a:t>
            </a:r>
            <a:r>
              <a:rPr lang="en-US" sz="2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rf</a:t>
            </a:r>
            <a:r>
              <a:rPr lang="en-US" sz="2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 off</a:t>
            </a:r>
            <a:endParaRPr lang="ru-RU" sz="2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551829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1960</TotalTime>
  <Words>620</Words>
  <Application>Microsoft Macintosh PowerPoint</Application>
  <PresentationFormat>Экран (4:3)</PresentationFormat>
  <Paragraphs>125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Dynamic Aperture and Momentum Acceptance of FCCee</vt:lpstr>
      <vt:lpstr>Version 6.14.3</vt:lpstr>
      <vt:lpstr>Version 6.14.3</vt:lpstr>
      <vt:lpstr>Version 16.14.3</vt:lpstr>
      <vt:lpstr>Optimal phase advance between arcs</vt:lpstr>
      <vt:lpstr>Parameters</vt:lpstr>
      <vt:lpstr>Dynamic Aperture</vt:lpstr>
      <vt:lpstr>Energy Acceptance</vt:lpstr>
      <vt:lpstr>Off Energy Dynamic Aperture</vt:lpstr>
      <vt:lpstr>Energy Acceptance</vt:lpstr>
      <vt:lpstr>Off Energy Dynamic Aperture</vt:lpstr>
      <vt:lpstr>Thin Crab Sexts</vt:lpstr>
      <vt:lpstr>Thin Crab Sexts</vt:lpstr>
      <vt:lpstr>Summary</vt:lpstr>
      <vt:lpstr>Plans</vt:lpstr>
    </vt:vector>
  </TitlesOfParts>
  <Manager/>
  <Company>BINP SB RAS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Dynamic Aperture and Momentum Acceptance of FCCee</dc:title>
  <dc:subject/>
  <dc:creator>Pavel Piminov</dc:creator>
  <cp:keywords/>
  <dc:description/>
  <cp:lastModifiedBy>Pavel Piminov</cp:lastModifiedBy>
  <cp:revision>48</cp:revision>
  <dcterms:created xsi:type="dcterms:W3CDTF">2015-06-09T07:57:47Z</dcterms:created>
  <dcterms:modified xsi:type="dcterms:W3CDTF">2015-06-12T05:41:57Z</dcterms:modified>
  <cp:category/>
</cp:coreProperties>
</file>