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6"/>
  </p:notesMasterIdLst>
  <p:handoutMasterIdLst>
    <p:handoutMasterId r:id="rId17"/>
  </p:handoutMasterIdLst>
  <p:sldIdLst>
    <p:sldId id="349" r:id="rId3"/>
    <p:sldId id="359" r:id="rId4"/>
    <p:sldId id="351" r:id="rId5"/>
    <p:sldId id="354" r:id="rId6"/>
    <p:sldId id="352" r:id="rId7"/>
    <p:sldId id="355" r:id="rId8"/>
    <p:sldId id="356" r:id="rId9"/>
    <p:sldId id="357" r:id="rId10"/>
    <p:sldId id="353" r:id="rId11"/>
    <p:sldId id="350" r:id="rId12"/>
    <p:sldId id="364" r:id="rId13"/>
    <p:sldId id="362" r:id="rId14"/>
    <p:sldId id="363" r:id="rId15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8612" autoAdjust="0"/>
  </p:normalViewPr>
  <p:slideViewPr>
    <p:cSldViewPr snapToGrid="0">
      <p:cViewPr varScale="1">
        <p:scale>
          <a:sx n="78" d="100"/>
          <a:sy n="78" d="100"/>
        </p:scale>
        <p:origin x="1296" y="9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800" y="-112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92635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200" u="none" dirty="0" smtClean="0">
                <a:solidFill>
                  <a:schemeClr val="tx1"/>
                </a:solidFill>
              </a:rPr>
              <a:t>J.C.</a:t>
            </a:r>
            <a:r>
              <a:rPr lang="en-US" sz="1200" u="none" baseline="0" dirty="0" smtClean="0">
                <a:solidFill>
                  <a:schemeClr val="tx1"/>
                </a:solidFill>
              </a:rPr>
              <a:t> Perez, S. </a:t>
            </a:r>
            <a:r>
              <a:rPr lang="en-US" sz="1200" u="none" baseline="0" dirty="0" err="1" smtClean="0">
                <a:solidFill>
                  <a:schemeClr val="tx1"/>
                </a:solidFill>
              </a:rPr>
              <a:t>Izquierdo</a:t>
            </a:r>
            <a:r>
              <a:rPr lang="en-US" sz="1200" u="none" baseline="0" dirty="0" smtClean="0">
                <a:solidFill>
                  <a:schemeClr val="tx1"/>
                </a:solidFill>
              </a:rPr>
              <a:t> Bermudez</a:t>
            </a:r>
            <a:endParaRPr lang="en-US" sz="1200" u="none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package" Target="../embeddings/Microsoft_Word_Document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package" Target="../embeddings/Microsoft_Word_Document2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package" Target="../embeddings/Microsoft_Word_Document3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11T Dipole models instrumentation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Wires &amp; connectors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86068"/>
              </p:ext>
            </p:extLst>
          </p:nvPr>
        </p:nvGraphicFramePr>
        <p:xfrm>
          <a:off x="185193" y="1167870"/>
          <a:ext cx="8849673" cy="28956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64239"/>
                <a:gridCol w="1264239"/>
                <a:gridCol w="1264239"/>
                <a:gridCol w="1264239"/>
                <a:gridCol w="1264239"/>
                <a:gridCol w="1264239"/>
                <a:gridCol w="126423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QH connectors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QH wires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Vtaps</a:t>
                      </a:r>
                      <a:r>
                        <a:rPr lang="en-US" sz="1600" dirty="0" smtClean="0"/>
                        <a:t> connectors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Vtaps</a:t>
                      </a:r>
                      <a:r>
                        <a:rPr lang="en-US" sz="1600" dirty="0" smtClean="0"/>
                        <a:t> wires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Instrum</a:t>
                      </a:r>
                      <a:r>
                        <a:rPr lang="en-US" sz="1600" dirty="0" smtClean="0"/>
                        <a:t>.</a:t>
                      </a:r>
                    </a:p>
                    <a:p>
                      <a:pPr algn="ctr"/>
                      <a:r>
                        <a:rPr lang="en-US" sz="1600" dirty="0" smtClean="0"/>
                        <a:t>connectors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Instrum</a:t>
                      </a:r>
                      <a:r>
                        <a:rPr lang="en-US" sz="1600" dirty="0" smtClean="0"/>
                        <a:t>. wires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 insert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*</a:t>
                      </a:r>
                      <a:r>
                        <a:rPr lang="en-US" sz="1600" baseline="0" dirty="0" smtClean="0"/>
                        <a:t> 8 pins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(13 * 8 )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104</a:t>
                      </a:r>
                      <a:r>
                        <a:rPr lang="en-US" sz="1600" baseline="0" dirty="0" smtClean="0"/>
                        <a:t> – 4=100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 * 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 insert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* 8 pins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(10 * 8 *2)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160 – 4=156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 * 40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in 1 models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r>
                        <a:rPr lang="en-US" sz="1600" baseline="0" dirty="0" smtClean="0"/>
                        <a:t> * 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* 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 * 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in 1 models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r>
                        <a:rPr lang="en-US" sz="1600" baseline="0" dirty="0" smtClean="0"/>
                        <a:t> * 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* 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 * 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416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8076626" y="3461456"/>
            <a:ext cx="661411" cy="51596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1" name="Picture 10" descr="DSC0924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4175125"/>
            <a:ext cx="3314699" cy="2486024"/>
          </a:xfrm>
          <a:prstGeom prst="rect">
            <a:avLst/>
          </a:prstGeom>
        </p:spPr>
      </p:pic>
      <p:pic>
        <p:nvPicPr>
          <p:cNvPr id="12" name="Picture 11" descr="DSC0924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43475" y="4486275"/>
            <a:ext cx="24638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3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What can we remove?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90725"/>
            <a:ext cx="8677275" cy="2822575"/>
          </a:xfrm>
        </p:spPr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GB" sz="3200" dirty="0"/>
              <a:t>Based on what we learnt, what can be removed without loosing much information about quench location and protection?</a:t>
            </a:r>
          </a:p>
          <a:p>
            <a:pPr marL="0" indent="0" algn="ctr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0035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-68262"/>
            <a:ext cx="7678738" cy="904875"/>
          </a:xfrm>
        </p:spPr>
        <p:txBody>
          <a:bodyPr/>
          <a:lstStyle/>
          <a:p>
            <a:r>
              <a:rPr lang="en-US" dirty="0" smtClean="0"/>
              <a:t>Outer layer V</a:t>
            </a:r>
            <a:r>
              <a:rPr lang="en-US" baseline="-25000" dirty="0" smtClean="0"/>
              <a:t>TAPS</a:t>
            </a:r>
            <a:r>
              <a:rPr lang="en-US" dirty="0" smtClean="0"/>
              <a:t> configuration</a:t>
            </a: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fld id="{91FE0CF9-301C-4DC2-9DD4-D8FCF2197C95}" type="slidenum">
              <a:rPr lang="en-GB" sz="2000" smtClean="0"/>
              <a:pPr/>
              <a:t>12</a:t>
            </a:fld>
            <a:endParaRPr lang="en-GB" sz="20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48928"/>
            <a:ext cx="9157619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4475" y="3765356"/>
            <a:ext cx="3262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</a:t>
            </a:r>
            <a:r>
              <a:rPr lang="en-GB" sz="2000" b="1" baseline="-25000" dirty="0" smtClean="0"/>
              <a:t>TAPS</a:t>
            </a:r>
            <a:r>
              <a:rPr lang="en-GB" sz="2000" b="1" dirty="0" smtClean="0"/>
              <a:t> that can be removed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10620" y="4210888"/>
            <a:ext cx="552068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Without loosing significant information…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</a:rPr>
              <a:t>Redundant V</a:t>
            </a:r>
            <a:r>
              <a:rPr lang="en-GB" sz="2000" baseline="-25000" dirty="0" smtClean="0">
                <a:solidFill>
                  <a:srgbClr val="00B050"/>
                </a:solidFill>
              </a:rPr>
              <a:t>TAPS</a:t>
            </a:r>
            <a:r>
              <a:rPr lang="en-GB" sz="2000" dirty="0" smtClean="0">
                <a:solidFill>
                  <a:srgbClr val="00B050"/>
                </a:solidFill>
              </a:rPr>
              <a:t> </a:t>
            </a:r>
            <a:r>
              <a:rPr lang="en-GB" sz="2000" dirty="0" smtClean="0"/>
              <a:t>(xo09)	 	</a:t>
            </a:r>
            <a:r>
              <a:rPr lang="en-GB" sz="2000" b="1" dirty="0" smtClean="0">
                <a:solidFill>
                  <a:srgbClr val="FF0000"/>
                </a:solidFill>
              </a:rPr>
              <a:t>(-1)</a:t>
            </a:r>
            <a:r>
              <a:rPr lang="en-GB" sz="2000" dirty="0" smtClean="0"/>
              <a:t> </a:t>
            </a:r>
            <a:endParaRPr lang="en-GB" sz="20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Mid V</a:t>
            </a:r>
            <a:r>
              <a:rPr lang="en-GB" sz="2000" baseline="-25000" dirty="0" smtClean="0">
                <a:solidFill>
                  <a:srgbClr val="FF0000"/>
                </a:solidFill>
              </a:rPr>
              <a:t>TAPS</a:t>
            </a:r>
            <a:r>
              <a:rPr lang="en-GB" sz="2000" dirty="0" smtClean="0">
                <a:solidFill>
                  <a:srgbClr val="FF0000"/>
                </a:solidFill>
              </a:rPr>
              <a:t> on the pole turn			 </a:t>
            </a:r>
            <a:r>
              <a:rPr lang="en-GB" sz="2000" dirty="0" smtClean="0"/>
              <a:t>(xo03 and xo06) 		</a:t>
            </a:r>
            <a:r>
              <a:rPr lang="en-GB" sz="2000" b="1" dirty="0" smtClean="0">
                <a:solidFill>
                  <a:srgbClr val="FF0000"/>
                </a:solidFill>
              </a:rPr>
              <a:t>(-2)</a:t>
            </a:r>
          </a:p>
          <a:p>
            <a:r>
              <a:rPr lang="en-GB" sz="2000" dirty="0" smtClean="0"/>
              <a:t>Loosing a bit of information…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6600"/>
                </a:solidFill>
              </a:rPr>
              <a:t>If we are not worried about the mid-plane,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6600"/>
                </a:solidFill>
              </a:rPr>
              <a:t>we can also remove V</a:t>
            </a:r>
            <a:r>
              <a:rPr lang="en-GB" sz="2000" baseline="-25000" dirty="0" smtClean="0">
                <a:solidFill>
                  <a:srgbClr val="FF6600"/>
                </a:solidFill>
              </a:rPr>
              <a:t>TAPS</a:t>
            </a:r>
            <a:r>
              <a:rPr lang="en-GB" sz="2000" dirty="0" smtClean="0">
                <a:solidFill>
                  <a:srgbClr val="000000"/>
                </a:solidFill>
              </a:rPr>
              <a:t>(</a:t>
            </a:r>
            <a:r>
              <a:rPr lang="en-GB" sz="2000" dirty="0" smtClean="0"/>
              <a:t>xoO10</a:t>
            </a:r>
            <a:r>
              <a:rPr lang="en-GB" sz="2000" dirty="0"/>
              <a:t>, xoO11 and </a:t>
            </a:r>
            <a:r>
              <a:rPr lang="en-GB" sz="2000" dirty="0" smtClean="0"/>
              <a:t>xoO12) 				</a:t>
            </a:r>
            <a:r>
              <a:rPr lang="en-GB" sz="2000" b="1" dirty="0" smtClean="0">
                <a:solidFill>
                  <a:srgbClr val="FF0000"/>
                </a:solidFill>
              </a:rPr>
              <a:t>(-3)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429000"/>
            <a:ext cx="363528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0" y="1484784"/>
            <a:ext cx="5980968" cy="3312368"/>
            <a:chOff x="0" y="1484784"/>
            <a:chExt cx="5980968" cy="3312368"/>
          </a:xfrm>
        </p:grpSpPr>
        <p:grpSp>
          <p:nvGrpSpPr>
            <p:cNvPr id="31" name="Group 30"/>
            <p:cNvGrpSpPr/>
            <p:nvPr/>
          </p:nvGrpSpPr>
          <p:grpSpPr>
            <a:xfrm>
              <a:off x="5277656" y="1484784"/>
              <a:ext cx="703312" cy="2016224"/>
              <a:chOff x="5277656" y="1484784"/>
              <a:chExt cx="703312" cy="2016224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V="1">
                <a:off x="5277656" y="3356422"/>
                <a:ext cx="351656" cy="1445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277656" y="3356422"/>
                <a:ext cx="351656" cy="1445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5629312" y="1484784"/>
                <a:ext cx="351656" cy="1445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9312" y="1484784"/>
                <a:ext cx="351656" cy="1445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>
              <a:off x="0" y="4293381"/>
              <a:ext cx="341987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0" y="4797152"/>
              <a:ext cx="341987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0" y="1700523"/>
            <a:ext cx="7515944" cy="4536789"/>
            <a:chOff x="0" y="1700523"/>
            <a:chExt cx="7515944" cy="4536789"/>
          </a:xfrm>
        </p:grpSpPr>
        <p:grpSp>
          <p:nvGrpSpPr>
            <p:cNvPr id="29" name="Group 28"/>
            <p:cNvGrpSpPr/>
            <p:nvPr/>
          </p:nvGrpSpPr>
          <p:grpSpPr>
            <a:xfrm>
              <a:off x="3923928" y="1700523"/>
              <a:ext cx="3592016" cy="1585316"/>
              <a:chOff x="3923928" y="1700523"/>
              <a:chExt cx="3592016" cy="1585316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7164288" y="3068960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7164288" y="3068960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3923928" y="3141253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3923928" y="3141253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6884640" y="1700523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884640" y="1700523"/>
                <a:ext cx="351656" cy="144586"/>
              </a:xfrm>
              <a:prstGeom prst="line">
                <a:avLst/>
              </a:prstGeom>
              <a:ln w="38100">
                <a:solidFill>
                  <a:srgbClr val="FF66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0" y="6021288"/>
              <a:ext cx="3419872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0" y="5733256"/>
              <a:ext cx="3419872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1506" y="6237312"/>
              <a:ext cx="3419872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0" y="3067819"/>
            <a:ext cx="3923928" cy="2449413"/>
            <a:chOff x="0" y="3067819"/>
            <a:chExt cx="3923928" cy="2449413"/>
          </a:xfrm>
        </p:grpSpPr>
        <p:grpSp>
          <p:nvGrpSpPr>
            <p:cNvPr id="30" name="Group 29"/>
            <p:cNvGrpSpPr/>
            <p:nvPr/>
          </p:nvGrpSpPr>
          <p:grpSpPr>
            <a:xfrm>
              <a:off x="3572272" y="3067819"/>
              <a:ext cx="351656" cy="144586"/>
              <a:chOff x="3572272" y="3067819"/>
              <a:chExt cx="351656" cy="144586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3572272" y="3067819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572272" y="3067819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0" y="5517232"/>
              <a:ext cx="3419872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81112" y="909990"/>
            <a:ext cx="252558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Present outer layer </a:t>
            </a:r>
          </a:p>
          <a:p>
            <a:pPr algn="ctr"/>
            <a:r>
              <a:rPr lang="en-GB" sz="2000" b="1" dirty="0" smtClean="0"/>
              <a:t>14 V</a:t>
            </a:r>
            <a:r>
              <a:rPr lang="en-GB" sz="2000" b="1" baseline="-25000" dirty="0" smtClean="0"/>
              <a:t>TAPS</a:t>
            </a:r>
            <a:endParaRPr lang="en-GB" sz="2000" b="1" baseline="-250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825500" y="1663700"/>
            <a:ext cx="1202022" cy="1574855"/>
            <a:chOff x="825500" y="1663700"/>
            <a:chExt cx="1202022" cy="1574855"/>
          </a:xfrm>
        </p:grpSpPr>
        <p:cxnSp>
          <p:nvCxnSpPr>
            <p:cNvPr id="37" name="Straight Arrow Connector 36"/>
            <p:cNvCxnSpPr/>
            <p:nvPr/>
          </p:nvCxnSpPr>
          <p:spPr bwMode="auto">
            <a:xfrm flipH="1">
              <a:off x="1506589" y="1663700"/>
              <a:ext cx="17411" cy="1079500"/>
            </a:xfrm>
            <a:prstGeom prst="straightConnector1">
              <a:avLst/>
            </a:prstGeom>
            <a:solidFill>
              <a:schemeClr val="accent1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825500" y="2776890"/>
              <a:ext cx="120202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8 V</a:t>
              </a:r>
              <a:r>
                <a:rPr lang="en-GB" sz="2400" b="1" baseline="-25000" dirty="0" smtClean="0"/>
                <a:t>TAPS</a:t>
              </a:r>
              <a:endParaRPr lang="en-GB" sz="24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36908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 </a:t>
            </a:r>
            <a:r>
              <a:rPr lang="en-US" dirty="0"/>
              <a:t>layer V</a:t>
            </a:r>
            <a:r>
              <a:rPr lang="en-US" baseline="-25000" dirty="0"/>
              <a:t>TAPS</a:t>
            </a:r>
            <a:r>
              <a:rPr lang="en-US" dirty="0"/>
              <a:t> configuration</a:t>
            </a: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77955"/>
            <a:ext cx="9157619" cy="304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fld id="{91FE0CF9-301C-4DC2-9DD4-D8FCF2197C95}" type="slidenum">
              <a:rPr lang="en-GB" sz="2000" smtClean="0"/>
              <a:pPr/>
              <a:t>13</a:t>
            </a:fld>
            <a:endParaRPr lang="en-GB" sz="200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24076"/>
            <a:ext cx="3193325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0574" y="3905056"/>
            <a:ext cx="419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V</a:t>
            </a:r>
            <a:r>
              <a:rPr lang="en-GB" b="1" baseline="-25000" dirty="0" smtClean="0"/>
              <a:t>TAPS</a:t>
            </a:r>
            <a:r>
              <a:rPr lang="en-GB" b="1" dirty="0" smtClean="0"/>
              <a:t> that can be removed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86100" y="4502988"/>
            <a:ext cx="6057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Without loosing significant information…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</a:rPr>
              <a:t>Redundant V</a:t>
            </a:r>
            <a:r>
              <a:rPr lang="en-GB" sz="2000" baseline="-25000" dirty="0" smtClean="0">
                <a:solidFill>
                  <a:srgbClr val="00B050"/>
                </a:solidFill>
              </a:rPr>
              <a:t>TAPS</a:t>
            </a:r>
            <a:r>
              <a:rPr lang="en-GB" sz="2000" dirty="0" smtClean="0">
                <a:solidFill>
                  <a:srgbClr val="00B050"/>
                </a:solidFill>
              </a:rPr>
              <a:t> </a:t>
            </a:r>
            <a:r>
              <a:rPr lang="en-GB" sz="2000" dirty="0" smtClean="0"/>
              <a:t>(xi04,</a:t>
            </a:r>
            <a:r>
              <a:rPr lang="en-GB" sz="2000" dirty="0"/>
              <a:t> </a:t>
            </a:r>
            <a:r>
              <a:rPr lang="en-GB" sz="2000" dirty="0" smtClean="0"/>
              <a:t>xi06,</a:t>
            </a:r>
            <a:r>
              <a:rPr lang="en-GB" sz="2000" dirty="0"/>
              <a:t> </a:t>
            </a:r>
            <a:r>
              <a:rPr lang="en-GB" sz="2000" dirty="0" smtClean="0"/>
              <a:t>xi08) 	            </a:t>
            </a:r>
            <a:r>
              <a:rPr lang="en-GB" sz="2000" b="1" dirty="0" smtClean="0">
                <a:solidFill>
                  <a:srgbClr val="FF0000"/>
                </a:solidFill>
              </a:rPr>
              <a:t>(-3)</a:t>
            </a:r>
            <a:r>
              <a:rPr lang="en-GB" sz="2000" dirty="0" smtClean="0"/>
              <a:t> </a:t>
            </a:r>
            <a:endParaRPr lang="en-GB" sz="20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Mid V</a:t>
            </a:r>
            <a:r>
              <a:rPr lang="en-GB" sz="2000" baseline="-25000" dirty="0" smtClean="0">
                <a:solidFill>
                  <a:srgbClr val="FF0000"/>
                </a:solidFill>
              </a:rPr>
              <a:t>TAPS</a:t>
            </a:r>
            <a:r>
              <a:rPr lang="en-GB" sz="2000" dirty="0" smtClean="0">
                <a:solidFill>
                  <a:srgbClr val="FF0000"/>
                </a:solidFill>
              </a:rPr>
              <a:t> on the pole turn </a:t>
            </a:r>
            <a:r>
              <a:rPr lang="en-GB" sz="2000" dirty="0" smtClean="0"/>
              <a:t>(xi11 and xo14)     </a:t>
            </a:r>
            <a:r>
              <a:rPr lang="en-GB" sz="2000" b="1" dirty="0" smtClean="0">
                <a:solidFill>
                  <a:srgbClr val="FF0000"/>
                </a:solidFill>
              </a:rPr>
              <a:t>(-2)</a:t>
            </a:r>
          </a:p>
          <a:p>
            <a:r>
              <a:rPr lang="en-GB" sz="2000" dirty="0" smtClean="0"/>
              <a:t>Loosing a bit of information…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6600"/>
                </a:solidFill>
              </a:rPr>
              <a:t>If we are not worried about the mid-plane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6600"/>
                </a:solidFill>
              </a:rPr>
              <a:t>we can also remove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6600"/>
                </a:solidFill>
              </a:rPr>
              <a:t>V</a:t>
            </a:r>
            <a:r>
              <a:rPr lang="en-GB" sz="2000" baseline="-25000" dirty="0" smtClean="0">
                <a:solidFill>
                  <a:srgbClr val="FF6600"/>
                </a:solidFill>
              </a:rPr>
              <a:t>TAPS</a:t>
            </a:r>
            <a:r>
              <a:rPr lang="en-GB" sz="2000" dirty="0" smtClean="0"/>
              <a:t> (xi01, xi02 </a:t>
            </a:r>
            <a:r>
              <a:rPr lang="en-GB" sz="2000" dirty="0"/>
              <a:t>and </a:t>
            </a:r>
            <a:r>
              <a:rPr lang="en-GB" sz="2000" dirty="0" smtClean="0"/>
              <a:t>xi03)      </a:t>
            </a:r>
            <a:r>
              <a:rPr lang="en-GB" sz="2000" b="1" dirty="0" smtClean="0">
                <a:solidFill>
                  <a:srgbClr val="FF0000"/>
                </a:solidFill>
              </a:rPr>
              <a:t>(-3)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7487" y="1374428"/>
            <a:ext cx="6310976" cy="5062016"/>
            <a:chOff x="87487" y="1374428"/>
            <a:chExt cx="6310976" cy="5062016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5004048" y="3037662"/>
              <a:ext cx="351656" cy="1445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004048" y="3037662"/>
              <a:ext cx="351656" cy="1445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046807" y="1374428"/>
              <a:ext cx="351656" cy="1445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046807" y="1374428"/>
              <a:ext cx="351656" cy="1445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7487" y="5788372"/>
              <a:ext cx="297579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7487" y="6436444"/>
              <a:ext cx="297579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8384" y="1892376"/>
            <a:ext cx="7566136" cy="2167804"/>
            <a:chOff x="8384" y="1892376"/>
            <a:chExt cx="7566136" cy="2167804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922008" y="1944453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922008" y="1944453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7222864" y="3102620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222864" y="3102620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635896" y="1892376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635896" y="1892376"/>
              <a:ext cx="351656" cy="144586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3654" y="3619112"/>
              <a:ext cx="3123456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384" y="3844156"/>
              <a:ext cx="3123456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5496" y="4060180"/>
              <a:ext cx="3123456" cy="0"/>
            </a:xfrm>
            <a:prstGeom prst="line">
              <a:avLst/>
            </a:prstGeom>
            <a:ln w="38100">
              <a:solidFill>
                <a:srgbClr val="FF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0" y="1302135"/>
            <a:ext cx="3193325" cy="3838165"/>
            <a:chOff x="0" y="1302135"/>
            <a:chExt cx="3193325" cy="3838165"/>
          </a:xfrm>
        </p:grpSpPr>
        <p:grpSp>
          <p:nvGrpSpPr>
            <p:cNvPr id="38" name="Group 37"/>
            <p:cNvGrpSpPr/>
            <p:nvPr/>
          </p:nvGrpSpPr>
          <p:grpSpPr>
            <a:xfrm>
              <a:off x="0" y="1302135"/>
              <a:ext cx="3193325" cy="3406117"/>
              <a:chOff x="0" y="1302135"/>
              <a:chExt cx="3193325" cy="3406117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V="1">
                <a:off x="2711621" y="1650732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711621" y="1650732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2771800" y="1374428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374428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2841669" y="1302135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41669" y="1302135"/>
                <a:ext cx="351656" cy="144586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0" y="4276204"/>
                <a:ext cx="3123456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654" y="4708252"/>
                <a:ext cx="3123456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0" y="5140300"/>
              <a:ext cx="3123456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70025" y="1062390"/>
            <a:ext cx="239292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Present inner layer </a:t>
            </a:r>
          </a:p>
          <a:p>
            <a:pPr algn="ctr"/>
            <a:r>
              <a:rPr lang="en-GB" sz="2000" b="1" dirty="0" smtClean="0"/>
              <a:t>17 V</a:t>
            </a:r>
            <a:r>
              <a:rPr lang="en-GB" sz="2000" b="1" baseline="-25000" dirty="0" smtClean="0"/>
              <a:t>TAPS</a:t>
            </a:r>
            <a:endParaRPr lang="en-GB" sz="2000" b="1" baseline="-25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825500" y="1816100"/>
            <a:ext cx="1202022" cy="1422455"/>
            <a:chOff x="825500" y="1816100"/>
            <a:chExt cx="1202022" cy="1422455"/>
          </a:xfrm>
        </p:grpSpPr>
        <p:cxnSp>
          <p:nvCxnSpPr>
            <p:cNvPr id="35" name="Straight Arrow Connector 34"/>
            <p:cNvCxnSpPr/>
            <p:nvPr/>
          </p:nvCxnSpPr>
          <p:spPr bwMode="auto">
            <a:xfrm flipH="1">
              <a:off x="1506590" y="1816100"/>
              <a:ext cx="4710" cy="927100"/>
            </a:xfrm>
            <a:prstGeom prst="straightConnector1">
              <a:avLst/>
            </a:prstGeom>
            <a:solidFill>
              <a:schemeClr val="accent1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825500" y="2776890"/>
              <a:ext cx="120202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9</a:t>
              </a:r>
              <a:r>
                <a:rPr lang="en-GB" sz="2400" b="1" dirty="0" smtClean="0"/>
                <a:t> V</a:t>
              </a:r>
              <a:r>
                <a:rPr lang="en-GB" sz="2400" b="1" baseline="-25000" dirty="0" smtClean="0"/>
                <a:t>TAPS</a:t>
              </a:r>
              <a:endParaRPr lang="en-GB" sz="24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308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Strategy for </a:t>
            </a:r>
            <a:r>
              <a:rPr lang="en-GB" sz="2800" dirty="0" err="1" smtClean="0"/>
              <a:t>V</a:t>
            </a:r>
            <a:r>
              <a:rPr lang="en-GB" sz="2800" baseline="-25000" dirty="0" err="1" smtClean="0"/>
              <a:t>taps</a:t>
            </a:r>
            <a:r>
              <a:rPr lang="en-GB" sz="2800" dirty="0" smtClean="0"/>
              <a:t> </a:t>
            </a:r>
            <a:r>
              <a:rPr lang="en-GB" sz="2800" dirty="0"/>
              <a:t>location in the original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673225"/>
            <a:ext cx="8677275" cy="3940175"/>
          </a:xfrm>
        </p:spPr>
        <p:txBody>
          <a:bodyPr/>
          <a:lstStyle/>
          <a:p>
            <a:r>
              <a:rPr lang="en-GB" dirty="0"/>
              <a:t>Mid-plane turn (high stress region) and pole turn (high field) “fully monitored” to have a good quench </a:t>
            </a:r>
            <a:r>
              <a:rPr lang="en-GB" dirty="0" smtClean="0"/>
              <a:t>location.</a:t>
            </a:r>
          </a:p>
          <a:p>
            <a:r>
              <a:rPr lang="en-GB" dirty="0"/>
              <a:t>Every block instrumented (redundant configuration) to study quench propagation within the </a:t>
            </a:r>
            <a:r>
              <a:rPr lang="en-GB" dirty="0" smtClean="0"/>
              <a:t>coil.</a:t>
            </a:r>
          </a:p>
          <a:p>
            <a:r>
              <a:rPr lang="en-GB" dirty="0"/>
              <a:t>Splice monitoring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/>
              <a:t>31 V</a:t>
            </a:r>
            <a:r>
              <a:rPr lang="en-US" sz="3200" baseline="-25000" dirty="0" smtClean="0"/>
              <a:t>TAPS</a:t>
            </a:r>
            <a:r>
              <a:rPr lang="en-US" sz="3200" dirty="0" smtClean="0"/>
              <a:t> per coil up to coil #113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494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8166100" cy="904875"/>
          </a:xfrm>
        </p:spPr>
        <p:txBody>
          <a:bodyPr/>
          <a:lstStyle/>
          <a:p>
            <a:r>
              <a:rPr lang="en-US" dirty="0" smtClean="0"/>
              <a:t>Present Coil instrumentation layout. </a:t>
            </a:r>
            <a:br>
              <a:rPr lang="en-US" dirty="0" smtClean="0"/>
            </a:br>
            <a:r>
              <a:rPr lang="en-US" dirty="0" smtClean="0"/>
              <a:t>Outer layer V</a:t>
            </a:r>
            <a:r>
              <a:rPr lang="en-US" baseline="-25000" dirty="0" smtClean="0"/>
              <a:t>TAPS</a:t>
            </a:r>
            <a:r>
              <a:rPr lang="en-US" dirty="0" smtClean="0"/>
              <a:t> configuration up to coil #113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163736"/>
              </p:ext>
            </p:extLst>
          </p:nvPr>
        </p:nvGraphicFramePr>
        <p:xfrm>
          <a:off x="95564" y="1138688"/>
          <a:ext cx="8899619" cy="2542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Document" r:id="rId4" imgW="10096500" imgH="2882900" progId="Word.Document.12">
                  <p:embed/>
                </p:oleObj>
              </mc:Choice>
              <mc:Fallback>
                <p:oleObj name="Document" r:id="rId4" imgW="10096500" imgH="2882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564" y="1138688"/>
                        <a:ext cx="8899619" cy="2542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11T_V-tap_Schematic_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67" y="3342240"/>
            <a:ext cx="4973807" cy="351576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381501" y="3502025"/>
            <a:ext cx="4762499" cy="1463675"/>
          </a:xfrm>
        </p:spPr>
        <p:txBody>
          <a:bodyPr/>
          <a:lstStyle/>
          <a:p>
            <a:r>
              <a:rPr lang="en-US" sz="2000" dirty="0" smtClean="0"/>
              <a:t>13 V</a:t>
            </a:r>
            <a:r>
              <a:rPr lang="en-US" sz="2000" baseline="-25000" dirty="0" smtClean="0"/>
              <a:t>TAPS</a:t>
            </a:r>
            <a:r>
              <a:rPr lang="en-US" sz="2000" dirty="0" smtClean="0"/>
              <a:t> on the outer layer turns</a:t>
            </a:r>
          </a:p>
          <a:p>
            <a:r>
              <a:rPr lang="en-US" sz="2000" dirty="0" smtClean="0"/>
              <a:t>1 V</a:t>
            </a:r>
            <a:r>
              <a:rPr lang="en-US" sz="2000" baseline="-25000" dirty="0" smtClean="0"/>
              <a:t>TAP</a:t>
            </a:r>
            <a:r>
              <a:rPr lang="en-US" sz="2000" dirty="0" smtClean="0"/>
              <a:t> on the </a:t>
            </a:r>
            <a:r>
              <a:rPr lang="en-US" sz="2000" dirty="0" err="1" smtClean="0"/>
              <a:t>NbTi</a:t>
            </a:r>
            <a:r>
              <a:rPr lang="en-US" sz="2000" dirty="0" smtClean="0"/>
              <a:t> powering lead for splice resistance measurement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70980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Coil instrumentation layout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Inner  </a:t>
            </a:r>
            <a:r>
              <a:rPr lang="en-US" dirty="0"/>
              <a:t>layer V</a:t>
            </a:r>
            <a:r>
              <a:rPr lang="en-US" baseline="-25000" dirty="0"/>
              <a:t>TAPS</a:t>
            </a:r>
            <a:r>
              <a:rPr lang="en-US" dirty="0"/>
              <a:t> configuration up to coil #113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551244"/>
              </p:ext>
            </p:extLst>
          </p:nvPr>
        </p:nvGraphicFramePr>
        <p:xfrm>
          <a:off x="1003300" y="1177326"/>
          <a:ext cx="7258578" cy="2774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Document" r:id="rId4" imgW="9004300" imgH="3441700" progId="Word.Document.12">
                  <p:embed/>
                </p:oleObj>
              </mc:Choice>
              <mc:Fallback>
                <p:oleObj name="Document" r:id="rId4" imgW="9004300" imgH="3441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3300" y="1177326"/>
                        <a:ext cx="7258578" cy="2774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11T_V-tap_Schematic_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6" y="3881217"/>
            <a:ext cx="4193341" cy="2964083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000501" y="4810125"/>
            <a:ext cx="5143499" cy="1463675"/>
          </a:xfrm>
        </p:spPr>
        <p:txBody>
          <a:bodyPr/>
          <a:lstStyle/>
          <a:p>
            <a:r>
              <a:rPr lang="en-US" sz="2000" dirty="0" smtClean="0"/>
              <a:t>16 V</a:t>
            </a:r>
            <a:r>
              <a:rPr lang="en-US" sz="2000" baseline="-25000" dirty="0" smtClean="0"/>
              <a:t>TAPS</a:t>
            </a:r>
            <a:r>
              <a:rPr lang="en-US" sz="2000" dirty="0" smtClean="0"/>
              <a:t> on the inner layer turns</a:t>
            </a:r>
          </a:p>
          <a:p>
            <a:r>
              <a:rPr lang="en-US" sz="2000" dirty="0" smtClean="0"/>
              <a:t>1 V</a:t>
            </a:r>
            <a:r>
              <a:rPr lang="en-US" sz="2000" baseline="-25000" dirty="0" smtClean="0"/>
              <a:t>TAP</a:t>
            </a:r>
            <a:r>
              <a:rPr lang="en-US" sz="2000" dirty="0" smtClean="0"/>
              <a:t> on the </a:t>
            </a:r>
            <a:r>
              <a:rPr lang="en-US" sz="2000" dirty="0" err="1" smtClean="0"/>
              <a:t>NbTi</a:t>
            </a:r>
            <a:r>
              <a:rPr lang="en-US" sz="2000" dirty="0" smtClean="0"/>
              <a:t> powering lead for splice resistance measurement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4422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Heaters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6498"/>
              </p:ext>
            </p:extLst>
          </p:nvPr>
        </p:nvGraphicFramePr>
        <p:xfrm>
          <a:off x="230253" y="1773884"/>
          <a:ext cx="8331219" cy="227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Document" r:id="rId4" imgW="9588500" imgH="2616200" progId="Word.Document.12">
                  <p:embed/>
                </p:oleObj>
              </mc:Choice>
              <mc:Fallback>
                <p:oleObj name="Document" r:id="rId4" imgW="9588500" imgH="261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0253" y="1773884"/>
                        <a:ext cx="8331219" cy="2273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4300" y="1152525"/>
            <a:ext cx="8677275" cy="1463675"/>
          </a:xfrm>
        </p:spPr>
        <p:txBody>
          <a:bodyPr/>
          <a:lstStyle/>
          <a:p>
            <a:r>
              <a:rPr lang="en-US" sz="2000" dirty="0" smtClean="0"/>
              <a:t>Quench heater only in the outer layer</a:t>
            </a:r>
          </a:p>
          <a:p>
            <a:r>
              <a:rPr lang="en-US" sz="2000" dirty="0" smtClean="0"/>
              <a:t>2 independent heater circuit per coil</a:t>
            </a:r>
          </a:p>
          <a:p>
            <a:r>
              <a:rPr lang="en-US" sz="2000" dirty="0" smtClean="0"/>
              <a:t>8 powering leads per aperture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5808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Instrumented collar packs configuration on MBHSP102 &amp; MBHSP103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34411" y="1187016"/>
            <a:ext cx="3485089" cy="2419783"/>
            <a:chOff x="1654071" y="1793091"/>
            <a:chExt cx="5620700" cy="4186494"/>
          </a:xfrm>
        </p:grpSpPr>
        <p:pic>
          <p:nvPicPr>
            <p:cNvPr id="6" name="Picture 5" descr="Coil_Section_Detail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071" y="1793091"/>
              <a:ext cx="5620700" cy="4186494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4115295" y="3088202"/>
              <a:ext cx="540000" cy="54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3568701" y="1063625"/>
            <a:ext cx="6019800" cy="1971675"/>
          </a:xfrm>
        </p:spPr>
        <p:txBody>
          <a:bodyPr/>
          <a:lstStyle/>
          <a:p>
            <a:r>
              <a:rPr lang="en-US" sz="2000" dirty="0" smtClean="0"/>
              <a:t> </a:t>
            </a:r>
            <a:r>
              <a:rPr lang="en-US" sz="2000" dirty="0"/>
              <a:t>2 Strain gauges per collar in ½ bridge </a:t>
            </a:r>
            <a:r>
              <a:rPr lang="en-US" sz="2000" dirty="0" smtClean="0"/>
              <a:t>configuration </a:t>
            </a:r>
            <a:r>
              <a:rPr lang="en-US" sz="2000" dirty="0"/>
              <a:t>(5 wires/gauge) </a:t>
            </a:r>
            <a:endParaRPr lang="en-US" sz="2000" dirty="0" smtClean="0"/>
          </a:p>
          <a:p>
            <a:pPr marL="342900" lvl="1" indent="-342900">
              <a:buBlip>
                <a:blip r:embed="rId4"/>
              </a:buBlip>
            </a:pPr>
            <a:r>
              <a:rPr lang="en-US" dirty="0" smtClean="0"/>
              <a:t>A </a:t>
            </a:r>
            <a:r>
              <a:rPr lang="en-US" dirty="0"/>
              <a:t>collared coil is assembled using 3 instrumented collar-packs equipped with 8 strain gauges </a:t>
            </a:r>
            <a:r>
              <a:rPr lang="en-US" dirty="0" smtClean="0"/>
              <a:t>each </a:t>
            </a:r>
          </a:p>
        </p:txBody>
      </p:sp>
      <p:pic>
        <p:nvPicPr>
          <p:cNvPr id="27" name="Picture 26" descr="DSC0923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20" y="2755900"/>
            <a:ext cx="2926080" cy="2194560"/>
          </a:xfrm>
          <a:prstGeom prst="rect">
            <a:avLst/>
          </a:prstGeom>
        </p:spPr>
      </p:pic>
      <p:pic>
        <p:nvPicPr>
          <p:cNvPr id="29" name="Picture 28" descr="LHCMBHSP0002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3746500"/>
            <a:ext cx="4051300" cy="2865964"/>
          </a:xfrm>
          <a:prstGeom prst="rect">
            <a:avLst/>
          </a:prstGeom>
        </p:spPr>
      </p:pic>
      <p:pic>
        <p:nvPicPr>
          <p:cNvPr id="30" name="Picture 29" descr="DSC09238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900" y="4508500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64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gauges</a:t>
            </a:r>
            <a:endParaRPr lang="en-US" dirty="0"/>
          </a:p>
        </p:txBody>
      </p:sp>
      <p:pic>
        <p:nvPicPr>
          <p:cNvPr id="4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145970"/>
            <a:ext cx="3378200" cy="369591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1" y="1177925"/>
            <a:ext cx="4991099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4 bullet per extremity equipped with 4 gauges in full bridge configuration</a:t>
            </a:r>
          </a:p>
          <a:p>
            <a:r>
              <a:rPr lang="en-US" sz="2000" dirty="0" smtClean="0"/>
              <a:t>40 wires used for bullet gauges monitoring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000" y="2743200"/>
            <a:ext cx="3071673" cy="278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084" y="2742084"/>
            <a:ext cx="2599968" cy="35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96000" y="5765800"/>
            <a:ext cx="283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New bullet gauges design from MBHSP103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3787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½ shells 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29125"/>
            <a:ext cx="9144000" cy="2352675"/>
          </a:xfrm>
        </p:spPr>
        <p:txBody>
          <a:bodyPr/>
          <a:lstStyle/>
          <a:p>
            <a:r>
              <a:rPr lang="en-US" sz="2000" dirty="0" smtClean="0"/>
              <a:t>2 stainless steel ½ shells instrumented at 8 different locations (inner &amp; outer radius: 16 strain gauges)</a:t>
            </a:r>
          </a:p>
          <a:p>
            <a:r>
              <a:rPr lang="en-US" sz="2000" dirty="0" smtClean="0"/>
              <a:t>4 wires configuration (1/4 bridge)</a:t>
            </a:r>
          </a:p>
          <a:p>
            <a:r>
              <a:rPr lang="en-US" sz="2000" dirty="0" smtClean="0"/>
              <a:t>4 temperature compensators requiring 4 wires each (1/4 bridge)</a:t>
            </a:r>
          </a:p>
          <a:p>
            <a:r>
              <a:rPr lang="en-US" sz="2000" dirty="0" smtClean="0"/>
              <a:t>80 wires in total for shells instrumentation</a:t>
            </a:r>
            <a:endParaRPr lang="en-US" sz="2000" dirty="0"/>
          </a:p>
        </p:txBody>
      </p:sp>
      <p:pic>
        <p:nvPicPr>
          <p:cNvPr id="5" name="Picture 4" descr="IMAG085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1181100"/>
            <a:ext cx="6045200" cy="3188154"/>
          </a:xfrm>
          <a:prstGeom prst="rect">
            <a:avLst/>
          </a:prstGeom>
        </p:spPr>
      </p:pic>
      <p:pic>
        <p:nvPicPr>
          <p:cNvPr id="6" name="Picture 5" descr="IMAG084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6700" y="1181100"/>
            <a:ext cx="1955800" cy="318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64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connectors on single aperture</a:t>
            </a:r>
            <a:endParaRPr lang="en-US" dirty="0"/>
          </a:p>
        </p:txBody>
      </p:sp>
      <p:pic>
        <p:nvPicPr>
          <p:cNvPr id="30" name="Picture 29" descr="DSC0865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1231900"/>
            <a:ext cx="4199467" cy="3149600"/>
          </a:xfrm>
          <a:prstGeom prst="rect">
            <a:avLst/>
          </a:prstGeom>
        </p:spPr>
      </p:pic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381001" y="4810125"/>
            <a:ext cx="8763000" cy="1463675"/>
          </a:xfrm>
        </p:spPr>
        <p:txBody>
          <a:bodyPr/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Burndy</a:t>
            </a:r>
            <a:r>
              <a:rPr lang="en-US" sz="2000" dirty="0" smtClean="0"/>
              <a:t> 19 pins connector for Quench Heaters (8 contacts used)</a:t>
            </a:r>
          </a:p>
          <a:p>
            <a:r>
              <a:rPr lang="en-US" sz="2000" dirty="0" smtClean="0"/>
              <a:t>2 </a:t>
            </a:r>
            <a:r>
              <a:rPr lang="en-US" sz="2000" dirty="0" err="1" smtClean="0"/>
              <a:t>Burndy</a:t>
            </a:r>
            <a:r>
              <a:rPr lang="en-US" sz="2000" dirty="0" smtClean="0"/>
              <a:t> 48  pins connector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taps</a:t>
            </a:r>
            <a:r>
              <a:rPr lang="en-US" sz="2000" dirty="0" smtClean="0"/>
              <a:t> (2 * 31 contacts used) </a:t>
            </a:r>
          </a:p>
          <a:p>
            <a:r>
              <a:rPr lang="en-US" sz="2000" dirty="0" smtClean="0"/>
              <a:t>6 “3M” 40 pins connectors for mechanical instrumentation (248 contacts)</a:t>
            </a:r>
          </a:p>
          <a:p>
            <a:r>
              <a:rPr lang="en-US" sz="2000" dirty="0" smtClean="0"/>
              <a:t>2  </a:t>
            </a:r>
            <a:r>
              <a:rPr lang="en-US" sz="2000" dirty="0"/>
              <a:t>“3M” </a:t>
            </a:r>
            <a:r>
              <a:rPr lang="en-US" sz="2000" dirty="0" smtClean="0"/>
              <a:t>40 pins connectors for shell instrumentation (80 contacts)</a:t>
            </a:r>
          </a:p>
          <a:p>
            <a:endParaRPr lang="en-US" sz="2000" dirty="0"/>
          </a:p>
        </p:txBody>
      </p:sp>
      <p:pic>
        <p:nvPicPr>
          <p:cNvPr id="34" name="Picture 33" descr="DSC037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15255" y="835214"/>
            <a:ext cx="3136897" cy="39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57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50955</TotalTime>
  <Words>475</Words>
  <Application>Microsoft Office PowerPoint</Application>
  <PresentationFormat>On-screen Show (4:3)</PresentationFormat>
  <Paragraphs>96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Book Antiqua</vt:lpstr>
      <vt:lpstr>Felix Titling</vt:lpstr>
      <vt:lpstr>1_Default Design</vt:lpstr>
      <vt:lpstr>Custom Design</vt:lpstr>
      <vt:lpstr>Document</vt:lpstr>
      <vt:lpstr>11T Dipole models instrumentation</vt:lpstr>
      <vt:lpstr>Strategy for Vtaps location in the original design</vt:lpstr>
      <vt:lpstr>Present Coil instrumentation layout.  Outer layer VTAPS configuration up to coil #113</vt:lpstr>
      <vt:lpstr>Present Coil instrumentation layout.  Inner  layer VTAPS configuration up to coil #113</vt:lpstr>
      <vt:lpstr>Quench Heaters</vt:lpstr>
      <vt:lpstr>Instrumented collar packs configuration on MBHSP102 &amp; MBHSP103 </vt:lpstr>
      <vt:lpstr>Bullet gauges</vt:lpstr>
      <vt:lpstr>½ shells instrumentation</vt:lpstr>
      <vt:lpstr>Instrumentation connectors on single aperture</vt:lpstr>
      <vt:lpstr>Wires &amp; connectors</vt:lpstr>
      <vt:lpstr>What can we remove?</vt:lpstr>
      <vt:lpstr>Outer layer VTAPS configuration</vt:lpstr>
      <vt:lpstr>Inner  layer VTAPS configuration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Frederic Savary</cp:lastModifiedBy>
  <cp:revision>780</cp:revision>
  <dcterms:created xsi:type="dcterms:W3CDTF">2006-07-31T18:23:56Z</dcterms:created>
  <dcterms:modified xsi:type="dcterms:W3CDTF">2015-06-03T21:25:53Z</dcterms:modified>
</cp:coreProperties>
</file>