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471" r:id="rId2"/>
    <p:sldId id="488" r:id="rId3"/>
    <p:sldId id="484" r:id="rId4"/>
    <p:sldId id="480" r:id="rId5"/>
    <p:sldId id="486" r:id="rId6"/>
    <p:sldId id="482" r:id="rId7"/>
    <p:sldId id="485" r:id="rId8"/>
    <p:sldId id="490" r:id="rId9"/>
    <p:sldId id="479" r:id="rId10"/>
    <p:sldId id="477" r:id="rId11"/>
    <p:sldId id="489" r:id="rId12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45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FF00"/>
    <a:srgbClr val="0000FF"/>
    <a:srgbClr val="CC9900"/>
    <a:srgbClr val="008000"/>
    <a:srgbClr val="00CC66"/>
    <a:srgbClr val="FF9900"/>
    <a:srgbClr val="00CC99"/>
    <a:srgbClr val="6600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36" autoAdjust="0"/>
    <p:restoredTop sz="94706" autoAdjust="0"/>
  </p:normalViewPr>
  <p:slideViewPr>
    <p:cSldViewPr snapToGrid="0" snapToObjects="1">
      <p:cViewPr varScale="1">
        <p:scale>
          <a:sx n="115" d="100"/>
          <a:sy n="115" d="100"/>
        </p:scale>
        <p:origin x="-11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1914" y="-114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700" y="0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pPr/>
              <a:t>11.06.2015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456613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700" y="6456613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700" y="0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pPr/>
              <a:t>11.06.2015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4" rIns="91426" bIns="45714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26" tIns="45714" rIns="91426" bIns="457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56613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700" y="6456613"/>
            <a:ext cx="4302231" cy="339884"/>
          </a:xfrm>
          <a:prstGeom prst="rect">
            <a:avLst/>
          </a:prstGeom>
        </p:spPr>
        <p:txBody>
          <a:bodyPr vert="horz" lIns="91426" tIns="45714" rIns="91426" bIns="45714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27635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effet</a:t>
            </a:r>
            <a:r>
              <a:rPr lang="en-GB" dirty="0" smtClean="0"/>
              <a:t>, je </a:t>
            </a:r>
            <a:r>
              <a:rPr lang="en-GB" dirty="0" err="1" smtClean="0"/>
              <a:t>connais</a:t>
            </a:r>
            <a:r>
              <a:rPr lang="en-GB" dirty="0" smtClean="0"/>
              <a:t> les </a:t>
            </a:r>
            <a:r>
              <a:rPr lang="en-GB" dirty="0" err="1" smtClean="0"/>
              <a:t>cartes</a:t>
            </a:r>
            <a:r>
              <a:rPr lang="en-GB" dirty="0" smtClean="0"/>
              <a:t> de </a:t>
            </a:r>
            <a:r>
              <a:rPr lang="en-GB" dirty="0" err="1" smtClean="0"/>
              <a:t>vannes</a:t>
            </a:r>
            <a:r>
              <a:rPr lang="en-GB" dirty="0" smtClean="0"/>
              <a:t>, les</a:t>
            </a:r>
            <a:r>
              <a:rPr lang="en-GB" baseline="0" dirty="0" smtClean="0"/>
              <a:t> chassis </a:t>
            </a:r>
            <a:r>
              <a:rPr lang="en-GB" baseline="0" dirty="0" err="1" smtClean="0"/>
              <a:t>d’interlocks</a:t>
            </a:r>
            <a:r>
              <a:rPr lang="en-GB" baseline="0" dirty="0" smtClean="0"/>
              <a:t>, experience </a:t>
            </a:r>
            <a:r>
              <a:rPr lang="en-GB" baseline="0" dirty="0" err="1" smtClean="0"/>
              <a:t>en</a:t>
            </a:r>
            <a:r>
              <a:rPr lang="en-GB" baseline="0" dirty="0" smtClean="0"/>
              <a:t> CPLD et FPGA/simulation</a:t>
            </a:r>
          </a:p>
          <a:p>
            <a:r>
              <a:rPr lang="en-GB" baseline="0" dirty="0" err="1" smtClean="0"/>
              <a:t>J’ai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deja</a:t>
            </a:r>
            <a:r>
              <a:rPr lang="en-GB" baseline="0" dirty="0" smtClean="0"/>
              <a:t> commence </a:t>
            </a:r>
            <a:r>
              <a:rPr lang="en-GB" baseline="0" dirty="0" err="1" smtClean="0"/>
              <a:t>une</a:t>
            </a:r>
            <a:r>
              <a:rPr lang="en-GB" baseline="0" dirty="0" smtClean="0"/>
              <a:t> collaboration avec un </a:t>
            </a:r>
            <a:r>
              <a:rPr lang="en-GB" baseline="0" dirty="0" err="1" smtClean="0"/>
              <a:t>industriel</a:t>
            </a:r>
            <a:r>
              <a:rPr lang="en-GB" baseline="0" dirty="0" smtClean="0"/>
              <a:t> pour </a:t>
            </a:r>
            <a:r>
              <a:rPr lang="en-GB" baseline="0" dirty="0" err="1" smtClean="0"/>
              <a:t>trouver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une</a:t>
            </a:r>
            <a:r>
              <a:rPr lang="en-GB" baseline="0" dirty="0" smtClean="0"/>
              <a:t> alternative au TPG</a:t>
            </a:r>
          </a:p>
          <a:p>
            <a:r>
              <a:rPr lang="en-GB" baseline="0" dirty="0" err="1" smtClean="0"/>
              <a:t>J’ai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deja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etudie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l’electronique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mesure</a:t>
            </a:r>
            <a:r>
              <a:rPr lang="en-GB" baseline="0" dirty="0" smtClean="0"/>
              <a:t> des </a:t>
            </a:r>
            <a:r>
              <a:rPr lang="en-GB" baseline="0" dirty="0" err="1" smtClean="0"/>
              <a:t>jauges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dans</a:t>
            </a:r>
            <a:r>
              <a:rPr lang="en-GB" baseline="0" dirty="0" smtClean="0"/>
              <a:t> les arcs</a:t>
            </a:r>
          </a:p>
          <a:p>
            <a:r>
              <a:rPr lang="en-GB" baseline="0" dirty="0" err="1" smtClean="0"/>
              <a:t>J’ai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deja</a:t>
            </a:r>
            <a:r>
              <a:rPr lang="en-GB" baseline="0" dirty="0" smtClean="0"/>
              <a:t> realiser des tests </a:t>
            </a:r>
            <a:r>
              <a:rPr lang="en-GB" baseline="0" dirty="0" err="1" smtClean="0"/>
              <a:t>d’alimentation</a:t>
            </a:r>
            <a:r>
              <a:rPr lang="en-GB" baseline="0" dirty="0" smtClean="0"/>
              <a:t> a decoupage </a:t>
            </a:r>
            <a:r>
              <a:rPr lang="en-GB" baseline="0" dirty="0" err="1" smtClean="0"/>
              <a:t>industrielle</a:t>
            </a:r>
            <a:r>
              <a:rPr lang="en-GB" baseline="0" dirty="0" smtClean="0"/>
              <a:t> pour le </a:t>
            </a:r>
            <a:r>
              <a:rPr lang="en-GB" baseline="0" dirty="0" err="1" smtClean="0"/>
              <a:t>remplacement</a:t>
            </a:r>
            <a:r>
              <a:rPr lang="en-GB" baseline="0" dirty="0" smtClean="0"/>
              <a:t> des </a:t>
            </a:r>
            <a:r>
              <a:rPr lang="en-GB" baseline="0" dirty="0" err="1" smtClean="0"/>
              <a:t>anciennes</a:t>
            </a:r>
            <a:endParaRPr lang="en-GB" baseline="0" dirty="0" smtClean="0"/>
          </a:p>
          <a:p>
            <a:r>
              <a:rPr lang="en-GB" baseline="0" dirty="0" err="1" smtClean="0"/>
              <a:t>J’ai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superviser</a:t>
            </a:r>
            <a:r>
              <a:rPr lang="en-GB" baseline="0" dirty="0" smtClean="0"/>
              <a:t> les etudes pour les tests sous radiations</a:t>
            </a:r>
          </a:p>
          <a:p>
            <a:r>
              <a:rPr lang="en-GB" baseline="0" dirty="0" err="1" smtClean="0"/>
              <a:t>J’ai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acquis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une</a:t>
            </a:r>
            <a:r>
              <a:rPr lang="en-GB" baseline="0" dirty="0" smtClean="0"/>
              <a:t> experience </a:t>
            </a:r>
            <a:r>
              <a:rPr lang="en-GB" baseline="0" dirty="0" err="1" smtClean="0"/>
              <a:t>importante</a:t>
            </a:r>
            <a:r>
              <a:rPr lang="en-GB" baseline="0" dirty="0" smtClean="0"/>
              <a:t> Durant le LS1 </a:t>
            </a:r>
            <a:r>
              <a:rPr lang="en-GB" baseline="0" dirty="0" err="1" smtClean="0"/>
              <a:t>sur</a:t>
            </a:r>
            <a:r>
              <a:rPr lang="en-GB" baseline="0" dirty="0" smtClean="0"/>
              <a:t> le HW primordial pour </a:t>
            </a:r>
            <a:r>
              <a:rPr lang="en-GB" baseline="0" dirty="0" err="1" smtClean="0"/>
              <a:t>effectuer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changements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dans</a:t>
            </a:r>
            <a:r>
              <a:rPr lang="en-GB" baseline="0" dirty="0" smtClean="0"/>
              <a:t> le future.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366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DBAF0-9F53-4390-811A-CCA69D8A86BF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9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DBAF0-9F53-4390-811A-CCA69D8A86BF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9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DBAF0-9F53-4390-811A-CCA69D8A86BF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9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DBAF0-9F53-4390-811A-CCA69D8A86BF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9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DBAF0-9F53-4390-811A-CCA69D8A86BF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94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DBAF0-9F53-4390-811A-CCA69D8A86BF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9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3900" y="509588"/>
            <a:ext cx="3400425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DBAF0-9F53-4390-811A-CCA69D8A86BF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9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effet</a:t>
            </a:r>
            <a:r>
              <a:rPr lang="en-GB" dirty="0" smtClean="0"/>
              <a:t>, je </a:t>
            </a:r>
            <a:r>
              <a:rPr lang="en-GB" dirty="0" err="1" smtClean="0"/>
              <a:t>connais</a:t>
            </a:r>
            <a:r>
              <a:rPr lang="en-GB" dirty="0" smtClean="0"/>
              <a:t> les </a:t>
            </a:r>
            <a:r>
              <a:rPr lang="en-GB" dirty="0" err="1" smtClean="0"/>
              <a:t>cartes</a:t>
            </a:r>
            <a:r>
              <a:rPr lang="en-GB" dirty="0" smtClean="0"/>
              <a:t> de </a:t>
            </a:r>
            <a:r>
              <a:rPr lang="en-GB" dirty="0" err="1" smtClean="0"/>
              <a:t>vannes</a:t>
            </a:r>
            <a:r>
              <a:rPr lang="en-GB" dirty="0" smtClean="0"/>
              <a:t>, les</a:t>
            </a:r>
            <a:r>
              <a:rPr lang="en-GB" baseline="0" dirty="0" smtClean="0"/>
              <a:t> chassis </a:t>
            </a:r>
            <a:r>
              <a:rPr lang="en-GB" baseline="0" dirty="0" err="1" smtClean="0"/>
              <a:t>d’interlocks</a:t>
            </a:r>
            <a:r>
              <a:rPr lang="en-GB" baseline="0" dirty="0" smtClean="0"/>
              <a:t>, experience </a:t>
            </a:r>
            <a:r>
              <a:rPr lang="en-GB" baseline="0" dirty="0" err="1" smtClean="0"/>
              <a:t>en</a:t>
            </a:r>
            <a:r>
              <a:rPr lang="en-GB" baseline="0" dirty="0" smtClean="0"/>
              <a:t> CPLD et FPGA/simulation</a:t>
            </a:r>
          </a:p>
          <a:p>
            <a:r>
              <a:rPr lang="en-GB" baseline="0" dirty="0" err="1" smtClean="0"/>
              <a:t>J’ai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deja</a:t>
            </a:r>
            <a:r>
              <a:rPr lang="en-GB" baseline="0" dirty="0" smtClean="0"/>
              <a:t> commence </a:t>
            </a:r>
            <a:r>
              <a:rPr lang="en-GB" baseline="0" dirty="0" err="1" smtClean="0"/>
              <a:t>une</a:t>
            </a:r>
            <a:r>
              <a:rPr lang="en-GB" baseline="0" dirty="0" smtClean="0"/>
              <a:t> collaboration avec un </a:t>
            </a:r>
            <a:r>
              <a:rPr lang="en-GB" baseline="0" dirty="0" err="1" smtClean="0"/>
              <a:t>industriel</a:t>
            </a:r>
            <a:r>
              <a:rPr lang="en-GB" baseline="0" dirty="0" smtClean="0"/>
              <a:t> pour </a:t>
            </a:r>
            <a:r>
              <a:rPr lang="en-GB" baseline="0" dirty="0" err="1" smtClean="0"/>
              <a:t>trouver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une</a:t>
            </a:r>
            <a:r>
              <a:rPr lang="en-GB" baseline="0" dirty="0" smtClean="0"/>
              <a:t> alternative au TPG</a:t>
            </a:r>
          </a:p>
          <a:p>
            <a:r>
              <a:rPr lang="en-GB" baseline="0" dirty="0" err="1" smtClean="0"/>
              <a:t>J’ai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deja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etudie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l’electronique</a:t>
            </a:r>
            <a:r>
              <a:rPr lang="en-GB" baseline="0" dirty="0" smtClean="0"/>
              <a:t> de </a:t>
            </a:r>
            <a:r>
              <a:rPr lang="en-GB" baseline="0" dirty="0" err="1" smtClean="0"/>
              <a:t>mesure</a:t>
            </a:r>
            <a:r>
              <a:rPr lang="en-GB" baseline="0" dirty="0" smtClean="0"/>
              <a:t> des </a:t>
            </a:r>
            <a:r>
              <a:rPr lang="en-GB" baseline="0" dirty="0" err="1" smtClean="0"/>
              <a:t>jauges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dans</a:t>
            </a:r>
            <a:r>
              <a:rPr lang="en-GB" baseline="0" dirty="0" smtClean="0"/>
              <a:t> les arcs</a:t>
            </a:r>
          </a:p>
          <a:p>
            <a:r>
              <a:rPr lang="en-GB" baseline="0" dirty="0" err="1" smtClean="0"/>
              <a:t>J’ai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deja</a:t>
            </a:r>
            <a:r>
              <a:rPr lang="en-GB" baseline="0" dirty="0" smtClean="0"/>
              <a:t> realiser des tests </a:t>
            </a:r>
            <a:r>
              <a:rPr lang="en-GB" baseline="0" dirty="0" err="1" smtClean="0"/>
              <a:t>d’alimentation</a:t>
            </a:r>
            <a:r>
              <a:rPr lang="en-GB" baseline="0" dirty="0" smtClean="0"/>
              <a:t> a decoupage </a:t>
            </a:r>
            <a:r>
              <a:rPr lang="en-GB" baseline="0" dirty="0" err="1" smtClean="0"/>
              <a:t>industrielle</a:t>
            </a:r>
            <a:r>
              <a:rPr lang="en-GB" baseline="0" dirty="0" smtClean="0"/>
              <a:t> pour le </a:t>
            </a:r>
            <a:r>
              <a:rPr lang="en-GB" baseline="0" dirty="0" err="1" smtClean="0"/>
              <a:t>remplacement</a:t>
            </a:r>
            <a:r>
              <a:rPr lang="en-GB" baseline="0" dirty="0" smtClean="0"/>
              <a:t> des </a:t>
            </a:r>
            <a:r>
              <a:rPr lang="en-GB" baseline="0" dirty="0" err="1" smtClean="0"/>
              <a:t>anciennes</a:t>
            </a:r>
            <a:endParaRPr lang="en-GB" baseline="0" dirty="0" smtClean="0"/>
          </a:p>
          <a:p>
            <a:r>
              <a:rPr lang="en-GB" baseline="0" dirty="0" err="1" smtClean="0"/>
              <a:t>J’ai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superviser</a:t>
            </a:r>
            <a:r>
              <a:rPr lang="en-GB" baseline="0" dirty="0" smtClean="0"/>
              <a:t> les etudes pour les tests sous radiations</a:t>
            </a:r>
          </a:p>
          <a:p>
            <a:r>
              <a:rPr lang="en-GB" baseline="0" dirty="0" err="1" smtClean="0"/>
              <a:t>J’ai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acquis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une</a:t>
            </a:r>
            <a:r>
              <a:rPr lang="en-GB" baseline="0" dirty="0" smtClean="0"/>
              <a:t> experience </a:t>
            </a:r>
            <a:r>
              <a:rPr lang="en-GB" baseline="0" dirty="0" err="1" smtClean="0"/>
              <a:t>importante</a:t>
            </a:r>
            <a:r>
              <a:rPr lang="en-GB" baseline="0" dirty="0" smtClean="0"/>
              <a:t> Durant le LS1 </a:t>
            </a:r>
            <a:r>
              <a:rPr lang="en-GB" baseline="0" dirty="0" err="1" smtClean="0"/>
              <a:t>sur</a:t>
            </a:r>
            <a:r>
              <a:rPr lang="en-GB" baseline="0" dirty="0" smtClean="0"/>
              <a:t> le HW primordial pour </a:t>
            </a:r>
            <a:r>
              <a:rPr lang="en-GB" baseline="0" dirty="0" err="1" smtClean="0"/>
              <a:t>effectuer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changements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dans</a:t>
            </a:r>
            <a:r>
              <a:rPr lang="en-GB" baseline="0" dirty="0" smtClean="0"/>
              <a:t> le future.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BD65B-17AC-4528-BDB3-3B86535BBBD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366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 noProof="0" dirty="0" smtClean="0"/>
              <a:t>Click to edit Master text styles</a:t>
            </a:r>
          </a:p>
          <a:p>
            <a:pPr lvl="1" eaLnBrk="1" latinLnBrk="0" hangingPunct="1"/>
            <a:r>
              <a:rPr lang="en-GB" noProof="0" dirty="0" smtClean="0"/>
              <a:t>Second level</a:t>
            </a:r>
          </a:p>
          <a:p>
            <a:pPr lvl="2" eaLnBrk="1" latinLnBrk="0" hangingPunct="1"/>
            <a:r>
              <a:rPr lang="en-GB" noProof="0" dirty="0" smtClean="0"/>
              <a:t>Third level</a:t>
            </a:r>
          </a:p>
          <a:p>
            <a:pPr lvl="3" eaLnBrk="1" latinLnBrk="0" hangingPunct="1"/>
            <a:r>
              <a:rPr lang="en-GB" noProof="0" dirty="0" smtClean="0"/>
              <a:t>Fourth level</a:t>
            </a:r>
          </a:p>
          <a:p>
            <a:pPr lvl="4" eaLnBrk="1" latinLnBrk="0" hangingPunct="1"/>
            <a:r>
              <a:rPr lang="en-GB" noProof="0" dirty="0" smtClean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i="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May 06, 2015</a:t>
            </a:r>
            <a:endParaRPr lang="en-US" i="1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318162"/>
            <a:ext cx="8265984" cy="3024020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GB" noProof="0" dirty="0" smtClean="0"/>
              <a:t>Click to edit Master title style</a:t>
            </a:r>
            <a:endParaRPr kumimoji="0" lang="en-GB" noProof="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944880" y="2861"/>
            <a:ext cx="7216719" cy="492443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woPt" dir="tl">
                <a:rot lat="0" lon="0" rev="6000000"/>
              </a:lightRig>
            </a:scene3d>
            <a:sp3d extrusionH="25400" contourW="8890">
              <a:bevelT w="38100" h="31750"/>
              <a:contourClr>
                <a:srgbClr val="0055A0"/>
              </a:contourClr>
            </a:sp3d>
          </a:bodyPr>
          <a:lstStyle>
            <a:lvl1pPr algn="ctr">
              <a:defRPr sz="3200" b="1" u="none" cap="none" spc="0">
                <a:ln w="11430">
                  <a:noFill/>
                </a:ln>
                <a:solidFill>
                  <a:srgbClr val="2D9D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29945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944880" y="2861"/>
            <a:ext cx="7216719" cy="492443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  <a:scene3d>
              <a:camera prst="orthographicFront"/>
              <a:lightRig rig="twoPt" dir="tl">
                <a:rot lat="0" lon="0" rev="6000000"/>
              </a:lightRig>
            </a:scene3d>
            <a:sp3d extrusionH="25400" contourW="8890">
              <a:bevelT w="38100" h="31750"/>
              <a:contourClr>
                <a:srgbClr val="0055A0"/>
              </a:contourClr>
            </a:sp3d>
          </a:bodyPr>
          <a:lstStyle>
            <a:lvl1pPr algn="ctr">
              <a:defRPr sz="3200" b="1" u="none" cap="none" spc="0">
                <a:ln w="11430">
                  <a:noFill/>
                </a:ln>
                <a:solidFill>
                  <a:srgbClr val="2D9DFF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629945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alphaModFix amt="10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i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Jun 11,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72731"/>
            <a:ext cx="3039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i="1" kern="1200" baseline="0" noProof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Vacuum control commissioning and alarms system      Abel Gutierrez </a:t>
            </a:r>
            <a:r>
              <a:rPr lang="en-GB" sz="1000" i="1" baseline="0" noProof="0" dirty="0" smtClean="0">
                <a:solidFill>
                  <a:schemeClr val="bg1"/>
                </a:solidFill>
              </a:rPr>
              <a:t>CERN TE-VSC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82" r:id="rId7"/>
    <p:sldLayoutId id="2147483683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2"/>
        </a:buClr>
        <a:buSzPct val="8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2"/>
        </a:buClr>
        <a:buSzPct val="90000"/>
        <a:buFont typeface="Wingdings" panose="05000000000000000000" pitchFamily="2" charset="2"/>
        <a:buChar char="§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2"/>
        </a:buClr>
        <a:buSzPct val="85000"/>
        <a:buFont typeface="Wingdings" panose="05000000000000000000" pitchFamily="2" charset="2"/>
        <a:buChar char="§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Wingdings" panose="05000000000000000000" pitchFamily="2" charset="2"/>
        <a:buChar char="§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2"/>
        </a:buClr>
        <a:buSzPct val="100000"/>
        <a:buFont typeface="Wingdings" panose="05000000000000000000" pitchFamily="2" charset="2"/>
        <a:buChar char="§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hyperlink" Target="file:///G:\Departments\TE\Groups\VSC\ICM\Documentation\VED\VED-141205(DC_DC_converter_chassis_for_gauges)" TargetMode="External"/><Relationship Id="rId4" Type="http://schemas.openxmlformats.org/officeDocument/2006/relationships/hyperlink" Target="search-ms:displayname=Search%20Results%20in%20VED&amp;crumb=location:\\cern.ch\dfs\Departments\TE\Groups\VSC\ICM\Documentation\VED\VED-141205(DC_DC_converter_chassis_for_gauges)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file:///G:\Departments\TE\Groups\VSC\ICM\Documentation\Machines\SPS\NA62\05-HW_Configuration\HW_Alarms_Veto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hyperlink" Target="file:///G:\Departments\TE\Groups\VSC\ICM\Documentation\VED\VED-141114(Chassis%20VP-3%20adapted%20for%20TPG_ITL)" TargetMode="External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911" y="2240126"/>
            <a:ext cx="8670663" cy="940443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latin typeface="Corbel" pitchFamily="34" charset="0"/>
              </a:rPr>
              <a:t>NA62 </a:t>
            </a:r>
            <a:r>
              <a:rPr lang="en-GB" dirty="0" smtClean="0">
                <a:latin typeface="Corbel" pitchFamily="34" charset="0"/>
              </a:rPr>
              <a:t/>
            </a:r>
            <a:br>
              <a:rPr lang="en-GB" dirty="0" smtClean="0">
                <a:latin typeface="Corbel" pitchFamily="34" charset="0"/>
              </a:rPr>
            </a:br>
            <a:r>
              <a:rPr lang="en-GB" b="1" dirty="0" smtClean="0">
                <a:latin typeface="Corbel" pitchFamily="34" charset="0"/>
              </a:rPr>
              <a:t>Vacuum control commissioning and alarms system</a:t>
            </a:r>
            <a:endParaRPr lang="en-GB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Date Placeholder 3"/>
          <p:cNvSpPr txBox="1">
            <a:spLocks/>
          </p:cNvSpPr>
          <p:nvPr/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Jun 11, 2015</a:t>
            </a:r>
            <a:endParaRPr lang="en-US" sz="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52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Date Placeholder 3"/>
          <p:cNvSpPr txBox="1">
            <a:spLocks/>
          </p:cNvSpPr>
          <p:nvPr/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Jun 11, 2015</a:t>
            </a:r>
            <a:endParaRPr lang="en-US" sz="800" i="1" dirty="0">
              <a:solidFill>
                <a:schemeClr val="bg1"/>
              </a:solidFill>
            </a:endParaRP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7918391-D411-FE40-AAD7-861AE5233E0E}" type="slidenum">
              <a:rPr lang="en-US" sz="900" smtClean="0">
                <a:solidFill>
                  <a:schemeClr val="bg1"/>
                </a:solidFill>
              </a:rPr>
              <a:pPr algn="ctr"/>
              <a:t>10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8" name="5 Título"/>
          <p:cNvSpPr>
            <a:spLocks noGrp="1"/>
          </p:cNvSpPr>
          <p:nvPr>
            <p:ph type="title"/>
          </p:nvPr>
        </p:nvSpPr>
        <p:spPr>
          <a:xfrm>
            <a:off x="755576" y="-32080"/>
            <a:ext cx="7344816" cy="47897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orbel" pitchFamily="34" charset="0"/>
              </a:rPr>
              <a:t>Commissioning</a:t>
            </a:r>
            <a:endParaRPr lang="en-US" sz="2000" b="1" dirty="0">
              <a:latin typeface="Corbel" pitchFamily="34" charset="0"/>
            </a:endParaRPr>
          </a:p>
        </p:txBody>
      </p:sp>
      <p:cxnSp>
        <p:nvCxnSpPr>
          <p:cNvPr id="29" name="28 Conector recto"/>
          <p:cNvCxnSpPr/>
          <p:nvPr/>
        </p:nvCxnSpPr>
        <p:spPr>
          <a:xfrm>
            <a:off x="0" y="386684"/>
            <a:ext cx="914400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Rectángulo redondeado"/>
          <p:cNvSpPr/>
          <p:nvPr/>
        </p:nvSpPr>
        <p:spPr>
          <a:xfrm>
            <a:off x="738161" y="887815"/>
            <a:ext cx="7643866" cy="3214710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1214412" y="1245005"/>
            <a:ext cx="7286676" cy="258532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In order to assure the correct functionality of the control system a careful commissioning is being carried out: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 Checking the behavior of all the equipment after re-cabling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 Testing alarms with the clients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 Testing interlocks with vacuum operators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 Following the pressure measure during the pump down </a:t>
            </a:r>
          </a:p>
        </p:txBody>
      </p:sp>
      <p:sp>
        <p:nvSpPr>
          <p:cNvPr id="32" name="31 Rectángulo redondeado"/>
          <p:cNvSpPr/>
          <p:nvPr/>
        </p:nvSpPr>
        <p:spPr>
          <a:xfrm>
            <a:off x="714348" y="4593065"/>
            <a:ext cx="7715304" cy="866781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         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Special thanks to Jeremy, Philippe and Khalid for the great work done</a:t>
            </a:r>
          </a:p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95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Date Placeholder 3"/>
          <p:cNvSpPr txBox="1">
            <a:spLocks/>
          </p:cNvSpPr>
          <p:nvPr/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Jun 11, 2015</a:t>
            </a:r>
            <a:endParaRPr lang="en-US" sz="800" i="1" dirty="0">
              <a:solidFill>
                <a:schemeClr val="bg1"/>
              </a:solidFill>
            </a:endParaRPr>
          </a:p>
        </p:txBody>
      </p:sp>
      <p:sp>
        <p:nvSpPr>
          <p:cNvPr id="24" name="Slide Number Placeholder 5"/>
          <p:cNvSpPr txBox="1">
            <a:spLocks/>
          </p:cNvSpPr>
          <p:nvPr/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7918391-D411-FE40-AAD7-861AE5233E0E}" type="slidenum">
              <a:rPr lang="en-US" sz="900" smtClean="0">
                <a:solidFill>
                  <a:schemeClr val="bg1"/>
                </a:solidFill>
              </a:rPr>
              <a:pPr algn="ctr"/>
              <a:t>11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8" name="5 Título"/>
          <p:cNvSpPr>
            <a:spLocks noGrp="1"/>
          </p:cNvSpPr>
          <p:nvPr>
            <p:ph type="title"/>
          </p:nvPr>
        </p:nvSpPr>
        <p:spPr>
          <a:xfrm>
            <a:off x="959971" y="2576196"/>
            <a:ext cx="7344816" cy="47897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Corbel" pitchFamily="34" charset="0"/>
              </a:rPr>
              <a:t>Thanks for your attention!!</a:t>
            </a:r>
            <a:endParaRPr lang="en-US" sz="4000" b="1" dirty="0">
              <a:solidFill>
                <a:schemeClr val="tx1"/>
              </a:solidFill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951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/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7918391-D411-FE40-AAD7-861AE5233E0E}" type="slidenum">
              <a:rPr lang="en-US" sz="900" smtClean="0">
                <a:solidFill>
                  <a:schemeClr val="bg1"/>
                </a:solidFill>
              </a:rPr>
              <a:pPr algn="ctr"/>
              <a:t>2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8" name="TextBox 4"/>
          <p:cNvSpPr txBox="1"/>
          <p:nvPr/>
        </p:nvSpPr>
        <p:spPr>
          <a:xfrm>
            <a:off x="806472" y="847232"/>
            <a:ext cx="5400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b="1" dirty="0" smtClean="0">
                <a:solidFill>
                  <a:srgbClr val="000000"/>
                </a:solidFill>
                <a:latin typeface="Corbel" pitchFamily="34" charset="0"/>
              </a:rPr>
              <a:t>Corrective measures </a:t>
            </a:r>
            <a:r>
              <a:rPr lang="es-ES_tradnl" sz="2000" b="1" dirty="0" err="1" smtClean="0">
                <a:solidFill>
                  <a:srgbClr val="000000"/>
                </a:solidFill>
                <a:latin typeface="Corbel" pitchFamily="34" charset="0"/>
              </a:rPr>
              <a:t>during</a:t>
            </a:r>
            <a:r>
              <a:rPr lang="es-ES_tradnl" sz="2000" b="1" dirty="0" smtClean="0">
                <a:solidFill>
                  <a:srgbClr val="000000"/>
                </a:solidFill>
                <a:latin typeface="Corbel" pitchFamily="34" charset="0"/>
              </a:rPr>
              <a:t> TS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err="1" smtClean="0">
                <a:solidFill>
                  <a:srgbClr val="000000"/>
                </a:solidFill>
                <a:latin typeface="Corbel" pitchFamily="34" charset="0"/>
              </a:rPr>
              <a:t>Cabling</a:t>
            </a:r>
            <a:r>
              <a:rPr lang="es-ES_tradnl" sz="2000" dirty="0" smtClean="0">
                <a:solidFill>
                  <a:srgbClr val="000000"/>
                </a:solidFill>
                <a:latin typeface="Corbel" pitchFamily="34" charset="0"/>
              </a:rPr>
              <a:t> &amp; </a:t>
            </a:r>
            <a:r>
              <a:rPr lang="es-ES_tradnl" sz="2000" dirty="0" err="1" smtClean="0">
                <a:solidFill>
                  <a:srgbClr val="000000"/>
                </a:solidFill>
                <a:latin typeface="Corbel" pitchFamily="34" charset="0"/>
              </a:rPr>
              <a:t>Esthetic</a:t>
            </a:r>
            <a:endParaRPr lang="es-ES_tradnl" sz="2000" dirty="0" smtClean="0">
              <a:solidFill>
                <a:srgbClr val="000000"/>
              </a:solidFill>
              <a:latin typeface="Corbel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err="1" smtClean="0">
                <a:solidFill>
                  <a:srgbClr val="000000"/>
                </a:solidFill>
                <a:latin typeface="Corbel" pitchFamily="34" charset="0"/>
              </a:rPr>
              <a:t>Membrane</a:t>
            </a:r>
            <a:r>
              <a:rPr lang="es-ES_tradnl" sz="2000" dirty="0" smtClean="0">
                <a:solidFill>
                  <a:srgbClr val="000000"/>
                </a:solidFill>
                <a:latin typeface="Corbel" pitchFamily="34" charset="0"/>
              </a:rPr>
              <a:t> gauges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b="1" dirty="0" smtClean="0">
                <a:solidFill>
                  <a:srgbClr val="000000"/>
                </a:solidFill>
                <a:latin typeface="Corbel" pitchFamily="34" charset="0"/>
              </a:rPr>
              <a:t>New alarms and interlocks implemented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smtClean="0">
                <a:solidFill>
                  <a:srgbClr val="000000"/>
                </a:solidFill>
                <a:latin typeface="Corbel" pitchFamily="34" charset="0"/>
              </a:rPr>
              <a:t>General synoptic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smtClean="0">
                <a:solidFill>
                  <a:srgbClr val="000000"/>
                </a:solidFill>
                <a:latin typeface="Corbel" pitchFamily="34" charset="0"/>
              </a:rPr>
              <a:t>Alarms from clients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smtClean="0">
                <a:solidFill>
                  <a:srgbClr val="000000"/>
                </a:solidFill>
                <a:latin typeface="Corbel" pitchFamily="34" charset="0"/>
              </a:rPr>
              <a:t>Alarms to clients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dirty="0" smtClean="0">
                <a:solidFill>
                  <a:srgbClr val="000000"/>
                </a:solidFill>
                <a:latin typeface="Corbel" pitchFamily="34" charset="0"/>
              </a:rPr>
              <a:t>Interlocks</a:t>
            </a:r>
            <a:endParaRPr lang="es-ES_tradnl" sz="2000" dirty="0">
              <a:solidFill>
                <a:srgbClr val="000000"/>
              </a:solidFill>
              <a:latin typeface="Corbe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s-ES_tradnl" sz="2000" b="1" dirty="0" smtClean="0">
                <a:solidFill>
                  <a:srgbClr val="000000"/>
                </a:solidFill>
                <a:latin typeface="Corbel" pitchFamily="34" charset="0"/>
              </a:rPr>
              <a:t>Commissioning</a:t>
            </a:r>
            <a:endParaRPr lang="es-ES_tradnl" sz="2000" b="1" dirty="0">
              <a:solidFill>
                <a:srgbClr val="000000"/>
              </a:solidFill>
              <a:latin typeface="Corbel" pitchFamily="34" charset="0"/>
            </a:endParaRPr>
          </a:p>
        </p:txBody>
      </p:sp>
      <p:sp>
        <p:nvSpPr>
          <p:cNvPr id="9" name="5 Título"/>
          <p:cNvSpPr>
            <a:spLocks noGrp="1"/>
          </p:cNvSpPr>
          <p:nvPr>
            <p:ph type="title"/>
          </p:nvPr>
        </p:nvSpPr>
        <p:spPr>
          <a:xfrm>
            <a:off x="755576" y="-172128"/>
            <a:ext cx="7344816" cy="764704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Corbel" pitchFamily="34" charset="0"/>
              </a:rPr>
              <a:t>Overview</a:t>
            </a:r>
            <a:endParaRPr lang="en-US" sz="2400" dirty="0">
              <a:latin typeface="Corbel" pitchFamily="34" charset="0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Jun 11, 2015</a:t>
            </a:r>
            <a:endParaRPr lang="en-US" sz="800" i="1" dirty="0">
              <a:solidFill>
                <a:schemeClr val="bg1"/>
              </a:solidFill>
            </a:endParaRPr>
          </a:p>
        </p:txBody>
      </p:sp>
      <p:cxnSp>
        <p:nvCxnSpPr>
          <p:cNvPr id="11" name="10 Conector recto"/>
          <p:cNvCxnSpPr/>
          <p:nvPr/>
        </p:nvCxnSpPr>
        <p:spPr>
          <a:xfrm>
            <a:off x="0" y="415382"/>
            <a:ext cx="914400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2691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 txBox="1">
            <a:spLocks/>
          </p:cNvSpPr>
          <p:nvPr/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7918391-D411-FE40-AAD7-861AE5233E0E}" type="slidenum">
              <a:rPr lang="en-US" sz="900" smtClean="0">
                <a:solidFill>
                  <a:schemeClr val="bg1"/>
                </a:solidFill>
              </a:rPr>
              <a:pPr algn="ctr"/>
              <a:t>3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9" name="Rounded Rectangle 15"/>
          <p:cNvSpPr/>
          <p:nvPr/>
        </p:nvSpPr>
        <p:spPr>
          <a:xfrm>
            <a:off x="323528" y="925772"/>
            <a:ext cx="3528392" cy="2757476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20" name="5 Título"/>
          <p:cNvSpPr>
            <a:spLocks noGrp="1"/>
          </p:cNvSpPr>
          <p:nvPr>
            <p:ph type="title"/>
          </p:nvPr>
        </p:nvSpPr>
        <p:spPr>
          <a:xfrm>
            <a:off x="755576" y="-19072"/>
            <a:ext cx="7344816" cy="47897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orbel" pitchFamily="34" charset="0"/>
              </a:rPr>
              <a:t>Corrective measures during TS: </a:t>
            </a:r>
            <a:r>
              <a:rPr lang="en-US" sz="2000" b="1" dirty="0" smtClean="0">
                <a:latin typeface="Corbel" pitchFamily="34" charset="0"/>
              </a:rPr>
              <a:t>Cabling &amp; Esthetic</a:t>
            </a:r>
            <a:endParaRPr lang="en-US" sz="2000" b="1" dirty="0">
              <a:latin typeface="Corbel" pitchFamily="34" charset="0"/>
            </a:endParaRPr>
          </a:p>
        </p:txBody>
      </p:sp>
      <p:cxnSp>
        <p:nvCxnSpPr>
          <p:cNvPr id="21" name="20 Conector recto"/>
          <p:cNvCxnSpPr/>
          <p:nvPr/>
        </p:nvCxnSpPr>
        <p:spPr>
          <a:xfrm>
            <a:off x="0" y="415382"/>
            <a:ext cx="914400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25892" y="774496"/>
            <a:ext cx="4256322" cy="5062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8 CuadroTexto"/>
          <p:cNvSpPr txBox="1"/>
          <p:nvPr/>
        </p:nvSpPr>
        <p:spPr>
          <a:xfrm>
            <a:off x="587794" y="1371584"/>
            <a:ext cx="3929090" cy="456535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pPr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8x </a:t>
            </a:r>
            <a:r>
              <a:rPr lang="en-US" dirty="0">
                <a:solidFill>
                  <a:srgbClr val="000000"/>
                </a:solidFill>
              </a:rPr>
              <a:t>Control </a:t>
            </a:r>
            <a:r>
              <a:rPr lang="en-US" dirty="0" smtClean="0">
                <a:solidFill>
                  <a:srgbClr val="000000"/>
                </a:solidFill>
              </a:rPr>
              <a:t>racks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4" name="Straight Connector 16"/>
          <p:cNvCxnSpPr/>
          <p:nvPr/>
        </p:nvCxnSpPr>
        <p:spPr>
          <a:xfrm>
            <a:off x="692076" y="1400200"/>
            <a:ext cx="2952328" cy="0"/>
          </a:xfrm>
          <a:prstGeom prst="lin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5" name="Rounded Rectangle 17"/>
          <p:cNvSpPr/>
          <p:nvPr/>
        </p:nvSpPr>
        <p:spPr>
          <a:xfrm>
            <a:off x="323528" y="4058102"/>
            <a:ext cx="3528392" cy="137873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cxnSp>
        <p:nvCxnSpPr>
          <p:cNvPr id="26" name="Straight Connector 18"/>
          <p:cNvCxnSpPr/>
          <p:nvPr/>
        </p:nvCxnSpPr>
        <p:spPr>
          <a:xfrm>
            <a:off x="692076" y="4469030"/>
            <a:ext cx="2952328" cy="0"/>
          </a:xfrm>
          <a:prstGeom prst="lin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8 CuadroTexto"/>
          <p:cNvSpPr txBox="1"/>
          <p:nvPr/>
        </p:nvSpPr>
        <p:spPr>
          <a:xfrm>
            <a:off x="609002" y="4055716"/>
            <a:ext cx="3929090" cy="1338828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</a:rPr>
              <a:t>Manpower</a:t>
            </a:r>
            <a:endParaRPr lang="en-US" dirty="0">
              <a:solidFill>
                <a:srgbClr val="000000"/>
              </a:solidFill>
            </a:endParaRPr>
          </a:p>
          <a:p>
            <a:pPr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3 people (FSU)</a:t>
            </a:r>
            <a:endParaRPr lang="en-US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rgbClr val="000000"/>
                </a:solidFill>
              </a:rPr>
              <a:t>  ~200h</a:t>
            </a:r>
          </a:p>
        </p:txBody>
      </p:sp>
      <p:sp>
        <p:nvSpPr>
          <p:cNvPr id="28" name="8 CuadroTexto"/>
          <p:cNvSpPr txBox="1"/>
          <p:nvPr/>
        </p:nvSpPr>
        <p:spPr>
          <a:xfrm>
            <a:off x="596872" y="1778259"/>
            <a:ext cx="3929090" cy="464871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 7x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Cryo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-pumps</a:t>
            </a:r>
          </a:p>
        </p:txBody>
      </p:sp>
      <p:sp>
        <p:nvSpPr>
          <p:cNvPr id="29" name="8 CuadroTexto"/>
          <p:cNvSpPr txBox="1"/>
          <p:nvPr/>
        </p:nvSpPr>
        <p:spPr>
          <a:xfrm>
            <a:off x="596872" y="2206887"/>
            <a:ext cx="3929090" cy="464871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 6x VPGs</a:t>
            </a:r>
          </a:p>
        </p:txBody>
      </p:sp>
      <p:sp>
        <p:nvSpPr>
          <p:cNvPr id="30" name="8 CuadroTexto"/>
          <p:cNvSpPr txBox="1"/>
          <p:nvPr/>
        </p:nvSpPr>
        <p:spPr>
          <a:xfrm>
            <a:off x="596872" y="2635515"/>
            <a:ext cx="3929090" cy="464871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 4x </a:t>
            </a:r>
            <a:r>
              <a:rPr lang="en-US" dirty="0" err="1" smtClean="0">
                <a:solidFill>
                  <a:schemeClr val="bg1">
                    <a:lumMod val="65000"/>
                  </a:schemeClr>
                </a:solidFill>
              </a:rPr>
              <a:t>Profibus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local boxes</a:t>
            </a:r>
          </a:p>
        </p:txBody>
      </p:sp>
      <p:sp>
        <p:nvSpPr>
          <p:cNvPr id="31" name="8 CuadroTexto"/>
          <p:cNvSpPr txBox="1"/>
          <p:nvPr/>
        </p:nvSpPr>
        <p:spPr>
          <a:xfrm>
            <a:off x="596872" y="3064143"/>
            <a:ext cx="3929090" cy="464871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 2x Valve simulator boxes</a:t>
            </a:r>
          </a:p>
        </p:txBody>
      </p:sp>
      <p:sp>
        <p:nvSpPr>
          <p:cNvPr id="33" name="30 Marcador de pie de página"/>
          <p:cNvSpPr txBox="1">
            <a:spLocks/>
          </p:cNvSpPr>
          <p:nvPr/>
        </p:nvSpPr>
        <p:spPr>
          <a:xfrm>
            <a:off x="107504" y="6421288"/>
            <a:ext cx="4881736" cy="3200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4" name="33 Imagen" descr="DSC039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64246" y="827241"/>
            <a:ext cx="3570316" cy="4763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12108" y="1208574"/>
            <a:ext cx="4330468" cy="4000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 descr="G:\Departments\TE\Groups\VSC\ICM\Documentation\Machines\SPS\NA62\11-Images\TS\DSC0398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89240" y="1208574"/>
            <a:ext cx="3111299" cy="414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 descr="G:\Departments\TE\Groups\VSC\ICM\Documentation\Machines\SPS\NA62\11-Images\TS\DSC0399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2662" y="903441"/>
            <a:ext cx="3571900" cy="476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37 Flecha arriba"/>
          <p:cNvSpPr/>
          <p:nvPr/>
        </p:nvSpPr>
        <p:spPr>
          <a:xfrm rot="10800000">
            <a:off x="7080696" y="2169854"/>
            <a:ext cx="484632" cy="978408"/>
          </a:xfrm>
          <a:prstGeom prst="up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8 CuadroTexto"/>
          <p:cNvSpPr txBox="1"/>
          <p:nvPr/>
        </p:nvSpPr>
        <p:spPr>
          <a:xfrm>
            <a:off x="575094" y="969065"/>
            <a:ext cx="3929090" cy="456535"/>
          </a:xfrm>
          <a:prstGeom prst="rect">
            <a:avLst/>
          </a:prstGeom>
          <a:noFill/>
        </p:spPr>
        <p:txBody>
          <a:bodyPr wrap="square" numCol="1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</a:rPr>
              <a:t>Equipment: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0" name="Picture 3" descr="G:\Departments\TE\Groups\VSC\ICM\Documentation\Machines\SPS\NA62\11-Images\TS\DSC0397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984" y="774496"/>
            <a:ext cx="4136104" cy="5143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0595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/>
      <p:bldP spid="25" grpId="0" animBg="1"/>
      <p:bldP spid="27" grpId="0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8" grpId="0" animBg="1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 txBox="1">
            <a:spLocks/>
          </p:cNvSpPr>
          <p:nvPr/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7918391-D411-FE40-AAD7-861AE5233E0E}" type="slidenum">
              <a:rPr lang="en-US" sz="900" smtClean="0">
                <a:solidFill>
                  <a:schemeClr val="bg1"/>
                </a:solidFill>
              </a:rPr>
              <a:pPr algn="ctr"/>
              <a:t>4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411134" y="3573466"/>
            <a:ext cx="8283104" cy="64294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411134" y="495282"/>
            <a:ext cx="8283104" cy="642942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00"/>
              </a:solidFill>
            </a:endParaRPr>
          </a:p>
        </p:txBody>
      </p:sp>
      <p:sp>
        <p:nvSpPr>
          <p:cNvPr id="23" name="5 Título"/>
          <p:cNvSpPr>
            <a:spLocks noGrp="1"/>
          </p:cNvSpPr>
          <p:nvPr>
            <p:ph type="title"/>
          </p:nvPr>
        </p:nvSpPr>
        <p:spPr>
          <a:xfrm>
            <a:off x="755576" y="-72863"/>
            <a:ext cx="7344816" cy="47897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orbel" pitchFamily="34" charset="0"/>
              </a:rPr>
              <a:t>Corrective measures during TS: </a:t>
            </a:r>
            <a:r>
              <a:rPr lang="en-US" sz="2000" b="1" dirty="0" smtClean="0">
                <a:latin typeface="Corbel" pitchFamily="34" charset="0"/>
              </a:rPr>
              <a:t>Membrane gauges</a:t>
            </a:r>
            <a:endParaRPr lang="en-US" sz="2000" b="1" dirty="0">
              <a:latin typeface="Corbel" pitchFamily="34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601106" y="492812"/>
            <a:ext cx="814393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Membranes gauges with radiation tolerance were installed in sectors 2, 3 and 4 with the unusual voltage supply of ±13.5 VDC</a:t>
            </a: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3488" y="1209485"/>
            <a:ext cx="66389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29 Elipse"/>
          <p:cNvSpPr/>
          <p:nvPr/>
        </p:nvSpPr>
        <p:spPr>
          <a:xfrm>
            <a:off x="2217192" y="2347025"/>
            <a:ext cx="285752" cy="27145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30 Elipse"/>
          <p:cNvSpPr/>
          <p:nvPr/>
        </p:nvSpPr>
        <p:spPr>
          <a:xfrm>
            <a:off x="4400020" y="2193213"/>
            <a:ext cx="285752" cy="27145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31 Elipse"/>
          <p:cNvSpPr/>
          <p:nvPr/>
        </p:nvSpPr>
        <p:spPr>
          <a:xfrm>
            <a:off x="7275708" y="1585549"/>
            <a:ext cx="285752" cy="27145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32 CuadroTexto"/>
          <p:cNvSpPr txBox="1"/>
          <p:nvPr/>
        </p:nvSpPr>
        <p:spPr>
          <a:xfrm>
            <a:off x="601106" y="3574840"/>
            <a:ext cx="7952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The below electronic crate was designed in order to adapt the supply coming from the PLC crate: 24VDC / ±13.5 VDC</a:t>
            </a:r>
          </a:p>
        </p:txBody>
      </p:sp>
      <p:sp>
        <p:nvSpPr>
          <p:cNvPr id="34" name="33 CuadroTexto">
            <a:hlinkClick r:id="rId4"/>
          </p:cNvPr>
          <p:cNvSpPr txBox="1"/>
          <p:nvPr/>
        </p:nvSpPr>
        <p:spPr>
          <a:xfrm>
            <a:off x="5284259" y="5794705"/>
            <a:ext cx="36565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5" action="ppaction://hlinkfile"/>
              </a:rPr>
              <a:t>VED-141205(</a:t>
            </a:r>
            <a:r>
              <a:rPr lang="en-US" sz="1100" dirty="0" err="1" smtClean="0">
                <a:solidFill>
                  <a:schemeClr val="tx2">
                    <a:lumMod val="60000"/>
                    <a:lumOff val="40000"/>
                  </a:schemeClr>
                </a:solidFill>
                <a:hlinkClick r:id="rId5" action="ppaction://hlinkfile"/>
              </a:rPr>
              <a:t>DC_DC_converter_chassis_for_gauges</a:t>
            </a:r>
            <a:r>
              <a:rPr lang="en-US" sz="1100" dirty="0" smtClean="0">
                <a:solidFill>
                  <a:schemeClr val="tx2">
                    <a:lumMod val="60000"/>
                    <a:lumOff val="40000"/>
                  </a:schemeClr>
                </a:solidFill>
                <a:hlinkClick r:id="rId5" action="ppaction://hlinkfile"/>
              </a:rPr>
              <a:t>)</a:t>
            </a:r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995" y="4300546"/>
            <a:ext cx="4074507" cy="1750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23 Marcador de pie de página"/>
          <p:cNvSpPr txBox="1">
            <a:spLocks/>
          </p:cNvSpPr>
          <p:nvPr/>
        </p:nvSpPr>
        <p:spPr>
          <a:xfrm>
            <a:off x="107504" y="6421288"/>
            <a:ext cx="4881736" cy="3200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Date Placeholder 3"/>
          <p:cNvSpPr txBox="1">
            <a:spLocks/>
          </p:cNvSpPr>
          <p:nvPr/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Jun 11, 2015</a:t>
            </a:r>
            <a:endParaRPr lang="en-US" sz="800" i="1" dirty="0">
              <a:solidFill>
                <a:schemeClr val="bg1"/>
              </a:solidFill>
            </a:endParaRPr>
          </a:p>
        </p:txBody>
      </p:sp>
      <p:cxnSp>
        <p:nvCxnSpPr>
          <p:cNvPr id="38" name="37 Conector recto"/>
          <p:cNvCxnSpPr/>
          <p:nvPr/>
        </p:nvCxnSpPr>
        <p:spPr>
          <a:xfrm>
            <a:off x="0" y="361592"/>
            <a:ext cx="914400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2553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8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 txBox="1">
            <a:spLocks/>
          </p:cNvSpPr>
          <p:nvPr/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7918391-D411-FE40-AAD7-861AE5233E0E}" type="slidenum">
              <a:rPr lang="en-US" sz="900" smtClean="0">
                <a:solidFill>
                  <a:schemeClr val="bg1"/>
                </a:solidFill>
              </a:rPr>
              <a:pPr algn="ctr"/>
              <a:t>5</a:t>
            </a:fld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890" y="479408"/>
            <a:ext cx="6610396" cy="5574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5 Título"/>
          <p:cNvSpPr>
            <a:spLocks noGrp="1"/>
          </p:cNvSpPr>
          <p:nvPr>
            <p:ph type="title"/>
          </p:nvPr>
        </p:nvSpPr>
        <p:spPr>
          <a:xfrm>
            <a:off x="755576" y="-31772"/>
            <a:ext cx="7344816" cy="47897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orbel" pitchFamily="34" charset="0"/>
              </a:rPr>
              <a:t>New alarms and Interlocks implemented: </a:t>
            </a:r>
            <a:r>
              <a:rPr lang="en-US" sz="2000" b="1" dirty="0" smtClean="0">
                <a:latin typeface="Corbel" pitchFamily="34" charset="0"/>
              </a:rPr>
              <a:t>General synoptic</a:t>
            </a:r>
            <a:endParaRPr lang="en-US" sz="2000" b="1" dirty="0">
              <a:latin typeface="Corbel" pitchFamily="34" charset="0"/>
            </a:endParaRPr>
          </a:p>
        </p:txBody>
      </p:sp>
      <p:cxnSp>
        <p:nvCxnSpPr>
          <p:cNvPr id="22" name="21 Conector recto"/>
          <p:cNvCxnSpPr/>
          <p:nvPr/>
        </p:nvCxnSpPr>
        <p:spPr>
          <a:xfrm>
            <a:off x="12700" y="384156"/>
            <a:ext cx="914400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Abrir llave"/>
          <p:cNvSpPr/>
          <p:nvPr/>
        </p:nvSpPr>
        <p:spPr>
          <a:xfrm>
            <a:off x="1151972" y="4757749"/>
            <a:ext cx="310168" cy="917543"/>
          </a:xfrm>
          <a:prstGeom prst="leftBrac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Abrir llave"/>
          <p:cNvSpPr/>
          <p:nvPr/>
        </p:nvSpPr>
        <p:spPr>
          <a:xfrm>
            <a:off x="1151972" y="3803655"/>
            <a:ext cx="297096" cy="344075"/>
          </a:xfrm>
          <a:prstGeom prst="leftBrac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24 CuadroTexto"/>
          <p:cNvSpPr txBox="1"/>
          <p:nvPr/>
        </p:nvSpPr>
        <p:spPr>
          <a:xfrm>
            <a:off x="41061" y="3813883"/>
            <a:ext cx="12515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rgbClr val="000000"/>
                </a:solidFill>
              </a:rPr>
              <a:t>From clients</a:t>
            </a:r>
            <a:endParaRPr lang="en-US" sz="1300" b="1" dirty="0">
              <a:solidFill>
                <a:srgbClr val="000000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248844" y="5049787"/>
            <a:ext cx="99605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rgbClr val="000000"/>
                </a:solidFill>
              </a:rPr>
              <a:t>To clients</a:t>
            </a:r>
            <a:endParaRPr lang="en-US" sz="1300" b="1" dirty="0">
              <a:solidFill>
                <a:srgbClr val="000000"/>
              </a:solidFill>
            </a:endParaRPr>
          </a:p>
        </p:txBody>
      </p:sp>
      <p:sp>
        <p:nvSpPr>
          <p:cNvPr id="27" name="Date Placeholder 3"/>
          <p:cNvSpPr txBox="1">
            <a:spLocks/>
          </p:cNvSpPr>
          <p:nvPr/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Jun 11, 2015</a:t>
            </a:r>
            <a:endParaRPr lang="en-US" sz="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6534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lide Number Placeholder 5"/>
          <p:cNvSpPr txBox="1">
            <a:spLocks/>
          </p:cNvSpPr>
          <p:nvPr/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7918391-D411-FE40-AAD7-861AE5233E0E}" type="slidenum">
              <a:rPr lang="en-US" sz="900" smtClean="0">
                <a:solidFill>
                  <a:schemeClr val="bg1"/>
                </a:solidFill>
              </a:rPr>
              <a:pPr algn="ctr"/>
              <a:t>6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26" name="5 Título"/>
          <p:cNvSpPr>
            <a:spLocks noGrp="1"/>
          </p:cNvSpPr>
          <p:nvPr>
            <p:ph type="title"/>
          </p:nvPr>
        </p:nvSpPr>
        <p:spPr>
          <a:xfrm>
            <a:off x="755576" y="-57172"/>
            <a:ext cx="7344816" cy="47897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orbel" pitchFamily="34" charset="0"/>
              </a:rPr>
              <a:t>New alarms and Interlocks implemented: </a:t>
            </a:r>
            <a:r>
              <a:rPr lang="en-US" sz="2000" b="1" dirty="0" smtClean="0">
                <a:latin typeface="Corbel" pitchFamily="34" charset="0"/>
              </a:rPr>
              <a:t>Alarms from clients</a:t>
            </a:r>
            <a:endParaRPr lang="en-US" sz="2000" b="1" dirty="0">
              <a:latin typeface="Corbel" pitchFamily="34" charset="0"/>
            </a:endParaRPr>
          </a:p>
        </p:txBody>
      </p:sp>
      <p:sp>
        <p:nvSpPr>
          <p:cNvPr id="27" name="TextBox 5"/>
          <p:cNvSpPr txBox="1"/>
          <p:nvPr/>
        </p:nvSpPr>
        <p:spPr>
          <a:xfrm>
            <a:off x="3327392" y="899419"/>
            <a:ext cx="2810584" cy="307777"/>
          </a:xfrm>
          <a:prstGeom prst="rect">
            <a:avLst/>
          </a:prstGeom>
          <a:solidFill>
            <a:srgbClr val="66FF33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NA62.DiEnablePumpS2S3: OK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923" y="2750755"/>
            <a:ext cx="695325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5"/>
          <p:cNvSpPr txBox="1"/>
          <p:nvPr/>
        </p:nvSpPr>
        <p:spPr>
          <a:xfrm>
            <a:off x="3348209" y="905326"/>
            <a:ext cx="2787943" cy="307777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NA62.DiEnablePumpS2S3: BAD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0" name="Down Arrow 10"/>
          <p:cNvSpPr/>
          <p:nvPr/>
        </p:nvSpPr>
        <p:spPr>
          <a:xfrm rot="10800000">
            <a:off x="4718777" y="2565923"/>
            <a:ext cx="45720" cy="702866"/>
          </a:xfrm>
          <a:prstGeom prst="downArrow">
            <a:avLst/>
          </a:prstGeom>
          <a:solidFill>
            <a:srgbClr val="0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TextBox 5"/>
          <p:cNvSpPr txBox="1"/>
          <p:nvPr/>
        </p:nvSpPr>
        <p:spPr>
          <a:xfrm>
            <a:off x="3628906" y="2117569"/>
            <a:ext cx="2221525" cy="307777"/>
          </a:xfrm>
          <a:prstGeom prst="rect">
            <a:avLst/>
          </a:prstGeom>
          <a:solidFill>
            <a:srgbClr val="66FF33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CEDAR WINDOW: OK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2" name="Down Arrow 10"/>
          <p:cNvSpPr/>
          <p:nvPr/>
        </p:nvSpPr>
        <p:spPr>
          <a:xfrm rot="10800000">
            <a:off x="4716136" y="1344117"/>
            <a:ext cx="45720" cy="702866"/>
          </a:xfrm>
          <a:prstGeom prst="downArrow">
            <a:avLst/>
          </a:prstGeom>
          <a:solidFill>
            <a:srgbClr val="0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33" name="TextBox 5"/>
          <p:cNvSpPr txBox="1"/>
          <p:nvPr/>
        </p:nvSpPr>
        <p:spPr>
          <a:xfrm>
            <a:off x="3598282" y="2110161"/>
            <a:ext cx="2283439" cy="307777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CEDAR WINDOW: BAD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34" name="33 Conector recto"/>
          <p:cNvCxnSpPr/>
          <p:nvPr/>
        </p:nvCxnSpPr>
        <p:spPr>
          <a:xfrm rot="5400000" flipH="1" flipV="1">
            <a:off x="4560118" y="1518784"/>
            <a:ext cx="357190" cy="285752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81938" y="4062418"/>
            <a:ext cx="2667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29242" y="3990980"/>
            <a:ext cx="2667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18283" y="4430897"/>
            <a:ext cx="24765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10814" y="4053953"/>
            <a:ext cx="24765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3523" y="4047425"/>
            <a:ext cx="24765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3725" y="4053953"/>
            <a:ext cx="247650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3624266"/>
            <a:ext cx="2571768" cy="237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2" name="51 Conector recto"/>
          <p:cNvCxnSpPr/>
          <p:nvPr/>
        </p:nvCxnSpPr>
        <p:spPr>
          <a:xfrm>
            <a:off x="0" y="371456"/>
            <a:ext cx="914400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Rectángulo redondeado"/>
          <p:cNvSpPr/>
          <p:nvPr/>
        </p:nvSpPr>
        <p:spPr>
          <a:xfrm>
            <a:off x="214282" y="1552564"/>
            <a:ext cx="2955240" cy="785818"/>
          </a:xfrm>
          <a:prstGeom prst="roundRect">
            <a:avLst/>
          </a:prstGeom>
          <a:solidFill>
            <a:srgbClr val="66FF33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If  not rupture in CEDAR window VVRs = OK</a:t>
            </a:r>
          </a:p>
        </p:txBody>
      </p:sp>
      <p:sp>
        <p:nvSpPr>
          <p:cNvPr id="54" name="53 Rectángulo redondeado"/>
          <p:cNvSpPr/>
          <p:nvPr/>
        </p:nvSpPr>
        <p:spPr>
          <a:xfrm>
            <a:off x="6128644" y="1552564"/>
            <a:ext cx="2804955" cy="7858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If rupture in CEDAR window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VVRs = FULL INTERLOCK</a:t>
            </a:r>
          </a:p>
        </p:txBody>
      </p:sp>
      <p:sp>
        <p:nvSpPr>
          <p:cNvPr id="56" name="Date Placeholder 3"/>
          <p:cNvSpPr txBox="1">
            <a:spLocks/>
          </p:cNvSpPr>
          <p:nvPr/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Jun 11, 2015</a:t>
            </a:r>
            <a:endParaRPr lang="en-US" sz="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682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9" grpId="0" animBg="1"/>
      <p:bldP spid="30" grpId="0" animBg="1"/>
      <p:bldP spid="31" grpId="0" animBg="1"/>
      <p:bldP spid="31" grpId="1" animBg="1"/>
      <p:bldP spid="31" grpId="2" animBg="1"/>
      <p:bldP spid="32" grpId="0" animBg="1"/>
      <p:bldP spid="33" grpId="0" animBg="1"/>
      <p:bldP spid="53" grpId="0" animBg="1"/>
      <p:bldP spid="53" grpId="1" animBg="1"/>
      <p:bldP spid="54" grpId="0" animBg="1"/>
      <p:bldP spid="5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 txBox="1">
            <a:spLocks/>
          </p:cNvSpPr>
          <p:nvPr/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7918391-D411-FE40-AAD7-861AE5233E0E}" type="slidenum">
              <a:rPr lang="en-US" sz="900" smtClean="0">
                <a:solidFill>
                  <a:schemeClr val="bg1"/>
                </a:solidFill>
              </a:rPr>
              <a:pPr algn="ctr"/>
              <a:t>7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5" name="5 Título"/>
          <p:cNvSpPr>
            <a:spLocks noGrp="1"/>
          </p:cNvSpPr>
          <p:nvPr>
            <p:ph type="title"/>
          </p:nvPr>
        </p:nvSpPr>
        <p:spPr>
          <a:xfrm>
            <a:off x="755576" y="-19072"/>
            <a:ext cx="7344816" cy="47897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orbel" pitchFamily="34" charset="0"/>
              </a:rPr>
              <a:t>New alarms and Interlocks implemented: </a:t>
            </a:r>
            <a:r>
              <a:rPr lang="en-US" sz="2000" b="1" dirty="0" smtClean="0">
                <a:latin typeface="Corbel" pitchFamily="34" charset="0"/>
              </a:rPr>
              <a:t>Alarms from clients</a:t>
            </a:r>
            <a:endParaRPr lang="en-US" sz="2000" b="1" dirty="0">
              <a:latin typeface="Corbel" pitchFamily="34" charset="0"/>
            </a:endParaRPr>
          </a:p>
        </p:txBody>
      </p:sp>
      <p:cxnSp>
        <p:nvCxnSpPr>
          <p:cNvPr id="17" name="16 Conector recto"/>
          <p:cNvCxnSpPr/>
          <p:nvPr/>
        </p:nvCxnSpPr>
        <p:spPr>
          <a:xfrm>
            <a:off x="0" y="422256"/>
            <a:ext cx="914400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"/>
          <p:cNvSpPr txBox="1"/>
          <p:nvPr/>
        </p:nvSpPr>
        <p:spPr>
          <a:xfrm>
            <a:off x="3265942" y="876461"/>
            <a:ext cx="2934139" cy="307777"/>
          </a:xfrm>
          <a:prstGeom prst="rect">
            <a:avLst/>
          </a:prstGeom>
          <a:solidFill>
            <a:srgbClr val="66FF33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NA62.DiEnableVentS2S3: OK</a:t>
            </a:r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719372"/>
            <a:ext cx="69246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5"/>
          <p:cNvSpPr txBox="1"/>
          <p:nvPr/>
        </p:nvSpPr>
        <p:spPr>
          <a:xfrm>
            <a:off x="3214678" y="877491"/>
            <a:ext cx="3037967" cy="307777"/>
          </a:xfrm>
          <a:prstGeom prst="rect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NA62.DiEnableVentS2S3: BAD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1" name="TextBox 5"/>
          <p:cNvSpPr txBox="1"/>
          <p:nvPr/>
        </p:nvSpPr>
        <p:spPr>
          <a:xfrm>
            <a:off x="3717960" y="2083322"/>
            <a:ext cx="2027212" cy="307777"/>
          </a:xfrm>
          <a:prstGeom prst="rect">
            <a:avLst/>
          </a:prstGeom>
          <a:solidFill>
            <a:srgbClr val="66FF33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CEDAR at ATM: OK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2" name="Down Arrow 10"/>
          <p:cNvSpPr/>
          <p:nvPr/>
        </p:nvSpPr>
        <p:spPr>
          <a:xfrm rot="10800000">
            <a:off x="4703588" y="1321159"/>
            <a:ext cx="45720" cy="702866"/>
          </a:xfrm>
          <a:prstGeom prst="down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23" name="TextBox 5"/>
          <p:cNvSpPr txBox="1"/>
          <p:nvPr/>
        </p:nvSpPr>
        <p:spPr>
          <a:xfrm>
            <a:off x="3714744" y="2088056"/>
            <a:ext cx="2071701" cy="307777"/>
          </a:xfrm>
          <a:prstGeom prst="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0000"/>
                </a:solidFill>
              </a:rPr>
              <a:t>CEDAR at ATM: BAD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24" name="23 Conector recto"/>
          <p:cNvCxnSpPr/>
          <p:nvPr/>
        </p:nvCxnSpPr>
        <p:spPr>
          <a:xfrm rot="5400000" flipH="1" flipV="1">
            <a:off x="4547570" y="1495826"/>
            <a:ext cx="357190" cy="285752"/>
          </a:xfrm>
          <a:prstGeom prst="line">
            <a:avLst/>
          </a:prstGeom>
          <a:ln w="1016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own Arrow 10"/>
          <p:cNvSpPr/>
          <p:nvPr/>
        </p:nvSpPr>
        <p:spPr>
          <a:xfrm rot="10800000">
            <a:off x="4705698" y="2542965"/>
            <a:ext cx="45720" cy="702866"/>
          </a:xfrm>
          <a:prstGeom prst="down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rgbClr val="000000"/>
              </a:solidFill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3990423"/>
            <a:ext cx="17621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24204" y="3543482"/>
            <a:ext cx="4191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6206" y="3562533"/>
            <a:ext cx="4191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00708" y="3908608"/>
            <a:ext cx="76200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08356" y="3887971"/>
            <a:ext cx="76200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31 Rectángulo redondeado"/>
          <p:cNvSpPr/>
          <p:nvPr/>
        </p:nvSpPr>
        <p:spPr>
          <a:xfrm>
            <a:off x="5974478" y="1590664"/>
            <a:ext cx="2955240" cy="7858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If  CEDAR at ATM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VV SIM = OK</a:t>
            </a:r>
          </a:p>
        </p:txBody>
      </p:sp>
      <p:sp>
        <p:nvSpPr>
          <p:cNvPr id="33" name="32 Rectángulo redondeado"/>
          <p:cNvSpPr/>
          <p:nvPr/>
        </p:nvSpPr>
        <p:spPr>
          <a:xfrm>
            <a:off x="642910" y="1590664"/>
            <a:ext cx="2804955" cy="785818"/>
          </a:xfrm>
          <a:prstGeom prst="roundRect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If CEDAR not ATM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VV SIM = FULL INTERLOCK</a:t>
            </a:r>
          </a:p>
        </p:txBody>
      </p:sp>
      <p:sp>
        <p:nvSpPr>
          <p:cNvPr id="34" name="Date Placeholder 3"/>
          <p:cNvSpPr txBox="1">
            <a:spLocks/>
          </p:cNvSpPr>
          <p:nvPr/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Jun 11, 2015</a:t>
            </a:r>
            <a:endParaRPr lang="en-US" sz="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8947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0" grpId="1" animBg="1"/>
      <p:bldP spid="21" grpId="0" animBg="1"/>
      <p:bldP spid="22" grpId="0" animBg="1"/>
      <p:bldP spid="23" grpId="0" animBg="1"/>
      <p:bldP spid="23" grpId="1" animBg="1"/>
      <p:bldP spid="32" grpId="0" animBg="1"/>
      <p:bldP spid="32" grpId="1" animBg="1"/>
      <p:bldP spid="33" grpId="0" animBg="1"/>
      <p:bldP spid="3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 txBox="1">
            <a:spLocks/>
          </p:cNvSpPr>
          <p:nvPr/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7918391-D411-FE40-AAD7-861AE5233E0E}" type="slidenum">
              <a:rPr lang="en-US" sz="900" smtClean="0">
                <a:solidFill>
                  <a:schemeClr val="bg1"/>
                </a:solidFill>
              </a:rPr>
              <a:pPr algn="ctr"/>
              <a:t>8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6" name="Date Placeholder 3"/>
          <p:cNvSpPr txBox="1">
            <a:spLocks/>
          </p:cNvSpPr>
          <p:nvPr/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Jun 11, 2015</a:t>
            </a:r>
            <a:endParaRPr lang="en-US" sz="800" i="1" dirty="0">
              <a:solidFill>
                <a:schemeClr val="bg1"/>
              </a:solidFill>
            </a:endParaRPr>
          </a:p>
        </p:txBody>
      </p:sp>
      <p:sp>
        <p:nvSpPr>
          <p:cNvPr id="38" name="5 Título"/>
          <p:cNvSpPr>
            <a:spLocks noGrp="1"/>
          </p:cNvSpPr>
          <p:nvPr>
            <p:ph type="title"/>
          </p:nvPr>
        </p:nvSpPr>
        <p:spPr>
          <a:xfrm>
            <a:off x="755576" y="-53596"/>
            <a:ext cx="7344816" cy="47897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orbel" pitchFamily="34" charset="0"/>
              </a:rPr>
              <a:t>New alarms and Interlocks implemented: </a:t>
            </a:r>
            <a:r>
              <a:rPr lang="en-US" sz="2000" b="1" dirty="0" smtClean="0">
                <a:latin typeface="Corbel" pitchFamily="34" charset="0"/>
              </a:rPr>
              <a:t>Alarms to clients</a:t>
            </a:r>
            <a:endParaRPr lang="en-US" sz="2000" b="1" dirty="0">
              <a:latin typeface="Corbel" pitchFamily="34" charset="0"/>
            </a:endParaRPr>
          </a:p>
        </p:txBody>
      </p:sp>
      <p:cxnSp>
        <p:nvCxnSpPr>
          <p:cNvPr id="39" name="38 Conector recto"/>
          <p:cNvCxnSpPr/>
          <p:nvPr/>
        </p:nvCxnSpPr>
        <p:spPr>
          <a:xfrm>
            <a:off x="0" y="388626"/>
            <a:ext cx="914400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945601"/>
              </p:ext>
            </p:extLst>
          </p:nvPr>
        </p:nvGraphicFramePr>
        <p:xfrm>
          <a:off x="268944" y="493042"/>
          <a:ext cx="8627634" cy="1722108"/>
        </p:xfrm>
        <a:graphic>
          <a:graphicData uri="http://schemas.openxmlformats.org/drawingml/2006/table">
            <a:tbl>
              <a:tblPr/>
              <a:tblGrid>
                <a:gridCol w="1699705"/>
                <a:gridCol w="4496697"/>
                <a:gridCol w="1280160"/>
                <a:gridCol w="1151072"/>
              </a:tblGrid>
              <a:tr h="2870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Output 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Digital Alarms</a:t>
                      </a: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Description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Upper Threshold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Lower Threshold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1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NA62.DoAlrS2S3VacOk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 Enable Inside CEDAR pumping (if S2 and S3 are under vacuum)</a:t>
                      </a:r>
                      <a:endParaRPr kumimoji="0"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 mbar</a:t>
                      </a:r>
                      <a:endParaRPr kumimoji="0"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 mbar</a:t>
                      </a: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8701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NA62.DoAlrS3S4VacOk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 Enable GTK cooling (if S3 and S4 are under vacuum)</a:t>
                      </a:r>
                      <a:endParaRPr kumimoji="0"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1mbar</a:t>
                      </a:r>
                      <a:endParaRPr kumimoji="0"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1mbar</a:t>
                      </a: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8701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NA62.DoAlrS5HvOk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 Enable High Voltage on LAV (if S5 atmosphere or under high vacuum)</a:t>
                      </a:r>
                      <a:endParaRPr kumimoji="0"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1099 / 8.5e-4 mbar</a:t>
                      </a:r>
                      <a:endParaRPr kumimoji="0"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900 / 8.1e-4 mbar</a:t>
                      </a:r>
                      <a:endParaRPr kumimoji="0"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8701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NA62.DoAlrS5RichOk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 Enable Inside RICH pumping (if S5 is under vacuum)</a:t>
                      </a:r>
                      <a:endParaRPr kumimoji="0"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 mbar</a:t>
                      </a:r>
                      <a:endParaRPr kumimoji="0"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 mbar</a:t>
                      </a:r>
                      <a:endParaRPr kumimoji="0"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87018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Na62.DoAlrS7HvOk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 Enable High Voltage on SAC (if S7 atmosphere or under high vacuum)</a:t>
                      </a:r>
                      <a:endParaRPr kumimoji="0"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1099 / 1e-4 mbar</a:t>
                      </a:r>
                      <a:endParaRPr kumimoji="0"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900 / 1e-4 mbar</a:t>
                      </a:r>
                      <a:endParaRPr kumimoji="0" lang="en-GB" sz="12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7735" marR="7735" marT="77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014" y="2602124"/>
            <a:ext cx="7715272" cy="340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" name="41 CuadroTexto"/>
          <p:cNvSpPr txBox="1"/>
          <p:nvPr/>
        </p:nvSpPr>
        <p:spPr>
          <a:xfrm>
            <a:off x="6689371" y="2236666"/>
            <a:ext cx="22072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  <a:hlinkClick r:id="rId4" action="ppaction://hlinkfile"/>
              </a:rPr>
              <a:t>[NA62]</a:t>
            </a:r>
            <a:r>
              <a:rPr lang="en-US" sz="1200" dirty="0" err="1" smtClean="0">
                <a:solidFill>
                  <a:srgbClr val="0000FF"/>
                </a:solidFill>
                <a:hlinkClick r:id="rId4" action="ppaction://hlinkfile"/>
              </a:rPr>
              <a:t>HW_Alarms</a:t>
            </a:r>
            <a:r>
              <a:rPr lang="en-US" sz="1200" dirty="0" smtClean="0">
                <a:solidFill>
                  <a:srgbClr val="0000FF"/>
                </a:solidFill>
                <a:hlinkClick r:id="rId4" action="ppaction://hlinkfile"/>
              </a:rPr>
              <a:t>(</a:t>
            </a:r>
            <a:r>
              <a:rPr lang="en-US" sz="1200" dirty="0" err="1" smtClean="0">
                <a:solidFill>
                  <a:srgbClr val="0000FF"/>
                </a:solidFill>
                <a:hlinkClick r:id="rId4" action="ppaction://hlinkfile"/>
              </a:rPr>
              <a:t>ProdVers</a:t>
            </a:r>
            <a:r>
              <a:rPr lang="en-US" sz="1200" dirty="0" smtClean="0">
                <a:solidFill>
                  <a:srgbClr val="0000FF"/>
                </a:solidFill>
                <a:hlinkClick r:id="rId4" action="ppaction://hlinkfile"/>
              </a:rPr>
              <a:t>)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44" name="43 Flecha abajo"/>
          <p:cNvSpPr/>
          <p:nvPr/>
        </p:nvSpPr>
        <p:spPr>
          <a:xfrm rot="9386991" flipH="1">
            <a:off x="4917708" y="3627585"/>
            <a:ext cx="122994" cy="443736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47 Flecha abajo"/>
          <p:cNvSpPr/>
          <p:nvPr/>
        </p:nvSpPr>
        <p:spPr>
          <a:xfrm rot="9386991" flipH="1">
            <a:off x="6590432" y="3378109"/>
            <a:ext cx="122994" cy="443736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48 Flecha abajo"/>
          <p:cNvSpPr/>
          <p:nvPr/>
        </p:nvSpPr>
        <p:spPr>
          <a:xfrm rot="9386991" flipH="1">
            <a:off x="8028138" y="3388868"/>
            <a:ext cx="122994" cy="443736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49 Flecha abajo"/>
          <p:cNvSpPr/>
          <p:nvPr/>
        </p:nvSpPr>
        <p:spPr>
          <a:xfrm rot="9386991" flipH="1">
            <a:off x="5258162" y="4470257"/>
            <a:ext cx="122994" cy="443736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50 Flecha abajo"/>
          <p:cNvSpPr/>
          <p:nvPr/>
        </p:nvSpPr>
        <p:spPr>
          <a:xfrm rot="9386991" flipH="1">
            <a:off x="5514566" y="4491773"/>
            <a:ext cx="122994" cy="443736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51 Flecha abajo"/>
          <p:cNvSpPr/>
          <p:nvPr/>
        </p:nvSpPr>
        <p:spPr>
          <a:xfrm rot="9386991" flipH="1">
            <a:off x="7840082" y="5318067"/>
            <a:ext cx="122994" cy="443736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52 Flecha abajo"/>
          <p:cNvSpPr/>
          <p:nvPr/>
        </p:nvSpPr>
        <p:spPr>
          <a:xfrm rot="9386991" flipH="1">
            <a:off x="7936904" y="5055273"/>
            <a:ext cx="122994" cy="443736"/>
          </a:xfrm>
          <a:prstGeom prst="downArrow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2232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 animBg="1"/>
      <p:bldP spid="44" grpId="1" animBg="1"/>
      <p:bldP spid="48" grpId="0" animBg="1"/>
      <p:bldP spid="48" grpId="1" animBg="1"/>
      <p:bldP spid="48" grpId="3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 txBox="1">
            <a:spLocks/>
          </p:cNvSpPr>
          <p:nvPr/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7918391-D411-FE40-AAD7-861AE5233E0E}" type="slidenum">
              <a:rPr lang="en-US" sz="900" smtClean="0">
                <a:solidFill>
                  <a:schemeClr val="bg1"/>
                </a:solidFill>
              </a:rPr>
              <a:pPr algn="ctr"/>
              <a:t>9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99642" y="966231"/>
            <a:ext cx="5489083" cy="3928785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solidFill>
                <a:srgbClr val="000000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0654" y="3539264"/>
            <a:ext cx="29527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5 Título"/>
          <p:cNvSpPr>
            <a:spLocks noGrp="1"/>
          </p:cNvSpPr>
          <p:nvPr>
            <p:ph type="title"/>
          </p:nvPr>
        </p:nvSpPr>
        <p:spPr>
          <a:xfrm>
            <a:off x="755576" y="-31772"/>
            <a:ext cx="7344816" cy="47897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orbel" pitchFamily="34" charset="0"/>
              </a:rPr>
              <a:t>New alarms and Interlocks implemented: </a:t>
            </a:r>
            <a:r>
              <a:rPr lang="en-US" sz="2000" b="1" dirty="0" smtClean="0">
                <a:latin typeface="Corbel" pitchFamily="34" charset="0"/>
              </a:rPr>
              <a:t>Interlocks</a:t>
            </a:r>
            <a:endParaRPr lang="en-US" sz="2000" b="1" dirty="0">
              <a:latin typeface="Corbel" pitchFamily="34" charset="0"/>
            </a:endParaRPr>
          </a:p>
        </p:txBody>
      </p:sp>
      <p:cxnSp>
        <p:nvCxnSpPr>
          <p:cNvPr id="21" name="20 Conector recto"/>
          <p:cNvCxnSpPr/>
          <p:nvPr/>
        </p:nvCxnSpPr>
        <p:spPr>
          <a:xfrm>
            <a:off x="0" y="409556"/>
            <a:ext cx="914400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012" y="1018667"/>
            <a:ext cx="111472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22 Rectángulo"/>
          <p:cNvSpPr/>
          <p:nvPr/>
        </p:nvSpPr>
        <p:spPr>
          <a:xfrm>
            <a:off x="5733168" y="2499991"/>
            <a:ext cx="1199099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24" name="23 Rectángulo"/>
          <p:cNvSpPr/>
          <p:nvPr/>
        </p:nvSpPr>
        <p:spPr>
          <a:xfrm>
            <a:off x="6898400" y="2499991"/>
            <a:ext cx="842264" cy="78581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25" name="24 Rectángulo"/>
          <p:cNvSpPr/>
          <p:nvPr/>
        </p:nvSpPr>
        <p:spPr>
          <a:xfrm>
            <a:off x="7733079" y="2499991"/>
            <a:ext cx="1143008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26" name="25 CuadroTexto"/>
          <p:cNvSpPr txBox="1"/>
          <p:nvPr/>
        </p:nvSpPr>
        <p:spPr>
          <a:xfrm>
            <a:off x="5834520" y="2713452"/>
            <a:ext cx="10008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0000"/>
                </a:solidFill>
              </a:rPr>
              <a:t>VAT_VP3</a:t>
            </a:r>
            <a:endParaRPr lang="en-US" sz="1500" dirty="0">
              <a:solidFill>
                <a:srgbClr val="000000"/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7793509" y="2714305"/>
            <a:ext cx="10008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0000"/>
                </a:solidFill>
              </a:rPr>
              <a:t>VAT_VP3</a:t>
            </a:r>
            <a:endParaRPr lang="en-US" sz="1500" dirty="0">
              <a:solidFill>
                <a:srgbClr val="000000"/>
              </a:solidFill>
            </a:endParaRPr>
          </a:p>
        </p:txBody>
      </p:sp>
      <p:sp>
        <p:nvSpPr>
          <p:cNvPr id="28" name="27 Flecha abajo"/>
          <p:cNvSpPr/>
          <p:nvPr/>
        </p:nvSpPr>
        <p:spPr>
          <a:xfrm>
            <a:off x="5717822" y="3323380"/>
            <a:ext cx="214314" cy="1000132"/>
          </a:xfrm>
          <a:prstGeom prst="downArrow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29" name="28 Flecha abajo"/>
          <p:cNvSpPr/>
          <p:nvPr/>
        </p:nvSpPr>
        <p:spPr>
          <a:xfrm>
            <a:off x="8718218" y="3323380"/>
            <a:ext cx="214314" cy="1000132"/>
          </a:xfrm>
          <a:prstGeom prst="downArrow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cxnSp>
        <p:nvCxnSpPr>
          <p:cNvPr id="30" name="29 Conector curvado"/>
          <p:cNvCxnSpPr/>
          <p:nvPr/>
        </p:nvCxnSpPr>
        <p:spPr>
          <a:xfrm rot="16200000" flipH="1">
            <a:off x="6397371" y="2897492"/>
            <a:ext cx="2856948" cy="1138100"/>
          </a:xfrm>
          <a:prstGeom prst="curved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Flecha abajo"/>
          <p:cNvSpPr/>
          <p:nvPr/>
        </p:nvSpPr>
        <p:spPr>
          <a:xfrm>
            <a:off x="6695376" y="2041200"/>
            <a:ext cx="152400" cy="428628"/>
          </a:xfrm>
          <a:prstGeom prst="downArrow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32" name="31 Flecha abajo"/>
          <p:cNvSpPr/>
          <p:nvPr/>
        </p:nvSpPr>
        <p:spPr>
          <a:xfrm>
            <a:off x="7708562" y="2037496"/>
            <a:ext cx="152400" cy="428628"/>
          </a:xfrm>
          <a:prstGeom prst="downArrow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33" name="32 CuadroTexto"/>
          <p:cNvSpPr txBox="1"/>
          <p:nvPr/>
        </p:nvSpPr>
        <p:spPr>
          <a:xfrm>
            <a:off x="208287" y="1315299"/>
            <a:ext cx="6000792" cy="3670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rgbClr val="000000"/>
                </a:solidFill>
              </a:rPr>
              <a:t>To protect the </a:t>
            </a:r>
            <a:r>
              <a:rPr lang="en-US" sz="1500" b="1" dirty="0" err="1" smtClean="0">
                <a:solidFill>
                  <a:srgbClr val="000000"/>
                </a:solidFill>
              </a:rPr>
              <a:t>LKr</a:t>
            </a:r>
            <a:r>
              <a:rPr lang="en-US" sz="1500" b="1" dirty="0" smtClean="0">
                <a:solidFill>
                  <a:srgbClr val="000000"/>
                </a:solidFill>
              </a:rPr>
              <a:t> Calorimeter against over pressure:</a:t>
            </a:r>
          </a:p>
          <a:p>
            <a:endParaRPr lang="en-US" sz="1500" dirty="0" smtClean="0">
              <a:solidFill>
                <a:srgbClr val="000000"/>
              </a:solidFill>
            </a:endParaRP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500" dirty="0" smtClean="0">
                <a:solidFill>
                  <a:srgbClr val="000000"/>
                </a:solidFill>
              </a:rPr>
              <a:t> 2 new interlocks implemented (previous and before valves)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500" dirty="0" smtClean="0">
                <a:solidFill>
                  <a:srgbClr val="000000"/>
                </a:solidFill>
              </a:rPr>
              <a:t> Designing of specific control crate to interlock VP3</a:t>
            </a:r>
          </a:p>
          <a:p>
            <a:r>
              <a:rPr lang="en-US" sz="1500" dirty="0" smtClean="0">
                <a:solidFill>
                  <a:srgbClr val="000000"/>
                </a:solidFill>
              </a:rPr>
              <a:t>    </a:t>
            </a:r>
            <a:r>
              <a:rPr lang="en-US" sz="1200" dirty="0" smtClean="0">
                <a:solidFill>
                  <a:srgbClr val="000000"/>
                </a:solidFill>
                <a:hlinkClick r:id="rId5" action="ppaction://hlinkfile"/>
              </a:rPr>
              <a:t>VED-141114(Chassis VP-3 adapted for TPG_ITL)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500" dirty="0" smtClean="0">
                <a:solidFill>
                  <a:srgbClr val="000000"/>
                </a:solidFill>
              </a:rPr>
              <a:t> Dedicated UPS crate supplying TPG 300 and VP3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500" dirty="0" smtClean="0">
                <a:solidFill>
                  <a:srgbClr val="000000"/>
                </a:solidFill>
              </a:rPr>
              <a:t> Pumping groups connected to UPS strip socket</a:t>
            </a:r>
          </a:p>
          <a:p>
            <a:pPr>
              <a:lnSpc>
                <a:spcPct val="200000"/>
              </a:lnSpc>
              <a:buFont typeface="Wingdings" pitchFamily="2" charset="2"/>
              <a:buChar char="ü"/>
            </a:pPr>
            <a:r>
              <a:rPr lang="en-US" sz="1500" dirty="0" smtClean="0">
                <a:solidFill>
                  <a:srgbClr val="000000"/>
                </a:solidFill>
              </a:rPr>
              <a:t> SMS and email notifications in case of VPG or VVR</a:t>
            </a:r>
          </a:p>
          <a:p>
            <a:r>
              <a:rPr lang="en-US" sz="1500" dirty="0" smtClean="0">
                <a:solidFill>
                  <a:srgbClr val="000000"/>
                </a:solidFill>
              </a:rPr>
              <a:t>    error or switch off (e.g. Power cut)</a:t>
            </a:r>
          </a:p>
          <a:p>
            <a:pPr>
              <a:lnSpc>
                <a:spcPct val="150000"/>
              </a:lnSpc>
            </a:pPr>
            <a:endParaRPr lang="en-US" sz="1500" dirty="0" smtClean="0">
              <a:solidFill>
                <a:srgbClr val="000000"/>
              </a:solidFill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6657451" y="649270"/>
            <a:ext cx="1255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RACK: VAC-06</a:t>
            </a:r>
            <a:endParaRPr lang="en-US" sz="1200" b="1" dirty="0"/>
          </a:p>
        </p:txBody>
      </p:sp>
      <p:sp>
        <p:nvSpPr>
          <p:cNvPr id="35" name="34 Rectángulo"/>
          <p:cNvSpPr/>
          <p:nvPr/>
        </p:nvSpPr>
        <p:spPr>
          <a:xfrm>
            <a:off x="7924992" y="1006460"/>
            <a:ext cx="10715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C0099"/>
                </a:solidFill>
              </a:rPr>
              <a:t>VVS ITL</a:t>
            </a:r>
          </a:p>
          <a:p>
            <a:r>
              <a:rPr lang="en-US" sz="1200" b="1" dirty="0" smtClean="0">
                <a:solidFill>
                  <a:srgbClr val="CC0099"/>
                </a:solidFill>
              </a:rPr>
              <a:t>1e-1.5mbar</a:t>
            </a:r>
            <a:endParaRPr lang="en-US" sz="1200" b="1" dirty="0">
              <a:solidFill>
                <a:srgbClr val="CC0099"/>
              </a:solidFill>
            </a:endParaRPr>
          </a:p>
        </p:txBody>
      </p:sp>
      <p:sp>
        <p:nvSpPr>
          <p:cNvPr id="36" name="Date Placeholder 3"/>
          <p:cNvSpPr txBox="1">
            <a:spLocks/>
          </p:cNvSpPr>
          <p:nvPr/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Jun 11, 2015</a:t>
            </a:r>
            <a:endParaRPr lang="en-US" sz="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2232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3" grpId="0" animBg="1"/>
      <p:bldP spid="24" grpId="0" animBg="1"/>
      <p:bldP spid="25" grpId="0" animBg="1"/>
      <p:bldP spid="26" grpId="0"/>
      <p:bldP spid="27" grpId="0"/>
      <p:bldP spid="28" grpId="0" animBg="1"/>
      <p:bldP spid="29" grpId="0" animBg="1"/>
      <p:bldP spid="31" grpId="0" animBg="1"/>
      <p:bldP spid="32" grpId="0" animBg="1"/>
      <p:bldP spid="33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19174</TotalTime>
  <Words>738</Words>
  <Application>Microsoft Office PowerPoint</Application>
  <PresentationFormat>On-screen Show (4:3)</PresentationFormat>
  <Paragraphs>141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CERN(4-3)</vt:lpstr>
      <vt:lpstr>NA62  Vacuum control commissioning and alarms system</vt:lpstr>
      <vt:lpstr>Overview</vt:lpstr>
      <vt:lpstr>Corrective measures during TS: Cabling &amp; Esthetic</vt:lpstr>
      <vt:lpstr>Corrective measures during TS: Membrane gauges</vt:lpstr>
      <vt:lpstr>New alarms and Interlocks implemented: General synoptic</vt:lpstr>
      <vt:lpstr>New alarms and Interlocks implemented: Alarms from clients</vt:lpstr>
      <vt:lpstr>New alarms and Interlocks implemented: Alarms from clients</vt:lpstr>
      <vt:lpstr>New alarms and Interlocks implemented: Alarms to clients</vt:lpstr>
      <vt:lpstr>New alarms and Interlocks implemented: Interlocks</vt:lpstr>
      <vt:lpstr>Commissioning</vt:lpstr>
      <vt:lpstr>Thanks for your attention!!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Sebastien.Blanchard@cern.ch</dc:creator>
  <cp:lastModifiedBy>Abel Gutierrez Agudo</cp:lastModifiedBy>
  <cp:revision>492</cp:revision>
  <cp:lastPrinted>2015-05-05T16:19:23Z</cp:lastPrinted>
  <dcterms:created xsi:type="dcterms:W3CDTF">2012-11-30T11:04:26Z</dcterms:created>
  <dcterms:modified xsi:type="dcterms:W3CDTF">2015-06-11T09:12:21Z</dcterms:modified>
</cp:coreProperties>
</file>