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45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5248"/>
            <a:ext cx="7772400" cy="97840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5082" y="969264"/>
            <a:ext cx="3657600" cy="1161288"/>
          </a:xfrm>
        </p:spPr>
        <p:txBody>
          <a:bodyPr anchor="b">
            <a:noAutofit/>
          </a:bodyPr>
          <a:lstStyle>
            <a:lvl1pPr algn="l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3388" y="510988"/>
            <a:ext cx="3657600" cy="5553636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853" y="2130552"/>
            <a:ext cx="3657600" cy="358444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1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1376"/>
            <a:ext cx="7776882" cy="1014984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457199"/>
            <a:ext cx="5486400" cy="3644153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bo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55141"/>
            <a:ext cx="7776882" cy="1013011"/>
          </a:xfrm>
        </p:spPr>
        <p:txBody>
          <a:bodyPr anchor="b">
            <a:noAutofit/>
          </a:bodyPr>
          <a:lstStyle>
            <a:lvl1pPr algn="ctr">
              <a:defRPr sz="3600" b="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571" y="5181599"/>
            <a:ext cx="7776882" cy="950259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68580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>
            <a:off x="341249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>
            <a:off x="341249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8" name="Picture Placeholder 2"/>
          <p:cNvSpPr>
            <a:spLocks noGrp="1"/>
          </p:cNvSpPr>
          <p:nvPr>
            <p:ph type="pic" idx="16"/>
          </p:nvPr>
        </p:nvSpPr>
        <p:spPr>
          <a:xfrm>
            <a:off x="6139180" y="457200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9" name="Picture Placeholder 2"/>
          <p:cNvSpPr>
            <a:spLocks noGrp="1"/>
          </p:cNvSpPr>
          <p:nvPr>
            <p:ph type="pic" idx="17"/>
          </p:nvPr>
        </p:nvSpPr>
        <p:spPr>
          <a:xfrm>
            <a:off x="6139180" y="2455433"/>
            <a:ext cx="2331720" cy="164592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Arial" pitchFamily="34" charset="0"/>
              <a:buNone/>
              <a:defRPr sz="22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3400"/>
            <a:ext cx="160020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6019800" cy="55927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69141"/>
            <a:ext cx="7770813" cy="425702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77153"/>
          </a:xfrm>
        </p:spPr>
        <p:txBody>
          <a:bodyPr anchor="b" anchorCtr="0"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5257800"/>
            <a:ext cx="7770813" cy="87405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540000">
            <a:off x="2056196" y="424650"/>
            <a:ext cx="5031609" cy="3375800"/>
          </a:xfrm>
          <a:solidFill>
            <a:schemeClr val="bg1">
              <a:lumMod val="75000"/>
              <a:lumOff val="25000"/>
            </a:schemeClr>
          </a:solidFill>
          <a:ln w="88900">
            <a:solidFill>
              <a:schemeClr val="tx1"/>
            </a:solidFill>
            <a:miter lim="800000"/>
          </a:ln>
          <a:effectLst>
            <a:outerShdw blurRad="1270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0813" cy="1743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756647"/>
            <a:ext cx="7770813" cy="1281953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4733" y="1760538"/>
            <a:ext cx="3611880" cy="4365625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45526" y="1550895"/>
            <a:ext cx="3611880" cy="61408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45526" y="2438400"/>
            <a:ext cx="3611880" cy="36877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 marL="2398713" indent="-336550">
              <a:defRPr sz="1600"/>
            </a:lvl8pPr>
            <a:lvl9pPr marL="2398713" indent="-3365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86205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36966" y="2191871"/>
            <a:ext cx="3429000" cy="1588"/>
          </a:xfrm>
          <a:prstGeom prst="line">
            <a:avLst/>
          </a:prstGeom>
          <a:ln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5" y="971550"/>
            <a:ext cx="3657600" cy="1162050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457200"/>
            <a:ext cx="3657600" cy="56689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 marL="2398713" indent="-336550">
              <a:defRPr sz="1800"/>
            </a:lvl8pPr>
            <a:lvl9pPr marL="2398713" indent="-336550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5" y="2133601"/>
            <a:ext cx="3657600" cy="3581400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21023"/>
            <a:ext cx="7770813" cy="14298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752600"/>
            <a:ext cx="7770813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043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51A0C47-018D-4460-B945-BFF7981B6CA6}" type="datetimeFigureOut">
              <a:rPr lang="en-US" smtClean="0"/>
              <a:t>02/07/15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6356350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5400000" sx="101000" sy="101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Tx/>
        <a:buBlip>
          <a:blip r:embed="rId16"/>
        </a:buBlip>
        <a:defRPr sz="22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kern="120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5pPr>
      <a:lvl6pPr marL="20558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6pPr>
      <a:lvl7pPr marL="2398713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7pPr>
      <a:lvl8pPr marL="2743200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 smtClean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8pPr>
      <a:lvl9pPr marL="3087688" indent="-336550" algn="l" defTabSz="914400" rtl="0" eaLnBrk="1" latinLnBrk="0" hangingPunct="1">
        <a:spcBef>
          <a:spcPct val="20000"/>
        </a:spcBef>
        <a:buFontTx/>
        <a:buBlip>
          <a:blip r:embed="rId16"/>
        </a:buBlip>
        <a:defRPr lang="en-US" sz="1800" kern="1200" dirty="0">
          <a:solidFill>
            <a:schemeClr val="tx1"/>
          </a:solidFill>
          <a:effectLst>
            <a:outerShdw blurRad="50800" dist="50800" dir="5400000" sx="101000" sy="101000" algn="t" rotWithShape="0">
              <a:prstClr val="black">
                <a:alpha val="4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6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Relationship Id="rId6" Type="http://schemas.openxmlformats.org/officeDocument/2006/relationships/image" Target="../media/image20.jpg"/><Relationship Id="rId7" Type="http://schemas.openxmlformats.org/officeDocument/2006/relationships/image" Target="../media/image21.jpg"/><Relationship Id="rId8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Defining </a:t>
            </a:r>
            <a:r>
              <a:rPr lang="en-US" dirty="0" err="1" smtClean="0"/>
              <a:t>Separatrices</a:t>
            </a:r>
            <a:r>
              <a:rPr lang="en-US" dirty="0" smtClean="0"/>
              <a:t> of Penning Traps with Strong Magnetic Mirrors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Stephanie (Alex) Brown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70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AEgIS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(</a:t>
            </a:r>
            <a:r>
              <a:rPr lang="en-US" sz="3600" dirty="0" err="1"/>
              <a:t>Antihydrogen</a:t>
            </a:r>
            <a:r>
              <a:rPr lang="en-US" sz="3600" dirty="0"/>
              <a:t> Experiment: Gravity, Interferometry, </a:t>
            </a:r>
            <a:r>
              <a:rPr lang="en-US" sz="3600" dirty="0" smtClean="0"/>
              <a:t>Spectroscopy)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goal of </a:t>
            </a:r>
            <a:r>
              <a:rPr lang="en-US" dirty="0" err="1" smtClean="0"/>
              <a:t>AEgIS</a:t>
            </a:r>
            <a:r>
              <a:rPr lang="en-US" dirty="0" smtClean="0"/>
              <a:t> is to see how gravity interacts with antimatter</a:t>
            </a:r>
          </a:p>
          <a:p>
            <a:r>
              <a:rPr lang="en-US" dirty="0" smtClean="0"/>
              <a:t>Antimatter does seem to have some differences from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8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Holding </a:t>
            </a:r>
            <a:r>
              <a:rPr lang="en-US" dirty="0" err="1" smtClean="0"/>
              <a:t>Antihydrogen</a:t>
            </a:r>
            <a:r>
              <a:rPr lang="en-US" dirty="0" smtClean="0"/>
              <a:t> Plasma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Magnetic traps in a vacuum are used to hold Antimatter </a:t>
            </a:r>
          </a:p>
          <a:p>
            <a:r>
              <a:rPr lang="en-US" dirty="0" smtClean="0"/>
              <a:t>We are using a Penning Trap with a magnetic mirror</a:t>
            </a:r>
            <a:endParaRPr lang="en-US" dirty="0"/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521" y="3997158"/>
            <a:ext cx="39878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214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Magnetic Mirrors</a:t>
            </a:r>
          </a:p>
          <a:p>
            <a:r>
              <a:rPr lang="en-US" dirty="0" smtClean="0"/>
              <a:t>High mirror ratio</a:t>
            </a:r>
          </a:p>
          <a:p>
            <a:endParaRPr lang="en-US" dirty="0"/>
          </a:p>
        </p:txBody>
      </p:sp>
      <p:pic>
        <p:nvPicPr>
          <p:cNvPr id="4" name="Picture 3" descr="ima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537" y="3368482"/>
            <a:ext cx="4955674" cy="1951816"/>
          </a:xfrm>
          <a:prstGeom prst="rect">
            <a:avLst/>
          </a:prstGeom>
        </p:spPr>
      </p:pic>
      <p:sp>
        <p:nvSpPr>
          <p:cNvPr id="5" name="&quot;No&quot; Symbol 4"/>
          <p:cNvSpPr/>
          <p:nvPr/>
        </p:nvSpPr>
        <p:spPr>
          <a:xfrm>
            <a:off x="2259263" y="2516689"/>
            <a:ext cx="5614737" cy="3609474"/>
          </a:xfrm>
          <a:prstGeom prst="noSmoking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030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Enter: Summer Student</a:t>
            </a:r>
            <a:endParaRPr lang="en-US" dirty="0"/>
          </a:p>
        </p:txBody>
      </p:sp>
      <p:pic>
        <p:nvPicPr>
          <p:cNvPr id="4" name="Content Placeholder 3" descr="B_Z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44" r="-7044"/>
          <a:stretch/>
        </p:blipFill>
        <p:spPr>
          <a:xfrm>
            <a:off x="458537" y="1602356"/>
            <a:ext cx="4273884" cy="2341327"/>
          </a:xfrm>
        </p:spPr>
      </p:pic>
      <p:pic>
        <p:nvPicPr>
          <p:cNvPr id="5" name="Picture 4" descr="Model of plas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640" y="3943683"/>
            <a:ext cx="4622973" cy="260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5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the usual suspects are out…</a:t>
            </a:r>
            <a:endParaRPr lang="en-US" dirty="0"/>
          </a:p>
        </p:txBody>
      </p:sp>
      <p:pic>
        <p:nvPicPr>
          <p:cNvPr id="4" name="Content Placeholder 3" descr="Screenshot 2015-07-01 20.03.3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3843" b="-123843"/>
          <a:stretch>
            <a:fillRect/>
          </a:stretch>
        </p:blipFill>
        <p:spPr>
          <a:xfrm>
            <a:off x="0" y="1737895"/>
            <a:ext cx="9144000" cy="2944478"/>
          </a:xfrm>
        </p:spPr>
      </p:pic>
      <p:pic>
        <p:nvPicPr>
          <p:cNvPr id="5" name="Picture 4" descr="Screenshot 2015-07-01 20.03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96332"/>
            <a:ext cx="9144000" cy="89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342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Separatrix</a:t>
            </a:r>
            <a:r>
              <a:rPr lang="en-US" dirty="0" smtClean="0"/>
              <a:t>!</a:t>
            </a:r>
          </a:p>
          <a:p>
            <a:r>
              <a:rPr lang="en-US" dirty="0" smtClean="0"/>
              <a:t>These define the border of two regions:</a:t>
            </a:r>
            <a:endParaRPr lang="en-US" dirty="0"/>
          </a:p>
        </p:txBody>
      </p:sp>
      <p:pic>
        <p:nvPicPr>
          <p:cNvPr id="4" name="Picture 3" descr="1479-004-AFEEC05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421" y="2964447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545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2015-06-27 16.17.57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41" t="42200" r="-2679"/>
          <a:stretch/>
        </p:blipFill>
        <p:spPr>
          <a:xfrm>
            <a:off x="3588223" y="-36356"/>
            <a:ext cx="3002408" cy="2188671"/>
          </a:xfrm>
        </p:spPr>
      </p:pic>
      <p:pic>
        <p:nvPicPr>
          <p:cNvPr id="7" name="Picture 6" descr="2015-06-27 14.45.5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970"/>
            <a:ext cx="4135299" cy="3101474"/>
          </a:xfrm>
          <a:prstGeom prst="rect">
            <a:avLst/>
          </a:prstGeom>
        </p:spPr>
      </p:pic>
      <p:pic>
        <p:nvPicPr>
          <p:cNvPr id="9" name="Picture 8" descr="2015-06-27 14.43.2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869" y="-988397"/>
            <a:ext cx="3098131" cy="4130841"/>
          </a:xfrm>
          <a:prstGeom prst="rect">
            <a:avLst/>
          </a:prstGeom>
        </p:spPr>
      </p:pic>
      <p:pic>
        <p:nvPicPr>
          <p:cNvPr id="10" name="Picture 9" descr="2015-06-27 14.43.17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94"/>
          <a:stretch/>
        </p:blipFill>
        <p:spPr>
          <a:xfrm>
            <a:off x="-392696" y="2353750"/>
            <a:ext cx="5143500" cy="4732421"/>
          </a:xfrm>
          <a:prstGeom prst="rect">
            <a:avLst/>
          </a:prstGeom>
        </p:spPr>
      </p:pic>
      <p:pic>
        <p:nvPicPr>
          <p:cNvPr id="14" name="Picture 13" descr="2015-06-27 15.20.08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27" t="38986"/>
          <a:stretch/>
        </p:blipFill>
        <p:spPr>
          <a:xfrm>
            <a:off x="6261435" y="2673684"/>
            <a:ext cx="3547644" cy="418431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 rot="1219617">
            <a:off x="1702804" y="4719961"/>
            <a:ext cx="79943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92000">
                      <a:srgbClr val="660066"/>
                    </a:gs>
                    <a:gs pos="1000">
                      <a:schemeClr val="accent3"/>
                    </a:gs>
                    <a:gs pos="49000">
                      <a:schemeClr val="accent5">
                        <a:lumMod val="60000"/>
                        <a:lumOff val="40000"/>
                      </a:schemeClr>
                    </a:gs>
                    <a:gs pos="72000">
                      <a:srgbClr val="0000FF"/>
                    </a:gs>
                    <a:gs pos="28000">
                      <a:srgbClr val="FFFF00"/>
                    </a:gs>
                  </a:gsLst>
                  <a:lin ang="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100,000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0000"/>
                  </a:gs>
                  <a:gs pos="92000">
                    <a:srgbClr val="660066"/>
                  </a:gs>
                  <a:gs pos="1000">
                    <a:schemeClr val="accent3"/>
                  </a:gs>
                  <a:gs pos="49000">
                    <a:schemeClr val="accent5">
                      <a:lumMod val="60000"/>
                      <a:lumOff val="40000"/>
                    </a:schemeClr>
                  </a:gs>
                  <a:gs pos="72000">
                    <a:srgbClr val="0000FF"/>
                  </a:gs>
                  <a:gs pos="28000">
                    <a:srgbClr val="FFFF00"/>
                  </a:gs>
                </a:gsLst>
                <a:lin ang="0" scaled="1"/>
                <a:tileRect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0606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015-06-27 12.23.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921" y="-483701"/>
            <a:ext cx="3741644" cy="4988859"/>
          </a:xfrm>
          <a:prstGeom prst="rect">
            <a:avLst/>
          </a:prstGeom>
        </p:spPr>
      </p:pic>
      <p:pic>
        <p:nvPicPr>
          <p:cNvPr id="5" name="Picture 4" descr="2015-06-27 12.23.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2135606" cy="2847474"/>
          </a:xfrm>
          <a:prstGeom prst="rect">
            <a:avLst/>
          </a:prstGeom>
        </p:spPr>
      </p:pic>
      <p:pic>
        <p:nvPicPr>
          <p:cNvPr id="6" name="Picture 5" descr="2015-06-27 11.40.3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" y="2847474"/>
            <a:ext cx="3007895" cy="4010526"/>
          </a:xfrm>
          <a:prstGeom prst="rect">
            <a:avLst/>
          </a:prstGeom>
        </p:spPr>
      </p:pic>
      <p:pic>
        <p:nvPicPr>
          <p:cNvPr id="7" name="Picture 6" descr="2015-06-27 11.40.2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407" y="3941246"/>
            <a:ext cx="2187566" cy="2916754"/>
          </a:xfrm>
          <a:prstGeom prst="rect">
            <a:avLst/>
          </a:prstGeom>
        </p:spPr>
      </p:pic>
      <p:pic>
        <p:nvPicPr>
          <p:cNvPr id="8" name="Picture 7" descr="2015-06-27 11.40.0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99" y="4284790"/>
            <a:ext cx="1929908" cy="2573210"/>
          </a:xfrm>
          <a:prstGeom prst="rect">
            <a:avLst/>
          </a:prstGeom>
        </p:spPr>
      </p:pic>
      <p:pic>
        <p:nvPicPr>
          <p:cNvPr id="9" name="Picture 8" descr="2015-06-27 11.38.38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842" y="-202965"/>
            <a:ext cx="3108158" cy="4144211"/>
          </a:xfrm>
          <a:prstGeom prst="rect">
            <a:avLst/>
          </a:prstGeom>
        </p:spPr>
      </p:pic>
      <p:pic>
        <p:nvPicPr>
          <p:cNvPr id="10" name="Picture 9" descr="2015-06-27 11.00.24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73" y="3582736"/>
            <a:ext cx="2456449" cy="327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44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tory">
  <a:themeElements>
    <a:clrScheme name="Story">
      <a:dk1>
        <a:sysClr val="windowText" lastClr="000000"/>
      </a:dk1>
      <a:lt1>
        <a:sysClr val="window" lastClr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Story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Story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  <a:lumMod val="120000"/>
              </a:schemeClr>
              <a:schemeClr val="phClr">
                <a:satMod val="350000"/>
                <a:lumMod val="150000"/>
              </a:schemeClr>
            </a:duotone>
          </a:blip>
          <a:tile tx="0" ty="0" sx="20000" sy="20000" flip="none" algn="ctr"/>
        </a:blipFill>
        <a:gradFill rotWithShape="1">
          <a:gsLst>
            <a:gs pos="0">
              <a:schemeClr val="phClr">
                <a:shade val="20000"/>
                <a:satMod val="130000"/>
              </a:schemeClr>
            </a:gs>
            <a:gs pos="50000">
              <a:schemeClr val="phClr">
                <a:shade val="90000"/>
                <a:satMod val="130000"/>
              </a:schemeClr>
            </a:gs>
            <a:gs pos="100000">
              <a:schemeClr val="phClr">
                <a:shade val="100000"/>
                <a:satMod val="200000"/>
                <a:lumMod val="120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2100000" sx="104000" sy="104000" algn="br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127000" dist="63500" dir="5400000" sx="103000" sy="103000" rotWithShape="0">
              <a:srgbClr val="000000">
                <a:alpha val="75000"/>
              </a:srgbClr>
            </a:outerShdw>
          </a:effectLst>
          <a:scene3d>
            <a:camera prst="perspectiveFront" fov="3000000"/>
            <a:lightRig rig="balanced" dir="t">
              <a:rot lat="0" lon="0" rev="18000000"/>
            </a:lightRig>
          </a:scene3d>
          <a:sp3d prstMaterial="plastic">
            <a:bevelT w="254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60000"/>
                <a:satMod val="4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Story.thmx</Template>
  <TotalTime>275</TotalTime>
  <Words>91</Words>
  <Application>Microsoft Macintosh PowerPoint</Application>
  <PresentationFormat>On-screen Show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Story</vt:lpstr>
      <vt:lpstr>Defining Separatrices of Penning Traps with Strong Magnetic Mirrors</vt:lpstr>
      <vt:lpstr>AEgIS (Antihydrogen Experiment: Gravity, Interferometry, Spectroscopy)</vt:lpstr>
      <vt:lpstr>Holding Antihydrogen Plasma</vt:lpstr>
      <vt:lpstr>Problems?</vt:lpstr>
      <vt:lpstr>Enter: Summer Student</vt:lpstr>
      <vt:lpstr>So the usual suspects are out…</vt:lpstr>
      <vt:lpstr>Next?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Defining Separatrices of Penning Traps with Strong Magnetic Mirrors</dc:title>
  <dc:creator>Alex Brown</dc:creator>
  <cp:lastModifiedBy>Alex Brown</cp:lastModifiedBy>
  <cp:revision>10</cp:revision>
  <dcterms:created xsi:type="dcterms:W3CDTF">2015-06-30T20:38:31Z</dcterms:created>
  <dcterms:modified xsi:type="dcterms:W3CDTF">2015-07-02T14:43:10Z</dcterms:modified>
</cp:coreProperties>
</file>