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72" r:id="rId1"/>
  </p:sldMasterIdLst>
  <p:notesMasterIdLst>
    <p:notesMasterId r:id="rId17"/>
  </p:notesMasterIdLst>
  <p:sldIdLst>
    <p:sldId id="260" r:id="rId2"/>
    <p:sldId id="281" r:id="rId3"/>
    <p:sldId id="293" r:id="rId4"/>
    <p:sldId id="294" r:id="rId5"/>
    <p:sldId id="295" r:id="rId6"/>
    <p:sldId id="297" r:id="rId7"/>
    <p:sldId id="298" r:id="rId8"/>
    <p:sldId id="299" r:id="rId9"/>
    <p:sldId id="300" r:id="rId10"/>
    <p:sldId id="286" r:id="rId11"/>
    <p:sldId id="285" r:id="rId12"/>
    <p:sldId id="303" r:id="rId13"/>
    <p:sldId id="302" r:id="rId14"/>
    <p:sldId id="301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08EE"/>
    <a:srgbClr val="CD33CD"/>
    <a:srgbClr val="F0C2F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39" autoAdjust="0"/>
    <p:restoredTop sz="99283" autoAdjust="0"/>
  </p:normalViewPr>
  <p:slideViewPr>
    <p:cSldViewPr>
      <p:cViewPr>
        <p:scale>
          <a:sx n="66" d="100"/>
          <a:sy n="66" d="100"/>
        </p:scale>
        <p:origin x="-150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205D2-9A71-4BD8-BF0B-C18885D40CCC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8FF463-0DC7-4666-8AD4-06C4B658E3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82499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FF463-0DC7-4666-8AD4-06C4B658E37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09731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CBEC2A-D58B-4AD4-8EAC-A7F7834CABFF}" type="datetime3">
              <a:rPr lang="en-US" smtClean="0"/>
              <a:pPr/>
              <a:t>5 June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Physics Department, Faculty of Science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29"/>
            <a:ext cx="6779110" cy="923330"/>
            <a:chOff x="1172584" y="1381459"/>
            <a:chExt cx="6779110" cy="923329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8"/>
            <a:ext cx="6777318" cy="1731983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3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68BF0-D86C-49F3-A137-999D2D82B622}" type="datetime3">
              <a:rPr lang="en-US" smtClean="0"/>
              <a:pPr/>
              <a:t>5 June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Department, Faculty of Science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29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1" y="559399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90" y="849855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E77BB-50CC-4C8E-8F99-8D6C47253C9A}" type="datetime3">
              <a:rPr lang="en-US" smtClean="0"/>
              <a:pPr/>
              <a:t>5 June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Department, Faculty of Science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5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4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9B43-C72C-4AA0-AE34-9F49DC2070C5}" type="datetime3">
              <a:rPr lang="en-US" smtClean="0"/>
              <a:pPr/>
              <a:t>5 June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Department, Faculty of Science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29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29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2" y="1204858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50" y="3767317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0F024-5EF8-4D2A-9B37-7B04DDCD6AFA}" type="datetime3">
              <a:rPr lang="en-US" smtClean="0"/>
              <a:pPr/>
              <a:t>5 June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Department, Faculty of Science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4D2DE-8994-46EE-A3E0-F0D40782E280}" type="datetime3">
              <a:rPr lang="en-US" smtClean="0"/>
              <a:pPr/>
              <a:t>5 June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Department, Faculty of Science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29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93A9F-10A7-4CC5-999D-1E16EB871861}" type="datetime3">
              <a:rPr lang="en-US" smtClean="0"/>
              <a:pPr/>
              <a:t>5 June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Department, Faculty of Science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29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D624E-A5A0-4339-9707-F2A6D29D149F}" type="datetime3">
              <a:rPr lang="en-US" smtClean="0"/>
              <a:pPr/>
              <a:t>5 June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Department, Faculty of Science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29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7781-90F8-4811-9DFC-974A3D8F2C71}" type="datetime3">
              <a:rPr lang="en-US" smtClean="0"/>
              <a:pPr/>
              <a:t>5 June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Department, Faculty of Science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81" y="1678197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3" y="559399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81" y="3603813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29C0B-3122-45CE-B9DB-E84D0E860690}" type="datetime3">
              <a:rPr lang="en-US" smtClean="0"/>
              <a:pPr/>
              <a:t>5 June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Department, Faculty of Science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3" y="4668820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3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8D05B-70B1-4D66-92F8-572D6CF7E7BA}" type="datetime3">
              <a:rPr lang="en-US" smtClean="0"/>
              <a:pPr/>
              <a:t>5 June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Department, Faculty of Science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2" y="570156"/>
            <a:ext cx="7756263" cy="10542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9" y="2248349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F178092-DE5D-42B5-B9C6-805EE1A6A954}" type="datetime3">
              <a:rPr lang="en-US" smtClean="0"/>
              <a:pPr/>
              <a:t>5 June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Physics Department, Faculty of Science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om.eg/imgres?imgurl=http://wwwiexp.desy.de/groups/cms/cms_files/CMS3d_medium.jpg&amp;imgrefurl=http://wwwiexp.desy.de/groups/cms/cms.htm&amp;usg=__B349j6eXHPmLBTR9hcTcBTQWL-w=&amp;h=355&amp;w=448&amp;sz=45&amp;hl=en&amp;start=30&amp;zoom=1&amp;tbnid=0doiqFca3GR5DM:&amp;tbnh=101&amp;tbnw=127&amp;ei=IIJ9UfviJa_W0gG92IHoBA&amp;itbs=1&amp;sa=X&amp;ved=0CD0QrQMwCTgU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8144" y="1371600"/>
            <a:ext cx="9238344" cy="5562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-6927" y="0"/>
            <a:ext cx="9144000" cy="1371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en-US" sz="3600" b="1" u="sng" dirty="0">
              <a:solidFill>
                <a:srgbClr val="895D1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21" y="87026"/>
            <a:ext cx="1221581" cy="1197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 descr="G:\master\CMS 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28601"/>
            <a:ext cx="1066800" cy="10559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8" descr="CERN96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36114" y="228601"/>
            <a:ext cx="1103086" cy="105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3357554" y="3657600"/>
            <a:ext cx="550072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              </a:t>
            </a:r>
            <a:r>
              <a:rPr lang="en-US" sz="2000" b="1" dirty="0" smtClean="0">
                <a:solidFill>
                  <a:srgbClr val="0070C0"/>
                </a:solidFill>
              </a:rPr>
              <a:t>Presented by: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         Walaa </a:t>
            </a:r>
            <a:r>
              <a:rPr lang="en-US" b="1" dirty="0" smtClean="0">
                <a:solidFill>
                  <a:srgbClr val="0070C0"/>
                </a:solidFill>
              </a:rPr>
              <a:t>Elmetenawee - </a:t>
            </a:r>
            <a:r>
              <a:rPr lang="en-US" b="1" dirty="0" smtClean="0">
                <a:solidFill>
                  <a:srgbClr val="0070C0"/>
                </a:solidFill>
              </a:rPr>
              <a:t>Ahmed </a:t>
            </a:r>
            <a:r>
              <a:rPr lang="en-US" b="1" dirty="0" err="1" smtClean="0">
                <a:solidFill>
                  <a:srgbClr val="0070C0"/>
                </a:solidFill>
              </a:rPr>
              <a:t>Abdelaliem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G:\master\imagesCAB0J9CU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23190"/>
            <a:ext cx="3120735" cy="60444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752600" y="2209802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Excited </a:t>
            </a:r>
            <a:r>
              <a:rPr lang="en-US" sz="2400" b="1" dirty="0">
                <a:solidFill>
                  <a:srgbClr val="0070C0"/>
                </a:solidFill>
              </a:rPr>
              <a:t>Muon </a:t>
            </a:r>
            <a:r>
              <a:rPr lang="en-US" sz="2400" b="1" dirty="0" smtClean="0">
                <a:solidFill>
                  <a:srgbClr val="0070C0"/>
                </a:solidFill>
              </a:rPr>
              <a:t>Analysis with final state 2mu+Gamma</a:t>
            </a:r>
            <a:endParaRPr lang="en-US" sz="2400" b="1" dirty="0">
              <a:solidFill>
                <a:srgbClr val="0070C0"/>
              </a:solidFill>
            </a:endParaRPr>
          </a:p>
        </p:txBody>
      </p:sp>
      <p:pic>
        <p:nvPicPr>
          <p:cNvPr id="3078" name="Picture 6" descr="https://encrypted-tbn2.gstatic.com/images?q=tbn:ANd9GcSKbTouuRvqptW6YPT0oCntBIhDtm8hb9ex8x61T0sYhMAzmtY8WlUz8Pk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0736" y="4781189"/>
            <a:ext cx="2975265" cy="21530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100" y="4840133"/>
            <a:ext cx="2819399" cy="1981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9832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7781-90F8-4811-9DFC-974A3D8F2C71}" type="datetime3">
              <a:rPr lang="en-US" smtClean="0"/>
              <a:pPr/>
              <a:t>5 June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Department, Faculty of Science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1059546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5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Selection of muons</a:t>
            </a:r>
            <a:endParaRPr lang="en-US" sz="35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1643050"/>
            <a:ext cx="864399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buFont typeface="Wingdings" pitchFamily="2" charset="2"/>
              <a:buChar char="q"/>
              <a:defRPr/>
            </a:pP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select properly reconstructed muons, the ”High </a:t>
            </a:r>
            <a:r>
              <a:rPr lang="en-US" sz="2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ID” of the muon POG is used:</a:t>
            </a:r>
          </a:p>
          <a:p>
            <a:pPr marL="0"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accent1"/>
                </a:solidFill>
              </a:rPr>
              <a:t>Acceptance</a:t>
            </a:r>
            <a:r>
              <a:rPr lang="en-US" sz="2000" dirty="0" smtClean="0"/>
              <a:t>: Each muon needs to have </a:t>
            </a:r>
            <a:r>
              <a:rPr lang="en-US" sz="2000" dirty="0" err="1" smtClean="0">
                <a:solidFill>
                  <a:schemeClr val="accent1"/>
                </a:solidFill>
              </a:rPr>
              <a:t>pT</a:t>
            </a:r>
            <a:r>
              <a:rPr lang="en-US" sz="2000" dirty="0" smtClean="0">
                <a:solidFill>
                  <a:schemeClr val="accent1"/>
                </a:solidFill>
              </a:rPr>
              <a:t> &gt; 35 GeV </a:t>
            </a:r>
            <a:r>
              <a:rPr lang="en-US" sz="2000" dirty="0" smtClean="0"/>
              <a:t>and </a:t>
            </a:r>
            <a:r>
              <a:rPr lang="en-US" sz="2000" b="1" dirty="0" smtClean="0">
                <a:solidFill>
                  <a:schemeClr val="accent1"/>
                </a:solidFill>
              </a:rPr>
              <a:t>|</a:t>
            </a:r>
            <a:r>
              <a:rPr lang="el-GR" sz="2000" b="1" dirty="0" smtClean="0">
                <a:solidFill>
                  <a:schemeClr val="accent1"/>
                </a:solidFill>
              </a:rPr>
              <a:t>η</a:t>
            </a:r>
            <a:r>
              <a:rPr lang="en-US" sz="2000" b="1" dirty="0" smtClean="0">
                <a:solidFill>
                  <a:schemeClr val="accent1"/>
                </a:solidFill>
              </a:rPr>
              <a:t>|&lt;</a:t>
            </a:r>
            <a:r>
              <a:rPr lang="en-US" sz="2000" i="1" dirty="0" smtClean="0">
                <a:solidFill>
                  <a:schemeClr val="accent1"/>
                </a:solidFill>
              </a:rPr>
              <a:t>  2.1</a:t>
            </a:r>
          </a:p>
          <a:p>
            <a:pPr marL="0" lvl="1">
              <a:buFont typeface="Wingdings" pitchFamily="2" charset="2"/>
              <a:buChar char="Ø"/>
            </a:pPr>
            <a:r>
              <a:rPr lang="en-US" sz="2000" dirty="0" smtClean="0"/>
              <a:t>Muon is reconstructed as a </a:t>
            </a:r>
            <a:r>
              <a:rPr lang="en-US" sz="2000" dirty="0" smtClean="0">
                <a:solidFill>
                  <a:schemeClr val="accent1"/>
                </a:solidFill>
              </a:rPr>
              <a:t>global muon</a:t>
            </a:r>
          </a:p>
          <a:p>
            <a:pPr marL="0" lvl="1">
              <a:buFont typeface="Wingdings" pitchFamily="2" charset="2"/>
              <a:buChar char="Ø"/>
            </a:pPr>
            <a:r>
              <a:rPr lang="en-US" sz="2000" dirty="0" smtClean="0"/>
              <a:t>Number of </a:t>
            </a:r>
            <a:r>
              <a:rPr lang="en-US" sz="2000" dirty="0" smtClean="0">
                <a:solidFill>
                  <a:schemeClr val="accent1"/>
                </a:solidFill>
              </a:rPr>
              <a:t>muon hits </a:t>
            </a:r>
            <a:r>
              <a:rPr lang="en-US" sz="2000" dirty="0" smtClean="0"/>
              <a:t>in the global track </a:t>
            </a:r>
            <a:r>
              <a:rPr lang="en-US" sz="2000" dirty="0" smtClean="0">
                <a:solidFill>
                  <a:schemeClr val="accent1"/>
                </a:solidFill>
              </a:rPr>
              <a:t>&gt; 0</a:t>
            </a:r>
          </a:p>
          <a:p>
            <a:pPr marL="0" lvl="1">
              <a:buFont typeface="Wingdings" pitchFamily="2" charset="2"/>
              <a:buChar char="Ø"/>
            </a:pPr>
            <a:r>
              <a:rPr lang="en-US" dirty="0" smtClean="0"/>
              <a:t>At least two muon stations with hit segments</a:t>
            </a:r>
          </a:p>
          <a:p>
            <a:pPr marL="0" lvl="1">
              <a:buFont typeface="Wingdings" pitchFamily="2" charset="2"/>
              <a:buChar char="Ø"/>
            </a:pPr>
            <a:r>
              <a:rPr lang="en-US" dirty="0" smtClean="0"/>
              <a:t>Transverse impact parameter </a:t>
            </a:r>
            <a:r>
              <a:rPr lang="en-US" dirty="0" err="1" smtClean="0">
                <a:solidFill>
                  <a:schemeClr val="accent1"/>
                </a:solidFill>
              </a:rPr>
              <a:t>d</a:t>
            </a:r>
            <a:r>
              <a:rPr lang="en-US" sz="1100" dirty="0" err="1" smtClean="0">
                <a:solidFill>
                  <a:schemeClr val="accent1"/>
                </a:solidFill>
              </a:rPr>
              <a:t>xy</a:t>
            </a:r>
            <a:r>
              <a:rPr lang="en-US" sz="1100" dirty="0" smtClean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&lt; 0.02 cm</a:t>
            </a:r>
          </a:p>
          <a:p>
            <a:pPr marL="0" lvl="1">
              <a:buFont typeface="Wingdings" pitchFamily="2" charset="2"/>
              <a:buChar char="Ø"/>
            </a:pPr>
            <a:r>
              <a:rPr lang="en-US" dirty="0" smtClean="0"/>
              <a:t>Longitudinal distance </a:t>
            </a:r>
            <a:r>
              <a:rPr lang="en-US" dirty="0" err="1" smtClean="0">
                <a:solidFill>
                  <a:schemeClr val="accent1"/>
                </a:solidFill>
              </a:rPr>
              <a:t>d</a:t>
            </a:r>
            <a:r>
              <a:rPr lang="en-US" sz="1100" dirty="0" err="1" smtClean="0">
                <a:solidFill>
                  <a:schemeClr val="accent1"/>
                </a:solidFill>
              </a:rPr>
              <a:t>z</a:t>
            </a:r>
            <a:r>
              <a:rPr lang="en-US" sz="1100" dirty="0" smtClean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&lt; 0.5 cm</a:t>
            </a:r>
          </a:p>
          <a:p>
            <a:pPr marL="0" lvl="1">
              <a:buFont typeface="Wingdings" pitchFamily="2" charset="2"/>
              <a:buChar char="Ø"/>
            </a:pPr>
            <a:r>
              <a:rPr lang="en-US" dirty="0" smtClean="0"/>
              <a:t>Number of hits in the </a:t>
            </a:r>
            <a:r>
              <a:rPr lang="en-US" dirty="0" smtClean="0">
                <a:solidFill>
                  <a:schemeClr val="accent1"/>
                </a:solidFill>
              </a:rPr>
              <a:t>pixel layers &gt; 0</a:t>
            </a:r>
          </a:p>
          <a:p>
            <a:pPr marL="0" lvl="1">
              <a:buFont typeface="Wingdings" pitchFamily="2" charset="2"/>
              <a:buChar char="Ø"/>
            </a:pPr>
            <a:r>
              <a:rPr lang="en-US" dirty="0" smtClean="0"/>
              <a:t>Number of tracker layers with hits &gt; 5</a:t>
            </a:r>
          </a:p>
          <a:p>
            <a:pPr marL="0" lvl="1">
              <a:buFont typeface="Wingdings" pitchFamily="2" charset="2"/>
              <a:buChar char="Ø"/>
            </a:pPr>
            <a:r>
              <a:rPr lang="en-US" dirty="0" smtClean="0"/>
              <a:t>∆</a:t>
            </a:r>
            <a:r>
              <a:rPr lang="en-US" dirty="0" err="1" smtClean="0"/>
              <a:t>p</a:t>
            </a:r>
            <a:r>
              <a:rPr lang="en-US" sz="1100" dirty="0" err="1" smtClean="0"/>
              <a:t>T</a:t>
            </a:r>
            <a:r>
              <a:rPr lang="en-US" dirty="0" smtClean="0"/>
              <a:t>/</a:t>
            </a:r>
            <a:r>
              <a:rPr lang="en-US" dirty="0" err="1" smtClean="0"/>
              <a:t>p</a:t>
            </a:r>
            <a:r>
              <a:rPr lang="en-US" sz="1100" dirty="0" err="1" smtClean="0"/>
              <a:t>T</a:t>
            </a:r>
            <a:r>
              <a:rPr lang="en-US" sz="1100" dirty="0" smtClean="0"/>
              <a:t> </a:t>
            </a:r>
            <a:r>
              <a:rPr lang="en-US" dirty="0" smtClean="0"/>
              <a:t>&lt; 0.3</a:t>
            </a:r>
          </a:p>
          <a:p>
            <a:pPr marL="0" lvl="1">
              <a:buFont typeface="Wingdings" pitchFamily="2" charset="2"/>
              <a:buChar char="Ø"/>
            </a:pPr>
            <a:r>
              <a:rPr lang="en-US" dirty="0" smtClean="0"/>
              <a:t>Particle Flow based relative isolation in a cone of size delta(R) = 0.4 &lt;  </a:t>
            </a:r>
            <a:r>
              <a:rPr lang="en-US" dirty="0" smtClean="0">
                <a:solidFill>
                  <a:schemeClr val="accent1"/>
                </a:solidFill>
              </a:rPr>
              <a:t>0.12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7781-90F8-4811-9DFC-974A3D8F2C71}" type="datetime3">
              <a:rPr lang="en-US" smtClean="0"/>
              <a:pPr/>
              <a:t>5 June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Department, Faculty of Science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14282" y="1285860"/>
            <a:ext cx="8715436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lvl="1"/>
            <a:endParaRPr lang="en-US" sz="1900" dirty="0" smtClean="0"/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</a:pPr>
            <a:r>
              <a:rPr lang="en-US" dirty="0" smtClean="0"/>
              <a:t>We select highest P</a:t>
            </a:r>
            <a:r>
              <a:rPr lang="en-US" sz="1000" dirty="0" smtClean="0"/>
              <a:t>T </a:t>
            </a:r>
            <a:r>
              <a:rPr lang="en-US" dirty="0" smtClean="0"/>
              <a:t>photon with </a:t>
            </a:r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</a:pPr>
            <a:r>
              <a:rPr lang="en-US" sz="800" dirty="0" smtClean="0"/>
              <a:t> </a:t>
            </a:r>
            <a:r>
              <a:rPr lang="en-US" dirty="0" smtClean="0"/>
              <a:t>P</a:t>
            </a:r>
            <a:r>
              <a:rPr lang="en-US" sz="1000" dirty="0" smtClean="0"/>
              <a:t>T </a:t>
            </a:r>
            <a:r>
              <a:rPr lang="en-US" dirty="0" smtClean="0"/>
              <a:t>&gt; 35 GeV &amp;</a:t>
            </a:r>
            <a:r>
              <a:rPr lang="en-US" b="1" dirty="0" smtClean="0">
                <a:solidFill>
                  <a:schemeClr val="accent1"/>
                </a:solidFill>
              </a:rPr>
              <a:t>|</a:t>
            </a:r>
            <a:r>
              <a:rPr lang="el-GR" b="1" dirty="0" smtClean="0">
                <a:solidFill>
                  <a:schemeClr val="accent1"/>
                </a:solidFill>
              </a:rPr>
              <a:t>η</a:t>
            </a:r>
            <a:r>
              <a:rPr lang="en-US" b="1" dirty="0" smtClean="0">
                <a:solidFill>
                  <a:schemeClr val="accent1"/>
                </a:solidFill>
              </a:rPr>
              <a:t>|</a:t>
            </a:r>
            <a:r>
              <a:rPr lang="en-US" dirty="0" smtClean="0"/>
              <a:t> &lt; 1.4442 </a:t>
            </a:r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</a:pPr>
            <a:endParaRPr lang="en-US" dirty="0" smtClean="0"/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</a:pPr>
            <a:r>
              <a:rPr lang="en-US" b="1" dirty="0" smtClean="0"/>
              <a:t>Then Cuts optimized for non-triggering photons (PHYS14 selection, conditions: PU20 bunch crossing 25ns)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</a:pPr>
            <a:endParaRPr lang="en-US" dirty="0" smtClean="0"/>
          </a:p>
          <a:p>
            <a:endParaRPr lang="en-US" sz="2800" b="1" dirty="0" smtClean="0"/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</a:pPr>
            <a:endParaRPr lang="en-US" sz="20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</a:pPr>
            <a:endParaRPr lang="en-US" sz="20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</a:pPr>
            <a:endParaRPr lang="en-US" sz="20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</a:pPr>
            <a:endParaRPr lang="en-US" sz="2000" b="1" dirty="0">
              <a:solidFill>
                <a:srgbClr val="C0504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ＭＳ Ｐゴシック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1169551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5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Selection of photon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14686"/>
            <a:ext cx="892971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6715140" y="3071810"/>
            <a:ext cx="2143140" cy="357187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4408E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7781-90F8-4811-9DFC-974A3D8F2C71}" type="datetime3">
              <a:rPr lang="en-US" smtClean="0"/>
              <a:pPr/>
              <a:t>5 June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Department, Faculty of Science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4098" name="Picture 2" descr="C:\root\final plots\h1_mu1_pt_lo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57364"/>
            <a:ext cx="4357686" cy="3357586"/>
          </a:xfrm>
          <a:prstGeom prst="rect">
            <a:avLst/>
          </a:prstGeom>
          <a:noFill/>
        </p:spPr>
      </p:pic>
      <p:pic>
        <p:nvPicPr>
          <p:cNvPr id="4099" name="Picture 3" descr="C:\root\final plots\h1_mu2_p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857364"/>
            <a:ext cx="4643438" cy="3324227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5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</a:t>
            </a:r>
            <a:endParaRPr lang="en-US" sz="35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7781-90F8-4811-9DFC-974A3D8F2C71}" type="datetime3">
              <a:rPr lang="en-US" smtClean="0"/>
              <a:pPr/>
              <a:t>5 June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Department, Faculty of Science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5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</a:t>
            </a:r>
            <a:endParaRPr lang="en-US" sz="35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D:\massmi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071678"/>
            <a:ext cx="4786314" cy="3214710"/>
          </a:xfrm>
          <a:prstGeom prst="rect">
            <a:avLst/>
          </a:prstGeom>
          <a:noFill/>
        </p:spPr>
      </p:pic>
      <p:pic>
        <p:nvPicPr>
          <p:cNvPr id="6147" name="Picture 3" descr="D:\max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71678"/>
            <a:ext cx="4572000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7781-90F8-4811-9DFC-974A3D8F2C71}" type="datetime3">
              <a:rPr lang="en-US" smtClean="0"/>
              <a:pPr/>
              <a:t>5 June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Department, Faculty of Science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5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</a:t>
            </a:r>
            <a:endParaRPr lang="en-US" sz="35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 descr="D:\maxmi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857364"/>
            <a:ext cx="4657722" cy="3571900"/>
          </a:xfrm>
          <a:prstGeom prst="rect">
            <a:avLst/>
          </a:prstGeom>
          <a:noFill/>
        </p:spPr>
      </p:pic>
      <p:pic>
        <p:nvPicPr>
          <p:cNvPr id="5122" name="Picture 2" descr="D:\minmax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57364"/>
            <a:ext cx="4214810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0"/>
            <a:ext cx="89916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600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5" y="2248349"/>
            <a:ext cx="8286808" cy="3877815"/>
          </a:xfrm>
        </p:spPr>
        <p:txBody>
          <a:bodyPr>
            <a:normAutofit lnSpcReduction="10000"/>
          </a:bodyPr>
          <a:lstStyle/>
          <a:p>
            <a:pPr marL="365760" lvl="1">
              <a:buFont typeface="Wingdings" pitchFamily="2" charset="2"/>
              <a:buChar char=""/>
            </a:pPr>
            <a:endParaRPr lang="en-US" sz="1900" dirty="0" smtClean="0"/>
          </a:p>
          <a:p>
            <a:pPr marL="365760" lvl="1">
              <a:buFont typeface="Wingdings" pitchFamily="2" charset="2"/>
              <a:buChar char=""/>
            </a:pPr>
            <a:r>
              <a:rPr lang="en-US" sz="2400" b="1" dirty="0" smtClean="0"/>
              <a:t>Compositeness model</a:t>
            </a:r>
          </a:p>
          <a:p>
            <a:pPr marL="365760" lvl="1">
              <a:buFont typeface="Wingdings" pitchFamily="2" charset="2"/>
              <a:buChar char=""/>
            </a:pPr>
            <a:r>
              <a:rPr lang="el-GR" sz="2400" b="1" dirty="0" smtClean="0"/>
              <a:t>μ*</a:t>
            </a:r>
            <a:r>
              <a:rPr lang="en-US" sz="2400" b="1" dirty="0" smtClean="0"/>
              <a:t>Production and decay modes</a:t>
            </a:r>
          </a:p>
          <a:p>
            <a:pPr marL="365760" lvl="1">
              <a:buFont typeface="Wingdings" pitchFamily="2" charset="2"/>
              <a:buChar char=""/>
            </a:pPr>
            <a:r>
              <a:rPr lang="en-US" sz="2400" b="1" dirty="0" smtClean="0"/>
              <a:t>MC Signal samples</a:t>
            </a:r>
          </a:p>
          <a:p>
            <a:pPr marL="365760" lvl="1">
              <a:buFont typeface="Wingdings" pitchFamily="2" charset="2"/>
              <a:buChar char=""/>
            </a:pPr>
            <a:r>
              <a:rPr lang="en-US" sz="2400" b="1" dirty="0" smtClean="0"/>
              <a:t>MC Background samples</a:t>
            </a:r>
          </a:p>
          <a:p>
            <a:pPr marL="365760" lvl="1">
              <a:buFont typeface="Wingdings" pitchFamily="2" charset="2"/>
              <a:buChar char=""/>
            </a:pPr>
            <a:r>
              <a:rPr lang="en-US" sz="2400" b="1" dirty="0" smtClean="0"/>
              <a:t>Selection Strategy</a:t>
            </a:r>
          </a:p>
          <a:p>
            <a:pPr marL="365760" lvl="1">
              <a:buFont typeface="Wingdings" pitchFamily="2" charset="2"/>
              <a:buChar char=""/>
            </a:pPr>
            <a:r>
              <a:rPr lang="en-US" sz="2400" b="1" dirty="0" smtClean="0"/>
              <a:t>Selection of muons</a:t>
            </a:r>
          </a:p>
          <a:p>
            <a:pPr marL="365760" lvl="1">
              <a:buFont typeface="Wingdings" pitchFamily="2" charset="2"/>
              <a:buChar char=""/>
            </a:pPr>
            <a:r>
              <a:rPr lang="en-US" sz="2400" b="1" dirty="0" smtClean="0"/>
              <a:t>Selection of photon</a:t>
            </a:r>
          </a:p>
          <a:p>
            <a:pPr marL="365760" lvl="1">
              <a:buFont typeface="Wingdings" pitchFamily="2" charset="2"/>
              <a:buChar char=""/>
            </a:pPr>
            <a:r>
              <a:rPr lang="en-US" sz="2400" b="1" dirty="0" smtClean="0"/>
              <a:t>Results </a:t>
            </a:r>
          </a:p>
          <a:p>
            <a:pPr marL="365760" lvl="1">
              <a:buNone/>
            </a:pPr>
            <a:endParaRPr lang="en-US" sz="2400" b="1" u="sng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lvl="1">
              <a:buFont typeface="Wingdings" pitchFamily="2" charset="2"/>
              <a:buChar char=""/>
            </a:pPr>
            <a:endParaRPr lang="en-US" sz="2400" u="sng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lvl="1">
              <a:buFont typeface="Wingdings" pitchFamily="2" charset="2"/>
              <a:buChar char=""/>
            </a:pPr>
            <a:endParaRPr lang="en-US" sz="2400" b="1" u="sng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lvl="1">
              <a:buFont typeface="Wingdings" pitchFamily="2" charset="2"/>
              <a:buChar char=""/>
            </a:pPr>
            <a:endParaRPr lang="en-US" sz="2400" b="1" u="sng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lvl="1">
              <a:buFont typeface="Wingdings" pitchFamily="2" charset="2"/>
              <a:buChar char=""/>
            </a:pPr>
            <a:endParaRPr lang="en-US" sz="2400" b="1" dirty="0" smtClean="0"/>
          </a:p>
          <a:p>
            <a:pPr marL="365760" lvl="1">
              <a:buFont typeface="Wingdings" pitchFamily="2" charset="2"/>
              <a:buChar char=""/>
            </a:pPr>
            <a:endParaRPr lang="en-US" sz="2400" b="1" dirty="0" smtClean="0"/>
          </a:p>
          <a:p>
            <a:pPr marL="365760" lvl="1">
              <a:buFont typeface="Wingdings" pitchFamily="2" charset="2"/>
              <a:buChar char=""/>
            </a:pPr>
            <a:endParaRPr lang="en-US" sz="2400" b="1" dirty="0" smtClean="0"/>
          </a:p>
          <a:p>
            <a:pPr marL="365760" lvl="1">
              <a:buFont typeface="Wingdings" pitchFamily="2" charset="2"/>
              <a:buChar char=""/>
            </a:pPr>
            <a:endParaRPr lang="en-US" sz="2400" b="1" dirty="0">
              <a:solidFill>
                <a:schemeClr val="accent4">
                  <a:lumMod val="50000"/>
                </a:schemeClr>
              </a:solidFill>
              <a:latin typeface="Baskerville Old Face" pitchFamily="18" charset="0"/>
              <a:cs typeface="Aharoni" pitchFamily="2" charset="-79"/>
            </a:endParaRPr>
          </a:p>
          <a:p>
            <a:pPr marL="365760" lvl="1">
              <a:buFont typeface="Wingdings" pitchFamily="2" charset="2"/>
              <a:buChar char=""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lvl="1">
              <a:buFont typeface="Wingdings" pitchFamily="2" charset="2"/>
              <a:buChar char=""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lvl="1">
              <a:buFont typeface="Wingdings" pitchFamily="2" charset="2"/>
              <a:buChar char=""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outlines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62309-1297-427E-BA61-FE019A76BDC2}" type="datetime3">
              <a:rPr lang="en-US" smtClean="0">
                <a:solidFill>
                  <a:srgbClr val="00B0F0"/>
                </a:solidFill>
              </a:rPr>
              <a:pPr/>
              <a:t>5 June 2015</a:t>
            </a:fld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B0F0"/>
                </a:solidFill>
              </a:rPr>
              <a:pPr/>
              <a:t>2</a:t>
            </a:fld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Physics Department, Faculty of Science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0525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27709" y="-27709"/>
            <a:ext cx="9144000" cy="838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Compositeness model</a:t>
            </a:r>
          </a:p>
        </p:txBody>
      </p:sp>
      <p:pic>
        <p:nvPicPr>
          <p:cNvPr id="4" name="Picture 3" descr="gzero_animation_protonStructu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5035" y="990600"/>
            <a:ext cx="2964469" cy="27432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035" y="3733802"/>
            <a:ext cx="4281257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7771796" y="990600"/>
            <a:ext cx="1344497" cy="2743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543802" y="3076545"/>
            <a:ext cx="950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proton</a:t>
            </a:r>
            <a:endParaRPr lang="en-US" sz="2000" dirty="0"/>
          </a:p>
        </p:txBody>
      </p:sp>
      <p:sp>
        <p:nvSpPr>
          <p:cNvPr id="10" name="Vertical Scroll 9"/>
          <p:cNvSpPr/>
          <p:nvPr/>
        </p:nvSpPr>
        <p:spPr>
          <a:xfrm>
            <a:off x="0" y="990601"/>
            <a:ext cx="4835034" cy="5715001"/>
          </a:xfrm>
          <a:prstGeom prst="vertic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above a characteristic energy </a:t>
            </a:r>
            <a:r>
              <a:rPr lang="en-US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scale Λ , </a:t>
            </a:r>
            <a:r>
              <a:rPr lang="en-US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leptons </a:t>
            </a:r>
            <a:r>
              <a:rPr lang="en-US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quarks</a:t>
            </a:r>
            <a:r>
              <a:rPr lang="en-US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may not be fundamental particles but made of smaller  constituents called </a:t>
            </a:r>
            <a:r>
              <a:rPr lang="en-US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preons </a:t>
            </a:r>
            <a:r>
              <a:rPr lang="en-US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The </a:t>
            </a:r>
            <a:r>
              <a:rPr lang="en-US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constituents could be </a:t>
            </a:r>
            <a:r>
              <a:rPr lang="en-US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fermions</a:t>
            </a:r>
            <a:r>
              <a:rPr lang="en-US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 </a:t>
            </a:r>
            <a:r>
              <a:rPr lang="en-US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fermion and a </a:t>
            </a:r>
            <a:r>
              <a:rPr lang="en-US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boson.</a:t>
            </a:r>
          </a:p>
          <a:p>
            <a:endParaRPr lang="en-US" b="1" dirty="0">
              <a:solidFill>
                <a:srgbClr val="C0504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Compositeness model can address some of the SM shortcomings like: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Fermion </a:t>
            </a:r>
            <a:r>
              <a:rPr lang="en-US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generations and their masses </a:t>
            </a:r>
            <a:r>
              <a:rPr lang="en-US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hierarchy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Free parameters</a:t>
            </a:r>
            <a:r>
              <a:rPr lang="en-US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it may explain parameters such as particle mass, electric charge, and color charge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B0F0"/>
                </a:solidFill>
              </a:rPr>
              <a:pPr/>
              <a:t>3</a:t>
            </a:fld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842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27709"/>
            <a:ext cx="9144000" cy="838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en-US" sz="35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Compositeness model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1066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066801"/>
            <a:ext cx="8686800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Below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certain characteristics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scale  </a:t>
            </a:r>
            <a:r>
              <a:rPr lang="el-GR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Λ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the  interaction become strong and binds the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preons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together to form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quarks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and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leptons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scale of the constituent binding energies </a:t>
            </a:r>
            <a:r>
              <a:rPr lang="el-GR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Λ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new strong interaction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among quarks and leptons constituents,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preons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should appear.</a:t>
            </a:r>
          </a:p>
          <a:p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Exact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like the excited atom behaves, if quarks and leptons have substructure, it will exhibit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excited states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this model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excited fermions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organized in weak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isospin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doublets and carry electromagnetic charges similar to those of ordinary fermions.</a:t>
            </a:r>
          </a:p>
          <a:p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buFont typeface="Wingdings" pitchFamily="2" charset="2"/>
              <a:buChar char="q"/>
            </a:pP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Assuming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that the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excited leptons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 spin and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isospin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1/2 to limit the number of parameters.</a:t>
            </a:r>
          </a:p>
          <a:p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Only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free parameters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Λ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mic Sans MS"/>
              </a:rPr>
              <a:t>m</a:t>
            </a:r>
            <a:r>
              <a:rPr lang="el-GR" sz="2000" b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mic Sans MS"/>
              </a:rPr>
              <a:t>μ</a:t>
            </a:r>
            <a:r>
              <a:rPr lang="en-US" sz="20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mic Sans MS"/>
              </a:rPr>
              <a:t>*.</a:t>
            </a:r>
            <a:endParaRPr lang="en-US" sz="2000" b="1" baseline="-25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buFont typeface="Wingdings" pitchFamily="2" charset="2"/>
              <a:buChar char="q"/>
            </a:pP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latin typeface="Gill Sans MT" pitchFamily="34" charset="0"/>
            </a:endParaRPr>
          </a:p>
          <a:p>
            <a:endParaRPr lang="en-US" dirty="0">
              <a:latin typeface="Gill Sans MT" pitchFamily="34" charset="0"/>
            </a:endParaRPr>
          </a:p>
          <a:p>
            <a:endParaRPr lang="en-US" dirty="0">
              <a:latin typeface="Gill Sans MT" pitchFamily="34" charset="0"/>
            </a:endParaRP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B0F0"/>
                </a:solidFill>
              </a:rPr>
              <a:pPr/>
              <a:t>4</a:t>
            </a:fld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552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4689" y="0"/>
            <a:ext cx="9144000" cy="838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l-GR" sz="35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μ*</a:t>
            </a:r>
            <a:r>
              <a:rPr lang="en-US" sz="35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Production and decay modes.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1600" y="1166132"/>
            <a:ext cx="530860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dominant production mechanism can be approximated by a four-fermion Contact Interaction (CI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pPr lvl="0"/>
            <a:endParaRPr lang="en-US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accent2"/>
              </a:buClr>
            </a:pPr>
            <a:endParaRPr lang="en-US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Clr>
                <a:schemeClr val="accent2"/>
              </a:buClr>
              <a:buFont typeface="Wingdings" pitchFamily="2" charset="2"/>
              <a:buChar char="q"/>
            </a:pPr>
            <a:endParaRPr lang="en-US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Clr>
                <a:schemeClr val="accent2"/>
              </a:buClr>
              <a:buFont typeface="Wingdings" pitchFamily="2" charset="2"/>
              <a:buChar char="q"/>
            </a:pPr>
            <a:endParaRPr lang="en-US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Clr>
                <a:schemeClr val="accent2"/>
              </a:buClr>
              <a:buFont typeface="Wingdings" pitchFamily="2" charset="2"/>
              <a:buChar char="q"/>
            </a:pP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Clr>
                <a:schemeClr val="accent2"/>
              </a:buCl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Three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gauge-mediated decay modes for </a:t>
            </a:r>
            <a:r>
              <a:rPr lang="el-G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mic Sans MS"/>
              </a:rPr>
              <a:t>μ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:</a:t>
            </a:r>
          </a:p>
          <a:p>
            <a:pPr>
              <a:buClr>
                <a:schemeClr val="accent2"/>
              </a:buClr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Clr>
                <a:schemeClr val="accent2"/>
              </a:buClr>
              <a:buFont typeface="Arial"/>
              <a:buChar char="•"/>
            </a:pP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</a:t>
            </a:r>
            <a:r>
              <a:rPr lang="el-GR" sz="2000" b="1" i="1" dirty="0">
                <a:solidFill>
                  <a:srgbClr val="4408E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ν</a:t>
            </a:r>
            <a:r>
              <a:rPr lang="en-US" sz="2000" b="1" i="1" dirty="0">
                <a:solidFill>
                  <a:srgbClr val="4408E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+ W        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(</a:t>
            </a:r>
            <a:r>
              <a:rPr lang="en-US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2 j + E</a:t>
            </a:r>
            <a:r>
              <a:rPr lang="en-US" sz="2000" b="1" i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T</a:t>
            </a:r>
            <a:r>
              <a:rPr lang="en-US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 </a:t>
            </a:r>
            <a:r>
              <a:rPr lang="en-US" sz="2000" b="1" i="1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miss</a:t>
            </a:r>
            <a:r>
              <a:rPr lang="en-US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)</a:t>
            </a:r>
            <a:r>
              <a:rPr lang="en-US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or 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(</a:t>
            </a:r>
            <a:r>
              <a:rPr lang="en-US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l + E</a:t>
            </a:r>
            <a:r>
              <a:rPr lang="en-US" sz="2000" b="1" i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T</a:t>
            </a:r>
            <a:r>
              <a:rPr lang="en-US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 </a:t>
            </a:r>
            <a:r>
              <a:rPr lang="en-US" sz="2000" b="1" i="1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miss</a:t>
            </a:r>
            <a:r>
              <a:rPr lang="en-US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)</a:t>
            </a:r>
            <a:endParaRPr lang="en-US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/>
            </a:endParaRPr>
          </a:p>
          <a:p>
            <a:pPr lvl="1">
              <a:buClr>
                <a:schemeClr val="accent2"/>
              </a:buClr>
              <a:buFont typeface="Arial"/>
              <a:buChar char="•"/>
            </a:pPr>
            <a:r>
              <a:rPr lang="en-US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</a:t>
            </a:r>
            <a:r>
              <a:rPr lang="el-GR" sz="2000" b="1" dirty="0">
                <a:solidFill>
                  <a:srgbClr val="4408E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mic Sans MS"/>
              </a:rPr>
              <a:t>μ</a:t>
            </a:r>
            <a:r>
              <a:rPr lang="en-US" sz="2000" b="1" i="1" dirty="0" smtClean="0">
                <a:solidFill>
                  <a:srgbClr val="4408E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US" sz="2000" b="1" i="1" dirty="0">
                <a:solidFill>
                  <a:srgbClr val="4408E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+ Z          </a:t>
            </a:r>
            <a:r>
              <a:rPr 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(</a:t>
            </a:r>
            <a:r>
              <a:rPr lang="el-GR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mic Sans MS"/>
              </a:rPr>
              <a:t>μ</a:t>
            </a:r>
            <a:r>
              <a:rPr lang="en-US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US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+2 j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r>
              <a:rPr lang="en-US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or </a:t>
            </a:r>
            <a:r>
              <a:rPr 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(</a:t>
            </a:r>
            <a:r>
              <a:rPr lang="el-GR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mic Sans MS"/>
              </a:rPr>
              <a:t>μ</a:t>
            </a:r>
            <a:r>
              <a:rPr lang="en-US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US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+ 2 l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en-US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lvl="1">
              <a:buClr>
                <a:schemeClr val="accent2"/>
              </a:buClr>
              <a:buFont typeface="Arial"/>
              <a:buChar char="•"/>
            </a:pPr>
            <a:r>
              <a:rPr lang="en-US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</a:t>
            </a:r>
            <a:r>
              <a:rPr lang="el-GR" sz="2000" b="1" dirty="0">
                <a:solidFill>
                  <a:srgbClr val="4408E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mic Sans MS"/>
              </a:rPr>
              <a:t>μ</a:t>
            </a:r>
            <a:r>
              <a:rPr lang="en-US" sz="2000" b="1" i="1" dirty="0" smtClean="0">
                <a:solidFill>
                  <a:srgbClr val="4408E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</a:t>
            </a:r>
            <a:r>
              <a:rPr lang="en-US" sz="2000" b="1" i="1" dirty="0">
                <a:solidFill>
                  <a:srgbClr val="4408E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+ </a:t>
            </a:r>
            <a:r>
              <a:rPr lang="el-GR" sz="2000" b="1" i="1" dirty="0" smtClean="0">
                <a:solidFill>
                  <a:srgbClr val="4408E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γ</a:t>
            </a:r>
            <a:endParaRPr lang="en-US" sz="2000" b="1" i="1" dirty="0" smtClean="0">
              <a:solidFill>
                <a:srgbClr val="4408E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/>
            </a:endParaRPr>
          </a:p>
          <a:p>
            <a:pPr lvl="1">
              <a:buClr>
                <a:schemeClr val="accent2"/>
              </a:buClr>
            </a:pPr>
            <a:endParaRPr lang="en-US" sz="2000" b="1" dirty="0" smtClean="0">
              <a:solidFill>
                <a:srgbClr val="C0504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Clr>
                <a:schemeClr val="accent2"/>
              </a:buClr>
            </a:pPr>
            <a:endParaRPr lang="en-US" sz="2000" b="1" i="1" dirty="0" smtClean="0">
              <a:solidFill>
                <a:srgbClr val="4408E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 we use </a:t>
            </a:r>
            <a:r>
              <a:rPr lang="en-U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</a:t>
            </a:r>
            <a:r>
              <a:rPr lang="el-GR" b="1" dirty="0">
                <a:solidFill>
                  <a:srgbClr val="4408E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mic Sans MS"/>
              </a:rPr>
              <a:t>μ</a:t>
            </a:r>
            <a:r>
              <a:rPr lang="en-US" b="1" i="1" dirty="0">
                <a:solidFill>
                  <a:srgbClr val="4408E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+ </a:t>
            </a:r>
            <a:r>
              <a:rPr lang="el-GR" b="1" i="1" dirty="0" smtClean="0">
                <a:solidFill>
                  <a:srgbClr val="4408E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γ</a:t>
            </a:r>
            <a:r>
              <a:rPr lang="en-US" b="1" i="1" dirty="0" smtClean="0">
                <a:solidFill>
                  <a:srgbClr val="4408E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</a:t>
            </a:r>
            <a:r>
              <a:rPr lang="en-US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channel  so it has no jets in the final state            clean channel</a:t>
            </a:r>
            <a:endParaRPr lang="en-US" b="1" dirty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2" y="850275"/>
            <a:ext cx="3634015" cy="235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407828" y="981467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mic Sans MS"/>
              </a:rPr>
              <a:t>μ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249772" y="2686489"/>
            <a:ext cx="316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mic Sans MS"/>
              </a:rPr>
              <a:t>μ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572986" y="4477267"/>
            <a:ext cx="381000" cy="1588"/>
          </a:xfrm>
          <a:prstGeom prst="straightConnector1">
            <a:avLst/>
          </a:prstGeom>
          <a:noFill/>
          <a:ln w="25400" cap="flat" cmpd="sng" algn="ctr">
            <a:solidFill>
              <a:srgbClr val="C0504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2" name="Straight Arrow Connector 11"/>
          <p:cNvCxnSpPr/>
          <p:nvPr/>
        </p:nvCxnSpPr>
        <p:spPr>
          <a:xfrm>
            <a:off x="1572986" y="4107935"/>
            <a:ext cx="381000" cy="1588"/>
          </a:xfrm>
          <a:prstGeom prst="straightConnector1">
            <a:avLst/>
          </a:prstGeom>
          <a:noFill/>
          <a:ln w="25400" cap="flat" cmpd="sng" algn="ctr">
            <a:solidFill>
              <a:srgbClr val="C0504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200401"/>
            <a:ext cx="3634014" cy="28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7039215" y="4107935"/>
            <a:ext cx="316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mic Sans MS"/>
              </a:rPr>
              <a:t>μ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166101" y="4343400"/>
            <a:ext cx="316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mic Sans MS"/>
              </a:rPr>
              <a:t>μ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933660" y="5181600"/>
            <a:ext cx="316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mic Sans MS"/>
              </a:rPr>
              <a:t>μ</a:t>
            </a:r>
            <a:endParaRPr lang="en-US" dirty="0"/>
          </a:p>
        </p:txBody>
      </p:sp>
      <p:sp>
        <p:nvSpPr>
          <p:cNvPr id="19" name="Right Arrow 18"/>
          <p:cNvSpPr/>
          <p:nvPr/>
        </p:nvSpPr>
        <p:spPr>
          <a:xfrm>
            <a:off x="2042886" y="5852887"/>
            <a:ext cx="484414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29B1-65A2-433E-8BC5-F7E3BC11ED94}" type="datetime3">
              <a:rPr lang="en-US" smtClean="0">
                <a:solidFill>
                  <a:srgbClr val="00B0F0"/>
                </a:solidFill>
              </a:rPr>
              <a:pPr/>
              <a:t>5 June 2015</a:t>
            </a:fld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B0F0"/>
                </a:solidFill>
              </a:rPr>
              <a:pPr/>
              <a:t>5</a:t>
            </a:fld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Physics Department, Faculty of Science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205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7781-90F8-4811-9DFC-974A3D8F2C71}" type="datetime3">
              <a:rPr lang="en-US" smtClean="0"/>
              <a:pPr/>
              <a:t>5 June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Department, Faculty of Science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7158" y="928670"/>
            <a:ext cx="7858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Monte Carlo signal samples for </a:t>
            </a:r>
            <a:r>
              <a:rPr lang="el-GR" b="1" dirty="0" smtClean="0"/>
              <a:t>μ*</a:t>
            </a:r>
            <a:r>
              <a:rPr lang="en-US" b="1" dirty="0" smtClean="0"/>
              <a:t> are produced with PYTHIA 8 ranging from 0.5 to 3 TeV with 0.5 TeV steps with Λ = 10 TeV and ran through a GEANT4  detector simulation.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00034" y="1928802"/>
          <a:ext cx="8358248" cy="4359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9562"/>
                <a:gridCol w="2089562"/>
                <a:gridCol w="2089562"/>
                <a:gridCol w="2089562"/>
              </a:tblGrid>
              <a:tr h="519310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l-GR" sz="1800" b="1" u="non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μ*</a:t>
                      </a:r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(in GeV)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Cross section [</a:t>
                      </a:r>
                      <a:r>
                        <a:rPr lang="en-US" dirty="0" err="1" smtClean="0"/>
                        <a:t>fb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 Events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</a:tr>
              <a:tr h="519310"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0.0141791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Done</a:t>
                      </a:r>
                      <a:endParaRPr lang="en-US" dirty="0"/>
                    </a:p>
                  </a:txBody>
                  <a:tcPr/>
                </a:tc>
              </a:tr>
              <a:tr h="577045">
                <a:tc>
                  <a:txBody>
                    <a:bodyPr/>
                    <a:lstStyle/>
                    <a:p>
                      <a:r>
                        <a:rPr lang="en-US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0.00626384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Done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577045">
                <a:tc>
                  <a:txBody>
                    <a:bodyPr/>
                    <a:lstStyle/>
                    <a:p>
                      <a:r>
                        <a:rPr lang="en-US" dirty="0" smtClean="0"/>
                        <a:t>1500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0.0028749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Done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577045">
                <a:tc>
                  <a:txBody>
                    <a:bodyPr/>
                    <a:lstStyle/>
                    <a:p>
                      <a:r>
                        <a:rPr lang="en-US" dirty="0" smtClean="0"/>
                        <a:t>2000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0.0013137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Done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577045">
                <a:tc>
                  <a:txBody>
                    <a:bodyPr/>
                    <a:lstStyle/>
                    <a:p>
                      <a:r>
                        <a:rPr lang="en-US" dirty="0" smtClean="0"/>
                        <a:t>2500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0.000608637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Done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577045">
                <a:tc>
                  <a:txBody>
                    <a:bodyPr/>
                    <a:lstStyle/>
                    <a:p>
                      <a:r>
                        <a:rPr lang="en-US" dirty="0" smtClean="0"/>
                        <a:t>3000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0.000276288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Done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-4689" y="0"/>
            <a:ext cx="9144000" cy="838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sz="35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 Signal samples</a:t>
            </a:r>
            <a:endParaRPr lang="en-US" sz="35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7781-90F8-4811-9DFC-974A3D8F2C71}" type="datetime3">
              <a:rPr lang="en-US" smtClean="0"/>
              <a:pPr/>
              <a:t>5 June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Department, Faculty of Science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4689" y="0"/>
            <a:ext cx="9144000" cy="838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sz="35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 </a:t>
            </a:r>
            <a:r>
              <a:rPr lang="en-US" sz="3500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sz="35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ackground samples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14346" y="1643050"/>
          <a:ext cx="7572432" cy="37509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3108"/>
                <a:gridCol w="1893108"/>
                <a:gridCol w="1893108"/>
                <a:gridCol w="1893108"/>
              </a:tblGrid>
              <a:tr h="595317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 Events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Event Generator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endParaRPr lang="en-US" dirty="0"/>
                    </a:p>
                  </a:txBody>
                  <a:tcPr/>
                </a:tc>
              </a:tr>
              <a:tr h="5953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rgbClr val="4408E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Comic Sans MS"/>
                        </a:rPr>
                        <a:t>Z</a:t>
                      </a:r>
                      <a:r>
                        <a:rPr lang="el-GR" sz="1800" b="1" kern="1200" dirty="0" smtClean="0">
                          <a:solidFill>
                            <a:srgbClr val="4408E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Comic Sans MS"/>
                        </a:rPr>
                        <a:t>γ</a:t>
                      </a:r>
                      <a:r>
                        <a:rPr lang="en-US" sz="1800" b="1" kern="1200" dirty="0" smtClean="0">
                          <a:solidFill>
                            <a:srgbClr val="4408E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Comic Sans MS"/>
                        </a:rPr>
                        <a:t> →  2</a:t>
                      </a:r>
                      <a:r>
                        <a:rPr lang="el-GR" sz="1800" b="1" kern="1200" dirty="0" smtClean="0">
                          <a:solidFill>
                            <a:srgbClr val="4408E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Comic Sans MS"/>
                        </a:rPr>
                        <a:t>μγ</a:t>
                      </a:r>
                      <a:endParaRPr lang="en-US" sz="1800" b="1" kern="1200" dirty="0">
                        <a:solidFill>
                          <a:srgbClr val="4408EE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Comic Sans MS"/>
                        </a:rPr>
                        <a:t>200000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/>
                        <a:t>Madgraph</a:t>
                      </a:r>
                      <a:r>
                        <a:rPr lang="en-US" b="1" dirty="0" smtClean="0"/>
                        <a:t> 5</a:t>
                      </a: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kern="1200" dirty="0">
                        <a:solidFill>
                          <a:srgbClr val="4408EE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Progress</a:t>
                      </a:r>
                      <a:endParaRPr lang="en-US" dirty="0"/>
                    </a:p>
                  </a:txBody>
                  <a:tcPr/>
                </a:tc>
              </a:tr>
              <a:tr h="595317">
                <a:tc>
                  <a:txBody>
                    <a:bodyPr/>
                    <a:lstStyle/>
                    <a:p>
                      <a:r>
                        <a:rPr lang="en-US" sz="1800" b="1" kern="1200" dirty="0" err="1" smtClean="0">
                          <a:solidFill>
                            <a:srgbClr val="4408E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Comic Sans MS"/>
                        </a:rPr>
                        <a:t>tt</a:t>
                      </a:r>
                      <a:r>
                        <a:rPr lang="en-US" sz="1800" b="1" kern="1200" dirty="0" smtClean="0">
                          <a:solidFill>
                            <a:srgbClr val="4408E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Comic Sans MS"/>
                        </a:rPr>
                        <a:t>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Comic Sans MS"/>
                        </a:rPr>
                        <a:t>200000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/>
                        <a:t>Madgraph</a:t>
                      </a:r>
                      <a:r>
                        <a:rPr lang="en-US" b="1" dirty="0" smtClean="0"/>
                        <a:t> 5</a:t>
                      </a:r>
                      <a:endParaRPr lang="en-US" dirty="0" smtClean="0"/>
                    </a:p>
                    <a:p>
                      <a:endParaRPr lang="en-US" sz="1800" b="1" kern="1200" dirty="0" smtClean="0">
                        <a:solidFill>
                          <a:srgbClr val="4408EE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Progress</a:t>
                      </a:r>
                      <a:endParaRPr lang="en-US" dirty="0"/>
                    </a:p>
                  </a:txBody>
                  <a:tcPr/>
                </a:tc>
              </a:tr>
              <a:tr h="595317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4408E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Comic Sans MS"/>
                        </a:rPr>
                        <a:t>ZZ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Comic Sans MS"/>
                        </a:rPr>
                        <a:t>200000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err="1" smtClean="0">
                          <a:solidFill>
                            <a:srgbClr val="4408E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Comic Sans MS"/>
                        </a:rPr>
                        <a:t>Pythai</a:t>
                      </a:r>
                      <a:r>
                        <a:rPr lang="en-US" sz="1800" b="1" kern="1200" dirty="0" smtClean="0">
                          <a:solidFill>
                            <a:srgbClr val="4408E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Comic Sans MS"/>
                        </a:rPr>
                        <a:t>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Progress</a:t>
                      </a:r>
                      <a:endParaRPr lang="en-US" dirty="0"/>
                    </a:p>
                  </a:txBody>
                  <a:tcPr/>
                </a:tc>
              </a:tr>
              <a:tr h="595317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4408E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Comic Sans MS"/>
                        </a:rPr>
                        <a:t>WZ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Comic Sans MS"/>
                        </a:rPr>
                        <a:t>200000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err="1" smtClean="0">
                          <a:solidFill>
                            <a:srgbClr val="4408E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Comic Sans MS"/>
                        </a:rPr>
                        <a:t>Pythai</a:t>
                      </a:r>
                      <a:r>
                        <a:rPr lang="en-US" sz="1800" b="1" kern="1200" dirty="0" smtClean="0">
                          <a:solidFill>
                            <a:srgbClr val="4408E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Comic Sans MS"/>
                        </a:rPr>
                        <a:t> 8</a:t>
                      </a:r>
                    </a:p>
                    <a:p>
                      <a:endParaRPr lang="en-US" sz="1800" b="1" kern="1200" dirty="0" smtClean="0">
                        <a:solidFill>
                          <a:srgbClr val="4408EE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Progress</a:t>
                      </a:r>
                      <a:endParaRPr lang="en-US" dirty="0"/>
                    </a:p>
                  </a:txBody>
                  <a:tcPr/>
                </a:tc>
              </a:tr>
              <a:tr h="595317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4408E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Comic Sans MS"/>
                        </a:rPr>
                        <a:t>WW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Comic Sans MS"/>
                        </a:rPr>
                        <a:t>200000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err="1" smtClean="0">
                          <a:solidFill>
                            <a:srgbClr val="4408E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Comic Sans MS"/>
                        </a:rPr>
                        <a:t>Pythai</a:t>
                      </a:r>
                      <a:r>
                        <a:rPr lang="en-US" sz="1800" b="1" kern="1200" dirty="0" smtClean="0">
                          <a:solidFill>
                            <a:srgbClr val="4408E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Comic Sans MS"/>
                        </a:rPr>
                        <a:t> 8</a:t>
                      </a:r>
                    </a:p>
                    <a:p>
                      <a:endParaRPr lang="en-US" sz="1800" b="1" kern="1200" dirty="0" smtClean="0">
                        <a:solidFill>
                          <a:srgbClr val="4408EE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Progress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100010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Monte Carlo Background samples for </a:t>
            </a:r>
            <a:r>
              <a:rPr lang="el-GR" b="1" dirty="0" smtClean="0"/>
              <a:t>μ*</a:t>
            </a:r>
            <a:r>
              <a:rPr lang="en-US" b="1" dirty="0" smtClean="0"/>
              <a:t> are produced with PYTHIA 8 &amp; </a:t>
            </a:r>
            <a:r>
              <a:rPr lang="en-US" b="1" dirty="0" err="1" smtClean="0"/>
              <a:t>Madgraph</a:t>
            </a:r>
            <a:r>
              <a:rPr lang="en-US" b="1" dirty="0" smtClean="0"/>
              <a:t> 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7781-90F8-4811-9DFC-974A3D8F2C71}" type="datetime3">
              <a:rPr lang="en-US" smtClean="0"/>
              <a:pPr/>
              <a:t>5 June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Department, Faculty of Science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1"/>
            <a:ext cx="9144000" cy="100010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500" b="1" u="sng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n-US" sz="35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Selection Strategy</a:t>
            </a:r>
          </a:p>
          <a:p>
            <a:pPr algn="ctr">
              <a:defRPr/>
            </a:pPr>
            <a:endParaRPr lang="en-US" sz="3500" b="1" u="sng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1428736"/>
            <a:ext cx="871540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lvl="1" indent="-36576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C050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ＭＳ Ｐゴシック" charset="-128"/>
              </a:rPr>
              <a:t>Selection-1:</a:t>
            </a:r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</a:pP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Select two highest PT muons and the highest PT photon </a:t>
            </a:r>
            <a:r>
              <a:rPr lang="en-US" sz="2000" dirty="0" smtClean="0"/>
              <a:t>within acceptance </a:t>
            </a:r>
            <a:r>
              <a:rPr lang="en-US" sz="2000" b="1" dirty="0" smtClean="0">
                <a:solidFill>
                  <a:schemeClr val="accent1"/>
                </a:solidFill>
              </a:rPr>
              <a:t>(</a:t>
            </a:r>
            <a:r>
              <a:rPr lang="en-US" sz="2000" b="1" dirty="0" err="1" smtClean="0">
                <a:solidFill>
                  <a:schemeClr val="accent1"/>
                </a:solidFill>
              </a:rPr>
              <a:t>pT</a:t>
            </a:r>
            <a:r>
              <a:rPr lang="en-US" sz="2000" b="1" dirty="0" smtClean="0">
                <a:solidFill>
                  <a:schemeClr val="accent1"/>
                </a:solidFill>
              </a:rPr>
              <a:t> &amp; </a:t>
            </a:r>
            <a:r>
              <a:rPr lang="el-GR" sz="2000" b="1" dirty="0" smtClean="0">
                <a:solidFill>
                  <a:schemeClr val="accent1"/>
                </a:solidFill>
              </a:rPr>
              <a:t>η</a:t>
            </a:r>
            <a:r>
              <a:rPr lang="en-US" sz="2000" b="1" dirty="0" smtClean="0">
                <a:solidFill>
                  <a:schemeClr val="accent1"/>
                </a:solidFill>
              </a:rPr>
              <a:t> )</a:t>
            </a:r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</a:pPr>
            <a:endParaRPr lang="en-US" sz="2000" b="1" dirty="0" smtClean="0">
              <a:solidFill>
                <a:schemeClr val="accent1"/>
              </a:solidFill>
            </a:endParaRPr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C050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ＭＳ Ｐゴシック" charset="-128"/>
              </a:rPr>
              <a:t>Selection-2:</a:t>
            </a:r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</a:pP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Applying   </a:t>
            </a:r>
            <a:r>
              <a:rPr lang="en-US" sz="2000" dirty="0" smtClean="0"/>
              <a:t>Trigger: </a:t>
            </a:r>
            <a:r>
              <a:rPr lang="en-US" sz="2000" b="1" dirty="0" smtClean="0">
                <a:solidFill>
                  <a:schemeClr val="accent1"/>
                </a:solidFill>
              </a:rPr>
              <a:t>H</a:t>
            </a:r>
            <a:r>
              <a:rPr lang="en-US" sz="2000" b="1" dirty="0" err="1" smtClean="0">
                <a:solidFill>
                  <a:schemeClr val="accent1"/>
                </a:solidFill>
              </a:rPr>
              <a:t>L</a:t>
            </a:r>
            <a:r>
              <a:rPr lang="en-US" sz="2000" b="1" dirty="0" smtClean="0">
                <a:solidFill>
                  <a:schemeClr val="accent1"/>
                </a:solidFill>
              </a:rPr>
              <a:t>T_Mu17_Mu8_v</a:t>
            </a:r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</a:pPr>
            <a:endParaRPr lang="en-US" sz="20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C050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ＭＳ Ｐゴシック" charset="-128"/>
              </a:rPr>
              <a:t>Selection-3:</a:t>
            </a:r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select properly reconstructed muons, the ”High </a:t>
            </a:r>
            <a:r>
              <a:rPr lang="en-US" sz="2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pT</a:t>
            </a: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ID” of the muon POG</a:t>
            </a:r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</a:pPr>
            <a:endParaRPr lang="en-US" sz="2000" b="1" dirty="0" smtClean="0">
              <a:solidFill>
                <a:srgbClr val="C0504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ＭＳ Ｐゴシック" charset="-128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7781-90F8-4811-9DFC-974A3D8F2C71}" type="datetime3">
              <a:rPr lang="en-US" smtClean="0"/>
              <a:pPr/>
              <a:t>5 June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Department, Faculty of Science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28596" y="1214423"/>
            <a:ext cx="80724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lvl="1" indent="-36576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C050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ＭＳ Ｐゴシック" charset="-128"/>
              </a:rPr>
              <a:t>Selection-4:</a:t>
            </a:r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select highest PT photon passing cut based tight version of photon ID</a:t>
            </a:r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dR</a:t>
            </a: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&gt; 0.7 is required between photon and the above selected muons.</a:t>
            </a:r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</a:pPr>
            <a:endParaRPr lang="en-US" sz="2000" b="1" dirty="0" smtClean="0">
              <a:solidFill>
                <a:srgbClr val="C0504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ＭＳ Ｐゴシック" charset="-128"/>
            </a:endParaRPr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C050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ＭＳ Ｐゴシック" charset="-128"/>
              </a:rPr>
              <a:t>Selection-5:</a:t>
            </a:r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</a:pP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M(µµ) &gt; 60 GeV</a:t>
            </a:r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q"/>
            </a:pPr>
            <a:endParaRPr lang="en-US" sz="2000" b="1" dirty="0" smtClean="0">
              <a:solidFill>
                <a:srgbClr val="C0504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ＭＳ Ｐゴシック" charset="-128"/>
            </a:endParaRPr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C050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ＭＳ Ｐゴシック" charset="-128"/>
              </a:rPr>
              <a:t>Selection-6:</a:t>
            </a:r>
          </a:p>
          <a:p>
            <a:pPr marL="365760" lvl="1" indent="-365760">
              <a:spcBef>
                <a:spcPct val="20000"/>
              </a:spcBef>
              <a:buClr>
                <a:schemeClr val="accent1"/>
              </a:buClr>
            </a:pPr>
            <a:r>
              <a:rPr lang="en-US" sz="2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ZVeto</a:t>
            </a: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M(µµ) &gt; (</a:t>
            </a:r>
            <a:r>
              <a:rPr lang="en-US" sz="2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Mz</a:t>
            </a: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+ 25 GeV)</a:t>
            </a:r>
          </a:p>
          <a:p>
            <a:endParaRPr lang="en-US" i="1" dirty="0" smtClean="0"/>
          </a:p>
          <a:p>
            <a:endParaRPr lang="en-US" i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0" y="1"/>
            <a:ext cx="9144000" cy="100010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500" b="1" u="sng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n-US" sz="35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Selection Strategy</a:t>
            </a:r>
          </a:p>
          <a:p>
            <a:pPr algn="ctr">
              <a:defRPr/>
            </a:pPr>
            <a:endParaRPr lang="en-US" sz="3500" b="1" u="sng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31094</TotalTime>
  <Words>802</Words>
  <Application>Microsoft Office PowerPoint</Application>
  <PresentationFormat>On-screen Show (4:3)</PresentationFormat>
  <Paragraphs>207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Hardcover</vt:lpstr>
      <vt:lpstr>Slide 1</vt:lpstr>
      <vt:lpstr>outlines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Jana</dc:creator>
  <cp:lastModifiedBy>Jana</cp:lastModifiedBy>
  <cp:revision>155</cp:revision>
  <dcterms:created xsi:type="dcterms:W3CDTF">2006-08-16T00:00:00Z</dcterms:created>
  <dcterms:modified xsi:type="dcterms:W3CDTF">2015-06-05T14:03:42Z</dcterms:modified>
</cp:coreProperties>
</file>