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4"/>
  </p:notesMasterIdLst>
  <p:sldIdLst>
    <p:sldId id="280" r:id="rId2"/>
    <p:sldId id="278" r:id="rId3"/>
    <p:sldId id="354" r:id="rId4"/>
    <p:sldId id="321" r:id="rId5"/>
    <p:sldId id="359" r:id="rId6"/>
    <p:sldId id="319" r:id="rId7"/>
    <p:sldId id="318" r:id="rId8"/>
    <p:sldId id="306" r:id="rId9"/>
    <p:sldId id="317" r:id="rId10"/>
    <p:sldId id="303" r:id="rId11"/>
    <p:sldId id="324" r:id="rId12"/>
    <p:sldId id="352" r:id="rId13"/>
    <p:sldId id="325" r:id="rId14"/>
    <p:sldId id="353" r:id="rId15"/>
    <p:sldId id="355" r:id="rId16"/>
    <p:sldId id="292" r:id="rId17"/>
    <p:sldId id="350" r:id="rId18"/>
    <p:sldId id="293" r:id="rId19"/>
    <p:sldId id="294" r:id="rId20"/>
    <p:sldId id="291" r:id="rId21"/>
    <p:sldId id="299" r:id="rId22"/>
    <p:sldId id="300" r:id="rId23"/>
    <p:sldId id="356" r:id="rId24"/>
    <p:sldId id="309" r:id="rId25"/>
    <p:sldId id="311" r:id="rId26"/>
    <p:sldId id="310" r:id="rId27"/>
    <p:sldId id="313" r:id="rId28"/>
    <p:sldId id="357" r:id="rId29"/>
    <p:sldId id="315" r:id="rId30"/>
    <p:sldId id="327" r:id="rId31"/>
    <p:sldId id="360" r:id="rId32"/>
    <p:sldId id="314" r:id="rId33"/>
    <p:sldId id="331" r:id="rId34"/>
    <p:sldId id="367" r:id="rId35"/>
    <p:sldId id="358" r:id="rId36"/>
    <p:sldId id="336" r:id="rId37"/>
    <p:sldId id="332" r:id="rId38"/>
    <p:sldId id="334" r:id="rId39"/>
    <p:sldId id="338" r:id="rId40"/>
    <p:sldId id="337" r:id="rId41"/>
    <p:sldId id="339" r:id="rId42"/>
    <p:sldId id="348" r:id="rId43"/>
  </p:sldIdLst>
  <p:sldSz cx="9144000" cy="5715000" type="screen16x10"/>
  <p:notesSz cx="6858000" cy="9144000"/>
  <p:defaultTextStyle>
    <a:defPPr>
      <a:defRPr lang="en-US"/>
    </a:defPPr>
    <a:lvl1pPr marL="0" algn="l" defTabSz="7132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165" autoAdjust="0"/>
    <p:restoredTop sz="84132" autoAdjust="0"/>
  </p:normalViewPr>
  <p:slideViewPr>
    <p:cSldViewPr snapToGrid="0">
      <p:cViewPr>
        <p:scale>
          <a:sx n="66" d="100"/>
          <a:sy n="66" d="100"/>
        </p:scale>
        <p:origin x="-926" y="-86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260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28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ern\DO\devtools\Atlassian\TC\Jira-sta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'Jira Stats'!$E$1</c:f>
              <c:strCache>
                <c:ptCount val="1"/>
                <c:pt idx="0">
                  <c:v>Created(total)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'Jira Stats'!$A$2:$A$141</c:f>
              <c:numCache>
                <c:formatCode>mmm\-yy</c:formatCode>
                <c:ptCount val="93"/>
                <c:pt idx="0">
                  <c:v>39356</c:v>
                </c:pt>
                <c:pt idx="1">
                  <c:v>39387</c:v>
                </c:pt>
                <c:pt idx="2">
                  <c:v>39417</c:v>
                </c:pt>
                <c:pt idx="3">
                  <c:v>39448</c:v>
                </c:pt>
                <c:pt idx="4">
                  <c:v>39479</c:v>
                </c:pt>
                <c:pt idx="5">
                  <c:v>39508</c:v>
                </c:pt>
                <c:pt idx="6">
                  <c:v>39539</c:v>
                </c:pt>
                <c:pt idx="7">
                  <c:v>39569</c:v>
                </c:pt>
                <c:pt idx="8">
                  <c:v>39600</c:v>
                </c:pt>
                <c:pt idx="9">
                  <c:v>39630</c:v>
                </c:pt>
                <c:pt idx="10">
                  <c:v>39661</c:v>
                </c:pt>
                <c:pt idx="11">
                  <c:v>39692</c:v>
                </c:pt>
                <c:pt idx="12">
                  <c:v>39722</c:v>
                </c:pt>
                <c:pt idx="13">
                  <c:v>39753</c:v>
                </c:pt>
                <c:pt idx="14">
                  <c:v>39783</c:v>
                </c:pt>
                <c:pt idx="15">
                  <c:v>39814</c:v>
                </c:pt>
                <c:pt idx="16">
                  <c:v>39845</c:v>
                </c:pt>
                <c:pt idx="17">
                  <c:v>39873</c:v>
                </c:pt>
                <c:pt idx="18">
                  <c:v>39904</c:v>
                </c:pt>
                <c:pt idx="19">
                  <c:v>39934</c:v>
                </c:pt>
                <c:pt idx="20">
                  <c:v>39965</c:v>
                </c:pt>
                <c:pt idx="21">
                  <c:v>39995</c:v>
                </c:pt>
                <c:pt idx="22">
                  <c:v>40026</c:v>
                </c:pt>
                <c:pt idx="23">
                  <c:v>40057</c:v>
                </c:pt>
                <c:pt idx="24">
                  <c:v>40087</c:v>
                </c:pt>
                <c:pt idx="25">
                  <c:v>40118</c:v>
                </c:pt>
                <c:pt idx="26">
                  <c:v>40148</c:v>
                </c:pt>
                <c:pt idx="27">
                  <c:v>40179</c:v>
                </c:pt>
                <c:pt idx="28">
                  <c:v>40210</c:v>
                </c:pt>
                <c:pt idx="29">
                  <c:v>40238</c:v>
                </c:pt>
                <c:pt idx="30">
                  <c:v>40269</c:v>
                </c:pt>
                <c:pt idx="31">
                  <c:v>40299</c:v>
                </c:pt>
                <c:pt idx="32">
                  <c:v>40330</c:v>
                </c:pt>
                <c:pt idx="33">
                  <c:v>40360</c:v>
                </c:pt>
                <c:pt idx="34">
                  <c:v>40391</c:v>
                </c:pt>
                <c:pt idx="35">
                  <c:v>40422</c:v>
                </c:pt>
                <c:pt idx="36">
                  <c:v>40452</c:v>
                </c:pt>
                <c:pt idx="37">
                  <c:v>40483</c:v>
                </c:pt>
                <c:pt idx="38">
                  <c:v>40513</c:v>
                </c:pt>
                <c:pt idx="39">
                  <c:v>40544</c:v>
                </c:pt>
                <c:pt idx="40">
                  <c:v>40575</c:v>
                </c:pt>
                <c:pt idx="41">
                  <c:v>40603</c:v>
                </c:pt>
                <c:pt idx="42">
                  <c:v>40634</c:v>
                </c:pt>
                <c:pt idx="43">
                  <c:v>40664</c:v>
                </c:pt>
                <c:pt idx="44">
                  <c:v>40695</c:v>
                </c:pt>
                <c:pt idx="45">
                  <c:v>40725</c:v>
                </c:pt>
                <c:pt idx="46">
                  <c:v>40756</c:v>
                </c:pt>
                <c:pt idx="47">
                  <c:v>40787</c:v>
                </c:pt>
                <c:pt idx="48">
                  <c:v>40817</c:v>
                </c:pt>
                <c:pt idx="49">
                  <c:v>40848</c:v>
                </c:pt>
                <c:pt idx="50">
                  <c:v>40878</c:v>
                </c:pt>
                <c:pt idx="51">
                  <c:v>40909</c:v>
                </c:pt>
                <c:pt idx="52">
                  <c:v>40940</c:v>
                </c:pt>
                <c:pt idx="53">
                  <c:v>40969</c:v>
                </c:pt>
                <c:pt idx="54">
                  <c:v>41000</c:v>
                </c:pt>
                <c:pt idx="55">
                  <c:v>41030</c:v>
                </c:pt>
                <c:pt idx="56">
                  <c:v>41061</c:v>
                </c:pt>
                <c:pt idx="57">
                  <c:v>41091</c:v>
                </c:pt>
                <c:pt idx="58">
                  <c:v>41122</c:v>
                </c:pt>
                <c:pt idx="59">
                  <c:v>41153</c:v>
                </c:pt>
                <c:pt idx="60">
                  <c:v>41183</c:v>
                </c:pt>
                <c:pt idx="61">
                  <c:v>41214</c:v>
                </c:pt>
                <c:pt idx="62">
                  <c:v>41244</c:v>
                </c:pt>
                <c:pt idx="63">
                  <c:v>41275</c:v>
                </c:pt>
                <c:pt idx="64">
                  <c:v>41306</c:v>
                </c:pt>
                <c:pt idx="65">
                  <c:v>41334</c:v>
                </c:pt>
                <c:pt idx="66">
                  <c:v>41365</c:v>
                </c:pt>
                <c:pt idx="67">
                  <c:v>41395</c:v>
                </c:pt>
                <c:pt idx="68">
                  <c:v>41426</c:v>
                </c:pt>
                <c:pt idx="69">
                  <c:v>41456</c:v>
                </c:pt>
                <c:pt idx="70">
                  <c:v>41487</c:v>
                </c:pt>
                <c:pt idx="71">
                  <c:v>41518</c:v>
                </c:pt>
                <c:pt idx="72">
                  <c:v>41548</c:v>
                </c:pt>
                <c:pt idx="73">
                  <c:v>41579</c:v>
                </c:pt>
                <c:pt idx="74">
                  <c:v>41609</c:v>
                </c:pt>
                <c:pt idx="75">
                  <c:v>41640</c:v>
                </c:pt>
                <c:pt idx="76">
                  <c:v>41671</c:v>
                </c:pt>
                <c:pt idx="77">
                  <c:v>41699</c:v>
                </c:pt>
                <c:pt idx="78">
                  <c:v>41730</c:v>
                </c:pt>
                <c:pt idx="79">
                  <c:v>41760</c:v>
                </c:pt>
                <c:pt idx="80">
                  <c:v>41791</c:v>
                </c:pt>
                <c:pt idx="81">
                  <c:v>41821</c:v>
                </c:pt>
                <c:pt idx="82">
                  <c:v>41852</c:v>
                </c:pt>
                <c:pt idx="83">
                  <c:v>41883</c:v>
                </c:pt>
                <c:pt idx="84">
                  <c:v>41913</c:v>
                </c:pt>
                <c:pt idx="85">
                  <c:v>41944</c:v>
                </c:pt>
                <c:pt idx="86">
                  <c:v>41974</c:v>
                </c:pt>
                <c:pt idx="87">
                  <c:v>42005</c:v>
                </c:pt>
                <c:pt idx="88">
                  <c:v>42036</c:v>
                </c:pt>
                <c:pt idx="89">
                  <c:v>42064</c:v>
                </c:pt>
                <c:pt idx="90">
                  <c:v>42095</c:v>
                </c:pt>
              </c:numCache>
            </c:numRef>
          </c:cat>
          <c:val>
            <c:numRef>
              <c:f>'Jira Stats'!$E$2:$E$141</c:f>
              <c:numCache>
                <c:formatCode>General</c:formatCode>
                <c:ptCount val="93"/>
                <c:pt idx="0">
                  <c:v>3907</c:v>
                </c:pt>
                <c:pt idx="1">
                  <c:v>3963</c:v>
                </c:pt>
                <c:pt idx="2">
                  <c:v>4017</c:v>
                </c:pt>
                <c:pt idx="3">
                  <c:v>4142</c:v>
                </c:pt>
                <c:pt idx="4">
                  <c:v>4264</c:v>
                </c:pt>
                <c:pt idx="5">
                  <c:v>4344</c:v>
                </c:pt>
                <c:pt idx="6">
                  <c:v>4469</c:v>
                </c:pt>
                <c:pt idx="7">
                  <c:v>4707</c:v>
                </c:pt>
                <c:pt idx="8">
                  <c:v>4979</c:v>
                </c:pt>
                <c:pt idx="9">
                  <c:v>5192</c:v>
                </c:pt>
                <c:pt idx="10">
                  <c:v>5391</c:v>
                </c:pt>
                <c:pt idx="11">
                  <c:v>5656</c:v>
                </c:pt>
                <c:pt idx="12">
                  <c:v>5923</c:v>
                </c:pt>
                <c:pt idx="13">
                  <c:v>6105</c:v>
                </c:pt>
                <c:pt idx="14">
                  <c:v>6230</c:v>
                </c:pt>
                <c:pt idx="15">
                  <c:v>6357</c:v>
                </c:pt>
                <c:pt idx="16">
                  <c:v>6525</c:v>
                </c:pt>
                <c:pt idx="17">
                  <c:v>6817</c:v>
                </c:pt>
                <c:pt idx="18">
                  <c:v>7133</c:v>
                </c:pt>
                <c:pt idx="19">
                  <c:v>7512</c:v>
                </c:pt>
                <c:pt idx="20">
                  <c:v>7747</c:v>
                </c:pt>
                <c:pt idx="21">
                  <c:v>8075</c:v>
                </c:pt>
                <c:pt idx="22">
                  <c:v>8290</c:v>
                </c:pt>
                <c:pt idx="23">
                  <c:v>8558</c:v>
                </c:pt>
                <c:pt idx="24">
                  <c:v>8939</c:v>
                </c:pt>
                <c:pt idx="25">
                  <c:v>9512</c:v>
                </c:pt>
                <c:pt idx="26">
                  <c:v>9719</c:v>
                </c:pt>
                <c:pt idx="27">
                  <c:v>10185</c:v>
                </c:pt>
                <c:pt idx="28">
                  <c:v>10533</c:v>
                </c:pt>
                <c:pt idx="29">
                  <c:v>10978</c:v>
                </c:pt>
                <c:pt idx="30">
                  <c:v>11302</c:v>
                </c:pt>
                <c:pt idx="31">
                  <c:v>11689</c:v>
                </c:pt>
                <c:pt idx="32">
                  <c:v>12098</c:v>
                </c:pt>
                <c:pt idx="33">
                  <c:v>12523</c:v>
                </c:pt>
                <c:pt idx="34">
                  <c:v>12920</c:v>
                </c:pt>
                <c:pt idx="35">
                  <c:v>13276</c:v>
                </c:pt>
                <c:pt idx="36">
                  <c:v>13770</c:v>
                </c:pt>
                <c:pt idx="37">
                  <c:v>14211</c:v>
                </c:pt>
                <c:pt idx="38">
                  <c:v>14382</c:v>
                </c:pt>
                <c:pt idx="39">
                  <c:v>14622</c:v>
                </c:pt>
                <c:pt idx="40">
                  <c:v>15157</c:v>
                </c:pt>
                <c:pt idx="41">
                  <c:v>15780</c:v>
                </c:pt>
                <c:pt idx="42">
                  <c:v>16246</c:v>
                </c:pt>
                <c:pt idx="43">
                  <c:v>16707</c:v>
                </c:pt>
                <c:pt idx="44">
                  <c:v>17274</c:v>
                </c:pt>
                <c:pt idx="45">
                  <c:v>17779</c:v>
                </c:pt>
                <c:pt idx="46">
                  <c:v>18235</c:v>
                </c:pt>
                <c:pt idx="47">
                  <c:v>18734</c:v>
                </c:pt>
                <c:pt idx="48">
                  <c:v>19216</c:v>
                </c:pt>
                <c:pt idx="49">
                  <c:v>19831</c:v>
                </c:pt>
                <c:pt idx="50">
                  <c:v>20143</c:v>
                </c:pt>
                <c:pt idx="51">
                  <c:v>20680</c:v>
                </c:pt>
                <c:pt idx="52">
                  <c:v>21548</c:v>
                </c:pt>
                <c:pt idx="53">
                  <c:v>22559</c:v>
                </c:pt>
                <c:pt idx="54">
                  <c:v>23334</c:v>
                </c:pt>
                <c:pt idx="55">
                  <c:v>24243</c:v>
                </c:pt>
                <c:pt idx="56">
                  <c:v>25104</c:v>
                </c:pt>
                <c:pt idx="57">
                  <c:v>25987</c:v>
                </c:pt>
                <c:pt idx="58">
                  <c:v>26893</c:v>
                </c:pt>
                <c:pt idx="59">
                  <c:v>27579</c:v>
                </c:pt>
                <c:pt idx="60">
                  <c:v>28414</c:v>
                </c:pt>
                <c:pt idx="61">
                  <c:v>29141</c:v>
                </c:pt>
                <c:pt idx="62">
                  <c:v>29634</c:v>
                </c:pt>
                <c:pt idx="63">
                  <c:v>30409</c:v>
                </c:pt>
                <c:pt idx="64">
                  <c:v>31169</c:v>
                </c:pt>
                <c:pt idx="65">
                  <c:v>31815</c:v>
                </c:pt>
                <c:pt idx="66">
                  <c:v>32283</c:v>
                </c:pt>
                <c:pt idx="67">
                  <c:v>32851</c:v>
                </c:pt>
                <c:pt idx="68">
                  <c:v>33781</c:v>
                </c:pt>
                <c:pt idx="69">
                  <c:v>34814</c:v>
                </c:pt>
                <c:pt idx="70">
                  <c:v>35663</c:v>
                </c:pt>
                <c:pt idx="71">
                  <c:v>36705</c:v>
                </c:pt>
                <c:pt idx="72">
                  <c:v>37790</c:v>
                </c:pt>
                <c:pt idx="73">
                  <c:v>38794</c:v>
                </c:pt>
                <c:pt idx="74">
                  <c:v>39649</c:v>
                </c:pt>
                <c:pt idx="75">
                  <c:v>40816</c:v>
                </c:pt>
                <c:pt idx="76">
                  <c:v>42268</c:v>
                </c:pt>
                <c:pt idx="77">
                  <c:v>43897</c:v>
                </c:pt>
                <c:pt idx="78">
                  <c:v>45581</c:v>
                </c:pt>
                <c:pt idx="79">
                  <c:v>46853</c:v>
                </c:pt>
                <c:pt idx="80">
                  <c:v>48149</c:v>
                </c:pt>
                <c:pt idx="81">
                  <c:v>49427</c:v>
                </c:pt>
                <c:pt idx="82">
                  <c:v>50686</c:v>
                </c:pt>
                <c:pt idx="83">
                  <c:v>51840</c:v>
                </c:pt>
                <c:pt idx="84">
                  <c:v>53230</c:v>
                </c:pt>
                <c:pt idx="85">
                  <c:v>54520</c:v>
                </c:pt>
                <c:pt idx="86">
                  <c:v>55217</c:v>
                </c:pt>
                <c:pt idx="87">
                  <c:v>56107</c:v>
                </c:pt>
                <c:pt idx="88">
                  <c:v>57095</c:v>
                </c:pt>
                <c:pt idx="89">
                  <c:v>58538</c:v>
                </c:pt>
                <c:pt idx="90">
                  <c:v>59659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'Jira Stats'!$F$1</c:f>
              <c:strCache>
                <c:ptCount val="1"/>
                <c:pt idx="0">
                  <c:v>Resolved(total)</c:v>
                </c:pt>
              </c:strCache>
            </c:strRef>
          </c:tx>
          <c:spPr>
            <a:ln w="57150">
              <a:solidFill>
                <a:srgbClr val="00B050"/>
              </a:solidFill>
            </a:ln>
          </c:spPr>
          <c:marker>
            <c:symbol val="none"/>
          </c:marker>
          <c:cat>
            <c:numRef>
              <c:f>'Jira Stats'!$A$2:$A$141</c:f>
              <c:numCache>
                <c:formatCode>mmm\-yy</c:formatCode>
                <c:ptCount val="93"/>
                <c:pt idx="0">
                  <c:v>39356</c:v>
                </c:pt>
                <c:pt idx="1">
                  <c:v>39387</c:v>
                </c:pt>
                <c:pt idx="2">
                  <c:v>39417</c:v>
                </c:pt>
                <c:pt idx="3">
                  <c:v>39448</c:v>
                </c:pt>
                <c:pt idx="4">
                  <c:v>39479</c:v>
                </c:pt>
                <c:pt idx="5">
                  <c:v>39508</c:v>
                </c:pt>
                <c:pt idx="6">
                  <c:v>39539</c:v>
                </c:pt>
                <c:pt idx="7">
                  <c:v>39569</c:v>
                </c:pt>
                <c:pt idx="8">
                  <c:v>39600</c:v>
                </c:pt>
                <c:pt idx="9">
                  <c:v>39630</c:v>
                </c:pt>
                <c:pt idx="10">
                  <c:v>39661</c:v>
                </c:pt>
                <c:pt idx="11">
                  <c:v>39692</c:v>
                </c:pt>
                <c:pt idx="12">
                  <c:v>39722</c:v>
                </c:pt>
                <c:pt idx="13">
                  <c:v>39753</c:v>
                </c:pt>
                <c:pt idx="14">
                  <c:v>39783</c:v>
                </c:pt>
                <c:pt idx="15">
                  <c:v>39814</c:v>
                </c:pt>
                <c:pt idx="16">
                  <c:v>39845</c:v>
                </c:pt>
                <c:pt idx="17">
                  <c:v>39873</c:v>
                </c:pt>
                <c:pt idx="18">
                  <c:v>39904</c:v>
                </c:pt>
                <c:pt idx="19">
                  <c:v>39934</c:v>
                </c:pt>
                <c:pt idx="20">
                  <c:v>39965</c:v>
                </c:pt>
                <c:pt idx="21">
                  <c:v>39995</c:v>
                </c:pt>
                <c:pt idx="22">
                  <c:v>40026</c:v>
                </c:pt>
                <c:pt idx="23">
                  <c:v>40057</c:v>
                </c:pt>
                <c:pt idx="24">
                  <c:v>40087</c:v>
                </c:pt>
                <c:pt idx="25">
                  <c:v>40118</c:v>
                </c:pt>
                <c:pt idx="26">
                  <c:v>40148</c:v>
                </c:pt>
                <c:pt idx="27">
                  <c:v>40179</c:v>
                </c:pt>
                <c:pt idx="28">
                  <c:v>40210</c:v>
                </c:pt>
                <c:pt idx="29">
                  <c:v>40238</c:v>
                </c:pt>
                <c:pt idx="30">
                  <c:v>40269</c:v>
                </c:pt>
                <c:pt idx="31">
                  <c:v>40299</c:v>
                </c:pt>
                <c:pt idx="32">
                  <c:v>40330</c:v>
                </c:pt>
                <c:pt idx="33">
                  <c:v>40360</c:v>
                </c:pt>
                <c:pt idx="34">
                  <c:v>40391</c:v>
                </c:pt>
                <c:pt idx="35">
                  <c:v>40422</c:v>
                </c:pt>
                <c:pt idx="36">
                  <c:v>40452</c:v>
                </c:pt>
                <c:pt idx="37">
                  <c:v>40483</c:v>
                </c:pt>
                <c:pt idx="38">
                  <c:v>40513</c:v>
                </c:pt>
                <c:pt idx="39">
                  <c:v>40544</c:v>
                </c:pt>
                <c:pt idx="40">
                  <c:v>40575</c:v>
                </c:pt>
                <c:pt idx="41">
                  <c:v>40603</c:v>
                </c:pt>
                <c:pt idx="42">
                  <c:v>40634</c:v>
                </c:pt>
                <c:pt idx="43">
                  <c:v>40664</c:v>
                </c:pt>
                <c:pt idx="44">
                  <c:v>40695</c:v>
                </c:pt>
                <c:pt idx="45">
                  <c:v>40725</c:v>
                </c:pt>
                <c:pt idx="46">
                  <c:v>40756</c:v>
                </c:pt>
                <c:pt idx="47">
                  <c:v>40787</c:v>
                </c:pt>
                <c:pt idx="48">
                  <c:v>40817</c:v>
                </c:pt>
                <c:pt idx="49">
                  <c:v>40848</c:v>
                </c:pt>
                <c:pt idx="50">
                  <c:v>40878</c:v>
                </c:pt>
                <c:pt idx="51">
                  <c:v>40909</c:v>
                </c:pt>
                <c:pt idx="52">
                  <c:v>40940</c:v>
                </c:pt>
                <c:pt idx="53">
                  <c:v>40969</c:v>
                </c:pt>
                <c:pt idx="54">
                  <c:v>41000</c:v>
                </c:pt>
                <c:pt idx="55">
                  <c:v>41030</c:v>
                </c:pt>
                <c:pt idx="56">
                  <c:v>41061</c:v>
                </c:pt>
                <c:pt idx="57">
                  <c:v>41091</c:v>
                </c:pt>
                <c:pt idx="58">
                  <c:v>41122</c:v>
                </c:pt>
                <c:pt idx="59">
                  <c:v>41153</c:v>
                </c:pt>
                <c:pt idx="60">
                  <c:v>41183</c:v>
                </c:pt>
                <c:pt idx="61">
                  <c:v>41214</c:v>
                </c:pt>
                <c:pt idx="62">
                  <c:v>41244</c:v>
                </c:pt>
                <c:pt idx="63">
                  <c:v>41275</c:v>
                </c:pt>
                <c:pt idx="64">
                  <c:v>41306</c:v>
                </c:pt>
                <c:pt idx="65">
                  <c:v>41334</c:v>
                </c:pt>
                <c:pt idx="66">
                  <c:v>41365</c:v>
                </c:pt>
                <c:pt idx="67">
                  <c:v>41395</c:v>
                </c:pt>
                <c:pt idx="68">
                  <c:v>41426</c:v>
                </c:pt>
                <c:pt idx="69">
                  <c:v>41456</c:v>
                </c:pt>
                <c:pt idx="70">
                  <c:v>41487</c:v>
                </c:pt>
                <c:pt idx="71">
                  <c:v>41518</c:v>
                </c:pt>
                <c:pt idx="72">
                  <c:v>41548</c:v>
                </c:pt>
                <c:pt idx="73">
                  <c:v>41579</c:v>
                </c:pt>
                <c:pt idx="74">
                  <c:v>41609</c:v>
                </c:pt>
                <c:pt idx="75">
                  <c:v>41640</c:v>
                </c:pt>
                <c:pt idx="76">
                  <c:v>41671</c:v>
                </c:pt>
                <c:pt idx="77">
                  <c:v>41699</c:v>
                </c:pt>
                <c:pt idx="78">
                  <c:v>41730</c:v>
                </c:pt>
                <c:pt idx="79">
                  <c:v>41760</c:v>
                </c:pt>
                <c:pt idx="80">
                  <c:v>41791</c:v>
                </c:pt>
                <c:pt idx="81">
                  <c:v>41821</c:v>
                </c:pt>
                <c:pt idx="82">
                  <c:v>41852</c:v>
                </c:pt>
                <c:pt idx="83">
                  <c:v>41883</c:v>
                </c:pt>
                <c:pt idx="84">
                  <c:v>41913</c:v>
                </c:pt>
                <c:pt idx="85">
                  <c:v>41944</c:v>
                </c:pt>
                <c:pt idx="86">
                  <c:v>41974</c:v>
                </c:pt>
                <c:pt idx="87">
                  <c:v>42005</c:v>
                </c:pt>
                <c:pt idx="88">
                  <c:v>42036</c:v>
                </c:pt>
                <c:pt idx="89">
                  <c:v>42064</c:v>
                </c:pt>
                <c:pt idx="90">
                  <c:v>42095</c:v>
                </c:pt>
              </c:numCache>
            </c:numRef>
          </c:cat>
          <c:val>
            <c:numRef>
              <c:f>'Jira Stats'!$F$2:$F$141</c:f>
              <c:numCache>
                <c:formatCode>General</c:formatCode>
                <c:ptCount val="93"/>
                <c:pt idx="0">
                  <c:v>2928</c:v>
                </c:pt>
                <c:pt idx="1">
                  <c:v>2984</c:v>
                </c:pt>
                <c:pt idx="2">
                  <c:v>3028</c:v>
                </c:pt>
                <c:pt idx="3">
                  <c:v>3118</c:v>
                </c:pt>
                <c:pt idx="4">
                  <c:v>3233</c:v>
                </c:pt>
                <c:pt idx="5">
                  <c:v>3305</c:v>
                </c:pt>
                <c:pt idx="6">
                  <c:v>3377</c:v>
                </c:pt>
                <c:pt idx="7">
                  <c:v>3517</c:v>
                </c:pt>
                <c:pt idx="8">
                  <c:v>3775</c:v>
                </c:pt>
                <c:pt idx="9">
                  <c:v>3992</c:v>
                </c:pt>
                <c:pt idx="10">
                  <c:v>4173</c:v>
                </c:pt>
                <c:pt idx="11">
                  <c:v>4462</c:v>
                </c:pt>
                <c:pt idx="12">
                  <c:v>4665</c:v>
                </c:pt>
                <c:pt idx="13">
                  <c:v>4791</c:v>
                </c:pt>
                <c:pt idx="14">
                  <c:v>4851</c:v>
                </c:pt>
                <c:pt idx="15">
                  <c:v>4937</c:v>
                </c:pt>
                <c:pt idx="16">
                  <c:v>5059</c:v>
                </c:pt>
                <c:pt idx="17">
                  <c:v>5319</c:v>
                </c:pt>
                <c:pt idx="18">
                  <c:v>5712</c:v>
                </c:pt>
                <c:pt idx="19">
                  <c:v>6014</c:v>
                </c:pt>
                <c:pt idx="20">
                  <c:v>6197</c:v>
                </c:pt>
                <c:pt idx="21">
                  <c:v>6428</c:v>
                </c:pt>
                <c:pt idx="22">
                  <c:v>6568</c:v>
                </c:pt>
                <c:pt idx="23">
                  <c:v>6808</c:v>
                </c:pt>
                <c:pt idx="24">
                  <c:v>7180</c:v>
                </c:pt>
                <c:pt idx="25">
                  <c:v>7713</c:v>
                </c:pt>
                <c:pt idx="26">
                  <c:v>7844</c:v>
                </c:pt>
                <c:pt idx="27">
                  <c:v>8130</c:v>
                </c:pt>
                <c:pt idx="28">
                  <c:v>8472</c:v>
                </c:pt>
                <c:pt idx="29">
                  <c:v>8785</c:v>
                </c:pt>
                <c:pt idx="30">
                  <c:v>9084</c:v>
                </c:pt>
                <c:pt idx="31">
                  <c:v>9339</c:v>
                </c:pt>
                <c:pt idx="32">
                  <c:v>9697</c:v>
                </c:pt>
                <c:pt idx="33">
                  <c:v>10127</c:v>
                </c:pt>
                <c:pt idx="34">
                  <c:v>10502</c:v>
                </c:pt>
                <c:pt idx="35">
                  <c:v>10824</c:v>
                </c:pt>
                <c:pt idx="36">
                  <c:v>11275</c:v>
                </c:pt>
                <c:pt idx="37">
                  <c:v>11624</c:v>
                </c:pt>
                <c:pt idx="38">
                  <c:v>11799</c:v>
                </c:pt>
                <c:pt idx="39">
                  <c:v>12065</c:v>
                </c:pt>
                <c:pt idx="40">
                  <c:v>12526</c:v>
                </c:pt>
                <c:pt idx="41">
                  <c:v>13125</c:v>
                </c:pt>
                <c:pt idx="42">
                  <c:v>13525</c:v>
                </c:pt>
                <c:pt idx="43">
                  <c:v>13921</c:v>
                </c:pt>
                <c:pt idx="44">
                  <c:v>14273</c:v>
                </c:pt>
                <c:pt idx="45">
                  <c:v>14669</c:v>
                </c:pt>
                <c:pt idx="46">
                  <c:v>15029</c:v>
                </c:pt>
                <c:pt idx="47">
                  <c:v>15463</c:v>
                </c:pt>
                <c:pt idx="48">
                  <c:v>15866</c:v>
                </c:pt>
                <c:pt idx="49">
                  <c:v>16386</c:v>
                </c:pt>
                <c:pt idx="50">
                  <c:v>16759</c:v>
                </c:pt>
                <c:pt idx="51">
                  <c:v>17237</c:v>
                </c:pt>
                <c:pt idx="52">
                  <c:v>18092</c:v>
                </c:pt>
                <c:pt idx="53">
                  <c:v>18872</c:v>
                </c:pt>
                <c:pt idx="54">
                  <c:v>19577</c:v>
                </c:pt>
                <c:pt idx="55">
                  <c:v>20107</c:v>
                </c:pt>
                <c:pt idx="56">
                  <c:v>20842</c:v>
                </c:pt>
                <c:pt idx="57">
                  <c:v>21656</c:v>
                </c:pt>
                <c:pt idx="58">
                  <c:v>22476</c:v>
                </c:pt>
                <c:pt idx="59">
                  <c:v>23090</c:v>
                </c:pt>
                <c:pt idx="60">
                  <c:v>23743</c:v>
                </c:pt>
                <c:pt idx="61">
                  <c:v>24315</c:v>
                </c:pt>
                <c:pt idx="62">
                  <c:v>24872</c:v>
                </c:pt>
                <c:pt idx="63">
                  <c:v>25593</c:v>
                </c:pt>
                <c:pt idx="64">
                  <c:v>26266</c:v>
                </c:pt>
                <c:pt idx="65">
                  <c:v>26697</c:v>
                </c:pt>
                <c:pt idx="66">
                  <c:v>27093</c:v>
                </c:pt>
                <c:pt idx="67">
                  <c:v>27494</c:v>
                </c:pt>
                <c:pt idx="68">
                  <c:v>28208</c:v>
                </c:pt>
                <c:pt idx="69">
                  <c:v>29013</c:v>
                </c:pt>
                <c:pt idx="70">
                  <c:v>29674</c:v>
                </c:pt>
                <c:pt idx="71">
                  <c:v>30639</c:v>
                </c:pt>
                <c:pt idx="72">
                  <c:v>31905</c:v>
                </c:pt>
                <c:pt idx="73">
                  <c:v>32781</c:v>
                </c:pt>
                <c:pt idx="74">
                  <c:v>33355</c:v>
                </c:pt>
                <c:pt idx="75">
                  <c:v>34328</c:v>
                </c:pt>
                <c:pt idx="76">
                  <c:v>35543</c:v>
                </c:pt>
                <c:pt idx="77">
                  <c:v>37626</c:v>
                </c:pt>
                <c:pt idx="78">
                  <c:v>39078</c:v>
                </c:pt>
                <c:pt idx="79">
                  <c:v>40355</c:v>
                </c:pt>
                <c:pt idx="80">
                  <c:v>41634</c:v>
                </c:pt>
                <c:pt idx="81">
                  <c:v>42870</c:v>
                </c:pt>
                <c:pt idx="82">
                  <c:v>44135</c:v>
                </c:pt>
                <c:pt idx="83">
                  <c:v>45423</c:v>
                </c:pt>
                <c:pt idx="84">
                  <c:v>46677</c:v>
                </c:pt>
                <c:pt idx="85">
                  <c:v>47828</c:v>
                </c:pt>
                <c:pt idx="86">
                  <c:v>48972</c:v>
                </c:pt>
                <c:pt idx="87">
                  <c:v>49845</c:v>
                </c:pt>
                <c:pt idx="88">
                  <c:v>50963</c:v>
                </c:pt>
                <c:pt idx="89">
                  <c:v>52318</c:v>
                </c:pt>
                <c:pt idx="90">
                  <c:v>53593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7611264"/>
        <c:axId val="87612800"/>
      </c:lineChart>
      <c:dateAx>
        <c:axId val="8761126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87612800"/>
        <c:crosses val="autoZero"/>
        <c:auto val="1"/>
        <c:lblOffset val="100"/>
        <c:baseTimeUnit val="months"/>
      </c:dateAx>
      <c:valAx>
        <c:axId val="87612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761126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2000" baseline="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E0EFB4-EB19-4115-B8DE-537B1E85F525}" type="datetimeFigureOut">
              <a:rPr lang="en-GB" smtClean="0"/>
              <a:t>06/06/2015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559CC-5001-4252-998F-1B96D38915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453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5874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Moskito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8834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Nighly</a:t>
            </a:r>
            <a:r>
              <a:rPr lang="en-GB" dirty="0" smtClean="0"/>
              <a:t> build of CMW. Dashboard used by teams. If something goes wrong (red box) they react.</a:t>
            </a:r>
          </a:p>
          <a:p>
            <a:r>
              <a:rPr lang="en-GB" dirty="0" smtClean="0"/>
              <a:t>Many unit</a:t>
            </a:r>
            <a:r>
              <a:rPr lang="en-GB" baseline="0" dirty="0" smtClean="0"/>
              <a:t> tests. </a:t>
            </a:r>
            <a:endParaRPr lang="en-GB" dirty="0" smtClean="0"/>
          </a:p>
          <a:p>
            <a:r>
              <a:rPr lang="en-GB" dirty="0" smtClean="0"/>
              <a:t>One special</a:t>
            </a:r>
            <a:r>
              <a:rPr lang="en-GB" baseline="0" dirty="0" smtClean="0"/>
              <a:t> for </a:t>
            </a:r>
            <a:r>
              <a:rPr lang="en-GB" baseline="0" dirty="0" err="1" smtClean="0"/>
              <a:t>testbed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8762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Run</a:t>
            </a:r>
            <a:r>
              <a:rPr lang="en-GB" baseline="0" dirty="0" smtClean="0"/>
              <a:t> every night at 2 a.m.</a:t>
            </a:r>
          </a:p>
          <a:p>
            <a:r>
              <a:rPr lang="en-GB" baseline="0" dirty="0" smtClean="0"/>
              <a:t>4732 tests</a:t>
            </a:r>
          </a:p>
          <a:p>
            <a:r>
              <a:rPr lang="en-GB" baseline="0" dirty="0" smtClean="0"/>
              <a:t>Integration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8133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Axes</a:t>
            </a:r>
          </a:p>
          <a:p>
            <a:r>
              <a:rPr lang="en-GB" dirty="0" smtClean="0"/>
              <a:t>JIRA project = long-term</a:t>
            </a:r>
          </a:p>
          <a:p>
            <a:r>
              <a:rPr lang="en-GB" dirty="0" smtClean="0"/>
              <a:t>Phases</a:t>
            </a:r>
            <a:r>
              <a:rPr lang="en-GB" baseline="0" dirty="0" smtClean="0"/>
              <a:t> CO Software</a:t>
            </a:r>
          </a:p>
          <a:p>
            <a:r>
              <a:rPr lang="en-GB" baseline="0" dirty="0" smtClean="0"/>
              <a:t>First OP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0504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200 projects total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8621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Plus </a:t>
            </a:r>
            <a:r>
              <a:rPr lang="en-GB" baseline="0" dirty="0" smtClean="0"/>
              <a:t>anonymous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023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20’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3533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Quality</a:t>
            </a:r>
            <a:r>
              <a:rPr lang="en-GB" baseline="0" dirty="0" smtClean="0"/>
              <a:t> Assurance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7094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Code reviews are not automatic.</a:t>
            </a:r>
          </a:p>
          <a:p>
            <a:r>
              <a:rPr lang="en-GB" dirty="0" smtClean="0"/>
              <a:t>They</a:t>
            </a:r>
            <a:r>
              <a:rPr lang="en-GB" baseline="0" dirty="0" smtClean="0"/>
              <a:t> take human time and effort.</a:t>
            </a:r>
          </a:p>
          <a:p>
            <a:r>
              <a:rPr lang="en-GB" baseline="0" dirty="0" smtClean="0"/>
              <a:t>We should be proud of this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592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e.g.</a:t>
            </a:r>
            <a:r>
              <a:rPr lang="en-GB" baseline="0" dirty="0" smtClean="0"/>
              <a:t> from 5.1 to 6.1</a:t>
            </a:r>
          </a:p>
          <a:p>
            <a:r>
              <a:rPr lang="en-GB" baseline="0" dirty="0" smtClean="0"/>
              <a:t>Intermediate upgrades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86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Commercial product</a:t>
            </a:r>
          </a:p>
          <a:p>
            <a:r>
              <a:rPr lang="en-GB" dirty="0" smtClean="0"/>
              <a:t>Atlassian components:</a:t>
            </a:r>
            <a:r>
              <a:rPr lang="en-GB" baseline="0" dirty="0" smtClean="0"/>
              <a:t> explain each.</a:t>
            </a:r>
            <a:endParaRPr lang="en-GB" dirty="0" smtClean="0"/>
          </a:p>
          <a:p>
            <a:r>
              <a:rPr lang="en-GB" dirty="0" smtClean="0"/>
              <a:t>Well integrated.</a:t>
            </a:r>
            <a:endParaRPr lang="en-GB" baseline="0" dirty="0" smtClean="0"/>
          </a:p>
          <a:p>
            <a:r>
              <a:rPr lang="en-GB" dirty="0" smtClean="0"/>
              <a:t>Connected</a:t>
            </a:r>
            <a:r>
              <a:rPr lang="en-GB" baseline="0" dirty="0" smtClean="0"/>
              <a:t> to external services mainly from IT: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1627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https</a:t>
            </a:r>
            <a:r>
              <a:rPr lang="en-GB" baseline="0" dirty="0" smtClean="0"/>
              <a:t> =&gt; </a:t>
            </a:r>
            <a:r>
              <a:rPr lang="en-GB" dirty="0" smtClean="0"/>
              <a:t>No clear-text passwords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6526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Useful performance feedback to IT/DB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0611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 Integrated: JIRA +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Twiki</a:t>
            </a:r>
            <a:r>
              <a:rPr lang="en-GB" baseline="0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7994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“We are not cowboys anymore”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277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Kicked out</a:t>
            </a:r>
            <a:r>
              <a:rPr lang="en-GB" baseline="0" dirty="0" smtClean="0"/>
              <a:t> projects from non-</a:t>
            </a:r>
            <a:r>
              <a:rPr lang="en-GB" baseline="0" dirty="0" err="1" smtClean="0"/>
              <a:t>acc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dep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4328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E-mail handler: Advanced users might</a:t>
            </a:r>
            <a:r>
              <a:rPr lang="en-GB" baseline="0" dirty="0" smtClean="0"/>
              <a:t> set up wild schemes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971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How some of the Atlassian </a:t>
            </a:r>
            <a:r>
              <a:rPr lang="en-GB" baseline="0" dirty="0" smtClean="0"/>
              <a:t>Components are used.</a:t>
            </a:r>
          </a:p>
          <a:p>
            <a:r>
              <a:rPr lang="en-GB" baseline="0" dirty="0" smtClean="0"/>
              <a:t>Look at some more </a:t>
            </a:r>
            <a:r>
              <a:rPr lang="en-GB" baseline="0" dirty="0" smtClean="0">
                <a:solidFill>
                  <a:srgbClr val="C00000"/>
                </a:solidFill>
              </a:rPr>
              <a:t>unexpected </a:t>
            </a:r>
            <a:r>
              <a:rPr lang="en-GB" baseline="0" dirty="0" smtClean="0"/>
              <a:t>use cases.</a:t>
            </a:r>
          </a:p>
          <a:p>
            <a:r>
              <a:rPr lang="en-GB" baseline="0" dirty="0" smtClean="0"/>
              <a:t>First Wikis. We have all seen Wikis, and know how easy it is to share information.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808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Let’s look at one of the prominent ones: Checklist</a:t>
            </a:r>
            <a:r>
              <a:rPr lang="en-GB" baseline="0" dirty="0" smtClean="0"/>
              <a:t> for TI operators</a:t>
            </a:r>
          </a:p>
          <a:p>
            <a:r>
              <a:rPr lang="en-GB" dirty="0" smtClean="0"/>
              <a:t>Wiki</a:t>
            </a:r>
            <a:r>
              <a:rPr lang="en-GB" baseline="0" dirty="0" smtClean="0"/>
              <a:t> has to be up so that they know what to do.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607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Similar example: CO exploitation Portal.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238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Most</a:t>
            </a:r>
            <a:r>
              <a:rPr lang="en-GB" baseline="0" dirty="0" smtClean="0"/>
              <a:t> of you should know this page</a:t>
            </a:r>
          </a:p>
          <a:p>
            <a:r>
              <a:rPr lang="en-GB" baseline="0" dirty="0" smtClean="0"/>
              <a:t>Activity stream</a:t>
            </a:r>
            <a:endParaRPr lang="en-GB" dirty="0" smtClean="0"/>
          </a:p>
          <a:p>
            <a:r>
              <a:rPr lang="en-GB" dirty="0" smtClean="0"/>
              <a:t>Issues</a:t>
            </a:r>
            <a:r>
              <a:rPr lang="en-GB" baseline="0" dirty="0" smtClean="0"/>
              <a:t> follow up (if they are closed)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6936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Most issues come from OP e-logbook, their main tool. </a:t>
            </a:r>
          </a:p>
          <a:p>
            <a:r>
              <a:rPr lang="fr-CH" dirty="0" err="1" smtClean="0"/>
              <a:t>Now</a:t>
            </a:r>
            <a:r>
              <a:rPr lang="fr-CH" dirty="0" smtClean="0"/>
              <a:t> the</a:t>
            </a:r>
            <a:r>
              <a:rPr lang="en-GB" dirty="0" smtClean="0"/>
              <a:t>y</a:t>
            </a:r>
            <a:r>
              <a:rPr lang="en-GB" baseline="0" dirty="0" smtClean="0"/>
              <a:t> can even assign an issue.</a:t>
            </a:r>
            <a:endParaRPr lang="en-GB" dirty="0" smtClean="0"/>
          </a:p>
          <a:p>
            <a:r>
              <a:rPr lang="en-GB" dirty="0" smtClean="0"/>
              <a:t>Same text and images in JIRA.</a:t>
            </a:r>
          </a:p>
          <a:p>
            <a:r>
              <a:rPr lang="en-GB" dirty="0" smtClean="0"/>
              <a:t>Cross-linked,</a:t>
            </a:r>
            <a:r>
              <a:rPr lang="en-GB" baseline="0" dirty="0" smtClean="0"/>
              <a:t> navigate back &amp; forth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719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Extensively used in</a:t>
            </a:r>
            <a:r>
              <a:rPr lang="en-GB" baseline="0" dirty="0" smtClean="0"/>
              <a:t> many CO software projects</a:t>
            </a:r>
          </a:p>
          <a:p>
            <a:r>
              <a:rPr lang="en-GB" baseline="0" dirty="0" smtClean="0"/>
              <a:t>Principles: follow a workflow [columns], </a:t>
            </a:r>
          </a:p>
          <a:p>
            <a:r>
              <a:rPr lang="en-GB" baseline="0" dirty="0" smtClean="0"/>
              <a:t>visualize the work, limit the work in progress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8236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Now quality</a:t>
            </a:r>
            <a:r>
              <a:rPr lang="en-GB" baseline="0" dirty="0" smtClean="0"/>
              <a:t> assurance tool.</a:t>
            </a:r>
          </a:p>
          <a:p>
            <a:r>
              <a:rPr lang="en-GB" baseline="0" dirty="0" smtClean="0"/>
              <a:t>Look at users activity.</a:t>
            </a:r>
          </a:p>
          <a:p>
            <a:r>
              <a:rPr lang="en-GB" baseline="0" dirty="0" smtClean="0"/>
              <a:t>Sorted by code reviews.</a:t>
            </a:r>
          </a:p>
          <a:p>
            <a:r>
              <a:rPr lang="en-GB" baseline="0" dirty="0" smtClean="0"/>
              <a:t>Quiz?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559CC-5001-4252-998F-1B96D389157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766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7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900"/>
            </a:lvl1pPr>
            <a:lvl2pPr marL="356616" indent="0" algn="ctr">
              <a:buNone/>
              <a:defRPr sz="1600"/>
            </a:lvl2pPr>
            <a:lvl3pPr marL="713232" indent="0" algn="ctr">
              <a:buNone/>
              <a:defRPr sz="1400"/>
            </a:lvl3pPr>
            <a:lvl4pPr marL="1069848" indent="0" algn="ctr">
              <a:buNone/>
              <a:defRPr sz="1200"/>
            </a:lvl4pPr>
            <a:lvl5pPr marL="1426464" indent="0" algn="ctr">
              <a:buNone/>
              <a:defRPr sz="1200"/>
            </a:lvl5pPr>
            <a:lvl6pPr marL="1783080" indent="0" algn="ctr">
              <a:buNone/>
              <a:defRPr sz="1200"/>
            </a:lvl6pPr>
            <a:lvl7pPr marL="2139696" indent="0" algn="ctr">
              <a:buNone/>
              <a:defRPr sz="1200"/>
            </a:lvl7pPr>
            <a:lvl8pPr marL="2496312" indent="0" algn="ctr">
              <a:buNone/>
              <a:defRPr sz="1200"/>
            </a:lvl8pPr>
            <a:lvl9pPr marL="2852928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4351-546A-443A-B3CA-28A2B098EBB5}" type="datetime1">
              <a:rPr lang="en-GB" smtClean="0"/>
              <a:t>06/06/2015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832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86A0-C0B2-481A-A0B0-7527950AAA18}" type="datetime1">
              <a:rPr lang="en-GB" smtClean="0"/>
              <a:t>06/06/2015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74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60255-3A38-4F8C-8887-9471E0805A06}" type="datetime1">
              <a:rPr lang="en-GB" smtClean="0"/>
              <a:t>06/06/2015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48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632989"/>
          </a:xfrm>
        </p:spPr>
        <p:txBody>
          <a:bodyPr>
            <a:normAutofit/>
          </a:bodyPr>
          <a:lstStyle>
            <a:lvl1pPr>
              <a:defRPr sz="31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74421"/>
            <a:ext cx="7886700" cy="4073049"/>
          </a:xfrm>
        </p:spPr>
        <p:txBody>
          <a:bodyPr/>
          <a:lstStyle>
            <a:lvl2pPr marL="534924" indent="-178308">
              <a:buFont typeface="Calibri" panose="020F0502020204030204" pitchFamily="34" charset="0"/>
              <a:buChar char="‒"/>
              <a:defRPr/>
            </a:lvl2pPr>
            <a:lvl3pPr marL="891540" indent="-178308">
              <a:buFont typeface="Wingdings" panose="05000000000000000000" pitchFamily="2" charset="2"/>
              <a:buChar char="§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04/06/2015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TC on Atlassian Service – Vito Baggiolini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fld id="{D0A341E9-C444-471E-B070-A4EAF035A8B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0960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424782"/>
            <a:ext cx="7886700" cy="2377281"/>
          </a:xfrm>
        </p:spPr>
        <p:txBody>
          <a:bodyPr anchor="b"/>
          <a:lstStyle>
            <a:lvl1pPr>
              <a:defRPr sz="47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3824553"/>
            <a:ext cx="7886700" cy="1250156"/>
          </a:xfrm>
        </p:spPr>
        <p:txBody>
          <a:bodyPr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3566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132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698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426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830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13969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9631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8529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FA4C-FF21-4E07-A502-B229DAD9D548}" type="datetime1">
              <a:rPr lang="en-GB" smtClean="0"/>
              <a:t>06/06/2015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972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B946-0BC6-4CCF-9C1B-2DB1CC2D58B7}" type="datetime1">
              <a:rPr lang="en-GB" smtClean="0"/>
              <a:t>06/06/2015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929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6616" indent="0">
              <a:buNone/>
              <a:defRPr sz="1600" b="1"/>
            </a:lvl2pPr>
            <a:lvl3pPr marL="713232" indent="0">
              <a:buNone/>
              <a:defRPr sz="1400" b="1"/>
            </a:lvl3pPr>
            <a:lvl4pPr marL="1069848" indent="0">
              <a:buNone/>
              <a:defRPr sz="1200" b="1"/>
            </a:lvl4pPr>
            <a:lvl5pPr marL="1426464" indent="0">
              <a:buNone/>
              <a:defRPr sz="1200" b="1"/>
            </a:lvl5pPr>
            <a:lvl6pPr marL="1783080" indent="0">
              <a:buNone/>
              <a:defRPr sz="1200" b="1"/>
            </a:lvl6pPr>
            <a:lvl7pPr marL="2139696" indent="0">
              <a:buNone/>
              <a:defRPr sz="1200" b="1"/>
            </a:lvl7pPr>
            <a:lvl8pPr marL="2496312" indent="0">
              <a:buNone/>
              <a:defRPr sz="1200" b="1"/>
            </a:lvl8pPr>
            <a:lvl9pPr marL="285292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56616" indent="0">
              <a:buNone/>
              <a:defRPr sz="1600" b="1"/>
            </a:lvl2pPr>
            <a:lvl3pPr marL="713232" indent="0">
              <a:buNone/>
              <a:defRPr sz="1400" b="1"/>
            </a:lvl3pPr>
            <a:lvl4pPr marL="1069848" indent="0">
              <a:buNone/>
              <a:defRPr sz="1200" b="1"/>
            </a:lvl4pPr>
            <a:lvl5pPr marL="1426464" indent="0">
              <a:buNone/>
              <a:defRPr sz="1200" b="1"/>
            </a:lvl5pPr>
            <a:lvl6pPr marL="1783080" indent="0">
              <a:buNone/>
              <a:defRPr sz="1200" b="1"/>
            </a:lvl6pPr>
            <a:lvl7pPr marL="2139696" indent="0">
              <a:buNone/>
              <a:defRPr sz="1200" b="1"/>
            </a:lvl7pPr>
            <a:lvl8pPr marL="2496312" indent="0">
              <a:buNone/>
              <a:defRPr sz="1200" b="1"/>
            </a:lvl8pPr>
            <a:lvl9pPr marL="2852928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82776-B7C8-4ADA-9842-31C59C32B7EC}" type="datetime1">
              <a:rPr lang="en-GB" smtClean="0"/>
              <a:t>06/06/2015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298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F38FE-E16E-43CC-8526-DF44676B6B72}" type="datetime1">
              <a:rPr lang="en-GB" smtClean="0"/>
              <a:t>06/06/2015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852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806A0-7267-40F8-8CE1-D9872AAFC83E}" type="datetime1">
              <a:rPr lang="en-GB" smtClean="0"/>
              <a:t>06/06/2015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938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56616" indent="0">
              <a:buNone/>
              <a:defRPr sz="1100"/>
            </a:lvl2pPr>
            <a:lvl3pPr marL="713232" indent="0">
              <a:buNone/>
              <a:defRPr sz="900"/>
            </a:lvl3pPr>
            <a:lvl4pPr marL="1069848" indent="0">
              <a:buNone/>
              <a:defRPr sz="800"/>
            </a:lvl4pPr>
            <a:lvl5pPr marL="1426464" indent="0">
              <a:buNone/>
              <a:defRPr sz="800"/>
            </a:lvl5pPr>
            <a:lvl6pPr marL="1783080" indent="0">
              <a:buNone/>
              <a:defRPr sz="800"/>
            </a:lvl6pPr>
            <a:lvl7pPr marL="2139696" indent="0">
              <a:buNone/>
              <a:defRPr sz="800"/>
            </a:lvl7pPr>
            <a:lvl8pPr marL="2496312" indent="0">
              <a:buNone/>
              <a:defRPr sz="800"/>
            </a:lvl8pPr>
            <a:lvl9pPr marL="2852928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A51AC-4D8C-4296-B4AB-D3C7D78B70DF}" type="datetime1">
              <a:rPr lang="en-GB" smtClean="0"/>
              <a:t>06/06/2015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448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 marL="0" indent="0">
              <a:buNone/>
              <a:defRPr sz="2500"/>
            </a:lvl1pPr>
            <a:lvl2pPr marL="356616" indent="0">
              <a:buNone/>
              <a:defRPr sz="2200"/>
            </a:lvl2pPr>
            <a:lvl3pPr marL="713232" indent="0">
              <a:buNone/>
              <a:defRPr sz="1900"/>
            </a:lvl3pPr>
            <a:lvl4pPr marL="1069848" indent="0">
              <a:buNone/>
              <a:defRPr sz="1600"/>
            </a:lvl4pPr>
            <a:lvl5pPr marL="1426464" indent="0">
              <a:buNone/>
              <a:defRPr sz="1600"/>
            </a:lvl5pPr>
            <a:lvl6pPr marL="1783080" indent="0">
              <a:buNone/>
              <a:defRPr sz="1600"/>
            </a:lvl6pPr>
            <a:lvl7pPr marL="2139696" indent="0">
              <a:buNone/>
              <a:defRPr sz="1600"/>
            </a:lvl7pPr>
            <a:lvl8pPr marL="2496312" indent="0">
              <a:buNone/>
              <a:defRPr sz="1600"/>
            </a:lvl8pPr>
            <a:lvl9pPr marL="2852928" indent="0">
              <a:buNone/>
              <a:defRPr sz="16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56616" indent="0">
              <a:buNone/>
              <a:defRPr sz="1100"/>
            </a:lvl2pPr>
            <a:lvl3pPr marL="713232" indent="0">
              <a:buNone/>
              <a:defRPr sz="900"/>
            </a:lvl3pPr>
            <a:lvl4pPr marL="1069848" indent="0">
              <a:buNone/>
              <a:defRPr sz="800"/>
            </a:lvl4pPr>
            <a:lvl5pPr marL="1426464" indent="0">
              <a:buNone/>
              <a:defRPr sz="800"/>
            </a:lvl5pPr>
            <a:lvl6pPr marL="1783080" indent="0">
              <a:buNone/>
              <a:defRPr sz="800"/>
            </a:lvl6pPr>
            <a:lvl7pPr marL="2139696" indent="0">
              <a:buNone/>
              <a:defRPr sz="800"/>
            </a:lvl7pPr>
            <a:lvl8pPr marL="2496312" indent="0">
              <a:buNone/>
              <a:defRPr sz="800"/>
            </a:lvl8pPr>
            <a:lvl9pPr marL="2852928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79B9B-0C1A-4EE0-98AD-CF4A35F707C8}" type="datetime1">
              <a:rPr lang="en-GB" smtClean="0"/>
              <a:t>06/06/2015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11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71323" tIns="35662" rIns="71323" bIns="3566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71323" tIns="35662" rIns="71323" bIns="35662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71323" tIns="35662" rIns="71323" bIns="35662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8EEF1-2E46-4AC1-98AE-C6FB081DD27A}" type="datetime1">
              <a:rPr lang="en-GB" smtClean="0"/>
              <a:t>06/06/2015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71323" tIns="35662" rIns="71323" bIns="35662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71323" tIns="35662" rIns="71323" bIns="35662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341E9-C444-471E-B070-A4EAF035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664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713232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8308" indent="-178308" algn="l" defTabSz="713232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4924" indent="-178308" algn="l" defTabSz="713232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91540" indent="-178308" algn="l" defTabSz="713232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8156" indent="-178308" algn="l" defTabSz="713232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04772" indent="-178308" algn="l" defTabSz="713232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961388" indent="-178308" algn="l" defTabSz="713232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318004" indent="-178308" algn="l" defTabSz="713232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674620" indent="-178308" algn="l" defTabSz="713232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031236" indent="-178308" algn="l" defTabSz="713232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32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" algn="l" defTabSz="7132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3232" algn="l" defTabSz="7132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9848" algn="l" defTabSz="7132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algn="l" defTabSz="7132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83080" algn="l" defTabSz="7132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9696" algn="l" defTabSz="7132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96312" algn="l" defTabSz="7132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52928" algn="l" defTabSz="71323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2424124"/>
          </a:xfrm>
        </p:spPr>
        <p:txBody>
          <a:bodyPr>
            <a:normAutofit/>
          </a:bodyPr>
          <a:lstStyle/>
          <a:p>
            <a:r>
              <a:rPr lang="en-GB" b="1" dirty="0"/>
              <a:t>The </a:t>
            </a:r>
            <a:r>
              <a:rPr lang="en-GB" b="1" dirty="0" smtClean="0"/>
              <a:t>CO-DO </a:t>
            </a:r>
            <a:r>
              <a:rPr lang="en-GB" b="1" dirty="0"/>
              <a:t>Atlassian </a:t>
            </a:r>
            <a:r>
              <a:rPr lang="en-GB" b="1" dirty="0" smtClean="0"/>
              <a:t>Service</a:t>
            </a:r>
            <a:br>
              <a:rPr lang="en-GB" b="1" dirty="0" smtClean="0"/>
            </a:br>
            <a:endParaRPr lang="en-GB" sz="4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43000" y="3747122"/>
            <a:ext cx="6858000" cy="1598877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en-GB" dirty="0" smtClean="0"/>
              <a:t>Vito Baggiolini with a lot of help from </a:t>
            </a:r>
            <a:br>
              <a:rPr lang="en-GB" dirty="0" smtClean="0"/>
            </a:br>
            <a:r>
              <a:rPr lang="en-GB" dirty="0" smtClean="0"/>
              <a:t>Marian Zurek and Niall Stapley</a:t>
            </a:r>
          </a:p>
          <a:p>
            <a:pPr algn="r"/>
            <a:r>
              <a:rPr lang="en-GB" dirty="0" smtClean="0"/>
              <a:t>With explicit input from:</a:t>
            </a:r>
          </a:p>
          <a:p>
            <a:pPr algn="r"/>
            <a:r>
              <a:rPr lang="en-GB" dirty="0" smtClean="0"/>
              <a:t>K. Sigerud, C. Roderick, J. Wozniak, S. Deghaye, W. Sliwinski, </a:t>
            </a:r>
            <a:br>
              <a:rPr lang="en-GB" dirty="0" smtClean="0"/>
            </a:br>
            <a:r>
              <a:rPr lang="en-GB" dirty="0" smtClean="0"/>
              <a:t>L. Burdzanowski, M. Pace, R. Gorbonosov, G. Kruk, M. Buttner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JC. </a:t>
            </a:r>
            <a:r>
              <a:rPr lang="en-GB" dirty="0" smtClean="0"/>
              <a:t>Garnier (MPE),  </a:t>
            </a:r>
            <a:r>
              <a:rPr lang="en-GB" dirty="0"/>
              <a:t>B</a:t>
            </a:r>
            <a:r>
              <a:rPr lang="en-GB" dirty="0" smtClean="0"/>
              <a:t>. Todd,  M. Dudek (EPC), P. Sollander (OP)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385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288"/>
            <a:ext cx="9174163" cy="498475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9447"/>
            <a:ext cx="7886700" cy="625032"/>
          </a:xfrm>
        </p:spPr>
        <p:txBody>
          <a:bodyPr>
            <a:normAutofit/>
          </a:bodyPr>
          <a:lstStyle/>
          <a:p>
            <a:r>
              <a:rPr lang="en-GB" dirty="0" smtClean="0"/>
              <a:t>JIRA Kanban board example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10</a:t>
            </a:fld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0" y="4811751"/>
            <a:ext cx="1226632" cy="90324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 smtClean="0">
                <a:solidFill>
                  <a:schemeClr val="tx1"/>
                </a:solidFill>
              </a:rPr>
              <a:t>JIRA</a:t>
            </a:r>
            <a:r>
              <a:rPr lang="en-GB" sz="1800" dirty="0" smtClean="0">
                <a:solidFill>
                  <a:schemeClr val="tx1"/>
                </a:solidFill>
              </a:rPr>
              <a:t/>
            </a:r>
            <a:br>
              <a:rPr lang="en-GB" sz="1800" dirty="0" smtClean="0">
                <a:solidFill>
                  <a:schemeClr val="tx1"/>
                </a:solidFill>
              </a:rPr>
            </a:br>
            <a:r>
              <a:rPr lang="en-GB" sz="1800" dirty="0" smtClean="0">
                <a:solidFill>
                  <a:schemeClr val="tx1"/>
                </a:solidFill>
              </a:rPr>
              <a:t>Issues +</a:t>
            </a:r>
            <a:br>
              <a:rPr lang="en-GB" sz="1800" dirty="0" smtClean="0">
                <a:solidFill>
                  <a:schemeClr val="tx1"/>
                </a:solidFill>
              </a:rPr>
            </a:br>
            <a:r>
              <a:rPr lang="en-GB" sz="1800" dirty="0" smtClean="0">
                <a:solidFill>
                  <a:schemeClr val="tx1"/>
                </a:solidFill>
              </a:rPr>
              <a:t>Agile</a:t>
            </a:r>
            <a:endParaRPr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989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04270"/>
            <a:ext cx="1929355" cy="2300033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Fisheye/</a:t>
            </a:r>
            <a:br>
              <a:rPr lang="en-GB" b="1" dirty="0" smtClean="0"/>
            </a:br>
            <a:r>
              <a:rPr lang="en-GB" b="1" dirty="0" smtClean="0"/>
              <a:t>Crucible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(code search + review)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11</a:t>
            </a:fld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575" y="-95250"/>
            <a:ext cx="6575425" cy="5810250"/>
          </a:xfrm>
        </p:spPr>
      </p:pic>
      <p:sp>
        <p:nvSpPr>
          <p:cNvPr id="5" name="Rounded Rectangle 4"/>
          <p:cNvSpPr/>
          <p:nvPr/>
        </p:nvSpPr>
        <p:spPr>
          <a:xfrm>
            <a:off x="0" y="4811751"/>
            <a:ext cx="1188536" cy="903249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 smtClean="0">
                <a:solidFill>
                  <a:schemeClr val="tx1"/>
                </a:solidFill>
              </a:rPr>
              <a:t>Crucible</a:t>
            </a:r>
          </a:p>
          <a:p>
            <a:pPr algn="ctr"/>
            <a:r>
              <a:rPr lang="en-GB" sz="1800" dirty="0" smtClean="0">
                <a:solidFill>
                  <a:schemeClr val="tx1"/>
                </a:solidFill>
              </a:rPr>
              <a:t>Code reviews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15878" y="567159"/>
            <a:ext cx="1585732" cy="51478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63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21" y="161367"/>
            <a:ext cx="8575381" cy="54787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9119"/>
            <a:ext cx="3336311" cy="594761"/>
          </a:xfrm>
        </p:spPr>
        <p:txBody>
          <a:bodyPr/>
          <a:lstStyle/>
          <a:p>
            <a:r>
              <a:rPr lang="en-GB" dirty="0" smtClean="0"/>
              <a:t>Crucible reviewers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12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636311" y="3553404"/>
            <a:ext cx="229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0" y="4811751"/>
            <a:ext cx="1188536" cy="903249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 smtClean="0">
                <a:solidFill>
                  <a:schemeClr val="tx1"/>
                </a:solidFill>
              </a:rPr>
              <a:t>Crucible</a:t>
            </a:r>
          </a:p>
          <a:p>
            <a:pPr algn="ctr"/>
            <a:r>
              <a:rPr lang="en-GB" sz="1800" dirty="0" smtClean="0">
                <a:solidFill>
                  <a:schemeClr val="tx1"/>
                </a:solidFill>
              </a:rPr>
              <a:t>Code reviews</a:t>
            </a:r>
            <a:endParaRPr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28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13</a:t>
            </a:fld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5" y="-3175"/>
            <a:ext cx="9229725" cy="5768975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613" y="1600200"/>
            <a:ext cx="5296255" cy="2352675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-46300" y="4811750"/>
            <a:ext cx="1333502" cy="903249"/>
          </a:xfrm>
          <a:prstGeom prst="round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 smtClean="0">
                <a:solidFill>
                  <a:schemeClr val="tx1"/>
                </a:solidFill>
              </a:rPr>
              <a:t>Bamboo</a:t>
            </a:r>
          </a:p>
          <a:p>
            <a:pPr algn="ctr"/>
            <a:r>
              <a:rPr lang="en-GB" sz="1800" dirty="0" smtClean="0">
                <a:solidFill>
                  <a:schemeClr val="tx1"/>
                </a:solidFill>
              </a:rPr>
              <a:t>Continuous </a:t>
            </a:r>
          </a:p>
          <a:p>
            <a:pPr algn="ctr"/>
            <a:r>
              <a:rPr lang="en-GB" sz="1800" dirty="0" smtClean="0">
                <a:solidFill>
                  <a:schemeClr val="tx1"/>
                </a:solidFill>
              </a:rPr>
              <a:t>integration</a:t>
            </a:r>
            <a:endParaRPr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18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04379"/>
            <a:ext cx="7886700" cy="52999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History of CMW </a:t>
            </a:r>
            <a:r>
              <a:rPr lang="en-GB" dirty="0" err="1" smtClean="0"/>
              <a:t>testbed</a:t>
            </a:r>
            <a:r>
              <a:rPr lang="en-GB" dirty="0" smtClean="0"/>
              <a:t> plan execution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14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4268"/>
            <a:ext cx="9144000" cy="48456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7810498" y="4776619"/>
            <a:ext cx="1333502" cy="903249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 smtClean="0">
                <a:solidFill>
                  <a:schemeClr val="tx1"/>
                </a:solidFill>
              </a:rPr>
              <a:t>Bamboo</a:t>
            </a:r>
          </a:p>
          <a:p>
            <a:pPr algn="ctr"/>
            <a:r>
              <a:rPr lang="en-GB" sz="1800" dirty="0" smtClean="0">
                <a:solidFill>
                  <a:schemeClr val="tx1"/>
                </a:solidFill>
              </a:rPr>
              <a:t>Continuous </a:t>
            </a:r>
          </a:p>
          <a:p>
            <a:pPr algn="ctr"/>
            <a:r>
              <a:rPr lang="en-GB" sz="1800" dirty="0" smtClean="0">
                <a:solidFill>
                  <a:schemeClr val="tx1"/>
                </a:solidFill>
              </a:rPr>
              <a:t>integration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194613" y="3784921"/>
            <a:ext cx="2314937" cy="775504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5428525" y="2905244"/>
            <a:ext cx="2027499" cy="554375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009418" y="2095018"/>
            <a:ext cx="902825" cy="555585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852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Overview of the Atlassian Service </a:t>
            </a:r>
          </a:p>
          <a:p>
            <a:r>
              <a:rPr lang="en-GB" dirty="0" smtClean="0"/>
              <a:t>Use cases</a:t>
            </a:r>
          </a:p>
          <a:p>
            <a:r>
              <a:rPr lang="en-GB" b="1" dirty="0" smtClean="0">
                <a:solidFill>
                  <a:srgbClr val="C00000"/>
                </a:solidFill>
              </a:rPr>
              <a:t>History and growth</a:t>
            </a:r>
          </a:p>
          <a:p>
            <a:r>
              <a:rPr lang="en-GB" dirty="0" smtClean="0"/>
              <a:t>Work done over the last 2 years</a:t>
            </a:r>
          </a:p>
          <a:p>
            <a:r>
              <a:rPr lang="en-GB" dirty="0" smtClean="0"/>
              <a:t>Satisfaction, dependency, shortcoming and requirements</a:t>
            </a:r>
          </a:p>
          <a:p>
            <a:r>
              <a:rPr lang="en-GB" dirty="0" smtClean="0"/>
              <a:t>Plans for the next 12 months (code name “PIA”)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62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738"/>
            <a:ext cx="9144000" cy="55292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6471"/>
            <a:ext cx="7886700" cy="583631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GB" dirty="0" smtClean="0"/>
              <a:t>JIRA projects created/month 2004 - now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16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253124" y="1116706"/>
            <a:ext cx="2258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FF0000"/>
                </a:solidFill>
              </a:rPr>
              <a:t>“Enthusiastic Growth”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6487393" y="1893701"/>
            <a:ext cx="32733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BI</a:t>
            </a:r>
          </a:p>
        </p:txBody>
      </p:sp>
      <p:sp>
        <p:nvSpPr>
          <p:cNvPr id="25" name="TextBox 24"/>
          <p:cNvSpPr txBox="1"/>
          <p:nvPr/>
        </p:nvSpPr>
        <p:spPr>
          <a:xfrm rot="16200000">
            <a:off x="5646152" y="1893701"/>
            <a:ext cx="47057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ABT</a:t>
            </a:r>
          </a:p>
        </p:txBody>
      </p:sp>
      <p:sp>
        <p:nvSpPr>
          <p:cNvPr id="27" name="TextBox 26"/>
          <p:cNvSpPr txBox="1"/>
          <p:nvPr/>
        </p:nvSpPr>
        <p:spPr>
          <a:xfrm rot="16200000">
            <a:off x="5028780" y="1893701"/>
            <a:ext cx="3642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RF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176822" y="1420108"/>
            <a:ext cx="3381111" cy="4289410"/>
            <a:chOff x="176822" y="1420108"/>
            <a:chExt cx="3381111" cy="4289410"/>
          </a:xfrm>
        </p:grpSpPr>
        <p:sp>
          <p:nvSpPr>
            <p:cNvPr id="5" name="TextBox 4"/>
            <p:cNvSpPr txBox="1"/>
            <p:nvPr/>
          </p:nvSpPr>
          <p:spPr>
            <a:xfrm rot="16200000">
              <a:off x="14759" y="3620734"/>
              <a:ext cx="63190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LASER</a:t>
              </a:r>
              <a:endParaRPr lang="en-GB" dirty="0"/>
            </a:p>
          </p:txBody>
        </p:sp>
        <p:sp>
          <p:nvSpPr>
            <p:cNvPr id="6" name="TextBox 5"/>
            <p:cNvSpPr txBox="1"/>
            <p:nvPr/>
          </p:nvSpPr>
          <p:spPr>
            <a:xfrm rot="16200000">
              <a:off x="218777" y="3618280"/>
              <a:ext cx="64966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CESAR</a:t>
              </a:r>
              <a:endParaRPr lang="en-GB" dirty="0"/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267941" y="2885800"/>
              <a:ext cx="53264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JAPC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-53516" y="5161932"/>
              <a:ext cx="78739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2004-01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552848" y="3414274"/>
              <a:ext cx="44460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LSA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636703" y="2836648"/>
              <a:ext cx="53745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FESA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1300683" y="2729910"/>
              <a:ext cx="153227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Operational Issues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773748" y="3476728"/>
              <a:ext cx="61388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OASIS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1516527" y="2611015"/>
              <a:ext cx="58541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CCDB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2059618" y="2784179"/>
              <a:ext cx="54213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CALS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3017926" y="3655814"/>
              <a:ext cx="52450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InCA</a:t>
              </a:r>
              <a:endParaRPr lang="en-GB" dirty="0" smtClean="0"/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3106527" y="2932169"/>
              <a:ext cx="59503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mtClean="0"/>
                <a:t>CMW</a:t>
              </a:r>
              <a:endParaRPr lang="en-GB" dirty="0" smtClean="0"/>
            </a:p>
          </p:txBody>
        </p:sp>
        <p:sp>
          <p:nvSpPr>
            <p:cNvPr id="30" name="TextBox 29"/>
            <p:cNvSpPr txBox="1"/>
            <p:nvPr/>
          </p:nvSpPr>
          <p:spPr>
            <a:xfrm rot="16200000">
              <a:off x="2134158" y="2235539"/>
              <a:ext cx="39305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SIS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46442" y="1420108"/>
              <a:ext cx="17896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 smtClean="0">
                  <a:solidFill>
                    <a:srgbClr val="FF0000"/>
                  </a:solidFill>
                </a:rPr>
                <a:t>CO </a:t>
              </a:r>
              <a:r>
                <a:rPr lang="en-GB" sz="1800" dirty="0">
                  <a:solidFill>
                    <a:srgbClr val="FF0000"/>
                  </a:solidFill>
                </a:rPr>
                <a:t>s</a:t>
              </a:r>
              <a:r>
                <a:rPr lang="en-GB" sz="1800" dirty="0" smtClean="0">
                  <a:solidFill>
                    <a:srgbClr val="FF0000"/>
                  </a:solidFill>
                </a:rPr>
                <a:t>oftware only</a:t>
              </a:r>
              <a:endParaRPr lang="en-GB" sz="1800" dirty="0">
                <a:solidFill>
                  <a:srgbClr val="FF0000"/>
                </a:solidFill>
              </a:endParaRPr>
            </a:p>
          </p:txBody>
        </p:sp>
        <p:sp>
          <p:nvSpPr>
            <p:cNvPr id="11" name="Right Brace 10"/>
            <p:cNvSpPr/>
            <p:nvPr/>
          </p:nvSpPr>
          <p:spPr>
            <a:xfrm rot="16200000">
              <a:off x="1720100" y="380324"/>
              <a:ext cx="261775" cy="3277950"/>
            </a:xfrm>
            <a:prstGeom prst="rightBrace">
              <a:avLst>
                <a:gd name="adj1" fmla="val 43264"/>
                <a:gd name="adj2" fmla="val 49322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3" name="Right Brace 32"/>
          <p:cNvSpPr/>
          <p:nvPr/>
        </p:nvSpPr>
        <p:spPr>
          <a:xfrm rot="16200000">
            <a:off x="5242348" y="253992"/>
            <a:ext cx="261775" cy="2863431"/>
          </a:xfrm>
          <a:prstGeom prst="rightBrace">
            <a:avLst>
              <a:gd name="adj1" fmla="val 43264"/>
              <a:gd name="adj2" fmla="val 49322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3126289" y="586952"/>
            <a:ext cx="1697171" cy="4987732"/>
            <a:chOff x="3126289" y="586952"/>
            <a:chExt cx="1697171" cy="4987732"/>
          </a:xfrm>
        </p:grpSpPr>
        <p:sp>
          <p:nvSpPr>
            <p:cNvPr id="10" name="TextBox 9"/>
            <p:cNvSpPr txBox="1"/>
            <p:nvPr/>
          </p:nvSpPr>
          <p:spPr>
            <a:xfrm rot="16200000">
              <a:off x="3515138" y="2790871"/>
              <a:ext cx="58381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OP-TI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3435227" y="2067739"/>
              <a:ext cx="75052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TE-MPE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3567068" y="1388718"/>
              <a:ext cx="47160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TIM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3656160" y="5158328"/>
              <a:ext cx="609999" cy="22271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" tIns="3600" rIns="3600" bIns="3600" rtlCol="0">
              <a:spAutoFit/>
            </a:bodyPr>
            <a:lstStyle/>
            <a:p>
              <a:r>
                <a:rPr lang="en-GB" dirty="0" smtClean="0"/>
                <a:t>2008-10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126289" y="586952"/>
              <a:ext cx="16971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800" dirty="0" smtClean="0">
                  <a:solidFill>
                    <a:srgbClr val="FF0000"/>
                  </a:solidFill>
                </a:rPr>
                <a:t>First external </a:t>
              </a:r>
              <a:br>
                <a:rPr lang="en-GB" sz="1800" dirty="0" smtClean="0">
                  <a:solidFill>
                    <a:srgbClr val="FF0000"/>
                  </a:solidFill>
                </a:rPr>
              </a:br>
              <a:r>
                <a:rPr lang="en-GB" sz="1800" dirty="0" smtClean="0">
                  <a:solidFill>
                    <a:srgbClr val="FF0000"/>
                  </a:solidFill>
                </a:rPr>
                <a:t>projects</a:t>
              </a:r>
              <a:endParaRPr lang="en-GB" sz="18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888278" y="895726"/>
            <a:ext cx="2141423" cy="4698008"/>
            <a:chOff x="6888278" y="895726"/>
            <a:chExt cx="2141423" cy="4698008"/>
          </a:xfrm>
        </p:grpSpPr>
        <p:sp>
          <p:nvSpPr>
            <p:cNvPr id="26" name="TextBox 25"/>
            <p:cNvSpPr txBox="1"/>
            <p:nvPr/>
          </p:nvSpPr>
          <p:spPr>
            <a:xfrm rot="16200000">
              <a:off x="6299268" y="3183986"/>
              <a:ext cx="188340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ACCOR, MCCs, dry runs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7513260" y="1893701"/>
              <a:ext cx="46198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EPC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8398783" y="1893701"/>
              <a:ext cx="45878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774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905005" y="895726"/>
              <a:ext cx="21207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800" dirty="0" smtClean="0">
                  <a:solidFill>
                    <a:srgbClr val="FF0000"/>
                  </a:solidFill>
                </a:rPr>
                <a:t>“Controlled Growth”</a:t>
              </a:r>
              <a:endParaRPr lang="en-GB" sz="1800" dirty="0">
                <a:solidFill>
                  <a:srgbClr val="FF0000"/>
                </a:solidFill>
              </a:endParaRPr>
            </a:p>
          </p:txBody>
        </p:sp>
        <p:sp>
          <p:nvSpPr>
            <p:cNvPr id="35" name="Right Brace 34"/>
            <p:cNvSpPr/>
            <p:nvPr/>
          </p:nvSpPr>
          <p:spPr>
            <a:xfrm rot="16200000">
              <a:off x="7849571" y="415484"/>
              <a:ext cx="261775" cy="2098484"/>
            </a:xfrm>
            <a:prstGeom prst="rightBrace">
              <a:avLst>
                <a:gd name="adj1" fmla="val 43264"/>
                <a:gd name="adj2" fmla="val 49322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extBox 35"/>
            <p:cNvSpPr txBox="1"/>
            <p:nvPr/>
          </p:nvSpPr>
          <p:spPr>
            <a:xfrm rot="16200000">
              <a:off x="6694635" y="5177378"/>
              <a:ext cx="609999" cy="22271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" tIns="3600" rIns="3600" bIns="3600" rtlCol="0">
              <a:spAutoFit/>
            </a:bodyPr>
            <a:lstStyle/>
            <a:p>
              <a:r>
                <a:rPr lang="en-GB" dirty="0" smtClean="0"/>
                <a:t>2012-10</a:t>
              </a: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7784492" y="529077"/>
            <a:ext cx="1322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Thanks Marian!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6083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4" grpId="0" animBg="1"/>
      <p:bldP spid="25" grpId="0" animBg="1"/>
      <p:bldP spid="27" grpId="0" animBg="1"/>
      <p:bldP spid="33" grpId="0" animBg="1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27431"/>
            <a:ext cx="7886700" cy="48718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JIRA </a:t>
            </a:r>
            <a:r>
              <a:rPr lang="en-GB" dirty="0"/>
              <a:t>p</a:t>
            </a:r>
            <a:r>
              <a:rPr lang="en-GB" dirty="0" smtClean="0"/>
              <a:t>rojects created 2004 – now (cumulative)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17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68" y="865184"/>
            <a:ext cx="9144000" cy="44149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27294" y="1313970"/>
            <a:ext cx="3365607" cy="3073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315045" y="4126326"/>
            <a:ext cx="4041802" cy="5686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573076" y="2236054"/>
            <a:ext cx="3488551" cy="21054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6277855" y="1758365"/>
            <a:ext cx="2734236" cy="7543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46442" y="1420108"/>
            <a:ext cx="178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CO </a:t>
            </a:r>
            <a:r>
              <a:rPr lang="en-GB" sz="1800" dirty="0">
                <a:solidFill>
                  <a:srgbClr val="FF0000"/>
                </a:solidFill>
              </a:rPr>
              <a:t>s</a:t>
            </a:r>
            <a:r>
              <a:rPr lang="en-GB" sz="1800" dirty="0" smtClean="0">
                <a:solidFill>
                  <a:srgbClr val="FF0000"/>
                </a:solidFill>
              </a:rPr>
              <a:t>oftware only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8" name="Right Brace 17"/>
          <p:cNvSpPr/>
          <p:nvPr/>
        </p:nvSpPr>
        <p:spPr>
          <a:xfrm rot="16200000">
            <a:off x="1720100" y="380324"/>
            <a:ext cx="261775" cy="3277950"/>
          </a:xfrm>
          <a:prstGeom prst="rightBrace">
            <a:avLst>
              <a:gd name="adj1" fmla="val 43264"/>
              <a:gd name="adj2" fmla="val 49322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253124" y="1116706"/>
            <a:ext cx="2258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FF0000"/>
                </a:solidFill>
              </a:rPr>
              <a:t>“Enthusiastic Growth”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20" name="Right Brace 19"/>
          <p:cNvSpPr/>
          <p:nvPr/>
        </p:nvSpPr>
        <p:spPr>
          <a:xfrm rot="16200000">
            <a:off x="5242348" y="253992"/>
            <a:ext cx="261775" cy="2863431"/>
          </a:xfrm>
          <a:prstGeom prst="rightBrace">
            <a:avLst>
              <a:gd name="adj1" fmla="val 43264"/>
              <a:gd name="adj2" fmla="val 49322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905005" y="895726"/>
            <a:ext cx="2120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FF0000"/>
                </a:solidFill>
              </a:rPr>
              <a:t>“Controlled Growth”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22" name="Right Brace 21"/>
          <p:cNvSpPr/>
          <p:nvPr/>
        </p:nvSpPr>
        <p:spPr>
          <a:xfrm rot="16200000">
            <a:off x="7849571" y="415484"/>
            <a:ext cx="261775" cy="2098484"/>
          </a:xfrm>
          <a:prstGeom prst="rightBrace">
            <a:avLst>
              <a:gd name="adj1" fmla="val 43264"/>
              <a:gd name="adj2" fmla="val 49322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8426370" y="2061254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200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934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7938"/>
            <a:ext cx="8420100" cy="572452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3226" y="61195"/>
            <a:ext cx="4880885" cy="992101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JIRA unique logged-in users</a:t>
            </a:r>
            <a:br>
              <a:rPr lang="en-GB" dirty="0" smtClean="0"/>
            </a:br>
            <a:r>
              <a:rPr lang="en-GB" dirty="0" smtClean="0"/>
              <a:t>2007 - now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18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 rot="16200000">
            <a:off x="533400" y="4267200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Jan-2007</a:t>
            </a:r>
            <a:endParaRPr lang="en-GB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6699850" y="406425"/>
            <a:ext cx="65114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400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1273215" y="868091"/>
            <a:ext cx="6979534" cy="4098501"/>
            <a:chOff x="1273215" y="891314"/>
            <a:chExt cx="6979534" cy="3553364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1273215" y="3851692"/>
              <a:ext cx="5324355" cy="592986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6699850" y="891314"/>
              <a:ext cx="1552899" cy="2960380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 rot="16200000">
            <a:off x="6158167" y="3019064"/>
            <a:ext cx="108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Aug-2013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96312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7846335"/>
              </p:ext>
            </p:extLst>
          </p:nvPr>
        </p:nvGraphicFramePr>
        <p:xfrm>
          <a:off x="0" y="0"/>
          <a:ext cx="91440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744" y="176946"/>
            <a:ext cx="7392606" cy="66800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sz="3200" dirty="0" smtClean="0"/>
              <a:t>JIRA Issues created and resolved (cumulative)</a:t>
            </a:r>
            <a:endParaRPr lang="en-GB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26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Overview of the Atlassian Service </a:t>
            </a:r>
          </a:p>
          <a:p>
            <a:r>
              <a:rPr lang="en-GB" dirty="0" smtClean="0"/>
              <a:t>Use cases</a:t>
            </a:r>
          </a:p>
          <a:p>
            <a:r>
              <a:rPr lang="en-GB" dirty="0" smtClean="0"/>
              <a:t>History and growth</a:t>
            </a:r>
          </a:p>
          <a:p>
            <a:r>
              <a:rPr lang="en-GB" dirty="0" smtClean="0"/>
              <a:t>Work done over the last 2 years</a:t>
            </a:r>
          </a:p>
          <a:p>
            <a:r>
              <a:rPr lang="en-GB" dirty="0" smtClean="0"/>
              <a:t>Satisfaction, dependency, shortcoming and requirements</a:t>
            </a:r>
          </a:p>
          <a:p>
            <a:r>
              <a:rPr lang="en-GB" dirty="0" smtClean="0"/>
              <a:t>Plans for the next 12 months (code name “PIA”)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86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 only growth in numbers just presented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>
                <a:solidFill>
                  <a:srgbClr val="C00000"/>
                </a:solidFill>
              </a:rPr>
              <a:t>Growth in other dimensions</a:t>
            </a:r>
          </a:p>
          <a:p>
            <a:pPr lvl="1"/>
            <a:r>
              <a:rPr lang="en-GB" dirty="0" smtClean="0"/>
              <a:t>From CO to the full accelerator sector and beyond</a:t>
            </a:r>
          </a:p>
          <a:p>
            <a:pPr lvl="1"/>
            <a:r>
              <a:rPr lang="en-GB" dirty="0" smtClean="0"/>
              <a:t>From SW development to HW and then to all kinds of activities</a:t>
            </a:r>
          </a:p>
          <a:p>
            <a:pPr lvl="1"/>
            <a:r>
              <a:rPr lang="en-GB" dirty="0" smtClean="0"/>
              <a:t>From manual fault tracking to e-mail-based “help-desk” support</a:t>
            </a:r>
          </a:p>
          <a:p>
            <a:pPr lvl="1"/>
            <a:r>
              <a:rPr lang="en-GB" dirty="0" smtClean="0"/>
              <a:t>From motivated, frequent Atlassian users to occasional, “forced” users</a:t>
            </a:r>
          </a:p>
          <a:p>
            <a:pPr lvl="1"/>
            <a:r>
              <a:rPr lang="en-GB" dirty="0" smtClean="0"/>
              <a:t>From use of elementary features only to advanced use and configuration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98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-1050925"/>
            <a:ext cx="9010650" cy="676592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43409"/>
            <a:ext cx="6302348" cy="611167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sz="3200" dirty="0" smtClean="0"/>
              <a:t>Crucible code reviews/month </a:t>
            </a:r>
            <a:br>
              <a:rPr lang="en-GB" sz="3200" dirty="0" smtClean="0"/>
            </a:br>
            <a:r>
              <a:rPr lang="en-GB" sz="3200" dirty="0"/>
              <a:t>2009 - now</a:t>
            </a:r>
            <a:br>
              <a:rPr lang="en-GB" sz="3200" dirty="0"/>
            </a:br>
            <a:endParaRPr lang="en-GB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21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620000" y="581025"/>
            <a:ext cx="718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~ 90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91416" y="4010025"/>
            <a:ext cx="1113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May 2009</a:t>
            </a:r>
            <a:endParaRPr lang="en-GB" sz="18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648075" y="1042691"/>
            <a:ext cx="8137639" cy="3708659"/>
            <a:chOff x="1273215" y="1042691"/>
            <a:chExt cx="7697165" cy="3401987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1273215" y="4194691"/>
              <a:ext cx="4641448" cy="249987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5914663" y="1042691"/>
              <a:ext cx="3055717" cy="3152000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90366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22</a:t>
            </a:fld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8" y="-613458"/>
            <a:ext cx="9110662" cy="6122083"/>
          </a:xfrm>
        </p:spPr>
      </p:pic>
      <p:sp>
        <p:nvSpPr>
          <p:cNvPr id="3" name="TextBox 2"/>
          <p:cNvSpPr txBox="1"/>
          <p:nvPr/>
        </p:nvSpPr>
        <p:spPr>
          <a:xfrm>
            <a:off x="810229" y="164575"/>
            <a:ext cx="804440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+mj-lt"/>
              </a:rPr>
              <a:t>Developers participating in Code Reviews 2009 - now</a:t>
            </a:r>
            <a:endParaRPr lang="en-GB" sz="28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15200" y="831675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60 -70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13359" y="3495675"/>
            <a:ext cx="1113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May 2009</a:t>
            </a:r>
            <a:endParaRPr lang="en-GB" sz="1800" dirty="0"/>
          </a:p>
        </p:txBody>
      </p:sp>
      <p:grpSp>
        <p:nvGrpSpPr>
          <p:cNvPr id="9" name="Group 8"/>
          <p:cNvGrpSpPr/>
          <p:nvPr/>
        </p:nvGrpSpPr>
        <p:grpSpPr>
          <a:xfrm>
            <a:off x="670621" y="925975"/>
            <a:ext cx="8184012" cy="3541853"/>
            <a:chOff x="670621" y="1583383"/>
            <a:chExt cx="8184012" cy="2884445"/>
          </a:xfrm>
        </p:grpSpPr>
        <p:cxnSp>
          <p:nvCxnSpPr>
            <p:cNvPr id="10" name="Straight Connector 9"/>
            <p:cNvCxnSpPr/>
            <p:nvPr/>
          </p:nvCxnSpPr>
          <p:spPr>
            <a:xfrm flipV="1">
              <a:off x="670621" y="4039564"/>
              <a:ext cx="4584285" cy="428264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5254906" y="1583383"/>
              <a:ext cx="3599727" cy="2456181"/>
            </a:xfrm>
            <a:prstGeom prst="line">
              <a:avLst/>
            </a:prstGeom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5699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Overview of the Atlassian Service </a:t>
            </a:r>
          </a:p>
          <a:p>
            <a:r>
              <a:rPr lang="en-GB" dirty="0" smtClean="0"/>
              <a:t>Use cases</a:t>
            </a:r>
          </a:p>
          <a:p>
            <a:r>
              <a:rPr lang="en-GB" dirty="0" smtClean="0"/>
              <a:t>History of growth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Work done over the last 2 years</a:t>
            </a:r>
          </a:p>
          <a:p>
            <a:r>
              <a:rPr lang="en-GB" dirty="0" smtClean="0"/>
              <a:t>Satisfaction, dependency, shortcoming and requirements</a:t>
            </a:r>
          </a:p>
          <a:p>
            <a:r>
              <a:rPr lang="en-GB" dirty="0" smtClean="0"/>
              <a:t>Plans for the next 12 months (code name “PIA”)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62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Maintenance Work: Periodic software upgrades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74421"/>
            <a:ext cx="7886700" cy="4296232"/>
          </a:xfrm>
        </p:spPr>
        <p:txBody>
          <a:bodyPr/>
          <a:lstStyle/>
          <a:p>
            <a:pPr lvl="0"/>
            <a:r>
              <a:rPr lang="en-GB" dirty="0" smtClean="0"/>
              <a:t>Upgrades of Atlassian application components</a:t>
            </a:r>
          </a:p>
          <a:p>
            <a:pPr lvl="1"/>
            <a:r>
              <a:rPr lang="en-GB" dirty="0" smtClean="0"/>
              <a:t>Upgrade possible only from one minor to another, </a:t>
            </a:r>
            <a:br>
              <a:rPr lang="en-GB" dirty="0" smtClean="0"/>
            </a:br>
            <a:r>
              <a:rPr lang="en-GB" dirty="0" smtClean="0">
                <a:solidFill>
                  <a:srgbClr val="C00000"/>
                </a:solidFill>
              </a:rPr>
              <a:t>cannot skip over several versions (e.g. 5.1.0 to 6.2.3)</a:t>
            </a:r>
          </a:p>
          <a:p>
            <a:pPr lvl="1"/>
            <a:r>
              <a:rPr lang="en-GB" dirty="0" smtClean="0"/>
              <a:t>Marian has introduced a thorough upgrade process with QA</a:t>
            </a:r>
          </a:p>
          <a:p>
            <a:pPr lvl="1"/>
            <a:r>
              <a:rPr lang="en-GB" dirty="0" smtClean="0"/>
              <a:t>Upgrades take </a:t>
            </a:r>
            <a:r>
              <a:rPr lang="en-GB" dirty="0" smtClean="0">
                <a:solidFill>
                  <a:srgbClr val="C00000"/>
                </a:solidFill>
              </a:rPr>
              <a:t>1-2 weeks per system</a:t>
            </a:r>
          </a:p>
          <a:p>
            <a:r>
              <a:rPr lang="en-GB" dirty="0" smtClean="0"/>
              <a:t>Upgrades done (intermediate upgrades did not go into production):</a:t>
            </a:r>
          </a:p>
          <a:p>
            <a:pPr lvl="1"/>
            <a:r>
              <a:rPr lang="en-GB" dirty="0" smtClean="0"/>
              <a:t>9 x Confluence (Wikis)</a:t>
            </a:r>
          </a:p>
          <a:p>
            <a:pPr lvl="1"/>
            <a:r>
              <a:rPr lang="en-GB" dirty="0" smtClean="0"/>
              <a:t>11 x JIRA</a:t>
            </a:r>
          </a:p>
          <a:p>
            <a:pPr lvl="1"/>
            <a:r>
              <a:rPr lang="en-GB" dirty="0" smtClean="0"/>
              <a:t>3 </a:t>
            </a:r>
            <a:r>
              <a:rPr lang="en-GB" dirty="0"/>
              <a:t>x </a:t>
            </a:r>
            <a:r>
              <a:rPr lang="en-GB" dirty="0" err="1" smtClean="0"/>
              <a:t>FishEye</a:t>
            </a:r>
            <a:r>
              <a:rPr lang="en-GB" dirty="0" smtClean="0"/>
              <a:t>/Crucible (code reviews)</a:t>
            </a:r>
          </a:p>
          <a:p>
            <a:pPr lvl="1"/>
            <a:r>
              <a:rPr lang="en-GB" dirty="0" smtClean="0"/>
              <a:t>4 x Bamboo (continuous integration test execution)</a:t>
            </a:r>
          </a:p>
          <a:p>
            <a:pPr lvl="1"/>
            <a:r>
              <a:rPr lang="en-GB" dirty="0" smtClean="0"/>
              <a:t>6 x Crowd (user management)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10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Maintenance work: Technical Improvements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74421"/>
            <a:ext cx="7886700" cy="4365680"/>
          </a:xfrm>
        </p:spPr>
        <p:txBody>
          <a:bodyPr>
            <a:normAutofit lnSpcReduction="10000"/>
          </a:bodyPr>
          <a:lstStyle/>
          <a:p>
            <a:pPr lvl="0"/>
            <a:r>
              <a:rPr lang="en-GB" dirty="0" smtClean="0"/>
              <a:t>Security</a:t>
            </a:r>
          </a:p>
          <a:p>
            <a:pPr lvl="1"/>
            <a:r>
              <a:rPr lang="en-GB" dirty="0" smtClean="0"/>
              <a:t>Moved </a:t>
            </a:r>
            <a:r>
              <a:rPr lang="en-GB" dirty="0" smtClean="0">
                <a:solidFill>
                  <a:srgbClr val="C00000"/>
                </a:solidFill>
              </a:rPr>
              <a:t>from http to https </a:t>
            </a:r>
            <a:r>
              <a:rPr lang="en-GB" dirty="0" smtClean="0"/>
              <a:t>(encrypted http) with IT Grid certificates</a:t>
            </a:r>
          </a:p>
          <a:p>
            <a:pPr lvl="1"/>
            <a:r>
              <a:rPr lang="en-GB" dirty="0" smtClean="0"/>
              <a:t>Populated our Java JDK with relevant certificate information </a:t>
            </a:r>
          </a:p>
          <a:p>
            <a:pPr lvl="1"/>
            <a:r>
              <a:rPr lang="en-GB" dirty="0" smtClean="0"/>
              <a:t>Collaborated with IT on setting up certification chain in our Firefox on Linux (so that there are no security warnings) </a:t>
            </a:r>
          </a:p>
          <a:p>
            <a:pPr lvl="0"/>
            <a:r>
              <a:rPr lang="en-GB" dirty="0" smtClean="0"/>
              <a:t>Moved Atlassian and </a:t>
            </a:r>
            <a:r>
              <a:rPr lang="en-GB" dirty="0" err="1" smtClean="0"/>
              <a:t>Testbed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C00000"/>
                </a:solidFill>
              </a:rPr>
              <a:t>from TN to GPN</a:t>
            </a:r>
          </a:p>
          <a:p>
            <a:pPr lvl="1"/>
            <a:r>
              <a:rPr lang="en-GB" dirty="0" smtClean="0"/>
              <a:t>Reason: tests should not interfere with operational systems</a:t>
            </a:r>
          </a:p>
          <a:p>
            <a:pPr lvl="1"/>
            <a:r>
              <a:rPr lang="en-GB" dirty="0" smtClean="0"/>
              <a:t>One bamboo build agent still TN trusted (needed for access to CCDB)</a:t>
            </a:r>
          </a:p>
          <a:p>
            <a:pPr lvl="0"/>
            <a:r>
              <a:rPr lang="en-GB" dirty="0">
                <a:solidFill>
                  <a:srgbClr val="C00000"/>
                </a:solidFill>
              </a:rPr>
              <a:t>Hardware upgrades </a:t>
            </a:r>
            <a:r>
              <a:rPr lang="en-GB" dirty="0"/>
              <a:t>(with Enzo) </a:t>
            </a:r>
          </a:p>
          <a:p>
            <a:pPr lvl="1"/>
            <a:r>
              <a:rPr lang="en-GB" dirty="0"/>
              <a:t>2 powerful servers with a lot of </a:t>
            </a:r>
            <a:r>
              <a:rPr lang="en-GB" dirty="0" smtClean="0"/>
              <a:t>memory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Service monitoring </a:t>
            </a:r>
          </a:p>
          <a:p>
            <a:pPr lvl="1"/>
            <a:r>
              <a:rPr lang="en-GB" dirty="0" smtClean="0"/>
              <a:t>Check that our servers respond to https requests and give back meaningful contents</a:t>
            </a:r>
          </a:p>
          <a:p>
            <a:pPr lvl="1"/>
            <a:r>
              <a:rPr lang="en-GB" dirty="0" smtClean="0"/>
              <a:t>Plus Hardware (disk space) and OS level monitoring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01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Maintenance: Following changes in 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>
                <a:solidFill>
                  <a:srgbClr val="C00000"/>
                </a:solidFill>
              </a:rPr>
              <a:t>Database migrations</a:t>
            </a:r>
          </a:p>
          <a:p>
            <a:pPr lvl="1"/>
            <a:r>
              <a:rPr lang="en-GB" dirty="0" smtClean="0"/>
              <a:t>Migrated JIRA from Oracle to MySQL </a:t>
            </a:r>
            <a:br>
              <a:rPr lang="en-GB" dirty="0" smtClean="0"/>
            </a:br>
            <a:r>
              <a:rPr lang="en-GB" dirty="0" smtClean="0"/>
              <a:t>Good decision, better support from Atlassian, good service by IT/DB</a:t>
            </a:r>
          </a:p>
          <a:p>
            <a:pPr lvl="1"/>
            <a:r>
              <a:rPr lang="en-GB" dirty="0" smtClean="0"/>
              <a:t>Migrated </a:t>
            </a:r>
            <a:r>
              <a:rPr lang="en-GB" dirty="0"/>
              <a:t>all other Atlassian components from </a:t>
            </a:r>
            <a:r>
              <a:rPr lang="en-GB" dirty="0" smtClean="0"/>
              <a:t>file-based databases to MySQL</a:t>
            </a:r>
          </a:p>
          <a:p>
            <a:pPr lvl="0"/>
            <a:r>
              <a:rPr lang="en-GB" dirty="0" smtClean="0"/>
              <a:t>Followed the move of IT services to </a:t>
            </a:r>
            <a:r>
              <a:rPr lang="en-GB" dirty="0" err="1" smtClean="0">
                <a:solidFill>
                  <a:srgbClr val="C00000"/>
                </a:solidFill>
              </a:rPr>
              <a:t>OpenStack</a:t>
            </a:r>
            <a:r>
              <a:rPr lang="en-GB" dirty="0" smtClean="0"/>
              <a:t> (SVN, MySQL, …)</a:t>
            </a:r>
          </a:p>
          <a:p>
            <a:pPr lvl="1"/>
            <a:r>
              <a:rPr lang="en-GB" dirty="0" smtClean="0"/>
              <a:t>A lot of </a:t>
            </a:r>
            <a:r>
              <a:rPr lang="en-GB" dirty="0" smtClean="0">
                <a:solidFill>
                  <a:srgbClr val="C00000"/>
                </a:solidFill>
              </a:rPr>
              <a:t>troubleshooting and testing</a:t>
            </a:r>
          </a:p>
          <a:p>
            <a:pPr lvl="1"/>
            <a:r>
              <a:rPr lang="en-GB" dirty="0" smtClean="0"/>
              <a:t>Several problems intrinsic to cloud computing (machines disappearing aka rotation). </a:t>
            </a:r>
          </a:p>
          <a:p>
            <a:pPr lvl="1"/>
            <a:r>
              <a:rPr lang="en-GB" dirty="0" smtClean="0"/>
              <a:t>Initial DB performance problems, solved after a while in collaboration with IT/DB.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91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46396"/>
            <a:ext cx="7886700" cy="632989"/>
          </a:xfrm>
        </p:spPr>
        <p:txBody>
          <a:bodyPr/>
          <a:lstStyle/>
          <a:p>
            <a:r>
              <a:rPr lang="en-GB" dirty="0" err="1" smtClean="0"/>
              <a:t>Devtools</a:t>
            </a:r>
            <a:r>
              <a:rPr lang="en-GB" dirty="0" smtClean="0"/>
              <a:t> support reorganization in 2012/13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949125"/>
            <a:ext cx="8156535" cy="459514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GB" dirty="0" smtClean="0"/>
              <a:t>From 2004 until early 2010 Niall could provided </a:t>
            </a:r>
            <a:r>
              <a:rPr lang="en-GB" dirty="0" smtClean="0">
                <a:solidFill>
                  <a:srgbClr val="C00000"/>
                </a:solidFill>
              </a:rPr>
              <a:t>“passionate”, personalized, walk-in support</a:t>
            </a:r>
            <a:r>
              <a:rPr lang="en-GB" dirty="0" smtClean="0"/>
              <a:t>. Not possible anymore.</a:t>
            </a:r>
          </a:p>
          <a:p>
            <a:r>
              <a:rPr lang="en-GB" dirty="0" smtClean="0"/>
              <a:t>We now have </a:t>
            </a:r>
            <a:r>
              <a:rPr lang="en-GB" dirty="0" smtClean="0">
                <a:solidFill>
                  <a:srgbClr val="C00000"/>
                </a:solidFill>
              </a:rPr>
              <a:t>a similar support model as other CO teams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Team-based, rotational, first level support with escalation</a:t>
            </a:r>
          </a:p>
          <a:p>
            <a:pPr lvl="1"/>
            <a:r>
              <a:rPr lang="en-GB" dirty="0" smtClean="0"/>
              <a:t>Niall does not participate in rotational support</a:t>
            </a:r>
          </a:p>
          <a:p>
            <a:pPr lvl="1"/>
            <a:r>
              <a:rPr lang="en-GB" dirty="0" smtClean="0"/>
              <a:t>All support requests to accsoft-devtools-support@cern.ch. No walk-ins please!</a:t>
            </a:r>
          </a:p>
          <a:p>
            <a:pPr lvl="0"/>
            <a:r>
              <a:rPr lang="en-GB" dirty="0" smtClean="0"/>
              <a:t>We insist on </a:t>
            </a:r>
            <a:r>
              <a:rPr lang="en-GB" dirty="0" smtClean="0">
                <a:solidFill>
                  <a:srgbClr val="C00000"/>
                </a:solidFill>
              </a:rPr>
              <a:t>support link persons </a:t>
            </a:r>
            <a:r>
              <a:rPr lang="en-GB" dirty="0" smtClean="0"/>
              <a:t>in teams outside of CO and OP</a:t>
            </a:r>
          </a:p>
          <a:p>
            <a:pPr lvl="1"/>
            <a:r>
              <a:rPr lang="en-GB" dirty="0" smtClean="0"/>
              <a:t>E.g. in BI, EPC, RF, MPE, GS/ASE</a:t>
            </a:r>
          </a:p>
          <a:p>
            <a:pPr lvl="1"/>
            <a:r>
              <a:rPr lang="en-GB" dirty="0" smtClean="0"/>
              <a:t>They centralize all user requests and help newcomers.</a:t>
            </a:r>
          </a:p>
          <a:p>
            <a:pPr lvl="1"/>
            <a:r>
              <a:rPr lang="en-GB" dirty="0" smtClean="0"/>
              <a:t>Only they are supposed to ask us for support (no direct users requests)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Our Support Service level agreement (SLA)</a:t>
            </a:r>
          </a:p>
          <a:p>
            <a:pPr lvl="1"/>
            <a:r>
              <a:rPr lang="en-GB" dirty="0" smtClean="0"/>
              <a:t>Immediate reaction to </a:t>
            </a:r>
            <a:r>
              <a:rPr lang="en-GB" dirty="0" smtClean="0">
                <a:solidFill>
                  <a:srgbClr val="C00000"/>
                </a:solidFill>
              </a:rPr>
              <a:t>service outages </a:t>
            </a:r>
            <a:r>
              <a:rPr lang="en-GB" dirty="0" smtClean="0"/>
              <a:t>(service monitoring with notification)</a:t>
            </a:r>
          </a:p>
          <a:p>
            <a:pPr lvl="1"/>
            <a:r>
              <a:rPr lang="en-GB" dirty="0" smtClean="0"/>
              <a:t>Response time according to </a:t>
            </a:r>
            <a:r>
              <a:rPr lang="en-GB" dirty="0" smtClean="0">
                <a:solidFill>
                  <a:srgbClr val="C00000"/>
                </a:solidFill>
              </a:rPr>
              <a:t>emergency + severity</a:t>
            </a:r>
            <a:r>
              <a:rPr lang="en-GB" dirty="0"/>
              <a:t>;</a:t>
            </a:r>
            <a:r>
              <a:rPr lang="en-GB" dirty="0" smtClean="0"/>
              <a:t> &gt; ½ day for normal requests</a:t>
            </a:r>
          </a:p>
          <a:p>
            <a:pPr lvl="1"/>
            <a:r>
              <a:rPr lang="en-GB" dirty="0" smtClean="0"/>
              <a:t>During working hours: support as described above</a:t>
            </a:r>
          </a:p>
          <a:p>
            <a:pPr lvl="1"/>
            <a:r>
              <a:rPr lang="en-GB" dirty="0" smtClean="0"/>
              <a:t>Outside working hours only best effort. </a:t>
            </a:r>
            <a:br>
              <a:rPr lang="en-GB" dirty="0" smtClean="0"/>
            </a:br>
            <a:r>
              <a:rPr lang="en-GB" dirty="0" smtClean="0"/>
              <a:t>NB: </a:t>
            </a:r>
            <a:r>
              <a:rPr lang="en-GB" dirty="0" smtClean="0">
                <a:solidFill>
                  <a:srgbClr val="C00000"/>
                </a:solidFill>
              </a:rPr>
              <a:t>We depend on IT  </a:t>
            </a:r>
            <a:r>
              <a:rPr lang="en-GB" dirty="0" smtClean="0"/>
              <a:t>(Official SLA: weekdays 8:00-18:00, 2-day for resolution).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83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Overview of the Atlassian Service</a:t>
            </a:r>
          </a:p>
          <a:p>
            <a:r>
              <a:rPr lang="en-GB" dirty="0"/>
              <a:t>T</a:t>
            </a:r>
            <a:r>
              <a:rPr lang="en-GB" dirty="0" smtClean="0"/>
              <a:t>ypical use cases</a:t>
            </a:r>
          </a:p>
          <a:p>
            <a:r>
              <a:rPr lang="en-GB" dirty="0" smtClean="0"/>
              <a:t>History of growth</a:t>
            </a:r>
          </a:p>
          <a:p>
            <a:r>
              <a:rPr lang="en-GB" dirty="0" smtClean="0"/>
              <a:t>Work done over the last 2 years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Satisfaction, dependency, shortcomings and requirements</a:t>
            </a:r>
          </a:p>
          <a:p>
            <a:r>
              <a:rPr lang="en-GB" dirty="0" smtClean="0"/>
              <a:t>Plans for the next 12 months (code name “PIA”)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62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Assessment of Atlassian Tool and Atlassian Service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74421"/>
            <a:ext cx="7886700" cy="4226784"/>
          </a:xfrm>
        </p:spPr>
        <p:txBody>
          <a:bodyPr>
            <a:normAutofit/>
          </a:bodyPr>
          <a:lstStyle/>
          <a:p>
            <a:pPr lvl="0"/>
            <a:r>
              <a:rPr lang="en-GB" dirty="0" smtClean="0"/>
              <a:t>Asked </a:t>
            </a:r>
            <a:r>
              <a:rPr lang="en-GB" dirty="0" smtClean="0">
                <a:solidFill>
                  <a:srgbClr val="C00000"/>
                </a:solidFill>
              </a:rPr>
              <a:t>a representative set of users </a:t>
            </a:r>
            <a:r>
              <a:rPr lang="en-GB" dirty="0" smtClean="0"/>
              <a:t>(10 BE-CO, 4 others)</a:t>
            </a:r>
          </a:p>
          <a:p>
            <a:pPr lvl="1"/>
            <a:r>
              <a:rPr lang="en-GB" dirty="0" smtClean="0"/>
              <a:t>How they use the Atlassian service</a:t>
            </a:r>
          </a:p>
          <a:p>
            <a:pPr lvl="1"/>
            <a:r>
              <a:rPr lang="en-GB" dirty="0" smtClean="0"/>
              <a:t>How much they rely on the service</a:t>
            </a:r>
          </a:p>
          <a:p>
            <a:pPr lvl="1"/>
            <a:r>
              <a:rPr lang="en-GB" dirty="0" smtClean="0"/>
              <a:t>Their satisfaction and needs</a:t>
            </a:r>
          </a:p>
          <a:p>
            <a:pPr marL="356616" lvl="1" indent="0">
              <a:buNone/>
            </a:pPr>
            <a:endParaRPr lang="en-GB" dirty="0" smtClean="0"/>
          </a:p>
          <a:p>
            <a:pPr marL="356616" lvl="1" indent="0">
              <a:buNone/>
            </a:pPr>
            <a:r>
              <a:rPr lang="en-GB" dirty="0" smtClean="0"/>
              <a:t>K</a:t>
            </a:r>
            <a:r>
              <a:rPr lang="en-GB" dirty="0"/>
              <a:t>. Sigerud, C. Roderick, J. Wozniak, S. Deghaye, W. Sliwinski, </a:t>
            </a:r>
            <a:br>
              <a:rPr lang="en-GB" dirty="0"/>
            </a:br>
            <a:r>
              <a:rPr lang="en-GB" dirty="0"/>
              <a:t>L. Burdzanowski, M. Pace, R. Gorbonosov, G. Kruk, M. Buttner</a:t>
            </a:r>
            <a:br>
              <a:rPr lang="en-GB" dirty="0"/>
            </a:br>
            <a:r>
              <a:rPr lang="en-GB" dirty="0"/>
              <a:t>JC. Garnier (MPE),  B. Todd,  M. Dudek (EPC), P. Sollander (OP) </a:t>
            </a:r>
          </a:p>
          <a:p>
            <a:pPr marL="356616" lvl="1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0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Overview of the Atlassian Service </a:t>
            </a:r>
          </a:p>
          <a:p>
            <a:r>
              <a:rPr lang="en-GB" dirty="0" smtClean="0"/>
              <a:t>Use cases</a:t>
            </a:r>
          </a:p>
          <a:p>
            <a:r>
              <a:rPr lang="en-GB" dirty="0" smtClean="0"/>
              <a:t>History and growth</a:t>
            </a:r>
          </a:p>
          <a:p>
            <a:r>
              <a:rPr lang="en-GB" dirty="0" smtClean="0"/>
              <a:t>Work done over the last 2 years</a:t>
            </a:r>
          </a:p>
          <a:p>
            <a:r>
              <a:rPr lang="en-GB" dirty="0" smtClean="0"/>
              <a:t>Satisfaction, dependency, shortcoming and requirements</a:t>
            </a:r>
          </a:p>
          <a:p>
            <a:r>
              <a:rPr lang="en-GB" dirty="0" smtClean="0"/>
              <a:t>Plans for the next 12 months (code name “PIA”)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93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Reliance/Dependency of Users on Atlassian Tools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60699"/>
            <a:ext cx="7886700" cy="4583574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Very high dependency on Confluence </a:t>
            </a:r>
            <a:r>
              <a:rPr lang="en-GB" dirty="0" smtClean="0"/>
              <a:t>(Wikis)</a:t>
            </a:r>
          </a:p>
          <a:p>
            <a:pPr lvl="1"/>
            <a:r>
              <a:rPr lang="en-GB" dirty="0"/>
              <a:t>M</a:t>
            </a:r>
            <a:r>
              <a:rPr lang="en-GB" dirty="0" smtClean="0"/>
              <a:t>any teams have put all their </a:t>
            </a:r>
            <a:r>
              <a:rPr lang="en-GB" dirty="0" smtClean="0">
                <a:solidFill>
                  <a:srgbClr val="C00000"/>
                </a:solidFill>
              </a:rPr>
              <a:t>intervention documentation </a:t>
            </a:r>
            <a:r>
              <a:rPr lang="en-GB" dirty="0" smtClean="0"/>
              <a:t>on our Wiki:</a:t>
            </a:r>
            <a:r>
              <a:rPr lang="en-GB" dirty="0"/>
              <a:t/>
            </a:r>
            <a:br>
              <a:rPr lang="en-GB" dirty="0"/>
            </a:br>
            <a:r>
              <a:rPr lang="fr-CH" dirty="0" smtClean="0"/>
              <a:t>TI</a:t>
            </a:r>
            <a:r>
              <a:rPr lang="en-GB" dirty="0" smtClean="0"/>
              <a:t>-OP, equipment groups, many CO teams</a:t>
            </a:r>
          </a:p>
          <a:p>
            <a:pPr lvl="1"/>
            <a:r>
              <a:rPr lang="en-GB" dirty="0" smtClean="0"/>
              <a:t>Wiki downtime would delay interventions.  </a:t>
            </a:r>
          </a:p>
          <a:p>
            <a:pPr lvl="1"/>
            <a:r>
              <a:rPr lang="en-GB" dirty="0" smtClean="0"/>
              <a:t>Problem outside of working hours…</a:t>
            </a:r>
          </a:p>
          <a:p>
            <a:pPr lvl="1"/>
            <a:r>
              <a:rPr lang="en-GB" dirty="0" smtClean="0"/>
              <a:t>Loss of data would be a major problem for most users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Very high dependency on JIRA</a:t>
            </a:r>
          </a:p>
          <a:p>
            <a:pPr lvl="1"/>
            <a:r>
              <a:rPr lang="en-GB" dirty="0" smtClean="0"/>
              <a:t>Most CO teams organize and follow-up their </a:t>
            </a:r>
            <a:r>
              <a:rPr lang="en-GB" dirty="0" smtClean="0">
                <a:solidFill>
                  <a:srgbClr val="C00000"/>
                </a:solidFill>
              </a:rPr>
              <a:t>daily work </a:t>
            </a:r>
            <a:r>
              <a:rPr lang="en-GB" dirty="0" smtClean="0"/>
              <a:t>with JIRA</a:t>
            </a:r>
          </a:p>
          <a:p>
            <a:pPr lvl="1"/>
            <a:r>
              <a:rPr lang="en-GB" dirty="0" smtClean="0"/>
              <a:t>Most </a:t>
            </a:r>
            <a:r>
              <a:rPr lang="en-GB" dirty="0" smtClean="0">
                <a:solidFill>
                  <a:srgbClr val="C00000"/>
                </a:solidFill>
              </a:rPr>
              <a:t>operational issues </a:t>
            </a:r>
            <a:r>
              <a:rPr lang="en-GB" dirty="0" smtClean="0"/>
              <a:t>are tracked in JIRA, very efficient workflow</a:t>
            </a:r>
          </a:p>
          <a:p>
            <a:pPr lvl="1"/>
            <a:r>
              <a:rPr lang="en-GB" dirty="0" smtClean="0"/>
              <a:t>5’000 issue updated per week, 500/week for operational issues only</a:t>
            </a:r>
          </a:p>
          <a:p>
            <a:pPr lvl="1"/>
            <a:r>
              <a:rPr lang="en-GB" dirty="0" smtClean="0"/>
              <a:t>Without JIRA a considerable loss of efficiency and activity tracking</a:t>
            </a:r>
          </a:p>
          <a:p>
            <a:r>
              <a:rPr lang="fr-CH" dirty="0"/>
              <a:t>H</a:t>
            </a:r>
            <a:r>
              <a:rPr lang="fr-CH" dirty="0" smtClean="0"/>
              <a:t>igh </a:t>
            </a:r>
            <a:r>
              <a:rPr lang="fr-CH" dirty="0" err="1" smtClean="0"/>
              <a:t>dependency</a:t>
            </a:r>
            <a:r>
              <a:rPr lang="fr-CH" dirty="0"/>
              <a:t> </a:t>
            </a:r>
            <a:r>
              <a:rPr lang="fr-CH" dirty="0" smtClean="0"/>
              <a:t>on </a:t>
            </a:r>
            <a:r>
              <a:rPr lang="fr-CH" dirty="0" err="1" smtClean="0">
                <a:solidFill>
                  <a:srgbClr val="C00000"/>
                </a:solidFill>
              </a:rPr>
              <a:t>Bamboo</a:t>
            </a:r>
            <a:r>
              <a:rPr lang="fr-CH" dirty="0" smtClean="0">
                <a:solidFill>
                  <a:srgbClr val="C00000"/>
                </a:solidFill>
              </a:rPr>
              <a:t> </a:t>
            </a:r>
            <a:r>
              <a:rPr lang="fr-CH" dirty="0" err="1" smtClean="0">
                <a:solidFill>
                  <a:srgbClr val="C00000"/>
                </a:solidFill>
              </a:rPr>
              <a:t>especially</a:t>
            </a:r>
            <a:r>
              <a:rPr lang="fr-CH" dirty="0" smtClean="0">
                <a:solidFill>
                  <a:srgbClr val="C00000"/>
                </a:solidFill>
              </a:rPr>
              <a:t> for C++ </a:t>
            </a:r>
            <a:r>
              <a:rPr lang="fr-CH" dirty="0" err="1" smtClean="0">
                <a:solidFill>
                  <a:srgbClr val="C00000"/>
                </a:solidFill>
              </a:rPr>
              <a:t>projects</a:t>
            </a:r>
            <a:endParaRPr lang="fr-CH" dirty="0" smtClean="0">
              <a:solidFill>
                <a:srgbClr val="C00000"/>
              </a:solidFill>
            </a:endParaRPr>
          </a:p>
          <a:p>
            <a:pPr lvl="1"/>
            <a:r>
              <a:rPr lang="fr-CH" dirty="0" smtClean="0"/>
              <a:t>Test </a:t>
            </a:r>
            <a:r>
              <a:rPr lang="fr-CH" dirty="0" err="1" smtClean="0"/>
              <a:t>execution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an essential part of the release for FESA, CMW (and MPE)</a:t>
            </a:r>
          </a:p>
          <a:p>
            <a:pPr lvl="1"/>
            <a:r>
              <a:rPr lang="fr-CH" dirty="0" err="1" smtClean="0"/>
              <a:t>Manual</a:t>
            </a:r>
            <a:r>
              <a:rPr lang="fr-CH" dirty="0" smtClean="0"/>
              <a:t> </a:t>
            </a:r>
            <a:r>
              <a:rPr lang="fr-CH" dirty="0" err="1" smtClean="0"/>
              <a:t>execution</a:t>
            </a:r>
            <a:r>
              <a:rPr lang="fr-CH" dirty="0" smtClean="0"/>
              <a:t> </a:t>
            </a:r>
            <a:r>
              <a:rPr lang="fr-CH" dirty="0" err="1" smtClean="0"/>
              <a:t>used</a:t>
            </a:r>
            <a:r>
              <a:rPr lang="fr-CH" dirty="0" smtClean="0"/>
              <a:t> to </a:t>
            </a:r>
            <a:r>
              <a:rPr lang="fr-CH" dirty="0" err="1" smtClean="0"/>
              <a:t>take</a:t>
            </a:r>
            <a:r>
              <a:rPr lang="fr-CH" dirty="0" smtClean="0"/>
              <a:t> 3 </a:t>
            </a:r>
            <a:r>
              <a:rPr lang="fr-CH" dirty="0" err="1" smtClean="0"/>
              <a:t>person-days</a:t>
            </a:r>
            <a:r>
              <a:rPr lang="fr-CH" dirty="0" smtClean="0"/>
              <a:t> </a:t>
            </a:r>
            <a:r>
              <a:rPr lang="fr-CH" dirty="0" err="1" smtClean="0"/>
              <a:t>each</a:t>
            </a:r>
            <a:r>
              <a:rPr lang="fr-CH" dirty="0" smtClean="0"/>
              <a:t> for CMW and for FESA</a:t>
            </a:r>
          </a:p>
          <a:p>
            <a:r>
              <a:rPr lang="en-GB" dirty="0" smtClean="0"/>
              <a:t>NB: </a:t>
            </a:r>
            <a:r>
              <a:rPr lang="en-GB" dirty="0" smtClean="0">
                <a:solidFill>
                  <a:srgbClr val="C00000"/>
                </a:solidFill>
              </a:rPr>
              <a:t>The beam does not, and should not depend on Atlassian tools</a:t>
            </a:r>
            <a:r>
              <a:rPr lang="en-GB" dirty="0" smtClean="0"/>
              <a:t>!</a:t>
            </a:r>
            <a:br>
              <a:rPr lang="en-GB" dirty="0" smtClean="0"/>
            </a:br>
            <a:r>
              <a:rPr lang="en-GB" dirty="0" smtClean="0"/>
              <a:t>We can have ½ - 2 days of unexpected down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30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7697163" y="2082007"/>
            <a:ext cx="1412755" cy="2061734"/>
            <a:chOff x="7440239" y="2071867"/>
            <a:chExt cx="1705269" cy="231638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0239" y="2071867"/>
              <a:ext cx="1692741" cy="2316383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>
              <a:off x="7581422" y="2326516"/>
              <a:ext cx="1564085" cy="1817225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7581422" y="2326516"/>
              <a:ext cx="1564086" cy="1817225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4665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/>
              <a:t>User Satisfaction with CO-DO Atlassian service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/>
              <a:t>Atlassian Service is </a:t>
            </a:r>
            <a:r>
              <a:rPr lang="en-GB" dirty="0">
                <a:solidFill>
                  <a:srgbClr val="C00000"/>
                </a:solidFill>
              </a:rPr>
              <a:t>generally highly appreciated </a:t>
            </a:r>
          </a:p>
          <a:p>
            <a:r>
              <a:rPr lang="en-GB" dirty="0"/>
              <a:t>Very important that the different </a:t>
            </a:r>
            <a:r>
              <a:rPr lang="en-GB" dirty="0">
                <a:solidFill>
                  <a:srgbClr val="C00000"/>
                </a:solidFill>
              </a:rPr>
              <a:t>Atlassian components are </a:t>
            </a:r>
            <a:r>
              <a:rPr lang="en-GB" dirty="0" smtClean="0">
                <a:solidFill>
                  <a:srgbClr val="C00000"/>
                </a:solidFill>
              </a:rPr>
              <a:t>well integrated</a:t>
            </a:r>
            <a:endParaRPr lang="en-GB" dirty="0">
              <a:solidFill>
                <a:srgbClr val="C00000"/>
              </a:solidFill>
            </a:endParaRPr>
          </a:p>
          <a:p>
            <a:r>
              <a:rPr lang="en-GB" dirty="0"/>
              <a:t>Support is considered </a:t>
            </a:r>
            <a:r>
              <a:rPr lang="en-GB" dirty="0">
                <a:solidFill>
                  <a:srgbClr val="C00000"/>
                </a:solidFill>
              </a:rPr>
              <a:t>“priority-aware”, </a:t>
            </a:r>
            <a:r>
              <a:rPr lang="en-GB" dirty="0"/>
              <a:t>response time and competency is considered good</a:t>
            </a:r>
          </a:p>
          <a:p>
            <a:r>
              <a:rPr lang="en-GB" dirty="0"/>
              <a:t>They like the possibility of having individual, </a:t>
            </a:r>
            <a:r>
              <a:rPr lang="en-GB" dirty="0">
                <a:solidFill>
                  <a:srgbClr val="C00000"/>
                </a:solidFill>
              </a:rPr>
              <a:t>direct face-to-face contact</a:t>
            </a:r>
          </a:p>
          <a:p>
            <a:r>
              <a:rPr lang="en-GB" dirty="0"/>
              <a:t>Some people </a:t>
            </a:r>
            <a:r>
              <a:rPr lang="en-GB" dirty="0">
                <a:solidFill>
                  <a:srgbClr val="C00000"/>
                </a:solidFill>
              </a:rPr>
              <a:t>would like us to be more flexible </a:t>
            </a:r>
            <a:r>
              <a:rPr lang="en-GB" dirty="0"/>
              <a:t>in accepting individual configurations and </a:t>
            </a:r>
            <a:r>
              <a:rPr lang="en-GB" dirty="0" smtClean="0"/>
              <a:t>adding new </a:t>
            </a:r>
            <a:r>
              <a:rPr lang="en-GB" dirty="0"/>
              <a:t>features (plugins)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pPr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697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8065524" cy="632989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User-perceived</a:t>
            </a:r>
            <a:r>
              <a:rPr lang="en-GB" dirty="0" smtClean="0"/>
              <a:t> shortcomings and missing functionality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74421"/>
            <a:ext cx="7886700" cy="429623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Unsatisfactory or missing functionality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Confluence (Wikis) search</a:t>
            </a:r>
            <a:r>
              <a:rPr lang="en-GB" dirty="0" smtClean="0"/>
              <a:t> does not yield relevant results</a:t>
            </a:r>
          </a:p>
          <a:p>
            <a:pPr lvl="1"/>
            <a:r>
              <a:rPr lang="en-GB" dirty="0" smtClean="0"/>
              <a:t>Issue creation </a:t>
            </a:r>
            <a:r>
              <a:rPr lang="en-GB" dirty="0" smtClean="0">
                <a:solidFill>
                  <a:srgbClr val="C00000"/>
                </a:solidFill>
              </a:rPr>
              <a:t>from e-mail </a:t>
            </a:r>
            <a:r>
              <a:rPr lang="en-GB" dirty="0" smtClean="0"/>
              <a:t>does not work 100</a:t>
            </a:r>
            <a:r>
              <a:rPr lang="en-GB" dirty="0"/>
              <a:t>% </a:t>
            </a:r>
            <a:r>
              <a:rPr lang="en-GB" dirty="0" smtClean="0"/>
              <a:t>reliably</a:t>
            </a:r>
          </a:p>
          <a:p>
            <a:pPr lvl="1"/>
            <a:r>
              <a:rPr lang="en-GB" dirty="0" smtClean="0"/>
              <a:t>Need to </a:t>
            </a:r>
            <a:r>
              <a:rPr lang="en-GB" dirty="0" smtClean="0">
                <a:solidFill>
                  <a:srgbClr val="C00000"/>
                </a:solidFill>
              </a:rPr>
              <a:t>login too frequently </a:t>
            </a:r>
            <a:r>
              <a:rPr lang="en-GB" dirty="0" smtClean="0"/>
              <a:t>and to each individual service</a:t>
            </a:r>
          </a:p>
          <a:p>
            <a:pPr lvl="1"/>
            <a:r>
              <a:rPr lang="en-GB" dirty="0" smtClean="0"/>
              <a:t>Clutter: Too many JIRA project, Wiki spaces, Bamboo build </a:t>
            </a:r>
            <a:r>
              <a:rPr lang="en-GB" dirty="0"/>
              <a:t>plans, </a:t>
            </a:r>
            <a:r>
              <a:rPr lang="en-GB" dirty="0" smtClean="0"/>
              <a:t>etc. </a:t>
            </a:r>
          </a:p>
          <a:p>
            <a:pPr lvl="1"/>
            <a:r>
              <a:rPr lang="en-GB" dirty="0" smtClean="0"/>
              <a:t>Bamboo </a:t>
            </a:r>
            <a:r>
              <a:rPr lang="en-GB" dirty="0" smtClean="0">
                <a:solidFill>
                  <a:srgbClr val="C00000"/>
                </a:solidFill>
              </a:rPr>
              <a:t>not reliable enough 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Too many clicks </a:t>
            </a:r>
            <a:r>
              <a:rPr lang="en-GB" dirty="0" smtClean="0"/>
              <a:t>(instead of automation), </a:t>
            </a:r>
            <a:r>
              <a:rPr lang="en-GB" dirty="0"/>
              <a:t>especially </a:t>
            </a:r>
            <a:r>
              <a:rPr lang="en-GB" dirty="0" smtClean="0"/>
              <a:t>for Bamboo configuration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Conservative attitude of the team </a:t>
            </a:r>
          </a:p>
          <a:p>
            <a:pPr lvl="1"/>
            <a:r>
              <a:rPr lang="en-GB" dirty="0" smtClean="0"/>
              <a:t>We </a:t>
            </a:r>
            <a:r>
              <a:rPr lang="en-GB" dirty="0"/>
              <a:t>moderate requests for new JIRA projects, Wiki Spaces, Bamboo plans </a:t>
            </a:r>
            <a:r>
              <a:rPr lang="en-GB" dirty="0" smtClean="0"/>
              <a:t>etc.</a:t>
            </a:r>
            <a:endParaRPr lang="en-GB" dirty="0"/>
          </a:p>
          <a:p>
            <a:pPr lvl="1"/>
            <a:r>
              <a:rPr lang="en-GB" dirty="0" smtClean="0"/>
              <a:t>We restrict per-project </a:t>
            </a:r>
            <a:r>
              <a:rPr lang="en-GB" dirty="0"/>
              <a:t>JIRA workflows, </a:t>
            </a:r>
            <a:r>
              <a:rPr lang="en-GB" dirty="0" smtClean="0"/>
              <a:t>notification schemes, custom fields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/>
              <a:t>We limit </a:t>
            </a:r>
            <a:r>
              <a:rPr lang="en-GB" dirty="0"/>
              <a:t>access to </a:t>
            </a:r>
            <a:r>
              <a:rPr lang="en-GB" dirty="0" smtClean="0"/>
              <a:t>users in the Accelerator sector (with some justified exceptions)</a:t>
            </a:r>
          </a:p>
          <a:p>
            <a:r>
              <a:rPr lang="en-GB" dirty="0">
                <a:solidFill>
                  <a:srgbClr val="C00000"/>
                </a:solidFill>
              </a:rPr>
              <a:t>W</a:t>
            </a:r>
            <a:r>
              <a:rPr lang="en-GB" dirty="0" smtClean="0">
                <a:solidFill>
                  <a:srgbClr val="C00000"/>
                </a:solidFill>
              </a:rPr>
              <a:t>e </a:t>
            </a:r>
            <a:r>
              <a:rPr lang="en-GB" dirty="0">
                <a:solidFill>
                  <a:srgbClr val="C00000"/>
                </a:solidFill>
              </a:rPr>
              <a:t>often say “no” to new </a:t>
            </a:r>
            <a:r>
              <a:rPr lang="en-GB" dirty="0" smtClean="0">
                <a:solidFill>
                  <a:srgbClr val="C00000"/>
                </a:solidFill>
              </a:rPr>
              <a:t>requests</a:t>
            </a:r>
            <a:endParaRPr lang="en-GB" dirty="0">
              <a:solidFill>
                <a:srgbClr val="C00000"/>
              </a:solidFill>
            </a:endParaRPr>
          </a:p>
          <a:p>
            <a:pPr lvl="1"/>
            <a:r>
              <a:rPr lang="en-GB" dirty="0" smtClean="0"/>
              <a:t>no support for git repos, no special plugins, e-mail support only for e-logbook, no deployment from bamboo,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55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Shortcomings + challenges </a:t>
            </a:r>
            <a:r>
              <a:rPr lang="en-GB" dirty="0" smtClean="0">
                <a:solidFill>
                  <a:srgbClr val="C00000"/>
                </a:solidFill>
              </a:rPr>
              <a:t>perceived by the team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74420"/>
            <a:ext cx="7886700" cy="4516152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Lack of automation and insufficient delegation</a:t>
            </a:r>
          </a:p>
          <a:p>
            <a:pPr lvl="1"/>
            <a:r>
              <a:rPr lang="en-GB" dirty="0" smtClean="0"/>
              <a:t>Too much repetitive, manual support. </a:t>
            </a:r>
          </a:p>
          <a:p>
            <a:pPr lvl="1"/>
            <a:r>
              <a:rPr lang="en-GB" dirty="0" smtClean="0"/>
              <a:t>Two levels of configuration power: project admin or global admin. </a:t>
            </a:r>
            <a:r>
              <a:rPr lang="en-GB" dirty="0" smtClean="0">
                <a:solidFill>
                  <a:srgbClr val="C00000"/>
                </a:solidFill>
              </a:rPr>
              <a:t>Difficult to </a:t>
            </a:r>
            <a:r>
              <a:rPr lang="en-GB" dirty="0">
                <a:solidFill>
                  <a:srgbClr val="C00000"/>
                </a:solidFill>
              </a:rPr>
              <a:t>delegate a part of the </a:t>
            </a:r>
            <a:r>
              <a:rPr lang="en-GB" dirty="0" smtClean="0">
                <a:solidFill>
                  <a:srgbClr val="C00000"/>
                </a:solidFill>
              </a:rPr>
              <a:t>power </a:t>
            </a:r>
            <a:r>
              <a:rPr lang="en-GB" dirty="0" smtClean="0"/>
              <a:t>=&gt; More </a:t>
            </a:r>
            <a:r>
              <a:rPr lang="en-GB" dirty="0"/>
              <a:t>requests to us. </a:t>
            </a:r>
            <a:endParaRPr lang="en-GB" dirty="0" smtClean="0"/>
          </a:p>
          <a:p>
            <a:r>
              <a:rPr lang="en-GB" dirty="0" smtClean="0"/>
              <a:t>A lot of </a:t>
            </a:r>
            <a:r>
              <a:rPr lang="en-GB" dirty="0" smtClean="0">
                <a:solidFill>
                  <a:srgbClr val="C00000"/>
                </a:solidFill>
              </a:rPr>
              <a:t>technical debt </a:t>
            </a:r>
          </a:p>
          <a:p>
            <a:pPr lvl="1"/>
            <a:r>
              <a:rPr lang="en-GB" dirty="0" smtClean="0"/>
              <a:t>Clean-up is not done systematically. </a:t>
            </a:r>
            <a:r>
              <a:rPr lang="en-GB" dirty="0"/>
              <a:t>M</a:t>
            </a:r>
            <a:r>
              <a:rPr lang="en-GB" dirty="0" smtClean="0"/>
              <a:t>anually, and requires negotiations with users. </a:t>
            </a:r>
          </a:p>
          <a:p>
            <a:pPr lvl="1"/>
            <a:r>
              <a:rPr lang="en-GB" dirty="0" smtClean="0"/>
              <a:t>Redundant user lists/e-groups, configurations, global fields, non-standard issue types…</a:t>
            </a:r>
          </a:p>
          <a:p>
            <a:pPr lvl="1"/>
            <a:r>
              <a:rPr lang="en-GB" dirty="0"/>
              <a:t>User management relies on </a:t>
            </a:r>
            <a:r>
              <a:rPr lang="en-GB" dirty="0" smtClean="0"/>
              <a:t>old (Ivan </a:t>
            </a:r>
            <a:r>
              <a:rPr lang="en-GB" dirty="0" err="1" smtClean="0"/>
              <a:t>Koblik's</a:t>
            </a:r>
            <a:r>
              <a:rPr lang="en-GB" dirty="0" smtClean="0"/>
              <a:t>) </a:t>
            </a:r>
            <a:r>
              <a:rPr lang="en-GB" dirty="0"/>
              <a:t>connector </a:t>
            </a:r>
            <a:endParaRPr lang="en-GB" dirty="0" smtClean="0"/>
          </a:p>
          <a:p>
            <a:pPr lvl="1"/>
            <a:r>
              <a:rPr lang="en-GB" dirty="0" smtClean="0"/>
              <a:t>Need to completely move bamboo out of the TN</a:t>
            </a:r>
          </a:p>
          <a:p>
            <a:pPr lvl="1"/>
            <a:r>
              <a:rPr lang="en-GB" dirty="0" smtClean="0"/>
              <a:t>Many other minor complaints and failures reported but never fixed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C00000"/>
                </a:solidFill>
              </a:rPr>
              <a:t>Data safety and backup</a:t>
            </a:r>
          </a:p>
          <a:p>
            <a:pPr lvl="1"/>
            <a:r>
              <a:rPr lang="en-GB" dirty="0" smtClean="0"/>
              <a:t>We </a:t>
            </a:r>
            <a:r>
              <a:rPr lang="en-GB" dirty="0"/>
              <a:t>have </a:t>
            </a:r>
            <a:r>
              <a:rPr lang="en-GB" dirty="0">
                <a:solidFill>
                  <a:srgbClr val="C00000"/>
                </a:solidFill>
              </a:rPr>
              <a:t>man-years of work </a:t>
            </a:r>
            <a:r>
              <a:rPr lang="en-GB" dirty="0" smtClean="0">
                <a:solidFill>
                  <a:srgbClr val="C00000"/>
                </a:solidFill>
              </a:rPr>
              <a:t>from the whole accelerator sector in Atlassian</a:t>
            </a:r>
            <a:r>
              <a:rPr lang="en-GB" dirty="0" smtClean="0"/>
              <a:t>!</a:t>
            </a:r>
          </a:p>
          <a:p>
            <a:pPr lvl="1"/>
            <a:r>
              <a:rPr lang="en-GB" dirty="0" smtClean="0"/>
              <a:t>Reassuring </a:t>
            </a:r>
            <a:r>
              <a:rPr lang="en-GB" dirty="0"/>
              <a:t>information from </a:t>
            </a:r>
            <a:r>
              <a:rPr lang="en-GB" dirty="0" smtClean="0"/>
              <a:t>IT/DB</a:t>
            </a:r>
            <a:r>
              <a:rPr lang="en-GB" dirty="0"/>
              <a:t> </a:t>
            </a:r>
            <a:r>
              <a:rPr lang="en-GB" dirty="0" smtClean="0"/>
              <a:t>about their set-up and backups</a:t>
            </a:r>
          </a:p>
          <a:p>
            <a:pPr lvl="1"/>
            <a:r>
              <a:rPr lang="en-GB" dirty="0" smtClean="0"/>
              <a:t>But (1) not fully redundant (need $$$), and (2) we never </a:t>
            </a:r>
            <a:r>
              <a:rPr lang="en-GB" dirty="0"/>
              <a:t>tested disaster recovery. </a:t>
            </a:r>
          </a:p>
          <a:p>
            <a:pPr lvl="0"/>
            <a:r>
              <a:rPr lang="en-GB" dirty="0" smtClean="0">
                <a:solidFill>
                  <a:srgbClr val="C00000"/>
                </a:solidFill>
              </a:rPr>
              <a:t>Manpower </a:t>
            </a:r>
          </a:p>
          <a:p>
            <a:pPr lvl="1"/>
            <a:r>
              <a:rPr lang="en-GB" dirty="0" smtClean="0"/>
              <a:t>Currently one temporary resource (Marian) + backup by Niall (&lt;20%)</a:t>
            </a:r>
          </a:p>
          <a:p>
            <a:pPr lvl="1"/>
            <a:r>
              <a:rPr lang="en-GB" dirty="0" smtClean="0"/>
              <a:t>Hand-over with long initial learning period of several months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84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GB" dirty="0"/>
              <a:t>Assessment of Atlassian as a tool  (our own opinion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</a:t>
            </a:r>
            <a:r>
              <a:rPr lang="en-GB" dirty="0"/>
              <a:t>was a good choice (even after 11 years)</a:t>
            </a:r>
          </a:p>
          <a:p>
            <a:r>
              <a:rPr lang="en-GB" dirty="0"/>
              <a:t>It is the market leader so it will continue to exist</a:t>
            </a:r>
          </a:p>
          <a:p>
            <a:r>
              <a:rPr lang="en-GB" dirty="0"/>
              <a:t>It has good </a:t>
            </a:r>
            <a:r>
              <a:rPr lang="en-GB" dirty="0" smtClean="0"/>
              <a:t>features out of the box, </a:t>
            </a:r>
            <a:r>
              <a:rPr lang="en-GB" dirty="0"/>
              <a:t>can be automated and extended. </a:t>
            </a:r>
          </a:p>
          <a:p>
            <a:r>
              <a:rPr lang="en-GB" dirty="0"/>
              <a:t>No intrinsic performance problems. </a:t>
            </a:r>
          </a:p>
          <a:p>
            <a:r>
              <a:rPr lang="en-GB" dirty="0"/>
              <a:t>But: commercial, vendor lock-in.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969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Overview of the Atlassian Service and typical use cases</a:t>
            </a:r>
          </a:p>
          <a:p>
            <a:r>
              <a:rPr lang="en-GB" dirty="0" smtClean="0"/>
              <a:t>History of growth</a:t>
            </a:r>
          </a:p>
          <a:p>
            <a:r>
              <a:rPr lang="en-GB" dirty="0" smtClean="0"/>
              <a:t>Work done over the last 2 years</a:t>
            </a:r>
          </a:p>
          <a:p>
            <a:r>
              <a:rPr lang="en-GB" dirty="0" smtClean="0"/>
              <a:t>Satisfaction, dependency, shortcoming and requirements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Plans for the next 12 months (code name “PIA”)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62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Code name “PIA”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PIA = </a:t>
            </a:r>
            <a:r>
              <a:rPr lang="en-GB" dirty="0" smtClean="0">
                <a:solidFill>
                  <a:srgbClr val="C00000"/>
                </a:solidFill>
              </a:rPr>
              <a:t>Project to Improve Atlassian</a:t>
            </a:r>
          </a:p>
          <a:p>
            <a:r>
              <a:rPr lang="en-GB" dirty="0" smtClean="0"/>
              <a:t>We propose to define a </a:t>
            </a:r>
            <a:r>
              <a:rPr lang="en-GB" dirty="0" smtClean="0">
                <a:solidFill>
                  <a:srgbClr val="C00000"/>
                </a:solidFill>
              </a:rPr>
              <a:t>Project</a:t>
            </a:r>
            <a:r>
              <a:rPr lang="en-GB" dirty="0" smtClean="0"/>
              <a:t> with concrete work items and deadlines and resources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One-time, limited effort</a:t>
            </a:r>
          </a:p>
          <a:p>
            <a:r>
              <a:rPr lang="en-GB" dirty="0" smtClean="0"/>
              <a:t>We want to keep maintenance and support as low as possible</a:t>
            </a:r>
          </a:p>
          <a:p>
            <a:pPr lvl="1"/>
            <a:r>
              <a:rPr lang="en-GB" dirty="0" smtClean="0"/>
              <a:t>Therefore </a:t>
            </a:r>
            <a:r>
              <a:rPr lang="en-GB" dirty="0" smtClean="0">
                <a:solidFill>
                  <a:srgbClr val="C00000"/>
                </a:solidFill>
              </a:rPr>
              <a:t>we don’t need a perpetual increase of man-power </a:t>
            </a:r>
            <a:r>
              <a:rPr lang="en-GB" dirty="0" smtClean="0"/>
              <a:t>but a project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pPr/>
              <a:t>36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310" y="3465267"/>
            <a:ext cx="1897380" cy="153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63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Strategy for the function and service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Same strategy as other services provided by CO</a:t>
            </a:r>
          </a:p>
          <a:p>
            <a:r>
              <a:rPr lang="en-GB" dirty="0" smtClean="0"/>
              <a:t>We provide and support</a:t>
            </a:r>
            <a:r>
              <a:rPr lang="en-GB" dirty="0" smtClean="0">
                <a:solidFill>
                  <a:srgbClr val="C00000"/>
                </a:solidFill>
              </a:rPr>
              <a:t> a “standard service” with features useful for a majority of users </a:t>
            </a:r>
          </a:p>
          <a:p>
            <a:pPr lvl="1"/>
            <a:r>
              <a:rPr lang="en-GB" dirty="0" smtClean="0"/>
              <a:t>We collaborate with our users to define this “standard” service + features </a:t>
            </a:r>
          </a:p>
          <a:p>
            <a:pPr lvl="1"/>
            <a:r>
              <a:rPr lang="en-GB" dirty="0" smtClean="0"/>
              <a:t>We delegate support by means of self-service tools </a:t>
            </a:r>
          </a:p>
          <a:p>
            <a:pPr lvl="1"/>
            <a:r>
              <a:rPr lang="en-GB" dirty="0" smtClean="0"/>
              <a:t>We give full admin power only to some selected users</a:t>
            </a:r>
          </a:p>
          <a:p>
            <a:pPr lvl="1"/>
            <a:r>
              <a:rPr lang="en-GB" dirty="0" smtClean="0"/>
              <a:t>Who does unapproved customizations and extensions against our recommendation does not get support.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Currently our system is not in this desired state </a:t>
            </a:r>
            <a:r>
              <a:rPr lang="en-GB" dirty="0" smtClean="0">
                <a:sym typeface="Wingdings" panose="05000000000000000000" pitchFamily="2" charset="2"/>
              </a:rPr>
              <a:t>(technical debt)</a:t>
            </a:r>
            <a:endParaRPr lang="en-GB" dirty="0" smtClean="0"/>
          </a:p>
          <a:p>
            <a:pPr lvl="1"/>
            <a:r>
              <a:rPr lang="en-GB" dirty="0" smtClean="0"/>
              <a:t>Taken some shortcuts over the years</a:t>
            </a:r>
          </a:p>
          <a:p>
            <a:pPr lvl="1"/>
            <a:r>
              <a:rPr lang="en-GB" dirty="0" smtClean="0"/>
              <a:t>Many uncontrolled extension/</a:t>
            </a:r>
            <a:r>
              <a:rPr lang="en-GB" dirty="0" err="1" smtClean="0"/>
              <a:t>configs</a:t>
            </a:r>
            <a:r>
              <a:rPr lang="en-GB" dirty="0" smtClean="0"/>
              <a:t> done in the past</a:t>
            </a:r>
          </a:p>
          <a:p>
            <a:pPr lvl="1"/>
            <a:r>
              <a:rPr lang="en-GB" dirty="0" smtClean="0"/>
              <a:t>We need to negotiate, phase-out and correct these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52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Strategy for extending functionality (e.g. plugins)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sz="2300" dirty="0" smtClean="0">
                <a:solidFill>
                  <a:srgbClr val="C00000"/>
                </a:solidFill>
              </a:rPr>
              <a:t>We are careful when adding JIRA plugins</a:t>
            </a:r>
            <a:r>
              <a:rPr lang="en-GB" sz="2300" dirty="0" smtClean="0"/>
              <a:t>, because of</a:t>
            </a:r>
          </a:p>
          <a:p>
            <a:pPr lvl="1"/>
            <a:r>
              <a:rPr lang="en-GB" sz="2000" dirty="0" smtClean="0"/>
              <a:t>Additional maintenance and support, possibly also license cost</a:t>
            </a:r>
          </a:p>
          <a:p>
            <a:pPr lvl="1"/>
            <a:r>
              <a:rPr lang="en-GB" sz="2000" dirty="0" smtClean="0"/>
              <a:t>Upgrade liability (discontinued plugins, changes in licensing/cost)</a:t>
            </a:r>
          </a:p>
          <a:p>
            <a:pPr lvl="1"/>
            <a:r>
              <a:rPr lang="en-GB" sz="2000" dirty="0" smtClean="0"/>
              <a:t>Users who read the manual come with advanced support requests</a:t>
            </a:r>
          </a:p>
          <a:p>
            <a:pPr lvl="1"/>
            <a:r>
              <a:rPr lang="en-GB" sz="2000" dirty="0" smtClean="0"/>
              <a:t>Removing a plugin requires difficult, sector-wide coordination</a:t>
            </a:r>
          </a:p>
          <a:p>
            <a:pPr lvl="0"/>
            <a:r>
              <a:rPr lang="en-GB" sz="2300" dirty="0" smtClean="0"/>
              <a:t>We would be ready </a:t>
            </a:r>
            <a:r>
              <a:rPr lang="en-GB" sz="2300" dirty="0" smtClean="0">
                <a:solidFill>
                  <a:srgbClr val="C00000"/>
                </a:solidFill>
              </a:rPr>
              <a:t>to give a special treatment for CO (</a:t>
            </a:r>
            <a:r>
              <a:rPr lang="en-GB" sz="2300" dirty="0" smtClean="0"/>
              <a:t>and maybe other SW teams we trust)</a:t>
            </a:r>
          </a:p>
          <a:p>
            <a:pPr lvl="1"/>
            <a:r>
              <a:rPr lang="en-GB" sz="2000" dirty="0" smtClean="0"/>
              <a:t>Need to define criteria who gets “special treatment”</a:t>
            </a:r>
          </a:p>
          <a:p>
            <a:pPr lvl="1"/>
            <a:r>
              <a:rPr lang="en-GB" sz="2000" dirty="0" smtClean="0"/>
              <a:t>Caveat: Limiting </a:t>
            </a:r>
            <a:r>
              <a:rPr lang="en-GB" sz="2000" dirty="0"/>
              <a:t>access to plugins </a:t>
            </a:r>
            <a:r>
              <a:rPr lang="en-GB" sz="2000" dirty="0" smtClean="0"/>
              <a:t>is technically </a:t>
            </a:r>
            <a:r>
              <a:rPr lang="en-GB" sz="2000" dirty="0"/>
              <a:t>difficult to </a:t>
            </a:r>
            <a:r>
              <a:rPr lang="en-GB" sz="2000" dirty="0" smtClean="0"/>
              <a:t>implement</a:t>
            </a:r>
          </a:p>
          <a:p>
            <a:pPr lvl="0"/>
            <a:r>
              <a:rPr lang="en-GB" sz="2300" dirty="0" smtClean="0"/>
              <a:t>We intend to </a:t>
            </a:r>
            <a:r>
              <a:rPr lang="en-GB" sz="2300" dirty="0"/>
              <a:t>move towards </a:t>
            </a:r>
            <a:r>
              <a:rPr lang="en-GB" sz="2300" dirty="0">
                <a:solidFill>
                  <a:srgbClr val="C00000"/>
                </a:solidFill>
              </a:rPr>
              <a:t>a collaborative </a:t>
            </a:r>
            <a:r>
              <a:rPr lang="en-GB" sz="2300" dirty="0" smtClean="0">
                <a:solidFill>
                  <a:srgbClr val="C00000"/>
                </a:solidFill>
              </a:rPr>
              <a:t>approach for extensions</a:t>
            </a:r>
            <a:endParaRPr lang="en-GB" sz="2300" dirty="0">
              <a:solidFill>
                <a:srgbClr val="C00000"/>
              </a:solidFill>
            </a:endParaRPr>
          </a:p>
          <a:p>
            <a:pPr lvl="1"/>
            <a:r>
              <a:rPr lang="en-GB" sz="2000" dirty="0" smtClean="0"/>
              <a:t>Like other collaborations CO does (e.g. Sequencer, PMA, LSA, …)</a:t>
            </a:r>
          </a:p>
          <a:p>
            <a:pPr lvl="1"/>
            <a:r>
              <a:rPr lang="en-GB" sz="2000" dirty="0" smtClean="0"/>
              <a:t>Collaborations </a:t>
            </a:r>
            <a:r>
              <a:rPr lang="en-GB" sz="2000" dirty="0"/>
              <a:t>for well-defined developments or extensions</a:t>
            </a:r>
          </a:p>
          <a:p>
            <a:pPr lvl="1"/>
            <a:r>
              <a:rPr lang="en-GB" sz="2000" dirty="0" smtClean="0"/>
              <a:t>Based </a:t>
            </a:r>
            <a:r>
              <a:rPr lang="en-GB" sz="2000" dirty="0"/>
              <a:t>on trust, clear responsibilities, and agreement on maintenance. </a:t>
            </a:r>
            <a:endParaRPr lang="en-GB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pPr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204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Tasks to tackle most urgent user 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/>
              <a:t>[1] </a:t>
            </a:r>
            <a:r>
              <a:rPr lang="en-GB" dirty="0">
                <a:solidFill>
                  <a:srgbClr val="C00000"/>
                </a:solidFill>
              </a:rPr>
              <a:t>Upgrade to latest version of the products</a:t>
            </a:r>
            <a:r>
              <a:rPr lang="en-GB" dirty="0"/>
              <a:t>. </a:t>
            </a:r>
            <a:endParaRPr lang="en-GB" dirty="0" smtClean="0"/>
          </a:p>
          <a:p>
            <a:pPr lvl="1"/>
            <a:r>
              <a:rPr lang="en-GB" dirty="0" smtClean="0"/>
              <a:t>This </a:t>
            </a:r>
            <a:r>
              <a:rPr lang="en-GB" dirty="0"/>
              <a:t>will deliver some of the functionality users have been waiting </a:t>
            </a:r>
            <a:r>
              <a:rPr lang="en-GB" dirty="0" smtClean="0"/>
              <a:t>for</a:t>
            </a:r>
            <a:endParaRPr lang="en-GB" dirty="0"/>
          </a:p>
          <a:p>
            <a:pPr lvl="0"/>
            <a:r>
              <a:rPr lang="en-GB" dirty="0"/>
              <a:t>[1] Improve </a:t>
            </a:r>
            <a:r>
              <a:rPr lang="en-GB" dirty="0">
                <a:solidFill>
                  <a:srgbClr val="C00000"/>
                </a:solidFill>
              </a:rPr>
              <a:t>Confluence (Wikis) search</a:t>
            </a:r>
            <a:r>
              <a:rPr lang="en-GB" dirty="0"/>
              <a:t>. </a:t>
            </a:r>
            <a:endParaRPr lang="en-GB" dirty="0" smtClean="0"/>
          </a:p>
          <a:p>
            <a:pPr lvl="1"/>
            <a:r>
              <a:rPr lang="en-GB" dirty="0" smtClean="0"/>
              <a:t>More focused searches with CQL </a:t>
            </a:r>
            <a:r>
              <a:rPr lang="en-GB" dirty="0"/>
              <a:t>query language in </a:t>
            </a:r>
            <a:r>
              <a:rPr lang="en-GB" dirty="0">
                <a:solidFill>
                  <a:srgbClr val="C00000"/>
                </a:solidFill>
              </a:rPr>
              <a:t>new Confluence </a:t>
            </a:r>
            <a:r>
              <a:rPr lang="en-GB" dirty="0" smtClean="0">
                <a:solidFill>
                  <a:srgbClr val="C00000"/>
                </a:solidFill>
              </a:rPr>
              <a:t>version</a:t>
            </a:r>
          </a:p>
          <a:p>
            <a:pPr lvl="1"/>
            <a:r>
              <a:rPr lang="en-GB" dirty="0" smtClean="0"/>
              <a:t>Also requires some restructuring and use of labels</a:t>
            </a:r>
          </a:p>
          <a:p>
            <a:pPr lvl="0"/>
            <a:r>
              <a:rPr lang="en-GB" dirty="0" smtClean="0"/>
              <a:t>[</a:t>
            </a:r>
            <a:r>
              <a:rPr lang="en-GB" dirty="0"/>
              <a:t>1] Configure </a:t>
            </a:r>
            <a:r>
              <a:rPr lang="en-GB" dirty="0">
                <a:solidFill>
                  <a:srgbClr val="C00000"/>
                </a:solidFill>
              </a:rPr>
              <a:t>Crowd </a:t>
            </a:r>
            <a:r>
              <a:rPr lang="en-GB" dirty="0" smtClean="0">
                <a:solidFill>
                  <a:srgbClr val="C00000"/>
                </a:solidFill>
              </a:rPr>
              <a:t>SSO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login once per week for all services.</a:t>
            </a:r>
            <a:endParaRPr lang="en-GB" dirty="0"/>
          </a:p>
          <a:p>
            <a:r>
              <a:rPr lang="en-GB" dirty="0" smtClean="0"/>
              <a:t>[</a:t>
            </a:r>
            <a:r>
              <a:rPr lang="en-GB" dirty="0"/>
              <a:t>1</a:t>
            </a:r>
            <a:r>
              <a:rPr lang="en-GB" dirty="0" smtClean="0"/>
              <a:t>] </a:t>
            </a:r>
            <a:r>
              <a:rPr lang="en-GB" dirty="0">
                <a:solidFill>
                  <a:srgbClr val="C00000"/>
                </a:solidFill>
              </a:rPr>
              <a:t>Full support for e-mail </a:t>
            </a:r>
            <a:r>
              <a:rPr lang="en-GB" dirty="0" smtClean="0">
                <a:solidFill>
                  <a:srgbClr val="C00000"/>
                </a:solidFill>
              </a:rPr>
              <a:t>issue submission</a:t>
            </a:r>
            <a:r>
              <a:rPr lang="en-GB" dirty="0"/>
              <a:t>, beyond e-logbook. </a:t>
            </a:r>
            <a:endParaRPr lang="en-GB" dirty="0" smtClean="0"/>
          </a:p>
          <a:p>
            <a:pPr lvl="1"/>
            <a:r>
              <a:rPr lang="en-GB" dirty="0" smtClean="0"/>
              <a:t>Evaluate commercial plugin</a:t>
            </a:r>
            <a:r>
              <a:rPr lang="en-GB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pPr/>
              <a:t>39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781" y="285862"/>
            <a:ext cx="753849" cy="61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40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708" y="194271"/>
            <a:ext cx="8137132" cy="63298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Atlassian components and relations to external services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457950" y="5290084"/>
            <a:ext cx="2057400" cy="304271"/>
          </a:xfrm>
        </p:spPr>
        <p:txBody>
          <a:bodyPr/>
          <a:lstStyle/>
          <a:p>
            <a:fld id="{D0A341E9-C444-471E-B070-A4EAF035A8BC}" type="slidenum">
              <a:rPr lang="en-GB" smtClean="0"/>
              <a:t>4</a:t>
            </a:fld>
            <a:endParaRPr lang="en-GB"/>
          </a:p>
        </p:txBody>
      </p:sp>
      <p:grpSp>
        <p:nvGrpSpPr>
          <p:cNvPr id="30" name="Group 29"/>
          <p:cNvGrpSpPr/>
          <p:nvPr/>
        </p:nvGrpSpPr>
        <p:grpSpPr>
          <a:xfrm>
            <a:off x="4377778" y="856357"/>
            <a:ext cx="1794887" cy="1277188"/>
            <a:chOff x="4343403" y="1536982"/>
            <a:chExt cx="1794887" cy="1277188"/>
          </a:xfrm>
          <a:solidFill>
            <a:schemeClr val="bg1"/>
          </a:solidFill>
        </p:grpSpPr>
        <p:grpSp>
          <p:nvGrpSpPr>
            <p:cNvPr id="11" name="Group 10"/>
            <p:cNvGrpSpPr/>
            <p:nvPr/>
          </p:nvGrpSpPr>
          <p:grpSpPr>
            <a:xfrm>
              <a:off x="4343403" y="2228020"/>
              <a:ext cx="1794887" cy="586150"/>
              <a:chOff x="4343403" y="2228020"/>
              <a:chExt cx="1794887" cy="586150"/>
            </a:xfrm>
            <a:grpFill/>
          </p:grpSpPr>
          <p:cxnSp>
            <p:nvCxnSpPr>
              <p:cNvPr id="40" name="Straight Connector 39"/>
              <p:cNvCxnSpPr>
                <a:stCxn id="7" idx="0"/>
              </p:cNvCxnSpPr>
              <p:nvPr/>
            </p:nvCxnSpPr>
            <p:spPr>
              <a:xfrm flipV="1">
                <a:off x="4343403" y="2228020"/>
                <a:ext cx="579863" cy="586148"/>
              </a:xfrm>
              <a:prstGeom prst="line">
                <a:avLst/>
              </a:prstGeom>
              <a:grpFill/>
              <a:ln w="2222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>
                <a:stCxn id="6" idx="0"/>
              </p:cNvCxnSpPr>
              <p:nvPr/>
            </p:nvCxnSpPr>
            <p:spPr>
              <a:xfrm flipH="1" flipV="1">
                <a:off x="5765180" y="2254754"/>
                <a:ext cx="373110" cy="559416"/>
              </a:xfrm>
              <a:prstGeom prst="line">
                <a:avLst/>
              </a:prstGeom>
              <a:grpFill/>
              <a:ln w="22225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</p:grpSp>
        <p:sp>
          <p:nvSpPr>
            <p:cNvPr id="54" name="Can 53"/>
            <p:cNvSpPr/>
            <p:nvPr/>
          </p:nvSpPr>
          <p:spPr>
            <a:xfrm>
              <a:off x="4800144" y="1536982"/>
              <a:ext cx="1138521" cy="745272"/>
            </a:xfrm>
            <a:prstGeom prst="can">
              <a:avLst/>
            </a:prstGeom>
            <a:grp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dirty="0" smtClean="0">
                  <a:solidFill>
                    <a:schemeClr val="tx1"/>
                  </a:solidFill>
                </a:rPr>
                <a:t>(IT) SVN</a:t>
              </a:r>
              <a:endParaRPr lang="en-GB" sz="1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316763" y="2976975"/>
            <a:ext cx="6246076" cy="1728377"/>
            <a:chOff x="1316763" y="2976975"/>
            <a:chExt cx="6246076" cy="1728377"/>
          </a:xfrm>
        </p:grpSpPr>
        <p:sp>
          <p:nvSpPr>
            <p:cNvPr id="8" name="Rounded Rectangle 7"/>
            <p:cNvSpPr/>
            <p:nvPr/>
          </p:nvSpPr>
          <p:spPr>
            <a:xfrm>
              <a:off x="2983874" y="3712926"/>
              <a:ext cx="1393904" cy="903249"/>
            </a:xfrm>
            <a:prstGeom prst="round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b="1" dirty="0" smtClean="0">
                  <a:solidFill>
                    <a:schemeClr val="tx1"/>
                  </a:solidFill>
                </a:rPr>
                <a:t>Crowd</a:t>
              </a:r>
            </a:p>
            <a:p>
              <a:pPr algn="ctr"/>
              <a:r>
                <a:rPr lang="en-GB" sz="1800" dirty="0" err="1" smtClean="0">
                  <a:solidFill>
                    <a:schemeClr val="tx1"/>
                  </a:solidFill>
                </a:rPr>
                <a:t>User+group</a:t>
              </a:r>
              <a:r>
                <a:rPr lang="en-GB" sz="1800" dirty="0" smtClean="0">
                  <a:solidFill>
                    <a:schemeClr val="tx1"/>
                  </a:solidFill>
                </a:rPr>
                <a:t/>
              </a:r>
              <a:br>
                <a:rPr lang="en-GB" sz="1800" dirty="0" smtClean="0">
                  <a:solidFill>
                    <a:schemeClr val="tx1"/>
                  </a:solidFill>
                </a:rPr>
              </a:br>
              <a:r>
                <a:rPr lang="en-GB" sz="1800" dirty="0" err="1">
                  <a:solidFill>
                    <a:schemeClr val="tx1"/>
                  </a:solidFill>
                </a:rPr>
                <a:t>m</a:t>
              </a:r>
              <a:r>
                <a:rPr lang="en-GB" sz="1800" dirty="0" err="1" smtClean="0">
                  <a:solidFill>
                    <a:schemeClr val="tx1"/>
                  </a:solidFill>
                </a:rPr>
                <a:t>anagemnt</a:t>
              </a:r>
              <a:endParaRPr lang="en-GB" sz="1800" dirty="0">
                <a:solidFill>
                  <a:schemeClr val="tx1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4889106" y="4039999"/>
              <a:ext cx="1150446" cy="665352"/>
            </a:xfrm>
            <a:prstGeom prst="round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dirty="0" smtClean="0">
                  <a:solidFill>
                    <a:schemeClr val="tx1"/>
                  </a:solidFill>
                </a:rPr>
                <a:t>(IT)</a:t>
              </a:r>
              <a:br>
                <a:rPr lang="en-GB" sz="1800" dirty="0" smtClean="0">
                  <a:solidFill>
                    <a:schemeClr val="tx1"/>
                  </a:solidFill>
                </a:rPr>
              </a:br>
              <a:r>
                <a:rPr lang="en-GB" sz="1800" dirty="0" smtClean="0">
                  <a:solidFill>
                    <a:schemeClr val="tx1"/>
                  </a:solidFill>
                </a:rPr>
                <a:t>LDAP</a:t>
              </a:r>
              <a:endParaRPr lang="en-GB" sz="1800" dirty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223903" y="4040000"/>
              <a:ext cx="1150446" cy="665352"/>
            </a:xfrm>
            <a:prstGeom prst="round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dirty="0" smtClean="0">
                  <a:solidFill>
                    <a:schemeClr val="tx1"/>
                  </a:solidFill>
                </a:rPr>
                <a:t>(GS)</a:t>
              </a:r>
              <a:br>
                <a:rPr lang="en-GB" sz="1800" dirty="0" smtClean="0">
                  <a:solidFill>
                    <a:schemeClr val="tx1"/>
                  </a:solidFill>
                </a:rPr>
              </a:br>
              <a:r>
                <a:rPr lang="en-GB" sz="1800" dirty="0" smtClean="0">
                  <a:solidFill>
                    <a:schemeClr val="tx1"/>
                  </a:solidFill>
                </a:rPr>
                <a:t>E-groups</a:t>
              </a:r>
              <a:endParaRPr lang="en-GB" sz="1800" dirty="0">
                <a:solidFill>
                  <a:schemeClr val="tx1"/>
                </a:solidFill>
              </a:endParaRPr>
            </a:p>
          </p:txBody>
        </p:sp>
        <p:grpSp>
          <p:nvGrpSpPr>
            <p:cNvPr id="122" name="Group 121"/>
            <p:cNvGrpSpPr/>
            <p:nvPr/>
          </p:nvGrpSpPr>
          <p:grpSpPr>
            <a:xfrm>
              <a:off x="1316763" y="2976975"/>
              <a:ext cx="6246076" cy="1187576"/>
              <a:chOff x="1282388" y="3657600"/>
              <a:chExt cx="6246076" cy="1187576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2776651" y="3744924"/>
                <a:ext cx="869796" cy="648627"/>
              </a:xfrm>
              <a:prstGeom prst="line">
                <a:avLst/>
              </a:prstGeom>
              <a:ln w="22225"/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>
                <a:stCxn id="7" idx="2"/>
                <a:endCxn id="8" idx="0"/>
              </p:cNvCxnSpPr>
              <p:nvPr/>
            </p:nvCxnSpPr>
            <p:spPr>
              <a:xfrm flipH="1">
                <a:off x="3646451" y="3751792"/>
                <a:ext cx="696952" cy="641759"/>
              </a:xfrm>
              <a:prstGeom prst="line">
                <a:avLst/>
              </a:prstGeom>
              <a:ln w="22225"/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4343403" y="3657600"/>
                <a:ext cx="1299114" cy="825163"/>
              </a:xfrm>
              <a:prstGeom prst="line">
                <a:avLst/>
              </a:prstGeom>
              <a:ln w="22225"/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>
                <a:stCxn id="8" idx="3"/>
              </p:cNvCxnSpPr>
              <p:nvPr/>
            </p:nvCxnSpPr>
            <p:spPr>
              <a:xfrm flipV="1">
                <a:off x="4343403" y="3657600"/>
                <a:ext cx="3185061" cy="1187576"/>
              </a:xfrm>
              <a:prstGeom prst="line">
                <a:avLst/>
              </a:prstGeom>
              <a:ln w="22225"/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1282388" y="3746781"/>
                <a:ext cx="1667111" cy="735982"/>
              </a:xfrm>
              <a:prstGeom prst="line">
                <a:avLst/>
              </a:prstGeom>
              <a:ln w="22225"/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</p:grpSp>
        <p:cxnSp>
          <p:nvCxnSpPr>
            <p:cNvPr id="70" name="Straight Connector 69"/>
            <p:cNvCxnSpPr>
              <a:stCxn id="8" idx="3"/>
            </p:cNvCxnSpPr>
            <p:nvPr/>
          </p:nvCxnSpPr>
          <p:spPr>
            <a:xfrm>
              <a:off x="4377778" y="4164551"/>
              <a:ext cx="550564" cy="208124"/>
            </a:xfrm>
            <a:prstGeom prst="line">
              <a:avLst/>
            </a:prstGeom>
            <a:ln w="22225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>
              <a:stCxn id="10" idx="3"/>
              <a:endCxn id="13" idx="1"/>
            </p:cNvCxnSpPr>
            <p:nvPr/>
          </p:nvCxnSpPr>
          <p:spPr>
            <a:xfrm>
              <a:off x="6039552" y="4372675"/>
              <a:ext cx="184351" cy="1"/>
            </a:xfrm>
            <a:prstGeom prst="line">
              <a:avLst/>
            </a:prstGeom>
            <a:ln w="22225">
              <a:prstDash val="sysDash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826111" y="1038474"/>
            <a:ext cx="6736728" cy="1206981"/>
            <a:chOff x="791736" y="1719099"/>
            <a:chExt cx="6736728" cy="1206981"/>
          </a:xfrm>
        </p:grpSpPr>
        <p:sp>
          <p:nvSpPr>
            <p:cNvPr id="55" name="Can 54"/>
            <p:cNvSpPr/>
            <p:nvPr/>
          </p:nvSpPr>
          <p:spPr>
            <a:xfrm>
              <a:off x="1960215" y="1719099"/>
              <a:ext cx="1287194" cy="745272"/>
            </a:xfrm>
            <a:prstGeom prst="can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dirty="0" smtClean="0">
                  <a:solidFill>
                    <a:schemeClr val="tx1"/>
                  </a:solidFill>
                </a:rPr>
                <a:t>(IT) MySQL</a:t>
              </a:r>
              <a:br>
                <a:rPr lang="en-GB" sz="1800" dirty="0" smtClean="0">
                  <a:solidFill>
                    <a:schemeClr val="tx1"/>
                  </a:solidFill>
                </a:rPr>
              </a:br>
              <a:r>
                <a:rPr lang="en-GB" sz="1800" dirty="0" smtClean="0">
                  <a:solidFill>
                    <a:schemeClr val="tx1"/>
                  </a:solidFill>
                </a:rPr>
                <a:t>on demand</a:t>
              </a:r>
              <a:endParaRPr lang="en-GB" sz="1800" dirty="0">
                <a:solidFill>
                  <a:schemeClr val="tx1"/>
                </a:solidFill>
              </a:endParaRPr>
            </a:p>
          </p:txBody>
        </p:sp>
        <p:grpSp>
          <p:nvGrpSpPr>
            <p:cNvPr id="134" name="Group 133"/>
            <p:cNvGrpSpPr/>
            <p:nvPr/>
          </p:nvGrpSpPr>
          <p:grpSpPr>
            <a:xfrm>
              <a:off x="791736" y="2091735"/>
              <a:ext cx="6736728" cy="834345"/>
              <a:chOff x="791736" y="2091735"/>
              <a:chExt cx="6736728" cy="834345"/>
            </a:xfrm>
          </p:grpSpPr>
          <p:cxnSp>
            <p:nvCxnSpPr>
              <p:cNvPr id="59" name="Straight Connector 58"/>
              <p:cNvCxnSpPr>
                <a:stCxn id="4" idx="0"/>
                <a:endCxn id="55" idx="2"/>
              </p:cNvCxnSpPr>
              <p:nvPr/>
            </p:nvCxnSpPr>
            <p:spPr>
              <a:xfrm flipV="1">
                <a:off x="791736" y="2091735"/>
                <a:ext cx="1168479" cy="756806"/>
              </a:xfrm>
              <a:prstGeom prst="line">
                <a:avLst/>
              </a:prstGeom>
              <a:ln w="22225">
                <a:solidFill>
                  <a:srgbClr val="0070C0"/>
                </a:solidFill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>
                <a:stCxn id="7" idx="0"/>
                <a:endCxn id="55" idx="4"/>
              </p:cNvCxnSpPr>
              <p:nvPr/>
            </p:nvCxnSpPr>
            <p:spPr>
              <a:xfrm flipH="1" flipV="1">
                <a:off x="3247409" y="2091735"/>
                <a:ext cx="1095994" cy="756808"/>
              </a:xfrm>
              <a:prstGeom prst="line">
                <a:avLst/>
              </a:prstGeom>
              <a:ln w="22225">
                <a:solidFill>
                  <a:srgbClr val="0070C0"/>
                </a:solidFill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>
                <a:stCxn id="5" idx="0"/>
                <a:endCxn id="55" idx="3"/>
              </p:cNvCxnSpPr>
              <p:nvPr/>
            </p:nvCxnSpPr>
            <p:spPr>
              <a:xfrm flipV="1">
                <a:off x="2603812" y="2464371"/>
                <a:ext cx="0" cy="384179"/>
              </a:xfrm>
              <a:prstGeom prst="line">
                <a:avLst/>
              </a:prstGeom>
              <a:ln w="22225">
                <a:solidFill>
                  <a:srgbClr val="0070C0"/>
                </a:solidFill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>
                <a:endCxn id="55" idx="4"/>
              </p:cNvCxnSpPr>
              <p:nvPr/>
            </p:nvCxnSpPr>
            <p:spPr>
              <a:xfrm flipH="1" flipV="1">
                <a:off x="3247409" y="2091735"/>
                <a:ext cx="4281055" cy="834345"/>
              </a:xfrm>
              <a:prstGeom prst="line">
                <a:avLst/>
              </a:prstGeom>
              <a:ln w="22225">
                <a:solidFill>
                  <a:srgbClr val="0070C0"/>
                </a:solidFill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>
                <a:endCxn id="55" idx="4"/>
              </p:cNvCxnSpPr>
              <p:nvPr/>
            </p:nvCxnSpPr>
            <p:spPr>
              <a:xfrm flipH="1" flipV="1">
                <a:off x="3247409" y="2091735"/>
                <a:ext cx="2395108" cy="749941"/>
              </a:xfrm>
              <a:prstGeom prst="line">
                <a:avLst/>
              </a:prstGeom>
              <a:ln w="22225">
                <a:solidFill>
                  <a:srgbClr val="0070C0"/>
                </a:solidFill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" name="Group 27"/>
          <p:cNvGrpSpPr/>
          <p:nvPr/>
        </p:nvGrpSpPr>
        <p:grpSpPr>
          <a:xfrm>
            <a:off x="826111" y="3066156"/>
            <a:ext cx="1405946" cy="1431070"/>
            <a:chOff x="791736" y="3746781"/>
            <a:chExt cx="1405946" cy="1431070"/>
          </a:xfrm>
        </p:grpSpPr>
        <p:sp>
          <p:nvSpPr>
            <p:cNvPr id="114" name="Rounded Rectangle 113"/>
            <p:cNvSpPr/>
            <p:nvPr/>
          </p:nvSpPr>
          <p:spPr>
            <a:xfrm>
              <a:off x="974035" y="4512499"/>
              <a:ext cx="1223646" cy="665352"/>
            </a:xfrm>
            <a:prstGeom prst="round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00" dirty="0" smtClean="0">
                  <a:solidFill>
                    <a:schemeClr val="tx1"/>
                  </a:solidFill>
                </a:rPr>
                <a:t>(IT) E-mail</a:t>
              </a:r>
              <a:br>
                <a:rPr lang="en-GB" sz="1800" dirty="0" smtClean="0">
                  <a:solidFill>
                    <a:schemeClr val="tx1"/>
                  </a:solidFill>
                </a:rPr>
              </a:br>
              <a:r>
                <a:rPr lang="en-GB" sz="1800" dirty="0" smtClean="0">
                  <a:solidFill>
                    <a:schemeClr val="tx1"/>
                  </a:solidFill>
                </a:rPr>
                <a:t>service</a:t>
              </a:r>
            </a:p>
          </p:txBody>
        </p:sp>
        <p:cxnSp>
          <p:nvCxnSpPr>
            <p:cNvPr id="119" name="Straight Connector 118"/>
            <p:cNvCxnSpPr>
              <a:endCxn id="114" idx="0"/>
            </p:cNvCxnSpPr>
            <p:nvPr/>
          </p:nvCxnSpPr>
          <p:spPr>
            <a:xfrm flipH="1">
              <a:off x="1585858" y="3746781"/>
              <a:ext cx="611824" cy="76571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>
              <a:stCxn id="4" idx="2"/>
              <a:endCxn id="114" idx="0"/>
            </p:cNvCxnSpPr>
            <p:nvPr/>
          </p:nvCxnSpPr>
          <p:spPr>
            <a:xfrm>
              <a:off x="791736" y="3751790"/>
              <a:ext cx="794122" cy="76070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112434" y="2161041"/>
            <a:ext cx="4878660" cy="903258"/>
            <a:chOff x="112434" y="2161041"/>
            <a:chExt cx="4878660" cy="903258"/>
          </a:xfrm>
        </p:grpSpPr>
        <p:grpSp>
          <p:nvGrpSpPr>
            <p:cNvPr id="61" name="Group 60"/>
            <p:cNvGrpSpPr/>
            <p:nvPr/>
          </p:nvGrpSpPr>
          <p:grpSpPr>
            <a:xfrm>
              <a:off x="112434" y="2161041"/>
              <a:ext cx="4878660" cy="903258"/>
              <a:chOff x="112434" y="2161041"/>
              <a:chExt cx="4878660" cy="903258"/>
            </a:xfrm>
          </p:grpSpPr>
          <p:sp>
            <p:nvSpPr>
              <p:cNvPr id="4" name="Rounded Rectangle 3"/>
              <p:cNvSpPr/>
              <p:nvPr/>
            </p:nvSpPr>
            <p:spPr>
              <a:xfrm>
                <a:off x="112434" y="2161041"/>
                <a:ext cx="1427353" cy="903249"/>
              </a:xfrm>
              <a:prstGeom prst="round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800" b="1" dirty="0" smtClean="0">
                    <a:solidFill>
                      <a:schemeClr val="tx1"/>
                    </a:solidFill>
                  </a:rPr>
                  <a:t>Confluence</a:t>
                </a:r>
              </a:p>
              <a:p>
                <a:pPr algn="ctr"/>
                <a:r>
                  <a:rPr lang="en-GB" sz="1800" dirty="0" smtClean="0">
                    <a:solidFill>
                      <a:schemeClr val="tx1"/>
                    </a:solidFill>
                  </a:rPr>
                  <a:t>Wikis</a:t>
                </a:r>
                <a:endParaRPr lang="en-GB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ounded Rectangle 4"/>
              <p:cNvSpPr/>
              <p:nvPr/>
            </p:nvSpPr>
            <p:spPr>
              <a:xfrm>
                <a:off x="2024871" y="2161050"/>
                <a:ext cx="1226632" cy="903249"/>
              </a:xfrm>
              <a:prstGeom prst="round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800" b="1" dirty="0" smtClean="0">
                    <a:solidFill>
                      <a:schemeClr val="tx1"/>
                    </a:solidFill>
                  </a:rPr>
                  <a:t>JIRA</a:t>
                </a:r>
                <a:r>
                  <a:rPr lang="en-GB" sz="1800" dirty="0" smtClean="0">
                    <a:solidFill>
                      <a:schemeClr val="tx1"/>
                    </a:solidFill>
                  </a:rPr>
                  <a:t/>
                </a:r>
                <a:br>
                  <a:rPr lang="en-GB" sz="1800" dirty="0" smtClean="0">
                    <a:solidFill>
                      <a:schemeClr val="tx1"/>
                    </a:solidFill>
                  </a:rPr>
                </a:br>
                <a:r>
                  <a:rPr lang="en-GB" sz="1800" dirty="0" smtClean="0">
                    <a:solidFill>
                      <a:schemeClr val="tx1"/>
                    </a:solidFill>
                  </a:rPr>
                  <a:t>Issues +</a:t>
                </a:r>
                <a:br>
                  <a:rPr lang="en-GB" sz="1800" dirty="0" smtClean="0">
                    <a:solidFill>
                      <a:schemeClr val="tx1"/>
                    </a:solidFill>
                  </a:rPr>
                </a:br>
                <a:r>
                  <a:rPr lang="en-GB" sz="1800" dirty="0" smtClean="0">
                    <a:solidFill>
                      <a:schemeClr val="tx1"/>
                    </a:solidFill>
                  </a:rPr>
                  <a:t>Agile</a:t>
                </a:r>
                <a:endParaRPr lang="en-GB" sz="18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3764462" y="2161043"/>
                <a:ext cx="1226632" cy="903249"/>
              </a:xfrm>
              <a:prstGeom prst="round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800" b="1" dirty="0" smtClean="0">
                    <a:solidFill>
                      <a:schemeClr val="tx1"/>
                    </a:solidFill>
                  </a:rPr>
                  <a:t>Fisheye</a:t>
                </a:r>
              </a:p>
              <a:p>
                <a:pPr algn="ctr"/>
                <a:r>
                  <a:rPr lang="en-GB" sz="1800" dirty="0">
                    <a:solidFill>
                      <a:schemeClr val="tx1"/>
                    </a:solidFill>
                  </a:rPr>
                  <a:t>C</a:t>
                </a:r>
                <a:r>
                  <a:rPr lang="en-GB" sz="1800" dirty="0" smtClean="0">
                    <a:solidFill>
                      <a:schemeClr val="tx1"/>
                    </a:solidFill>
                  </a:rPr>
                  <a:t>ode search</a:t>
                </a:r>
                <a:endParaRPr lang="en-GB" sz="18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24" name="Straight Connector 23"/>
            <p:cNvCxnSpPr>
              <a:stCxn id="4" idx="3"/>
              <a:endCxn id="5" idx="1"/>
            </p:cNvCxnSpPr>
            <p:nvPr/>
          </p:nvCxnSpPr>
          <p:spPr>
            <a:xfrm>
              <a:off x="1539787" y="2619541"/>
              <a:ext cx="485084" cy="9"/>
            </a:xfrm>
            <a:prstGeom prst="line">
              <a:avLst/>
            </a:prstGeom>
            <a:ln w="241300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5" idx="3"/>
              <a:endCxn id="7" idx="1"/>
            </p:cNvCxnSpPr>
            <p:nvPr/>
          </p:nvCxnSpPr>
          <p:spPr>
            <a:xfrm flipV="1">
              <a:off x="3251503" y="2619543"/>
              <a:ext cx="512959" cy="7"/>
            </a:xfrm>
            <a:prstGeom prst="line">
              <a:avLst/>
            </a:prstGeom>
            <a:ln w="241300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4991094" y="2161042"/>
            <a:ext cx="3905247" cy="2356628"/>
            <a:chOff x="4991094" y="2161042"/>
            <a:chExt cx="3905247" cy="2356628"/>
          </a:xfrm>
        </p:grpSpPr>
        <p:cxnSp>
          <p:nvCxnSpPr>
            <p:cNvPr id="91" name="Straight Connector 90"/>
            <p:cNvCxnSpPr>
              <a:stCxn id="89" idx="0"/>
              <a:endCxn id="9" idx="2"/>
            </p:cNvCxnSpPr>
            <p:nvPr/>
          </p:nvCxnSpPr>
          <p:spPr>
            <a:xfrm flipV="1">
              <a:off x="8229590" y="3064291"/>
              <a:ext cx="0" cy="550130"/>
            </a:xfrm>
            <a:prstGeom prst="line">
              <a:avLst/>
            </a:prstGeom>
            <a:ln w="22225"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63" name="Group 62"/>
            <p:cNvGrpSpPr/>
            <p:nvPr/>
          </p:nvGrpSpPr>
          <p:grpSpPr>
            <a:xfrm>
              <a:off x="4991094" y="2161042"/>
              <a:ext cx="3905247" cy="2356628"/>
              <a:chOff x="4991094" y="2161042"/>
              <a:chExt cx="3905247" cy="2356628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5578397" y="2161042"/>
                <a:ext cx="3317944" cy="2356628"/>
                <a:chOff x="5578397" y="2161042"/>
                <a:chExt cx="3317944" cy="2356628"/>
              </a:xfrm>
            </p:grpSpPr>
            <p:sp>
              <p:nvSpPr>
                <p:cNvPr id="6" name="Rounded Rectangle 5"/>
                <p:cNvSpPr/>
                <p:nvPr/>
              </p:nvSpPr>
              <p:spPr>
                <a:xfrm>
                  <a:off x="5578397" y="2161045"/>
                  <a:ext cx="1188536" cy="903249"/>
                </a:xfrm>
                <a:prstGeom prst="roundRect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800" b="1" dirty="0" smtClean="0">
                      <a:solidFill>
                        <a:schemeClr val="tx1"/>
                      </a:solidFill>
                    </a:rPr>
                    <a:t>Crucible</a:t>
                  </a:r>
                </a:p>
                <a:p>
                  <a:pPr algn="ctr"/>
                  <a:r>
                    <a:rPr lang="en-GB" sz="1800" dirty="0" smtClean="0">
                      <a:solidFill>
                        <a:schemeClr val="tx1"/>
                      </a:solidFill>
                    </a:rPr>
                    <a:t>Code reviews</a:t>
                  </a:r>
                  <a:endParaRPr lang="en-GB" sz="1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" name="Rounded Rectangle 8"/>
                <p:cNvSpPr/>
                <p:nvPr/>
              </p:nvSpPr>
              <p:spPr>
                <a:xfrm>
                  <a:off x="7562839" y="2161042"/>
                  <a:ext cx="1333502" cy="903249"/>
                </a:xfrm>
                <a:prstGeom prst="roundRect">
                  <a:avLst/>
                </a:prstGeom>
                <a:solidFill>
                  <a:srgbClr val="FFC000"/>
                </a:soli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800" b="1" dirty="0" smtClean="0">
                      <a:solidFill>
                        <a:schemeClr val="tx1"/>
                      </a:solidFill>
                    </a:rPr>
                    <a:t>Bamboo</a:t>
                  </a:r>
                </a:p>
                <a:p>
                  <a:pPr algn="ctr"/>
                  <a:r>
                    <a:rPr lang="en-GB" sz="1800" dirty="0" smtClean="0">
                      <a:solidFill>
                        <a:schemeClr val="tx1"/>
                      </a:solidFill>
                    </a:rPr>
                    <a:t>Continuous </a:t>
                  </a:r>
                </a:p>
                <a:p>
                  <a:pPr algn="ctr"/>
                  <a:r>
                    <a:rPr lang="en-GB" sz="1800" dirty="0" smtClean="0">
                      <a:solidFill>
                        <a:schemeClr val="tx1"/>
                      </a:solidFill>
                    </a:rPr>
                    <a:t>integration</a:t>
                  </a:r>
                  <a:endParaRPr lang="en-GB" sz="18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9" name="Rounded Rectangle 88"/>
                <p:cNvSpPr/>
                <p:nvPr/>
              </p:nvSpPr>
              <p:spPr>
                <a:xfrm>
                  <a:off x="7562839" y="3614421"/>
                  <a:ext cx="1333502" cy="903249"/>
                </a:xfrm>
                <a:prstGeom prst="round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800" b="1" dirty="0" smtClean="0"/>
                    <a:t>CO </a:t>
                  </a:r>
                  <a:r>
                    <a:rPr lang="en-GB" sz="1800" b="1" dirty="0" err="1" smtClean="0"/>
                    <a:t>testbed</a:t>
                  </a:r>
                  <a:endParaRPr lang="en-GB" sz="1800" dirty="0"/>
                </a:p>
              </p:txBody>
            </p:sp>
          </p:grpSp>
          <p:cxnSp>
            <p:nvCxnSpPr>
              <p:cNvPr id="85" name="Straight Connector 84"/>
              <p:cNvCxnSpPr>
                <a:stCxn id="7" idx="3"/>
                <a:endCxn id="6" idx="1"/>
              </p:cNvCxnSpPr>
              <p:nvPr/>
            </p:nvCxnSpPr>
            <p:spPr>
              <a:xfrm>
                <a:off x="4991094" y="2619543"/>
                <a:ext cx="587303" cy="2"/>
              </a:xfrm>
              <a:prstGeom prst="line">
                <a:avLst/>
              </a:prstGeom>
              <a:ln w="241300"/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>
                <a:stCxn id="6" idx="3"/>
                <a:endCxn id="9" idx="1"/>
              </p:cNvCxnSpPr>
              <p:nvPr/>
            </p:nvCxnSpPr>
            <p:spPr>
              <a:xfrm flipV="1">
                <a:off x="6766933" y="2619542"/>
                <a:ext cx="795906" cy="3"/>
              </a:xfrm>
              <a:prstGeom prst="line">
                <a:avLst/>
              </a:prstGeom>
              <a:ln w="241300"/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</p:grpSp>
      </p:grpSp>
      <p:sp>
        <p:nvSpPr>
          <p:cNvPr id="67" name="Rectangle 66"/>
          <p:cNvSpPr/>
          <p:nvPr/>
        </p:nvSpPr>
        <p:spPr>
          <a:xfrm>
            <a:off x="151219" y="5217459"/>
            <a:ext cx="2331088" cy="25357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Atlassian Component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564227" y="5211056"/>
            <a:ext cx="2463108" cy="25357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Other CO Component</a:t>
            </a:r>
            <a:endParaRPr lang="en-GB" dirty="0"/>
          </a:p>
        </p:txBody>
      </p:sp>
      <p:sp>
        <p:nvSpPr>
          <p:cNvPr id="82" name="Rectangle 81"/>
          <p:cNvSpPr/>
          <p:nvPr/>
        </p:nvSpPr>
        <p:spPr>
          <a:xfrm>
            <a:off x="5161033" y="5211056"/>
            <a:ext cx="1939014" cy="253573"/>
          </a:xfrm>
          <a:prstGeom prst="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External service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499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Tasks to converge </a:t>
            </a:r>
            <a:r>
              <a:rPr lang="en-GB" dirty="0"/>
              <a:t>to </a:t>
            </a:r>
            <a:r>
              <a:rPr lang="en-GB" dirty="0" smtClean="0"/>
              <a:t>a </a:t>
            </a:r>
            <a:r>
              <a:rPr lang="en-GB" dirty="0" smtClean="0">
                <a:solidFill>
                  <a:srgbClr val="C00000"/>
                </a:solidFill>
              </a:rPr>
              <a:t>“standardized service”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74421"/>
            <a:ext cx="7886700" cy="4154804"/>
          </a:xfrm>
        </p:spPr>
        <p:txBody>
          <a:bodyPr>
            <a:normAutofit/>
          </a:bodyPr>
          <a:lstStyle/>
          <a:p>
            <a:r>
              <a:rPr lang="en-GB" dirty="0" smtClean="0"/>
              <a:t>[</a:t>
            </a:r>
            <a:r>
              <a:rPr lang="en-GB" dirty="0"/>
              <a:t>1] </a:t>
            </a:r>
            <a:r>
              <a:rPr lang="en-GB" dirty="0" smtClean="0"/>
              <a:t>JIRA: </a:t>
            </a:r>
            <a:r>
              <a:rPr lang="en-GB" dirty="0" smtClean="0">
                <a:solidFill>
                  <a:srgbClr val="C00000"/>
                </a:solidFill>
              </a:rPr>
              <a:t>Clean-up </a:t>
            </a:r>
            <a:r>
              <a:rPr lang="en-GB" dirty="0">
                <a:solidFill>
                  <a:srgbClr val="C00000"/>
                </a:solidFill>
              </a:rPr>
              <a:t>custom fields </a:t>
            </a:r>
            <a:r>
              <a:rPr lang="en-GB" dirty="0" smtClean="0"/>
              <a:t>e.g. “600A EE” (which </a:t>
            </a:r>
            <a:r>
              <a:rPr lang="en-GB" dirty="0"/>
              <a:t>disturb with </a:t>
            </a:r>
            <a:r>
              <a:rPr lang="en-GB" dirty="0" smtClean="0"/>
              <a:t>JQL) make them local to </a:t>
            </a:r>
            <a:r>
              <a:rPr lang="en-GB" dirty="0"/>
              <a:t>the </a:t>
            </a:r>
            <a:r>
              <a:rPr lang="en-GB" dirty="0" smtClean="0"/>
              <a:t>JIRA projects </a:t>
            </a:r>
            <a:r>
              <a:rPr lang="en-GB" dirty="0"/>
              <a:t>that need them. </a:t>
            </a:r>
          </a:p>
          <a:p>
            <a:r>
              <a:rPr lang="en-GB" dirty="0"/>
              <a:t>[1] </a:t>
            </a:r>
            <a:r>
              <a:rPr lang="en-GB" dirty="0" smtClean="0"/>
              <a:t>All: </a:t>
            </a:r>
            <a:r>
              <a:rPr lang="en-GB" dirty="0" smtClean="0">
                <a:solidFill>
                  <a:srgbClr val="C00000"/>
                </a:solidFill>
              </a:rPr>
              <a:t>Promote </a:t>
            </a:r>
            <a:r>
              <a:rPr lang="en-GB" dirty="0">
                <a:solidFill>
                  <a:srgbClr val="C00000"/>
                </a:solidFill>
              </a:rPr>
              <a:t>use </a:t>
            </a:r>
            <a:r>
              <a:rPr lang="en-GB" dirty="0" smtClean="0">
                <a:solidFill>
                  <a:srgbClr val="C00000"/>
                </a:solidFill>
              </a:rPr>
              <a:t>of personal </a:t>
            </a:r>
            <a:r>
              <a:rPr lang="en-GB" dirty="0">
                <a:solidFill>
                  <a:srgbClr val="C00000"/>
                </a:solidFill>
              </a:rPr>
              <a:t>dashboards </a:t>
            </a:r>
            <a:r>
              <a:rPr lang="en-GB" dirty="0"/>
              <a:t>and </a:t>
            </a:r>
            <a:r>
              <a:rPr lang="en-GB" dirty="0">
                <a:solidFill>
                  <a:srgbClr val="C00000"/>
                </a:solidFill>
              </a:rPr>
              <a:t>favourite </a:t>
            </a:r>
            <a:r>
              <a:rPr lang="en-GB" dirty="0" smtClean="0"/>
              <a:t>spaces/projects/ build </a:t>
            </a:r>
            <a:r>
              <a:rPr lang="en-GB" dirty="0"/>
              <a:t>plans to </a:t>
            </a:r>
            <a:r>
              <a:rPr lang="en-GB" dirty="0" smtClean="0"/>
              <a:t>remove clutter</a:t>
            </a:r>
            <a:endParaRPr lang="en-GB" dirty="0"/>
          </a:p>
          <a:p>
            <a:r>
              <a:rPr lang="en-GB" dirty="0"/>
              <a:t>[2] </a:t>
            </a:r>
            <a:r>
              <a:rPr lang="en-GB" dirty="0" smtClean="0"/>
              <a:t>JIRA: Streamline </a:t>
            </a:r>
            <a:r>
              <a:rPr lang="en-GB" dirty="0"/>
              <a:t>and standardize other global artifacts (workflows, notification schemes, issue types, …) remove redundant/overlapping ones. Collaborate, negotiate, automate.</a:t>
            </a:r>
          </a:p>
          <a:p>
            <a:r>
              <a:rPr lang="en-GB" dirty="0"/>
              <a:t>[2] </a:t>
            </a:r>
            <a:r>
              <a:rPr lang="en-GB" dirty="0" smtClean="0"/>
              <a:t>JIRA, Bamboo: Clean-up </a:t>
            </a:r>
            <a:r>
              <a:rPr lang="en-GB" dirty="0"/>
              <a:t>project categories, assign all projects to a meaningful category. 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[2] </a:t>
            </a:r>
            <a:r>
              <a:rPr lang="en-GB" dirty="0" smtClean="0"/>
              <a:t>Bamboo: Reduce number </a:t>
            </a:r>
            <a:r>
              <a:rPr lang="en-GB" dirty="0"/>
              <a:t>of build plans (</a:t>
            </a:r>
            <a:r>
              <a:rPr lang="en-GB" dirty="0" smtClean="0"/>
              <a:t>850) by restructuring them, or adding bamboo instances if needed (additional license cost).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pPr/>
              <a:t>40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781" y="285862"/>
            <a:ext cx="753849" cy="61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51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050" y="304271"/>
            <a:ext cx="7886700" cy="63298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Tasks to </a:t>
            </a:r>
            <a:r>
              <a:rPr lang="en-GB" dirty="0"/>
              <a:t>t</a:t>
            </a:r>
            <a:r>
              <a:rPr lang="en-GB" dirty="0" smtClean="0"/>
              <a:t>ackle challenges/shortcomings seen by team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074421"/>
            <a:ext cx="8010525" cy="4073049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[1] </a:t>
            </a:r>
            <a:r>
              <a:rPr lang="en-GB" dirty="0" smtClean="0">
                <a:solidFill>
                  <a:srgbClr val="C00000"/>
                </a:solidFill>
              </a:rPr>
              <a:t>Better clean-up scheme </a:t>
            </a:r>
            <a:r>
              <a:rPr lang="en-GB" dirty="0" smtClean="0"/>
              <a:t>of old pages, issues, etc. </a:t>
            </a:r>
          </a:p>
          <a:p>
            <a:pPr lvl="1"/>
            <a:r>
              <a:rPr lang="en-GB" dirty="0" smtClean="0"/>
              <a:t>Clear strategy based on usage statistics</a:t>
            </a:r>
          </a:p>
          <a:p>
            <a:pPr lvl="1"/>
            <a:r>
              <a:rPr lang="en-GB" dirty="0" smtClean="0"/>
              <a:t>Automatic </a:t>
            </a:r>
            <a:r>
              <a:rPr lang="en-GB" dirty="0"/>
              <a:t>scheme where </a:t>
            </a:r>
            <a:r>
              <a:rPr lang="en-GB" dirty="0" smtClean="0"/>
              <a:t>issues </a:t>
            </a:r>
            <a:r>
              <a:rPr lang="en-GB" dirty="0" err="1" smtClean="0"/>
              <a:t>etc</a:t>
            </a:r>
            <a:r>
              <a:rPr lang="en-GB" dirty="0" smtClean="0"/>
              <a:t> are </a:t>
            </a:r>
            <a:r>
              <a:rPr lang="en-GB" dirty="0"/>
              <a:t>slowly </a:t>
            </a:r>
            <a:r>
              <a:rPr lang="en-GB" dirty="0" smtClean="0"/>
              <a:t>deprecated, then removed</a:t>
            </a:r>
          </a:p>
          <a:p>
            <a:r>
              <a:rPr lang="en-GB" dirty="0" smtClean="0"/>
              <a:t>[1] Define and </a:t>
            </a:r>
            <a:r>
              <a:rPr lang="en-GB" dirty="0" smtClean="0">
                <a:solidFill>
                  <a:srgbClr val="C00000"/>
                </a:solidFill>
              </a:rPr>
              <a:t>enforce naming conventions </a:t>
            </a:r>
            <a:r>
              <a:rPr lang="en-GB" dirty="0" smtClean="0"/>
              <a:t>for future projects</a:t>
            </a:r>
          </a:p>
          <a:p>
            <a:pPr lvl="0"/>
            <a:r>
              <a:rPr lang="en-GB" dirty="0" smtClean="0"/>
              <a:t>[</a:t>
            </a:r>
            <a:r>
              <a:rPr lang="en-GB" dirty="0"/>
              <a:t>1] </a:t>
            </a:r>
            <a:r>
              <a:rPr lang="en-GB" dirty="0" smtClean="0">
                <a:solidFill>
                  <a:srgbClr val="C00000"/>
                </a:solidFill>
              </a:rPr>
              <a:t>Exercise backup recovery </a:t>
            </a:r>
            <a:r>
              <a:rPr lang="en-GB" dirty="0" smtClean="0"/>
              <a:t>with </a:t>
            </a:r>
            <a:r>
              <a:rPr lang="en-GB" dirty="0"/>
              <a:t>IT-DB and CO-IN </a:t>
            </a:r>
            <a:endParaRPr lang="en-GB" dirty="0" smtClean="0"/>
          </a:p>
          <a:p>
            <a:pPr lvl="0"/>
            <a:r>
              <a:rPr lang="en-GB" dirty="0" smtClean="0"/>
              <a:t>[</a:t>
            </a:r>
            <a:r>
              <a:rPr lang="en-GB" dirty="0"/>
              <a:t>1] Better </a:t>
            </a:r>
            <a:r>
              <a:rPr lang="en-GB" dirty="0">
                <a:solidFill>
                  <a:srgbClr val="C00000"/>
                </a:solidFill>
              </a:rPr>
              <a:t>auditing of </a:t>
            </a:r>
            <a:r>
              <a:rPr lang="en-GB" dirty="0" smtClean="0">
                <a:solidFill>
                  <a:srgbClr val="C00000"/>
                </a:solidFill>
              </a:rPr>
              <a:t>modifications </a:t>
            </a:r>
            <a:r>
              <a:rPr lang="en-GB" dirty="0"/>
              <a:t>done by </a:t>
            </a:r>
            <a:r>
              <a:rPr lang="en-GB" dirty="0" smtClean="0"/>
              <a:t>users with overall admin power</a:t>
            </a:r>
            <a:endParaRPr lang="en-GB" dirty="0"/>
          </a:p>
          <a:p>
            <a:pPr lvl="0"/>
            <a:r>
              <a:rPr lang="en-GB" dirty="0" smtClean="0"/>
              <a:t>[</a:t>
            </a:r>
            <a:r>
              <a:rPr lang="en-GB" dirty="0"/>
              <a:t>2] Automatic performance </a:t>
            </a:r>
            <a:r>
              <a:rPr lang="en-GB" dirty="0" smtClean="0"/>
              <a:t>monitoring of service, with notifications</a:t>
            </a:r>
            <a:endParaRPr lang="en-GB" dirty="0"/>
          </a:p>
          <a:p>
            <a:pPr lvl="0"/>
            <a:r>
              <a:rPr lang="en-GB" dirty="0" smtClean="0"/>
              <a:t>[</a:t>
            </a:r>
            <a:r>
              <a:rPr lang="en-GB" dirty="0"/>
              <a:t>2] </a:t>
            </a:r>
            <a:r>
              <a:rPr lang="en-GB" dirty="0" smtClean="0"/>
              <a:t>Automatic </a:t>
            </a:r>
            <a:r>
              <a:rPr lang="en-GB" dirty="0"/>
              <a:t>production of administrative statistic reports and trends as presented in this TC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pPr/>
              <a:t>41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781" y="285862"/>
            <a:ext cx="753849" cy="61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0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CO Atlassian service has </a:t>
            </a:r>
            <a:r>
              <a:rPr lang="en-GB" dirty="0" smtClean="0">
                <a:solidFill>
                  <a:srgbClr val="C00000"/>
                </a:solidFill>
              </a:rPr>
              <a:t>grown in several dimensions</a:t>
            </a:r>
          </a:p>
          <a:p>
            <a:pPr lvl="1"/>
            <a:r>
              <a:rPr lang="en-GB" dirty="0" smtClean="0"/>
              <a:t>More </a:t>
            </a:r>
            <a:r>
              <a:rPr lang="en-GB" dirty="0"/>
              <a:t>Wiki spaces, </a:t>
            </a:r>
            <a:r>
              <a:rPr lang="en-GB" dirty="0" smtClean="0"/>
              <a:t>Jira projects, Crucible projects, Build plans, etc.</a:t>
            </a:r>
          </a:p>
          <a:p>
            <a:pPr lvl="1"/>
            <a:r>
              <a:rPr lang="en-GB" dirty="0" smtClean="0"/>
              <a:t>More active users</a:t>
            </a:r>
          </a:p>
          <a:p>
            <a:pPr lvl="1"/>
            <a:r>
              <a:rPr lang="en-GB" dirty="0" smtClean="0"/>
              <a:t>More user diversity (with different use cases)</a:t>
            </a:r>
          </a:p>
          <a:p>
            <a:pPr lvl="1"/>
            <a:r>
              <a:rPr lang="en-GB" dirty="0" smtClean="0">
                <a:solidFill>
                  <a:srgbClr val="C00000"/>
                </a:solidFill>
              </a:rPr>
              <a:t>Increased importance for operations and development</a:t>
            </a:r>
          </a:p>
          <a:p>
            <a:r>
              <a:rPr lang="en-GB" dirty="0"/>
              <a:t>The CO Atlassian service provides</a:t>
            </a:r>
            <a:r>
              <a:rPr lang="en-GB" dirty="0" smtClean="0">
                <a:solidFill>
                  <a:srgbClr val="C00000"/>
                </a:solidFill>
              </a:rPr>
              <a:t> a lot of value to our users </a:t>
            </a:r>
          </a:p>
          <a:p>
            <a:pPr lvl="1"/>
            <a:r>
              <a:rPr lang="en-GB" dirty="0" smtClean="0"/>
              <a:t>Better and easier communication and knowledge sharing</a:t>
            </a:r>
          </a:p>
          <a:p>
            <a:pPr lvl="1"/>
            <a:r>
              <a:rPr lang="en-GB" dirty="0" smtClean="0"/>
              <a:t>Higher software quality</a:t>
            </a:r>
          </a:p>
          <a:p>
            <a:pPr lvl="1"/>
            <a:r>
              <a:rPr lang="en-GB" dirty="0" smtClean="0"/>
              <a:t>Better follow-up of problems</a:t>
            </a:r>
          </a:p>
          <a:p>
            <a:pPr lvl="1"/>
            <a:r>
              <a:rPr lang="en-GB" dirty="0" smtClean="0"/>
              <a:t>Higher efficiency in general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We need           t a </a:t>
            </a:r>
            <a:r>
              <a:rPr lang="en-GB" dirty="0" smtClean="0">
                <a:solidFill>
                  <a:srgbClr val="FF0000"/>
                </a:solidFill>
              </a:rPr>
              <a:t>P</a:t>
            </a:r>
            <a:r>
              <a:rPr lang="en-GB" dirty="0" smtClean="0"/>
              <a:t>roject to further </a:t>
            </a:r>
            <a:r>
              <a:rPr lang="en-GB" dirty="0" smtClean="0">
                <a:solidFill>
                  <a:srgbClr val="FF0000"/>
                </a:solidFill>
              </a:rPr>
              <a:t>I</a:t>
            </a:r>
            <a:r>
              <a:rPr lang="en-GB" dirty="0" smtClean="0"/>
              <a:t>mprove our </a:t>
            </a:r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dirty="0" smtClean="0"/>
              <a:t>tlassian service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pPr/>
              <a:t>42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705" y="4510628"/>
            <a:ext cx="753849" cy="61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971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Overview of the Atlassian Service</a:t>
            </a:r>
          </a:p>
          <a:p>
            <a:r>
              <a:rPr lang="en-GB" b="1" dirty="0" smtClean="0">
                <a:solidFill>
                  <a:srgbClr val="C00000"/>
                </a:solidFill>
              </a:rPr>
              <a:t>Use cases</a:t>
            </a:r>
          </a:p>
          <a:p>
            <a:r>
              <a:rPr lang="en-GB" dirty="0" smtClean="0"/>
              <a:t>History and growth</a:t>
            </a:r>
          </a:p>
          <a:p>
            <a:r>
              <a:rPr lang="en-GB" dirty="0" smtClean="0"/>
              <a:t>Work done over the last 2 years</a:t>
            </a:r>
          </a:p>
          <a:p>
            <a:r>
              <a:rPr lang="en-GB" dirty="0" smtClean="0"/>
              <a:t>Satisfaction, dependency, shortcoming and requirements</a:t>
            </a:r>
          </a:p>
          <a:p>
            <a:r>
              <a:rPr lang="en-GB" dirty="0" smtClean="0"/>
              <a:t>Plans for the next 12 months (code name “PIA”)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96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28650" y="235115"/>
            <a:ext cx="7886700" cy="51362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TI Operator’s checklist (Wiki)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7899"/>
            <a:ext cx="9144000" cy="4832234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0" y="4811751"/>
            <a:ext cx="1427353" cy="90324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 smtClean="0">
                <a:solidFill>
                  <a:schemeClr val="tx1"/>
                </a:solidFill>
              </a:rPr>
              <a:t>Confluence</a:t>
            </a:r>
          </a:p>
          <a:p>
            <a:pPr algn="ctr"/>
            <a:r>
              <a:rPr lang="en-GB" sz="1800" dirty="0" smtClean="0">
                <a:solidFill>
                  <a:schemeClr val="tx1"/>
                </a:solidFill>
              </a:rPr>
              <a:t>Wikis </a:t>
            </a:r>
            <a:endParaRPr lang="en-GB" sz="1800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995" y="1981124"/>
            <a:ext cx="6790009" cy="1752752"/>
          </a:xfrm>
          <a:prstGeom prst="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49622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604020"/>
          </a:xfrm>
        </p:spPr>
        <p:txBody>
          <a:bodyPr/>
          <a:lstStyle/>
          <a:p>
            <a:r>
              <a:rPr lang="en-GB" dirty="0" smtClean="0"/>
              <a:t>CO Exploitation Portal (by Marine)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291"/>
            <a:ext cx="9144000" cy="4743661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-1" y="4811750"/>
            <a:ext cx="1427353" cy="90324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 smtClean="0">
                <a:solidFill>
                  <a:schemeClr val="tx1"/>
                </a:solidFill>
              </a:rPr>
              <a:t>Confluence</a:t>
            </a:r>
          </a:p>
          <a:p>
            <a:pPr algn="ctr"/>
            <a:r>
              <a:rPr lang="en-GB" sz="1800" dirty="0" smtClean="0">
                <a:solidFill>
                  <a:schemeClr val="tx1"/>
                </a:solidFill>
              </a:rPr>
              <a:t>Wikis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405114" y="1678329"/>
            <a:ext cx="2314937" cy="775504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2720051" y="1298294"/>
            <a:ext cx="2314937" cy="775504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52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8</a:t>
            </a:fld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550"/>
            <a:ext cx="9144000" cy="5508625"/>
          </a:xfrm>
        </p:spPr>
      </p:pic>
      <p:sp>
        <p:nvSpPr>
          <p:cNvPr id="5" name="Rounded Rectangle 4"/>
          <p:cNvSpPr/>
          <p:nvPr/>
        </p:nvSpPr>
        <p:spPr>
          <a:xfrm>
            <a:off x="0" y="4811751"/>
            <a:ext cx="1226632" cy="90324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 smtClean="0">
                <a:solidFill>
                  <a:schemeClr val="tx1"/>
                </a:solidFill>
              </a:rPr>
              <a:t>JIRA</a:t>
            </a:r>
            <a:r>
              <a:rPr lang="en-GB" sz="1800" dirty="0" smtClean="0">
                <a:solidFill>
                  <a:schemeClr val="tx1"/>
                </a:solidFill>
              </a:rPr>
              <a:t/>
            </a:r>
            <a:br>
              <a:rPr lang="en-GB" sz="1800" dirty="0" smtClean="0">
                <a:solidFill>
                  <a:schemeClr val="tx1"/>
                </a:solidFill>
              </a:rPr>
            </a:br>
            <a:r>
              <a:rPr lang="en-GB" sz="1800" dirty="0" smtClean="0">
                <a:solidFill>
                  <a:schemeClr val="tx1"/>
                </a:solidFill>
              </a:rPr>
              <a:t>Issues +</a:t>
            </a:r>
            <a:br>
              <a:rPr lang="en-GB" sz="1800" dirty="0" smtClean="0">
                <a:solidFill>
                  <a:schemeClr val="tx1"/>
                </a:solidFill>
              </a:rPr>
            </a:br>
            <a:r>
              <a:rPr lang="en-GB" sz="1800" dirty="0" smtClean="0">
                <a:solidFill>
                  <a:schemeClr val="tx1"/>
                </a:solidFill>
              </a:rPr>
              <a:t>Agile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20040" y="461042"/>
            <a:ext cx="566155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800" dirty="0" smtClean="0"/>
              <a:t>Controls operational issues (APS JIRA)</a:t>
            </a:r>
            <a:endParaRPr lang="en-GB" sz="2800" dirty="0"/>
          </a:p>
        </p:txBody>
      </p:sp>
      <p:sp>
        <p:nvSpPr>
          <p:cNvPr id="9" name="Oval 8"/>
          <p:cNvSpPr/>
          <p:nvPr/>
        </p:nvSpPr>
        <p:spPr>
          <a:xfrm>
            <a:off x="1018589" y="3229379"/>
            <a:ext cx="2314937" cy="775504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745617" y="891661"/>
            <a:ext cx="2154838" cy="649719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69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341E9-C444-471E-B070-A4EAF035A8BC}" type="slidenum">
              <a:rPr lang="en-GB" smtClean="0"/>
              <a:t>9</a:t>
            </a:fld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8" y="0"/>
            <a:ext cx="8691562" cy="6096000"/>
          </a:xfrm>
        </p:spPr>
      </p:pic>
      <p:sp>
        <p:nvSpPr>
          <p:cNvPr id="2" name="TextBox 1"/>
          <p:cNvSpPr txBox="1"/>
          <p:nvPr/>
        </p:nvSpPr>
        <p:spPr>
          <a:xfrm>
            <a:off x="5544260" y="4930815"/>
            <a:ext cx="30085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Issues send by e-mail from </a:t>
            </a:r>
          </a:p>
          <a:p>
            <a:r>
              <a:rPr lang="en-GB" sz="2000" dirty="0" smtClean="0"/>
              <a:t>E-logbook to JIRA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31693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2059</TotalTime>
  <Words>2493</Words>
  <Application>Microsoft Office PowerPoint</Application>
  <PresentationFormat>On-screen Show (16:10)</PresentationFormat>
  <Paragraphs>448</Paragraphs>
  <Slides>42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The CO-DO Atlassian Service </vt:lpstr>
      <vt:lpstr>Outline</vt:lpstr>
      <vt:lpstr>Outline</vt:lpstr>
      <vt:lpstr>Atlassian components and relations to external services</vt:lpstr>
      <vt:lpstr>Outline</vt:lpstr>
      <vt:lpstr>TI Operator’s checklist (Wiki)</vt:lpstr>
      <vt:lpstr>CO Exploitation Portal (by Marine)</vt:lpstr>
      <vt:lpstr>PowerPoint Presentation</vt:lpstr>
      <vt:lpstr>PowerPoint Presentation</vt:lpstr>
      <vt:lpstr>JIRA Kanban board example</vt:lpstr>
      <vt:lpstr>Fisheye/ Crucible (code search + review) </vt:lpstr>
      <vt:lpstr>Crucible reviewers</vt:lpstr>
      <vt:lpstr>PowerPoint Presentation</vt:lpstr>
      <vt:lpstr>History of CMW testbed plan execution</vt:lpstr>
      <vt:lpstr>Outline</vt:lpstr>
      <vt:lpstr>JIRA projects created/month 2004 - now</vt:lpstr>
      <vt:lpstr>JIRA projects created 2004 – now (cumulative)</vt:lpstr>
      <vt:lpstr>JIRA unique logged-in users 2007 - now</vt:lpstr>
      <vt:lpstr>JIRA Issues created and resolved (cumulative)</vt:lpstr>
      <vt:lpstr>Not only growth in numbers just presented</vt:lpstr>
      <vt:lpstr>Crucible code reviews/month  2009 - now </vt:lpstr>
      <vt:lpstr>PowerPoint Presentation</vt:lpstr>
      <vt:lpstr>Outline</vt:lpstr>
      <vt:lpstr>Maintenance Work: Periodic software upgrades</vt:lpstr>
      <vt:lpstr>Maintenance work: Technical Improvements</vt:lpstr>
      <vt:lpstr>Maintenance: Following changes in IT</vt:lpstr>
      <vt:lpstr>Devtools support reorganization in 2012/13</vt:lpstr>
      <vt:lpstr>Outline</vt:lpstr>
      <vt:lpstr>Assessment of Atlassian Tool and Atlassian Service</vt:lpstr>
      <vt:lpstr>Reliance/Dependency of Users on Atlassian Tools</vt:lpstr>
      <vt:lpstr>User Satisfaction with CO-DO Atlassian service</vt:lpstr>
      <vt:lpstr>User-perceived shortcomings and missing functionality</vt:lpstr>
      <vt:lpstr>Shortcomings + challenges perceived by the team</vt:lpstr>
      <vt:lpstr>Assessment of Atlassian as a tool  (our own opinion)</vt:lpstr>
      <vt:lpstr>Outline</vt:lpstr>
      <vt:lpstr>Code name “PIA”</vt:lpstr>
      <vt:lpstr>Strategy for the function and service</vt:lpstr>
      <vt:lpstr>Strategy for extending functionality (e.g. plugins)</vt:lpstr>
      <vt:lpstr>Tasks to tackle most urgent user requirements</vt:lpstr>
      <vt:lpstr>Tasks to converge to a “standardized service”</vt:lpstr>
      <vt:lpstr>Tasks to tackle challenges/shortcomings seen by team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Atlassian Tools and Services The way ahead</dc:title>
  <dc:creator>Vito Baggiolini</dc:creator>
  <cp:lastModifiedBy>Vito Baggiolini</cp:lastModifiedBy>
  <cp:revision>767</cp:revision>
  <dcterms:created xsi:type="dcterms:W3CDTF">2015-05-18T13:45:43Z</dcterms:created>
  <dcterms:modified xsi:type="dcterms:W3CDTF">2015-06-06T07:28:48Z</dcterms:modified>
</cp:coreProperties>
</file>