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embeddings/oleObject1.bin" ContentType="application/vnd.openxmlformats-officedocument.oleObject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embeddings/oleObject2.bin" ContentType="application/vnd.openxmlformats-officedocument.oleObject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media/media1.gif" ContentType="video/unknown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79" r:id="rId7"/>
    <p:sldId id="261" r:id="rId8"/>
    <p:sldId id="262" r:id="rId9"/>
    <p:sldId id="276" r:id="rId10"/>
    <p:sldId id="277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81" r:id="rId20"/>
    <p:sldId id="280" r:id="rId21"/>
    <p:sldId id="273" r:id="rId22"/>
    <p:sldId id="282" r:id="rId23"/>
    <p:sldId id="274" r:id="rId24"/>
    <p:sldId id="283" r:id="rId25"/>
    <p:sldId id="275" r:id="rId26"/>
    <p:sldId id="284" r:id="rId27"/>
    <p:sldId id="271" r:id="rId28"/>
    <p:sldId id="285" r:id="rId29"/>
    <p:sldId id="27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01" autoAdjust="0"/>
  </p:normalViewPr>
  <p:slideViewPr>
    <p:cSldViewPr snapToGrid="0" snapToObjects="1">
      <p:cViewPr>
        <p:scale>
          <a:sx n="114" d="100"/>
          <a:sy n="114" d="100"/>
        </p:scale>
        <p:origin x="20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04DE7-F49F-204C-A93E-4D54AE333C0E}" type="datetime1">
              <a:rPr lang="en-NZ" smtClean="0"/>
              <a:t>25/06/15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D6988-7005-7140-B2C4-9B0F4EFD4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011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B5D01-9258-FC44-B106-1B51BB167B5B}" type="datetime1">
              <a:rPr lang="en-NZ" smtClean="0"/>
              <a:t>25/06/15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5CC8E-1F95-8744-8C10-92DB7D46A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752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191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48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31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39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4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04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427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7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22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14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69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827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03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20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96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7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542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15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696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544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72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6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8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01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60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23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5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5CC8E-1F95-8744-8C10-92DB7D46A15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4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4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0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7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3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0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1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4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3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5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1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8.xml"/><Relationship Id="rId5" Type="http://schemas.openxmlformats.org/officeDocument/2006/relationships/image" Target="../media/image28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Gamma</a:t>
            </a:r>
            <a:r>
              <a:rPr lang="en-US" dirty="0"/>
              <a:t>-ray/Electron Separation </a:t>
            </a:r>
            <a:r>
              <a:rPr lang="en-US" dirty="0" smtClean="0"/>
              <a:t>and </a:t>
            </a:r>
            <a:r>
              <a:rPr lang="en-US" dirty="0"/>
              <a:t>CALET One Year Exposure Map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Nicholas Cannady</a:t>
            </a:r>
          </a:p>
          <a:p>
            <a:r>
              <a:rPr lang="en-US" dirty="0" smtClean="0"/>
              <a:t>LSU CALET Group</a:t>
            </a:r>
          </a:p>
          <a:p>
            <a:r>
              <a:rPr lang="en-US" dirty="0" smtClean="0"/>
              <a:t>CALET TIM June 2015</a:t>
            </a:r>
          </a:p>
          <a:p>
            <a:r>
              <a:rPr lang="en-US" dirty="0" smtClean="0"/>
              <a:t>Pisa, 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10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coincidences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1-10TeV_coinciden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02" y="1189976"/>
            <a:ext cx="6888498" cy="516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22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statistics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842461"/>
              </p:ext>
            </p:extLst>
          </p:nvPr>
        </p:nvGraphicFramePr>
        <p:xfrm>
          <a:off x="457200" y="1682125"/>
          <a:ext cx="8229600" cy="3631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51880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Primary species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Energy range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# thrown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# in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geometry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ID’d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γ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num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ID’d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γ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(%)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ID’d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e (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num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ID’d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as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e (%)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801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10-100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GeV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2,000,896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7675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0.104%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7667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99.9%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8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GeV – 1 TeV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2,000,896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7554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0.0662%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7549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99.9%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8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1-10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2,000,896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7485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0.0668%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7480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99.9%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801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γ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10-100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GeV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2,000,896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7482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7217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96.5%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265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3.54%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8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GeV – 1 TeV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2,000,896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7649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7275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95.1%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374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4.89%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8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1-10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2,000,896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7573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5797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76.5%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1776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23.5%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81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Exposure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Goal: Estimate the number of photons detected by CALET in orbit and the significance of steady sources</a:t>
            </a:r>
          </a:p>
          <a:p>
            <a:r>
              <a:rPr lang="en-US" dirty="0" smtClean="0"/>
              <a:t>Method: Generate a full-sky exposure map for one year of CALET orbit and use Fermi-LAT reported fluxes to calculate event rates</a:t>
            </a:r>
          </a:p>
          <a:p>
            <a:r>
              <a:rPr lang="en-US" dirty="0" smtClean="0"/>
              <a:t>How: Calculate ISS zenith pointing as function of time and convolve with known fluxes and CALET geometrical factor and efficiency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8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Gamma-ray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Three broad classes of high-energy gammas:</a:t>
            </a:r>
          </a:p>
          <a:p>
            <a:pPr lvl="1"/>
            <a:r>
              <a:rPr lang="en-US" dirty="0" smtClean="0"/>
              <a:t>Steady point sources – systems such as AGN</a:t>
            </a:r>
          </a:p>
          <a:p>
            <a:pPr lvl="1"/>
            <a:r>
              <a:rPr lang="en-US" dirty="0" smtClean="0"/>
              <a:t>Transient point sources – systems exhibiting flares </a:t>
            </a:r>
          </a:p>
          <a:p>
            <a:pPr lvl="1"/>
            <a:r>
              <a:rPr lang="en-US" dirty="0" smtClean="0"/>
              <a:t>Diffuse flux – background radiation from cosmic-ray interactions and, possible, dark matter annihilation</a:t>
            </a:r>
          </a:p>
          <a:p>
            <a:r>
              <a:rPr lang="en-US" dirty="0" smtClean="0"/>
              <a:t>Needed for calculation:</a:t>
            </a:r>
          </a:p>
          <a:p>
            <a:pPr lvl="1"/>
            <a:r>
              <a:rPr lang="en-US" dirty="0" smtClean="0"/>
              <a:t>Steady source flux – Fermi-LAT source catalog</a:t>
            </a:r>
          </a:p>
          <a:p>
            <a:pPr lvl="1"/>
            <a:r>
              <a:rPr lang="en-US" dirty="0" smtClean="0"/>
              <a:t>Diffuse flux – Fermi-LAT gamma-ray galactic background and isotropic models</a:t>
            </a:r>
          </a:p>
          <a:p>
            <a:pPr lvl="1"/>
            <a:r>
              <a:rPr lang="en-US" dirty="0" smtClean="0"/>
              <a:t>Exposure map – Generated using orbit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3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Fermi-LAT diffuse background model divided into 0.125° x 0.125° galactic latitude (b) and galactic longitude (l) bins</a:t>
            </a:r>
          </a:p>
          <a:p>
            <a:r>
              <a:rPr lang="en-US" dirty="0" smtClean="0"/>
              <a:t>Angular separation between two bins with central coordinates (l, b) and (l’, b’) calculated using </a:t>
            </a:r>
            <a:r>
              <a:rPr lang="en-US" dirty="0" err="1" smtClean="0"/>
              <a:t>Haversine</a:t>
            </a:r>
            <a:r>
              <a:rPr lang="en-US" dirty="0" smtClean="0"/>
              <a:t> formula: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739574"/>
              </p:ext>
            </p:extLst>
          </p:nvPr>
        </p:nvGraphicFramePr>
        <p:xfrm>
          <a:off x="1628587" y="4879350"/>
          <a:ext cx="5607838" cy="807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4" imgW="3441700" imgH="495300" progId="Equation.3">
                  <p:embed/>
                </p:oleObj>
              </mc:Choice>
              <mc:Fallback>
                <p:oleObj name="Equation" r:id="rId4" imgW="34417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8587" y="4879350"/>
                        <a:ext cx="5607838" cy="807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1752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the 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78142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Orbit calculated using AGI STK</a:t>
            </a:r>
          </a:p>
          <a:p>
            <a:r>
              <a:rPr lang="en-US" sz="2400" dirty="0" smtClean="0"/>
              <a:t>ISS zenith RA and Dec (J2000) generated for 2015/11 – 2016/10 at 1s resolution</a:t>
            </a:r>
          </a:p>
          <a:p>
            <a:r>
              <a:rPr lang="en-US" sz="2400" dirty="0" smtClean="0"/>
              <a:t>Translated to galactic coordinates using C WCS routines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ST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342" y="1907238"/>
            <a:ext cx="5694458" cy="344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84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Exposure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pointing (l, b) and the knowledge that the pointing is approximately constant over a 1s window:</a:t>
            </a:r>
          </a:p>
          <a:p>
            <a:pPr lvl="1"/>
            <a:r>
              <a:rPr lang="en-US" dirty="0" smtClean="0"/>
              <a:t>Find bin that (l, b) lie within</a:t>
            </a:r>
          </a:p>
          <a:p>
            <a:pPr lvl="1"/>
            <a:r>
              <a:rPr lang="en-US" dirty="0" smtClean="0"/>
              <a:t>Find all bins with centers (l’, b’) within 45° of the pointing direction (l, b)</a:t>
            </a:r>
          </a:p>
          <a:p>
            <a:pPr lvl="1"/>
            <a:r>
              <a:rPr lang="en-US" dirty="0" smtClean="0"/>
              <a:t>Increment the exposure time for all of those bins by 1 second</a:t>
            </a:r>
          </a:p>
          <a:p>
            <a:pPr lvl="1"/>
            <a:r>
              <a:rPr lang="en-US" dirty="0" smtClean="0"/>
              <a:t>Repeat for all pointing directions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8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rid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45" r="-8745"/>
          <a:stretch>
            <a:fillRect/>
          </a:stretch>
        </p:blipFill>
        <p:spPr>
          <a:xfrm>
            <a:off x="3359150" y="1600200"/>
            <a:ext cx="5327650" cy="4525963"/>
          </a:xfrm>
        </p:spPr>
      </p:pic>
      <p:sp>
        <p:nvSpPr>
          <p:cNvPr id="8" name="Oval 7"/>
          <p:cNvSpPr/>
          <p:nvPr/>
        </p:nvSpPr>
        <p:spPr>
          <a:xfrm flipV="1">
            <a:off x="5918764" y="3751175"/>
            <a:ext cx="202071" cy="21172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19800" y="1947333"/>
            <a:ext cx="0" cy="3838223"/>
            <a:chOff x="6019800" y="1947333"/>
            <a:chExt cx="0" cy="3838223"/>
          </a:xfrm>
        </p:grpSpPr>
        <p:cxnSp>
          <p:nvCxnSpPr>
            <p:cNvPr id="10" name="Straight Arrow Connector 9"/>
            <p:cNvCxnSpPr>
              <a:stCxn id="8" idx="4"/>
            </p:cNvCxnSpPr>
            <p:nvPr/>
          </p:nvCxnSpPr>
          <p:spPr>
            <a:xfrm flipV="1">
              <a:off x="6019800" y="1947333"/>
              <a:ext cx="0" cy="18038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4"/>
            </p:cNvCxnSpPr>
            <p:nvPr/>
          </p:nvCxnSpPr>
          <p:spPr>
            <a:xfrm>
              <a:off x="6019800" y="3751175"/>
              <a:ext cx="0" cy="20343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5918764" y="1816486"/>
            <a:ext cx="202071" cy="4094788"/>
          </a:xfrm>
          <a:prstGeom prst="rect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57697" y="181648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15182" y="1947333"/>
            <a:ext cx="53801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5" idx="3"/>
          </p:cNvCxnSpPr>
          <p:nvPr/>
        </p:nvCxnSpPr>
        <p:spPr>
          <a:xfrm flipV="1">
            <a:off x="6019800" y="2139757"/>
            <a:ext cx="959042" cy="76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783339" y="203200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212830" y="224751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32962" y="2463028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429881" y="2678542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644628" y="289405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44628" y="310957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856294" y="332508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857063" y="3540598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857063" y="3756112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56294" y="396289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856294" y="417841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640774" y="439392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640770" y="4609438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32958" y="4824952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432958" y="504046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212826" y="525598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783339" y="547149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357697" y="569576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6015182" y="5785556"/>
            <a:ext cx="53801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496406" y="569576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063836" y="548024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632806" y="525598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36662" y="504046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433968" y="4824952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188306" y="4609438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188306" y="439392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992803" y="417841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992803" y="396289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995112" y="3747382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989596" y="3531868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989596" y="331635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190615" y="310957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190615" y="289405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433968" y="2678542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437303" y="2463028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626264" y="2247514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063836" y="2032000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496406" y="1816486"/>
            <a:ext cx="195503" cy="21551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3965222" y="1813278"/>
            <a:ext cx="4099278" cy="4085166"/>
          </a:xfrm>
          <a:custGeom>
            <a:avLst/>
            <a:gdLst>
              <a:gd name="connsiteX0" fmla="*/ 1516945 w 4099278"/>
              <a:gd name="connsiteY0" fmla="*/ 7055 h 4085166"/>
              <a:gd name="connsiteX1" fmla="*/ 2589389 w 4099278"/>
              <a:gd name="connsiteY1" fmla="*/ 0 h 4085166"/>
              <a:gd name="connsiteX2" fmla="*/ 2589389 w 4099278"/>
              <a:gd name="connsiteY2" fmla="*/ 211666 h 4085166"/>
              <a:gd name="connsiteX3" fmla="*/ 3019778 w 4099278"/>
              <a:gd name="connsiteY3" fmla="*/ 218722 h 4085166"/>
              <a:gd name="connsiteX4" fmla="*/ 3019778 w 4099278"/>
              <a:gd name="connsiteY4" fmla="*/ 430389 h 4085166"/>
              <a:gd name="connsiteX5" fmla="*/ 3450167 w 4099278"/>
              <a:gd name="connsiteY5" fmla="*/ 437444 h 4085166"/>
              <a:gd name="connsiteX6" fmla="*/ 3450167 w 4099278"/>
              <a:gd name="connsiteY6" fmla="*/ 642055 h 4085166"/>
              <a:gd name="connsiteX7" fmla="*/ 3668889 w 4099278"/>
              <a:gd name="connsiteY7" fmla="*/ 642055 h 4085166"/>
              <a:gd name="connsiteX8" fmla="*/ 3668889 w 4099278"/>
              <a:gd name="connsiteY8" fmla="*/ 1079500 h 4085166"/>
              <a:gd name="connsiteX9" fmla="*/ 3880556 w 4099278"/>
              <a:gd name="connsiteY9" fmla="*/ 1079500 h 4085166"/>
              <a:gd name="connsiteX10" fmla="*/ 3887611 w 4099278"/>
              <a:gd name="connsiteY10" fmla="*/ 1502833 h 4085166"/>
              <a:gd name="connsiteX11" fmla="*/ 4099278 w 4099278"/>
              <a:gd name="connsiteY11" fmla="*/ 1509889 h 4085166"/>
              <a:gd name="connsiteX12" fmla="*/ 4099278 w 4099278"/>
              <a:gd name="connsiteY12" fmla="*/ 2582333 h 4085166"/>
              <a:gd name="connsiteX13" fmla="*/ 3880556 w 4099278"/>
              <a:gd name="connsiteY13" fmla="*/ 2582333 h 4085166"/>
              <a:gd name="connsiteX14" fmla="*/ 3880556 w 4099278"/>
              <a:gd name="connsiteY14" fmla="*/ 3012722 h 4085166"/>
              <a:gd name="connsiteX15" fmla="*/ 3668889 w 4099278"/>
              <a:gd name="connsiteY15" fmla="*/ 3019778 h 4085166"/>
              <a:gd name="connsiteX16" fmla="*/ 3668889 w 4099278"/>
              <a:gd name="connsiteY16" fmla="*/ 3443111 h 4085166"/>
              <a:gd name="connsiteX17" fmla="*/ 3457222 w 4099278"/>
              <a:gd name="connsiteY17" fmla="*/ 3443111 h 4085166"/>
              <a:gd name="connsiteX18" fmla="*/ 3457222 w 4099278"/>
              <a:gd name="connsiteY18" fmla="*/ 3654778 h 4085166"/>
              <a:gd name="connsiteX19" fmla="*/ 3019778 w 4099278"/>
              <a:gd name="connsiteY19" fmla="*/ 3661833 h 4085166"/>
              <a:gd name="connsiteX20" fmla="*/ 3019778 w 4099278"/>
              <a:gd name="connsiteY20" fmla="*/ 3873500 h 4085166"/>
              <a:gd name="connsiteX21" fmla="*/ 2589389 w 4099278"/>
              <a:gd name="connsiteY21" fmla="*/ 3873500 h 4085166"/>
              <a:gd name="connsiteX22" fmla="*/ 2589389 w 4099278"/>
              <a:gd name="connsiteY22" fmla="*/ 4085166 h 4085166"/>
              <a:gd name="connsiteX23" fmla="*/ 1502834 w 4099278"/>
              <a:gd name="connsiteY23" fmla="*/ 4085166 h 4085166"/>
              <a:gd name="connsiteX24" fmla="*/ 1502834 w 4099278"/>
              <a:gd name="connsiteY24" fmla="*/ 3873500 h 4085166"/>
              <a:gd name="connsiteX25" fmla="*/ 1086556 w 4099278"/>
              <a:gd name="connsiteY25" fmla="*/ 3880555 h 4085166"/>
              <a:gd name="connsiteX26" fmla="*/ 1093611 w 4099278"/>
              <a:gd name="connsiteY26" fmla="*/ 3661833 h 4085166"/>
              <a:gd name="connsiteX27" fmla="*/ 649111 w 4099278"/>
              <a:gd name="connsiteY27" fmla="*/ 3661833 h 4085166"/>
              <a:gd name="connsiteX28" fmla="*/ 649111 w 4099278"/>
              <a:gd name="connsiteY28" fmla="*/ 3443111 h 4085166"/>
              <a:gd name="connsiteX29" fmla="*/ 437445 w 4099278"/>
              <a:gd name="connsiteY29" fmla="*/ 3443111 h 4085166"/>
              <a:gd name="connsiteX30" fmla="*/ 437445 w 4099278"/>
              <a:gd name="connsiteY30" fmla="*/ 3012722 h 4085166"/>
              <a:gd name="connsiteX31" fmla="*/ 218722 w 4099278"/>
              <a:gd name="connsiteY31" fmla="*/ 3012722 h 4085166"/>
              <a:gd name="connsiteX32" fmla="*/ 218722 w 4099278"/>
              <a:gd name="connsiteY32" fmla="*/ 2589389 h 4085166"/>
              <a:gd name="connsiteX33" fmla="*/ 7056 w 4099278"/>
              <a:gd name="connsiteY33" fmla="*/ 2582333 h 4085166"/>
              <a:gd name="connsiteX34" fmla="*/ 0 w 4099278"/>
              <a:gd name="connsiteY34" fmla="*/ 1495778 h 4085166"/>
              <a:gd name="connsiteX35" fmla="*/ 218722 w 4099278"/>
              <a:gd name="connsiteY35" fmla="*/ 1495778 h 4085166"/>
              <a:gd name="connsiteX36" fmla="*/ 225778 w 4099278"/>
              <a:gd name="connsiteY36" fmla="*/ 1079500 h 4085166"/>
              <a:gd name="connsiteX37" fmla="*/ 430389 w 4099278"/>
              <a:gd name="connsiteY37" fmla="*/ 1079500 h 4085166"/>
              <a:gd name="connsiteX38" fmla="*/ 430389 w 4099278"/>
              <a:gd name="connsiteY38" fmla="*/ 649111 h 4085166"/>
              <a:gd name="connsiteX39" fmla="*/ 649111 w 4099278"/>
              <a:gd name="connsiteY39" fmla="*/ 656166 h 4085166"/>
              <a:gd name="connsiteX40" fmla="*/ 656167 w 4099278"/>
              <a:gd name="connsiteY40" fmla="*/ 437444 h 4085166"/>
              <a:gd name="connsiteX41" fmla="*/ 1079500 w 4099278"/>
              <a:gd name="connsiteY41" fmla="*/ 437444 h 4085166"/>
              <a:gd name="connsiteX42" fmla="*/ 1079500 w 4099278"/>
              <a:gd name="connsiteY42" fmla="*/ 218722 h 4085166"/>
              <a:gd name="connsiteX43" fmla="*/ 1509889 w 4099278"/>
              <a:gd name="connsiteY43" fmla="*/ 211666 h 4085166"/>
              <a:gd name="connsiteX44" fmla="*/ 1516945 w 4099278"/>
              <a:gd name="connsiteY44" fmla="*/ 7055 h 408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099278" h="4085166">
                <a:moveTo>
                  <a:pt x="1516945" y="7055"/>
                </a:moveTo>
                <a:lnTo>
                  <a:pt x="2589389" y="0"/>
                </a:lnTo>
                <a:lnTo>
                  <a:pt x="2589389" y="211666"/>
                </a:lnTo>
                <a:lnTo>
                  <a:pt x="3019778" y="218722"/>
                </a:lnTo>
                <a:lnTo>
                  <a:pt x="3019778" y="430389"/>
                </a:lnTo>
                <a:lnTo>
                  <a:pt x="3450167" y="437444"/>
                </a:lnTo>
                <a:lnTo>
                  <a:pt x="3450167" y="642055"/>
                </a:lnTo>
                <a:lnTo>
                  <a:pt x="3668889" y="642055"/>
                </a:lnTo>
                <a:lnTo>
                  <a:pt x="3668889" y="1079500"/>
                </a:lnTo>
                <a:lnTo>
                  <a:pt x="3880556" y="1079500"/>
                </a:lnTo>
                <a:lnTo>
                  <a:pt x="3887611" y="1502833"/>
                </a:lnTo>
                <a:lnTo>
                  <a:pt x="4099278" y="1509889"/>
                </a:lnTo>
                <a:lnTo>
                  <a:pt x="4099278" y="2582333"/>
                </a:lnTo>
                <a:lnTo>
                  <a:pt x="3880556" y="2582333"/>
                </a:lnTo>
                <a:lnTo>
                  <a:pt x="3880556" y="3012722"/>
                </a:lnTo>
                <a:lnTo>
                  <a:pt x="3668889" y="3019778"/>
                </a:lnTo>
                <a:lnTo>
                  <a:pt x="3668889" y="3443111"/>
                </a:lnTo>
                <a:lnTo>
                  <a:pt x="3457222" y="3443111"/>
                </a:lnTo>
                <a:lnTo>
                  <a:pt x="3457222" y="3654778"/>
                </a:lnTo>
                <a:lnTo>
                  <a:pt x="3019778" y="3661833"/>
                </a:lnTo>
                <a:lnTo>
                  <a:pt x="3019778" y="3873500"/>
                </a:lnTo>
                <a:lnTo>
                  <a:pt x="2589389" y="3873500"/>
                </a:lnTo>
                <a:lnTo>
                  <a:pt x="2589389" y="4085166"/>
                </a:lnTo>
                <a:lnTo>
                  <a:pt x="1502834" y="4085166"/>
                </a:lnTo>
                <a:lnTo>
                  <a:pt x="1502834" y="3873500"/>
                </a:lnTo>
                <a:lnTo>
                  <a:pt x="1086556" y="3880555"/>
                </a:lnTo>
                <a:lnTo>
                  <a:pt x="1093611" y="3661833"/>
                </a:lnTo>
                <a:lnTo>
                  <a:pt x="649111" y="3661833"/>
                </a:lnTo>
                <a:lnTo>
                  <a:pt x="649111" y="3443111"/>
                </a:lnTo>
                <a:lnTo>
                  <a:pt x="437445" y="3443111"/>
                </a:lnTo>
                <a:lnTo>
                  <a:pt x="437445" y="3012722"/>
                </a:lnTo>
                <a:lnTo>
                  <a:pt x="218722" y="3012722"/>
                </a:lnTo>
                <a:lnTo>
                  <a:pt x="218722" y="2589389"/>
                </a:lnTo>
                <a:lnTo>
                  <a:pt x="7056" y="2582333"/>
                </a:lnTo>
                <a:lnTo>
                  <a:pt x="0" y="1495778"/>
                </a:lnTo>
                <a:lnTo>
                  <a:pt x="218722" y="1495778"/>
                </a:lnTo>
                <a:lnTo>
                  <a:pt x="225778" y="1079500"/>
                </a:lnTo>
                <a:lnTo>
                  <a:pt x="430389" y="1079500"/>
                </a:lnTo>
                <a:lnTo>
                  <a:pt x="430389" y="649111"/>
                </a:lnTo>
                <a:lnTo>
                  <a:pt x="649111" y="656166"/>
                </a:lnTo>
                <a:lnTo>
                  <a:pt x="656167" y="437444"/>
                </a:lnTo>
                <a:lnTo>
                  <a:pt x="1079500" y="437444"/>
                </a:lnTo>
                <a:lnTo>
                  <a:pt x="1079500" y="218722"/>
                </a:lnTo>
                <a:lnTo>
                  <a:pt x="1509889" y="211666"/>
                </a:lnTo>
                <a:lnTo>
                  <a:pt x="1516945" y="7055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Bins in </a:t>
            </a:r>
            <a:r>
              <a:rPr lang="en-US" dirty="0" err="1" smtClean="0"/>
              <a:t>f.o.v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1600200"/>
            <a:ext cx="2878142" cy="4756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Start with the pointing bin at (l0, b0)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Log bins with l = l0 and b between b0 - 45° and b0 + 45°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Start at top bin and step to the right until a bin is found that has </a:t>
            </a:r>
            <a:r>
              <a:rPr lang="en-US" sz="1800" dirty="0" err="1" smtClean="0"/>
              <a:t>Δs</a:t>
            </a:r>
            <a:r>
              <a:rPr lang="en-US" sz="1800" dirty="0" smtClean="0"/>
              <a:t> &gt; 45°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Repeat until minimum b is reached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Reflect these across the central line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Increment exposure of all bins within these boundaries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647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7" grpId="1" animBg="1"/>
      <p:bldP spid="19" grpId="0" animBg="1"/>
      <p:bldP spid="19" grpId="1" animBg="1"/>
      <p:bldP spid="25" grpId="0" animBg="1"/>
      <p:bldP spid="25" grpId="1" animBg="1"/>
      <p:bldP spid="25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Exposure map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 descr="total_composite_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2186"/>
            <a:ext cx="9144000" cy="508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74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Photons incident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an effective area of 500cm</a:t>
            </a:r>
            <a:r>
              <a:rPr lang="en-US" baseline="30000" dirty="0" smtClean="0"/>
              <a:t>2</a:t>
            </a:r>
            <a:r>
              <a:rPr lang="en-US" dirty="0" smtClean="0"/>
              <a:t>, the number of type-B geometry photons incident is</a:t>
            </a:r>
          </a:p>
          <a:p>
            <a:pPr lvl="1"/>
            <a:r>
              <a:rPr lang="en-US" dirty="0" smtClean="0"/>
              <a:t>Approx. 3500 from combined galactic diffuse (10-500 GeV) and isotropic (10-600 GeV) sources</a:t>
            </a:r>
          </a:p>
          <a:p>
            <a:pPr lvl="1"/>
            <a:r>
              <a:rPr lang="en-US" dirty="0" smtClean="0"/>
              <a:t>Approx. 350 from persistent sources</a:t>
            </a:r>
          </a:p>
          <a:p>
            <a:pPr lvl="2"/>
            <a:r>
              <a:rPr lang="en-US" dirty="0" smtClean="0"/>
              <a:t>15 sources with ≥ 3 photons</a:t>
            </a:r>
          </a:p>
          <a:p>
            <a:pPr lvl="2"/>
            <a:r>
              <a:rPr lang="en-US" dirty="0" smtClean="0"/>
              <a:t>4 sources with ≥ 10 photons, including Crab, Vela, and </a:t>
            </a:r>
            <a:r>
              <a:rPr lang="en-US" dirty="0" err="1" smtClean="0"/>
              <a:t>Mkr</a:t>
            </a:r>
            <a:r>
              <a:rPr lang="en-US" dirty="0" smtClean="0"/>
              <a:t> 421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γ</a:t>
            </a:r>
            <a:r>
              <a:rPr lang="en-US" dirty="0" smtClean="0"/>
              <a:t>/e separation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Develop algorithm for separation of gamma-rays from electron dataset</a:t>
            </a:r>
          </a:p>
          <a:p>
            <a:r>
              <a:rPr lang="en-US" dirty="0" smtClean="0"/>
              <a:t>Method: Cut events based on ionization energy deposit thresholds in </a:t>
            </a:r>
            <a:r>
              <a:rPr lang="en-US" dirty="0" err="1" smtClean="0"/>
              <a:t>CHDx</a:t>
            </a:r>
            <a:r>
              <a:rPr lang="en-US" dirty="0" smtClean="0"/>
              <a:t> and </a:t>
            </a:r>
            <a:r>
              <a:rPr lang="en-US" dirty="0" err="1" smtClean="0"/>
              <a:t>CHDy</a:t>
            </a:r>
            <a:endParaRPr lang="en-US" dirty="0" smtClean="0"/>
          </a:p>
          <a:p>
            <a:r>
              <a:rPr lang="en-US" dirty="0" smtClean="0"/>
              <a:t>How: Generate and study gamma-ray and electrons events in the CAL using EPICS/Cosmos instrument Monte Carlo code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11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Photons incident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53707"/>
              </p:ext>
            </p:extLst>
          </p:nvPr>
        </p:nvGraphicFramePr>
        <p:xfrm>
          <a:off x="457200" y="1281085"/>
          <a:ext cx="8229600" cy="487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1FHL Designation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Common Name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Type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# of photons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J0835.3-4510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Vela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PWN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J0534.5+2201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Crab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PWN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19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J2028.6+4110e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MGRO J2031+41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N/A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J1104.4+3812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Mkn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421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HBL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J0617.2+2234e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IC443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Shell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J0633.9+1746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Geminga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PWN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J2158.8-3013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PKS 2155-304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HBL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J1709.7-4429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HESS J1708-443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PWN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J1824.5-1351e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HESS J1825-137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PWN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J0222.6+4302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3C 66A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IBL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J1923.2+1408e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W51C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Shell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J2021.0+4031e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VER J2019+407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N/A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J0538.8-4405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N/A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N/A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J1801.3-2326e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W28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SNR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J2253.9+1608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N/A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N/A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28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Photons incident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 descr="combined_count_map_tota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0" t="21574" r="2741" b="16904"/>
          <a:stretch/>
        </p:blipFill>
        <p:spPr>
          <a:xfrm>
            <a:off x="289666" y="1737824"/>
            <a:ext cx="8446777" cy="417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contamination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75853" cy="4525963"/>
          </a:xfrm>
        </p:spPr>
        <p:txBody>
          <a:bodyPr/>
          <a:lstStyle/>
          <a:p>
            <a:r>
              <a:rPr lang="en-US" dirty="0" smtClean="0"/>
              <a:t>The electron flux was obtained via PAMELA results</a:t>
            </a:r>
          </a:p>
          <a:p>
            <a:r>
              <a:rPr lang="en-US" dirty="0" smtClean="0"/>
              <a:t>Integrating the spectrum from 10-600 GeV yields an expectation of: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PAMELA_electron_spectru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463" y="1417638"/>
            <a:ext cx="4641055" cy="32194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38170" y="2105441"/>
            <a:ext cx="1760282" cy="300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33053" y="4901554"/>
            <a:ext cx="47524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 x 10</a:t>
            </a:r>
            <a:r>
              <a:rPr lang="en-US" sz="2800" baseline="30000" dirty="0" smtClean="0"/>
              <a:t>-3</a:t>
            </a:r>
            <a:r>
              <a:rPr lang="en-US" sz="2800" dirty="0" smtClean="0"/>
              <a:t> sr</a:t>
            </a:r>
            <a:r>
              <a:rPr lang="en-US" sz="2800" baseline="30000" dirty="0" smtClean="0"/>
              <a:t>-1</a:t>
            </a:r>
            <a:r>
              <a:rPr lang="en-US" sz="2800" dirty="0"/>
              <a:t> </a:t>
            </a:r>
            <a:r>
              <a:rPr lang="en-US" sz="2800" dirty="0" smtClean="0"/>
              <a:t>s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, with an average of 0.07 per sky bin after 1 year.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692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flares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Estimated number of </a:t>
            </a:r>
          </a:p>
          <a:p>
            <a:pPr lvl="1"/>
            <a:r>
              <a:rPr lang="en-US" dirty="0" smtClean="0"/>
              <a:t>Approximate exposure time for Crab on day when it is optimally in field of view is 21600s (25% of day)</a:t>
            </a:r>
          </a:p>
          <a:p>
            <a:pPr lvl="1"/>
            <a:r>
              <a:rPr lang="en-US" dirty="0" smtClean="0"/>
              <a:t>Denoting as α the flaring Crab flux in units of ambient Crab </a:t>
            </a:r>
            <a:r>
              <a:rPr lang="en-US" dirty="0"/>
              <a:t>flux (</a:t>
            </a:r>
            <a:r>
              <a:rPr lang="en-US" dirty="0" smtClean="0"/>
              <a:t>α = </a:t>
            </a:r>
            <a:r>
              <a:rPr lang="en-US" dirty="0" err="1" smtClean="0"/>
              <a:t>Φ</a:t>
            </a:r>
            <a:r>
              <a:rPr lang="en-US" baseline="-25000" dirty="0" err="1" smtClean="0"/>
              <a:t>flare</a:t>
            </a:r>
            <a:r>
              <a:rPr lang="en-US" dirty="0" smtClean="0"/>
              <a:t>/Φ</a:t>
            </a:r>
            <a:r>
              <a:rPr lang="en-US" baseline="-25000" dirty="0" smtClean="0"/>
              <a:t>0</a:t>
            </a:r>
            <a:r>
              <a:rPr lang="en-US" dirty="0" smtClean="0"/>
              <a:t>), the number of photons expected for one ideal day of flare observation is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For a 1-day flare</a:t>
            </a:r>
            <a:r>
              <a:rPr lang="en-US" dirty="0"/>
              <a:t>, </a:t>
            </a:r>
            <a:r>
              <a:rPr lang="en-US" dirty="0" smtClean="0"/>
              <a:t>α = 25 gives an expectation of 2 photons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741679"/>
              </p:ext>
            </p:extLst>
          </p:nvPr>
        </p:nvGraphicFramePr>
        <p:xfrm>
          <a:off x="3124200" y="4283625"/>
          <a:ext cx="2309683" cy="496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4" imgW="1181100" imgH="254000" progId="Equation.3">
                  <p:embed/>
                </p:oleObj>
              </mc:Choice>
              <mc:Fallback>
                <p:oleObj name="Equation" r:id="rId4" imgW="11811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24200" y="4283625"/>
                        <a:ext cx="2309683" cy="4967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7955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0690"/>
            <a:ext cx="8229600" cy="2967654"/>
          </a:xfrm>
        </p:spPr>
        <p:txBody>
          <a:bodyPr>
            <a:noAutofit/>
          </a:bodyPr>
          <a:lstStyle/>
          <a:p>
            <a:r>
              <a:rPr lang="en-US" sz="2100" dirty="0" smtClean="0"/>
              <a:t>Historical flares:</a:t>
            </a:r>
          </a:p>
          <a:p>
            <a:pPr lvl="1"/>
            <a:r>
              <a:rPr lang="en-US" sz="2100" dirty="0" smtClean="0"/>
              <a:t>04/2011: α ≈ 30, t ≈ 10 d</a:t>
            </a:r>
          </a:p>
          <a:p>
            <a:pPr lvl="1"/>
            <a:r>
              <a:rPr lang="en-US" sz="2100" dirty="0" smtClean="0"/>
              <a:t>03/2013: α ≈ 20, t ≈ 14 d</a:t>
            </a:r>
          </a:p>
          <a:p>
            <a:r>
              <a:rPr lang="en-US" sz="2100" dirty="0" smtClean="0"/>
              <a:t>Scale relation to 16% of day (average, rather than ideal)</a:t>
            </a:r>
          </a:p>
          <a:p>
            <a:r>
              <a:rPr lang="en-US" sz="2100" dirty="0" smtClean="0"/>
              <a:t>Expected number of photons:</a:t>
            </a:r>
          </a:p>
          <a:p>
            <a:pPr lvl="1"/>
            <a:r>
              <a:rPr lang="en-US" sz="2100" dirty="0" smtClean="0"/>
              <a:t>15 from either of the noted flares (~3.8σ significance)</a:t>
            </a:r>
          </a:p>
          <a:p>
            <a:r>
              <a:rPr lang="en-US" sz="2100" dirty="0" smtClean="0"/>
              <a:t>Detection at these energies would indicate inverse Compton source (only synchrotron observed to date)</a:t>
            </a:r>
            <a:endParaRPr lang="en-US" sz="2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7" t="7835" r="11923" b="66962"/>
          <a:stretch>
            <a:fillRect/>
          </a:stretch>
        </p:blipFill>
        <p:spPr>
          <a:xfrm>
            <a:off x="1964713" y="567788"/>
            <a:ext cx="5789443" cy="270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5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Gamma-rays can be separated from electrons up to 1 TeV with &gt;95% efficiency and electron rejection of better than 1 in 10</a:t>
            </a:r>
            <a:r>
              <a:rPr lang="en-US" baseline="30000" dirty="0" smtClean="0"/>
              <a:t>3</a:t>
            </a:r>
            <a:endParaRPr lang="en-US" dirty="0" smtClean="0"/>
          </a:p>
          <a:p>
            <a:r>
              <a:rPr lang="en-US" dirty="0" smtClean="0"/>
              <a:t>CALET will significantly detect some persistent sources, but will not be able to compete with Fermi-LAT on studying these</a:t>
            </a:r>
          </a:p>
          <a:p>
            <a:r>
              <a:rPr lang="en-US" dirty="0" smtClean="0"/>
              <a:t>All-sky scanning will be possible with CALET, making it a valuable tool for detecting high-energy flares such as those from Crab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62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8835"/>
            <a:ext cx="8229600" cy="1143000"/>
          </a:xfrm>
        </p:spPr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3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555880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exposure map generated using three pointing directions.  In galactic coords., </a:t>
            </a:r>
          </a:p>
          <a:p>
            <a:r>
              <a:rPr lang="en-US" dirty="0" smtClean="0"/>
              <a:t>(l, b) = (0.0, 0.0), (190, -30), (60, 57).</a:t>
            </a:r>
            <a:endParaRPr lang="en-US" dirty="0"/>
          </a:p>
        </p:txBody>
      </p:sp>
      <p:pic>
        <p:nvPicPr>
          <p:cNvPr id="8" name="Picture 7" descr="exposure_te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 t="16903" r="5422" b="17310"/>
          <a:stretch/>
        </p:blipFill>
        <p:spPr>
          <a:xfrm>
            <a:off x="680019" y="1319892"/>
            <a:ext cx="7798303" cy="423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454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Coordinates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img11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66" y="1205979"/>
            <a:ext cx="7274674" cy="524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44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100ks frames</a:t>
            </a:r>
            <a:endParaRPr lang="en-US" dirty="0"/>
          </a:p>
        </p:txBody>
      </p:sp>
      <p:pic>
        <p:nvPicPr>
          <p:cNvPr id="7" name="Output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44087" y="1417638"/>
            <a:ext cx="6034088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4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Approximately 2,000,000 events generated for electrons and gamma-rays in three energy bins:</a:t>
            </a:r>
          </a:p>
          <a:p>
            <a:pPr lvl="1"/>
            <a:r>
              <a:rPr lang="en-US" dirty="0" smtClean="0"/>
              <a:t>10 – 100 GeV</a:t>
            </a:r>
          </a:p>
          <a:p>
            <a:pPr lvl="1"/>
            <a:r>
              <a:rPr lang="en-US" dirty="0" smtClean="0"/>
              <a:t>100 – 1000 GeV</a:t>
            </a:r>
          </a:p>
          <a:p>
            <a:pPr lvl="1"/>
            <a:r>
              <a:rPr lang="en-US" dirty="0" smtClean="0"/>
              <a:t>1 – 10 TeV</a:t>
            </a:r>
          </a:p>
          <a:p>
            <a:r>
              <a:rPr lang="en-US" dirty="0" smtClean="0"/>
              <a:t>Events generated on the LSU-HPC </a:t>
            </a:r>
            <a:r>
              <a:rPr lang="en-US" dirty="0" err="1" smtClean="0"/>
              <a:t>SuperMike</a:t>
            </a:r>
            <a:r>
              <a:rPr lang="en-US" dirty="0" smtClean="0"/>
              <a:t>-II cluster using the CALET-LSU allocation</a:t>
            </a:r>
          </a:p>
          <a:p>
            <a:pPr lvl="1"/>
            <a:r>
              <a:rPr lang="en-US" dirty="0" smtClean="0"/>
              <a:t>EPICS 9.161, Cosmos 7.644, CAD Rev 15</a:t>
            </a:r>
          </a:p>
          <a:p>
            <a:pPr lvl="1"/>
            <a:r>
              <a:rPr lang="en-US" dirty="0" smtClean="0"/>
              <a:t>Important </a:t>
            </a:r>
            <a:r>
              <a:rPr lang="en-US" dirty="0"/>
              <a:t>sphere configuration parameters to note are:</a:t>
            </a:r>
          </a:p>
          <a:p>
            <a:pPr lvl="2"/>
            <a:r>
              <a:rPr lang="en-US" dirty="0"/>
              <a:t>sphere radius = 78cm, sphere midpoint = 24.53cm, sphere theta = 0-110°</a:t>
            </a:r>
          </a:p>
          <a:p>
            <a:pPr lvl="1"/>
            <a:r>
              <a:rPr lang="en-US" dirty="0"/>
              <a:t>Important </a:t>
            </a:r>
            <a:r>
              <a:rPr lang="en-US" dirty="0" err="1"/>
              <a:t>sepicsfile</a:t>
            </a:r>
            <a:r>
              <a:rPr lang="en-US" dirty="0"/>
              <a:t> input parameters to note are:</a:t>
            </a:r>
          </a:p>
          <a:p>
            <a:pPr lvl="2"/>
            <a:r>
              <a:rPr lang="en-US" dirty="0" err="1"/>
              <a:t>InputP</a:t>
            </a:r>
            <a:r>
              <a:rPr lang="en-US" dirty="0"/>
              <a:t> = ‘</a:t>
            </a:r>
            <a:r>
              <a:rPr lang="en-US" dirty="0" err="1"/>
              <a:t>usph</a:t>
            </a:r>
            <a:r>
              <a:rPr lang="en-US" dirty="0"/>
              <a:t>’, </a:t>
            </a:r>
            <a:r>
              <a:rPr lang="en-US" dirty="0" err="1"/>
              <a:t>Xinp</a:t>
            </a:r>
            <a:r>
              <a:rPr lang="en-US" dirty="0"/>
              <a:t> = 180, </a:t>
            </a:r>
            <a:r>
              <a:rPr lang="en-US" dirty="0" err="1"/>
              <a:t>Yinp</a:t>
            </a:r>
            <a:r>
              <a:rPr lang="en-US" dirty="0"/>
              <a:t> = 0, </a:t>
            </a:r>
            <a:r>
              <a:rPr lang="en-US" dirty="0" err="1"/>
              <a:t>Zinp</a:t>
            </a:r>
            <a:r>
              <a:rPr lang="en-US" dirty="0"/>
              <a:t> = 110, </a:t>
            </a:r>
            <a:r>
              <a:rPr lang="en-US" dirty="0" err="1"/>
              <a:t>InputA</a:t>
            </a:r>
            <a:r>
              <a:rPr lang="en-US" dirty="0"/>
              <a:t> = ‘</a:t>
            </a:r>
            <a:r>
              <a:rPr lang="en-US" dirty="0" err="1"/>
              <a:t>cos</a:t>
            </a:r>
            <a:r>
              <a:rPr lang="en-US" dirty="0"/>
              <a:t> 1’, </a:t>
            </a:r>
            <a:r>
              <a:rPr lang="en-US" dirty="0" err="1"/>
              <a:t>CosNormal</a:t>
            </a:r>
            <a:r>
              <a:rPr lang="en-US" dirty="0"/>
              <a:t> = (0.0, 1.0)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67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Mapping ‘hit’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25620" cy="47561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‘Hit’ components are those passed through by the primary particle trajectory.</a:t>
            </a:r>
          </a:p>
          <a:p>
            <a:r>
              <a:rPr lang="en-US" sz="2400" dirty="0" smtClean="0"/>
              <a:t>Event in image:</a:t>
            </a:r>
          </a:p>
          <a:p>
            <a:pPr lvl="1"/>
            <a:r>
              <a:rPr lang="en-US" sz="2000" dirty="0" smtClean="0"/>
              <a:t>Input: trajectory direction cosines</a:t>
            </a:r>
          </a:p>
          <a:p>
            <a:pPr lvl="1"/>
            <a:r>
              <a:rPr lang="en-US" sz="2000" dirty="0" smtClean="0"/>
              <a:t>Output: list of component numbers passed through (blue)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 descr="Event_1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t="5557" r="8746" b="2062"/>
          <a:stretch/>
        </p:blipFill>
        <p:spPr>
          <a:xfrm>
            <a:off x="3242895" y="1600200"/>
            <a:ext cx="5790631" cy="439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61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Filtered events based on trajectory:</a:t>
            </a:r>
          </a:p>
          <a:p>
            <a:pPr lvl="1"/>
            <a:r>
              <a:rPr lang="en-US" dirty="0" smtClean="0"/>
              <a:t>Primary path must pass through the top of the CHD and the bottom of the TASC (type B geometry as defined in M. Mori 2013)</a:t>
            </a:r>
          </a:p>
          <a:p>
            <a:r>
              <a:rPr lang="en-US" dirty="0" smtClean="0"/>
              <a:t>For events that have more than one strip per layer hit, the energy </a:t>
            </a:r>
            <a:r>
              <a:rPr lang="en-US" dirty="0" err="1" smtClean="0"/>
              <a:t>deposuts</a:t>
            </a:r>
            <a:r>
              <a:rPr lang="en-US" dirty="0" smtClean="0"/>
              <a:t> for those strips have been summed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89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histograms (e-)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0" y="1292228"/>
            <a:ext cx="9144000" cy="5064122"/>
            <a:chOff x="0" y="1292228"/>
            <a:chExt cx="8872389" cy="4433681"/>
          </a:xfrm>
        </p:grpSpPr>
        <p:pic>
          <p:nvPicPr>
            <p:cNvPr id="16" name="Picture 15" descr="e-_10-100GeV_CHD_layer_hist_log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509068"/>
              <a:ext cx="2955786" cy="2216839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5030" y="1292228"/>
              <a:ext cx="8867359" cy="4433681"/>
              <a:chOff x="5030" y="1292228"/>
              <a:chExt cx="8867359" cy="4433681"/>
            </a:xfrm>
          </p:grpSpPr>
          <p:pic>
            <p:nvPicPr>
              <p:cNvPr id="13" name="Picture 12" descr="e-_10-100GeV_CHD_layer_hist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30" y="1292228"/>
                <a:ext cx="2955786" cy="2216840"/>
              </a:xfrm>
              <a:prstGeom prst="rect">
                <a:avLst/>
              </a:prstGeom>
            </p:spPr>
          </p:pic>
          <p:pic>
            <p:nvPicPr>
              <p:cNvPr id="14" name="Picture 13" descr="e-_100-1000GeV_CHD_layer_hist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816" y="1292229"/>
                <a:ext cx="2955787" cy="2216840"/>
              </a:xfrm>
              <a:prstGeom prst="rect">
                <a:avLst/>
              </a:prstGeom>
            </p:spPr>
          </p:pic>
          <p:pic>
            <p:nvPicPr>
              <p:cNvPr id="15" name="Picture 14" descr="e-_1-10TeV_CHD_layer_hist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16603" y="1292228"/>
                <a:ext cx="2955786" cy="2216840"/>
              </a:xfrm>
              <a:prstGeom prst="rect">
                <a:avLst/>
              </a:prstGeom>
            </p:spPr>
          </p:pic>
          <p:pic>
            <p:nvPicPr>
              <p:cNvPr id="17" name="Picture 16" descr="e-_100-1000GeV_CHD_layer_hist_log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816" y="3509067"/>
                <a:ext cx="2955787" cy="2216840"/>
              </a:xfrm>
              <a:prstGeom prst="rect">
                <a:avLst/>
              </a:prstGeom>
            </p:spPr>
          </p:pic>
          <p:pic>
            <p:nvPicPr>
              <p:cNvPr id="18" name="Picture 17" descr="e-_1-10TeV_CHD_layer_hist_log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16603" y="3509069"/>
                <a:ext cx="2955786" cy="2216840"/>
              </a:xfrm>
              <a:prstGeom prst="rect">
                <a:avLst/>
              </a:prstGeom>
            </p:spPr>
          </p:pic>
        </p:grpSp>
      </p:grpSp>
      <p:sp>
        <p:nvSpPr>
          <p:cNvPr id="19" name="TextBox 18"/>
          <p:cNvSpPr txBox="1"/>
          <p:nvPr/>
        </p:nvSpPr>
        <p:spPr>
          <a:xfrm>
            <a:off x="8812554" y="606010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828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histograms (</a:t>
            </a:r>
            <a:r>
              <a:rPr lang="en-US" dirty="0" err="1" smtClean="0"/>
              <a:t>γ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0" y="1289442"/>
            <a:ext cx="9143998" cy="5066908"/>
            <a:chOff x="0" y="1278303"/>
            <a:chExt cx="6784128" cy="3392100"/>
          </a:xfrm>
        </p:grpSpPr>
        <p:pic>
          <p:nvPicPr>
            <p:cNvPr id="3" name="Picture 2" descr="gamma_10-100GeV_CHD_layer_his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78303"/>
              <a:ext cx="2261400" cy="1696050"/>
            </a:xfrm>
            <a:prstGeom prst="rect">
              <a:avLst/>
            </a:prstGeom>
          </p:spPr>
        </p:pic>
        <p:pic>
          <p:nvPicPr>
            <p:cNvPr id="9" name="Picture 8" descr="gamma_100-1000GeV_CHD_layer_hist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1400" y="1278358"/>
              <a:ext cx="2261327" cy="1695995"/>
            </a:xfrm>
            <a:prstGeom prst="rect">
              <a:avLst/>
            </a:prstGeom>
          </p:spPr>
        </p:pic>
        <p:pic>
          <p:nvPicPr>
            <p:cNvPr id="10" name="Picture 9" descr="gamma_1-10TeV_CHD_layer_hist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727" y="1278303"/>
              <a:ext cx="2261400" cy="1696050"/>
            </a:xfrm>
            <a:prstGeom prst="rect">
              <a:avLst/>
            </a:prstGeom>
          </p:spPr>
        </p:pic>
        <p:pic>
          <p:nvPicPr>
            <p:cNvPr id="12" name="Picture 11" descr="gamma_10-100GeV_CHD_layer_hist_log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3" y="2974353"/>
              <a:ext cx="2244178" cy="1683133"/>
            </a:xfrm>
            <a:prstGeom prst="rect">
              <a:avLst/>
            </a:prstGeom>
          </p:spPr>
        </p:pic>
        <p:pic>
          <p:nvPicPr>
            <p:cNvPr id="13" name="Picture 12" descr="gamma_100-1000GeV_CHD_layer_hist_log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1400" y="2974353"/>
              <a:ext cx="2261327" cy="1695995"/>
            </a:xfrm>
            <a:prstGeom prst="rect">
              <a:avLst/>
            </a:prstGeom>
          </p:spPr>
        </p:pic>
        <p:pic>
          <p:nvPicPr>
            <p:cNvPr id="14" name="Picture 13" descr="gamma_1-10TeV_CHD_layer_hist_log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728" y="2974353"/>
              <a:ext cx="2261400" cy="1696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795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coincidences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10-100GeV_coinciden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57" y="1176711"/>
            <a:ext cx="6906185" cy="517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28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CHD coincidences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2015/06/24 - 2015/06/26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100-1000GeV_coinciden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88" y="1201065"/>
            <a:ext cx="6873713" cy="515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ALET_TIM_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CALET_TIM_Theme.thmx</Template>
  <TotalTime>2860</TotalTime>
  <Words>1802</Words>
  <Application>Microsoft Macintosh PowerPoint</Application>
  <PresentationFormat>On-screen Show (4:3)</PresentationFormat>
  <Paragraphs>333</Paragraphs>
  <Slides>29</Slides>
  <Notes>28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CALET_TIM_Theme</vt:lpstr>
      <vt:lpstr>Equation</vt:lpstr>
      <vt:lpstr>Gamma-ray/Electron Separation and CALET One Year Exposure Map </vt:lpstr>
      <vt:lpstr>γ/e separation</vt:lpstr>
      <vt:lpstr>Event generation</vt:lpstr>
      <vt:lpstr>     Mapping ‘hit’ components</vt:lpstr>
      <vt:lpstr>Event selection</vt:lpstr>
      <vt:lpstr>CHD histograms (e-)</vt:lpstr>
      <vt:lpstr>CHD histograms (γ)</vt:lpstr>
      <vt:lpstr>CHD coincidences</vt:lpstr>
      <vt:lpstr>CHD coincidences</vt:lpstr>
      <vt:lpstr>CHD coincidences</vt:lpstr>
      <vt:lpstr>Separation statistics</vt:lpstr>
      <vt:lpstr>Exposure map</vt:lpstr>
      <vt:lpstr>Gamma-ray sources</vt:lpstr>
      <vt:lpstr>Determining exposure</vt:lpstr>
      <vt:lpstr>Calculating the orbit</vt:lpstr>
      <vt:lpstr>Exposure algorithm</vt:lpstr>
      <vt:lpstr>Bins in f.o.v.</vt:lpstr>
      <vt:lpstr>Exposure map</vt:lpstr>
      <vt:lpstr>Photons incident</vt:lpstr>
      <vt:lpstr>Photons incident</vt:lpstr>
      <vt:lpstr>Photons incident</vt:lpstr>
      <vt:lpstr>Electron contamination</vt:lpstr>
      <vt:lpstr>Crab flares</vt:lpstr>
      <vt:lpstr>PowerPoint Presentation</vt:lpstr>
      <vt:lpstr>Results</vt:lpstr>
      <vt:lpstr>Extra slides</vt:lpstr>
      <vt:lpstr>Example results</vt:lpstr>
      <vt:lpstr>Coordinates</vt:lpstr>
      <vt:lpstr>100ks frames</vt:lpstr>
    </vt:vector>
  </TitlesOfParts>
  <Company>Louisiana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One Year Exposure Map and Gamma-ray/Electron Separation</dc:title>
  <dc:creator>Nick Cannady</dc:creator>
  <cp:lastModifiedBy>Nick Cannady</cp:lastModifiedBy>
  <cp:revision>84</cp:revision>
  <dcterms:created xsi:type="dcterms:W3CDTF">2015-05-18T17:12:55Z</dcterms:created>
  <dcterms:modified xsi:type="dcterms:W3CDTF">2015-06-25T09:51:11Z</dcterms:modified>
</cp:coreProperties>
</file>