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embeddings/oleObject1.bin" ContentType="application/vnd.openxmlformats-officedocument.oleObject"/>
  <Override PartName="/ppt/embeddings/Microsoft_Equation1.bin" ContentType="application/vnd.openxmlformats-officedocument.oleObject"/>
  <Override PartName="/ppt/embeddings/oleObject2.bin" ContentType="application/vnd.openxmlformats-officedocument.oleObject"/>
  <Override PartName="/ppt/embeddings/Microsoft_Equation2.bin" ContentType="application/vnd.openxmlformats-officedocument.oleObject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6" r:id="rId2"/>
    <p:sldId id="295" r:id="rId3"/>
    <p:sldId id="291" r:id="rId4"/>
    <p:sldId id="285" r:id="rId5"/>
    <p:sldId id="293" r:id="rId6"/>
    <p:sldId id="294" r:id="rId7"/>
    <p:sldId id="292" r:id="rId8"/>
    <p:sldId id="286" r:id="rId9"/>
    <p:sldId id="287" r:id="rId10"/>
    <p:sldId id="288" r:id="rId11"/>
    <p:sldId id="277" r:id="rId12"/>
    <p:sldId id="289" r:id="rId13"/>
    <p:sldId id="278" r:id="rId14"/>
    <p:sldId id="290" r:id="rId15"/>
    <p:sldId id="279" r:id="rId16"/>
    <p:sldId id="296" r:id="rId17"/>
    <p:sldId id="284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44" d="100"/>
          <a:sy n="144" d="100"/>
        </p:scale>
        <p:origin x="-100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emf"/><Relationship Id="rId2" Type="http://schemas.openxmlformats.org/officeDocument/2006/relationships/image" Target="../media/image14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emf"/><Relationship Id="rId2" Type="http://schemas.openxmlformats.org/officeDocument/2006/relationships/image" Target="../media/image1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379C0C-24A2-2343-BD15-D64270F9C4C3}" type="datetimeFigureOut">
              <a:rPr lang="en-US" smtClean="0"/>
              <a:t>6/25/15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A100D9-A18E-A641-BD15-2BA3D26B33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41343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E8296D-AD7A-294D-8C66-F4B1027799E6}" type="datetimeFigureOut">
              <a:rPr lang="en-US" smtClean="0"/>
              <a:t>6/25/15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15BB7F-296D-2A4D-9E32-41E6555677F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782705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32FE81-8295-8B42-8E9E-197E067ABED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20420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62502A-B86D-5C4E-B775-C8E08BC86E9A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66581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62502A-B86D-5C4E-B775-C8E08BC86E9A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17252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Brian Flint Rauch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Pisa TIM, June 26,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6D254-8C40-874C-85E8-21BED3F62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7461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Brian Flint Rauch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Pisa TIM, June 26,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6D254-8C40-874C-85E8-21BED3F62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201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Brian Flint Rauch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Pisa TIM, June 26,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6D254-8C40-874C-85E8-21BED3F62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6535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Brian Flint Rauch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Pisa TIM, June 26,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6D254-8C40-874C-85E8-21BED3F62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5971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Brian Flint Rauch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Pisa TIM, June 26,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6D254-8C40-874C-85E8-21BED3F62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3012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Brian Flint Rauch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Pisa TIM, June 26, 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6D254-8C40-874C-85E8-21BED3F62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880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Brian Flint Rauch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Pisa TIM, June 26, 2015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6D254-8C40-874C-85E8-21BED3F62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9272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Brian Flint Rauch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Pisa TIM, June 26, 2015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6D254-8C40-874C-85E8-21BED3F62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447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Brian Flint Rauch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Pisa TIM, June 26, 2015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6D254-8C40-874C-85E8-21BED3F62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83842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Brian Flint Rauch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Pisa TIM, June 26, 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6D254-8C40-874C-85E8-21BED3F62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75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Brian Flint Rauch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Pisa TIM, June 26, 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6D254-8C40-874C-85E8-21BED3F62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97159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Brian Flint Rauch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CALET Pisa TIM, June 26,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06D254-8C40-874C-85E8-21BED3F626D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549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4" Type="http://schemas.openxmlformats.org/officeDocument/2006/relationships/oleObject" Target="../embeddings/oleObject2.bin"/><Relationship Id="rId5" Type="http://schemas.openxmlformats.org/officeDocument/2006/relationships/image" Target="../media/image17.emf"/><Relationship Id="rId6" Type="http://schemas.openxmlformats.org/officeDocument/2006/relationships/oleObject" Target="../embeddings/Microsoft_Equation2.bin"/><Relationship Id="rId7" Type="http://schemas.openxmlformats.org/officeDocument/2006/relationships/image" Target="../media/image18.emf"/><Relationship Id="rId8" Type="http://schemas.openxmlformats.org/officeDocument/2006/relationships/image" Target="../media/image2.png"/><Relationship Id="rId9" Type="http://schemas.openxmlformats.org/officeDocument/2006/relationships/image" Target="../media/image3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4" Type="http://schemas.openxmlformats.org/officeDocument/2006/relationships/image" Target="../media/image22.emf"/><Relationship Id="rId5" Type="http://schemas.openxmlformats.org/officeDocument/2006/relationships/image" Target="../media/image2.png"/><Relationship Id="rId6" Type="http://schemas.openxmlformats.org/officeDocument/2006/relationships/image" Target="../media/image3.emf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4" Type="http://schemas.openxmlformats.org/officeDocument/2006/relationships/image" Target="../media/image2.png"/><Relationship Id="rId5" Type="http://schemas.openxmlformats.org/officeDocument/2006/relationships/image" Target="../media/image3.em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3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emf"/><Relationship Id="rId5" Type="http://schemas.openxmlformats.org/officeDocument/2006/relationships/image" Target="../media/image25.gif"/><Relationship Id="rId6" Type="http://schemas.openxmlformats.org/officeDocument/2006/relationships/image" Target="../media/image26.em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4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emf"/><Relationship Id="rId5" Type="http://schemas.openxmlformats.org/officeDocument/2006/relationships/image" Target="../media/image28.emf"/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7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em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9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Relationship Id="rId3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4" Type="http://schemas.openxmlformats.org/officeDocument/2006/relationships/image" Target="../media/image2.png"/><Relationship Id="rId5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4" Type="http://schemas.openxmlformats.org/officeDocument/2006/relationships/image" Target="../media/image6.emf"/><Relationship Id="rId5" Type="http://schemas.openxmlformats.org/officeDocument/2006/relationships/image" Target="../media/image7.png"/><Relationship Id="rId6" Type="http://schemas.openxmlformats.org/officeDocument/2006/relationships/image" Target="../media/image2.png"/><Relationship Id="rId7" Type="http://schemas.openxmlformats.org/officeDocument/2006/relationships/image" Target="../media/image3.emf"/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4" Type="http://schemas.openxmlformats.org/officeDocument/2006/relationships/image" Target="../media/image2.png"/><Relationship Id="rId5" Type="http://schemas.openxmlformats.org/officeDocument/2006/relationships/image" Target="../media/image3.em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8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4" Type="http://schemas.openxmlformats.org/officeDocument/2006/relationships/image" Target="../media/image2.png"/><Relationship Id="rId5" Type="http://schemas.openxmlformats.org/officeDocument/2006/relationships/image" Target="../media/image3.em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emf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4" Type="http://schemas.openxmlformats.org/officeDocument/2006/relationships/oleObject" Target="../embeddings/oleObject1.bin"/><Relationship Id="rId5" Type="http://schemas.openxmlformats.org/officeDocument/2006/relationships/image" Target="../media/image13.emf"/><Relationship Id="rId6" Type="http://schemas.openxmlformats.org/officeDocument/2006/relationships/oleObject" Target="../embeddings/Microsoft_Equation1.bin"/><Relationship Id="rId7" Type="http://schemas.openxmlformats.org/officeDocument/2006/relationships/image" Target="../media/image14.emf"/><Relationship Id="rId8" Type="http://schemas.openxmlformats.org/officeDocument/2006/relationships/image" Target="../media/image2.png"/><Relationship Id="rId9" Type="http://schemas.openxmlformats.org/officeDocument/2006/relationships/image" Target="../media/image3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alphaModFix amt="10000"/>
          </a:blip>
          <a:stretch>
            <a:fillRect/>
          </a:stretch>
        </p:blipFill>
        <p:spPr>
          <a:xfrm>
            <a:off x="1498600" y="368300"/>
            <a:ext cx="6146800" cy="6121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2733" y="2130425"/>
            <a:ext cx="8140739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Predicted CALET Measurements of Heavy and Ultra-Heavy Cosmic Ray Nuclei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>
                <a:solidFill>
                  <a:schemeClr val="tx1"/>
                </a:solidFill>
              </a:rPr>
              <a:t>Brian Flint </a:t>
            </a:r>
            <a:r>
              <a:rPr lang="en-US" sz="2400" dirty="0" smtClean="0">
                <a:solidFill>
                  <a:schemeClr val="tx1"/>
                </a:solidFill>
              </a:rPr>
              <a:t>Rauch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Washington University</a:t>
            </a:r>
          </a:p>
          <a:p>
            <a:endParaRPr lang="en-US" sz="2400" dirty="0" smtClean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CALET Technical Interchange Meeting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INFN </a:t>
            </a:r>
            <a:r>
              <a:rPr lang="en-US" sz="2400" dirty="0" err="1" smtClean="0">
                <a:solidFill>
                  <a:schemeClr val="tx1"/>
                </a:solidFill>
              </a:rPr>
              <a:t>sez</a:t>
            </a:r>
            <a:r>
              <a:rPr lang="en-US" sz="2400" dirty="0" smtClean="0">
                <a:solidFill>
                  <a:schemeClr val="tx1"/>
                </a:solidFill>
              </a:rPr>
              <a:t>. di Pisa</a:t>
            </a:r>
            <a:endParaRPr lang="en-US" sz="2400" dirty="0" smtClean="0">
              <a:solidFill>
                <a:schemeClr val="tx1"/>
              </a:solidFill>
            </a:endParaRPr>
          </a:p>
          <a:p>
            <a:r>
              <a:rPr lang="en-US" sz="2400" dirty="0" smtClean="0">
                <a:solidFill>
                  <a:schemeClr val="tx1"/>
                </a:solidFill>
              </a:rPr>
              <a:t>June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2400" dirty="0" smtClean="0">
                <a:solidFill>
                  <a:schemeClr val="tx1"/>
                </a:solidFill>
              </a:rPr>
              <a:t>26</a:t>
            </a:r>
            <a:r>
              <a:rPr lang="en-US" sz="2400" dirty="0" smtClean="0">
                <a:solidFill>
                  <a:schemeClr val="tx1"/>
                </a:solidFill>
              </a:rPr>
              <a:t>, 2015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74056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12" descr="icrc2013-0819-06.eps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686" r="-8686"/>
          <a:stretch>
            <a:fillRect/>
          </a:stretch>
        </p:blipFill>
        <p:spPr>
          <a:xfrm>
            <a:off x="0" y="1395252"/>
            <a:ext cx="9144000" cy="5028847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3870" y="61"/>
            <a:ext cx="5880667" cy="957437"/>
          </a:xfrm>
        </p:spPr>
        <p:txBody>
          <a:bodyPr/>
          <a:lstStyle/>
          <a:p>
            <a:r>
              <a:rPr lang="en-US" dirty="0" smtClean="0"/>
              <a:t>Geomagnetic Latitudes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873869" y="957498"/>
            <a:ext cx="58806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Converting vertical cutoff rigidities to geomagnetic latitude using </a:t>
            </a:r>
            <a:r>
              <a:rPr lang="en-US" dirty="0" err="1" smtClean="0"/>
              <a:t>Störmer</a:t>
            </a:r>
            <a:r>
              <a:rPr lang="en-US" dirty="0" smtClean="0"/>
              <a:t> theory: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2E73B-A5F7-874B-84B7-68BE0F31FF65}" type="slidenum">
              <a:rPr lang="en-US" smtClean="0"/>
              <a:t>10</a:t>
            </a:fld>
            <a:endParaRPr 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48756133"/>
              </p:ext>
            </p:extLst>
          </p:nvPr>
        </p:nvGraphicFramePr>
        <p:xfrm>
          <a:off x="4514850" y="334645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7" name="Equation" r:id="rId4" imgW="114300" imgH="165100" progId="Equation.3">
                  <p:embed/>
                </p:oleObj>
              </mc:Choice>
              <mc:Fallback>
                <p:oleObj name="Equation" r:id="rId4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14850" y="334645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6463440"/>
              </p:ext>
            </p:extLst>
          </p:nvPr>
        </p:nvGraphicFramePr>
        <p:xfrm>
          <a:off x="3978645" y="1221078"/>
          <a:ext cx="1765844" cy="419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8" name="Equation" r:id="rId6" imgW="1016000" imgH="241300" progId="Equation.3">
                  <p:embed/>
                </p:oleObj>
              </mc:Choice>
              <mc:Fallback>
                <p:oleObj name="Equation" r:id="rId6" imgW="10160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978645" y="1221078"/>
                        <a:ext cx="1765844" cy="4193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877412" y="1517964"/>
            <a:ext cx="38699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In GV, where </a:t>
            </a:r>
            <a:r>
              <a:rPr lang="en-US" dirty="0" err="1" smtClean="0">
                <a:latin typeface="Times New Roman"/>
                <a:cs typeface="Times New Roman"/>
              </a:rPr>
              <a:t>λ</a:t>
            </a:r>
            <a:r>
              <a:rPr lang="en-US" dirty="0" smtClean="0">
                <a:latin typeface="Times New Roman"/>
                <a:cs typeface="Times New Roman"/>
              </a:rPr>
              <a:t> is geomagnetic latitude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457199" y="6356350"/>
            <a:ext cx="2420213" cy="365125"/>
          </a:xfrm>
        </p:spPr>
        <p:txBody>
          <a:bodyPr/>
          <a:lstStyle/>
          <a:p>
            <a:r>
              <a:rPr lang="en-US" smtClean="0"/>
              <a:t>Brian Flint Rauch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Pisa TIM, June 26, 2015</a:t>
            </a:r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0"/>
            <a:ext cx="1389463" cy="1395252"/>
          </a:xfrm>
          <a:prstGeom prst="rect">
            <a:avLst/>
          </a:prstGeom>
        </p:spPr>
      </p:pic>
      <p:pic>
        <p:nvPicPr>
          <p:cNvPr id="16" name="Content Placeholder 10" descr="wustl_CYMK.eps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149" b="-14149"/>
          <a:stretch>
            <a:fillRect/>
          </a:stretch>
        </p:blipFill>
        <p:spPr>
          <a:xfrm>
            <a:off x="7898991" y="13567"/>
            <a:ext cx="1245009" cy="1395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31713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 descr="geomagnetic_latitudes.eps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686" r="-8686"/>
          <a:stretch>
            <a:fillRect/>
          </a:stretch>
        </p:blipFill>
        <p:spPr>
          <a:xfrm>
            <a:off x="1" y="1399032"/>
            <a:ext cx="9144641" cy="5029200"/>
          </a:xfr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389462" y="274638"/>
            <a:ext cx="6509529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Masked Out SAA Based on AMS-02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199" y="6356350"/>
            <a:ext cx="2468179" cy="365125"/>
          </a:xfrm>
        </p:spPr>
        <p:txBody>
          <a:bodyPr/>
          <a:lstStyle/>
          <a:p>
            <a:r>
              <a:rPr lang="en-US" smtClean="0"/>
              <a:t>Brian Flint Rauch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Pisa TIM, June 26, 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6D254-8C40-874C-85E8-21BED3F626DE}" type="slidenum">
              <a:rPr lang="en-US" smtClean="0"/>
              <a:t>11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389463" cy="1395252"/>
          </a:xfrm>
          <a:prstGeom prst="rect">
            <a:avLst/>
          </a:prstGeom>
        </p:spPr>
      </p:pic>
      <p:pic>
        <p:nvPicPr>
          <p:cNvPr id="12" name="Content Placeholder 10" descr="wustl_CYMK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149" b="-14149"/>
          <a:stretch>
            <a:fillRect/>
          </a:stretch>
        </p:blipFill>
        <p:spPr>
          <a:xfrm>
            <a:off x="7898991" y="22386"/>
            <a:ext cx="1245009" cy="139525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96345" y="6094740"/>
            <a:ext cx="87848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Contour plot of geomagnetic latitude </a:t>
            </a:r>
            <a:r>
              <a:rPr lang="en-US" sz="1600" dirty="0" smtClean="0"/>
              <a:t>derived </a:t>
            </a:r>
            <a:r>
              <a:rPr lang="en-US" sz="1600" dirty="0"/>
              <a:t>from Smart and Shea (2009</a:t>
            </a:r>
            <a:r>
              <a:rPr lang="en-US" sz="1600" dirty="0" smtClean="0"/>
              <a:t>) and SAA  </a:t>
            </a:r>
            <a:r>
              <a:rPr lang="da-DK" sz="1600" dirty="0" err="1" smtClean="0"/>
              <a:t>Schael</a:t>
            </a:r>
            <a:r>
              <a:rPr lang="da-DK" sz="1600" dirty="0" smtClean="0"/>
              <a:t> </a:t>
            </a:r>
            <a:r>
              <a:rPr lang="da-DK" sz="1600" dirty="0"/>
              <a:t>et al., </a:t>
            </a:r>
            <a:r>
              <a:rPr lang="da-DK" sz="1600" dirty="0" smtClean="0"/>
              <a:t>2013.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5411792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geo_lat_frac_SAA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1550" y="1719737"/>
            <a:ext cx="4172504" cy="4054762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73869" y="0"/>
            <a:ext cx="5880668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Determining Geomagnetic Latitude Exposure</a:t>
            </a:r>
            <a:endParaRPr lang="en-US" dirty="0"/>
          </a:p>
        </p:txBody>
      </p:sp>
      <p:pic>
        <p:nvPicPr>
          <p:cNvPr id="7" name="Content Placeholder 6" descr="orbit_fraction_1degree.eps"/>
          <p:cNvPicPr>
            <a:picLocks noGrp="1" noChangeAspect="1"/>
          </p:cNvPicPr>
          <p:nvPr>
            <p:ph sz="half"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766" b="-7766"/>
          <a:stretch>
            <a:fillRect/>
          </a:stretch>
        </p:blipFill>
        <p:spPr>
          <a:xfrm>
            <a:off x="256960" y="1289415"/>
            <a:ext cx="4197074" cy="4703561"/>
          </a:xfrm>
        </p:spPr>
      </p:pic>
      <p:sp>
        <p:nvSpPr>
          <p:cNvPr id="9" name="TextBox 8"/>
          <p:cNvSpPr txBox="1"/>
          <p:nvPr/>
        </p:nvSpPr>
        <p:spPr>
          <a:xfrm>
            <a:off x="457200" y="5659849"/>
            <a:ext cx="8229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Use ISS orbit fractional latitude residence time to derive fractional geomagnetic latitude residence time</a:t>
            </a:r>
            <a:endParaRPr lang="en-US" dirty="0"/>
          </a:p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2E73B-A5F7-874B-84B7-68BE0F31FF65}" type="slidenum">
              <a:rPr lang="en-US" smtClean="0"/>
              <a:t>12</a:t>
            </a:fld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1389463" y="1440969"/>
            <a:ext cx="1810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ISS Orbit Fraction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5683877" y="1460432"/>
            <a:ext cx="27884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Geomagnetic Orbit Fraction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457199" y="6356350"/>
            <a:ext cx="2484805" cy="365125"/>
          </a:xfrm>
        </p:spPr>
        <p:txBody>
          <a:bodyPr/>
          <a:lstStyle/>
          <a:p>
            <a:r>
              <a:rPr lang="en-US" smtClean="0"/>
              <a:t>Brian Flint Rauch</a:t>
            </a:r>
            <a:endParaRPr lang="en-US" dirty="0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Pisa TIM, June 26, 2015</a:t>
            </a:r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1389463" cy="1395252"/>
          </a:xfrm>
          <a:prstGeom prst="rect">
            <a:avLst/>
          </a:prstGeom>
        </p:spPr>
      </p:pic>
      <p:pic>
        <p:nvPicPr>
          <p:cNvPr id="17" name="Content Placeholder 10" descr="wustl_CYMK.eps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149" b="-14149"/>
          <a:stretch>
            <a:fillRect/>
          </a:stretch>
        </p:blipFill>
        <p:spPr>
          <a:xfrm>
            <a:off x="7898991" y="22386"/>
            <a:ext cx="1245009" cy="1395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6224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389462" y="274638"/>
            <a:ext cx="6509529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Accounting for Detector </a:t>
            </a:r>
            <a:r>
              <a:rPr lang="en-US" dirty="0" smtClean="0"/>
              <a:t>Saturation and Interactions</a:t>
            </a:r>
            <a:endParaRPr lang="en-US" dirty="0"/>
          </a:p>
        </p:txBody>
      </p:sp>
      <p:pic>
        <p:nvPicPr>
          <p:cNvPr id="10" name="Content Placeholder 9" descr="saturation_curves.eps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766" b="-7766"/>
          <a:stretch>
            <a:fillRect/>
          </a:stretch>
        </p:blipFill>
        <p:spPr>
          <a:xfrm>
            <a:off x="457200" y="1097508"/>
            <a:ext cx="4038600" cy="4525963"/>
          </a:xfrm>
        </p:spPr>
      </p:pic>
      <p:pic>
        <p:nvPicPr>
          <p:cNvPr id="11" name="Content Placeholder 10" descr="dgf_gt.eps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766" b="-7766"/>
          <a:stretch>
            <a:fillRect/>
          </a:stretch>
        </p:blipFill>
        <p:spPr>
          <a:xfrm>
            <a:off x="4648200" y="1097508"/>
            <a:ext cx="4038600" cy="452596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529490" cy="365125"/>
          </a:xfrm>
        </p:spPr>
        <p:txBody>
          <a:bodyPr/>
          <a:lstStyle/>
          <a:p>
            <a:r>
              <a:rPr lang="en-US" smtClean="0"/>
              <a:t>Brian Flint Rauch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Pisa TIM, June 26,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6D254-8C40-874C-85E8-21BED3F626DE}" type="slidenum">
              <a:rPr lang="en-US" smtClean="0"/>
              <a:t>13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389463" cy="1395252"/>
          </a:xfrm>
          <a:prstGeom prst="rect">
            <a:avLst/>
          </a:prstGeom>
        </p:spPr>
      </p:pic>
      <p:pic>
        <p:nvPicPr>
          <p:cNvPr id="13" name="Content Placeholder 10" descr="wustl_CYMK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149" b="-14149"/>
          <a:stretch>
            <a:fillRect/>
          </a:stretch>
        </p:blipFill>
        <p:spPr>
          <a:xfrm>
            <a:off x="7898991" y="22386"/>
            <a:ext cx="1245009" cy="139525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67862" y="5224563"/>
            <a:ext cx="84695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sz="1600" dirty="0"/>
              <a:t>Added saturation cut in addition to interaction cuts based on zenith angle (</a:t>
            </a:r>
            <a:r>
              <a:rPr lang="en-US" sz="1600" dirty="0" err="1"/>
              <a:t>θ</a:t>
            </a:r>
            <a:r>
              <a:rPr lang="en-US" sz="1600" dirty="0"/>
              <a:t>) used in ICRC analysis.</a:t>
            </a:r>
          </a:p>
          <a:p>
            <a:pPr marL="285750" indent="-285750">
              <a:buFont typeface="Arial"/>
              <a:buChar char="•"/>
            </a:pPr>
            <a:r>
              <a:rPr lang="en-US" sz="1600" dirty="0" smtClean="0"/>
              <a:t>Use </a:t>
            </a:r>
            <a:r>
              <a:rPr lang="en-US" sz="1600" dirty="0"/>
              <a:t>differential geometry factor of CALET for East-West angle (</a:t>
            </a:r>
            <a:r>
              <a:rPr lang="en-US" sz="1600" dirty="0" err="1">
                <a:latin typeface="Times New Roman"/>
                <a:cs typeface="Times New Roman"/>
              </a:rPr>
              <a:t>γ</a:t>
            </a:r>
            <a:r>
              <a:rPr lang="en-US" sz="1600" dirty="0"/>
              <a:t>) and zenith angle (</a:t>
            </a:r>
            <a:r>
              <a:rPr lang="en-US" sz="1600" dirty="0" err="1"/>
              <a:t>θ</a:t>
            </a:r>
            <a:r>
              <a:rPr lang="en-US" sz="1600" dirty="0"/>
              <a:t>) to model exposure and nuclear interaction survival probabilities – reducing by 25% for </a:t>
            </a:r>
            <a:r>
              <a:rPr lang="en-US" sz="1600" dirty="0" err="1"/>
              <a:t>θ</a:t>
            </a:r>
            <a:r>
              <a:rPr lang="en-US" sz="1600" dirty="0"/>
              <a:t> &gt; 45° for ISS </a:t>
            </a:r>
            <a:r>
              <a:rPr lang="en-US" sz="1600" dirty="0" smtClean="0"/>
              <a:t>obstructions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182279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389462" y="274638"/>
            <a:ext cx="6509529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Consider Different Acceptances</a:t>
            </a:r>
            <a:endParaRPr lang="en-US" dirty="0"/>
          </a:p>
        </p:txBody>
      </p:sp>
      <p:pic>
        <p:nvPicPr>
          <p:cNvPr id="11" name="Content Placeholder 10" descr="dgf_gt.eps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766" b="-7766"/>
          <a:stretch>
            <a:fillRect/>
          </a:stretch>
        </p:blipFill>
        <p:spPr>
          <a:xfrm>
            <a:off x="-16734" y="2059335"/>
            <a:ext cx="3003424" cy="3365866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529490" cy="365125"/>
          </a:xfrm>
        </p:spPr>
        <p:txBody>
          <a:bodyPr/>
          <a:lstStyle/>
          <a:p>
            <a:r>
              <a:rPr lang="en-US" smtClean="0"/>
              <a:t>Brian Flint Rauch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Pisa TIM, June 26,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6D254-8C40-874C-85E8-21BED3F626DE}" type="slidenum">
              <a:rPr lang="en-US" smtClean="0"/>
              <a:t>14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389463" cy="1395252"/>
          </a:xfrm>
          <a:prstGeom prst="rect">
            <a:avLst/>
          </a:prstGeom>
        </p:spPr>
      </p:pic>
      <p:pic>
        <p:nvPicPr>
          <p:cNvPr id="13" name="Content Placeholder 10" descr="wustl_CYMK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149" b="-14149"/>
          <a:stretch>
            <a:fillRect/>
          </a:stretch>
        </p:blipFill>
        <p:spPr>
          <a:xfrm>
            <a:off x="7898991" y="22386"/>
            <a:ext cx="1245009" cy="139525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897890" y="5255924"/>
            <a:ext cx="116188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4400 cm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sr</a:t>
            </a:r>
            <a:endParaRPr lang="en-US" sz="1600" dirty="0"/>
          </a:p>
        </p:txBody>
      </p:sp>
      <p:pic>
        <p:nvPicPr>
          <p:cNvPr id="8" name="Picture 7" descr="dgf_2d_HE_1e10.gif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8778" y="2191785"/>
            <a:ext cx="3201022" cy="3108531"/>
          </a:xfrm>
          <a:prstGeom prst="rect">
            <a:avLst/>
          </a:prstGeom>
        </p:spPr>
      </p:pic>
      <p:pic>
        <p:nvPicPr>
          <p:cNvPr id="3" name="Picture 2" descr="dgf_2d_full_1e10.eps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0720" y="2090250"/>
            <a:ext cx="3303280" cy="321006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36461" y="1863435"/>
            <a:ext cx="23060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UH Mode – UH Trigger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301093" y="1863435"/>
            <a:ext cx="22706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UH Mode – HE</a:t>
            </a:r>
            <a:r>
              <a:rPr lang="en-US" dirty="0"/>
              <a:t> </a:t>
            </a:r>
            <a:r>
              <a:rPr lang="en-US" dirty="0" smtClean="0"/>
              <a:t>Trigger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6866782" y="1905584"/>
            <a:ext cx="15183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Full Geometry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3971853" y="5255924"/>
            <a:ext cx="11172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17</a:t>
            </a:r>
            <a:r>
              <a:rPr lang="en-US" sz="1600" dirty="0" smtClean="0"/>
              <a:t>00 cm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sr</a:t>
            </a:r>
            <a:endParaRPr lang="en-US" sz="1600" dirty="0"/>
          </a:p>
        </p:txBody>
      </p:sp>
      <p:sp>
        <p:nvSpPr>
          <p:cNvPr id="18" name="TextBox 17"/>
          <p:cNvSpPr txBox="1"/>
          <p:nvPr/>
        </p:nvSpPr>
        <p:spPr>
          <a:xfrm>
            <a:off x="7077964" y="5255924"/>
            <a:ext cx="10495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7</a:t>
            </a:r>
            <a:r>
              <a:rPr lang="en-US" sz="1600" dirty="0" smtClean="0"/>
              <a:t>00 cm</a:t>
            </a:r>
            <a:r>
              <a:rPr lang="en-US" sz="1600" baseline="30000" dirty="0" smtClean="0"/>
              <a:t>2</a:t>
            </a:r>
            <a:r>
              <a:rPr lang="en-US" sz="1600" dirty="0" smtClean="0"/>
              <a:t>sr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300851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Predicted UH Results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Previous Prediction</a:t>
            </a:r>
            <a:endParaRPr lang="en-US" dirty="0"/>
          </a:p>
        </p:txBody>
      </p:sp>
      <p:pic>
        <p:nvPicPr>
          <p:cNvPr id="9" name="Content Placeholder 8" descr="CALET_5yr_abundances_ave_comp_TIGER.eps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8" r="408"/>
          <a:stretch>
            <a:fillRect/>
          </a:stretch>
        </p:blipFill>
        <p:spPr/>
      </p:pic>
      <p:sp>
        <p:nvSpPr>
          <p:cNvPr id="13" name="Text Placeholder 12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Current Analysis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Brian Flint Rauch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Pisa TIM, June 26, 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6D254-8C40-874C-85E8-21BED3F626DE}" type="slidenum">
              <a:rPr lang="en-US" smtClean="0"/>
              <a:t>15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389463" cy="1395252"/>
          </a:xfrm>
          <a:prstGeom prst="rect">
            <a:avLst/>
          </a:prstGeom>
        </p:spPr>
      </p:pic>
      <p:pic>
        <p:nvPicPr>
          <p:cNvPr id="11" name="Content Placeholder 10" descr="wustl_CYMK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149" b="-14149"/>
          <a:stretch>
            <a:fillRect/>
          </a:stretch>
        </p:blipFill>
        <p:spPr>
          <a:xfrm>
            <a:off x="7898991" y="22386"/>
            <a:ext cx="1245009" cy="139525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57200" y="6020924"/>
            <a:ext cx="40805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CALET ≈ 2×</a:t>
            </a:r>
            <a:r>
              <a:rPr lang="en-US" sz="1600" dirty="0" smtClean="0"/>
              <a:t>TIGER: Neglected to multiply by 5! </a:t>
            </a:r>
            <a:endParaRPr lang="en-US" sz="1600" dirty="0"/>
          </a:p>
        </p:txBody>
      </p:sp>
      <p:pic>
        <p:nvPicPr>
          <p:cNvPr id="4" name="Content Placeholder 3" descr="calet_5yr_results.eps"/>
          <p:cNvPicPr>
            <a:picLocks noGrp="1" noChangeAspect="1"/>
          </p:cNvPicPr>
          <p:nvPr>
            <p:ph sz="quarter" idx="4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8" r="298"/>
          <a:stretch>
            <a:fillRect/>
          </a:stretch>
        </p:blipFill>
        <p:spPr/>
      </p:pic>
      <p:sp>
        <p:nvSpPr>
          <p:cNvPr id="16" name="TextBox 15"/>
          <p:cNvSpPr txBox="1"/>
          <p:nvPr/>
        </p:nvSpPr>
        <p:spPr>
          <a:xfrm>
            <a:off x="758509" y="1350447"/>
            <a:ext cx="76027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double </a:t>
            </a:r>
            <a:r>
              <a:rPr lang="en-US" dirty="0" err="1"/>
              <a:t>time_in_orbit</a:t>
            </a:r>
            <a:r>
              <a:rPr lang="en-US" dirty="0"/>
              <a:t>=5*365*24*60*60; // 5 years times seconds per year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56680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Content Placeholder 14" descr="calet_5yr_results_full.eps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661" b="-7661"/>
          <a:stretch>
            <a:fillRect/>
          </a:stretch>
        </p:blipFill>
        <p:spPr>
          <a:xfrm>
            <a:off x="3236892" y="634166"/>
            <a:ext cx="5449909" cy="6107583"/>
          </a:xfrm>
        </p:spPr>
      </p:pic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389462" y="0"/>
            <a:ext cx="6509529" cy="12611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Full CALET Acceptance Statistics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168110" y="1600200"/>
            <a:ext cx="3068782" cy="4525963"/>
          </a:xfrm>
        </p:spPr>
        <p:txBody>
          <a:bodyPr/>
          <a:lstStyle/>
          <a:p>
            <a:r>
              <a:rPr lang="en-US" dirty="0" smtClean="0"/>
              <a:t>Used similar approach to UH analysis without rigidity threshold limit.</a:t>
            </a:r>
          </a:p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Brian Flint Rauch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Pisa TIM, June 26, 2015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6D254-8C40-874C-85E8-21BED3F626DE}" type="slidenum">
              <a:rPr lang="en-US" smtClean="0"/>
              <a:t>16</a:t>
            </a:fld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389463" cy="1395252"/>
          </a:xfrm>
          <a:prstGeom prst="rect">
            <a:avLst/>
          </a:prstGeom>
        </p:spPr>
      </p:pic>
      <p:pic>
        <p:nvPicPr>
          <p:cNvPr id="14" name="Content Placeholder 10" descr="wustl_CYMK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149" b="-14149"/>
          <a:stretch>
            <a:fillRect/>
          </a:stretch>
        </p:blipFill>
        <p:spPr>
          <a:xfrm>
            <a:off x="7898991" y="22386"/>
            <a:ext cx="1245009" cy="1395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4502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389462" y="274638"/>
            <a:ext cx="6509529" cy="1143000"/>
          </a:xfrm>
        </p:spPr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Expected CALET UH statists from Heavy Trigger 5 times greater than previously reported.</a:t>
            </a:r>
          </a:p>
          <a:p>
            <a:r>
              <a:rPr lang="en-US" dirty="0" smtClean="0"/>
              <a:t>UH statistics </a:t>
            </a:r>
            <a:r>
              <a:rPr lang="en-US" dirty="0" smtClean="0"/>
              <a:t>within full geometry for 5 year exposure not much less than from first </a:t>
            </a:r>
            <a:r>
              <a:rPr lang="en-US" dirty="0" err="1" smtClean="0"/>
              <a:t>SuperTIGER</a:t>
            </a:r>
            <a:r>
              <a:rPr lang="en-US" dirty="0" smtClean="0"/>
              <a:t> flight. </a:t>
            </a:r>
          </a:p>
          <a:p>
            <a:r>
              <a:rPr lang="en-US" dirty="0" smtClean="0"/>
              <a:t>More abundant nuclei 5 year statistics predicted accounting for geomagnetic shielding and interactions in CHD.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Brian Flint Rauch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Pisa TIM, June 26, 2015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6D254-8C40-874C-85E8-21BED3F626DE}" type="slidenum">
              <a:rPr lang="en-US" smtClean="0"/>
              <a:t>17</a:t>
            </a:fld>
            <a:endParaRPr lang="en-US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89463" cy="1395252"/>
          </a:xfrm>
          <a:prstGeom prst="rect">
            <a:avLst/>
          </a:prstGeom>
        </p:spPr>
      </p:pic>
      <p:pic>
        <p:nvPicPr>
          <p:cNvPr id="13" name="Content Placeholder 10" descr="wustl_CYMK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149" b="-14149"/>
          <a:stretch>
            <a:fillRect/>
          </a:stretch>
        </p:blipFill>
        <p:spPr>
          <a:xfrm>
            <a:off x="7898991" y="22386"/>
            <a:ext cx="1245009" cy="1395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46533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UH GCR are interesting because they tell us about the GCR source and acceleration mechanism.</a:t>
            </a:r>
          </a:p>
          <a:p>
            <a:r>
              <a:rPr lang="en-US" dirty="0" smtClean="0"/>
              <a:t>Update prediction of UH statistics that CALET will see in 5 years.</a:t>
            </a:r>
          </a:p>
          <a:p>
            <a:r>
              <a:rPr lang="en-US" dirty="0" smtClean="0"/>
              <a:t>Predict heavy GCR statistics that CALET will see in 5 years.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Brian Flint Rauch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Pisa TIM, June 26,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6D254-8C40-874C-85E8-21BED3F626DE}" type="slidenum">
              <a:rPr lang="en-US" smtClean="0"/>
              <a:t>2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389463" cy="1395252"/>
          </a:xfrm>
          <a:prstGeom prst="rect">
            <a:avLst/>
          </a:prstGeom>
        </p:spPr>
      </p:pic>
      <p:pic>
        <p:nvPicPr>
          <p:cNvPr id="8" name="Content Placeholder 10" descr="wustl_CYMK.eps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149" b="-14149"/>
          <a:stretch>
            <a:fillRect/>
          </a:stretch>
        </p:blipFill>
        <p:spPr>
          <a:xfrm>
            <a:off x="7898991" y="22386"/>
            <a:ext cx="1245009" cy="1395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91338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11" descr="GCR_2_GeV_SS_Si_label.eps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686" r="-8686"/>
          <a:stretch>
            <a:fillRect/>
          </a:stretch>
        </p:blipFill>
        <p:spPr>
          <a:xfrm>
            <a:off x="0" y="1072902"/>
            <a:ext cx="9188392" cy="5053262"/>
          </a:xfrm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389462" y="0"/>
            <a:ext cx="6365075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Galactic Cosmic Rays Compared to Solar System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199" y="6356350"/>
            <a:ext cx="2482379" cy="365125"/>
          </a:xfrm>
        </p:spPr>
        <p:txBody>
          <a:bodyPr/>
          <a:lstStyle/>
          <a:p>
            <a:r>
              <a:rPr lang="en-US" smtClean="0"/>
              <a:t>Brian Flint Rauch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Pisa TIM, June 26, 2015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1174C7-510B-CB47-B59C-F0243DFAF186}" type="slidenum">
              <a:rPr lang="en-US" smtClean="0"/>
              <a:t>3</a:t>
            </a:fld>
            <a:endParaRPr lang="en-US"/>
          </a:p>
        </p:txBody>
      </p:sp>
      <p:sp>
        <p:nvSpPr>
          <p:cNvPr id="13" name="Text Box 34"/>
          <p:cNvSpPr txBox="1">
            <a:spLocks noChangeArrowheads="1"/>
          </p:cNvSpPr>
          <p:nvPr/>
        </p:nvSpPr>
        <p:spPr bwMode="auto">
          <a:xfrm>
            <a:off x="2590800" y="6051550"/>
            <a:ext cx="408134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sz="1400" dirty="0"/>
              <a:t>SS abundances </a:t>
            </a:r>
            <a:r>
              <a:rPr lang="en-US" sz="1400" dirty="0" smtClean="0"/>
              <a:t>from K. </a:t>
            </a:r>
            <a:r>
              <a:rPr lang="en-US" sz="1400" dirty="0" err="1" smtClean="0"/>
              <a:t>Lodders</a:t>
            </a:r>
            <a:r>
              <a:rPr lang="en-US" sz="1400" dirty="0" smtClean="0"/>
              <a:t>, </a:t>
            </a:r>
            <a:r>
              <a:rPr lang="en-US" sz="1400" i="1" dirty="0" err="1"/>
              <a:t>ApJ</a:t>
            </a:r>
            <a:r>
              <a:rPr lang="en-US" sz="1400" i="1" dirty="0"/>
              <a:t> </a:t>
            </a:r>
            <a:r>
              <a:rPr lang="en-US" sz="1400" b="1" dirty="0"/>
              <a:t>591</a:t>
            </a:r>
            <a:r>
              <a:rPr lang="en-US" sz="1400" dirty="0"/>
              <a:t>, 1220 (2003)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389463" cy="1395252"/>
          </a:xfrm>
          <a:prstGeom prst="rect">
            <a:avLst/>
          </a:prstGeom>
        </p:spPr>
      </p:pic>
      <p:pic>
        <p:nvPicPr>
          <p:cNvPr id="14" name="Content Placeholder 10" descr="wustl_CYMK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149" b="-14149"/>
          <a:stretch>
            <a:fillRect/>
          </a:stretch>
        </p:blipFill>
        <p:spPr>
          <a:xfrm>
            <a:off x="7898991" y="22386"/>
            <a:ext cx="1245009" cy="1395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3035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 descr="TIGER_2003_S12vsC1_thresh_cut.pdf"/>
          <p:cNvPicPr>
            <a:picLocks noGrp="1" noChangeAspect="1"/>
          </p:cNvPicPr>
          <p:nvPr>
            <p:ph sz="half"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354" b="-4354"/>
          <a:stretch>
            <a:fillRect/>
          </a:stretch>
        </p:blipFill>
        <p:spPr>
          <a:xfrm rot="5400000">
            <a:off x="2939034" y="1339341"/>
            <a:ext cx="2905457" cy="3256076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3870" y="0"/>
            <a:ext cx="5880667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Improved Collecting Power for Higher Energy Events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98817" y="4272677"/>
            <a:ext cx="850184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 smtClean="0"/>
              <a:t>TIGER data for scintillators similar to those used in CALET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Above a C1 threshold of ~5000 (~600 MeV/nucleon) Fe-peak resolution does not vary much with energy</a:t>
            </a:r>
          </a:p>
          <a:p>
            <a:pPr marL="285750" indent="-285750">
              <a:buFont typeface="Arial"/>
              <a:buChar char="•"/>
            </a:pPr>
            <a:r>
              <a:rPr lang="en-US" dirty="0" smtClean="0"/>
              <a:t>Charge determinations of UH GCRs can be made with scintillator signals alone</a:t>
            </a:r>
          </a:p>
          <a:p>
            <a:pPr marL="285750" indent="-285750">
              <a:buFont typeface="Arial"/>
              <a:buChar char="•"/>
            </a:pPr>
            <a:r>
              <a:rPr lang="en-US" dirty="0"/>
              <a:t>P</a:t>
            </a:r>
            <a:r>
              <a:rPr lang="en-US" dirty="0" smtClean="0"/>
              <a:t>assage </a:t>
            </a:r>
            <a:r>
              <a:rPr lang="en-US" dirty="0"/>
              <a:t>through the CHD and the top four fiber layers in the </a:t>
            </a:r>
            <a:r>
              <a:rPr lang="en-US" dirty="0" smtClean="0"/>
              <a:t>IMC</a:t>
            </a:r>
            <a:r>
              <a:rPr lang="en-US" dirty="0"/>
              <a:t> </a:t>
            </a:r>
            <a:r>
              <a:rPr lang="en-US" dirty="0" smtClean="0"/>
              <a:t>gives </a:t>
            </a:r>
            <a:r>
              <a:rPr lang="en-US" dirty="0"/>
              <a:t>a larger geometry factor, 0.40 m</a:t>
            </a:r>
            <a:r>
              <a:rPr lang="en-US" baseline="30000" dirty="0"/>
              <a:t>2</a:t>
            </a:r>
            <a:r>
              <a:rPr lang="en-US" dirty="0"/>
              <a:t>-sr, than for the total instrument, 0.12 m</a:t>
            </a:r>
            <a:r>
              <a:rPr lang="en-US" baseline="30000" dirty="0"/>
              <a:t>2</a:t>
            </a:r>
            <a:r>
              <a:rPr lang="en-US" dirty="0"/>
              <a:t>-sr</a:t>
            </a:r>
          </a:p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4</a:t>
            </a:fld>
            <a:endParaRPr lang="en-US" dirty="0"/>
          </a:p>
        </p:txBody>
      </p:sp>
      <p:pic>
        <p:nvPicPr>
          <p:cNvPr id="6" name="Content Placeholder 5" descr="2003_S12_26Fe_C1_5000_cut_red.eps"/>
          <p:cNvPicPr>
            <a:picLocks noGrp="1" noChangeAspect="1"/>
          </p:cNvPicPr>
          <p:nvPr>
            <p:ph sz="half" idx="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8403" b="-8403"/>
          <a:stretch>
            <a:fillRect/>
          </a:stretch>
        </p:blipFill>
        <p:spPr>
          <a:xfrm>
            <a:off x="6113327" y="1203325"/>
            <a:ext cx="3030673" cy="3396403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571188" cy="365125"/>
          </a:xfrm>
        </p:spPr>
        <p:txBody>
          <a:bodyPr/>
          <a:lstStyle/>
          <a:p>
            <a:r>
              <a:rPr lang="en-US" smtClean="0"/>
              <a:t>Brian Flint Rauch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Pisa TIM, June 26, 2015</a:t>
            </a:r>
            <a:endParaRPr lang="en-US"/>
          </a:p>
        </p:txBody>
      </p:sp>
      <p:pic>
        <p:nvPicPr>
          <p:cNvPr id="21" name="Content Placeholder 7" descr="CALET_schematic_mine_3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30971" b="-30971"/>
          <a:stretch>
            <a:fillRect/>
          </a:stretch>
        </p:blipFill>
        <p:spPr>
          <a:xfrm>
            <a:off x="0" y="1417638"/>
            <a:ext cx="2955424" cy="331207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1389463" cy="1395252"/>
          </a:xfrm>
          <a:prstGeom prst="rect">
            <a:avLst/>
          </a:prstGeom>
        </p:spPr>
      </p:pic>
      <p:pic>
        <p:nvPicPr>
          <p:cNvPr id="13" name="Content Placeholder 10" descr="wustl_CYMK.eps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149" b="-14149"/>
          <a:stretch>
            <a:fillRect/>
          </a:stretch>
        </p:blipFill>
        <p:spPr>
          <a:xfrm>
            <a:off x="7898991" y="22386"/>
            <a:ext cx="1245009" cy="1395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2652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389462" y="22386"/>
            <a:ext cx="6509529" cy="1372866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Measured Differential Spectra</a:t>
            </a:r>
            <a:endParaRPr lang="en-US" dirty="0"/>
          </a:p>
        </p:txBody>
      </p:sp>
      <p:pic>
        <p:nvPicPr>
          <p:cNvPr id="12" name="Content Placeholder 11" descr="s_max_dif_spec.eps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661" b="-7661"/>
          <a:stretch>
            <a:fillRect/>
          </a:stretch>
        </p:blipFill>
        <p:spPr/>
      </p:pic>
      <p:pic>
        <p:nvPicPr>
          <p:cNvPr id="13" name="Content Placeholder 12" descr="s_min_dif_spec.eps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661" b="-7661"/>
          <a:stretch>
            <a:fillRect/>
          </a:stretch>
        </p:blipFill>
        <p:spPr/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Brian Flint Rauch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Pisa TIM, June 26, 2015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6D254-8C40-874C-85E8-21BED3F626DE}" type="slidenum">
              <a:rPr lang="en-US" smtClean="0"/>
              <a:t>5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389463" cy="1395252"/>
          </a:xfrm>
          <a:prstGeom prst="rect">
            <a:avLst/>
          </a:prstGeom>
        </p:spPr>
      </p:pic>
      <p:pic>
        <p:nvPicPr>
          <p:cNvPr id="11" name="Content Placeholder 10" descr="wustl_CYMK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149" b="-14149"/>
          <a:stretch>
            <a:fillRect/>
          </a:stretch>
        </p:blipFill>
        <p:spPr>
          <a:xfrm>
            <a:off x="7898991" y="22386"/>
            <a:ext cx="1245009" cy="1395252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2449070" y="5941497"/>
            <a:ext cx="439825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Spectra 5 ≤ Z ≤ 32 from 2009ApJ...698.1666G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8989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9462" y="0"/>
            <a:ext cx="6509529" cy="1395252"/>
          </a:xfrm>
        </p:spPr>
        <p:txBody>
          <a:bodyPr/>
          <a:lstStyle/>
          <a:p>
            <a:r>
              <a:rPr lang="en-US" dirty="0" smtClean="0"/>
              <a:t>Integral Spectra </a:t>
            </a:r>
            <a:endParaRPr lang="en-US" dirty="0"/>
          </a:p>
        </p:txBody>
      </p:sp>
      <p:pic>
        <p:nvPicPr>
          <p:cNvPr id="10" name="Content Placeholder 9" descr="s_max_int_spec.eps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661" b="-7661"/>
          <a:stretch>
            <a:fillRect/>
          </a:stretch>
        </p:blipFill>
        <p:spPr/>
      </p:pic>
      <p:pic>
        <p:nvPicPr>
          <p:cNvPr id="11" name="Content Placeholder 10" descr="s_min_int_spec.eps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661" b="-7661"/>
          <a:stretch>
            <a:fillRect/>
          </a:stretch>
        </p:blipFill>
        <p:spPr/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Brian Flint Rauch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Pisa TIM, June 26, 2015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06D254-8C40-874C-85E8-21BED3F626DE}" type="slidenum">
              <a:rPr lang="en-US" smtClean="0"/>
              <a:t>6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389463" cy="1395252"/>
          </a:xfrm>
          <a:prstGeom prst="rect">
            <a:avLst/>
          </a:prstGeom>
        </p:spPr>
      </p:pic>
      <p:pic>
        <p:nvPicPr>
          <p:cNvPr id="9" name="Content Placeholder 10" descr="wustl_CYMK.eps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149" b="-14149"/>
          <a:stretch>
            <a:fillRect/>
          </a:stretch>
        </p:blipFill>
        <p:spPr>
          <a:xfrm>
            <a:off x="7898991" y="22386"/>
            <a:ext cx="1245009" cy="1395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4986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89462" y="0"/>
            <a:ext cx="6509529" cy="139525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Fe Integral </a:t>
            </a:r>
            <a:r>
              <a:rPr lang="en-US" sz="3600" dirty="0" smtClean="0"/>
              <a:t>Spectra Scaled with Relative Abundances </a:t>
            </a:r>
            <a:r>
              <a:rPr lang="en-US" sz="3600" dirty="0" smtClean="0"/>
              <a:t>for UH</a:t>
            </a:r>
            <a:endParaRPr lang="en-US" sz="3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Spectra have not been measured for UH GCRs, so the Fe spectrum is scaled by relative abundances.</a:t>
            </a:r>
          </a:p>
          <a:p>
            <a:r>
              <a:rPr lang="en-US" dirty="0" smtClean="0"/>
              <a:t>Modulation seen by CALET is likely to be between Solar Minimum and Maximum, so calculations use averages.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076031-4E2D-394E-AF75-AF1B4135BBAF}" type="slidenum">
              <a:rPr lang="en-US" smtClean="0"/>
              <a:t>7</a:t>
            </a:fld>
            <a:endParaRPr lang="en-US"/>
          </a:p>
        </p:txBody>
      </p:sp>
      <p:pic>
        <p:nvPicPr>
          <p:cNvPr id="7" name="Content Placeholder 6" descr="fe_spec_comp_int_2.pdf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4354" b="-4354"/>
          <a:stretch>
            <a:fillRect/>
          </a:stretch>
        </p:blipFill>
        <p:spPr>
          <a:xfrm rot="5400000">
            <a:off x="4648200" y="1600200"/>
            <a:ext cx="4038600" cy="4525963"/>
          </a:xfr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389463" cy="1395252"/>
          </a:xfrm>
          <a:prstGeom prst="rect">
            <a:avLst/>
          </a:prstGeom>
        </p:spPr>
      </p:pic>
      <p:pic>
        <p:nvPicPr>
          <p:cNvPr id="10" name="Content Placeholder 10" descr="wustl_CYMK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149" b="-14149"/>
          <a:stretch>
            <a:fillRect/>
          </a:stretch>
        </p:blipFill>
        <p:spPr>
          <a:xfrm>
            <a:off x="7898991" y="22386"/>
            <a:ext cx="1245009" cy="1395252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Brian Flint Rauch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Pisa TIM, June 26, 2015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09500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 descr="icrc2013-0819-07.eps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766" b="-7766"/>
          <a:stretch>
            <a:fillRect/>
          </a:stretch>
        </p:blipFill>
        <p:spPr>
          <a:xfrm>
            <a:off x="4097337" y="675762"/>
            <a:ext cx="5046663" cy="5655675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3870" y="0"/>
            <a:ext cx="5880667" cy="1143000"/>
          </a:xfrm>
        </p:spPr>
        <p:txBody>
          <a:bodyPr>
            <a:noAutofit/>
          </a:bodyPr>
          <a:lstStyle/>
          <a:p>
            <a:r>
              <a:rPr lang="en-US" sz="4000" dirty="0" smtClean="0"/>
              <a:t>Nuclear Critical Momenta</a:t>
            </a:r>
            <a:endParaRPr lang="en-US" sz="40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2E73B-A5F7-874B-84B7-68BE0F31FF65}" type="slidenum">
              <a:rPr lang="en-US" smtClean="0"/>
              <a:t>8</a:t>
            </a:fld>
            <a:endParaRPr lang="en-US"/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5956364"/>
              </p:ext>
            </p:extLst>
          </p:nvPr>
        </p:nvGraphicFramePr>
        <p:xfrm>
          <a:off x="4514850" y="3346450"/>
          <a:ext cx="114300" cy="165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Equation" r:id="rId4" imgW="114300" imgH="165100" progId="Equation.3">
                  <p:embed/>
                </p:oleObj>
              </mc:Choice>
              <mc:Fallback>
                <p:oleObj name="Equation" r:id="rId4" imgW="114300" imgH="165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514850" y="3346450"/>
                        <a:ext cx="114300" cy="1651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47865550"/>
              </p:ext>
            </p:extLst>
          </p:nvPr>
        </p:nvGraphicFramePr>
        <p:xfrm>
          <a:off x="328613" y="3158675"/>
          <a:ext cx="3768725" cy="882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Equation" r:id="rId6" imgW="2501900" imgH="584200" progId="Equation.3">
                  <p:embed/>
                </p:oleObj>
              </mc:Choice>
              <mc:Fallback>
                <p:oleObj name="Equation" r:id="rId6" imgW="2501900" imgH="5842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28613" y="3158675"/>
                        <a:ext cx="3768725" cy="8826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328613" y="4171495"/>
            <a:ext cx="36799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In </a:t>
            </a:r>
            <a:r>
              <a:rPr lang="en-US" dirty="0" err="1" smtClean="0">
                <a:latin typeface="Times New Roman"/>
                <a:cs typeface="Times New Roman"/>
              </a:rPr>
              <a:t>GeV</a:t>
            </a:r>
            <a:r>
              <a:rPr lang="en-US" dirty="0" smtClean="0">
                <a:latin typeface="Times New Roman"/>
                <a:cs typeface="Times New Roman"/>
              </a:rPr>
              <a:t>/c where </a:t>
            </a:r>
            <a:r>
              <a:rPr lang="en-US" dirty="0" err="1" smtClean="0">
                <a:latin typeface="Times New Roman"/>
                <a:cs typeface="Times New Roman"/>
              </a:rPr>
              <a:t>λ</a:t>
            </a:r>
            <a:r>
              <a:rPr lang="en-US" dirty="0" smtClean="0">
                <a:latin typeface="Times New Roman"/>
                <a:cs typeface="Times New Roman"/>
              </a:rPr>
              <a:t> is geomagnetic latitude and </a:t>
            </a:r>
            <a:r>
              <a:rPr lang="en-US" dirty="0" err="1" smtClean="0">
                <a:latin typeface="Times New Roman"/>
                <a:cs typeface="Times New Roman"/>
              </a:rPr>
              <a:t>γ</a:t>
            </a:r>
            <a:r>
              <a:rPr lang="en-US" dirty="0" smtClean="0">
                <a:latin typeface="Times New Roman"/>
                <a:cs typeface="Times New Roman"/>
              </a:rPr>
              <a:t> is the East-West angle</a:t>
            </a:r>
            <a:endParaRPr lang="en-US" dirty="0">
              <a:latin typeface="Times New Roman"/>
              <a:cs typeface="Times New Roman"/>
            </a:endParaRPr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437974" cy="365125"/>
          </a:xfrm>
        </p:spPr>
        <p:txBody>
          <a:bodyPr/>
          <a:lstStyle/>
          <a:p>
            <a:r>
              <a:rPr lang="en-US" smtClean="0"/>
              <a:t>Brian Flint Rauch</a:t>
            </a:r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Pisa TIM, June 26, 2015</a:t>
            </a:r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328613" y="2235345"/>
            <a:ext cx="39490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latin typeface="Times New Roman"/>
                <a:cs typeface="Times New Roman"/>
              </a:rPr>
              <a:t>Critical Momentum Dependence on East-West Angle and Geomagnetic Latitude from </a:t>
            </a:r>
            <a:r>
              <a:rPr lang="en-US" dirty="0" err="1" smtClean="0">
                <a:latin typeface="Times New Roman"/>
                <a:cs typeface="Times New Roman"/>
              </a:rPr>
              <a:t>Störmer</a:t>
            </a:r>
            <a:r>
              <a:rPr lang="en-US" dirty="0" smtClean="0">
                <a:latin typeface="Times New Roman"/>
                <a:cs typeface="Times New Roman"/>
              </a:rPr>
              <a:t> Theory</a:t>
            </a:r>
            <a:endParaRPr lang="en-US" dirty="0">
              <a:latin typeface="Times New Roman"/>
              <a:cs typeface="Times New Roman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0" y="0"/>
            <a:ext cx="1389463" cy="1395252"/>
          </a:xfrm>
          <a:prstGeom prst="rect">
            <a:avLst/>
          </a:prstGeom>
        </p:spPr>
      </p:pic>
      <p:pic>
        <p:nvPicPr>
          <p:cNvPr id="18" name="Content Placeholder 10" descr="wustl_CYMK.eps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149" b="-14149"/>
          <a:stretch>
            <a:fillRect/>
          </a:stretch>
        </p:blipFill>
        <p:spPr>
          <a:xfrm>
            <a:off x="7898991" y="22386"/>
            <a:ext cx="1245009" cy="1395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728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vertical_cutoff_rigidities_1degree.eps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686" r="-8686"/>
          <a:stretch>
            <a:fillRect/>
          </a:stretch>
        </p:blipFill>
        <p:spPr>
          <a:xfrm>
            <a:off x="0" y="1395252"/>
            <a:ext cx="9144000" cy="5028848"/>
          </a:xfr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873870" y="0"/>
            <a:ext cx="5880667" cy="1143000"/>
          </a:xfrm>
        </p:spPr>
        <p:txBody>
          <a:bodyPr>
            <a:normAutofit/>
          </a:bodyPr>
          <a:lstStyle/>
          <a:p>
            <a:r>
              <a:rPr lang="en-US" dirty="0" smtClean="0"/>
              <a:t>Vertical Cutoff Rigidities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873870" y="1004337"/>
            <a:ext cx="58806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Bilinear interpolation of 5° latitude × 15° longitude grid at 450 km altitude by Smart &amp; Shea </a:t>
            </a:r>
            <a:r>
              <a:rPr lang="en-US" i="1" dirty="0" err="1" smtClean="0"/>
              <a:t>AdSpR</a:t>
            </a:r>
            <a:r>
              <a:rPr lang="en-US" dirty="0" smtClean="0"/>
              <a:t>, </a:t>
            </a:r>
            <a:r>
              <a:rPr lang="en-US" b="1" dirty="0" smtClean="0"/>
              <a:t>44</a:t>
            </a:r>
            <a:r>
              <a:rPr lang="en-US" dirty="0" smtClean="0"/>
              <a:t>, 1107 to 1° pitch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C2E73B-A5F7-874B-84B7-68BE0F31FF65}" type="slidenum">
              <a:rPr lang="en-US" smtClean="0"/>
              <a:t>9</a:t>
            </a:fld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393570" cy="365125"/>
          </a:xfrm>
        </p:spPr>
        <p:txBody>
          <a:bodyPr/>
          <a:lstStyle/>
          <a:p>
            <a:r>
              <a:rPr lang="en-US" smtClean="0"/>
              <a:t>Brian Flint Rauch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CALET Pisa TIM, June 26, 2015</a:t>
            </a:r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1389463" cy="1395252"/>
          </a:xfrm>
          <a:prstGeom prst="rect">
            <a:avLst/>
          </a:prstGeom>
        </p:spPr>
      </p:pic>
      <p:pic>
        <p:nvPicPr>
          <p:cNvPr id="14" name="Content Placeholder 10" descr="wustl_CYMK.eps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4149" b="-14149"/>
          <a:stretch>
            <a:fillRect/>
          </a:stretch>
        </p:blipFill>
        <p:spPr>
          <a:xfrm>
            <a:off x="7898991" y="22386"/>
            <a:ext cx="1245009" cy="13952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043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6584</TotalTime>
  <Words>772</Words>
  <Application>Microsoft Macintosh PowerPoint</Application>
  <PresentationFormat>On-screen Show (4:3)</PresentationFormat>
  <Paragraphs>111</Paragraphs>
  <Slides>17</Slides>
  <Notes>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Office Theme</vt:lpstr>
      <vt:lpstr>Equation</vt:lpstr>
      <vt:lpstr>Microsoft Equation</vt:lpstr>
      <vt:lpstr>Predicted CALET Measurements of Heavy and Ultra-Heavy Cosmic Ray Nuclei</vt:lpstr>
      <vt:lpstr>Introduction</vt:lpstr>
      <vt:lpstr>Galactic Cosmic Rays Compared to Solar System</vt:lpstr>
      <vt:lpstr> Improved Collecting Power for Higher Energy Events</vt:lpstr>
      <vt:lpstr>Measured Differential Spectra</vt:lpstr>
      <vt:lpstr>Integral Spectra </vt:lpstr>
      <vt:lpstr>Fe Integral Spectra Scaled with Relative Abundances for UH</vt:lpstr>
      <vt:lpstr>Nuclear Critical Momenta</vt:lpstr>
      <vt:lpstr>Vertical Cutoff Rigidities</vt:lpstr>
      <vt:lpstr>Geomagnetic Latitudes</vt:lpstr>
      <vt:lpstr>Masked Out SAA Based on AMS-02</vt:lpstr>
      <vt:lpstr>Determining Geomagnetic Latitude Exposure</vt:lpstr>
      <vt:lpstr>Accounting for Detector Saturation and Interactions</vt:lpstr>
      <vt:lpstr>Consider Different Acceptances</vt:lpstr>
      <vt:lpstr>Predicted UH Results</vt:lpstr>
      <vt:lpstr>Full CALET Acceptance Statistics</vt:lpstr>
      <vt:lpstr>Summary</vt:lpstr>
    </vt:vector>
  </TitlesOfParts>
  <Company>Washington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Status of Epics/Cosmos Heavy Nuclei Simulations</dc:title>
  <dc:creator>Brian Rauch</dc:creator>
  <cp:lastModifiedBy>Brian Rauch</cp:lastModifiedBy>
  <cp:revision>107</cp:revision>
  <dcterms:created xsi:type="dcterms:W3CDTF">2012-05-21T22:34:43Z</dcterms:created>
  <dcterms:modified xsi:type="dcterms:W3CDTF">2015-06-26T09:33:18Z</dcterms:modified>
</cp:coreProperties>
</file>