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ink/ink1.xml" ContentType="application/inkml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61" r:id="rId4"/>
    <p:sldId id="264" r:id="rId5"/>
    <p:sldId id="268" r:id="rId6"/>
    <p:sldId id="276" r:id="rId7"/>
    <p:sldId id="273" r:id="rId8"/>
    <p:sldId id="271" r:id="rId9"/>
    <p:sldId id="270" r:id="rId10"/>
    <p:sldId id="272" r:id="rId11"/>
    <p:sldId id="277" r:id="rId12"/>
    <p:sldId id="279" r:id="rId13"/>
    <p:sldId id="267" r:id="rId14"/>
    <p:sldId id="278" r:id="rId15"/>
    <p:sldId id="26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ug Granger" initials="DG" lastIdx="1" clrIdx="0">
    <p:extLst>
      <p:ext uri="{19B8F6BF-5375-455C-9EA6-DF929625EA0E}">
        <p15:presenceInfo xmlns:p15="http://schemas.microsoft.com/office/powerpoint/2012/main" userId="Doug Grang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Grid="0">
      <p:cViewPr varScale="1">
        <p:scale>
          <a:sx n="79" d="100"/>
          <a:sy n="79" d="100"/>
        </p:scale>
        <p:origin x="366" y="39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6-15T13:57:50.008" idx="1">
    <p:pos x="10" y="10"/>
    <p:text/>
    <p:extLst>
      <p:ext uri="{C676402C-5697-4E1C-873F-D02D1690AC5C}">
        <p15:threadingInfo xmlns:p15="http://schemas.microsoft.com/office/powerpoint/2012/main" timeZoneBias="300"/>
      </p:ext>
    </p:extLst>
  </p:cm>
</p:cmLst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9600" units="cm"/>
          <inkml:channel name="Y" type="integer" max="7200" units="cm"/>
          <inkml:channel name="F" type="integer" max="256" units="dev"/>
          <inkml:channel name="T" type="integer" max="2.14748E9" units="dev"/>
        </inkml:traceFormat>
        <inkml:channelProperties>
          <inkml:channelProperty channel="X" name="resolution" value="377.95276" units="1/cm"/>
          <inkml:channelProperty channel="Y" name="resolution" value="425.28058" units="1/cm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06-18T01:29:14.123"/>
    </inkml:context>
    <inkml:brush xml:id="br0">
      <inkml:brushProperty name="width" value="0.13333" units="cm"/>
      <inkml:brushProperty name="height" value="0.13333" units="cm"/>
      <inkml:brushProperty name="fitToCurve" value="1"/>
    </inkml:brush>
  </inkml:definitions>
  <inkml:traceGroup>
    <inkml:annotationXML>
      <emma:emma xmlns:emma="http://www.w3.org/2003/04/emma" version="1.0">
        <emma:interpretation id="{E3FFB923-9033-481B-A876-2F5601C67829}" emma:medium="tactile" emma:mode="ink">
          <msink:context xmlns:msink="http://schemas.microsoft.com/ink/2010/main" type="writingRegion" rotatedBoundingBox="3280,13213 5988,10078 7056,11000 4348,14135"/>
        </emma:interpretation>
      </emma:emma>
    </inkml:annotationXML>
    <inkml:traceGroup>
      <inkml:annotationXML>
        <emma:emma xmlns:emma="http://www.w3.org/2003/04/emma" version="1.0">
          <emma:interpretation id="{68B30083-2863-4A70-AF6A-5F78E7DAA506}" emma:medium="tactile" emma:mode="ink">
            <msink:context xmlns:msink="http://schemas.microsoft.com/ink/2010/main" type="paragraph" rotatedBoundingBox="3352,13293 4633,11646 5068,11984 3787,1363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3277F7E-3D94-458A-BFC4-AF2FDC00E384}" emma:medium="tactile" emma:mode="ink">
              <msink:context xmlns:msink="http://schemas.microsoft.com/ink/2010/main" type="line" rotatedBoundingBox="3352,13293 4633,11646 5068,11984 3787,13631"/>
            </emma:interpretation>
          </emma:emma>
        </inkml:annotationXML>
        <inkml:traceGroup>
          <inkml:annotationXML>
            <emma:emma xmlns:emma="http://www.w3.org/2003/04/emma" version="1.0">
              <emma:interpretation id="{B09AB223-B0A9-43B0-B5F0-97D8864B46F6}" emma:medium="tactile" emma:mode="ink">
                <msink:context xmlns:msink="http://schemas.microsoft.com/ink/2010/main" type="inkWord" rotatedBoundingBox="3352,13293 4633,11646 5068,11984 3787,13631"/>
              </emma:interpretation>
              <emma:one-of disjunction-type="recognition" id="oneOf0">
                <emma:interpretation id="interp0" emma:lang="en-US" emma:confidence="0">
                  <emma:literal>not</emma:literal>
                </emma:interpretation>
                <emma:interpretation id="interp1" emma:lang="en-US" emma:confidence="0">
                  <emma:literal>Pro</emma:literal>
                </emma:interpretation>
                <emma:interpretation id="interp2" emma:lang="en-US" emma:confidence="0">
                  <emma:literal>pro</emma:literal>
                </emma:interpretation>
                <emma:interpretation id="interp3" emma:lang="en-US" emma:confidence="0">
                  <emma:literal>fro</emma:literal>
                </emma:interpretation>
                <emma:interpretation id="interp4" emma:lang="en-US" emma:confidence="0">
                  <emma:literal>Fro</emma:literal>
                </emma:interpretation>
              </emma:one-of>
            </emma:emma>
          </inkml:annotationXML>
          <inkml:trace contextRef="#ctx0" brushRef="#br0">44 16 18 0,'-5'5'9'0,"1"-27"-13"0,4 22 14 16,0 0-10-16,0 0 1 16,-5 4 0-1,0 5 1-15,-5 8-3 16,5 6 1-16,0 3 1 0,5-8 0 15,0-1-1-15,-5-8 0 16,5 0 0-16,10 0 0 16,-5-5 0-16,-5-4 0 15,10 9 0-15,0-4 0 16,4 3 0-16,6-8 0 0,0 0 0 16,0 0 0-16,0 0 0 15,-5 0 1-15,0-4-1 16,-5 4 1-1,-5 0 0-15,-5 4 1 16,-5 5-1-16,-5 4 0 0,0 1 0 16,-5 3 1-16,0 1-2 15,0 4 0-15,5 0-1 16,-5 0 0-16,5 0-6 16,0-4 1-16</inkml:trace>
          <inkml:trace contextRef="#ctx0" brushRef="#br0" timeOffset="540.0937">35-381 11 0,'-5'8'5'0,"24"19"0"0,-9-18 4 15,5 4-8-15,5-4 1 16,5 4 0-16,5 14 1 15,5 12-4-15,-1 6 1 0,-4 3 1 16,0-4 1-16,-5-4-1 16,-5-9 1-16,-5-4-1 15,0-5 0-15,-1-14 0 16,-14-8 0-16,0-22-1 16,-4-9 1-16,-6-4-2 15,0-14 1-15,0 19-1 16,5-1 0-16,0 0 0 15,0 4 0-15,5 10 0 16,0 3 1-16,5 10-1 16,5 4 1-16,5 0 0 15,4 4 0-15,-4 5 0 16,0 0 0-16,5 9 0 16,-5-5 0-16,5 0-1 15,-5-8 0-15,0-10-3 0,-5-4 1 16,0-4-2-16,-5 4 0 15</inkml:trace>
          <inkml:trace contextRef="#ctx0" brushRef="#br0" timeOffset="812.053">531-306 18 0,'-6'9'9'0,"17"13"-15"0,-6-18 18 16,0-13-11-16,5 5 0 15,0 4 1-15,5 0 0 16,0 0-3-16,0-9 1 15,0 13 1-15,1-8 1 0,-6-9-1 16,-5-9 1-16,-5-5-2 16,0-8 1-16,-5 8-1 15,-5 1 1-15,-6 4 0 16,-4 4 0-16,0 9-2 16,5 9 0-16,5 9 0 15,0 9 1-15,5 4-1 16,5 0 0-16,10 4-4 15,0-4 0-15,5 1-1 16,5-15 1-16</inkml:trace>
          <inkml:trace contextRef="#ctx0" brushRef="#br0" timeOffset="1396.1632">770-611 22 0,'0'9'11'0,"5"-5"-20"0,0-4 24 16,0 5-14-16,0-1 0 15,0 5 2-15,0 0 0 16,0-1-4-16,0-3 1 16,0-5 1-16,5-5 1 15,-5-3-1-15,0-6 0 0,0-3-1 16,-5 17 1-16,5-14-1 15,-5 6 1-15,5-6-2 16,-1 6 1-16,-4-1-1 16,0 9 1-1,5 9 0-15,5-1 0 0,0-3-1 16,0-1 1-16,0 5 0 16,0-5 0-16,0-12 0 15,0-14 1-15,0-5-1 16,-5-4 1-16,-5-9-1 15,-10-13 1-15,0 0-1 16,-5 0 1-16,0 18-2 16,-5 4 1-16,5 0 0 15,1 9 0-15,-1 0-1 16,0 4 1-16,0 5-1 16,0 4 1-16,5 0 0 15,0 5 0-15,5 4-1 16,5 0 1-16,5 4 0 15,0 5 0-15,5-4 0 16,0 8 0-16,5 9 0 0,5 9 0 16,0 0 0-16,4 0 1 15,1-5-1-15,-5 1 0 16,5-5-2-16,-5-9 1 16,0-8-4-16,0-5 0 15,-1-9-2-15,1-5 1 0</inkml:trace>
          <inkml:trace contextRef="#ctx0" brushRef="#br0" timeOffset="1728.1158">1202-1013 19 0,'0'9'9'0,"0"-49"-13"16,0 36 20-16,0-10-14 16,-5 5 0-16,-5 5 1 15,1 0 1-15,-1-1-5 16,-5 1 0-16,5 4 3 15,0 4 0-15,0-4-2 16,5 5 1-16,5 8-1 16,5 0 1-16,5 0-1 15,0 1 0-15,5-5 0 16,0-5 1-16,-6-8 0 16,1-14 0-16,0 0 0 15,-5-17 0-15,-10-14 0 16,-5-8 1-16,-4-1-2 15,-6 1 1-15,-5-5-1 16,-5-4 0-16,0 8-3 0,-10 19 1 16,11 8-5-16,9 17 1 15,5 10-2-15,10 8 0 16</inkml:trace>
        </inkml:traceGroup>
      </inkml:traceGroup>
    </inkml:traceGroup>
    <inkml:traceGroup>
      <inkml:annotationXML>
        <emma:emma xmlns:emma="http://www.w3.org/2003/04/emma" version="1.0">
          <emma:interpretation id="{A2D10BF6-6F3A-46AD-B07D-9F6C695F5F6E}" emma:medium="tactile" emma:mode="ink">
            <msink:context xmlns:msink="http://schemas.microsoft.com/ink/2010/main" type="paragraph" rotatedBoundingBox="3821,13680 6529,10545 7056,11000 4348,1413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49E4A47-28CA-420C-A78E-13A8145C06F7}" emma:medium="tactile" emma:mode="ink">
              <msink:context xmlns:msink="http://schemas.microsoft.com/ink/2010/main" type="line" rotatedBoundingBox="3821,13680 6529,10545 7056,11000 4348,14135"/>
            </emma:interpretation>
          </emma:emma>
        </inkml:annotationXML>
        <inkml:traceGroup>
          <inkml:annotationXML>
            <emma:emma xmlns:emma="http://www.w3.org/2003/04/emma" version="1.0">
              <emma:interpretation id="{FE0AB19F-52DE-407A-80C0-738B20ED7649}" emma:medium="tactile" emma:mode="ink">
                <msink:context xmlns:msink="http://schemas.microsoft.com/ink/2010/main" type="inkWord" rotatedBoundingBox="5592,11793 6609,10615 7056,11000 6038,12179"/>
              </emma:interpretation>
              <emma:one-of disjunction-type="recognition" id="oneOf1">
                <emma:interpretation id="interp5" emma:lang="en-US" emma:confidence="0">
                  <emma:literal>into</emma:literal>
                </emma:interpretation>
                <emma:interpretation id="interp6" emma:lang="en-US" emma:confidence="0">
                  <emma:literal>iron</emma:literal>
                </emma:interpretation>
                <emma:interpretation id="interp7" emma:lang="en-US" emma:confidence="0">
                  <emma:literal>ion</emma:literal>
                </emma:interpretation>
                <emma:interpretation id="interp8" emma:lang="en-US" emma:confidence="0">
                  <emma:literal>icon</emma:literal>
                </emma:interpretation>
                <emma:interpretation id="interp9" emma:lang="en-US" emma:confidence="0">
                  <emma:literal>iso</emma:literal>
                </emma:interpretation>
              </emma:one-of>
            </emma:emma>
          </inkml:annotationXML>
          <inkml:trace contextRef="#ctx0" brushRef="#br0" timeOffset="5828.3949">2157-1247 19 0,'0'-5'9'0,"9"-3"-10"15,-4 3 13-15,-5 5-10 16,10-4 1-16,0 4 1 16,0 0 0-16,0 0-5 0,0 0 0 15,0 0 4-15,-5 0 0 16,-5 0-2-16,0 0 1 15,0-9-1-15,-5-4 1 16,-5-5-1-16,-5-4 0 16,5 9-1-16,-5-9 1 15,5-5-1-15,-4 1 1 16,9-1-1-16,5-4 0 16,0 5 0-16,0 4 0 15,5 4-1-15,4 5 0 0,6 4-1 16,0 0 0-16,0 4-4 15,0 1 1-15,0 0-3 16,-5 17 0-16</inkml:trace>
          <inkml:trace contextRef="#ctx0" brushRef="#br0" timeOffset="6020.4702">2395-1437 28 0,'0'-5'14'0,"5"-17"-23"16,0 14 28-16,0-15-18 16,0-3 1-16,0-1 0 15,-5 5 1-15,0 0-4 16,0 0 1-16,0-4 1 0,-5 12 1 16,0 1-1-16,0 4 0 15,5 9-1 1,0 9 1-16,0 0-1 15,0 9 0-15,0 8 0 16,0 1 0-16,5-5 0 0,0 0 0 16,5 4 0-16,0-4 0 15,5-4-1-15,0-5 1 16,9-8-3-16,-4-5 1 16,0 0-5-16,5-13 0 15,-5-5-1-15,-5 5 0 0</inkml:trace>
          <inkml:trace contextRef="#ctx0" brushRef="#br0" timeOffset="6488.4411">2763-1777 21 0,'-5'13'10'0,"0"-40"-15"15,5 19 22-15,0-1-15 16,0 0 1-16,-5 9 0 15,0-9 1-15,0 9-5 16,-5 9 0-16,0 0 3 16,5 4 1-16,0 0-2 15,0 9 0-15,5 9 0 16,0 0 0-16,5 0-1 16,5-4 1-16,0-10-1 15,0 5 0-15,0-17 0 16,0-5 1-16,-5-9-1 15,0-13 1-15,-5-9-1 0,0-9 0 16,-5 0 0-16,-10 1 0 16,-5-10 0-16,-5-4 0 15,-5 0-1-15,-4 0 1 16,-1 5-1-16,5 8 0 16,5 13 0-16,5 10 1 0,10 12-1 15,5 10 1 1,5 8-1-16,10 18 1 15,5 9 0-15,10-10 0 16,0 1 0-16,5 0 0 0,0 0 0 16,-1 0 0-16,1-4-3 15,-5-5 1-15,5 0-6 16,-5-9 1-16</inkml:trace>
          <inkml:trace contextRef="#ctx0" brushRef="#br0" timeOffset="6904.5293">2852-2175 35 0,'-5'13'17'0,"0"-21"-29"0,15 3 35 16,0-13-21-16,0-8 0 15,10-9 2-15,0 8 1 16,0-8-6-16,0-1 1 16,0 1 2-16,-1 0 1 15,1 4-2-15,0 9 1 16,0 4-2-16,0 9 1 15,-5 9-1-15,-5 14 0 0,0 3 0 16,0 19 0-16,-5-1 0 16,0 9 1-16,0-17-1 15,0-1 0-15,-1 5-1 16,6 0 1-16,0 0-3 16,5 0 0-16,5 0-6 15,0 0 1-15,0-9-3 16,0 0 1-16</inkml:trace>
          <inkml:trace contextRef="#ctx0" brushRef="#br0" timeOffset="2332.158">606 524 24 0,'-35'13'12'0,"35"-26"-18"0,0 13 26 32,0 0-19-32,0 0 0 15,10 5-1-15,0-10 1 16,0 10-2-16,10 12 1 15,0 10 1-15,0-5 0 0,0 4-1 16,4-4 0-16,-4 1 0 16,0-10 1-16,0-4-1 15,-5-14 0-15,0-12-1 16,-5-10 1-16,-5-8-5 16,-5 17 0-16,5-13-2 15,-15 0 1-15</inkml:trace>
          <inkml:trace contextRef="#ctx0" brushRef="#br0" timeOffset="3924.2655">467 648 29 0,'5'66'14'0,"30"-44"-24"16,-20-26 31-16,9-5-21 15,1-4 1-15,0-9 0 0,0-14 0 16,-5 5-1-1,-5-8 0-15,0-10 0 16,-5-13 1-16,-1 0-1 16,-9 9 1-16,-4-4-1 0,-1 4 0 15,0 0 0-15,0 4 0 16,0 14-1-16,0 4 1 16,0 5-1-16,10 17 1 15,5 13 0-15,0 18 0 16,4-4 0-16,6 8 0 15,0 14 0-15,-5 4 0 0,5 5 0 16,-5-1 0 0,5-3 0-16,-5-10 1 15,0-9-1-15,0-3 0 16,-6-10 0-16,1-9 1 0,-10-4-1 16,0-13 0-16,5-9 0 15,-5-5 0-15,0-4 0 16,0 5 0-16,0 4-1 15,0 4 0-15,0 9 0 16,5 5 1-16,-5 4-1 16,10 0 1-16,0 0 0 15,5-4 1-15,0-5-1 16,0-5 0-16,-5 1 0 16,0-4 1-16,-5 8-1 15,0 0 1-15,0-4-1 16,-5-1 0-16,0-8 0 15,0 9 1-15,-5 0-1 16,5 4 0-16,-5 0 0 0,0 0 0 16,0-4 0-16,0 0 0 15,0-5 0-15,0 9 0 16,5-4-1-16,0 4 1 16,0 0 0-16,0 9 0 15,0 0 0-15,5-8 0 16,-5 8 0-16,5-9 0 15,0 4 0-15,-5 5 0 16,5-4 0-16,-5 4 0 16,0 0 0-16,5-9 0 15,-5 9 0-15,0 0 0 16,0 0 0-16,5-9 0 0,0 0 0 16,0 0 0-16,-5 1 0 15,0 8 0-15,0 0 0 16,5 0 0-16,5 0 0 15,0-5 0-15,-1 14 0 16,1 4 0-16,0-4 0 16,0 0 0-16,0 0 0 15,5 9 1-15,-5-5-1 16,0-4 0-16,5-1 0 16,-5-3 1-16,0-1-1 15,0 5 1-15,0-9-1 16,-10 0 0-16,5 5 0 15,-5-5 1-15,0 4-1 16,-5-4 1-16,5 9-1 0,-5-5 1 16,0 5-1-16,0-5 0 15,5-4 0-15,0-4 0 16,0 4-1 0,0-9 1-16,0-4 0 15,0-5 0-15,0-4-1 0,0 5 1 16,0-1 0-16,0-9 0 15,0 10 0-15,0-1 0 16,0-4 0-16,-5 0 1 16,0 0-1-16,0 0 0 15,0 4 0-15,0-4 0 0,-5 4 0 16,5 5 0-16,0 0-1 16,0-1 1-16,5 10 0 15,0 0 0-15,0 4-1 16,0 0 1-16,0 0 0 15,0-9 0-15,0 9 0 16,5-5 0-16,-5 5 0 16,10 0 0-16,0 5 0 15,0-1 1-15,0 5-1 16,0 0 0-16,5 0 0 16,0 0 0-16,-1-1 0 15,1-8 0-15,-5-4 0 16,5 4 0-16,-5 0 0 15,0 0 0-15,-5 4 0 0,0-4 1 16,-5 0-2 0,0 9 1-16,0-4-5 15,-5-1 1-15,-5-4-4 16,-10 4 0-16</inkml:trace>
          <inkml:trace contextRef="#ctx0" brushRef="#br0" timeOffset="3925.2655">969-240 37 0,'-30'22'18'0,"25"-4"-33"0,5-18 39 16,0 0-25-16,5-22 1 0,5 17-11 15,5-8 1-15,0-14 7 16,0-3 1 0</inkml:trace>
          <inkml:trace contextRef="#ctx0" brushRef="#br0" timeOffset="4432.302">1366-951 24 0,'-10'26'12'0,"55"14"-19"0,-35-36 22 16,5 5-13-16,0 0 1 0,5 9 0 15,0-1 1-15,0 10-6 16,-6 4 1-16,1-18 3 15,-5 5 1-15,0-1-2 16,-5-3 0-16,0-10-1 16,0 9 1-16,-5-13-1 15,0-8 0-15,0-1 0 16,0-5 1-16,0-12-2 16,-5 4 1-16,0-9-1 15,5 9 1-15,0-9 0 16,5 9 0-16,0 0-1 15,0 4 1-15,5 14 0 16,0 8 0-16,0 1 0 16,0 3 0-16,0 10 0 15,-5 0 1-15,0-1 0 0,-5 1 0 16,0-5-1-16,-5 5 1 16,0 0-1-16,0-1 1 15,-5-8-2 1,0-4 0-16,0-5-4 15,5 0 0-15,-5-5-3 0,5 1 0 16</inkml:trace>
          <inkml:trace contextRef="#ctx0" brushRef="#br0" timeOffset="5256.3676">1833-991 27 0,'-4'13'13'0,"-1"-30"-24"15,5 17 26-15,0-9-14 16,0-4 1-16,0-1 1 16,0-3 0-16,-5 8-4 15,0 4 0-15,-5 1 3 16,0-5 0-16,0-4-2 16,-10 0 1-16,5 4-1 15,5 0 1-15,0 9-1 0,0 4 0 31,10 1-1-31,10 8 1 16,0 5-1-16,10-1 1 16,5 5-1-16,0-4 1 15,-1-5 0-15,1-8 0 0,0-1-2 16,0-17 0 0,-5 4-5-16,-5-4 1 15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A6669-6CE4-4D56-8098-1D7287E0F39D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6EAF35-01B7-44BE-9F31-D35CCC48A9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25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EAF35-01B7-44BE-9F31-D35CCC48A97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177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EAF35-01B7-44BE-9F31-D35CCC48A97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216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472A-D067-4B1B-B309-A47A7F570219}" type="datetime1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June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08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C60F6-7295-41EC-A3ED-E8202F47707F}" type="datetime1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June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998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1436-E67A-4619-9C41-3085B1B723FF}" type="datetime1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June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441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631C9-BD6B-4836-B87A-CBE35BC3571C}" type="datetime1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June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56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82A50-E134-4192-BE71-47108B0A21B8}" type="datetime1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June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817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71B94-AB40-4B68-95A6-1CBB0091F930}" type="datetime1">
              <a:rPr lang="en-US" smtClean="0"/>
              <a:t>6/24/2015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June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817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76665-4E0C-4D7D-A938-DAC71A3C751C}" type="datetime1">
              <a:rPr lang="en-US" smtClean="0"/>
              <a:t>6/24/2015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June 2015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411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93F23-768C-4AB2-A2CE-2B25A01FDB00}" type="datetime1">
              <a:rPr lang="en-US" smtClean="0"/>
              <a:t>6/24/2015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June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087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7E94-0CDA-4E4E-880F-D9AA74B2AB3F}" type="datetime1">
              <a:rPr lang="en-US" smtClean="0"/>
              <a:t>6/24/2015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June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78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FC51-1795-480F-AD4A-892FD2CBEC3A}" type="datetime1">
              <a:rPr lang="en-US" smtClean="0"/>
              <a:t>6/24/2015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June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53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03E94-10B7-4122-8889-392F0A2D60B4}" type="datetime1">
              <a:rPr lang="en-US" smtClean="0"/>
              <a:t>6/24/2015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June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124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9B388-5E3A-4736-A2D0-BE24433E3A05}" type="datetime1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CALET TIM June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2BF9E-DF60-42DA-9B56-515F13D44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751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calet-sys.phys.lsu.edu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image" Target="../media/image8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22363"/>
            <a:ext cx="9144000" cy="2387600"/>
          </a:xfrm>
        </p:spPr>
        <p:txBody>
          <a:bodyPr anchor="ctr">
            <a:normAutofit/>
          </a:bodyPr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Status update for US CALET Data 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Center (USCDC)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Doug Granger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LSU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CALET TIM June 2015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63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9728"/>
            <a:ext cx="7886700" cy="1174443"/>
          </a:xfrm>
        </p:spPr>
        <p:txBody>
          <a:bodyPr/>
          <a:lstStyle/>
          <a:p>
            <a:pPr algn="ctr"/>
            <a:r>
              <a:rPr lang="en-US" dirty="0" smtClean="0"/>
              <a:t>Web Systems Process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June 2015</a:t>
            </a:r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49" y="1242298"/>
            <a:ext cx="8196501" cy="5158501"/>
          </a:xfrm>
        </p:spPr>
      </p:pic>
    </p:spTree>
    <p:extLst>
      <p:ext uri="{BB962C8B-B14F-4D97-AF65-F5344CB8AC3E}">
        <p14:creationId xmlns:p14="http://schemas.microsoft.com/office/powerpoint/2010/main" val="345387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ctr"/>
            <a:r>
              <a:rPr lang="en-US" dirty="0" smtClean="0"/>
              <a:t>Main USCDC System Processes</a:t>
            </a:r>
            <a:br>
              <a:rPr lang="en-US" dirty="0" smtClean="0"/>
            </a:br>
            <a:r>
              <a:rPr lang="en-US" dirty="0" smtClean="0"/>
              <a:t> Status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CALET Level 1.X Data </a:t>
            </a:r>
            <a:r>
              <a:rPr lang="en-US" dirty="0" smtClean="0"/>
              <a:t>Transfer</a:t>
            </a:r>
          </a:p>
          <a:p>
            <a:pPr lvl="1"/>
            <a:r>
              <a:rPr lang="en-US" dirty="0" smtClean="0"/>
              <a:t>Internal testing complete</a:t>
            </a:r>
          </a:p>
          <a:p>
            <a:pPr lvl="1"/>
            <a:r>
              <a:rPr lang="en-US" dirty="0" err="1" smtClean="0"/>
              <a:t>Waseda</a:t>
            </a:r>
            <a:r>
              <a:rPr lang="en-US" dirty="0" smtClean="0"/>
              <a:t> to LSU functions on test server, deployment to USCDC underway</a:t>
            </a:r>
          </a:p>
          <a:p>
            <a:pPr lvl="1"/>
            <a:r>
              <a:rPr lang="en-US" dirty="0" smtClean="0"/>
              <a:t>LSU to US Collaborators design underway</a:t>
            </a:r>
          </a:p>
          <a:p>
            <a:pPr marL="342900" lvl="1" indent="0">
              <a:buNone/>
            </a:pPr>
            <a:endParaRPr lang="en-US" sz="1900" dirty="0"/>
          </a:p>
          <a:p>
            <a:r>
              <a:rPr lang="en-US" dirty="0"/>
              <a:t>Internal Transfer System </a:t>
            </a:r>
            <a:r>
              <a:rPr lang="en-US" dirty="0" smtClean="0"/>
              <a:t>Process</a:t>
            </a:r>
          </a:p>
          <a:p>
            <a:pPr lvl="1"/>
            <a:r>
              <a:rPr lang="en-US" dirty="0" smtClean="0"/>
              <a:t>Completed and tested on the USCDC, except the web server process which is still on test servers</a:t>
            </a:r>
          </a:p>
          <a:p>
            <a:endParaRPr lang="en-US" sz="1900" dirty="0"/>
          </a:p>
          <a:p>
            <a:r>
              <a:rPr lang="en-US" dirty="0" smtClean="0"/>
              <a:t>External data transfer process</a:t>
            </a:r>
          </a:p>
          <a:p>
            <a:pPr lvl="1"/>
            <a:r>
              <a:rPr lang="en-US" dirty="0" smtClean="0"/>
              <a:t>Data products delivery process is designed and deployed, awaiting final directory structure</a:t>
            </a:r>
          </a:p>
          <a:p>
            <a:pPr lvl="1"/>
            <a:endParaRPr lang="en-US" sz="1900" dirty="0" smtClean="0"/>
          </a:p>
          <a:p>
            <a:r>
              <a:rPr lang="en-US" dirty="0"/>
              <a:t>Web Systems </a:t>
            </a:r>
            <a:r>
              <a:rPr lang="en-US" dirty="0" smtClean="0"/>
              <a:t>Process</a:t>
            </a:r>
          </a:p>
          <a:p>
            <a:pPr lvl="1"/>
            <a:r>
              <a:rPr lang="en-US" dirty="0" smtClean="0"/>
              <a:t>Most functions have been deployed on test server</a:t>
            </a:r>
          </a:p>
          <a:p>
            <a:pPr lvl="1"/>
            <a:r>
              <a:rPr lang="en-US" dirty="0" smtClean="0"/>
              <a:t>Deployment to main USCDC imminent</a:t>
            </a:r>
          </a:p>
          <a:p>
            <a:pPr lvl="1"/>
            <a:r>
              <a:rPr lang="en-US" dirty="0" smtClean="0"/>
              <a:t>Flight Data log web interface under development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June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11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744" y="0"/>
            <a:ext cx="7886700" cy="1196734"/>
          </a:xfrm>
        </p:spPr>
        <p:txBody>
          <a:bodyPr/>
          <a:lstStyle/>
          <a:p>
            <a:pPr algn="ctr"/>
            <a:r>
              <a:rPr lang="en-US" dirty="0" smtClean="0"/>
              <a:t>Accessing the US-CDC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179" y="1369742"/>
            <a:ext cx="8468265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L1 Flight data</a:t>
            </a:r>
          </a:p>
          <a:p>
            <a:pPr lvl="1"/>
            <a:r>
              <a:rPr lang="en-US" dirty="0" smtClean="0"/>
              <a:t>US collaboration will access data via </a:t>
            </a:r>
            <a:r>
              <a:rPr lang="en-US" dirty="0" err="1" smtClean="0"/>
              <a:t>rsync</a:t>
            </a:r>
            <a:r>
              <a:rPr lang="en-US" dirty="0" smtClean="0"/>
              <a:t> connection to the USCDC</a:t>
            </a:r>
          </a:p>
          <a:p>
            <a:pPr lvl="1"/>
            <a:r>
              <a:rPr lang="en-US" dirty="0" smtClean="0"/>
              <a:t>Access to both L1 and HDF5 data</a:t>
            </a:r>
          </a:p>
          <a:p>
            <a:pPr lvl="1"/>
            <a:r>
              <a:rPr lang="en-US" dirty="0" smtClean="0"/>
              <a:t>Will be password-less </a:t>
            </a:r>
            <a:r>
              <a:rPr lang="en-US" dirty="0" err="1" smtClean="0"/>
              <a:t>ssh</a:t>
            </a:r>
            <a:r>
              <a:rPr lang="en-US" dirty="0" smtClean="0"/>
              <a:t> connection to allow for pull automation</a:t>
            </a:r>
          </a:p>
          <a:p>
            <a:pPr lvl="1"/>
            <a:r>
              <a:rPr lang="en-US" dirty="0" smtClean="0"/>
              <a:t>Awaiting final IP from LSU ITS before publishing</a:t>
            </a:r>
          </a:p>
          <a:p>
            <a:pPr lvl="1"/>
            <a:endParaRPr lang="en-US" dirty="0"/>
          </a:p>
          <a:p>
            <a:r>
              <a:rPr lang="en-US" dirty="0" smtClean="0"/>
              <a:t>Data Products access</a:t>
            </a:r>
          </a:p>
          <a:p>
            <a:pPr lvl="1"/>
            <a:r>
              <a:rPr lang="en-US" dirty="0" smtClean="0"/>
              <a:t> Web interface using the </a:t>
            </a:r>
            <a:r>
              <a:rPr lang="en-US" dirty="0" err="1" smtClean="0"/>
              <a:t>synology</a:t>
            </a:r>
            <a:r>
              <a:rPr lang="en-US" dirty="0" smtClean="0"/>
              <a:t> file manager software.</a:t>
            </a:r>
          </a:p>
          <a:p>
            <a:pPr lvl="2"/>
            <a:r>
              <a:rPr lang="en-US" sz="1800" dirty="0" smtClean="0"/>
              <a:t>Similar to modern operating system file manager </a:t>
            </a:r>
          </a:p>
          <a:p>
            <a:pPr lvl="1"/>
            <a:r>
              <a:rPr lang="en-US" dirty="0" smtClean="0"/>
              <a:t>Single username and password for CALET Members for ease of access</a:t>
            </a:r>
          </a:p>
          <a:p>
            <a:pPr lvl="1"/>
            <a:r>
              <a:rPr lang="en-US" dirty="0" smtClean="0"/>
              <a:t>Current address </a:t>
            </a:r>
            <a:r>
              <a:rPr lang="en-US" dirty="0" smtClean="0">
                <a:hlinkClick r:id="rId2"/>
              </a:rPr>
              <a:t>HTTP://calet-sys.phys.lsu.edu</a:t>
            </a:r>
            <a:endParaRPr lang="en-US" dirty="0" smtClean="0"/>
          </a:p>
          <a:p>
            <a:pPr lvl="1"/>
            <a:r>
              <a:rPr lang="en-US" dirty="0" smtClean="0"/>
              <a:t>Awaiting LSU ITS approval for external IP VLAN access.</a:t>
            </a:r>
          </a:p>
          <a:p>
            <a:pPr lvl="1"/>
            <a:endParaRPr lang="en-US" dirty="0"/>
          </a:p>
          <a:p>
            <a:r>
              <a:rPr lang="en-US" dirty="0" smtClean="0"/>
              <a:t>Information Web servers</a:t>
            </a:r>
          </a:p>
          <a:p>
            <a:pPr lvl="1"/>
            <a:r>
              <a:rPr lang="en-US" dirty="0" smtClean="0"/>
              <a:t>Planned location: HTTP://calet-sys.phys.lsu.edu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June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17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1"/>
            <a:ext cx="7886700" cy="1116759"/>
          </a:xfrm>
        </p:spPr>
        <p:txBody>
          <a:bodyPr/>
          <a:lstStyle/>
          <a:p>
            <a:pPr algn="ctr"/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System is installed and operational</a:t>
            </a:r>
          </a:p>
          <a:p>
            <a:pPr lvl="1"/>
            <a:r>
              <a:rPr lang="en-US" dirty="0" smtClean="0"/>
              <a:t>Server room power is installed</a:t>
            </a:r>
          </a:p>
          <a:p>
            <a:pPr lvl="1"/>
            <a:r>
              <a:rPr lang="en-US" dirty="0" smtClean="0"/>
              <a:t>Network capability functional</a:t>
            </a:r>
          </a:p>
          <a:p>
            <a:pPr lvl="1"/>
            <a:r>
              <a:rPr lang="en-US" dirty="0" smtClean="0"/>
              <a:t>Need to have LSU ITS move the assigned IP into the External VLAN IP space.</a:t>
            </a:r>
          </a:p>
          <a:p>
            <a:pPr lvl="1"/>
            <a:r>
              <a:rPr lang="en-US" dirty="0" smtClean="0"/>
              <a:t>Need to finish populating the LDAP with users and groups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All installed blades are functional </a:t>
            </a:r>
          </a:p>
          <a:p>
            <a:pPr lvl="1"/>
            <a:r>
              <a:rPr lang="en-US" dirty="0" smtClean="0"/>
              <a:t>16GB of RAM </a:t>
            </a:r>
          </a:p>
          <a:p>
            <a:pPr lvl="1"/>
            <a:r>
              <a:rPr lang="en-US" dirty="0" smtClean="0"/>
              <a:t>RHEL6.5 server installed on all systems</a:t>
            </a:r>
          </a:p>
          <a:p>
            <a:pPr lvl="1"/>
            <a:r>
              <a:rPr lang="en-US" dirty="0" smtClean="0"/>
              <a:t>Backup blades needs to be tested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Disk Array systems</a:t>
            </a:r>
            <a:endParaRPr lang="en-US" dirty="0"/>
          </a:p>
          <a:p>
            <a:pPr lvl="1"/>
            <a:r>
              <a:rPr lang="en-US" dirty="0" smtClean="0"/>
              <a:t>Synology box fully populated and installed</a:t>
            </a:r>
          </a:p>
          <a:p>
            <a:pPr lvl="1"/>
            <a:r>
              <a:rPr lang="en-US" dirty="0" err="1" smtClean="0"/>
              <a:t>Poweredge</a:t>
            </a:r>
            <a:r>
              <a:rPr lang="en-US" dirty="0" smtClean="0"/>
              <a:t> is populated but there are a few issues with integration still exist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June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3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1"/>
            <a:ext cx="7886700" cy="1116759"/>
          </a:xfrm>
        </p:spPr>
        <p:txBody>
          <a:bodyPr/>
          <a:lstStyle/>
          <a:p>
            <a:pPr algn="ctr"/>
            <a:r>
              <a:rPr lang="en-US" dirty="0" smtClean="0"/>
              <a:t>Current Status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Software Installed</a:t>
            </a:r>
          </a:p>
          <a:p>
            <a:pPr lvl="1"/>
            <a:r>
              <a:rPr lang="en-US" dirty="0" smtClean="0"/>
              <a:t>Exelis IDL </a:t>
            </a:r>
          </a:p>
          <a:p>
            <a:pPr lvl="1"/>
            <a:r>
              <a:rPr lang="en-US" dirty="0" smtClean="0"/>
              <a:t>Torque</a:t>
            </a:r>
          </a:p>
          <a:p>
            <a:pPr lvl="1"/>
            <a:r>
              <a:rPr lang="en-US" dirty="0" smtClean="0"/>
              <a:t>Intel Fortran</a:t>
            </a:r>
          </a:p>
          <a:p>
            <a:pPr lvl="1"/>
            <a:r>
              <a:rPr lang="en-US" dirty="0" smtClean="0"/>
              <a:t>EPICS (this week)</a:t>
            </a:r>
          </a:p>
          <a:p>
            <a:pPr lvl="1"/>
            <a:r>
              <a:rPr lang="en-US" dirty="0" smtClean="0"/>
              <a:t>COSMOS (this week)</a:t>
            </a:r>
          </a:p>
          <a:p>
            <a:pPr lvl="1"/>
            <a:r>
              <a:rPr lang="en-US" dirty="0" err="1" smtClean="0"/>
              <a:t>gcc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/>
              <a:t>c</a:t>
            </a:r>
            <a:r>
              <a:rPr lang="en-US" dirty="0" err="1" smtClean="0"/>
              <a:t>++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Future software packages?</a:t>
            </a:r>
          </a:p>
          <a:p>
            <a:pPr lvl="1"/>
            <a:r>
              <a:rPr lang="en-US" dirty="0" smtClean="0"/>
              <a:t>ROOT</a:t>
            </a:r>
          </a:p>
          <a:p>
            <a:pPr lvl="1"/>
            <a:r>
              <a:rPr lang="en-US" dirty="0" smtClean="0"/>
              <a:t>R statistical analysis package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June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65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219632"/>
            <a:ext cx="7886700" cy="3835728"/>
          </a:xfrm>
        </p:spPr>
        <p:txBody>
          <a:bodyPr anchor="t">
            <a:normAutofit/>
          </a:bodyPr>
          <a:lstStyle/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Questions/Comments?</a:t>
            </a:r>
            <a:b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CALET TIM June 2015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91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16732"/>
            <a:ext cx="7886700" cy="795746"/>
          </a:xfrm>
        </p:spPr>
        <p:txBody>
          <a:bodyPr/>
          <a:lstStyle/>
          <a:p>
            <a:pPr algn="ctr"/>
            <a:r>
              <a:rPr lang="en-US" dirty="0" smtClean="0"/>
              <a:t>US-CDC Purpose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07373" y="1603894"/>
            <a:ext cx="78867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Designed to be the centralized CALET Data storage Center for the US group of CALET.</a:t>
            </a:r>
          </a:p>
          <a:p>
            <a:pPr lvl="1"/>
            <a:r>
              <a:rPr lang="en-US" dirty="0" smtClean="0"/>
              <a:t>Storage for Official CALET Data Products (Level1.X, Level2.x,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Storage for Process and Analysis Tools</a:t>
            </a:r>
          </a:p>
          <a:p>
            <a:pPr lvl="1"/>
            <a:r>
              <a:rPr lang="en-US" dirty="0" smtClean="0"/>
              <a:t>Capability to distribute data packages to all US Members </a:t>
            </a:r>
          </a:p>
          <a:p>
            <a:r>
              <a:rPr lang="en-US" dirty="0" smtClean="0"/>
              <a:t>Interface with Foreign Collaborators for Data Handling and Analysis product sharing</a:t>
            </a:r>
          </a:p>
          <a:p>
            <a:pPr lvl="1"/>
            <a:r>
              <a:rPr lang="en-US" dirty="0" smtClean="0"/>
              <a:t>Retrieval of Flight Data from The WCOC </a:t>
            </a:r>
          </a:p>
          <a:p>
            <a:pPr lvl="1"/>
            <a:r>
              <a:rPr lang="en-US" dirty="0" smtClean="0"/>
              <a:t>Sharing of analysis tools</a:t>
            </a:r>
          </a:p>
          <a:p>
            <a:pPr lvl="1"/>
            <a:r>
              <a:rPr lang="en-US" dirty="0" smtClean="0"/>
              <a:t>Data sharing for Analysis</a:t>
            </a:r>
          </a:p>
          <a:p>
            <a:r>
              <a:rPr lang="en-US" dirty="0" smtClean="0"/>
              <a:t>Provide a system for communication to all members</a:t>
            </a:r>
          </a:p>
          <a:p>
            <a:pPr lvl="1"/>
            <a:r>
              <a:rPr lang="en-US" dirty="0" smtClean="0"/>
              <a:t>Data Quality Checks Server</a:t>
            </a:r>
          </a:p>
          <a:p>
            <a:pPr lvl="1"/>
            <a:r>
              <a:rPr lang="en-US" dirty="0" smtClean="0"/>
              <a:t>Data Logging Server</a:t>
            </a:r>
          </a:p>
          <a:p>
            <a:pPr lvl="1"/>
            <a:r>
              <a:rPr lang="en-US" dirty="0" smtClean="0"/>
              <a:t>LSU Document Host Server</a:t>
            </a:r>
          </a:p>
          <a:p>
            <a:pPr lvl="1"/>
            <a:r>
              <a:rPr lang="en-US" dirty="0" smtClean="0"/>
              <a:t>LSU HPC Simulation Log Server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CALET TIM June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65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731" y="0"/>
            <a:ext cx="7886700" cy="1218558"/>
          </a:xfrm>
        </p:spPr>
        <p:txBody>
          <a:bodyPr/>
          <a:lstStyle/>
          <a:p>
            <a:pPr algn="ctr"/>
            <a:r>
              <a:rPr lang="en-US" dirty="0" smtClean="0"/>
              <a:t>Description of US-CDC hardware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91"/>
            <a:ext cx="8416876" cy="441593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30 Blade Rack</a:t>
            </a:r>
          </a:p>
          <a:p>
            <a:pPr lvl="1"/>
            <a:r>
              <a:rPr lang="en-US" dirty="0" smtClean="0"/>
              <a:t>4 Processors per Blade</a:t>
            </a:r>
          </a:p>
          <a:p>
            <a:pPr lvl="2"/>
            <a:r>
              <a:rPr lang="en-US" dirty="0" smtClean="0"/>
              <a:t>2 dual Core CPUs per Blade (4 total Processors)</a:t>
            </a:r>
          </a:p>
          <a:p>
            <a:pPr lvl="2"/>
            <a:r>
              <a:rPr lang="en-US" dirty="0" smtClean="0"/>
              <a:t>2.66GHz Xeon 64-Bit </a:t>
            </a:r>
          </a:p>
          <a:p>
            <a:pPr lvl="1"/>
            <a:r>
              <a:rPr lang="en-US" dirty="0" smtClean="0"/>
              <a:t>16GB of Ram (currently) per blade</a:t>
            </a:r>
          </a:p>
          <a:p>
            <a:pPr lvl="1"/>
            <a:r>
              <a:rPr lang="en-US" dirty="0" smtClean="0"/>
              <a:t>32GB on host node</a:t>
            </a:r>
          </a:p>
          <a:p>
            <a:pPr lvl="1"/>
            <a:r>
              <a:rPr lang="en-US" dirty="0" smtClean="0"/>
              <a:t>110 Available Processors (currently)</a:t>
            </a:r>
          </a:p>
          <a:p>
            <a:pPr lvl="1"/>
            <a:r>
              <a:rPr lang="en-US" dirty="0" smtClean="0"/>
              <a:t>Gigabit </a:t>
            </a:r>
            <a:r>
              <a:rPr lang="en-US" dirty="0"/>
              <a:t>networking </a:t>
            </a:r>
            <a:r>
              <a:rPr lang="en-US" dirty="0" smtClean="0"/>
              <a:t>capability</a:t>
            </a:r>
            <a:endParaRPr lang="en-US" dirty="0"/>
          </a:p>
          <a:p>
            <a:r>
              <a:rPr lang="en-US" dirty="0" smtClean="0"/>
              <a:t>38 TB  DS1815+ Synology NAS</a:t>
            </a:r>
          </a:p>
          <a:p>
            <a:pPr lvl="1"/>
            <a:r>
              <a:rPr lang="en-US" dirty="0" smtClean="0"/>
              <a:t>RAID5 (38TB usable)</a:t>
            </a:r>
          </a:p>
          <a:p>
            <a:pPr lvl="1"/>
            <a:r>
              <a:rPr lang="en-US" dirty="0" smtClean="0"/>
              <a:t>4 – Gigabit network pipes</a:t>
            </a:r>
          </a:p>
          <a:p>
            <a:pPr lvl="1"/>
            <a:r>
              <a:rPr lang="en-US" dirty="0" smtClean="0"/>
              <a:t>8 X 6TB drives</a:t>
            </a:r>
          </a:p>
          <a:p>
            <a:pPr lvl="1"/>
            <a:r>
              <a:rPr lang="en-US" dirty="0" smtClean="0"/>
              <a:t>Expandable to 96TB max</a:t>
            </a:r>
          </a:p>
          <a:p>
            <a:r>
              <a:rPr lang="en-US" dirty="0" smtClean="0"/>
              <a:t>30 TB Direct Access Disk Array</a:t>
            </a:r>
          </a:p>
          <a:p>
            <a:pPr lvl="1"/>
            <a:r>
              <a:rPr lang="en-US" dirty="0" smtClean="0"/>
              <a:t>RAID6 build</a:t>
            </a:r>
          </a:p>
          <a:p>
            <a:pPr lvl="1"/>
            <a:r>
              <a:rPr lang="en-US" dirty="0" smtClean="0"/>
              <a:t>Gigabit networking capability</a:t>
            </a:r>
          </a:p>
          <a:p>
            <a:pPr lvl="1"/>
            <a:r>
              <a:rPr lang="en-US" dirty="0" smtClean="0"/>
              <a:t>15 X 2TB SAS Hard Drives</a:t>
            </a:r>
            <a:endParaRPr lang="en-US" dirty="0"/>
          </a:p>
          <a:p>
            <a:r>
              <a:rPr lang="en-US" dirty="0" smtClean="0"/>
              <a:t>Additional 30TB NAS (Possible)</a:t>
            </a:r>
          </a:p>
          <a:p>
            <a:pPr lvl="1"/>
            <a:r>
              <a:rPr lang="en-US" dirty="0" smtClean="0"/>
              <a:t>16 X 2TB SATA Hard Drives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June 2015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106" y="1690691"/>
            <a:ext cx="1738632" cy="30809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967" y="4913037"/>
            <a:ext cx="1862801" cy="10512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081" y="4913037"/>
            <a:ext cx="1863968" cy="105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68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378" y="77823"/>
            <a:ext cx="7886700" cy="873568"/>
          </a:xfrm>
        </p:spPr>
        <p:txBody>
          <a:bodyPr/>
          <a:lstStyle/>
          <a:p>
            <a:pPr algn="ctr"/>
            <a:r>
              <a:rPr lang="en-US" dirty="0" smtClean="0"/>
              <a:t>High Level System Design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June 2015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965" y="804070"/>
            <a:ext cx="6599965" cy="5426281"/>
          </a:xfrm>
        </p:spPr>
      </p:pic>
    </p:spTree>
    <p:extLst>
      <p:ext uri="{BB962C8B-B14F-4D97-AF65-F5344CB8AC3E}">
        <p14:creationId xmlns:p14="http://schemas.microsoft.com/office/powerpoint/2010/main" val="12291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116762"/>
          </a:xfrm>
        </p:spPr>
        <p:txBody>
          <a:bodyPr/>
          <a:lstStyle/>
          <a:p>
            <a:pPr algn="ctr"/>
            <a:r>
              <a:rPr lang="en-US" dirty="0" smtClean="0"/>
              <a:t>Software Data Flow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June 2015</a:t>
            </a:r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12" y="854015"/>
            <a:ext cx="7282224" cy="5441758"/>
          </a:xfrm>
        </p:spPr>
      </p:pic>
    </p:spTree>
    <p:extLst>
      <p:ext uri="{BB962C8B-B14F-4D97-AF65-F5344CB8AC3E}">
        <p14:creationId xmlns:p14="http://schemas.microsoft.com/office/powerpoint/2010/main" val="31032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ctr"/>
            <a:r>
              <a:rPr lang="en-US" dirty="0" smtClean="0"/>
              <a:t>Main USCDC System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CALET Level 1.X Data Transfer</a:t>
            </a:r>
          </a:p>
          <a:p>
            <a:pPr lvl="1"/>
            <a:r>
              <a:rPr lang="en-US" dirty="0" smtClean="0"/>
              <a:t>Transfer of CALET Data from </a:t>
            </a:r>
            <a:r>
              <a:rPr lang="en-US" dirty="0" err="1" smtClean="0"/>
              <a:t>Waseda</a:t>
            </a:r>
            <a:r>
              <a:rPr lang="en-US" dirty="0" smtClean="0"/>
              <a:t> and to US Collaborators</a:t>
            </a:r>
          </a:p>
          <a:p>
            <a:pPr lvl="1"/>
            <a:r>
              <a:rPr lang="en-US" dirty="0" err="1" smtClean="0"/>
              <a:t>rsync</a:t>
            </a:r>
            <a:r>
              <a:rPr lang="en-US" dirty="0" smtClean="0"/>
              <a:t> application</a:t>
            </a:r>
          </a:p>
          <a:p>
            <a:pPr lvl="1"/>
            <a:endParaRPr lang="en-US" sz="1900" dirty="0"/>
          </a:p>
          <a:p>
            <a:r>
              <a:rPr lang="en-US" dirty="0"/>
              <a:t>Internal Transfer System </a:t>
            </a:r>
            <a:r>
              <a:rPr lang="en-US" dirty="0" smtClean="0"/>
              <a:t>Process</a:t>
            </a:r>
          </a:p>
          <a:p>
            <a:pPr lvl="1"/>
            <a:r>
              <a:rPr lang="en-US" dirty="0" smtClean="0"/>
              <a:t>Transfer of raw data and data products to internal USCSC sub-systems </a:t>
            </a:r>
          </a:p>
          <a:p>
            <a:pPr lvl="1"/>
            <a:endParaRPr lang="en-US" sz="1900" dirty="0"/>
          </a:p>
          <a:p>
            <a:r>
              <a:rPr lang="en-US" dirty="0" smtClean="0"/>
              <a:t>External data transfer process</a:t>
            </a:r>
          </a:p>
          <a:p>
            <a:pPr lvl="1"/>
            <a:r>
              <a:rPr lang="en-US" dirty="0" smtClean="0"/>
              <a:t>Data transfers in and out of the USCDC from remote locations</a:t>
            </a:r>
          </a:p>
          <a:p>
            <a:pPr lvl="1"/>
            <a:r>
              <a:rPr lang="en-US" dirty="0" smtClean="0"/>
              <a:t>Web server, LSU document server, HPC Simulation Log</a:t>
            </a:r>
          </a:p>
          <a:p>
            <a:pPr lvl="1"/>
            <a:endParaRPr lang="en-US" sz="1900" dirty="0" smtClean="0"/>
          </a:p>
          <a:p>
            <a:r>
              <a:rPr lang="en-US" dirty="0"/>
              <a:t>Web Systems </a:t>
            </a:r>
            <a:r>
              <a:rPr lang="en-US" dirty="0" smtClean="0"/>
              <a:t>Process</a:t>
            </a:r>
          </a:p>
          <a:p>
            <a:pPr lvl="1"/>
            <a:r>
              <a:rPr lang="en-US" dirty="0" smtClean="0"/>
              <a:t>Main member of the external data transfer process </a:t>
            </a:r>
          </a:p>
          <a:p>
            <a:pPr lvl="1"/>
            <a:r>
              <a:rPr lang="en-US" dirty="0" smtClean="0"/>
              <a:t>Single location for distribution of data products </a:t>
            </a:r>
          </a:p>
          <a:p>
            <a:pPr lvl="1"/>
            <a:r>
              <a:rPr lang="en-US" dirty="0" smtClean="0"/>
              <a:t>Data Quality Check Server</a:t>
            </a:r>
          </a:p>
          <a:p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June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0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654" y="0"/>
            <a:ext cx="7886700" cy="1325563"/>
          </a:xfrm>
        </p:spPr>
        <p:txBody>
          <a:bodyPr/>
          <a:lstStyle/>
          <a:p>
            <a:pPr algn="ctr"/>
            <a:r>
              <a:rPr lang="en-US" dirty="0" smtClean="0"/>
              <a:t>CALET Level 1.X Data</a:t>
            </a:r>
            <a:br>
              <a:rPr lang="en-US" dirty="0" smtClean="0"/>
            </a:br>
            <a:r>
              <a:rPr lang="en-US" dirty="0" smtClean="0"/>
              <a:t> Transfer Process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June 2015</a:t>
            </a:r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22" y="1449237"/>
            <a:ext cx="8685998" cy="4437019"/>
          </a:xfrm>
        </p:spPr>
      </p:pic>
    </p:spTree>
    <p:extLst>
      <p:ext uri="{BB962C8B-B14F-4D97-AF65-F5344CB8AC3E}">
        <p14:creationId xmlns:p14="http://schemas.microsoft.com/office/powerpoint/2010/main" val="107056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0211" y="0"/>
            <a:ext cx="7886700" cy="1058393"/>
          </a:xfrm>
        </p:spPr>
        <p:txBody>
          <a:bodyPr/>
          <a:lstStyle/>
          <a:p>
            <a:pPr algn="ctr"/>
            <a:r>
              <a:rPr lang="en-US" dirty="0" smtClean="0"/>
              <a:t>Internal Transfer System Process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June 2015</a:t>
            </a:r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2" name="Ink 11"/>
              <p14:cNvContentPartPr/>
              <p14:nvPr/>
            </p14:nvContentPartPr>
            <p14:xfrm>
              <a:off x="1318226" y="3863520"/>
              <a:ext cx="1172160" cy="1165320"/>
            </p14:xfrm>
          </p:contentPart>
        </mc:Choice>
        <mc:Fallback xmlns="">
          <p:pic>
            <p:nvPicPr>
              <p:cNvPr id="12" name="Ink 1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06706" y="3845880"/>
                <a:ext cx="1195200" cy="1195200"/>
              </a:xfrm>
              <a:prstGeom prst="rect">
                <a:avLst/>
              </a:prstGeom>
            </p:spPr>
          </p:pic>
        </mc:Fallback>
      </mc:AlternateContent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52" y="1203259"/>
            <a:ext cx="8028281" cy="5008227"/>
          </a:xfrm>
        </p:spPr>
      </p:pic>
    </p:spTree>
    <p:extLst>
      <p:ext uri="{BB962C8B-B14F-4D97-AF65-F5344CB8AC3E}">
        <p14:creationId xmlns:p14="http://schemas.microsoft.com/office/powerpoint/2010/main" val="128187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505" y="1219518"/>
            <a:ext cx="8159947" cy="495425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June 2015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564" y="-19456"/>
            <a:ext cx="7886700" cy="1165396"/>
          </a:xfrm>
        </p:spPr>
        <p:txBody>
          <a:bodyPr/>
          <a:lstStyle/>
          <a:p>
            <a:pPr algn="ctr"/>
            <a:r>
              <a:rPr lang="en-US" dirty="0" smtClean="0"/>
              <a:t>External Data Transfer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91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LET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LET" id="{DC32F46C-98F0-44C5-850F-30526EACCBC8}" vid="{535849CD-2A03-4379-A226-9C2EAB2940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CALET</Template>
  <TotalTime>6427</TotalTime>
  <Words>683</Words>
  <Application>Microsoft Office PowerPoint</Application>
  <PresentationFormat>On-screen Show (4:3)</PresentationFormat>
  <Paragraphs>142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CALET</vt:lpstr>
      <vt:lpstr>Status update for US CALET Data Center (USCDC)</vt:lpstr>
      <vt:lpstr>US-CDC Purpose</vt:lpstr>
      <vt:lpstr>Description of US-CDC hardware </vt:lpstr>
      <vt:lpstr>High Level System Design</vt:lpstr>
      <vt:lpstr>Software Data Flow</vt:lpstr>
      <vt:lpstr>Main USCDC System Processes</vt:lpstr>
      <vt:lpstr>CALET Level 1.X Data  Transfer Process</vt:lpstr>
      <vt:lpstr>Internal Transfer System Process</vt:lpstr>
      <vt:lpstr>External Data Transfer Process</vt:lpstr>
      <vt:lpstr>Web Systems Process</vt:lpstr>
      <vt:lpstr>Main USCDC System Processes  Status Update</vt:lpstr>
      <vt:lpstr>Accessing the US-CDC</vt:lpstr>
      <vt:lpstr>Current Status</vt:lpstr>
      <vt:lpstr>Current Status (continued)</vt:lpstr>
      <vt:lpstr>Questions/Comments?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 Granger</dc:creator>
  <cp:lastModifiedBy>Doug Granger</cp:lastModifiedBy>
  <cp:revision>99</cp:revision>
  <dcterms:created xsi:type="dcterms:W3CDTF">2013-11-08T20:37:36Z</dcterms:created>
  <dcterms:modified xsi:type="dcterms:W3CDTF">2015-06-24T10:32:12Z</dcterms:modified>
</cp:coreProperties>
</file>