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67" r:id="rId3"/>
    <p:sldMasterId id="2147483674" r:id="rId4"/>
    <p:sldMasterId id="2147483681" r:id="rId5"/>
  </p:sldMasterIdLst>
  <p:sldIdLst>
    <p:sldId id="256" r:id="rId6"/>
    <p:sldId id="258" r:id="rId7"/>
    <p:sldId id="259" r:id="rId8"/>
    <p:sldId id="263" r:id="rId9"/>
    <p:sldId id="264" r:id="rId10"/>
    <p:sldId id="265" r:id="rId11"/>
    <p:sldId id="266" r:id="rId12"/>
    <p:sldId id="260" r:id="rId13"/>
    <p:sldId id="267" r:id="rId14"/>
    <p:sldId id="268" r:id="rId15"/>
    <p:sldId id="261" r:id="rId16"/>
    <p:sldId id="271" r:id="rId17"/>
    <p:sldId id="272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106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8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3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0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26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687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4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11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517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30093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320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961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236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53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18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154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800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47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2674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97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45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0964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98288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308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59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619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135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17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309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2768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2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6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2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32F95-7917-8744-9970-285BBA30D40A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E86F1-A9BD-8B43-8009-B580E958D8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4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1577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73000" y="6356350"/>
            <a:ext cx="40839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fld id="{8D6C380F-326D-3C40-9EE7-7FBAB0953422}" type="slidenum">
              <a:rPr lang="en-US" smtClean="0"/>
              <a:pPr defTabSz="914400"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4-04-09_CERN_60years_ENdept_75dpi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3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357188" indent="-357188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75000"/>
        <a:buFont typeface="Lucida Grande"/>
        <a:buChar char="►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715963" indent="-358775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75000"/>
        <a:buFont typeface="Lucida Grande"/>
        <a:buChar char="►"/>
        <a:defRPr kumimoji="0" sz="28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1073150" indent="-357188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75000"/>
        <a:buFont typeface="Lucida Grande"/>
        <a:buChar char="►"/>
        <a:defRPr kumimoji="0" sz="24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1438275" indent="-365125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75000"/>
        <a:buFont typeface="Lucida Grande"/>
        <a:buChar char="►"/>
        <a:defRPr kumimoji="0" sz="2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795463" indent="-35718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75000"/>
        <a:buFont typeface="Lucida Grande"/>
        <a:buChar char="►"/>
        <a:defRPr kumimoji="0" sz="18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1577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73000" y="6356350"/>
            <a:ext cx="40839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fld id="{8D6C380F-326D-3C40-9EE7-7FBAB0953422}" type="slidenum">
              <a:rPr lang="en-US" smtClean="0"/>
              <a:pPr defTabSz="914400"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4-04-09_CERN_60years_ENdept_75dpi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3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357188" indent="-357188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75000"/>
        <a:buFont typeface="Lucida Grande"/>
        <a:buChar char="►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715963" indent="-358775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75000"/>
        <a:buFont typeface="Lucida Grande"/>
        <a:buChar char="►"/>
        <a:defRPr kumimoji="0" sz="28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1073150" indent="-357188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75000"/>
        <a:buFont typeface="Lucida Grande"/>
        <a:buChar char="►"/>
        <a:defRPr kumimoji="0" sz="24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1438275" indent="-365125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75000"/>
        <a:buFont typeface="Lucida Grande"/>
        <a:buChar char="►"/>
        <a:defRPr kumimoji="0" sz="2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795463" indent="-35718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75000"/>
        <a:buFont typeface="Lucida Grande"/>
        <a:buChar char="►"/>
        <a:defRPr kumimoji="0" sz="18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1577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73000" y="6356350"/>
            <a:ext cx="40839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fld id="{8D6C380F-326D-3C40-9EE7-7FBAB0953422}" type="slidenum">
              <a:rPr lang="en-US" smtClean="0"/>
              <a:pPr defTabSz="914400"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4-04-09_CERN_60years_ENdept_75dpi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1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357188" indent="-357188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75000"/>
        <a:buFont typeface="Lucida Grande"/>
        <a:buChar char="►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715963" indent="-358775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75000"/>
        <a:buFont typeface="Lucida Grande"/>
        <a:buChar char="►"/>
        <a:defRPr kumimoji="0" sz="28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1073150" indent="-357188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75000"/>
        <a:buFont typeface="Lucida Grande"/>
        <a:buChar char="►"/>
        <a:defRPr kumimoji="0" sz="24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1438275" indent="-365125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75000"/>
        <a:buFont typeface="Lucida Grande"/>
        <a:buChar char="►"/>
        <a:defRPr kumimoji="0" sz="2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795463" indent="-35718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75000"/>
        <a:buFont typeface="Lucida Grande"/>
        <a:buChar char="►"/>
        <a:defRPr kumimoji="0" sz="18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5" y="6356350"/>
            <a:ext cx="1577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73000" y="6356350"/>
            <a:ext cx="40839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pPr defTabSz="914400"/>
            <a:fld id="{8D6C380F-326D-3C40-9EE7-7FBAB0953422}" type="slidenum">
              <a:rPr lang="en-US" smtClean="0"/>
              <a:pPr defTabSz="914400"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4-04-09_CERN_60years_ENdept_75dpi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5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357188" indent="-357188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75000"/>
        <a:buFont typeface="Lucida Grande"/>
        <a:buChar char="►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715963" indent="-358775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75000"/>
        <a:buFont typeface="Lucida Grande"/>
        <a:buChar char="►"/>
        <a:defRPr kumimoji="0" sz="28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1073150" indent="-357188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75000"/>
        <a:buFont typeface="Lucida Grande"/>
        <a:buChar char="►"/>
        <a:defRPr kumimoji="0" sz="24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1438275" indent="-365125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75000"/>
        <a:buFont typeface="Lucida Grande"/>
        <a:buChar char="►"/>
        <a:defRPr kumimoji="0" sz="2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795463" indent="-35718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75000"/>
        <a:buFont typeface="Lucida Grande"/>
        <a:buChar char="►"/>
        <a:defRPr kumimoji="0" sz="18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7491" y="2782432"/>
            <a:ext cx="5707049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North Area Consolidation</a:t>
            </a:r>
            <a:br>
              <a:rPr lang="en-US" dirty="0" smtClean="0"/>
            </a:br>
            <a:r>
              <a:rPr lang="en-US" sz="4000" i="1" dirty="0" smtClean="0"/>
              <a:t>What have been done ?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4723" y="4339424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Meeting 18.06.2015</a:t>
            </a:r>
          </a:p>
          <a:p>
            <a:r>
              <a:rPr lang="en-US" sz="2800" dirty="0" smtClean="0"/>
              <a:t>Mats Wilhelmsson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31" y="72359"/>
            <a:ext cx="3009121" cy="277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9" y="3329640"/>
            <a:ext cx="2207958" cy="34217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808" y="389614"/>
            <a:ext cx="4023467" cy="6433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1906" y="389614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moving</a:t>
            </a:r>
            <a:r>
              <a:rPr lang="fr-CH" dirty="0" smtClean="0"/>
              <a:t>, </a:t>
            </a:r>
            <a:r>
              <a:rPr lang="fr-CH" dirty="0" err="1" smtClean="0"/>
              <a:t>sorting</a:t>
            </a:r>
            <a:r>
              <a:rPr lang="fr-CH" dirty="0" smtClean="0"/>
              <a:t>, </a:t>
            </a:r>
            <a:r>
              <a:rPr lang="fr-CH" dirty="0" err="1" smtClean="0"/>
              <a:t>dismantling</a:t>
            </a:r>
            <a:r>
              <a:rPr lang="fr-CH" dirty="0" smtClean="0"/>
              <a:t>, </a:t>
            </a:r>
          </a:p>
          <a:p>
            <a:r>
              <a:rPr lang="fr-CH" dirty="0" smtClean="0"/>
              <a:t>RP-</a:t>
            </a:r>
            <a:r>
              <a:rPr lang="fr-CH" dirty="0" err="1" smtClean="0"/>
              <a:t>checking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cleaning</a:t>
            </a:r>
            <a:r>
              <a:rPr lang="fr-CH" dirty="0" smtClean="0"/>
              <a:t>: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70706" y="1852654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hall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transformed</a:t>
            </a:r>
            <a:r>
              <a:rPr lang="fr-CH" dirty="0" smtClean="0"/>
              <a:t> </a:t>
            </a:r>
          </a:p>
          <a:p>
            <a:r>
              <a:rPr lang="fr-CH" dirty="0" smtClean="0"/>
              <a:t>For </a:t>
            </a:r>
            <a:r>
              <a:rPr lang="fr-CH" dirty="0" err="1" smtClean="0"/>
              <a:t>operation</a:t>
            </a:r>
            <a:r>
              <a:rPr lang="fr-CH" dirty="0" smtClean="0"/>
              <a:t> in run2.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36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high </a:t>
            </a:r>
            <a:r>
              <a:rPr lang="fr-CH" dirty="0" err="1" smtClean="0"/>
              <a:t>priority</a:t>
            </a:r>
            <a:r>
              <a:rPr lang="fr-CH" dirty="0" smtClean="0"/>
              <a:t>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The roof of EHN1 </a:t>
            </a:r>
            <a:r>
              <a:rPr lang="fr-CH" dirty="0" err="1" smtClean="0"/>
              <a:t>had</a:t>
            </a:r>
            <a:r>
              <a:rPr lang="fr-CH" dirty="0" smtClean="0"/>
              <a:t> </a:t>
            </a:r>
            <a:r>
              <a:rPr lang="fr-CH" dirty="0" err="1" smtClean="0"/>
              <a:t>repair</a:t>
            </a:r>
            <a:endParaRPr lang="fr-CH" dirty="0" smtClean="0"/>
          </a:p>
          <a:p>
            <a:r>
              <a:rPr lang="fr-CH" dirty="0" smtClean="0"/>
              <a:t>One of the </a:t>
            </a:r>
            <a:r>
              <a:rPr lang="fr-CH" dirty="0" err="1" smtClean="0"/>
              <a:t>access</a:t>
            </a:r>
            <a:r>
              <a:rPr lang="fr-CH" dirty="0" smtClean="0"/>
              <a:t> rampes to EHN1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re-surfaced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Chilled</a:t>
            </a:r>
            <a:r>
              <a:rPr lang="fr-CH" dirty="0" smtClean="0"/>
              <a:t> water network replacement </a:t>
            </a:r>
          </a:p>
          <a:p>
            <a:r>
              <a:rPr lang="fr-CH" dirty="0" smtClean="0"/>
              <a:t>Ventilation </a:t>
            </a:r>
            <a:r>
              <a:rPr lang="fr-CH" dirty="0" err="1" smtClean="0"/>
              <a:t>renovation</a:t>
            </a:r>
            <a:r>
              <a:rPr lang="fr-CH" dirty="0" smtClean="0"/>
              <a:t> for the ECN3 hall</a:t>
            </a:r>
          </a:p>
          <a:p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collimator</a:t>
            </a:r>
            <a:r>
              <a:rPr lang="fr-CH" dirty="0" smtClean="0"/>
              <a:t> (TCSC)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09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77" y="109691"/>
            <a:ext cx="5867893" cy="35103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670" y="2671638"/>
            <a:ext cx="3101502" cy="40452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5759" y="4468633"/>
            <a:ext cx="5017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Chilled</a:t>
            </a:r>
            <a:r>
              <a:rPr lang="fr-CH" sz="2800" dirty="0" smtClean="0"/>
              <a:t> water pipe replacements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371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4,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Roberto Saban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49" y="842930"/>
            <a:ext cx="2505673" cy="37615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022" y="546357"/>
            <a:ext cx="3573671" cy="2367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149" y="2723709"/>
            <a:ext cx="4632774" cy="34929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4601" y="63609"/>
            <a:ext cx="1864645" cy="24880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464" y="166977"/>
            <a:ext cx="6545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 40 </a:t>
            </a:r>
            <a:r>
              <a:rPr lang="fr-CH" dirty="0" err="1" smtClean="0"/>
              <a:t>years</a:t>
            </a:r>
            <a:r>
              <a:rPr lang="fr-CH" dirty="0" smtClean="0"/>
              <a:t> </a:t>
            </a:r>
            <a:r>
              <a:rPr lang="fr-CH" dirty="0" err="1" smtClean="0"/>
              <a:t>old</a:t>
            </a:r>
            <a:r>
              <a:rPr lang="fr-CH" dirty="0" smtClean="0"/>
              <a:t> ventilation system for ECN3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replaced</a:t>
            </a:r>
            <a:r>
              <a:rPr lang="fr-CH" dirty="0" smtClean="0"/>
              <a:t> by a </a:t>
            </a:r>
          </a:p>
          <a:p>
            <a:r>
              <a:rPr lang="fr-CH" dirty="0" err="1" smtClean="0"/>
              <a:t>Completely</a:t>
            </a:r>
            <a:r>
              <a:rPr lang="fr-CH" dirty="0" smtClean="0"/>
              <a:t> new system </a:t>
            </a:r>
            <a:r>
              <a:rPr lang="fr-CH" dirty="0" err="1" smtClean="0"/>
              <a:t>adapted</a:t>
            </a:r>
            <a:r>
              <a:rPr lang="fr-CH" dirty="0" smtClean="0"/>
              <a:t> for the </a:t>
            </a:r>
            <a:r>
              <a:rPr lang="fr-CH" dirty="0" err="1" smtClean="0"/>
              <a:t>operation</a:t>
            </a:r>
            <a:r>
              <a:rPr lang="fr-CH" dirty="0" smtClean="0"/>
              <a:t> of NA62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061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0979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Strong</a:t>
            </a:r>
            <a:r>
              <a:rPr lang="fr-CH" dirty="0" smtClean="0"/>
              <a:t> candidates for 2016: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01" y="1215843"/>
            <a:ext cx="8957277" cy="4326216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5526157" y="2231138"/>
            <a:ext cx="1033670" cy="2636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4712472" y="2957243"/>
            <a:ext cx="954157" cy="1987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5526157" y="3464361"/>
            <a:ext cx="1094629" cy="3464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5595797" y="4017707"/>
            <a:ext cx="1024990" cy="2726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5666629" y="1804240"/>
            <a:ext cx="954157" cy="1987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85637" y="5983259"/>
            <a:ext cx="582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And the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safety</a:t>
            </a:r>
            <a:r>
              <a:rPr lang="fr-CH" dirty="0" smtClean="0"/>
              <a:t> of the </a:t>
            </a:r>
            <a:r>
              <a:rPr lang="fr-CH" dirty="0" err="1" smtClean="0"/>
              <a:t>gas</a:t>
            </a:r>
            <a:r>
              <a:rPr lang="fr-CH" dirty="0" smtClean="0"/>
              <a:t> buildings – </a:t>
            </a:r>
            <a:r>
              <a:rPr lang="fr-CH" dirty="0" err="1" smtClean="0"/>
              <a:t>inventory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!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16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0979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Items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postponed</a:t>
            </a:r>
            <a:r>
              <a:rPr lang="fr-CH" dirty="0" smtClean="0"/>
              <a:t> (?):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01" y="1215843"/>
            <a:ext cx="8957277" cy="4326216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6973283" y="5224007"/>
            <a:ext cx="1431235" cy="250958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3283" y="1634962"/>
            <a:ext cx="1097292" cy="2885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525" y="2423735"/>
            <a:ext cx="1646063" cy="4328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525" y="4975204"/>
            <a:ext cx="1423326" cy="3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7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Some achievements done and some started </a:t>
            </a:r>
            <a:endParaRPr lang="en-US" sz="32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55" y="3053042"/>
            <a:ext cx="5361940" cy="32759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739471" y="4707172"/>
            <a:ext cx="1661823" cy="1502797"/>
          </a:xfrm>
          <a:custGeom>
            <a:avLst/>
            <a:gdLst>
              <a:gd name="connsiteX0" fmla="*/ 1168842 w 1661823"/>
              <a:gd name="connsiteY0" fmla="*/ 246491 h 1502797"/>
              <a:gd name="connsiteX1" fmla="*/ 1168842 w 1661823"/>
              <a:gd name="connsiteY1" fmla="*/ 246491 h 1502797"/>
              <a:gd name="connsiteX2" fmla="*/ 1176793 w 1661823"/>
              <a:gd name="connsiteY2" fmla="*/ 119270 h 1502797"/>
              <a:gd name="connsiteX3" fmla="*/ 1113183 w 1661823"/>
              <a:gd name="connsiteY3" fmla="*/ 63611 h 1502797"/>
              <a:gd name="connsiteX4" fmla="*/ 1089329 w 1661823"/>
              <a:gd name="connsiteY4" fmla="*/ 47708 h 1502797"/>
              <a:gd name="connsiteX5" fmla="*/ 1065475 w 1661823"/>
              <a:gd name="connsiteY5" fmla="*/ 31805 h 1502797"/>
              <a:gd name="connsiteX6" fmla="*/ 1033670 w 1661823"/>
              <a:gd name="connsiteY6" fmla="*/ 23854 h 1502797"/>
              <a:gd name="connsiteX7" fmla="*/ 978011 w 1661823"/>
              <a:gd name="connsiteY7" fmla="*/ 7951 h 1502797"/>
              <a:gd name="connsiteX8" fmla="*/ 890546 w 1661823"/>
              <a:gd name="connsiteY8" fmla="*/ 0 h 1502797"/>
              <a:gd name="connsiteX9" fmla="*/ 771277 w 1661823"/>
              <a:gd name="connsiteY9" fmla="*/ 7951 h 1502797"/>
              <a:gd name="connsiteX10" fmla="*/ 723569 w 1661823"/>
              <a:gd name="connsiteY10" fmla="*/ 23854 h 1502797"/>
              <a:gd name="connsiteX11" fmla="*/ 683812 w 1661823"/>
              <a:gd name="connsiteY11" fmla="*/ 31805 h 1502797"/>
              <a:gd name="connsiteX12" fmla="*/ 612251 w 1661823"/>
              <a:gd name="connsiteY12" fmla="*/ 71562 h 1502797"/>
              <a:gd name="connsiteX13" fmla="*/ 588397 w 1661823"/>
              <a:gd name="connsiteY13" fmla="*/ 95416 h 1502797"/>
              <a:gd name="connsiteX14" fmla="*/ 564543 w 1661823"/>
              <a:gd name="connsiteY14" fmla="*/ 103367 h 1502797"/>
              <a:gd name="connsiteX15" fmla="*/ 516835 w 1661823"/>
              <a:gd name="connsiteY15" fmla="*/ 135172 h 1502797"/>
              <a:gd name="connsiteX16" fmla="*/ 516835 w 1661823"/>
              <a:gd name="connsiteY16" fmla="*/ 135172 h 1502797"/>
              <a:gd name="connsiteX17" fmla="*/ 492981 w 1661823"/>
              <a:gd name="connsiteY17" fmla="*/ 159026 h 1502797"/>
              <a:gd name="connsiteX18" fmla="*/ 445273 w 1661823"/>
              <a:gd name="connsiteY18" fmla="*/ 190831 h 1502797"/>
              <a:gd name="connsiteX19" fmla="*/ 421419 w 1661823"/>
              <a:gd name="connsiteY19" fmla="*/ 214685 h 1502797"/>
              <a:gd name="connsiteX20" fmla="*/ 373712 w 1661823"/>
              <a:gd name="connsiteY20" fmla="*/ 246491 h 1502797"/>
              <a:gd name="connsiteX21" fmla="*/ 357809 w 1661823"/>
              <a:gd name="connsiteY21" fmla="*/ 270345 h 1502797"/>
              <a:gd name="connsiteX22" fmla="*/ 333955 w 1661823"/>
              <a:gd name="connsiteY22" fmla="*/ 278296 h 1502797"/>
              <a:gd name="connsiteX23" fmla="*/ 286247 w 1661823"/>
              <a:gd name="connsiteY23" fmla="*/ 310101 h 1502797"/>
              <a:gd name="connsiteX24" fmla="*/ 238539 w 1661823"/>
              <a:gd name="connsiteY24" fmla="*/ 341906 h 1502797"/>
              <a:gd name="connsiteX25" fmla="*/ 206734 w 1661823"/>
              <a:gd name="connsiteY25" fmla="*/ 381663 h 1502797"/>
              <a:gd name="connsiteX26" fmla="*/ 182880 w 1661823"/>
              <a:gd name="connsiteY26" fmla="*/ 397565 h 1502797"/>
              <a:gd name="connsiteX27" fmla="*/ 151075 w 1661823"/>
              <a:gd name="connsiteY27" fmla="*/ 445273 h 1502797"/>
              <a:gd name="connsiteX28" fmla="*/ 135172 w 1661823"/>
              <a:gd name="connsiteY28" fmla="*/ 477078 h 1502797"/>
              <a:gd name="connsiteX29" fmla="*/ 111319 w 1661823"/>
              <a:gd name="connsiteY29" fmla="*/ 500932 h 1502797"/>
              <a:gd name="connsiteX30" fmla="*/ 87465 w 1661823"/>
              <a:gd name="connsiteY30" fmla="*/ 548640 h 1502797"/>
              <a:gd name="connsiteX31" fmla="*/ 63611 w 1661823"/>
              <a:gd name="connsiteY31" fmla="*/ 572494 h 1502797"/>
              <a:gd name="connsiteX32" fmla="*/ 23854 w 1661823"/>
              <a:gd name="connsiteY32" fmla="*/ 644056 h 1502797"/>
              <a:gd name="connsiteX33" fmla="*/ 0 w 1661823"/>
              <a:gd name="connsiteY33" fmla="*/ 699715 h 1502797"/>
              <a:gd name="connsiteX34" fmla="*/ 7952 w 1661823"/>
              <a:gd name="connsiteY34" fmla="*/ 882595 h 1502797"/>
              <a:gd name="connsiteX35" fmla="*/ 47708 w 1661823"/>
              <a:gd name="connsiteY35" fmla="*/ 954157 h 1502797"/>
              <a:gd name="connsiteX36" fmla="*/ 71562 w 1661823"/>
              <a:gd name="connsiteY36" fmla="*/ 1001865 h 1502797"/>
              <a:gd name="connsiteX37" fmla="*/ 103367 w 1661823"/>
              <a:gd name="connsiteY37" fmla="*/ 1057524 h 1502797"/>
              <a:gd name="connsiteX38" fmla="*/ 127221 w 1661823"/>
              <a:gd name="connsiteY38" fmla="*/ 1113183 h 1502797"/>
              <a:gd name="connsiteX39" fmla="*/ 174929 w 1661823"/>
              <a:gd name="connsiteY39" fmla="*/ 1176793 h 1502797"/>
              <a:gd name="connsiteX40" fmla="*/ 206734 w 1661823"/>
              <a:gd name="connsiteY40" fmla="*/ 1240404 h 1502797"/>
              <a:gd name="connsiteX41" fmla="*/ 230588 w 1661823"/>
              <a:gd name="connsiteY41" fmla="*/ 1256306 h 1502797"/>
              <a:gd name="connsiteX42" fmla="*/ 270345 w 1661823"/>
              <a:gd name="connsiteY42" fmla="*/ 1296063 h 1502797"/>
              <a:gd name="connsiteX43" fmla="*/ 341906 w 1661823"/>
              <a:gd name="connsiteY43" fmla="*/ 1359673 h 1502797"/>
              <a:gd name="connsiteX44" fmla="*/ 357809 w 1661823"/>
              <a:gd name="connsiteY44" fmla="*/ 1383527 h 1502797"/>
              <a:gd name="connsiteX45" fmla="*/ 429371 w 1661823"/>
              <a:gd name="connsiteY45" fmla="*/ 1423284 h 1502797"/>
              <a:gd name="connsiteX46" fmla="*/ 453225 w 1661823"/>
              <a:gd name="connsiteY46" fmla="*/ 1439186 h 1502797"/>
              <a:gd name="connsiteX47" fmla="*/ 516835 w 1661823"/>
              <a:gd name="connsiteY47" fmla="*/ 1455089 h 1502797"/>
              <a:gd name="connsiteX48" fmla="*/ 540689 w 1661823"/>
              <a:gd name="connsiteY48" fmla="*/ 1470991 h 1502797"/>
              <a:gd name="connsiteX49" fmla="*/ 580446 w 1661823"/>
              <a:gd name="connsiteY49" fmla="*/ 1478943 h 1502797"/>
              <a:gd name="connsiteX50" fmla="*/ 612251 w 1661823"/>
              <a:gd name="connsiteY50" fmla="*/ 1486894 h 1502797"/>
              <a:gd name="connsiteX51" fmla="*/ 691764 w 1661823"/>
              <a:gd name="connsiteY51" fmla="*/ 1502797 h 1502797"/>
              <a:gd name="connsiteX52" fmla="*/ 811033 w 1661823"/>
              <a:gd name="connsiteY52" fmla="*/ 1494845 h 1502797"/>
              <a:gd name="connsiteX53" fmla="*/ 834887 w 1661823"/>
              <a:gd name="connsiteY53" fmla="*/ 1478943 h 1502797"/>
              <a:gd name="connsiteX54" fmla="*/ 882595 w 1661823"/>
              <a:gd name="connsiteY54" fmla="*/ 1455089 h 1502797"/>
              <a:gd name="connsiteX55" fmla="*/ 906449 w 1661823"/>
              <a:gd name="connsiteY55" fmla="*/ 1431235 h 1502797"/>
              <a:gd name="connsiteX56" fmla="*/ 938254 w 1661823"/>
              <a:gd name="connsiteY56" fmla="*/ 1423284 h 1502797"/>
              <a:gd name="connsiteX57" fmla="*/ 1017767 w 1661823"/>
              <a:gd name="connsiteY57" fmla="*/ 1399430 h 1502797"/>
              <a:gd name="connsiteX58" fmla="*/ 1065475 w 1661823"/>
              <a:gd name="connsiteY58" fmla="*/ 1375576 h 1502797"/>
              <a:gd name="connsiteX59" fmla="*/ 1144988 w 1661823"/>
              <a:gd name="connsiteY59" fmla="*/ 1343771 h 1502797"/>
              <a:gd name="connsiteX60" fmla="*/ 1208599 w 1661823"/>
              <a:gd name="connsiteY60" fmla="*/ 1327868 h 1502797"/>
              <a:gd name="connsiteX61" fmla="*/ 1232452 w 1661823"/>
              <a:gd name="connsiteY61" fmla="*/ 1304014 h 1502797"/>
              <a:gd name="connsiteX62" fmla="*/ 1256306 w 1661823"/>
              <a:gd name="connsiteY62" fmla="*/ 1296063 h 1502797"/>
              <a:gd name="connsiteX63" fmla="*/ 1296063 w 1661823"/>
              <a:gd name="connsiteY63" fmla="*/ 1264258 h 1502797"/>
              <a:gd name="connsiteX64" fmla="*/ 1343771 w 1661823"/>
              <a:gd name="connsiteY64" fmla="*/ 1216550 h 1502797"/>
              <a:gd name="connsiteX65" fmla="*/ 1391479 w 1661823"/>
              <a:gd name="connsiteY65" fmla="*/ 1184745 h 1502797"/>
              <a:gd name="connsiteX66" fmla="*/ 1415332 w 1661823"/>
              <a:gd name="connsiteY66" fmla="*/ 1160891 h 1502797"/>
              <a:gd name="connsiteX67" fmla="*/ 1431235 w 1661823"/>
              <a:gd name="connsiteY67" fmla="*/ 1137037 h 1502797"/>
              <a:gd name="connsiteX68" fmla="*/ 1486894 w 1661823"/>
              <a:gd name="connsiteY68" fmla="*/ 1097280 h 1502797"/>
              <a:gd name="connsiteX69" fmla="*/ 1534602 w 1661823"/>
              <a:gd name="connsiteY69" fmla="*/ 1041621 h 1502797"/>
              <a:gd name="connsiteX70" fmla="*/ 1558456 w 1661823"/>
              <a:gd name="connsiteY70" fmla="*/ 1017767 h 1502797"/>
              <a:gd name="connsiteX71" fmla="*/ 1606164 w 1661823"/>
              <a:gd name="connsiteY71" fmla="*/ 946205 h 1502797"/>
              <a:gd name="connsiteX72" fmla="*/ 1614115 w 1661823"/>
              <a:gd name="connsiteY72" fmla="*/ 914400 h 1502797"/>
              <a:gd name="connsiteX73" fmla="*/ 1630018 w 1661823"/>
              <a:gd name="connsiteY73" fmla="*/ 890546 h 1502797"/>
              <a:gd name="connsiteX74" fmla="*/ 1645920 w 1661823"/>
              <a:gd name="connsiteY74" fmla="*/ 858741 h 1502797"/>
              <a:gd name="connsiteX75" fmla="*/ 1653872 w 1661823"/>
              <a:gd name="connsiteY75" fmla="*/ 803082 h 1502797"/>
              <a:gd name="connsiteX76" fmla="*/ 1661823 w 1661823"/>
              <a:gd name="connsiteY76" fmla="*/ 763325 h 1502797"/>
              <a:gd name="connsiteX77" fmla="*/ 1653872 w 1661823"/>
              <a:gd name="connsiteY77" fmla="*/ 667910 h 1502797"/>
              <a:gd name="connsiteX78" fmla="*/ 1614115 w 1661823"/>
              <a:gd name="connsiteY78" fmla="*/ 612251 h 1502797"/>
              <a:gd name="connsiteX79" fmla="*/ 1598212 w 1661823"/>
              <a:gd name="connsiteY79" fmla="*/ 588397 h 1502797"/>
              <a:gd name="connsiteX80" fmla="*/ 1574359 w 1661823"/>
              <a:gd name="connsiteY80" fmla="*/ 572494 h 1502797"/>
              <a:gd name="connsiteX81" fmla="*/ 1534602 w 1661823"/>
              <a:gd name="connsiteY81" fmla="*/ 532738 h 1502797"/>
              <a:gd name="connsiteX82" fmla="*/ 1478943 w 1661823"/>
              <a:gd name="connsiteY82" fmla="*/ 453225 h 1502797"/>
              <a:gd name="connsiteX83" fmla="*/ 1447138 w 1661823"/>
              <a:gd name="connsiteY83" fmla="*/ 397565 h 1502797"/>
              <a:gd name="connsiteX84" fmla="*/ 1423284 w 1661823"/>
              <a:gd name="connsiteY84" fmla="*/ 381663 h 1502797"/>
              <a:gd name="connsiteX85" fmla="*/ 1399430 w 1661823"/>
              <a:gd name="connsiteY85" fmla="*/ 326004 h 1502797"/>
              <a:gd name="connsiteX86" fmla="*/ 1383527 w 1661823"/>
              <a:gd name="connsiteY86" fmla="*/ 302150 h 1502797"/>
              <a:gd name="connsiteX87" fmla="*/ 1319917 w 1661823"/>
              <a:gd name="connsiteY87" fmla="*/ 206734 h 1502797"/>
              <a:gd name="connsiteX88" fmla="*/ 1280160 w 1661823"/>
              <a:gd name="connsiteY88" fmla="*/ 166978 h 1502797"/>
              <a:gd name="connsiteX89" fmla="*/ 1240404 w 1661823"/>
              <a:gd name="connsiteY89" fmla="*/ 111318 h 1502797"/>
              <a:gd name="connsiteX90" fmla="*/ 1216550 w 1661823"/>
              <a:gd name="connsiteY90" fmla="*/ 95416 h 1502797"/>
              <a:gd name="connsiteX91" fmla="*/ 1192696 w 1661823"/>
              <a:gd name="connsiteY91" fmla="*/ 71562 h 1502797"/>
              <a:gd name="connsiteX92" fmla="*/ 1168842 w 1661823"/>
              <a:gd name="connsiteY92" fmla="*/ 55659 h 1502797"/>
              <a:gd name="connsiteX93" fmla="*/ 1113183 w 1661823"/>
              <a:gd name="connsiteY93" fmla="*/ 7951 h 1502797"/>
              <a:gd name="connsiteX94" fmla="*/ 1089329 w 1661823"/>
              <a:gd name="connsiteY94" fmla="*/ 0 h 1502797"/>
              <a:gd name="connsiteX95" fmla="*/ 930303 w 1661823"/>
              <a:gd name="connsiteY95" fmla="*/ 7951 h 1502797"/>
              <a:gd name="connsiteX96" fmla="*/ 818985 w 1661823"/>
              <a:gd name="connsiteY96" fmla="*/ 23854 h 1502797"/>
              <a:gd name="connsiteX97" fmla="*/ 771277 w 1661823"/>
              <a:gd name="connsiteY97" fmla="*/ 55659 h 1502797"/>
              <a:gd name="connsiteX98" fmla="*/ 747423 w 1661823"/>
              <a:gd name="connsiteY98" fmla="*/ 79513 h 1502797"/>
              <a:gd name="connsiteX99" fmla="*/ 715618 w 1661823"/>
              <a:gd name="connsiteY99" fmla="*/ 87465 h 1502797"/>
              <a:gd name="connsiteX100" fmla="*/ 691764 w 1661823"/>
              <a:gd name="connsiteY100" fmla="*/ 103367 h 1502797"/>
              <a:gd name="connsiteX101" fmla="*/ 683812 w 1661823"/>
              <a:gd name="connsiteY101" fmla="*/ 127221 h 1502797"/>
              <a:gd name="connsiteX102" fmla="*/ 715618 w 1661823"/>
              <a:gd name="connsiteY102" fmla="*/ 103367 h 1502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661823" h="1502797">
                <a:moveTo>
                  <a:pt x="1168842" y="246491"/>
                </a:moveTo>
                <a:lnTo>
                  <a:pt x="1168842" y="246491"/>
                </a:lnTo>
                <a:cubicBezTo>
                  <a:pt x="1181849" y="187960"/>
                  <a:pt x="1193540" y="175094"/>
                  <a:pt x="1176793" y="119270"/>
                </a:cubicBezTo>
                <a:cubicBezTo>
                  <a:pt x="1168510" y="91660"/>
                  <a:pt x="1132401" y="76423"/>
                  <a:pt x="1113183" y="63611"/>
                </a:cubicBezTo>
                <a:lnTo>
                  <a:pt x="1089329" y="47708"/>
                </a:lnTo>
                <a:cubicBezTo>
                  <a:pt x="1081378" y="42407"/>
                  <a:pt x="1074746" y="34123"/>
                  <a:pt x="1065475" y="31805"/>
                </a:cubicBezTo>
                <a:cubicBezTo>
                  <a:pt x="1054873" y="29155"/>
                  <a:pt x="1044177" y="26856"/>
                  <a:pt x="1033670" y="23854"/>
                </a:cubicBezTo>
                <a:cubicBezTo>
                  <a:pt x="1012212" y="17723"/>
                  <a:pt x="1001307" y="11057"/>
                  <a:pt x="978011" y="7951"/>
                </a:cubicBezTo>
                <a:cubicBezTo>
                  <a:pt x="948993" y="4082"/>
                  <a:pt x="919701" y="2650"/>
                  <a:pt x="890546" y="0"/>
                </a:cubicBezTo>
                <a:cubicBezTo>
                  <a:pt x="850790" y="2650"/>
                  <a:pt x="810721" y="2316"/>
                  <a:pt x="771277" y="7951"/>
                </a:cubicBezTo>
                <a:cubicBezTo>
                  <a:pt x="754683" y="10322"/>
                  <a:pt x="740006" y="20567"/>
                  <a:pt x="723569" y="23854"/>
                </a:cubicBezTo>
                <a:lnTo>
                  <a:pt x="683812" y="31805"/>
                </a:lnTo>
                <a:cubicBezTo>
                  <a:pt x="629131" y="68260"/>
                  <a:pt x="654237" y="57567"/>
                  <a:pt x="612251" y="71562"/>
                </a:cubicBezTo>
                <a:cubicBezTo>
                  <a:pt x="604300" y="79513"/>
                  <a:pt x="597753" y="89179"/>
                  <a:pt x="588397" y="95416"/>
                </a:cubicBezTo>
                <a:cubicBezTo>
                  <a:pt x="581423" y="100065"/>
                  <a:pt x="571870" y="99297"/>
                  <a:pt x="564543" y="103367"/>
                </a:cubicBezTo>
                <a:cubicBezTo>
                  <a:pt x="547836" y="112649"/>
                  <a:pt x="532738" y="124570"/>
                  <a:pt x="516835" y="135172"/>
                </a:cubicBezTo>
                <a:lnTo>
                  <a:pt x="516835" y="135172"/>
                </a:lnTo>
                <a:cubicBezTo>
                  <a:pt x="508884" y="143123"/>
                  <a:pt x="501857" y="152122"/>
                  <a:pt x="492981" y="159026"/>
                </a:cubicBezTo>
                <a:cubicBezTo>
                  <a:pt x="477894" y="170760"/>
                  <a:pt x="458788" y="177316"/>
                  <a:pt x="445273" y="190831"/>
                </a:cubicBezTo>
                <a:cubicBezTo>
                  <a:pt x="437322" y="198782"/>
                  <a:pt x="430295" y="207781"/>
                  <a:pt x="421419" y="214685"/>
                </a:cubicBezTo>
                <a:cubicBezTo>
                  <a:pt x="406333" y="226419"/>
                  <a:pt x="373712" y="246491"/>
                  <a:pt x="373712" y="246491"/>
                </a:cubicBezTo>
                <a:cubicBezTo>
                  <a:pt x="368411" y="254442"/>
                  <a:pt x="365271" y="264375"/>
                  <a:pt x="357809" y="270345"/>
                </a:cubicBezTo>
                <a:cubicBezTo>
                  <a:pt x="351264" y="275581"/>
                  <a:pt x="341282" y="274226"/>
                  <a:pt x="333955" y="278296"/>
                </a:cubicBezTo>
                <a:cubicBezTo>
                  <a:pt x="317248" y="287578"/>
                  <a:pt x="299762" y="296586"/>
                  <a:pt x="286247" y="310101"/>
                </a:cubicBezTo>
                <a:cubicBezTo>
                  <a:pt x="256466" y="339882"/>
                  <a:pt x="273061" y="330399"/>
                  <a:pt x="238539" y="341906"/>
                </a:cubicBezTo>
                <a:cubicBezTo>
                  <a:pt x="170175" y="387485"/>
                  <a:pt x="250632" y="326793"/>
                  <a:pt x="206734" y="381663"/>
                </a:cubicBezTo>
                <a:cubicBezTo>
                  <a:pt x="200764" y="389125"/>
                  <a:pt x="190831" y="392264"/>
                  <a:pt x="182880" y="397565"/>
                </a:cubicBezTo>
                <a:cubicBezTo>
                  <a:pt x="172278" y="413468"/>
                  <a:pt x="159623" y="428178"/>
                  <a:pt x="151075" y="445273"/>
                </a:cubicBezTo>
                <a:cubicBezTo>
                  <a:pt x="145774" y="455875"/>
                  <a:pt x="142061" y="467433"/>
                  <a:pt x="135172" y="477078"/>
                </a:cubicBezTo>
                <a:cubicBezTo>
                  <a:pt x="128636" y="486228"/>
                  <a:pt x="119270" y="492981"/>
                  <a:pt x="111319" y="500932"/>
                </a:cubicBezTo>
                <a:cubicBezTo>
                  <a:pt x="103350" y="524837"/>
                  <a:pt x="104590" y="528090"/>
                  <a:pt x="87465" y="548640"/>
                </a:cubicBezTo>
                <a:cubicBezTo>
                  <a:pt x="80266" y="557279"/>
                  <a:pt x="70515" y="563618"/>
                  <a:pt x="63611" y="572494"/>
                </a:cubicBezTo>
                <a:cubicBezTo>
                  <a:pt x="14310" y="635881"/>
                  <a:pt x="43484" y="598253"/>
                  <a:pt x="23854" y="644056"/>
                </a:cubicBezTo>
                <a:cubicBezTo>
                  <a:pt x="-5623" y="712834"/>
                  <a:pt x="18649" y="643773"/>
                  <a:pt x="0" y="699715"/>
                </a:cubicBezTo>
                <a:cubicBezTo>
                  <a:pt x="2651" y="760675"/>
                  <a:pt x="3272" y="821757"/>
                  <a:pt x="7952" y="882595"/>
                </a:cubicBezTo>
                <a:cubicBezTo>
                  <a:pt x="10350" y="913771"/>
                  <a:pt x="37698" y="924126"/>
                  <a:pt x="47708" y="954157"/>
                </a:cubicBezTo>
                <a:cubicBezTo>
                  <a:pt x="58681" y="987077"/>
                  <a:pt x="51010" y="971037"/>
                  <a:pt x="71562" y="1001865"/>
                </a:cubicBezTo>
                <a:cubicBezTo>
                  <a:pt x="92469" y="1085496"/>
                  <a:pt x="61260" y="983839"/>
                  <a:pt x="103367" y="1057524"/>
                </a:cubicBezTo>
                <a:cubicBezTo>
                  <a:pt x="166879" y="1168666"/>
                  <a:pt x="58699" y="1018965"/>
                  <a:pt x="127221" y="1113183"/>
                </a:cubicBezTo>
                <a:cubicBezTo>
                  <a:pt x="142810" y="1134618"/>
                  <a:pt x="165085" y="1152184"/>
                  <a:pt x="174929" y="1176793"/>
                </a:cubicBezTo>
                <a:cubicBezTo>
                  <a:pt x="182521" y="1195772"/>
                  <a:pt x="190856" y="1224526"/>
                  <a:pt x="206734" y="1240404"/>
                </a:cubicBezTo>
                <a:cubicBezTo>
                  <a:pt x="213491" y="1247161"/>
                  <a:pt x="222637" y="1251005"/>
                  <a:pt x="230588" y="1256306"/>
                </a:cubicBezTo>
                <a:cubicBezTo>
                  <a:pt x="263359" y="1305461"/>
                  <a:pt x="226973" y="1257509"/>
                  <a:pt x="270345" y="1296063"/>
                </a:cubicBezTo>
                <a:cubicBezTo>
                  <a:pt x="352037" y="1368679"/>
                  <a:pt x="287770" y="1323584"/>
                  <a:pt x="341906" y="1359673"/>
                </a:cubicBezTo>
                <a:cubicBezTo>
                  <a:pt x="347207" y="1367624"/>
                  <a:pt x="350617" y="1377234"/>
                  <a:pt x="357809" y="1383527"/>
                </a:cubicBezTo>
                <a:cubicBezTo>
                  <a:pt x="424657" y="1442018"/>
                  <a:pt x="382050" y="1399624"/>
                  <a:pt x="429371" y="1423284"/>
                </a:cubicBezTo>
                <a:cubicBezTo>
                  <a:pt x="437918" y="1427558"/>
                  <a:pt x="444678" y="1434912"/>
                  <a:pt x="453225" y="1439186"/>
                </a:cubicBezTo>
                <a:cubicBezTo>
                  <a:pt x="469529" y="1447338"/>
                  <a:pt x="501707" y="1452063"/>
                  <a:pt x="516835" y="1455089"/>
                </a:cubicBezTo>
                <a:cubicBezTo>
                  <a:pt x="524786" y="1460390"/>
                  <a:pt x="531741" y="1467636"/>
                  <a:pt x="540689" y="1470991"/>
                </a:cubicBezTo>
                <a:cubicBezTo>
                  <a:pt x="553343" y="1475736"/>
                  <a:pt x="567253" y="1476011"/>
                  <a:pt x="580446" y="1478943"/>
                </a:cubicBezTo>
                <a:cubicBezTo>
                  <a:pt x="591114" y="1481314"/>
                  <a:pt x="601566" y="1484604"/>
                  <a:pt x="612251" y="1486894"/>
                </a:cubicBezTo>
                <a:cubicBezTo>
                  <a:pt x="638680" y="1492557"/>
                  <a:pt x="691764" y="1502797"/>
                  <a:pt x="691764" y="1502797"/>
                </a:cubicBezTo>
                <a:cubicBezTo>
                  <a:pt x="731520" y="1500146"/>
                  <a:pt x="771731" y="1501395"/>
                  <a:pt x="811033" y="1494845"/>
                </a:cubicBezTo>
                <a:cubicBezTo>
                  <a:pt x="820459" y="1493274"/>
                  <a:pt x="826340" y="1483217"/>
                  <a:pt x="834887" y="1478943"/>
                </a:cubicBezTo>
                <a:cubicBezTo>
                  <a:pt x="870744" y="1461015"/>
                  <a:pt x="848419" y="1483569"/>
                  <a:pt x="882595" y="1455089"/>
                </a:cubicBezTo>
                <a:cubicBezTo>
                  <a:pt x="891234" y="1447890"/>
                  <a:pt x="896686" y="1436814"/>
                  <a:pt x="906449" y="1431235"/>
                </a:cubicBezTo>
                <a:cubicBezTo>
                  <a:pt x="915937" y="1425813"/>
                  <a:pt x="927787" y="1426424"/>
                  <a:pt x="938254" y="1423284"/>
                </a:cubicBezTo>
                <a:cubicBezTo>
                  <a:pt x="1035045" y="1394246"/>
                  <a:pt x="944460" y="1417756"/>
                  <a:pt x="1017767" y="1399430"/>
                </a:cubicBezTo>
                <a:cubicBezTo>
                  <a:pt x="1063611" y="1368867"/>
                  <a:pt x="1019385" y="1395329"/>
                  <a:pt x="1065475" y="1375576"/>
                </a:cubicBezTo>
                <a:cubicBezTo>
                  <a:pt x="1111546" y="1355831"/>
                  <a:pt x="1087063" y="1358253"/>
                  <a:pt x="1144988" y="1343771"/>
                </a:cubicBezTo>
                <a:lnTo>
                  <a:pt x="1208599" y="1327868"/>
                </a:lnTo>
                <a:cubicBezTo>
                  <a:pt x="1216550" y="1319917"/>
                  <a:pt x="1223096" y="1310251"/>
                  <a:pt x="1232452" y="1304014"/>
                </a:cubicBezTo>
                <a:cubicBezTo>
                  <a:pt x="1239426" y="1299365"/>
                  <a:pt x="1249761" y="1301299"/>
                  <a:pt x="1256306" y="1296063"/>
                </a:cubicBezTo>
                <a:cubicBezTo>
                  <a:pt x="1307686" y="1254960"/>
                  <a:pt x="1236106" y="1284243"/>
                  <a:pt x="1296063" y="1264258"/>
                </a:cubicBezTo>
                <a:cubicBezTo>
                  <a:pt x="1311966" y="1248355"/>
                  <a:pt x="1325058" y="1229025"/>
                  <a:pt x="1343771" y="1216550"/>
                </a:cubicBezTo>
                <a:cubicBezTo>
                  <a:pt x="1359674" y="1205948"/>
                  <a:pt x="1377965" y="1198260"/>
                  <a:pt x="1391479" y="1184745"/>
                </a:cubicBezTo>
                <a:cubicBezTo>
                  <a:pt x="1399430" y="1176794"/>
                  <a:pt x="1408133" y="1169529"/>
                  <a:pt x="1415332" y="1160891"/>
                </a:cubicBezTo>
                <a:cubicBezTo>
                  <a:pt x="1421450" y="1153550"/>
                  <a:pt x="1424478" y="1143794"/>
                  <a:pt x="1431235" y="1137037"/>
                </a:cubicBezTo>
                <a:cubicBezTo>
                  <a:pt x="1459879" y="1108393"/>
                  <a:pt x="1459806" y="1119853"/>
                  <a:pt x="1486894" y="1097280"/>
                </a:cubicBezTo>
                <a:cubicBezTo>
                  <a:pt x="1516489" y="1072617"/>
                  <a:pt x="1508278" y="1072332"/>
                  <a:pt x="1534602" y="1041621"/>
                </a:cubicBezTo>
                <a:cubicBezTo>
                  <a:pt x="1541920" y="1033083"/>
                  <a:pt x="1551138" y="1026305"/>
                  <a:pt x="1558456" y="1017767"/>
                </a:cubicBezTo>
                <a:cubicBezTo>
                  <a:pt x="1580542" y="992001"/>
                  <a:pt x="1588368" y="975865"/>
                  <a:pt x="1606164" y="946205"/>
                </a:cubicBezTo>
                <a:cubicBezTo>
                  <a:pt x="1608814" y="935603"/>
                  <a:pt x="1609810" y="924444"/>
                  <a:pt x="1614115" y="914400"/>
                </a:cubicBezTo>
                <a:cubicBezTo>
                  <a:pt x="1617879" y="905616"/>
                  <a:pt x="1625277" y="898843"/>
                  <a:pt x="1630018" y="890546"/>
                </a:cubicBezTo>
                <a:cubicBezTo>
                  <a:pt x="1635899" y="880255"/>
                  <a:pt x="1640619" y="869343"/>
                  <a:pt x="1645920" y="858741"/>
                </a:cubicBezTo>
                <a:cubicBezTo>
                  <a:pt x="1648571" y="840188"/>
                  <a:pt x="1650791" y="821568"/>
                  <a:pt x="1653872" y="803082"/>
                </a:cubicBezTo>
                <a:cubicBezTo>
                  <a:pt x="1656094" y="789751"/>
                  <a:pt x="1661823" y="776840"/>
                  <a:pt x="1661823" y="763325"/>
                </a:cubicBezTo>
                <a:cubicBezTo>
                  <a:pt x="1661823" y="731410"/>
                  <a:pt x="1659754" y="699279"/>
                  <a:pt x="1653872" y="667910"/>
                </a:cubicBezTo>
                <a:cubicBezTo>
                  <a:pt x="1648177" y="637536"/>
                  <a:pt x="1631895" y="633587"/>
                  <a:pt x="1614115" y="612251"/>
                </a:cubicBezTo>
                <a:cubicBezTo>
                  <a:pt x="1607997" y="604910"/>
                  <a:pt x="1604969" y="595154"/>
                  <a:pt x="1598212" y="588397"/>
                </a:cubicBezTo>
                <a:cubicBezTo>
                  <a:pt x="1591455" y="581640"/>
                  <a:pt x="1581551" y="578787"/>
                  <a:pt x="1574359" y="572494"/>
                </a:cubicBezTo>
                <a:cubicBezTo>
                  <a:pt x="1560255" y="560153"/>
                  <a:pt x="1547053" y="546745"/>
                  <a:pt x="1534602" y="532738"/>
                </a:cubicBezTo>
                <a:cubicBezTo>
                  <a:pt x="1518907" y="515082"/>
                  <a:pt x="1489794" y="469502"/>
                  <a:pt x="1478943" y="453225"/>
                </a:cubicBezTo>
                <a:cubicBezTo>
                  <a:pt x="1469846" y="425933"/>
                  <a:pt x="1471207" y="421634"/>
                  <a:pt x="1447138" y="397565"/>
                </a:cubicBezTo>
                <a:cubicBezTo>
                  <a:pt x="1440381" y="390808"/>
                  <a:pt x="1431235" y="386964"/>
                  <a:pt x="1423284" y="381663"/>
                </a:cubicBezTo>
                <a:cubicBezTo>
                  <a:pt x="1383358" y="321776"/>
                  <a:pt x="1430237" y="397887"/>
                  <a:pt x="1399430" y="326004"/>
                </a:cubicBezTo>
                <a:cubicBezTo>
                  <a:pt x="1395666" y="317220"/>
                  <a:pt x="1388828" y="310101"/>
                  <a:pt x="1383527" y="302150"/>
                </a:cubicBezTo>
                <a:cubicBezTo>
                  <a:pt x="1363612" y="242401"/>
                  <a:pt x="1389406" y="310965"/>
                  <a:pt x="1319917" y="206734"/>
                </a:cubicBezTo>
                <a:cubicBezTo>
                  <a:pt x="1298713" y="174929"/>
                  <a:pt x="1311965" y="188181"/>
                  <a:pt x="1280160" y="166978"/>
                </a:cubicBezTo>
                <a:cubicBezTo>
                  <a:pt x="1271130" y="153433"/>
                  <a:pt x="1250267" y="121181"/>
                  <a:pt x="1240404" y="111318"/>
                </a:cubicBezTo>
                <a:cubicBezTo>
                  <a:pt x="1233647" y="104561"/>
                  <a:pt x="1223891" y="101534"/>
                  <a:pt x="1216550" y="95416"/>
                </a:cubicBezTo>
                <a:cubicBezTo>
                  <a:pt x="1207911" y="88217"/>
                  <a:pt x="1201335" y="78761"/>
                  <a:pt x="1192696" y="71562"/>
                </a:cubicBezTo>
                <a:cubicBezTo>
                  <a:pt x="1185355" y="65444"/>
                  <a:pt x="1176098" y="61878"/>
                  <a:pt x="1168842" y="55659"/>
                </a:cubicBezTo>
                <a:cubicBezTo>
                  <a:pt x="1141456" y="32185"/>
                  <a:pt x="1142388" y="22554"/>
                  <a:pt x="1113183" y="7951"/>
                </a:cubicBezTo>
                <a:cubicBezTo>
                  <a:pt x="1105686" y="4203"/>
                  <a:pt x="1097280" y="2650"/>
                  <a:pt x="1089329" y="0"/>
                </a:cubicBezTo>
                <a:lnTo>
                  <a:pt x="930303" y="7951"/>
                </a:lnTo>
                <a:cubicBezTo>
                  <a:pt x="843902" y="13525"/>
                  <a:pt x="867918" y="7544"/>
                  <a:pt x="818985" y="23854"/>
                </a:cubicBezTo>
                <a:cubicBezTo>
                  <a:pt x="803082" y="34456"/>
                  <a:pt x="784792" y="42144"/>
                  <a:pt x="771277" y="55659"/>
                </a:cubicBezTo>
                <a:cubicBezTo>
                  <a:pt x="763326" y="63610"/>
                  <a:pt x="757186" y="73934"/>
                  <a:pt x="747423" y="79513"/>
                </a:cubicBezTo>
                <a:cubicBezTo>
                  <a:pt x="737935" y="84935"/>
                  <a:pt x="726220" y="84814"/>
                  <a:pt x="715618" y="87465"/>
                </a:cubicBezTo>
                <a:cubicBezTo>
                  <a:pt x="707667" y="92766"/>
                  <a:pt x="697734" y="95905"/>
                  <a:pt x="691764" y="103367"/>
                </a:cubicBezTo>
                <a:cubicBezTo>
                  <a:pt x="686528" y="109912"/>
                  <a:pt x="683812" y="127221"/>
                  <a:pt x="683812" y="127221"/>
                </a:cubicBezTo>
                <a:lnTo>
                  <a:pt x="715618" y="103367"/>
                </a:lnTo>
              </a:path>
            </a:pathLst>
          </a:custGeom>
          <a:noFill/>
          <a:ln w="349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ction Button: Help 12">
            <a:hlinkClick r:id="" action="ppaction://noaction" highlightClick="1"/>
          </p:cNvPr>
          <p:cNvSpPr/>
          <p:nvPr/>
        </p:nvSpPr>
        <p:spPr>
          <a:xfrm>
            <a:off x="1280161" y="3965395"/>
            <a:ext cx="715617" cy="66019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0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TCC2/TDC2 </a:t>
            </a:r>
            <a:r>
              <a:rPr lang="fr-CH" dirty="0" err="1" smtClean="0"/>
              <a:t>renovation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953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renovation</a:t>
            </a:r>
            <a:r>
              <a:rPr lang="fr-CH" dirty="0" smtClean="0"/>
              <a:t> of the </a:t>
            </a:r>
            <a:r>
              <a:rPr lang="fr-CH" dirty="0" err="1" smtClean="0"/>
              <a:t>target</a:t>
            </a:r>
            <a:r>
              <a:rPr lang="fr-CH" dirty="0" smtClean="0"/>
              <a:t> area TCC2/TDC2 </a:t>
            </a:r>
            <a:r>
              <a:rPr lang="fr-CH" dirty="0" err="1" smtClean="0"/>
              <a:t>took</a:t>
            </a:r>
            <a:r>
              <a:rPr lang="fr-CH" dirty="0" smtClean="0"/>
              <a:t> </a:t>
            </a:r>
            <a:r>
              <a:rPr lang="fr-CH" dirty="0" err="1" smtClean="0"/>
              <a:t>priority</a:t>
            </a:r>
            <a:r>
              <a:rPr lang="fr-CH" dirty="0" smtClean="0"/>
              <a:t> due to </a:t>
            </a:r>
            <a:r>
              <a:rPr lang="fr-CH" dirty="0" err="1" smtClean="0"/>
              <a:t>severe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and high impact in case of </a:t>
            </a:r>
            <a:r>
              <a:rPr lang="fr-CH" dirty="0" err="1" smtClean="0"/>
              <a:t>failure</a:t>
            </a:r>
            <a:r>
              <a:rPr lang="fr-CH" dirty="0" smtClean="0"/>
              <a:t>. The </a:t>
            </a:r>
            <a:r>
              <a:rPr lang="fr-CH" dirty="0" err="1" smtClean="0"/>
              <a:t>renovation</a:t>
            </a:r>
            <a:r>
              <a:rPr lang="fr-CH" dirty="0" smtClean="0"/>
              <a:t> </a:t>
            </a:r>
            <a:r>
              <a:rPr lang="fr-CH" dirty="0" err="1" smtClean="0"/>
              <a:t>includes</a:t>
            </a:r>
            <a:r>
              <a:rPr lang="fr-CH" dirty="0" smtClean="0"/>
              <a:t> :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err="1" smtClean="0"/>
              <a:t>Targets</a:t>
            </a:r>
            <a:r>
              <a:rPr lang="fr-CH" dirty="0" smtClean="0"/>
              <a:t>, </a:t>
            </a:r>
            <a:r>
              <a:rPr lang="fr-CH" dirty="0" err="1" smtClean="0"/>
              <a:t>collimators</a:t>
            </a:r>
            <a:r>
              <a:rPr lang="fr-CH" dirty="0" smtClean="0"/>
              <a:t> and TAX tables</a:t>
            </a:r>
          </a:p>
          <a:p>
            <a:r>
              <a:rPr lang="fr-CH" dirty="0" err="1" smtClean="0"/>
              <a:t>Magnets</a:t>
            </a:r>
            <a:r>
              <a:rPr lang="fr-CH" dirty="0" smtClean="0"/>
              <a:t> and vacuum items </a:t>
            </a:r>
          </a:p>
          <a:p>
            <a:r>
              <a:rPr lang="fr-CH" dirty="0" err="1" smtClean="0"/>
              <a:t>Cooling</a:t>
            </a:r>
            <a:r>
              <a:rPr lang="fr-CH" dirty="0" smtClean="0"/>
              <a:t> and Ventilation system</a:t>
            </a:r>
          </a:p>
          <a:p>
            <a:r>
              <a:rPr lang="fr-CH" dirty="0" err="1" smtClean="0"/>
              <a:t>Cabling</a:t>
            </a:r>
            <a:r>
              <a:rPr lang="fr-CH" dirty="0" smtClean="0"/>
              <a:t>/</a:t>
            </a:r>
            <a:r>
              <a:rPr lang="fr-CH" dirty="0" err="1" smtClean="0"/>
              <a:t>electric</a:t>
            </a:r>
            <a:r>
              <a:rPr lang="fr-CH" dirty="0" smtClean="0"/>
              <a:t> system  (</a:t>
            </a:r>
            <a:r>
              <a:rPr lang="fr-CH" dirty="0" err="1" smtClean="0"/>
              <a:t>halogen</a:t>
            </a:r>
            <a:r>
              <a:rPr lang="fr-CH" dirty="0" smtClean="0"/>
              <a:t> </a:t>
            </a:r>
            <a:r>
              <a:rPr lang="fr-CH" dirty="0" err="1" smtClean="0"/>
              <a:t>removal</a:t>
            </a:r>
            <a:r>
              <a:rPr lang="fr-CH" dirty="0" smtClean="0"/>
              <a:t>)</a:t>
            </a:r>
          </a:p>
          <a:p>
            <a:pPr marL="0" indent="0">
              <a:buNone/>
            </a:pPr>
            <a:endParaRPr lang="fr-CH" i="1" dirty="0" smtClean="0"/>
          </a:p>
          <a:p>
            <a:pPr marL="0" indent="0">
              <a:buNone/>
            </a:pPr>
            <a:endParaRPr lang="fr-CH" i="1" dirty="0"/>
          </a:p>
          <a:p>
            <a:pPr marL="0" indent="0">
              <a:buNone/>
            </a:pPr>
            <a:r>
              <a:rPr lang="fr-CH" i="1" dirty="0" err="1" smtClean="0"/>
              <a:t>Some</a:t>
            </a:r>
            <a:r>
              <a:rPr lang="fr-CH" i="1" dirty="0" smtClean="0"/>
              <a:t> illustrations </a:t>
            </a:r>
            <a:r>
              <a:rPr lang="fr-CH" i="1" dirty="0" err="1" smtClean="0"/>
              <a:t>here</a:t>
            </a:r>
            <a:r>
              <a:rPr lang="fr-CH" i="1" dirty="0" smtClean="0"/>
              <a:t> </a:t>
            </a:r>
            <a:r>
              <a:rPr lang="fr-CH" i="1" dirty="0" err="1" smtClean="0"/>
              <a:t>thanks</a:t>
            </a:r>
            <a:r>
              <a:rPr lang="fr-CH" i="1" dirty="0" smtClean="0"/>
              <a:t> to </a:t>
            </a:r>
            <a:r>
              <a:rPr lang="fr-CH" i="1" dirty="0" err="1" smtClean="0"/>
              <a:t>Sebastien</a:t>
            </a:r>
            <a:r>
              <a:rPr lang="fr-CH" i="1" dirty="0" smtClean="0"/>
              <a:t> Evrard:</a:t>
            </a:r>
            <a:endParaRPr lang="fr-CH" i="1" dirty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5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Consolidation of TCC2</a:t>
            </a:r>
            <a:r>
              <a:rPr lang="en-US" dirty="0"/>
              <a:t>-</a:t>
            </a:r>
            <a:r>
              <a:rPr lang="en-US" dirty="0" smtClean="0"/>
              <a:t>TDC2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23023"/>
            <a:ext cx="2638134" cy="292939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00000"/>
              </a:lnSpc>
              <a:buFont typeface="Wingdings" charset="2"/>
              <a:buChar char="§"/>
            </a:pPr>
            <a:r>
              <a:rPr lang="en-US" sz="1800" dirty="0"/>
              <a:t>Corrosion </a:t>
            </a:r>
            <a:r>
              <a:rPr lang="en-US" sz="1800" dirty="0" smtClean="0"/>
              <a:t>issue</a:t>
            </a:r>
          </a:p>
          <a:p>
            <a:pPr algn="just">
              <a:lnSpc>
                <a:spcPct val="100000"/>
              </a:lnSpc>
              <a:buFont typeface="Wingdings" charset="2"/>
              <a:buChar char="§"/>
            </a:pPr>
            <a:r>
              <a:rPr lang="en-US" sz="1800" dirty="0" smtClean="0"/>
              <a:t>Reengineering of splitter </a:t>
            </a:r>
            <a:r>
              <a:rPr lang="en-US" sz="1800" dirty="0"/>
              <a:t>magnet area</a:t>
            </a:r>
          </a:p>
          <a:p>
            <a:pPr algn="just">
              <a:lnSpc>
                <a:spcPct val="100000"/>
              </a:lnSpc>
              <a:buFont typeface="Wingdings" charset="2"/>
              <a:buChar char="§"/>
            </a:pPr>
            <a:r>
              <a:rPr lang="en-US" sz="1800" dirty="0"/>
              <a:t>Infrastructure upgrade</a:t>
            </a:r>
          </a:p>
          <a:p>
            <a:pPr algn="just">
              <a:lnSpc>
                <a:spcPct val="100000"/>
              </a:lnSpc>
              <a:buFont typeface="Wingdings" charset="2"/>
              <a:buChar char="§"/>
            </a:pPr>
            <a:r>
              <a:rPr lang="en-US" sz="1800" dirty="0" smtClean="0"/>
              <a:t>Renewal of key </a:t>
            </a:r>
            <a:r>
              <a:rPr lang="en-US" sz="1800" dirty="0"/>
              <a:t>beam line </a:t>
            </a:r>
            <a:r>
              <a:rPr lang="en-US" sz="1800" dirty="0" smtClean="0"/>
              <a:t>elements (</a:t>
            </a:r>
            <a:r>
              <a:rPr lang="en-US" sz="1800" dirty="0"/>
              <a:t>collimator, targets, XTAX tables) </a:t>
            </a:r>
          </a:p>
          <a:p>
            <a:pPr algn="just">
              <a:lnSpc>
                <a:spcPct val="100000"/>
              </a:lnSpc>
              <a:buFont typeface="Wingdings" charset="2"/>
              <a:buChar char="§"/>
            </a:pPr>
            <a:r>
              <a:rPr lang="en-US" sz="1800" dirty="0"/>
              <a:t>370 people involved, 10 months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6406" y="1313530"/>
            <a:ext cx="2485947" cy="1797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IMG_2706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6147" y="1313531"/>
            <a:ext cx="2485947" cy="179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43173" y="2741810"/>
            <a:ext cx="879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FFFFFF"/>
                </a:solidFill>
                <a:latin typeface="Ubuntu Light"/>
                <a:cs typeface="Ubuntu Light"/>
              </a:rPr>
              <a:t>before</a:t>
            </a:r>
            <a:endParaRPr lang="en-US" dirty="0">
              <a:solidFill>
                <a:srgbClr val="FFFFFF"/>
              </a:solidFill>
              <a:latin typeface="Ubuntu Light"/>
              <a:cs typeface="Ubuntu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09790" y="2741810"/>
            <a:ext cx="69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n-GB" kern="0" dirty="0" smtClean="0">
                <a:solidFill>
                  <a:srgbClr val="FFFFFF"/>
                </a:solidFill>
                <a:latin typeface="Ubuntu Light"/>
                <a:cs typeface="Ubuntu Light"/>
              </a:rPr>
              <a:t>after</a:t>
            </a:r>
            <a:endParaRPr lang="en-GB" kern="0" dirty="0">
              <a:solidFill>
                <a:srgbClr val="FFFFFF"/>
              </a:solidFill>
              <a:latin typeface="Ubuntu Light"/>
              <a:cs typeface="Ubuntu Ligh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6390" y="4218346"/>
            <a:ext cx="2817131" cy="1968369"/>
            <a:chOff x="2745243" y="1671118"/>
            <a:chExt cx="2817131" cy="1968369"/>
          </a:xfrm>
        </p:grpSpPr>
        <p:pic>
          <p:nvPicPr>
            <p:cNvPr id="17" name="Content Placeholder 3"/>
            <p:cNvPicPr>
              <a:picLocks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22199" y="1671118"/>
              <a:ext cx="1240175" cy="1806993"/>
            </a:xfrm>
            <a:prstGeom prst="rect">
              <a:avLst/>
            </a:prstGeom>
            <a:noFill/>
          </p:spPr>
        </p:pic>
        <p:cxnSp>
          <p:nvCxnSpPr>
            <p:cNvPr id="20" name="Straight Connector 19"/>
            <p:cNvCxnSpPr>
              <a:stCxn id="22" idx="0"/>
            </p:cNvCxnSpPr>
            <p:nvPr/>
          </p:nvCxnSpPr>
          <p:spPr>
            <a:xfrm flipV="1">
              <a:off x="3833557" y="2236768"/>
              <a:ext cx="1088313" cy="502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921870" y="2464237"/>
              <a:ext cx="202182" cy="6053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4" descr="Z:\SPS\TDC2\fotos\P2160013.JPG"/>
            <p:cNvPicPr/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45243" y="2286972"/>
              <a:ext cx="2176627" cy="1352515"/>
            </a:xfrm>
            <a:prstGeom prst="ellipse">
              <a:avLst/>
            </a:prstGeom>
            <a:ln w="19050" cmpd="sng"/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</p:grpSp>
      <p:pic>
        <p:nvPicPr>
          <p:cNvPr id="23" name="Picture 22" descr="C:\Users\Christine Forte\AppData\Local\Microsoft\Windows\Temporary Internet Files\Content.IE5\12JBBGDW\Installation new TCSC Sep 2014 d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6405" y="3361220"/>
            <a:ext cx="2485947" cy="2658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186146" y="3982787"/>
            <a:ext cx="248594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Remotely controlled replacement of an unlucky collimator which had been sitting for years under degrading PVC cables</a:t>
            </a:r>
            <a:endParaRPr lang="en-US" dirty="0">
              <a:solidFill>
                <a:srgbClr val="0C377B"/>
              </a:solidFill>
              <a:latin typeface="Ubuntu Light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205170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of TCC2-TDC2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20897" y="811868"/>
            <a:ext cx="1382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800" dirty="0" smtClean="0">
                <a:solidFill>
                  <a:srgbClr val="0C377B"/>
                </a:solidFill>
                <a:latin typeface="Ubuntu Light"/>
                <a:cs typeface="Ubuntu Light"/>
              </a:rPr>
              <a:t>Cabling</a:t>
            </a:r>
            <a:endParaRPr lang="en-US" sz="2800" dirty="0">
              <a:solidFill>
                <a:srgbClr val="0C377B"/>
              </a:solidFill>
              <a:latin typeface="Ubuntu Light"/>
              <a:cs typeface="Ubuntu Light"/>
            </a:endParaRPr>
          </a:p>
        </p:txBody>
      </p:sp>
      <p:pic>
        <p:nvPicPr>
          <p:cNvPr id="75" name="Picture 4" descr="G:\Workspaces\s\st_el\ELEC\DIC-ST\SPS\TDC2-TCC2\Repair of DC cables TDC2\Photos\231_0107\IMG_133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 flipH="1" flipV="1">
            <a:off x="6728985" y="4277546"/>
            <a:ext cx="1950364" cy="1911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5" descr="G:\Workspaces\s\st_el\ELEC\DIC-ST\SPS\TDC2-TCC2\Repair of DC cables TDC2\Photos\242_2907\IMG_14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2826" y="3220416"/>
            <a:ext cx="2015642" cy="161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7200" y="5013266"/>
          <a:ext cx="6096000" cy="1168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Number of cables to lay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Length of cables to lay [km]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Number of cables to remove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Length of cables to remove</a:t>
                      </a:r>
                      <a:r>
                        <a:rPr lang="en-US" sz="1050" b="0" baseline="0" dirty="0" smtClean="0">
                          <a:latin typeface="Ubuntu"/>
                          <a:cs typeface="Ubuntu"/>
                        </a:rPr>
                        <a:t> [km]</a:t>
                      </a:r>
                      <a:endParaRPr lang="en-US" sz="1050" b="0" dirty="0" smtClean="0">
                        <a:latin typeface="Ubuntu"/>
                        <a:cs typeface="Ubuntu"/>
                      </a:endParaRPr>
                    </a:p>
                  </a:txBody>
                  <a:tcPr/>
                </a:tc>
              </a:tr>
              <a:tr h="235220">
                <a:tc>
                  <a:txBody>
                    <a:bodyPr/>
                    <a:lstStyle/>
                    <a:p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DC Cables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70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4.2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70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4.9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</a:tr>
              <a:tr h="235193">
                <a:tc>
                  <a:txBody>
                    <a:bodyPr/>
                    <a:lstStyle/>
                    <a:p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Control Cables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85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7.9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93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5.7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</a:tr>
              <a:tr h="254507">
                <a:tc>
                  <a:txBody>
                    <a:bodyPr/>
                    <a:lstStyle/>
                    <a:p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Cable Trays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50" b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latin typeface="Ubuntu"/>
                          <a:cs typeface="Ubuntu"/>
                        </a:rPr>
                        <a:t>0.12</a:t>
                      </a:r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50" b="0">
                        <a:latin typeface="Ubuntu"/>
                        <a:cs typeface="Ubuntu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50" b="0" dirty="0">
                        <a:latin typeface="Ubuntu"/>
                        <a:cs typeface="Ubuntu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50" name="Group 149"/>
          <p:cNvGrpSpPr/>
          <p:nvPr/>
        </p:nvGrpSpPr>
        <p:grpSpPr>
          <a:xfrm>
            <a:off x="33338" y="1327661"/>
            <a:ext cx="9144000" cy="1795561"/>
            <a:chOff x="-8238" y="2907080"/>
            <a:chExt cx="9144000" cy="1795561"/>
          </a:xfrm>
        </p:grpSpPr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238" y="3010690"/>
              <a:ext cx="9144000" cy="1691951"/>
            </a:xfrm>
            <a:prstGeom prst="rect">
              <a:avLst/>
            </a:prstGeom>
          </p:spPr>
        </p:pic>
        <p:sp>
          <p:nvSpPr>
            <p:cNvPr id="152" name="Rectangle 151"/>
            <p:cNvSpPr/>
            <p:nvPr/>
          </p:nvSpPr>
          <p:spPr>
            <a:xfrm>
              <a:off x="217133" y="3467452"/>
              <a:ext cx="804199" cy="213067"/>
            </a:xfrm>
            <a:prstGeom prst="rect">
              <a:avLst/>
            </a:prstGeom>
            <a:solidFill>
              <a:srgbClr val="FF00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1021332" y="3483306"/>
              <a:ext cx="845344" cy="148536"/>
            </a:xfrm>
            <a:prstGeom prst="ellipse">
              <a:avLst/>
            </a:prstGeom>
            <a:solidFill>
              <a:srgbClr val="92D05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7791008" y="3395144"/>
              <a:ext cx="1097973" cy="578914"/>
            </a:xfrm>
            <a:prstGeom prst="rect">
              <a:avLst/>
            </a:prstGeom>
            <a:solidFill>
              <a:srgbClr val="92D05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2554" y="3860333"/>
              <a:ext cx="12247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1200" b="1" dirty="0" smtClean="0">
                  <a:solidFill>
                    <a:srgbClr val="FF0000"/>
                  </a:solidFill>
                </a:rPr>
                <a:t>High radiation temporary storage zone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021363" y="3019243"/>
              <a:ext cx="788313" cy="107722"/>
            </a:xfrm>
            <a:prstGeom prst="rect">
              <a:avLst/>
            </a:prstGeom>
            <a:solidFill>
              <a:srgbClr val="33CC33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50uSv/h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812207" y="3020173"/>
              <a:ext cx="224088" cy="107722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srgbClr val="0C377B"/>
                  </a:solidFill>
                </a:rPr>
                <a:t>&lt;500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2039956" y="3020173"/>
              <a:ext cx="153888" cy="107722"/>
            </a:xfrm>
            <a:prstGeom prst="rect">
              <a:avLst/>
            </a:prstGeom>
            <a:solidFill>
              <a:srgbClr val="FF6600"/>
            </a:solidFill>
            <a:ln w="3175"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srgbClr val="0C377B"/>
                  </a:solidFill>
                </a:rPr>
                <a:t>      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1809676" y="3495310"/>
              <a:ext cx="214955" cy="116879"/>
            </a:xfrm>
            <a:prstGeom prst="ellipse">
              <a:avLst/>
            </a:prstGeom>
            <a:solidFill>
              <a:srgbClr val="FFC0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2197506" y="3020173"/>
              <a:ext cx="207564" cy="107722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&lt;100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1996994" y="3495310"/>
              <a:ext cx="172576" cy="109653"/>
            </a:xfrm>
            <a:prstGeom prst="ellipse">
              <a:avLst/>
            </a:prstGeom>
            <a:solidFill>
              <a:srgbClr val="FF6600">
                <a:alpha val="68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2143450" y="3483306"/>
              <a:ext cx="200414" cy="121657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905051" y="3019564"/>
              <a:ext cx="316556" cy="10858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500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2959019" y="3485242"/>
              <a:ext cx="262588" cy="148536"/>
            </a:xfrm>
            <a:prstGeom prst="ellipse">
              <a:avLst/>
            </a:prstGeom>
            <a:solidFill>
              <a:srgbClr val="FFC0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3221606" y="3468763"/>
              <a:ext cx="2124075" cy="238653"/>
            </a:xfrm>
            <a:prstGeom prst="ellipse">
              <a:avLst/>
            </a:prstGeom>
            <a:solidFill>
              <a:srgbClr val="92D05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3221607" y="3020428"/>
              <a:ext cx="2093624" cy="107722"/>
            </a:xfrm>
            <a:prstGeom prst="rect">
              <a:avLst/>
            </a:prstGeom>
            <a:solidFill>
              <a:srgbClr val="33CC33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50uSv/h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5297580" y="3455979"/>
              <a:ext cx="802957" cy="132110"/>
            </a:xfrm>
            <a:prstGeom prst="ellipse">
              <a:avLst/>
            </a:prstGeom>
            <a:solidFill>
              <a:srgbClr val="FF6600">
                <a:alpha val="73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5476174" y="3604963"/>
              <a:ext cx="566263" cy="129437"/>
            </a:xfrm>
            <a:prstGeom prst="ellipse">
              <a:avLst/>
            </a:prstGeom>
            <a:solidFill>
              <a:srgbClr val="FF6600">
                <a:alpha val="74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5315231" y="3383131"/>
              <a:ext cx="1085345" cy="72848"/>
            </a:xfrm>
            <a:prstGeom prst="ellipse">
              <a:avLst/>
            </a:prstGeom>
            <a:solidFill>
              <a:srgbClr val="FF6600">
                <a:alpha val="73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6070536" y="3449831"/>
              <a:ext cx="181926" cy="129437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5888610" y="3690256"/>
              <a:ext cx="181926" cy="129437"/>
            </a:xfrm>
            <a:prstGeom prst="ellipse">
              <a:avLst/>
            </a:prstGeom>
            <a:solidFill>
              <a:srgbClr val="FF6600">
                <a:alpha val="69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6252937" y="3442559"/>
              <a:ext cx="802957" cy="105181"/>
            </a:xfrm>
            <a:prstGeom prst="ellipse">
              <a:avLst/>
            </a:prstGeom>
            <a:solidFill>
              <a:srgbClr val="FFC000">
                <a:alpha val="65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6224364" y="3640944"/>
              <a:ext cx="764381" cy="105181"/>
            </a:xfrm>
            <a:prstGeom prst="ellipse">
              <a:avLst/>
            </a:prstGeom>
            <a:solidFill>
              <a:srgbClr val="FFC000">
                <a:alpha val="64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 rot="204024">
              <a:off x="6068075" y="3739920"/>
              <a:ext cx="1556464" cy="105181"/>
            </a:xfrm>
            <a:prstGeom prst="ellipse">
              <a:avLst/>
            </a:prstGeom>
            <a:solidFill>
              <a:srgbClr val="FFC000">
                <a:alpha val="64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6252938" y="3020428"/>
              <a:ext cx="1526382" cy="107722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500uSv/h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315232" y="3020428"/>
              <a:ext cx="937706" cy="107722"/>
            </a:xfrm>
            <a:prstGeom prst="rect">
              <a:avLst/>
            </a:prstGeom>
            <a:solidFill>
              <a:srgbClr val="FF66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700"/>
              </a:lvl1pPr>
            </a:lstStyle>
            <a:p>
              <a:pPr defTabSz="914400"/>
              <a:r>
                <a:rPr lang="en-GB" dirty="0">
                  <a:solidFill>
                    <a:srgbClr val="0C377B"/>
                  </a:solidFill>
                </a:rPr>
                <a:t>&lt; 1000uSv/h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779320" y="3020428"/>
              <a:ext cx="1109661" cy="107722"/>
            </a:xfrm>
            <a:prstGeom prst="rect">
              <a:avLst/>
            </a:prstGeom>
            <a:solidFill>
              <a:srgbClr val="33CC33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50uSv/h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217133" y="3019243"/>
              <a:ext cx="804199" cy="107722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&gt; 2000uSv/h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7046152" y="3421042"/>
              <a:ext cx="744856" cy="148536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7034463" y="3612189"/>
              <a:ext cx="744856" cy="148536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7779319" y="3810169"/>
              <a:ext cx="185738" cy="71475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6988745" y="2913789"/>
              <a:ext cx="976312" cy="107722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100uSv/h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890176" y="2907080"/>
              <a:ext cx="506549" cy="10772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srgbClr val="0C377B"/>
                  </a:solidFill>
                </a:rPr>
                <a:t>&lt; 1000uSv/h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69715" y="2955464"/>
              <a:ext cx="851617" cy="235279"/>
            </a:xfrm>
            <a:prstGeom prst="rect">
              <a:avLst/>
            </a:prstGeom>
            <a:solidFill>
              <a:srgbClr val="FF0000">
                <a:alpha val="32000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7626289" y="4095363"/>
              <a:ext cx="1383270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 defTabSz="914400"/>
              <a:r>
                <a:rPr lang="fr-CH" sz="1000" dirty="0" smtClean="0">
                  <a:solidFill>
                    <a:srgbClr val="0C377B"/>
                  </a:solidFill>
                  <a:latin typeface="Ubuntu Light"/>
                  <a:cs typeface="Ubuntu Light"/>
                </a:rPr>
                <a:t>RP Survey </a:t>
              </a:r>
              <a:r>
                <a:rPr lang="fr-CH" sz="1000" dirty="0" err="1" smtClean="0">
                  <a:solidFill>
                    <a:srgbClr val="0C377B"/>
                  </a:solidFill>
                  <a:latin typeface="Ubuntu Light"/>
                  <a:cs typeface="Ubuntu Light"/>
                </a:rPr>
                <a:t>September</a:t>
              </a:r>
              <a:r>
                <a:rPr lang="fr-CH" sz="1000" dirty="0" smtClean="0">
                  <a:solidFill>
                    <a:srgbClr val="0C377B"/>
                  </a:solidFill>
                  <a:latin typeface="Ubuntu Light"/>
                  <a:cs typeface="Ubuntu Light"/>
                </a:rPr>
                <a:t> 2013</a:t>
              </a:r>
            </a:p>
            <a:p>
              <a:pPr algn="r" defTabSz="914400"/>
              <a:r>
                <a:rPr lang="fr-CH" sz="1000" dirty="0" smtClean="0">
                  <a:solidFill>
                    <a:srgbClr val="0C377B"/>
                  </a:solidFill>
                  <a:latin typeface="Ubuntu Light"/>
                  <a:cs typeface="Ubuntu Light"/>
                </a:rPr>
                <a:t>EDMS: 1319247</a:t>
              </a:r>
              <a:endParaRPr lang="en-GB" sz="1000" dirty="0">
                <a:solidFill>
                  <a:srgbClr val="0C377B"/>
                </a:solidFill>
                <a:latin typeface="Ubuntu Light"/>
                <a:cs typeface="Ubuntu Light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2633498" y="3020029"/>
              <a:ext cx="271552" cy="106792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r>
                <a:rPr lang="en-GB" sz="700" dirty="0" smtClean="0">
                  <a:solidFill>
                    <a:srgbClr val="0C377B"/>
                  </a:solidFill>
                </a:rPr>
                <a:t>&lt; 100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405070" y="3020029"/>
              <a:ext cx="228428" cy="106792"/>
            </a:xfrm>
            <a:prstGeom prst="rect">
              <a:avLst/>
            </a:prstGeom>
            <a:solidFill>
              <a:srgbClr val="33CC33">
                <a:alpha val="50196"/>
              </a:srgbClr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700"/>
              </a:lvl1pPr>
            </a:lstStyle>
            <a:p>
              <a:pPr defTabSz="914400"/>
              <a:r>
                <a:rPr lang="en-GB" dirty="0" smtClean="0">
                  <a:solidFill>
                    <a:srgbClr val="0C377B"/>
                  </a:solidFill>
                </a:rPr>
                <a:t>&lt;50</a:t>
              </a:r>
              <a:endParaRPr lang="en-GB" dirty="0">
                <a:solidFill>
                  <a:srgbClr val="0C377B"/>
                </a:solidFill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2346602" y="3487170"/>
              <a:ext cx="286896" cy="148536"/>
            </a:xfrm>
            <a:prstGeom prst="ellipse">
              <a:avLst/>
            </a:prstGeom>
            <a:solidFill>
              <a:srgbClr val="92D05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2633498" y="3483306"/>
              <a:ext cx="325521" cy="157638"/>
            </a:xfrm>
            <a:prstGeom prst="ellipse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2080339" y="3489802"/>
              <a:ext cx="266263" cy="9828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1648466" y="3604963"/>
              <a:ext cx="161210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15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cxnSp>
          <p:nvCxnSpPr>
            <p:cNvPr id="192" name="Elbow Connector 191"/>
            <p:cNvCxnSpPr/>
            <p:nvPr/>
          </p:nvCxnSpPr>
          <p:spPr>
            <a:xfrm rot="16200000" flipH="1" flipV="1">
              <a:off x="1482730" y="2857348"/>
              <a:ext cx="98287" cy="1363194"/>
            </a:xfrm>
            <a:prstGeom prst="bentConnector4">
              <a:avLst>
                <a:gd name="adj1" fmla="val -232584"/>
                <a:gd name="adj2" fmla="val 99951"/>
              </a:avLst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Oval 192"/>
            <p:cNvSpPr/>
            <p:nvPr/>
          </p:nvSpPr>
          <p:spPr>
            <a:xfrm>
              <a:off x="2519284" y="3592423"/>
              <a:ext cx="161210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15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3492419" y="3468763"/>
              <a:ext cx="417520" cy="53272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10 </a:t>
              </a:r>
              <a:r>
                <a:rPr lang="en-US" sz="300" dirty="0" err="1" smtClean="0">
                  <a:solidFill>
                    <a:srgbClr val="0C377B"/>
                  </a:solidFill>
                </a:rPr>
                <a:t>uSv</a:t>
              </a:r>
              <a:r>
                <a:rPr lang="en-US" sz="300" dirty="0" smtClean="0">
                  <a:solidFill>
                    <a:srgbClr val="0C377B"/>
                  </a:solidFill>
                </a:rPr>
                <a:t>/h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3596761" y="3684601"/>
              <a:ext cx="417520" cy="54384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10  </a:t>
              </a:r>
              <a:r>
                <a:rPr lang="en-US" sz="300" dirty="0" err="1" smtClean="0">
                  <a:solidFill>
                    <a:srgbClr val="0C377B"/>
                  </a:solidFill>
                </a:rPr>
                <a:t>uSv</a:t>
              </a:r>
              <a:r>
                <a:rPr lang="en-US" sz="300" dirty="0" smtClean="0">
                  <a:solidFill>
                    <a:srgbClr val="0C377B"/>
                  </a:solidFill>
                </a:rPr>
                <a:t>/h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4140119" y="3445069"/>
              <a:ext cx="417520" cy="53272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10 </a:t>
              </a:r>
              <a:r>
                <a:rPr lang="en-US" sz="300" dirty="0" err="1" smtClean="0">
                  <a:solidFill>
                    <a:srgbClr val="0C377B"/>
                  </a:solidFill>
                </a:rPr>
                <a:t>uSv</a:t>
              </a:r>
              <a:r>
                <a:rPr lang="en-US" sz="300" dirty="0" smtClean="0">
                  <a:solidFill>
                    <a:srgbClr val="0C377B"/>
                  </a:solidFill>
                </a:rPr>
                <a:t>/h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4074883" y="3747094"/>
              <a:ext cx="417520" cy="53272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10 </a:t>
              </a:r>
              <a:r>
                <a:rPr lang="en-US" sz="300" dirty="0" err="1" smtClean="0">
                  <a:solidFill>
                    <a:srgbClr val="0C377B"/>
                  </a:solidFill>
                </a:rPr>
                <a:t>uSv</a:t>
              </a:r>
              <a:r>
                <a:rPr lang="en-US" sz="300" dirty="0" smtClean="0">
                  <a:solidFill>
                    <a:srgbClr val="0C377B"/>
                  </a:solidFill>
                </a:rPr>
                <a:t>/h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4352053" y="3830571"/>
              <a:ext cx="121302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4638868" y="4025274"/>
              <a:ext cx="161210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7126922" y="4021295"/>
              <a:ext cx="161210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8727771" y="3905699"/>
              <a:ext cx="161210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8647166" y="3405288"/>
              <a:ext cx="161210" cy="86565"/>
            </a:xfrm>
            <a:prstGeom prst="ellipse">
              <a:avLst/>
            </a:prstGeom>
            <a:solidFill>
              <a:srgbClr val="0070C0">
                <a:alpha val="37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/>
              <a:r>
                <a:rPr lang="en-US" sz="300" dirty="0" smtClean="0">
                  <a:solidFill>
                    <a:srgbClr val="0C377B"/>
                  </a:solidFill>
                </a:rPr>
                <a:t>&lt; 5 </a:t>
              </a:r>
              <a:endParaRPr lang="en-US" sz="300" dirty="0">
                <a:solidFill>
                  <a:srgbClr val="0C377B"/>
                </a:solidFill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6121060" y="3015500"/>
              <a:ext cx="131878" cy="107722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5971089" y="3129233"/>
              <a:ext cx="506549" cy="10772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srgbClr val="0C377B"/>
                  </a:solidFill>
                </a:rPr>
                <a:t>&gt; </a:t>
              </a:r>
              <a:r>
                <a:rPr lang="en-GB" sz="700" dirty="0">
                  <a:solidFill>
                    <a:srgbClr val="0C377B"/>
                  </a:solidFill>
                </a:rPr>
                <a:t>2</a:t>
              </a:r>
              <a:r>
                <a:rPr lang="en-GB" sz="700" dirty="0" smtClean="0">
                  <a:solidFill>
                    <a:srgbClr val="0C377B"/>
                  </a:solidFill>
                </a:rPr>
                <a:t>000uSv/h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7647441" y="3021511"/>
              <a:ext cx="131878" cy="107722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00"/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406891" y="3136882"/>
              <a:ext cx="506549" cy="10772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srgbClr val="0C377B"/>
                  </a:solidFill>
                </a:rPr>
                <a:t>&gt; </a:t>
              </a:r>
              <a:r>
                <a:rPr lang="en-GB" sz="700" dirty="0">
                  <a:solidFill>
                    <a:srgbClr val="0C377B"/>
                  </a:solidFill>
                </a:rPr>
                <a:t>2</a:t>
              </a:r>
              <a:r>
                <a:rPr lang="en-GB" sz="700" dirty="0" smtClean="0">
                  <a:solidFill>
                    <a:srgbClr val="0C377B"/>
                  </a:solidFill>
                </a:rPr>
                <a:t>000uSv/h</a:t>
              </a:r>
              <a:endParaRPr lang="en-GB" sz="700" dirty="0">
                <a:solidFill>
                  <a:srgbClr val="0C377B"/>
                </a:solidFill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6066325" y="3614269"/>
              <a:ext cx="181926" cy="129437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>
              <a:off x="7597394" y="3764740"/>
              <a:ext cx="181926" cy="129437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695450" y="3452084"/>
              <a:ext cx="771858" cy="45719"/>
            </a:xfrm>
            <a:prstGeom prst="rect">
              <a:avLst/>
            </a:prstGeom>
            <a:solidFill>
              <a:srgbClr val="000000">
                <a:alpha val="25882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444004" y="3467452"/>
              <a:ext cx="45719" cy="202229"/>
            </a:xfrm>
            <a:prstGeom prst="rect">
              <a:avLst/>
            </a:prstGeom>
            <a:solidFill>
              <a:srgbClr val="000000">
                <a:alpha val="25882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2496424" y="3456459"/>
              <a:ext cx="45719" cy="202229"/>
            </a:xfrm>
            <a:prstGeom prst="rect">
              <a:avLst/>
            </a:prstGeom>
            <a:solidFill>
              <a:srgbClr val="000000">
                <a:alpha val="25882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7796212" y="3421081"/>
              <a:ext cx="195262" cy="108338"/>
            </a:xfrm>
            <a:prstGeom prst="rect">
              <a:avLst/>
            </a:prstGeom>
            <a:solidFill>
              <a:srgbClr val="000000">
                <a:alpha val="25882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7768782" y="3644089"/>
              <a:ext cx="196275" cy="102036"/>
            </a:xfrm>
            <a:prstGeom prst="rect">
              <a:avLst/>
            </a:prstGeom>
            <a:solidFill>
              <a:srgbClr val="000000">
                <a:alpha val="25882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FFFFFF"/>
                </a:solidFill>
              </a:endParaRPr>
            </a:p>
          </p:txBody>
        </p:sp>
        <p:cxnSp>
          <p:nvCxnSpPr>
            <p:cNvPr id="214" name="Straight Arrow Connector 213"/>
            <p:cNvCxnSpPr/>
            <p:nvPr/>
          </p:nvCxnSpPr>
          <p:spPr>
            <a:xfrm flipH="1" flipV="1">
              <a:off x="1996995" y="3491854"/>
              <a:ext cx="962024" cy="7220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/>
            <p:cNvCxnSpPr/>
            <p:nvPr/>
          </p:nvCxnSpPr>
          <p:spPr>
            <a:xfrm flipH="1" flipV="1">
              <a:off x="1531873" y="3573986"/>
              <a:ext cx="1427146" cy="6398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/>
            <p:cNvCxnSpPr>
              <a:endCxn id="211" idx="3"/>
            </p:cNvCxnSpPr>
            <p:nvPr/>
          </p:nvCxnSpPr>
          <p:spPr>
            <a:xfrm flipH="1" flipV="1">
              <a:off x="2542143" y="3557574"/>
              <a:ext cx="416876" cy="6562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/>
            <p:cNvCxnSpPr>
              <a:endCxn id="154" idx="1"/>
            </p:cNvCxnSpPr>
            <p:nvPr/>
          </p:nvCxnSpPr>
          <p:spPr>
            <a:xfrm flipV="1">
              <a:off x="2959019" y="3684601"/>
              <a:ext cx="4831989" cy="5292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>
              <a:endCxn id="212" idx="1"/>
            </p:cNvCxnSpPr>
            <p:nvPr/>
          </p:nvCxnSpPr>
          <p:spPr>
            <a:xfrm flipV="1">
              <a:off x="2953467" y="3475250"/>
              <a:ext cx="4842745" cy="7386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Right Brace 218"/>
            <p:cNvSpPr/>
            <p:nvPr/>
          </p:nvSpPr>
          <p:spPr>
            <a:xfrm rot="5400000">
              <a:off x="523203" y="3393705"/>
              <a:ext cx="195473" cy="851647"/>
            </a:xfrm>
            <a:prstGeom prst="rightBrace">
              <a:avLst>
                <a:gd name="adj1" fmla="val 57061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srgbClr val="0C377B"/>
                </a:solidFill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64520" y="4172762"/>
              <a:ext cx="22810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00"/>
              <a:r>
                <a:rPr lang="fr-CH" sz="1200" b="1" dirty="0" err="1" smtClean="0">
                  <a:solidFill>
                    <a:srgbClr val="0C377B"/>
                  </a:solidFill>
                </a:rPr>
                <a:t>Additional</a:t>
              </a:r>
              <a:r>
                <a:rPr lang="fr-CH" sz="1200" b="1" dirty="0" smtClean="0">
                  <a:solidFill>
                    <a:srgbClr val="0C377B"/>
                  </a:solidFill>
                </a:rPr>
                <a:t> RP </a:t>
              </a:r>
              <a:r>
                <a:rPr lang="fr-CH" sz="1200" b="1" dirty="0" err="1" smtClean="0">
                  <a:solidFill>
                    <a:srgbClr val="0C377B"/>
                  </a:solidFill>
                </a:rPr>
                <a:t>measurements</a:t>
              </a:r>
              <a:r>
                <a:rPr lang="fr-CH" sz="1200" b="1" dirty="0" smtClean="0">
                  <a:solidFill>
                    <a:srgbClr val="0C377B"/>
                  </a:solidFill>
                </a:rPr>
                <a:t> April 2014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87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of TCC2-TDC2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12960" y="824301"/>
            <a:ext cx="2170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/>
            <a:r>
              <a:rPr lang="en-US" sz="2800" dirty="0" smtClean="0">
                <a:solidFill>
                  <a:srgbClr val="0C377B"/>
                </a:solidFill>
                <a:latin typeface="Ubuntu Light"/>
                <a:cs typeface="Ubuntu Light"/>
              </a:rPr>
              <a:t>Low Voltage</a:t>
            </a:r>
            <a:endParaRPr lang="en-US" sz="2800" dirty="0">
              <a:solidFill>
                <a:srgbClr val="0C377B"/>
              </a:solidFill>
              <a:latin typeface="Ubuntu Light"/>
              <a:cs typeface="Ubuntu Light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31799" y="1347521"/>
            <a:ext cx="3698609" cy="483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Removal of obsolete </a:t>
            </a:r>
            <a:r>
              <a:rPr lang="en-GB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lighting 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system </a:t>
            </a: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and installation of  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radiation resistant emergency lighting system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Replacement of 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AUG </a:t>
            </a:r>
            <a:r>
              <a:rPr lang="en-GB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and </a:t>
            </a:r>
            <a:r>
              <a:rPr lang="en-GB" altLang="en-US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power </a:t>
            </a:r>
            <a:r>
              <a:rPr lang="en-GB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distribution 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systems </a:t>
            </a: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by new generation equipment</a:t>
            </a:r>
            <a:endParaRPr lang="en-GB" altLang="en-US" dirty="0" smtClean="0">
              <a:solidFill>
                <a:srgbClr val="0C377B"/>
              </a:solidFill>
              <a:latin typeface="Ubuntu Light"/>
              <a:cs typeface="Ubuntu Light"/>
            </a:endParaRP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Renovation of the 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Low Voltage distribution</a:t>
            </a: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 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Installation of dedicated feeders for </a:t>
            </a:r>
            <a:r>
              <a:rPr lang="en-US" altLang="en-US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h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eated collar system to improve lifespan of vacuum pumps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US" altLang="en-US" dirty="0" smtClean="0">
                <a:solidFill>
                  <a:srgbClr val="0C377B"/>
                </a:solidFill>
                <a:latin typeface="Ubuntu Light"/>
                <a:cs typeface="Ubuntu Light"/>
              </a:rPr>
              <a:t>Re-location of </a:t>
            </a:r>
            <a:r>
              <a:rPr lang="en-US" altLang="en-US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cable containment and extensive cabling campaign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095" y="3956656"/>
            <a:ext cx="3813820" cy="2136733"/>
          </a:xfrm>
          <a:prstGeom prst="rect">
            <a:avLst/>
          </a:prstGeom>
          <a:ln w="127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100_5847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5095" y="1623870"/>
            <a:ext cx="1901775" cy="1642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5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of TCC2-TDC2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75621" y="824301"/>
            <a:ext cx="14080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/>
            <a:r>
              <a:rPr lang="en-US" sz="2800" dirty="0" smtClean="0">
                <a:solidFill>
                  <a:srgbClr val="0C377B"/>
                </a:solidFill>
                <a:latin typeface="Ubuntu Light"/>
                <a:cs typeface="Ubuntu Light"/>
              </a:rPr>
              <a:t>Cooling</a:t>
            </a:r>
            <a:endParaRPr lang="en-US" sz="2800" dirty="0">
              <a:solidFill>
                <a:srgbClr val="0C377B"/>
              </a:solidFill>
              <a:latin typeface="Ubuntu Light"/>
              <a:cs typeface="Ubuntu Light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31799" y="984435"/>
            <a:ext cx="5003211" cy="530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defTabSz="914400" eaLnBrk="1" hangingPunct="1">
              <a:spcBef>
                <a:spcPts val="600"/>
              </a:spcBef>
            </a:pPr>
            <a:r>
              <a:rPr lang="en-GB" altLang="en-US" sz="2000" dirty="0">
                <a:solidFill>
                  <a:srgbClr val="0C377B"/>
                </a:solidFill>
                <a:latin typeface="Ubuntu Light"/>
                <a:cs typeface="Ubuntu Light"/>
              </a:rPr>
              <a:t>Demineralised water circuit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Replacement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of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18 leaking </a:t>
            </a:r>
            <a:r>
              <a:rPr lang="en-GB" altLang="en-US" sz="1600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manual isolation </a:t>
            </a:r>
            <a:r>
              <a:rPr lang="en-GB" altLang="en-US" sz="1600" dirty="0" smtClean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valves</a:t>
            </a:r>
            <a:endParaRPr lang="en-GB" altLang="en-US" sz="1600" dirty="0">
              <a:solidFill>
                <a:srgbClr val="0C377B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Ubuntu Light"/>
              <a:cs typeface="Ubuntu Light"/>
            </a:endParaRPr>
          </a:p>
          <a:p>
            <a:pPr marL="0" indent="0" algn="just" defTabSz="914400" eaLnBrk="1" hangingPunct="1">
              <a:spcBef>
                <a:spcPts val="600"/>
              </a:spcBef>
            </a:pPr>
            <a:r>
              <a:rPr lang="en-GB" altLang="en-US" dirty="0">
                <a:solidFill>
                  <a:srgbClr val="0C377B"/>
                </a:solidFill>
                <a:latin typeface="Ubuntu Light"/>
                <a:cs typeface="Ubuntu Light"/>
              </a:rPr>
              <a:t>Chilled water circuit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Replacement of </a:t>
            </a:r>
            <a:r>
              <a:rPr lang="en-GB" altLang="en-US" sz="1600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chilled water piping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including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asbestos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removal</a:t>
            </a:r>
            <a:endParaRPr lang="en-GB" altLang="en-US" sz="1600" dirty="0">
              <a:solidFill>
                <a:srgbClr val="0C377B"/>
              </a:solidFill>
              <a:latin typeface="Ubuntu Light"/>
              <a:cs typeface="Ubuntu Light"/>
            </a:endParaRP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Replacement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of </a:t>
            </a:r>
            <a:r>
              <a:rPr lang="en-GB" altLang="en-US" sz="1600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chilled water coils </a:t>
            </a:r>
            <a:endParaRPr lang="en-GB" altLang="en-US" sz="1600" dirty="0" smtClean="0">
              <a:solidFill>
                <a:srgbClr val="0C377B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Ubuntu Light"/>
              <a:cs typeface="Ubuntu Light"/>
            </a:endParaRPr>
          </a:p>
          <a:p>
            <a:pPr marL="0" indent="0" algn="just" defTabSz="914400" eaLnBrk="1" hangingPunct="1">
              <a:spcBef>
                <a:spcPts val="600"/>
              </a:spcBef>
            </a:pPr>
            <a:r>
              <a:rPr lang="en-GB" altLang="en-US" sz="2000" dirty="0" smtClean="0">
                <a:solidFill>
                  <a:srgbClr val="0C377B"/>
                </a:solidFill>
                <a:latin typeface="Ubuntu Light"/>
                <a:cs typeface="Ubuntu Light"/>
              </a:rPr>
              <a:t>Ventilation</a:t>
            </a:r>
            <a:endParaRPr lang="en-GB" altLang="en-US" sz="2000" dirty="0">
              <a:solidFill>
                <a:srgbClr val="0C377B"/>
              </a:solidFill>
              <a:latin typeface="Ubuntu Light"/>
              <a:cs typeface="Ubuntu Light"/>
            </a:endParaRP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Replacement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of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the </a:t>
            </a:r>
            <a:r>
              <a:rPr lang="en-GB" altLang="en-US" sz="1600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regulation of the ventilation units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 (temporary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solution: permanent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solution foreseen in 2016)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Replacement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of </a:t>
            </a:r>
            <a:r>
              <a:rPr lang="en-GB" altLang="en-US" sz="1600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condensation pipes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of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the ventilation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units</a:t>
            </a:r>
            <a:endParaRPr lang="en-GB" altLang="en-US" sz="1600" dirty="0">
              <a:solidFill>
                <a:srgbClr val="0C377B"/>
              </a:solidFill>
              <a:latin typeface="Ubuntu Light"/>
              <a:cs typeface="Ubuntu Light"/>
            </a:endParaRPr>
          </a:p>
          <a:p>
            <a:pPr marL="0" indent="0" algn="just" defTabSz="914400" eaLnBrk="1" hangingPunct="1">
              <a:spcBef>
                <a:spcPts val="600"/>
              </a:spcBef>
            </a:pPr>
            <a:r>
              <a:rPr lang="en-GB" altLang="en-US" sz="2000" dirty="0">
                <a:solidFill>
                  <a:srgbClr val="0C377B"/>
                </a:solidFill>
                <a:latin typeface="Ubuntu Light"/>
                <a:cs typeface="Ubuntu Light"/>
              </a:rPr>
              <a:t>Sumps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Modification of </a:t>
            </a:r>
            <a:r>
              <a:rPr lang="en-GB" altLang="en-US" sz="1600" dirty="0">
                <a:solidFill>
                  <a:srgbClr val="0C377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Ubuntu Light"/>
                <a:cs typeface="Ubuntu Light"/>
              </a:rPr>
              <a:t>power supply for two sumps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from BA2 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Installation of a sump pump outside TCC2 structure </a:t>
            </a:r>
          </a:p>
          <a:p>
            <a:pPr marL="171450" indent="-171450" algn="just" defTabSz="914400" eaLnBrk="1" hangingPunct="1">
              <a:spcBef>
                <a:spcPts val="600"/>
              </a:spcBef>
              <a:buFont typeface="Wingdings" charset="2"/>
              <a:buChar char="§"/>
            </a:pP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Installation of a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pipe </a:t>
            </a:r>
            <a:r>
              <a:rPr lang="en-GB" altLang="en-US" sz="1600" dirty="0">
                <a:solidFill>
                  <a:srgbClr val="0C377B"/>
                </a:solidFill>
                <a:latin typeface="Ubuntu Light"/>
                <a:cs typeface="Ubuntu Light"/>
              </a:rPr>
              <a:t>if evaporator </a:t>
            </a:r>
            <a:r>
              <a:rPr lang="en-GB" altLang="en-US" sz="1600" dirty="0" smtClean="0">
                <a:solidFill>
                  <a:srgbClr val="0C377B"/>
                </a:solidFill>
                <a:latin typeface="Ubuntu Light"/>
                <a:cs typeface="Ubuntu Light"/>
              </a:rPr>
              <a:t>needed</a:t>
            </a:r>
            <a:endParaRPr lang="en-GB" altLang="en-US" sz="1600" dirty="0">
              <a:solidFill>
                <a:srgbClr val="0C377B"/>
              </a:solidFill>
              <a:latin typeface="Ubuntu Light"/>
              <a:cs typeface="Ubuntu Ligh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567" y="3880883"/>
            <a:ext cx="1672007" cy="2229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566" y="1460287"/>
            <a:ext cx="1672008" cy="2229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7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LS1 </a:t>
            </a:r>
            <a:r>
              <a:rPr lang="fr-CH" dirty="0" err="1" smtClean="0"/>
              <a:t>related</a:t>
            </a:r>
            <a:r>
              <a:rPr lang="fr-CH" dirty="0" smtClean="0"/>
              <a:t> issues in the halls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EHN1 </a:t>
            </a:r>
            <a:r>
              <a:rPr lang="fr-CH" dirty="0" err="1" smtClean="0"/>
              <a:t>underwent</a:t>
            </a:r>
            <a:r>
              <a:rPr lang="fr-CH" dirty="0" smtClean="0"/>
              <a:t> an </a:t>
            </a:r>
            <a:r>
              <a:rPr lang="fr-CH" dirty="0" err="1" smtClean="0"/>
              <a:t>enormous</a:t>
            </a:r>
            <a:r>
              <a:rPr lang="fr-CH" dirty="0" smtClean="0"/>
              <a:t> </a:t>
            </a:r>
            <a:r>
              <a:rPr lang="fr-CH" dirty="0" err="1" smtClean="0"/>
              <a:t>cleaning</a:t>
            </a:r>
            <a:r>
              <a:rPr lang="fr-CH" dirty="0" smtClean="0"/>
              <a:t> up </a:t>
            </a:r>
            <a:r>
              <a:rPr lang="fr-CH" dirty="0" err="1" smtClean="0"/>
              <a:t>project</a:t>
            </a:r>
            <a:r>
              <a:rPr lang="fr-CH" dirty="0" smtClean="0"/>
              <a:t>: </a:t>
            </a:r>
            <a:r>
              <a:rPr lang="fr-CH" dirty="0" err="1" smtClean="0"/>
              <a:t>hundreds</a:t>
            </a:r>
            <a:r>
              <a:rPr lang="fr-CH" dirty="0" smtClean="0"/>
              <a:t> of </a:t>
            </a:r>
            <a:r>
              <a:rPr lang="fr-CH" dirty="0" err="1" smtClean="0"/>
              <a:t>obsolete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,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dismanteled</a:t>
            </a:r>
            <a:r>
              <a:rPr lang="fr-CH" dirty="0" smtClean="0"/>
              <a:t> and </a:t>
            </a:r>
            <a:r>
              <a:rPr lang="fr-CH" dirty="0" err="1" smtClean="0"/>
              <a:t>skipped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Fill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volume etc..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6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ata0\EA\EHN1\121112_Visit_ClearingUpPreparations\IMG_06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65" y="430061"/>
            <a:ext cx="269938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data0\EA\EHN1\121112_Visit_ClearingUpPreparations\IMG_06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307" y="430061"/>
            <a:ext cx="269938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data0\EA\EHN1\121112_Visit_ClearingUpPreparations\IMG_064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47" y="2436025"/>
            <a:ext cx="2765964" cy="1945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\\cern.ch\dfs\Workspaces\s\SBA\NORTH\EHN1\Photos\121112_Visit_ClearingUpPreparations\IMG_070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307" y="2436024"/>
            <a:ext cx="2699385" cy="1945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\\cern.ch\dfs\Workspaces\s\SBA\NORTH\EHN1\Photos\121112_Visit_ClearingUpPreparations\IMG_072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650" y="430061"/>
            <a:ext cx="2534051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ern.ch\dfs\Workspaces\s\SBA\NORTH\EHN1\Photos\121112_Visit_ClearingUpPreparations\IMG_072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47" y="4587543"/>
            <a:ext cx="2765964" cy="15837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005651" y="2751151"/>
            <a:ext cx="3273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EHN1 </a:t>
            </a:r>
            <a:r>
              <a:rPr lang="fr-CH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LS1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92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4103</TotalTime>
  <Words>522</Words>
  <Application>Microsoft Office PowerPoint</Application>
  <PresentationFormat>On-screen Show (4:3)</PresentationFormat>
  <Paragraphs>121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Lucida Grande</vt:lpstr>
      <vt:lpstr>Ubuntu</vt:lpstr>
      <vt:lpstr>Ubuntu Light</vt:lpstr>
      <vt:lpstr>Wingdings</vt:lpstr>
      <vt:lpstr>Office Theme</vt:lpstr>
      <vt:lpstr>CERN_60years_ENdept_Presentation_UbuntuFont</vt:lpstr>
      <vt:lpstr>1_CERN_60years_ENdept_Presentation_UbuntuFont</vt:lpstr>
      <vt:lpstr>2_CERN_60years_ENdept_Presentation_UbuntuFont</vt:lpstr>
      <vt:lpstr>3_CERN_60years_ENdept_Presentation_UbuntuFont</vt:lpstr>
      <vt:lpstr>North Area Consolidation What have been done ?</vt:lpstr>
      <vt:lpstr>Some achievements done and some started </vt:lpstr>
      <vt:lpstr>TCC2/TDC2 renovation</vt:lpstr>
      <vt:lpstr>Consolidation of TCC2-TDC2</vt:lpstr>
      <vt:lpstr>Consolidation of TCC2-TDC2</vt:lpstr>
      <vt:lpstr>Consolidation of TCC2-TDC2</vt:lpstr>
      <vt:lpstr>Consolidation of TCC2-TDC2</vt:lpstr>
      <vt:lpstr>LS1 related issues in the halls</vt:lpstr>
      <vt:lpstr>PowerPoint Presentation</vt:lpstr>
      <vt:lpstr>PowerPoint Presentation</vt:lpstr>
      <vt:lpstr>Other started high priority items</vt:lpstr>
      <vt:lpstr>PowerPoint Presentation</vt:lpstr>
      <vt:lpstr>PowerPoint Presentation</vt:lpstr>
      <vt:lpstr>Strong candidates for 2016:</vt:lpstr>
      <vt:lpstr>Items to be postponed (?):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 &amp; EA CONS</dc:title>
  <dc:creator>Sebastien Evrard</dc:creator>
  <cp:lastModifiedBy>Mats Wilhelmsson</cp:lastModifiedBy>
  <cp:revision>24</cp:revision>
  <dcterms:created xsi:type="dcterms:W3CDTF">2015-03-29T05:34:39Z</dcterms:created>
  <dcterms:modified xsi:type="dcterms:W3CDTF">2015-06-17T15:47:10Z</dcterms:modified>
</cp:coreProperties>
</file>