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1" r:id="rId6"/>
  </p:sldIdLst>
  <p:sldSz cx="13004800" cy="9753600"/>
  <p:notesSz cx="6858000" cy="9144000"/>
  <p:defaultTextStyle>
    <a:lvl1pPr algn="ctr" defTabSz="584200">
      <a:defRPr sz="3000">
        <a:solidFill>
          <a:srgbClr val="324863"/>
        </a:solidFill>
        <a:latin typeface="Palatino"/>
        <a:ea typeface="Palatino"/>
        <a:cs typeface="Palatino"/>
        <a:sym typeface="Palatino"/>
      </a:defRPr>
    </a:lvl1pPr>
    <a:lvl2pPr indent="342900" algn="ctr" defTabSz="584200">
      <a:defRPr sz="3000">
        <a:solidFill>
          <a:srgbClr val="324863"/>
        </a:solidFill>
        <a:latin typeface="Palatino"/>
        <a:ea typeface="Palatino"/>
        <a:cs typeface="Palatino"/>
        <a:sym typeface="Palatino"/>
      </a:defRPr>
    </a:lvl2pPr>
    <a:lvl3pPr indent="685800" algn="ctr" defTabSz="584200">
      <a:defRPr sz="3000">
        <a:solidFill>
          <a:srgbClr val="324863"/>
        </a:solidFill>
        <a:latin typeface="Palatino"/>
        <a:ea typeface="Palatino"/>
        <a:cs typeface="Palatino"/>
        <a:sym typeface="Palatino"/>
      </a:defRPr>
    </a:lvl3pPr>
    <a:lvl4pPr indent="1028700" algn="ctr" defTabSz="584200">
      <a:defRPr sz="3000">
        <a:solidFill>
          <a:srgbClr val="324863"/>
        </a:solidFill>
        <a:latin typeface="Palatino"/>
        <a:ea typeface="Palatino"/>
        <a:cs typeface="Palatino"/>
        <a:sym typeface="Palatino"/>
      </a:defRPr>
    </a:lvl4pPr>
    <a:lvl5pPr indent="1371600" algn="ctr" defTabSz="584200">
      <a:defRPr sz="3000">
        <a:solidFill>
          <a:srgbClr val="324863"/>
        </a:solidFill>
        <a:latin typeface="Palatino"/>
        <a:ea typeface="Palatino"/>
        <a:cs typeface="Palatino"/>
        <a:sym typeface="Palatino"/>
      </a:defRPr>
    </a:lvl5pPr>
    <a:lvl6pPr indent="1714500" algn="ctr" defTabSz="584200">
      <a:defRPr sz="3000">
        <a:solidFill>
          <a:srgbClr val="324863"/>
        </a:solidFill>
        <a:latin typeface="Palatino"/>
        <a:ea typeface="Palatino"/>
        <a:cs typeface="Palatino"/>
        <a:sym typeface="Palatino"/>
      </a:defRPr>
    </a:lvl6pPr>
    <a:lvl7pPr indent="2057400" algn="ctr" defTabSz="584200">
      <a:defRPr sz="3000">
        <a:solidFill>
          <a:srgbClr val="324863"/>
        </a:solidFill>
        <a:latin typeface="Palatino"/>
        <a:ea typeface="Palatino"/>
        <a:cs typeface="Palatino"/>
        <a:sym typeface="Palatino"/>
      </a:defRPr>
    </a:lvl7pPr>
    <a:lvl8pPr indent="2400300" algn="ctr" defTabSz="584200">
      <a:defRPr sz="3000">
        <a:solidFill>
          <a:srgbClr val="324863"/>
        </a:solidFill>
        <a:latin typeface="Palatino"/>
        <a:ea typeface="Palatino"/>
        <a:cs typeface="Palatino"/>
        <a:sym typeface="Palatino"/>
      </a:defRPr>
    </a:lvl8pPr>
    <a:lvl9pPr indent="2743200" algn="ctr" defTabSz="584200">
      <a:defRPr sz="3000">
        <a:solidFill>
          <a:srgbClr val="324863"/>
        </a:solidFill>
        <a:latin typeface="Palatino"/>
        <a:ea typeface="Palatino"/>
        <a:cs typeface="Palatino"/>
        <a:sym typeface="Palatino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>
          <a:latin typeface="Palatino"/>
          <a:ea typeface="Palatino"/>
          <a:cs typeface="Palatino"/>
        </a:font>
        <a:srgbClr val="314864"/>
      </a:tcTxStyle>
      <a:tcStyle>
        <a:tcBdr>
          <a:left>
            <a:ln w="12700" cap="flat">
              <a:solidFill>
                <a:srgbClr val="7695B6"/>
              </a:solidFill>
              <a:prstDash val="solid"/>
              <a:miter lim="400000"/>
            </a:ln>
          </a:left>
          <a:right>
            <a:ln w="12700" cap="flat">
              <a:solidFill>
                <a:srgbClr val="7695B6"/>
              </a:solidFill>
              <a:prstDash val="solid"/>
              <a:miter lim="400000"/>
            </a:ln>
          </a:right>
          <a:top>
            <a:ln w="12700" cap="flat">
              <a:solidFill>
                <a:srgbClr val="7695B6"/>
              </a:solidFill>
              <a:prstDash val="solid"/>
              <a:miter lim="400000"/>
            </a:ln>
          </a:top>
          <a:bottom>
            <a:ln w="12700" cap="flat">
              <a:solidFill>
                <a:srgbClr val="7695B6"/>
              </a:solidFill>
              <a:prstDash val="solid"/>
              <a:miter lim="400000"/>
            </a:ln>
          </a:bottom>
          <a:insideH>
            <a:ln w="12700" cap="flat">
              <a:solidFill>
                <a:srgbClr val="7695B6"/>
              </a:solidFill>
              <a:prstDash val="solid"/>
              <a:miter lim="400000"/>
            </a:ln>
          </a:insideH>
          <a:insideV>
            <a:ln w="12700" cap="flat">
              <a:solidFill>
                <a:srgbClr val="7695B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6F4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7695B6"/>
              </a:solidFill>
              <a:prstDash val="solid"/>
              <a:miter lim="400000"/>
            </a:ln>
          </a:right>
          <a:top>
            <a:ln w="12700" cap="flat">
              <a:solidFill>
                <a:srgbClr val="7695B6"/>
              </a:solidFill>
              <a:prstDash val="solid"/>
              <a:miter lim="400000"/>
            </a:ln>
          </a:top>
          <a:bottom>
            <a:ln w="12700" cap="flat">
              <a:solidFill>
                <a:srgbClr val="7695B6"/>
              </a:solidFill>
              <a:prstDash val="solid"/>
              <a:miter lim="400000"/>
            </a:ln>
          </a:bottom>
          <a:insideH>
            <a:ln w="12700" cap="flat">
              <a:solidFill>
                <a:srgbClr val="7695B6"/>
              </a:solidFill>
              <a:prstDash val="solid"/>
              <a:miter lim="400000"/>
            </a:ln>
          </a:insideH>
          <a:insideV>
            <a:ln w="12700" cap="flat">
              <a:solidFill>
                <a:srgbClr val="7695B6"/>
              </a:solidFill>
              <a:prstDash val="solid"/>
              <a:miter lim="400000"/>
            </a:ln>
          </a:insideV>
        </a:tcBdr>
        <a:fill>
          <a:solidFill>
            <a:srgbClr val="9ABDE9"/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F6F4EF"/>
      </a:tcTxStyle>
      <a:tcStyle>
        <a:tcBdr>
          <a:left>
            <a:ln w="12700" cap="flat">
              <a:solidFill>
                <a:srgbClr val="7695B6"/>
              </a:solidFill>
              <a:prstDash val="solid"/>
              <a:miter lim="400000"/>
            </a:ln>
          </a:left>
          <a:right>
            <a:ln w="12700" cap="flat">
              <a:solidFill>
                <a:srgbClr val="7695B6"/>
              </a:solidFill>
              <a:prstDash val="solid"/>
              <a:miter lim="400000"/>
            </a:ln>
          </a:right>
          <a:top>
            <a:ln w="12700" cap="flat">
              <a:solidFill>
                <a:srgbClr val="7695B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7695B6"/>
              </a:solidFill>
              <a:prstDash val="solid"/>
              <a:miter lim="400000"/>
            </a:ln>
          </a:insideH>
          <a:insideV>
            <a:ln w="12700" cap="flat">
              <a:solidFill>
                <a:srgbClr val="7695B6"/>
              </a:solidFill>
              <a:prstDash val="solid"/>
              <a:miter lim="400000"/>
            </a:ln>
          </a:insideV>
        </a:tcBdr>
        <a:fill>
          <a:solidFill>
            <a:srgbClr val="7996B9"/>
          </a:solidFill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6F4EF"/>
      </a:tcTxStyle>
      <a:tcStyle>
        <a:tcBdr>
          <a:left>
            <a:ln w="12700" cap="flat">
              <a:solidFill>
                <a:srgbClr val="7695B6"/>
              </a:solidFill>
              <a:prstDash val="solid"/>
              <a:miter lim="400000"/>
            </a:ln>
          </a:left>
          <a:right>
            <a:ln w="12700" cap="flat">
              <a:solidFill>
                <a:srgbClr val="7695B6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7695B6"/>
              </a:solidFill>
              <a:prstDash val="solid"/>
              <a:miter lim="400000"/>
            </a:ln>
          </a:bottom>
          <a:insideH>
            <a:ln w="12700" cap="flat">
              <a:solidFill>
                <a:srgbClr val="7695B6"/>
              </a:solidFill>
              <a:prstDash val="solid"/>
              <a:miter lim="400000"/>
            </a:ln>
          </a:insideH>
          <a:insideV>
            <a:ln w="12700" cap="flat">
              <a:solidFill>
                <a:srgbClr val="7695B6"/>
              </a:solidFill>
              <a:prstDash val="solid"/>
              <a:miter lim="400000"/>
            </a:ln>
          </a:insideV>
        </a:tcBdr>
        <a:fill>
          <a:solidFill>
            <a:srgbClr val="7996B9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176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7074594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671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666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0" y="9448800"/>
            <a:ext cx="13004801" cy="304800"/>
          </a:xfrm>
          <a:prstGeom prst="rect">
            <a:avLst/>
          </a:prstGeom>
          <a:solidFill>
            <a:srgbClr val="7996B9">
              <a:alpha val="40000"/>
            </a:srgbClr>
          </a:solidFill>
          <a:ln w="254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xfrm>
            <a:off x="355600" y="1460500"/>
            <a:ext cx="12293600" cy="2108200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6400" spc="-128"/>
            </a:lvl1pPr>
          </a:lstStyle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sz="6400" spc="-128">
                <a:solidFill>
                  <a:srgbClr val="011993"/>
                </a:solidFill>
              </a:rPr>
              <a:t>Title Text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xfrm>
            <a:off x="252713" y="4082684"/>
            <a:ext cx="12293601" cy="2878366"/>
          </a:xfrm>
          <a:prstGeom prst="rect">
            <a:avLst/>
          </a:prstGeom>
        </p:spPr>
        <p:txBody>
          <a:bodyPr numCol="1" spcCol="38100"/>
          <a:lstStyle>
            <a:lvl1pPr marL="0" indent="0" algn="just">
              <a:spcBef>
                <a:spcPts val="0"/>
              </a:spcBef>
              <a:buClrTx/>
              <a:buSzTx/>
              <a:buNone/>
              <a:defRPr sz="2800">
                <a:latin typeface="Arial"/>
                <a:ea typeface="Arial"/>
                <a:cs typeface="Arial"/>
                <a:sym typeface="Arial"/>
              </a:defRPr>
            </a:lvl1pPr>
            <a:lvl2pPr marL="0" indent="0" algn="just">
              <a:spcBef>
                <a:spcPts val="0"/>
              </a:spcBef>
              <a:buClrTx/>
              <a:buSzTx/>
              <a:buNone/>
              <a:defRPr sz="2800">
                <a:latin typeface="Arial"/>
                <a:ea typeface="Arial"/>
                <a:cs typeface="Arial"/>
                <a:sym typeface="Arial"/>
              </a:defRPr>
            </a:lvl2pPr>
            <a:lvl3pPr marL="0" indent="0" algn="just">
              <a:spcBef>
                <a:spcPts val="0"/>
              </a:spcBef>
              <a:buClrTx/>
              <a:buSzTx/>
              <a:buNone/>
              <a:defRPr sz="2800">
                <a:latin typeface="Arial"/>
                <a:ea typeface="Arial"/>
                <a:cs typeface="Arial"/>
                <a:sym typeface="Arial"/>
              </a:defRPr>
            </a:lvl3pPr>
            <a:lvl4pPr marL="0" indent="0" algn="just">
              <a:spcBef>
                <a:spcPts val="0"/>
              </a:spcBef>
              <a:buClrTx/>
              <a:buSzTx/>
              <a:buNone/>
              <a:defRPr sz="2800">
                <a:latin typeface="Arial"/>
                <a:ea typeface="Arial"/>
                <a:cs typeface="Arial"/>
                <a:sym typeface="Arial"/>
              </a:defRPr>
            </a:lvl4pPr>
            <a:lvl5pPr marL="0" indent="0" algn="just">
              <a:spcBef>
                <a:spcPts val="0"/>
              </a:spcBef>
              <a:buClrTx/>
              <a:buSzTx/>
              <a:buNone/>
              <a:defRPr sz="2800">
                <a:latin typeface="Arial"/>
                <a:ea typeface="Arial"/>
                <a:cs typeface="Arial"/>
                <a:sym typeface="Arial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005493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005493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005493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005493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005493"/>
                </a:solidFill>
              </a:rPr>
              <a:t>Body Level Five</a:t>
            </a:r>
          </a:p>
        </p:txBody>
      </p:sp>
      <p:pic>
        <p:nvPicPr>
          <p:cNvPr id="12" name="image2.png" descr="2015-01-13_CERN_ENdept 36% h32mm 300dpi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9627" y="7320238"/>
            <a:ext cx="5627082" cy="21080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sz="3200" spc="-64">
                <a:solidFill>
                  <a:srgbClr val="011993"/>
                </a:solidFill>
              </a:rP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635000" indent="-190500">
              <a:buChar char="-"/>
              <a:defRPr sz="2400"/>
            </a:lvl2pPr>
            <a:lvl3pPr marL="1079500" indent="-190500">
              <a:defRPr sz="2200"/>
            </a:lvl3pPr>
            <a:lvl4pPr marL="1524000" indent="-190500">
              <a:buChar char="-"/>
              <a:defRPr sz="2000"/>
            </a:lvl4pPr>
            <a:lvl5pPr marL="1968500" indent="-190500">
              <a:defRPr sz="18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005493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005493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05493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05493"/>
                </a:solidFill>
              </a:rPr>
              <a:t>Body Level Four</a:t>
            </a:r>
          </a:p>
          <a:p>
            <a:pPr lvl="4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005493"/>
                </a:solidFill>
              </a:rPr>
              <a:t>Body Level Five</a:t>
            </a: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-12700" y="9180112"/>
            <a:ext cx="13017500" cy="578384"/>
          </a:xfrm>
          <a:prstGeom prst="rect">
            <a:avLst/>
          </a:prstGeom>
          <a:solidFill>
            <a:srgbClr val="7996B9">
              <a:alpha val="40000"/>
            </a:srgbClr>
          </a:solidFill>
          <a:ln w="254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Shape 3"/>
          <p:cNvSpPr/>
          <p:nvPr/>
        </p:nvSpPr>
        <p:spPr>
          <a:xfrm>
            <a:off x="1702522" y="9169222"/>
            <a:ext cx="10115035" cy="6001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90500" tIns="190500" rIns="190500" bIns="190500" anchor="ctr">
            <a:spAutoFit/>
          </a:bodyPr>
          <a:lstStyle>
            <a:lvl1pPr algn="l">
              <a:defRPr sz="1400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rgbClr val="011993"/>
                </a:solidFill>
              </a:rPr>
              <a:t>I. </a:t>
            </a:r>
            <a:r>
              <a:rPr sz="1400" dirty="0" smtClean="0">
                <a:solidFill>
                  <a:srgbClr val="011993"/>
                </a:solidFill>
              </a:rPr>
              <a:t>Efthymiopoulos</a:t>
            </a:r>
            <a:r>
              <a:rPr lang="en-GB" sz="1400" dirty="0" smtClean="0">
                <a:solidFill>
                  <a:srgbClr val="011993"/>
                </a:solidFill>
              </a:rPr>
              <a:t>, A. Fabich</a:t>
            </a:r>
            <a:r>
              <a:rPr sz="1400" dirty="0" smtClean="0">
                <a:solidFill>
                  <a:srgbClr val="011993"/>
                </a:solidFill>
              </a:rPr>
              <a:t> </a:t>
            </a:r>
            <a:r>
              <a:rPr sz="1400" dirty="0">
                <a:solidFill>
                  <a:srgbClr val="011993"/>
                </a:solidFill>
              </a:rPr>
              <a:t>- CERN</a:t>
            </a:r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355599" y="444500"/>
            <a:ext cx="12293601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sz="3200" spc="-64">
                <a:solidFill>
                  <a:srgbClr val="011993"/>
                </a:solidFill>
              </a:rPr>
              <a:t>Title Text</a:t>
            </a:r>
          </a:p>
        </p:txBody>
      </p:sp>
      <p:sp>
        <p:nvSpPr>
          <p:cNvPr id="5" name="Shape 5"/>
          <p:cNvSpPr>
            <a:spLocks noGrp="1"/>
          </p:cNvSpPr>
          <p:nvPr>
            <p:ph type="body" idx="1"/>
          </p:nvPr>
        </p:nvSpPr>
        <p:spPr>
          <a:xfrm>
            <a:off x="355600" y="1648738"/>
            <a:ext cx="12293600" cy="7386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numCol="2" spcCol="614680"/>
          <a:lstStyle>
            <a:lvl2pPr marL="635000" indent="-190500">
              <a:buChar char="-"/>
              <a:defRPr sz="2400"/>
            </a:lvl2pPr>
            <a:lvl3pPr marL="1079500" indent="-190500">
              <a:defRPr sz="2200"/>
            </a:lvl3pPr>
            <a:lvl4pPr marL="1524000" indent="-190500">
              <a:buChar char="-"/>
              <a:defRPr sz="2000"/>
            </a:lvl4pPr>
            <a:lvl5pPr marL="1968500" indent="-190500">
              <a:defRPr sz="18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005493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005493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05493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05493"/>
                </a:solidFill>
              </a:rPr>
              <a:t>Body Level Four</a:t>
            </a:r>
          </a:p>
          <a:p>
            <a:pPr lvl="4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005493"/>
                </a:solidFill>
              </a:rPr>
              <a:t>Body Level Five</a:t>
            </a:r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12337132" y="9319812"/>
            <a:ext cx="312068" cy="29898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defRPr sz="14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  <p:pic>
        <p:nvPicPr>
          <p:cNvPr id="7" name="image2.png" descr="2015-01-13_CERN_ENdept 36% h32mm 300dpi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2429" y="9187828"/>
            <a:ext cx="1502696" cy="562953"/>
          </a:xfrm>
          <a:prstGeom prst="rect">
            <a:avLst/>
          </a:prstGeom>
          <a:ln w="12700">
            <a:miter lim="4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defTabSz="584200">
        <a:lnSpc>
          <a:spcPct val="90000"/>
        </a:lnSpc>
        <a:defRPr sz="3200" spc="-64">
          <a:solidFill>
            <a:srgbClr val="011993"/>
          </a:solidFill>
          <a:latin typeface="Arial Rounded MT Bold"/>
          <a:ea typeface="Arial Rounded MT Bold"/>
          <a:cs typeface="Arial Rounded MT Bold"/>
          <a:sym typeface="Arial Rounded MT Bold"/>
        </a:defRPr>
      </a:lvl1pPr>
      <a:lvl2pPr indent="228600" defTabSz="584200">
        <a:lnSpc>
          <a:spcPct val="90000"/>
        </a:lnSpc>
        <a:defRPr sz="3200" spc="-64">
          <a:solidFill>
            <a:srgbClr val="011993"/>
          </a:solidFill>
          <a:latin typeface="Arial Rounded MT Bold"/>
          <a:ea typeface="Arial Rounded MT Bold"/>
          <a:cs typeface="Arial Rounded MT Bold"/>
          <a:sym typeface="Arial Rounded MT Bold"/>
        </a:defRPr>
      </a:lvl2pPr>
      <a:lvl3pPr indent="457200" defTabSz="584200">
        <a:lnSpc>
          <a:spcPct val="90000"/>
        </a:lnSpc>
        <a:defRPr sz="3200" spc="-64">
          <a:solidFill>
            <a:srgbClr val="011993"/>
          </a:solidFill>
          <a:latin typeface="Arial Rounded MT Bold"/>
          <a:ea typeface="Arial Rounded MT Bold"/>
          <a:cs typeface="Arial Rounded MT Bold"/>
          <a:sym typeface="Arial Rounded MT Bold"/>
        </a:defRPr>
      </a:lvl3pPr>
      <a:lvl4pPr indent="685800" defTabSz="584200">
        <a:lnSpc>
          <a:spcPct val="90000"/>
        </a:lnSpc>
        <a:defRPr sz="3200" spc="-64">
          <a:solidFill>
            <a:srgbClr val="011993"/>
          </a:solidFill>
          <a:latin typeface="Arial Rounded MT Bold"/>
          <a:ea typeface="Arial Rounded MT Bold"/>
          <a:cs typeface="Arial Rounded MT Bold"/>
          <a:sym typeface="Arial Rounded MT Bold"/>
        </a:defRPr>
      </a:lvl4pPr>
      <a:lvl5pPr indent="914400" defTabSz="584200">
        <a:lnSpc>
          <a:spcPct val="90000"/>
        </a:lnSpc>
        <a:defRPr sz="3200" spc="-64">
          <a:solidFill>
            <a:srgbClr val="011993"/>
          </a:solidFill>
          <a:latin typeface="Arial Rounded MT Bold"/>
          <a:ea typeface="Arial Rounded MT Bold"/>
          <a:cs typeface="Arial Rounded MT Bold"/>
          <a:sym typeface="Arial Rounded MT Bold"/>
        </a:defRPr>
      </a:lvl5pPr>
      <a:lvl6pPr indent="1143000" defTabSz="584200">
        <a:lnSpc>
          <a:spcPct val="90000"/>
        </a:lnSpc>
        <a:defRPr sz="3200" spc="-64">
          <a:solidFill>
            <a:srgbClr val="011993"/>
          </a:solidFill>
          <a:latin typeface="Arial Rounded MT Bold"/>
          <a:ea typeface="Arial Rounded MT Bold"/>
          <a:cs typeface="Arial Rounded MT Bold"/>
          <a:sym typeface="Arial Rounded MT Bold"/>
        </a:defRPr>
      </a:lvl6pPr>
      <a:lvl7pPr indent="1371600" defTabSz="584200">
        <a:lnSpc>
          <a:spcPct val="90000"/>
        </a:lnSpc>
        <a:defRPr sz="3200" spc="-64">
          <a:solidFill>
            <a:srgbClr val="011993"/>
          </a:solidFill>
          <a:latin typeface="Arial Rounded MT Bold"/>
          <a:ea typeface="Arial Rounded MT Bold"/>
          <a:cs typeface="Arial Rounded MT Bold"/>
          <a:sym typeface="Arial Rounded MT Bold"/>
        </a:defRPr>
      </a:lvl7pPr>
      <a:lvl8pPr indent="1600200" defTabSz="584200">
        <a:lnSpc>
          <a:spcPct val="90000"/>
        </a:lnSpc>
        <a:defRPr sz="3200" spc="-64">
          <a:solidFill>
            <a:srgbClr val="011993"/>
          </a:solidFill>
          <a:latin typeface="Arial Rounded MT Bold"/>
          <a:ea typeface="Arial Rounded MT Bold"/>
          <a:cs typeface="Arial Rounded MT Bold"/>
          <a:sym typeface="Arial Rounded MT Bold"/>
        </a:defRPr>
      </a:lvl8pPr>
      <a:lvl9pPr indent="1828800" defTabSz="584200">
        <a:lnSpc>
          <a:spcPct val="90000"/>
        </a:lnSpc>
        <a:defRPr sz="3200" spc="-64">
          <a:solidFill>
            <a:srgbClr val="011993"/>
          </a:solidFill>
          <a:latin typeface="Arial Rounded MT Bold"/>
          <a:ea typeface="Arial Rounded MT Bold"/>
          <a:cs typeface="Arial Rounded MT Bold"/>
          <a:sym typeface="Arial Rounded MT Bold"/>
        </a:defRPr>
      </a:lvl9pPr>
    </p:titleStyle>
    <p:bodyStyle>
      <a:lvl1pPr marL="190500" indent="-190500" defTabSz="584200">
        <a:lnSpc>
          <a:spcPct val="90000"/>
        </a:lnSpc>
        <a:spcBef>
          <a:spcPts val="3800"/>
        </a:spcBef>
        <a:buClr>
          <a:srgbClr val="5C86B9"/>
        </a:buClr>
        <a:buSzPct val="100000"/>
        <a:buChar char="‣"/>
        <a:defRPr sz="2600">
          <a:solidFill>
            <a:srgbClr val="005493"/>
          </a:solidFill>
          <a:latin typeface="Chalkboard"/>
          <a:ea typeface="Chalkboard"/>
          <a:cs typeface="Chalkboard"/>
          <a:sym typeface="Chalkboard"/>
        </a:defRPr>
      </a:lvl1pPr>
      <a:lvl2pPr marL="650875" indent="-206375" defTabSz="584200">
        <a:lnSpc>
          <a:spcPct val="90000"/>
        </a:lnSpc>
        <a:spcBef>
          <a:spcPts val="3800"/>
        </a:spcBef>
        <a:buClr>
          <a:srgbClr val="5C86B9"/>
        </a:buClr>
        <a:buSzPct val="100000"/>
        <a:buChar char="‣"/>
        <a:defRPr sz="2600">
          <a:solidFill>
            <a:srgbClr val="005493"/>
          </a:solidFill>
          <a:latin typeface="Chalkboard"/>
          <a:ea typeface="Chalkboard"/>
          <a:cs typeface="Chalkboard"/>
          <a:sym typeface="Chalkboard"/>
        </a:defRPr>
      </a:lvl2pPr>
      <a:lvl3pPr marL="1114136" indent="-225136" defTabSz="584200">
        <a:lnSpc>
          <a:spcPct val="90000"/>
        </a:lnSpc>
        <a:spcBef>
          <a:spcPts val="3800"/>
        </a:spcBef>
        <a:buClr>
          <a:srgbClr val="5C86B9"/>
        </a:buClr>
        <a:buSzPct val="100000"/>
        <a:buChar char="‣"/>
        <a:defRPr sz="2600">
          <a:solidFill>
            <a:srgbClr val="005493"/>
          </a:solidFill>
          <a:latin typeface="Chalkboard"/>
          <a:ea typeface="Chalkboard"/>
          <a:cs typeface="Chalkboard"/>
          <a:sym typeface="Chalkboard"/>
        </a:defRPr>
      </a:lvl3pPr>
      <a:lvl4pPr marL="1581150" indent="-247650" defTabSz="584200">
        <a:lnSpc>
          <a:spcPct val="90000"/>
        </a:lnSpc>
        <a:spcBef>
          <a:spcPts val="3800"/>
        </a:spcBef>
        <a:buClr>
          <a:srgbClr val="5C86B9"/>
        </a:buClr>
        <a:buSzPct val="100000"/>
        <a:buChar char="‣"/>
        <a:defRPr sz="2600">
          <a:solidFill>
            <a:srgbClr val="005493"/>
          </a:solidFill>
          <a:latin typeface="Chalkboard"/>
          <a:ea typeface="Chalkboard"/>
          <a:cs typeface="Chalkboard"/>
          <a:sym typeface="Chalkboard"/>
        </a:defRPr>
      </a:lvl4pPr>
      <a:lvl5pPr marL="2053166" indent="-275166" defTabSz="584200">
        <a:lnSpc>
          <a:spcPct val="90000"/>
        </a:lnSpc>
        <a:spcBef>
          <a:spcPts val="3800"/>
        </a:spcBef>
        <a:buClr>
          <a:srgbClr val="5C86B9"/>
        </a:buClr>
        <a:buSzPct val="100000"/>
        <a:buChar char="‣"/>
        <a:defRPr sz="2600">
          <a:solidFill>
            <a:srgbClr val="005493"/>
          </a:solidFill>
          <a:latin typeface="Chalkboard"/>
          <a:ea typeface="Chalkboard"/>
          <a:cs typeface="Chalkboard"/>
          <a:sym typeface="Chalkboard"/>
        </a:defRPr>
      </a:lvl5pPr>
      <a:lvl6pPr marL="2497666" indent="-275166" defTabSz="584200">
        <a:lnSpc>
          <a:spcPct val="90000"/>
        </a:lnSpc>
        <a:spcBef>
          <a:spcPts val="3800"/>
        </a:spcBef>
        <a:buClr>
          <a:srgbClr val="5C86B9"/>
        </a:buClr>
        <a:buSzPct val="100000"/>
        <a:buChar char="‣"/>
        <a:defRPr sz="2600">
          <a:solidFill>
            <a:srgbClr val="005493"/>
          </a:solidFill>
          <a:latin typeface="Chalkboard"/>
          <a:ea typeface="Chalkboard"/>
          <a:cs typeface="Chalkboard"/>
          <a:sym typeface="Chalkboard"/>
        </a:defRPr>
      </a:lvl6pPr>
      <a:lvl7pPr marL="2942166" indent="-275166" defTabSz="584200">
        <a:lnSpc>
          <a:spcPct val="90000"/>
        </a:lnSpc>
        <a:spcBef>
          <a:spcPts val="3800"/>
        </a:spcBef>
        <a:buClr>
          <a:srgbClr val="5C86B9"/>
        </a:buClr>
        <a:buSzPct val="100000"/>
        <a:buChar char="‣"/>
        <a:defRPr sz="2600">
          <a:solidFill>
            <a:srgbClr val="005493"/>
          </a:solidFill>
          <a:latin typeface="Chalkboard"/>
          <a:ea typeface="Chalkboard"/>
          <a:cs typeface="Chalkboard"/>
          <a:sym typeface="Chalkboard"/>
        </a:defRPr>
      </a:lvl7pPr>
      <a:lvl8pPr marL="3386666" indent="-275166" defTabSz="584200">
        <a:lnSpc>
          <a:spcPct val="90000"/>
        </a:lnSpc>
        <a:spcBef>
          <a:spcPts val="3800"/>
        </a:spcBef>
        <a:buClr>
          <a:srgbClr val="5C86B9"/>
        </a:buClr>
        <a:buSzPct val="100000"/>
        <a:buChar char="‣"/>
        <a:defRPr sz="2600">
          <a:solidFill>
            <a:srgbClr val="005493"/>
          </a:solidFill>
          <a:latin typeface="Chalkboard"/>
          <a:ea typeface="Chalkboard"/>
          <a:cs typeface="Chalkboard"/>
          <a:sym typeface="Chalkboard"/>
        </a:defRPr>
      </a:lvl8pPr>
      <a:lvl9pPr marL="3831166" indent="-275166" defTabSz="584200">
        <a:lnSpc>
          <a:spcPct val="90000"/>
        </a:lnSpc>
        <a:spcBef>
          <a:spcPts val="3800"/>
        </a:spcBef>
        <a:buClr>
          <a:srgbClr val="5C86B9"/>
        </a:buClr>
        <a:buSzPct val="100000"/>
        <a:buChar char="‣"/>
        <a:defRPr sz="2600">
          <a:solidFill>
            <a:srgbClr val="005493"/>
          </a:solidFill>
          <a:latin typeface="Chalkboard"/>
          <a:ea typeface="Chalkboard"/>
          <a:cs typeface="Chalkboard"/>
          <a:sym typeface="Chalkboard"/>
        </a:defRPr>
      </a:lvl9pPr>
    </p:bodyStyle>
    <p:otherStyle>
      <a:lvl1pPr algn="r" defTabSz="584200">
        <a:defRPr sz="1400" b="1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228600" algn="r" defTabSz="584200">
        <a:defRPr sz="1400" b="1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457200" algn="r" defTabSz="584200">
        <a:defRPr sz="1400" b="1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685800" algn="r" defTabSz="584200">
        <a:defRPr sz="1400" b="1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914400" algn="r" defTabSz="584200">
        <a:defRPr sz="1400" b="1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indent="1143000" algn="r" defTabSz="584200">
        <a:defRPr sz="1400" b="1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indent="1371600" algn="r" defTabSz="584200">
        <a:defRPr sz="1400" b="1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indent="1600200" algn="r" defTabSz="584200">
        <a:defRPr sz="1400" b="1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indent="1828800" algn="r" defTabSz="584200">
        <a:defRPr sz="1400" b="1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sz="6400" spc="-128" dirty="0" smtClean="0">
                <a:solidFill>
                  <a:srgbClr val="011993"/>
                </a:solidFill>
              </a:rPr>
              <a:t>SPS </a:t>
            </a:r>
            <a:r>
              <a:rPr sz="6400" spc="-128" dirty="0">
                <a:solidFill>
                  <a:srgbClr val="011993"/>
                </a:solidFill>
              </a:rPr>
              <a:t>NA Consolidation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endParaRPr sz="2800" dirty="0">
              <a:solidFill>
                <a:srgbClr val="005493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2800" dirty="0">
              <a:solidFill>
                <a:srgbClr val="005493"/>
              </a:solidFill>
            </a:endParaRPr>
          </a:p>
          <a:p>
            <a:pPr lvl="1" algn="r">
              <a:defRPr sz="1800">
                <a:solidFill>
                  <a:srgbClr val="000000"/>
                </a:solidFill>
              </a:defRPr>
            </a:pPr>
            <a:r>
              <a:rPr sz="2800" dirty="0">
                <a:solidFill>
                  <a:srgbClr val="005493"/>
                </a:solidFill>
              </a:rPr>
              <a:t>I. </a:t>
            </a:r>
            <a:r>
              <a:rPr sz="2800" dirty="0" smtClean="0">
                <a:solidFill>
                  <a:srgbClr val="005493"/>
                </a:solidFill>
              </a:rPr>
              <a:t>Efthymiopoulos</a:t>
            </a:r>
            <a:r>
              <a:rPr lang="en-GB" sz="2800" dirty="0" smtClean="0">
                <a:solidFill>
                  <a:srgbClr val="005493"/>
                </a:solidFill>
              </a:rPr>
              <a:t> </a:t>
            </a:r>
          </a:p>
          <a:p>
            <a:pPr lvl="1" algn="r"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5493"/>
                </a:solidFill>
              </a:rPr>
              <a:t>A. Fabich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sz="3200" spc="-64">
                <a:solidFill>
                  <a:srgbClr val="011993"/>
                </a:solidFill>
              </a:rPr>
              <a:t>SBA Consolidation</a:t>
            </a:r>
          </a:p>
        </p:txBody>
      </p:sp>
      <p:sp>
        <p:nvSpPr>
          <p:cNvPr id="28" name="Shape 2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numCol="1" spcCol="38100">
            <a:normAutofit/>
          </a:bodyPr>
          <a:lstStyle/>
          <a:p>
            <a:pPr marL="184785" lvl="0" indent="-184785" defTabSz="566674">
              <a:spcBef>
                <a:spcPts val="3600"/>
              </a:spcBef>
              <a:defRPr sz="1800">
                <a:solidFill>
                  <a:srgbClr val="000000"/>
                </a:solidFill>
              </a:defRPr>
            </a:pPr>
            <a:r>
              <a:rPr sz="2522" dirty="0">
                <a:solidFill>
                  <a:srgbClr val="005493"/>
                </a:solidFill>
              </a:rPr>
              <a:t>Consolidation project for the PS East Area and SPS North Area is included in the general CERN </a:t>
            </a:r>
            <a:r>
              <a:rPr sz="2522" dirty="0" smtClean="0">
                <a:solidFill>
                  <a:srgbClr val="005493"/>
                </a:solidFill>
              </a:rPr>
              <a:t>Consolidation </a:t>
            </a:r>
            <a:r>
              <a:rPr sz="2522" dirty="0">
                <a:solidFill>
                  <a:srgbClr val="005493"/>
                </a:solidFill>
              </a:rPr>
              <a:t>Project</a:t>
            </a:r>
          </a:p>
          <a:p>
            <a:pPr marL="184785" lvl="0" indent="-184785" defTabSz="566674">
              <a:spcBef>
                <a:spcPts val="3600"/>
              </a:spcBef>
              <a:defRPr sz="1800">
                <a:solidFill>
                  <a:srgbClr val="000000"/>
                </a:solidFill>
              </a:defRPr>
            </a:pPr>
            <a:r>
              <a:rPr sz="2522" dirty="0">
                <a:solidFill>
                  <a:srgbClr val="941100"/>
                </a:solidFill>
              </a:rPr>
              <a:t>Continuous effort from several groups, with important steps concluded during LS1</a:t>
            </a:r>
          </a:p>
          <a:p>
            <a:pPr marL="615950" lvl="1" indent="-184785" defTabSz="566674">
              <a:spcBef>
                <a:spcPts val="3600"/>
              </a:spcBef>
              <a:defRPr sz="1800">
                <a:solidFill>
                  <a:srgbClr val="000000"/>
                </a:solidFill>
              </a:defRPr>
            </a:pPr>
            <a:r>
              <a:rPr sz="2328" b="1" dirty="0">
                <a:solidFill>
                  <a:srgbClr val="005493"/>
                </a:solidFill>
              </a:rPr>
              <a:t>PS East Area</a:t>
            </a:r>
            <a:r>
              <a:rPr sz="2328" dirty="0">
                <a:solidFill>
                  <a:srgbClr val="005493"/>
                </a:solidFill>
              </a:rPr>
              <a:t>: new IRRAD facility, infrastructure renovation for the building, CESAR deployment, access system, radiation monitoring, cleanup</a:t>
            </a:r>
          </a:p>
          <a:p>
            <a:pPr marL="615950" lvl="1" indent="-184785" defTabSz="566674">
              <a:spcBef>
                <a:spcPts val="3600"/>
              </a:spcBef>
              <a:defRPr sz="1800">
                <a:solidFill>
                  <a:srgbClr val="000000"/>
                </a:solidFill>
              </a:defRPr>
            </a:pPr>
            <a:r>
              <a:rPr sz="2328" b="1" dirty="0">
                <a:solidFill>
                  <a:srgbClr val="005493"/>
                </a:solidFill>
              </a:rPr>
              <a:t>SPS North Area</a:t>
            </a:r>
            <a:r>
              <a:rPr sz="2328" dirty="0">
                <a:solidFill>
                  <a:srgbClr val="005493"/>
                </a:solidFill>
              </a:rPr>
              <a:t>: TCC2/TDC2 renovation, ECN3 infrastructure, infrastructure renovation for buildings and services</a:t>
            </a:r>
          </a:p>
          <a:p>
            <a:pPr marL="1047115" lvl="2" indent="-184785" defTabSz="566674">
              <a:spcBef>
                <a:spcPts val="3600"/>
              </a:spcBef>
              <a:defRPr sz="1800">
                <a:solidFill>
                  <a:srgbClr val="000000"/>
                </a:solidFill>
              </a:defRPr>
            </a:pPr>
            <a:r>
              <a:rPr sz="2134" dirty="0">
                <a:solidFill>
                  <a:srgbClr val="005493"/>
                </a:solidFill>
              </a:rPr>
              <a:t>Pre-LS1 consolidation: BI &amp; STI electronics</a:t>
            </a:r>
          </a:p>
          <a:p>
            <a:pPr marL="184785" lvl="0" indent="-184785" defTabSz="566674">
              <a:spcBef>
                <a:spcPts val="3600"/>
              </a:spcBef>
              <a:defRPr sz="1800">
                <a:solidFill>
                  <a:srgbClr val="000000"/>
                </a:solidFill>
              </a:defRPr>
            </a:pPr>
            <a:r>
              <a:rPr sz="2522" dirty="0">
                <a:solidFill>
                  <a:srgbClr val="008F00"/>
                </a:solidFill>
              </a:rPr>
              <a:t>Still lot to be done to assure the proper (and SAFE) operation of the facilities for the next 15 years!</a:t>
            </a:r>
          </a:p>
          <a:p>
            <a:pPr marL="615950" lvl="1" indent="-184785" defTabSz="566674">
              <a:spcBef>
                <a:spcPts val="3600"/>
              </a:spcBef>
              <a:defRPr sz="1800">
                <a:solidFill>
                  <a:srgbClr val="000000"/>
                </a:solidFill>
              </a:defRPr>
            </a:pPr>
            <a:r>
              <a:rPr sz="2328" dirty="0"/>
              <a:t>Both EA &amp; NA are </a:t>
            </a:r>
            <a:r>
              <a:rPr sz="2328" b="1" dirty="0"/>
              <a:t>core</a:t>
            </a:r>
            <a:r>
              <a:rPr sz="2328" dirty="0"/>
              <a:t> </a:t>
            </a:r>
            <a:r>
              <a:rPr sz="2328" b="1" dirty="0"/>
              <a:t>facilities</a:t>
            </a:r>
            <a:r>
              <a:rPr sz="2328" dirty="0"/>
              <a:t> </a:t>
            </a:r>
            <a:r>
              <a:rPr sz="2328" dirty="0" smtClean="0"/>
              <a:t>f</a:t>
            </a:r>
            <a:r>
              <a:rPr lang="en-GB" sz="2328" dirty="0"/>
              <a:t>o</a:t>
            </a:r>
            <a:r>
              <a:rPr sz="2328" dirty="0" smtClean="0"/>
              <a:t>r </a:t>
            </a:r>
            <a:r>
              <a:rPr sz="2328" dirty="0"/>
              <a:t>CERN, highly popular for the experiments and with important NEW projects scheduled and proposed. </a:t>
            </a:r>
          </a:p>
        </p:txBody>
      </p:sp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xfrm>
            <a:off x="12436016" y="9319812"/>
            <a:ext cx="213185" cy="298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fld id="{86CB4B4D-7CA3-9044-876B-883B54F8677D}" type="slidenum">
              <a:rPr sz="1400" b="1">
                <a:solidFill>
                  <a:srgbClr val="011993"/>
                </a:solidFill>
              </a:rPr>
              <a:t>2</a:t>
            </a:fld>
            <a:endParaRPr sz="1400" b="1">
              <a:solidFill>
                <a:srgbClr val="011993"/>
              </a:solidFill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sz="3200" spc="-64">
                <a:solidFill>
                  <a:srgbClr val="011993"/>
                </a:solidFill>
              </a:rPr>
              <a:t>SBA Consolidation - Status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numCol="1" spcCol="38100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 dirty="0">
                <a:solidFill>
                  <a:srgbClr val="005493"/>
                </a:solidFill>
              </a:rPr>
              <a:t>Beyond LS1 activities presented by the groups in a series of IEFC presentations this summer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 dirty="0">
                <a:solidFill>
                  <a:srgbClr val="005493"/>
                </a:solidFill>
              </a:rPr>
              <a:t>Summary presented at the Chamonix’14 workshop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 dirty="0">
                <a:solidFill>
                  <a:srgbClr val="005493"/>
                </a:solidFill>
              </a:rPr>
              <a:t>Proposed actions and budget profile </a:t>
            </a:r>
            <a:r>
              <a:rPr sz="2600" dirty="0" err="1">
                <a:solidFill>
                  <a:srgbClr val="005493"/>
                </a:solidFill>
              </a:rPr>
              <a:t>summarised</a:t>
            </a:r>
            <a:r>
              <a:rPr sz="2600" dirty="0">
                <a:solidFill>
                  <a:srgbClr val="005493"/>
                </a:solidFill>
              </a:rPr>
              <a:t> in the EDMS documents: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 b="1" dirty="0">
                <a:solidFill>
                  <a:srgbClr val="005493"/>
                </a:solidFill>
              </a:rPr>
              <a:t>EDMS 1456636, “SPS North Area Consolidation Program - Renovation and Consolidation Analysis Report”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 dirty="0">
                <a:solidFill>
                  <a:srgbClr val="005493"/>
                </a:solidFill>
              </a:rPr>
              <a:t>EDMS 1471844, “The East Area Upgrade - Specifications and Cost Estimates”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 dirty="0">
                <a:solidFill>
                  <a:srgbClr val="005493"/>
                </a:solidFill>
              </a:rPr>
              <a:t>The documents include the collection of all identified activities including a ranking based on a </a:t>
            </a:r>
            <a:r>
              <a:rPr sz="2600" b="1" dirty="0">
                <a:solidFill>
                  <a:srgbClr val="005493"/>
                </a:solidFill>
              </a:rPr>
              <a:t>risk analysis</a:t>
            </a:r>
            <a:r>
              <a:rPr sz="2600" dirty="0">
                <a:solidFill>
                  <a:srgbClr val="005493"/>
                </a:solidFill>
              </a:rPr>
              <a:t> separated for </a:t>
            </a:r>
            <a:r>
              <a:rPr sz="2600" b="1" dirty="0">
                <a:solidFill>
                  <a:srgbClr val="005493"/>
                </a:solidFill>
              </a:rPr>
              <a:t>three scenarios</a:t>
            </a:r>
            <a:r>
              <a:rPr sz="2600" dirty="0">
                <a:solidFill>
                  <a:srgbClr val="005493"/>
                </a:solidFill>
              </a:rPr>
              <a:t>: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 dirty="0">
                <a:solidFill>
                  <a:srgbClr val="005493"/>
                </a:solidFill>
              </a:rPr>
              <a:t>Baseline (high - priority items) - </a:t>
            </a:r>
            <a:r>
              <a:rPr sz="2400" dirty="0">
                <a:solidFill>
                  <a:srgbClr val="C82506"/>
                </a:solidFill>
              </a:rPr>
              <a:t>Preservation</a:t>
            </a:r>
            <a:r>
              <a:rPr sz="2400" dirty="0">
                <a:solidFill>
                  <a:srgbClr val="005493"/>
                </a:solidFill>
              </a:rPr>
              <a:t> - </a:t>
            </a:r>
            <a:r>
              <a:rPr sz="2400" dirty="0">
                <a:solidFill>
                  <a:srgbClr val="70BF41"/>
                </a:solidFill>
              </a:rPr>
              <a:t>Value added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xfrm>
            <a:off x="12436016" y="9319812"/>
            <a:ext cx="213185" cy="298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fld id="{86CB4B4D-7CA3-9044-876B-883B54F8677D}" type="slidenum">
              <a:rPr sz="1400" b="1">
                <a:solidFill>
                  <a:srgbClr val="011993"/>
                </a:solidFill>
              </a:rPr>
              <a:t>3</a:t>
            </a:fld>
            <a:endParaRPr sz="1400" b="1">
              <a:solidFill>
                <a:srgbClr val="011993"/>
              </a:solidFill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355600" y="444500"/>
            <a:ext cx="12293600" cy="914400"/>
          </a:xfrm>
          <a:prstGeom prst="rect">
            <a:avLst/>
          </a:prstGeom>
        </p:spPr>
        <p:txBody>
          <a:bodyPr/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sz="3200" spc="-64">
                <a:solidFill>
                  <a:srgbClr val="011993"/>
                </a:solidFill>
              </a:rPr>
              <a:t>NA Consolidation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355600" y="6344975"/>
            <a:ext cx="6323000" cy="2689896"/>
          </a:xfrm>
          <a:prstGeom prst="rect">
            <a:avLst/>
          </a:prstGeom>
        </p:spPr>
        <p:txBody>
          <a:bodyPr numCol="1" spcCol="38100">
            <a:normAutofit/>
          </a:bodyPr>
          <a:lstStyle/>
          <a:p>
            <a:pPr marL="175260" lvl="0" indent="-175260" defTabSz="537463">
              <a:spcBef>
                <a:spcPts val="3400"/>
              </a:spcBef>
              <a:defRPr sz="1800">
                <a:solidFill>
                  <a:srgbClr val="000000"/>
                </a:solidFill>
              </a:defRPr>
            </a:pPr>
            <a:r>
              <a:rPr sz="2392" dirty="0">
                <a:solidFill>
                  <a:srgbClr val="005493"/>
                </a:solidFill>
              </a:rPr>
              <a:t>Clearly the requests exceed the allocated budget</a:t>
            </a:r>
          </a:p>
          <a:p>
            <a:pPr marL="175260" lvl="0" indent="-175260" defTabSz="537463">
              <a:spcBef>
                <a:spcPts val="3400"/>
              </a:spcBef>
              <a:defRPr sz="1800">
                <a:solidFill>
                  <a:srgbClr val="000000"/>
                </a:solidFill>
              </a:defRPr>
            </a:pPr>
            <a:r>
              <a:rPr sz="2392" dirty="0">
                <a:solidFill>
                  <a:srgbClr val="005493"/>
                </a:solidFill>
              </a:rPr>
              <a:t>Need to do a selection, based on the risk and </a:t>
            </a:r>
            <a:r>
              <a:rPr sz="2392" dirty="0" smtClean="0">
                <a:solidFill>
                  <a:srgbClr val="005493"/>
                </a:solidFill>
              </a:rPr>
              <a:t>scenario, </a:t>
            </a:r>
            <a:r>
              <a:rPr sz="2392" dirty="0">
                <a:solidFill>
                  <a:srgbClr val="005493"/>
                </a:solidFill>
              </a:rPr>
              <a:t>but also including schedule, compatibility with operations, availability of resources and links between activities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xfrm>
            <a:off x="12436016" y="9319812"/>
            <a:ext cx="213185" cy="298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fld id="{86CB4B4D-7CA3-9044-876B-883B54F8677D}" type="slidenum">
              <a:rPr sz="1400" b="1">
                <a:solidFill>
                  <a:srgbClr val="011993"/>
                </a:solidFill>
              </a:rPr>
              <a:t>4</a:t>
            </a:fld>
            <a:endParaRPr sz="1400" b="1">
              <a:solidFill>
                <a:srgbClr val="011993"/>
              </a:solidFill>
            </a:endParaRPr>
          </a:p>
        </p:txBody>
      </p:sp>
      <p:pic>
        <p:nvPicPr>
          <p:cNvPr id="38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67500" y="1123036"/>
            <a:ext cx="6074328" cy="3710173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73643" y="5370328"/>
            <a:ext cx="6080140" cy="37101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Screen Shot 2015-04-21 at 12.56.50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414" y="1677887"/>
            <a:ext cx="6323000" cy="452184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sz="3200" spc="-64">
                <a:solidFill>
                  <a:srgbClr val="011993"/>
                </a:solidFill>
              </a:rPr>
              <a:t>SBA Consolidation Project Follow-up</a:t>
            </a:r>
          </a:p>
        </p:txBody>
      </p:sp>
      <p:sp>
        <p:nvSpPr>
          <p:cNvPr id="47" name="Shape 4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numCol="1" spcCol="38100">
            <a:normAutofit/>
          </a:bodyPr>
          <a:lstStyle/>
          <a:p>
            <a:pPr marL="180975" lvl="0" indent="-180975" defTabSz="554990">
              <a:spcBef>
                <a:spcPts val="3600"/>
              </a:spcBef>
              <a:defRPr sz="1800">
                <a:solidFill>
                  <a:srgbClr val="000000"/>
                </a:solidFill>
              </a:defRPr>
            </a:pPr>
            <a:r>
              <a:rPr sz="2470" dirty="0">
                <a:solidFill>
                  <a:srgbClr val="941100"/>
                </a:solidFill>
              </a:rPr>
              <a:t>Coordination Team (</a:t>
            </a:r>
            <a:r>
              <a:rPr sz="2470" b="1" dirty="0">
                <a:solidFill>
                  <a:srgbClr val="941100"/>
                </a:solidFill>
              </a:rPr>
              <a:t>S. Evrard</a:t>
            </a:r>
            <a:r>
              <a:rPr sz="2470" dirty="0">
                <a:solidFill>
                  <a:srgbClr val="941100"/>
                </a:solidFill>
              </a:rPr>
              <a:t> - </a:t>
            </a:r>
            <a:r>
              <a:rPr sz="2470" b="1" dirty="0">
                <a:solidFill>
                  <a:srgbClr val="941100"/>
                </a:solidFill>
              </a:rPr>
              <a:t>M. Wilhelmsson</a:t>
            </a:r>
            <a:r>
              <a:rPr sz="2470" dirty="0">
                <a:solidFill>
                  <a:srgbClr val="941100"/>
                </a:solidFill>
              </a:rPr>
              <a:t>) to follow the activities and budget. </a:t>
            </a:r>
          </a:p>
          <a:p>
            <a:pPr marL="603250" lvl="1" indent="-180975" defTabSz="554990">
              <a:spcBef>
                <a:spcPts val="3600"/>
              </a:spcBef>
              <a:defRPr sz="1800">
                <a:solidFill>
                  <a:srgbClr val="000000"/>
                </a:solidFill>
              </a:defRPr>
            </a:pPr>
            <a:r>
              <a:rPr sz="2280" dirty="0">
                <a:solidFill>
                  <a:srgbClr val="005493"/>
                </a:solidFill>
              </a:rPr>
              <a:t>Define work-packages for each activity, collect all relevant information from the work package holders</a:t>
            </a:r>
          </a:p>
          <a:p>
            <a:pPr marL="603250" lvl="1" indent="-180975" defTabSz="554990">
              <a:spcBef>
                <a:spcPts val="3600"/>
              </a:spcBef>
              <a:defRPr sz="1800">
                <a:solidFill>
                  <a:srgbClr val="000000"/>
                </a:solidFill>
              </a:defRPr>
            </a:pPr>
            <a:r>
              <a:rPr sz="2280" dirty="0">
                <a:solidFill>
                  <a:srgbClr val="005493"/>
                </a:solidFill>
              </a:rPr>
              <a:t>Check that all work activities are documented in detail following the quality assurance plan (Space reservation, Engineering Change Requests, Functional Specification, Engineering Specification, Installation Procedure, Tests Procedure etc…).</a:t>
            </a:r>
          </a:p>
          <a:p>
            <a:pPr marL="603250" lvl="1" indent="-180975" defTabSz="554990">
              <a:spcBef>
                <a:spcPts val="3600"/>
              </a:spcBef>
              <a:defRPr sz="1800">
                <a:solidFill>
                  <a:srgbClr val="000000"/>
                </a:solidFill>
              </a:defRPr>
            </a:pPr>
            <a:r>
              <a:rPr sz="2280" dirty="0">
                <a:solidFill>
                  <a:srgbClr val="005493"/>
                </a:solidFill>
              </a:rPr>
              <a:t>Schedule and follow the activities, ensuring the compatibility of the beam operations and available manpower</a:t>
            </a:r>
          </a:p>
          <a:p>
            <a:pPr marL="603250" lvl="1" indent="-180975" defTabSz="554990">
              <a:spcBef>
                <a:spcPts val="3600"/>
              </a:spcBef>
              <a:defRPr sz="1800">
                <a:solidFill>
                  <a:srgbClr val="000000"/>
                </a:solidFill>
              </a:defRPr>
            </a:pPr>
            <a:r>
              <a:rPr sz="2280" dirty="0">
                <a:solidFill>
                  <a:srgbClr val="005493"/>
                </a:solidFill>
              </a:rPr>
              <a:t>Work-package meetings along with YETS/EYETS planning meetings to discuss the details </a:t>
            </a:r>
          </a:p>
          <a:p>
            <a:pPr marL="603250" lvl="1" indent="-180975" defTabSz="554990">
              <a:spcBef>
                <a:spcPts val="3600"/>
              </a:spcBef>
              <a:defRPr sz="1800">
                <a:solidFill>
                  <a:srgbClr val="000000"/>
                </a:solidFill>
              </a:defRPr>
            </a:pPr>
            <a:r>
              <a:rPr sz="2280" dirty="0">
                <a:solidFill>
                  <a:srgbClr val="005493"/>
                </a:solidFill>
              </a:rPr>
              <a:t>Regular report to EATM </a:t>
            </a:r>
          </a:p>
        </p:txBody>
      </p:sp>
      <p:sp>
        <p:nvSpPr>
          <p:cNvPr id="48" name="Shape 48"/>
          <p:cNvSpPr>
            <a:spLocks noGrp="1"/>
          </p:cNvSpPr>
          <p:nvPr>
            <p:ph type="sldNum" sz="quarter" idx="2"/>
          </p:nvPr>
        </p:nvSpPr>
        <p:spPr>
          <a:xfrm>
            <a:off x="12436016" y="9319812"/>
            <a:ext cx="213185" cy="298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fld id="{86CB4B4D-7CA3-9044-876B-883B54F8677D}" type="slidenum">
              <a:rPr sz="1400" b="1">
                <a:solidFill>
                  <a:srgbClr val="011993"/>
                </a:solidFill>
              </a:rPr>
              <a:t>5</a:t>
            </a:fld>
            <a:endParaRPr sz="1400" b="1">
              <a:solidFill>
                <a:srgbClr val="011993"/>
              </a:solidFill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324863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Casual"/>
        <a:ea typeface="Casual"/>
        <a:cs typeface="Casual"/>
      </a:majorFont>
      <a:minorFont>
        <a:latin typeface="Casual"/>
        <a:ea typeface="Casual"/>
        <a:cs typeface="Casu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7996B9"/>
        </a:solidFill>
        <a:ln w="254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8556C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324863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Casual"/>
        <a:ea typeface="Casual"/>
        <a:cs typeface="Casual"/>
      </a:majorFont>
      <a:minorFont>
        <a:latin typeface="Casual"/>
        <a:ea typeface="Casual"/>
        <a:cs typeface="Casu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7996B9"/>
        </a:solidFill>
        <a:ln w="254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8556C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324863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383</Words>
  <Application>Microsoft Office PowerPoint</Application>
  <PresentationFormat>Custom</PresentationFormat>
  <Paragraphs>35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Arial Rounded MT Bold</vt:lpstr>
      <vt:lpstr>Chalkboard</vt:lpstr>
      <vt:lpstr>Lucida Grande</vt:lpstr>
      <vt:lpstr>Palatino</vt:lpstr>
      <vt:lpstr>White</vt:lpstr>
      <vt:lpstr>SPS NA Consolidation</vt:lpstr>
      <vt:lpstr>SBA Consolidation</vt:lpstr>
      <vt:lpstr>SBA Consolidation - Status</vt:lpstr>
      <vt:lpstr>NA Consolidation</vt:lpstr>
      <vt:lpstr>SBA Consolidation Project Follow-up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 NA Consolidation</dc:title>
  <dc:creator>Adrian Fabich</dc:creator>
  <cp:lastModifiedBy>Adrian Fabich</cp:lastModifiedBy>
  <cp:revision>3</cp:revision>
  <dcterms:modified xsi:type="dcterms:W3CDTF">2015-06-18T10:59:36Z</dcterms:modified>
</cp:coreProperties>
</file>