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72" r:id="rId5"/>
    <p:sldId id="261" r:id="rId6"/>
    <p:sldId id="259" r:id="rId7"/>
    <p:sldId id="273" r:id="rId8"/>
    <p:sldId id="267" r:id="rId9"/>
    <p:sldId id="262" r:id="rId10"/>
    <p:sldId id="269" r:id="rId11"/>
    <p:sldId id="270" r:id="rId12"/>
    <p:sldId id="265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8" autoAdjust="0"/>
    <p:restoredTop sz="94673" autoAdjust="0"/>
  </p:normalViewPr>
  <p:slideViewPr>
    <p:cSldViewPr snapToGrid="0" snapToObjects="1">
      <p:cViewPr varScale="1">
        <p:scale>
          <a:sx n="125" d="100"/>
          <a:sy n="125" d="100"/>
        </p:scale>
        <p:origin x="8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7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5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08942/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North Area Consolidation: meeting 1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S. Evrard, EN-MEF</a:t>
            </a:r>
          </a:p>
          <a:p>
            <a:r>
              <a:rPr lang="en-US" dirty="0" smtClean="0"/>
              <a:t>18.06.2015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043"/>
            <a:ext cx="8229600" cy="6073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North Area Consolidation </a:t>
            </a:r>
            <a:r>
              <a:rPr lang="en-US" dirty="0" smtClean="0">
                <a:solidFill>
                  <a:srgbClr val="000000"/>
                </a:solidFill>
              </a:rPr>
              <a:t>activities in 2015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615851"/>
              </p:ext>
            </p:extLst>
          </p:nvPr>
        </p:nvGraphicFramePr>
        <p:xfrm>
          <a:off x="352770" y="1140553"/>
          <a:ext cx="8530759" cy="4906889"/>
        </p:xfrm>
        <a:graphic>
          <a:graphicData uri="http://schemas.openxmlformats.org/drawingml/2006/table">
            <a:tbl>
              <a:tblPr/>
              <a:tblGrid>
                <a:gridCol w="623628"/>
                <a:gridCol w="623628"/>
                <a:gridCol w="823659"/>
                <a:gridCol w="3388770"/>
                <a:gridCol w="1447288"/>
                <a:gridCol w="811893"/>
                <a:gridCol w="811893"/>
              </a:tblGrid>
              <a:tr h="24971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 Area Consolidation budget situation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201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28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Budget Code Description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Payment Budget (CHF)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committed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64312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 Target Consolidation - TBIU/D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57399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 for North Area Consolidation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Crane renovation EHN1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Replacement of the ventilation units in the NA PC rooms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Ventilation underground NA62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NA-CONS Cooling and Ventilation in target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Chilled water piping North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NA-CONS Electric Infrastructure in target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Collimators renovation in the NA beamlines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line items renovation 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333,000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target upgrade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Collimator TCSC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385,000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North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 Consolidation - ATB movable devices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Gas detection SPS exp. areas (N+W)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 area consolidation civil engineering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99630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Electronics for North Area Power Convertors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3,811,000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Very low commitments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 commitments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Commitments without 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5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40465"/>
            <a:ext cx="8403265" cy="5045298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2015 activities: APT figures have bee updated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All </a:t>
            </a:r>
            <a:r>
              <a:rPr lang="en-US" dirty="0">
                <a:sym typeface="Wingdings" panose="05000000000000000000" pitchFamily="2" charset="2"/>
              </a:rPr>
              <a:t>groups to </a:t>
            </a:r>
            <a:r>
              <a:rPr lang="en-US" dirty="0" smtClean="0">
                <a:sym typeface="Wingdings" panose="05000000000000000000" pitchFamily="2" charset="2"/>
              </a:rPr>
              <a:t>carry out their planned activities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2016 activities and afterwards: clarify scope of </a:t>
            </a:r>
            <a:r>
              <a:rPr lang="en-US" dirty="0" smtClean="0"/>
              <a:t>activities, schedule ensuring </a:t>
            </a:r>
            <a:r>
              <a:rPr lang="en-US" dirty="0"/>
              <a:t>the compatibility of the beam operations and available </a:t>
            </a:r>
            <a:r>
              <a:rPr lang="en-US" dirty="0" smtClean="0"/>
              <a:t>manpower.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All groups to update APT requests and document them by means of the Consolidation Work Unit template document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12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Identification of needs and demand is done by the group owning the equipment </a:t>
            </a:r>
            <a:r>
              <a:rPr lang="en-US" dirty="0" smtClean="0"/>
              <a:t>concerned</a:t>
            </a:r>
          </a:p>
          <a:p>
            <a:r>
              <a:rPr lang="en-US" dirty="0">
                <a:solidFill>
                  <a:srgbClr val="FF0000"/>
                </a:solidFill>
              </a:rPr>
              <a:t>CERN’s Activity Planning Tool (APT) </a:t>
            </a:r>
            <a:r>
              <a:rPr lang="en-US" dirty="0" smtClean="0">
                <a:solidFill>
                  <a:srgbClr val="FF0000"/>
                </a:solidFill>
              </a:rPr>
              <a:t>= central tool for handling the requests</a:t>
            </a:r>
          </a:p>
          <a:p>
            <a:r>
              <a:rPr lang="en-US" dirty="0"/>
              <a:t>Basic interaction takes place with Group Leaders and Department Planning </a:t>
            </a:r>
            <a:r>
              <a:rPr lang="en-US" dirty="0" smtClean="0"/>
              <a:t>officers</a:t>
            </a:r>
          </a:p>
          <a:p>
            <a:r>
              <a:rPr lang="en-US" dirty="0">
                <a:solidFill>
                  <a:srgbClr val="FF0000"/>
                </a:solidFill>
              </a:rPr>
              <a:t>Standardized EDMS documentation accompanying each consolidation </a:t>
            </a:r>
            <a:r>
              <a:rPr lang="en-US" dirty="0" smtClean="0">
                <a:solidFill>
                  <a:srgbClr val="FF0000"/>
                </a:solidFill>
              </a:rPr>
              <a:t>request</a:t>
            </a:r>
          </a:p>
          <a:p>
            <a:r>
              <a:rPr lang="en-US" b="1" dirty="0" smtClean="0"/>
              <a:t>NA consolidation meetings to be held on a monthly basis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79479"/>
            <a:ext cx="8383182" cy="4794321"/>
          </a:xfrm>
        </p:spPr>
        <p:txBody>
          <a:bodyPr/>
          <a:lstStyle/>
          <a:p>
            <a:r>
              <a:rPr lang="en-US" dirty="0" smtClean="0"/>
              <a:t>Introduction / Attendance</a:t>
            </a:r>
          </a:p>
          <a:p>
            <a:r>
              <a:rPr lang="en-US" dirty="0" smtClean="0"/>
              <a:t>Identification </a:t>
            </a:r>
            <a:r>
              <a:rPr lang="en-US" dirty="0"/>
              <a:t>and selection of </a:t>
            </a:r>
            <a:r>
              <a:rPr lang="en-US" dirty="0" smtClean="0"/>
              <a:t>activities*</a:t>
            </a:r>
          </a:p>
          <a:p>
            <a:r>
              <a:rPr lang="en-US" dirty="0" smtClean="0"/>
              <a:t>Procedure*</a:t>
            </a:r>
          </a:p>
          <a:p>
            <a:r>
              <a:rPr lang="en-US" dirty="0" smtClean="0"/>
              <a:t>Consolidation documentation</a:t>
            </a:r>
          </a:p>
          <a:p>
            <a:r>
              <a:rPr lang="en-US" dirty="0" smtClean="0"/>
              <a:t>Consolidation activities in 2015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Recap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 smtClean="0"/>
              <a:t>* Selection of slides presented by M. </a:t>
            </a:r>
            <a:r>
              <a:rPr lang="en-US" sz="2000" dirty="0" err="1" smtClean="0"/>
              <a:t>Benedikt</a:t>
            </a:r>
            <a:r>
              <a:rPr lang="en-US" sz="2000" dirty="0" smtClean="0"/>
              <a:t> @ LMC on 29. April 2015.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125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0873" y="1460204"/>
            <a:ext cx="4610988" cy="5090042"/>
          </a:xfrm>
        </p:spPr>
        <p:txBody>
          <a:bodyPr>
            <a:normAutofit fontScale="47500" lnSpcReduction="20000"/>
          </a:bodyPr>
          <a:lstStyle/>
          <a:p>
            <a:r>
              <a:rPr lang="en-US" sz="3400" dirty="0"/>
              <a:t>Consolidation project for the PS East Area and SPS North Area is included in </a:t>
            </a:r>
            <a:r>
              <a:rPr lang="en-US" sz="3400" dirty="0" smtClean="0"/>
              <a:t>the general </a:t>
            </a:r>
            <a:r>
              <a:rPr lang="en-US" sz="3400" dirty="0"/>
              <a:t>CERN Accelerator Consolidation </a:t>
            </a:r>
            <a:r>
              <a:rPr lang="en-US" sz="3400" dirty="0" smtClean="0"/>
              <a:t>Project</a:t>
            </a:r>
          </a:p>
          <a:p>
            <a:pPr marL="0" indent="0">
              <a:buNone/>
            </a:pPr>
            <a:endParaRPr lang="en-US" sz="4200" dirty="0" smtClean="0"/>
          </a:p>
          <a:p>
            <a:r>
              <a:rPr lang="en-US" sz="3400" dirty="0"/>
              <a:t>Clearly the requests exceed the </a:t>
            </a:r>
            <a:r>
              <a:rPr lang="en-US" sz="3400" dirty="0" smtClean="0"/>
              <a:t>allocated budget, need to do a selection</a:t>
            </a:r>
          </a:p>
          <a:p>
            <a:pPr marL="0" indent="0">
              <a:buNone/>
            </a:pPr>
            <a:endParaRPr lang="en-US" sz="4200" dirty="0" smtClean="0"/>
          </a:p>
          <a:p>
            <a:r>
              <a:rPr lang="en-US" sz="3400" dirty="0">
                <a:solidFill>
                  <a:srgbClr val="951100"/>
                </a:solidFill>
                <a:latin typeface="Chalkboard"/>
              </a:rPr>
              <a:t>Coordination Team </a:t>
            </a:r>
            <a:r>
              <a:rPr lang="en-US" sz="2900" dirty="0">
                <a:solidFill>
                  <a:srgbClr val="951100"/>
                </a:solidFill>
                <a:latin typeface="Chalkboard"/>
              </a:rPr>
              <a:t>(</a:t>
            </a:r>
            <a:r>
              <a:rPr lang="en-US" sz="2900" b="1" dirty="0">
                <a:solidFill>
                  <a:srgbClr val="951100"/>
                </a:solidFill>
                <a:latin typeface="Chalkboard-Bold"/>
              </a:rPr>
              <a:t>S. Evrard </a:t>
            </a:r>
            <a:r>
              <a:rPr lang="en-US" sz="2900" dirty="0">
                <a:solidFill>
                  <a:srgbClr val="951100"/>
                </a:solidFill>
                <a:latin typeface="Chalkboard"/>
              </a:rPr>
              <a:t>- </a:t>
            </a:r>
            <a:r>
              <a:rPr lang="en-US" sz="2900" b="1" dirty="0">
                <a:solidFill>
                  <a:srgbClr val="951100"/>
                </a:solidFill>
                <a:latin typeface="Chalkboard-Bold"/>
              </a:rPr>
              <a:t>M. Wilhelmsson</a:t>
            </a:r>
            <a:r>
              <a:rPr lang="en-US" sz="2900" dirty="0">
                <a:solidFill>
                  <a:srgbClr val="951100"/>
                </a:solidFill>
                <a:latin typeface="Chalkboard"/>
              </a:rPr>
              <a:t>) </a:t>
            </a:r>
            <a:r>
              <a:rPr lang="en-US" sz="3400" dirty="0">
                <a:solidFill>
                  <a:srgbClr val="951100"/>
                </a:solidFill>
                <a:latin typeface="Chalkboard"/>
              </a:rPr>
              <a:t>to follow the activities and budget.</a:t>
            </a:r>
          </a:p>
          <a:p>
            <a:pPr marL="692150" lvl="1" indent="-457200"/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Define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work-packages for each activity, collect all relevant information from the </a:t>
            </a:r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work package holders</a:t>
            </a:r>
          </a:p>
          <a:p>
            <a:pPr marL="692150" lvl="1" indent="-457200"/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Check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that all work activities are documented in detail following the quality </a:t>
            </a:r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assurance plan </a:t>
            </a:r>
          </a:p>
          <a:p>
            <a:pPr marL="692150" lvl="1" indent="-457200"/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Schedule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and follow the activities, ensuring the compatibility of the beam </a:t>
            </a:r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operations and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available manpower</a:t>
            </a:r>
          </a:p>
          <a:p>
            <a:pPr marL="692150" lvl="1" indent="-457200"/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Work-package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meetings along with YETS/EYETS planning meetings to discuss </a:t>
            </a:r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the details</a:t>
            </a:r>
            <a:endParaRPr lang="en-US" sz="3000" dirty="0">
              <a:solidFill>
                <a:srgbClr val="005493"/>
              </a:solidFill>
              <a:latin typeface="Chalkboard"/>
            </a:endParaRPr>
          </a:p>
          <a:p>
            <a:pPr marL="692150" lvl="1" indent="-457200"/>
            <a:r>
              <a:rPr lang="en-US" sz="3000" dirty="0" smtClean="0">
                <a:solidFill>
                  <a:srgbClr val="005493"/>
                </a:solidFill>
                <a:latin typeface="Chalkboard"/>
              </a:rPr>
              <a:t>Regular </a:t>
            </a:r>
            <a:r>
              <a:rPr lang="en-US" sz="3000" dirty="0">
                <a:solidFill>
                  <a:srgbClr val="005493"/>
                </a:solidFill>
                <a:latin typeface="Chalkboard"/>
              </a:rPr>
              <a:t>report to EATM</a:t>
            </a:r>
            <a:endParaRPr lang="en-US" sz="3000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25" y="1343681"/>
            <a:ext cx="3926958" cy="263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881" y="4019097"/>
            <a:ext cx="3507934" cy="214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31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25824090"/>
              </p:ext>
            </p:extLst>
          </p:nvPr>
        </p:nvGraphicFramePr>
        <p:xfrm>
          <a:off x="457200" y="1106262"/>
          <a:ext cx="8226854" cy="4866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8309"/>
                <a:gridCol w="1125119"/>
                <a:gridCol w="2767274"/>
                <a:gridCol w="1346152"/>
              </a:tblGrid>
              <a:tr h="386851"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r>
                        <a:rPr lang="en-US" baseline="0" dirty="0" smtClean="0"/>
                        <a:t> name Surname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r>
                        <a:rPr lang="en-US" baseline="0" dirty="0" smtClean="0"/>
                        <a:t> name Surname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Jens Spanggaard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BE-BI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Adrian Fabich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Oscar Andujar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BE-OP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Ilias Efthymiopoulos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James Ridewood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BE-OP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Mats Wilhelmsson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Eduard Feldbaumer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DGS-RP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Lau Gatignon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Jean-paul Jullien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DGS-SEE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Sylvain Girod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Bill Bannister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EN-CV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Damien Grenier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EN-STI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Jani Lehtinen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EN-CV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Didier Vaxelaire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GS-ASE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James Dilwyn Devine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EN-EL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Frederic Magnin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GS-SE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Emmanuelle Delachenal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EN-GMS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Maryse Da Costa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IT-CS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Oliver Boettcher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EN-HE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Jean-Paul Burnet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TE-EPC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Roberto Rinaldesi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EN-HE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Yves Gaillard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TE-EPC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Katy Foraz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Pierre Dahlen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TE-MPE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Dominique Missiaen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Richard Mompo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TE-MPE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Jean-Frederic Fuchs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Markus Zerlauth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TE-MPE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Erwan Harrouch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Philip Schwarz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TE-MSC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John Robert Etheridge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Jeremie Bauche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TE-MSC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5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Simon Mataguez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EN-MEF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Jose Antonio Ferreira Somoza</a:t>
                      </a: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TE-VSC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75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Identification and selection of activities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500" dirty="0" smtClean="0"/>
              <a:t>Identification </a:t>
            </a:r>
            <a:r>
              <a:rPr lang="en-US" sz="4500" dirty="0"/>
              <a:t>of needs and demand </a:t>
            </a:r>
            <a:r>
              <a:rPr lang="en-US" sz="4500" dirty="0" smtClean="0"/>
              <a:t>was </a:t>
            </a:r>
            <a:r>
              <a:rPr lang="en-US" sz="4500" dirty="0"/>
              <a:t>done by the group owning the equipment concerned: </a:t>
            </a:r>
          </a:p>
          <a:p>
            <a:pPr marL="692150" lvl="1" indent="-457200">
              <a:buFont typeface="Wingdings" charset="2"/>
              <a:buChar char="ü"/>
            </a:pPr>
            <a:r>
              <a:rPr lang="en-US" dirty="0" smtClean="0"/>
              <a:t>Expected </a:t>
            </a:r>
            <a:r>
              <a:rPr lang="en-US" dirty="0"/>
              <a:t>to be in line with LHC general priorities and requests </a:t>
            </a:r>
            <a:endParaRPr lang="en-US" dirty="0" smtClean="0"/>
          </a:p>
          <a:p>
            <a:pPr marL="460375" lvl="2" indent="0">
              <a:buNone/>
            </a:pPr>
            <a:r>
              <a:rPr lang="en-US" dirty="0" smtClean="0">
                <a:latin typeface="Wingdings"/>
              </a:rPr>
              <a:t></a:t>
            </a:r>
            <a:r>
              <a:rPr lang="en-US" dirty="0" smtClean="0"/>
              <a:t>via </a:t>
            </a:r>
            <a:r>
              <a:rPr lang="en-US" dirty="0"/>
              <a:t>LMC meetings and group representative </a:t>
            </a:r>
          </a:p>
          <a:p>
            <a:pPr marL="692150" lvl="1" indent="-457200">
              <a:buFont typeface="Wingdings" charset="2"/>
              <a:buChar char="ü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Expected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to be in line with IEFC general priorities and requests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60375" lvl="2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Wingdings"/>
              </a:rPr>
              <a:t>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via IEFC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meetings group representative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   Expected </a:t>
            </a:r>
            <a:r>
              <a:rPr lang="en-US" dirty="0"/>
              <a:t>to be in line with Upgrade projects and requests </a:t>
            </a:r>
            <a:endParaRPr lang="en-US" dirty="0" smtClean="0"/>
          </a:p>
          <a:p>
            <a:pPr marL="457200" lvl="2" indent="0">
              <a:buNone/>
            </a:pPr>
            <a:r>
              <a:rPr lang="en-US" dirty="0" smtClean="0">
                <a:latin typeface="Wingdings"/>
              </a:rPr>
              <a:t></a:t>
            </a:r>
            <a:r>
              <a:rPr lang="en-US" dirty="0" smtClean="0"/>
              <a:t>via group </a:t>
            </a:r>
            <a:r>
              <a:rPr lang="en-US" dirty="0"/>
              <a:t>representation in projects </a:t>
            </a:r>
            <a:endParaRPr lang="en-US" dirty="0" smtClean="0"/>
          </a:p>
          <a:p>
            <a:pPr marL="457200" lvl="2" indent="0">
              <a:buNone/>
            </a:pPr>
            <a:endParaRPr lang="en-US" sz="3800" dirty="0"/>
          </a:p>
          <a:p>
            <a:r>
              <a:rPr lang="en-US" sz="3800" dirty="0"/>
              <a:t>Request to consolidation project for financing</a:t>
            </a:r>
            <a:br>
              <a:rPr lang="en-US" sz="3800" dirty="0"/>
            </a:br>
            <a:r>
              <a:rPr lang="en-US" sz="3800" dirty="0" smtClean="0">
                <a:solidFill>
                  <a:srgbClr val="FF0000"/>
                </a:solidFill>
              </a:rPr>
              <a:t> (including consolidation documentation) </a:t>
            </a:r>
          </a:p>
          <a:p>
            <a:endParaRPr lang="en-US" sz="3800" dirty="0" smtClean="0">
              <a:solidFill>
                <a:srgbClr val="FF0000"/>
              </a:solidFill>
            </a:endParaRPr>
          </a:p>
          <a:p>
            <a:r>
              <a:rPr lang="en-US" sz="3800" dirty="0" smtClean="0"/>
              <a:t>Review </a:t>
            </a:r>
            <a:r>
              <a:rPr lang="en-US" sz="3800" dirty="0"/>
              <a:t>of all group’s requests by consolidation project </a:t>
            </a:r>
            <a:endParaRPr lang="en-US" sz="3800" dirty="0" smtClean="0"/>
          </a:p>
          <a:p>
            <a:pPr marL="460375" lvl="2" indent="0">
              <a:buNone/>
            </a:pPr>
            <a:r>
              <a:rPr lang="en-US" dirty="0" smtClean="0"/>
              <a:t>Interaction </a:t>
            </a:r>
            <a:r>
              <a:rPr lang="en-US" dirty="0"/>
              <a:t>with upgrade projects, as </a:t>
            </a:r>
            <a:r>
              <a:rPr lang="en-US" dirty="0" smtClean="0"/>
              <a:t>required.</a:t>
            </a:r>
          </a:p>
          <a:p>
            <a:pPr marL="460375" lvl="2" indent="0">
              <a:buNone/>
            </a:pPr>
            <a:endParaRPr lang="en-US" sz="3800" dirty="0" smtClean="0"/>
          </a:p>
          <a:p>
            <a:r>
              <a:rPr lang="en-US" sz="3800" dirty="0" smtClean="0"/>
              <a:t>Outcome </a:t>
            </a:r>
            <a:r>
              <a:rPr lang="en-US" sz="3800" dirty="0"/>
              <a:t>at consolidation day with all groups present </a:t>
            </a:r>
          </a:p>
          <a:p>
            <a:pPr marL="460375" lvl="2" indent="0">
              <a:buNone/>
            </a:pPr>
            <a:r>
              <a:rPr lang="en-US" dirty="0" smtClean="0"/>
              <a:t>Information </a:t>
            </a:r>
            <a:r>
              <a:rPr lang="en-US" dirty="0"/>
              <a:t>to Dep. MBs, LMC, IEFC.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346734" cy="532447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b="1" dirty="0"/>
              <a:t>CERN’s Activity Planning Tool (APT) used as central tool for handling and tracking all accelerator consolidation requests </a:t>
            </a:r>
            <a:endParaRPr lang="en-US" dirty="0"/>
          </a:p>
          <a:p>
            <a:pPr marL="460375" lvl="2" indent="0">
              <a:buNone/>
            </a:pPr>
            <a:r>
              <a:rPr lang="en-US" dirty="0"/>
              <a:t>• </a:t>
            </a:r>
            <a:r>
              <a:rPr lang="en-US" sz="2800" dirty="0"/>
              <a:t>All LHC, PS and SPS consolidation WUs collected in APT (~400 WUs) </a:t>
            </a:r>
          </a:p>
          <a:p>
            <a:pPr marL="460375" lvl="2" indent="0">
              <a:buNone/>
            </a:pPr>
            <a:r>
              <a:rPr lang="en-US" sz="2800" dirty="0"/>
              <a:t>• North and East area consolidation being </a:t>
            </a:r>
            <a:r>
              <a:rPr lang="en-US" sz="2800" dirty="0" smtClean="0"/>
              <a:t>re-integrated</a:t>
            </a:r>
          </a:p>
          <a:p>
            <a:pPr lvl="2"/>
            <a:r>
              <a:rPr lang="en-US" sz="2800" dirty="0" smtClean="0">
                <a:solidFill>
                  <a:schemeClr val="tx1"/>
                </a:solidFill>
              </a:rPr>
              <a:t>Basic </a:t>
            </a:r>
            <a:r>
              <a:rPr lang="en-US" sz="2800" dirty="0">
                <a:solidFill>
                  <a:schemeClr val="tx1"/>
                </a:solidFill>
              </a:rPr>
              <a:t>interaction takes place with Group Leaders and Department Planning officers. </a:t>
            </a:r>
          </a:p>
          <a:p>
            <a:pPr marL="460375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APT </a:t>
            </a:r>
            <a:r>
              <a:rPr lang="fr-CH" dirty="0" err="1" smtClean="0"/>
              <a:t>status</a:t>
            </a:r>
            <a:r>
              <a:rPr lang="fr-CH" dirty="0" smtClean="0"/>
              <a:t> for </a:t>
            </a:r>
            <a:r>
              <a:rPr lang="fr-CH" dirty="0" smtClean="0"/>
              <a:t>NA-CONS (I)</a:t>
            </a:r>
            <a:endParaRPr lang="fr-FR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74733"/>
              </p:ext>
            </p:extLst>
          </p:nvPr>
        </p:nvGraphicFramePr>
        <p:xfrm>
          <a:off x="373376" y="883909"/>
          <a:ext cx="8310251" cy="5342460"/>
        </p:xfrm>
        <a:graphic>
          <a:graphicData uri="http://schemas.openxmlformats.org/drawingml/2006/table">
            <a:tbl>
              <a:tblPr/>
              <a:tblGrid>
                <a:gridCol w="534845"/>
                <a:gridCol w="593458"/>
                <a:gridCol w="593458"/>
                <a:gridCol w="498212"/>
                <a:gridCol w="2983774"/>
                <a:gridCol w="388313"/>
                <a:gridCol w="388313"/>
                <a:gridCol w="388313"/>
                <a:gridCol w="388313"/>
                <a:gridCol w="388313"/>
                <a:gridCol w="388313"/>
                <a:gridCol w="388313"/>
                <a:gridCol w="388313"/>
              </a:tblGrid>
              <a:tr h="14461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DCE6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18/06/2015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CE6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code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Workunit description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2019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53610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{[P1] Chilled water piping NA}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53597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{[P2] Consolidation of the NA62 ventilation System}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53598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{NA-CONS Cooling and Ventilation in target area}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53639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{North Area cooling towers reject water}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3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EN-CV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1,140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EN-MEF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63309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{Beam line items renovation MEF}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63308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{Collimators renovation in the NA beamlines}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EN-MEF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63310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{Production target upgrade}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63316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{SPS North Area}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63720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{NI Consolidation - ATB movable devices}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63311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{Collimator TCSC}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EN-STI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DGS-RP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57399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{RP North Area}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DGS-RP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GS-ASE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72188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{Detection systems}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22125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{Exp. Areas access control - Test platform}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3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GS-ASE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46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4,296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948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843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 – approved activities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 – activities reviewed by the PL and to be approved as soon as the budget is available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4 – new activities to be assessed by the PL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8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Draft 5 – activities reviewed by the PL and not approved – kept for the traceability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04860" y="2899190"/>
            <a:ext cx="270775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Has just been updated for 2015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528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6773" y="233493"/>
            <a:ext cx="8226854" cy="715840"/>
          </a:xfrm>
        </p:spPr>
        <p:txBody>
          <a:bodyPr/>
          <a:lstStyle/>
          <a:p>
            <a:r>
              <a:rPr lang="fr-CH" dirty="0" smtClean="0"/>
              <a:t>APT </a:t>
            </a:r>
            <a:r>
              <a:rPr lang="fr-CH" dirty="0" err="1" smtClean="0"/>
              <a:t>status</a:t>
            </a:r>
            <a:r>
              <a:rPr lang="fr-CH" dirty="0" smtClean="0"/>
              <a:t> for NA-CONS (II)</a:t>
            </a:r>
            <a:endParaRPr lang="fr-F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754067"/>
              </p:ext>
            </p:extLst>
          </p:nvPr>
        </p:nvGraphicFramePr>
        <p:xfrm>
          <a:off x="457199" y="896396"/>
          <a:ext cx="8226428" cy="5350245"/>
        </p:xfrm>
        <a:graphic>
          <a:graphicData uri="http://schemas.openxmlformats.org/drawingml/2006/table">
            <a:tbl>
              <a:tblPr/>
              <a:tblGrid>
                <a:gridCol w="529450"/>
                <a:gridCol w="587472"/>
                <a:gridCol w="587472"/>
                <a:gridCol w="493187"/>
                <a:gridCol w="2953679"/>
                <a:gridCol w="384396"/>
                <a:gridCol w="384396"/>
                <a:gridCol w="384396"/>
                <a:gridCol w="384396"/>
                <a:gridCol w="384396"/>
                <a:gridCol w="384396"/>
                <a:gridCol w="384396"/>
                <a:gridCol w="384396"/>
              </a:tblGrid>
              <a:tr h="13601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DCE6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0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18/06/2015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CE6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code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Workunit description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2019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99630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{[P]; Renovation of power converters}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TE-EPC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22130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{[P3] WIC for TLs to SPS (TT2 &amp; TT10)}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3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TE-MPE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99177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Consolidation of null field probe}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Nettoyage filtre aimants}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Remise en Ã©tat Eletta}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Remplacement anti-retour}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Remplacement electrovanne}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</a:t>
                      </a:r>
                      <a:r>
                        <a:rPr lang="en-GB" sz="700" b="0" i="0" u="none" strike="noStrike" dirty="0" err="1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Remplacement</a:t>
                      </a:r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err="1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interconnexion</a:t>
                      </a:r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 puissance}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Remplacement joint raccord Walther}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{[P]; Renovation rack interlocks}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3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Active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97728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{[P]; Vacuum chambers replacement + new ion pumps}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TE-VSC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64312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{NA-CONS Beam instrumentation in target area}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BE-BI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53654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{NA-CONS Electric Infrastructure in target area}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53324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{Crane renovation EHN1}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EN-HE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60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4,296</a:t>
                      </a:r>
                    </a:p>
                  </a:txBody>
                  <a:tcPr marL="5441" marR="5441" marT="5441" marB="0" anchor="b">
                    <a:lnL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948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843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81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81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Planned – approved activities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81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3 – activities reviewed by the PL and to be approved as soon as the budget is available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81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Draft 4 – new activities to be assessed by the PL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81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Draft 5 – activities reviewed by the PL and not approved – kept for the traceability</a:t>
                      </a:r>
                    </a:p>
                  </a:txBody>
                  <a:tcPr marL="5441" marR="5441" marT="54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1" marR="5441" marT="5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975869" y="4206942"/>
            <a:ext cx="2707758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Ʃ = </a:t>
            </a:r>
            <a:r>
              <a:rPr lang="en-US" sz="2800" dirty="0"/>
              <a:t>8</a:t>
            </a:r>
            <a:r>
              <a:rPr lang="en-US" sz="2800" dirty="0" smtClean="0"/>
              <a:t> MCHF</a:t>
            </a:r>
            <a:endParaRPr lang="en-US" sz="2800" dirty="0" smtClean="0"/>
          </a:p>
          <a:p>
            <a:r>
              <a:rPr lang="en-US" sz="1600" dirty="0" smtClean="0"/>
              <a:t>(out of 95 MCHF proposed)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330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Standardized </a:t>
            </a:r>
            <a:r>
              <a:rPr lang="en-US" b="1" dirty="0"/>
              <a:t>EDMS documentation accompanying each consolidation </a:t>
            </a:r>
            <a:r>
              <a:rPr lang="en-US" b="1" dirty="0" smtClean="0"/>
              <a:t>request</a:t>
            </a:r>
            <a:r>
              <a:rPr lang="en-US" b="1" dirty="0"/>
              <a:t>: </a:t>
            </a: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Context </a:t>
            </a:r>
            <a:r>
              <a:rPr lang="en-US" dirty="0"/>
              <a:t>and scope of the consolidation activity </a:t>
            </a:r>
          </a:p>
          <a:p>
            <a:pPr marL="692150" lvl="1" indent="-457200"/>
            <a:r>
              <a:rPr lang="en-US" sz="2600" dirty="0" smtClean="0"/>
              <a:t>Risk </a:t>
            </a:r>
            <a:r>
              <a:rPr lang="en-US" sz="2600" dirty="0"/>
              <a:t>analysis description </a:t>
            </a:r>
          </a:p>
          <a:p>
            <a:r>
              <a:rPr lang="en-US" dirty="0" smtClean="0"/>
              <a:t>Proposed </a:t>
            </a:r>
            <a:r>
              <a:rPr lang="en-US" dirty="0"/>
              <a:t>technical solution </a:t>
            </a:r>
          </a:p>
          <a:p>
            <a:pPr marL="692150" lvl="1" indent="-457200"/>
            <a:r>
              <a:rPr lang="fr-FR" sz="2600" dirty="0" smtClean="0"/>
              <a:t>Description</a:t>
            </a:r>
            <a:r>
              <a:rPr lang="fr-FR" sz="2600" dirty="0"/>
              <a:t>, alternatives, replacement vs. </a:t>
            </a:r>
            <a:r>
              <a:rPr lang="fr-FR" sz="2600" dirty="0" err="1"/>
              <a:t>renewal</a:t>
            </a:r>
            <a:r>
              <a:rPr lang="fr-FR" sz="2600" dirty="0"/>
              <a:t>, etc. </a:t>
            </a:r>
            <a:endParaRPr lang="fr-FR" sz="2600" dirty="0" smtClean="0"/>
          </a:p>
          <a:p>
            <a:r>
              <a:rPr lang="en-US" dirty="0" smtClean="0"/>
              <a:t>Impact of consolidation </a:t>
            </a:r>
          </a:p>
          <a:p>
            <a:pPr marL="577850" lvl="1" indent="-342900"/>
            <a:r>
              <a:rPr lang="en-US" sz="2400" dirty="0" smtClean="0"/>
              <a:t>  Effect </a:t>
            </a:r>
            <a:r>
              <a:rPr lang="en-US" sz="2400" dirty="0"/>
              <a:t>on future operation, maintenance needs &amp; cost, lifetime, </a:t>
            </a:r>
            <a:r>
              <a:rPr lang="en-US" sz="2400" dirty="0" smtClean="0"/>
              <a:t>          homogenization </a:t>
            </a:r>
            <a:r>
              <a:rPr lang="en-US" sz="2400" dirty="0"/>
              <a:t>of equipment, safety … </a:t>
            </a:r>
          </a:p>
          <a:p>
            <a:r>
              <a:rPr lang="en-US" dirty="0" smtClean="0"/>
              <a:t>Impact </a:t>
            </a:r>
            <a:r>
              <a:rPr lang="en-US" dirty="0"/>
              <a:t>of implementation on other technical systems, projects and technical groups </a:t>
            </a:r>
          </a:p>
          <a:p>
            <a:r>
              <a:rPr lang="en-US" dirty="0" smtClean="0"/>
              <a:t>Resource </a:t>
            </a:r>
            <a:r>
              <a:rPr lang="en-US" dirty="0"/>
              <a:t>estimate </a:t>
            </a:r>
          </a:p>
          <a:p>
            <a:r>
              <a:rPr lang="en-US" dirty="0" smtClean="0"/>
              <a:t>Budget </a:t>
            </a:r>
            <a:r>
              <a:rPr lang="en-US" dirty="0"/>
              <a:t>estimate, personnel estimate, </a:t>
            </a:r>
          </a:p>
          <a:p>
            <a:r>
              <a:rPr lang="en-US" dirty="0" smtClean="0"/>
              <a:t>Timeline </a:t>
            </a:r>
            <a:r>
              <a:rPr lang="en-US" dirty="0"/>
              <a:t>with project planning and </a:t>
            </a:r>
            <a:r>
              <a:rPr lang="en-US" dirty="0" smtClean="0"/>
              <a:t>milestones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TEMPLATE is available now 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https://edms.cern.ch/document/1508942/</a:t>
            </a:r>
            <a:r>
              <a:rPr lang="en-US" dirty="0" smtClean="0">
                <a:hlinkClick r:id="rId2"/>
              </a:rPr>
              <a:t>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6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CERN_60years_ENdept_Presentation_UbuntuFont</Template>
  <TotalTime>492</TotalTime>
  <Words>1560</Words>
  <Application>Microsoft Office PowerPoint</Application>
  <PresentationFormat>On-screen Show (4:3)</PresentationFormat>
  <Paragraphs>1212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明朝</vt:lpstr>
      <vt:lpstr>Arial</vt:lpstr>
      <vt:lpstr>Calibri</vt:lpstr>
      <vt:lpstr>Cambria</vt:lpstr>
      <vt:lpstr>Chalkboard</vt:lpstr>
      <vt:lpstr>Chalkboard-Bold</vt:lpstr>
      <vt:lpstr>Times New Roman</vt:lpstr>
      <vt:lpstr>Ubuntu</vt:lpstr>
      <vt:lpstr>Ubuntu Light</vt:lpstr>
      <vt:lpstr>Wingdings</vt:lpstr>
      <vt:lpstr>CERN_60years_ENdept_Presentation_UbuntuFont</vt:lpstr>
      <vt:lpstr>North Area Consolidation: meeting 1</vt:lpstr>
      <vt:lpstr>Content </vt:lpstr>
      <vt:lpstr>Introduction</vt:lpstr>
      <vt:lpstr>Attendance</vt:lpstr>
      <vt:lpstr>Identification and selection of activities  </vt:lpstr>
      <vt:lpstr>Procedure</vt:lpstr>
      <vt:lpstr>APT status for NA-CONS (I)</vt:lpstr>
      <vt:lpstr>APT status for NA-CONS (II)</vt:lpstr>
      <vt:lpstr>Consolidation documentation</vt:lpstr>
      <vt:lpstr>North Area Consolidation activities in 2015 </vt:lpstr>
      <vt:lpstr>Next steps</vt:lpstr>
      <vt:lpstr>Recap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Work Unit Proposals</dc:title>
  <dc:creator>sevrard</dc:creator>
  <cp:lastModifiedBy>Sebastien Evrard</cp:lastModifiedBy>
  <cp:revision>27</cp:revision>
  <dcterms:created xsi:type="dcterms:W3CDTF">2015-05-05T12:18:23Z</dcterms:created>
  <dcterms:modified xsi:type="dcterms:W3CDTF">2015-06-18T07:45:24Z</dcterms:modified>
</cp:coreProperties>
</file>