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256" r:id="rId2"/>
    <p:sldId id="285" r:id="rId3"/>
    <p:sldId id="286" r:id="rId4"/>
    <p:sldId id="264" r:id="rId5"/>
    <p:sldId id="287" r:id="rId6"/>
    <p:sldId id="265" r:id="rId7"/>
    <p:sldId id="266" r:id="rId8"/>
    <p:sldId id="268" r:id="rId9"/>
    <p:sldId id="267" r:id="rId10"/>
    <p:sldId id="270" r:id="rId11"/>
    <p:sldId id="289" r:id="rId12"/>
    <p:sldId id="288" r:id="rId13"/>
    <p:sldId id="290" r:id="rId14"/>
    <p:sldId id="291" r:id="rId15"/>
    <p:sldId id="269" r:id="rId16"/>
    <p:sldId id="272" r:id="rId17"/>
    <p:sldId id="257" r:id="rId18"/>
    <p:sldId id="258" r:id="rId19"/>
    <p:sldId id="259" r:id="rId20"/>
    <p:sldId id="260" r:id="rId21"/>
    <p:sldId id="273" r:id="rId22"/>
    <p:sldId id="261" r:id="rId23"/>
    <p:sldId id="298" r:id="rId24"/>
    <p:sldId id="299" r:id="rId25"/>
    <p:sldId id="292" r:id="rId26"/>
    <p:sldId id="293" r:id="rId27"/>
    <p:sldId id="294" r:id="rId28"/>
    <p:sldId id="295" r:id="rId29"/>
    <p:sldId id="296" r:id="rId30"/>
    <p:sldId id="297" r:id="rId31"/>
    <p:sldId id="300" r:id="rId32"/>
    <p:sldId id="277" r:id="rId33"/>
    <p:sldId id="279" r:id="rId34"/>
    <p:sldId id="280" r:id="rId35"/>
    <p:sldId id="281" r:id="rId36"/>
    <p:sldId id="301" r:id="rId37"/>
    <p:sldId id="274" r:id="rId38"/>
    <p:sldId id="262" r:id="rId39"/>
    <p:sldId id="275" r:id="rId40"/>
    <p:sldId id="276" r:id="rId41"/>
    <p:sldId id="263" r:id="rId42"/>
    <p:sldId id="283" r:id="rId43"/>
    <p:sldId id="284"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0" autoAdjust="0"/>
    <p:restoredTop sz="94660"/>
  </p:normalViewPr>
  <p:slideViewPr>
    <p:cSldViewPr snapToGrid="0" showGuides="1">
      <p:cViewPr varScale="1">
        <p:scale>
          <a:sx n="63" d="100"/>
          <a:sy n="63" d="100"/>
        </p:scale>
        <p:origin x="130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E92DBA-FC54-4082-853D-E2919C91E24A}" type="datetimeFigureOut">
              <a:rPr lang="en-GB" smtClean="0"/>
              <a:t>01/07/2015</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EA59B1-F40B-4C67-BFA5-099C30B3F95C}" type="slidenum">
              <a:rPr lang="en-GB" smtClean="0"/>
              <a:t>‹#›</a:t>
            </a:fld>
            <a:endParaRPr lang="en-GB"/>
          </a:p>
        </p:txBody>
      </p:sp>
    </p:spTree>
    <p:extLst>
      <p:ext uri="{BB962C8B-B14F-4D97-AF65-F5344CB8AC3E}">
        <p14:creationId xmlns:p14="http://schemas.microsoft.com/office/powerpoint/2010/main" val="1588580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0EA59B1-F40B-4C67-BFA5-099C30B3F95C}" type="slidenum">
              <a:rPr lang="en-GB" smtClean="0"/>
              <a:t>32</a:t>
            </a:fld>
            <a:endParaRPr lang="en-GB"/>
          </a:p>
        </p:txBody>
      </p:sp>
    </p:spTree>
    <p:extLst>
      <p:ext uri="{BB962C8B-B14F-4D97-AF65-F5344CB8AC3E}">
        <p14:creationId xmlns:p14="http://schemas.microsoft.com/office/powerpoint/2010/main" val="3633960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B0260D8-4FC6-491C-AD9E-9702EA5CBFBA}" type="datetime1">
              <a:rPr lang="en-GB" smtClean="0"/>
              <a:t>01/07/2015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1546C9-1986-4594-BF5F-F67E686CF6AA}" type="slidenum">
              <a:rPr lang="en-GB" smtClean="0"/>
              <a:t>‹#›</a:t>
            </a:fld>
            <a:endParaRPr lang="en-GB"/>
          </a:p>
        </p:txBody>
      </p:sp>
    </p:spTree>
    <p:extLst>
      <p:ext uri="{BB962C8B-B14F-4D97-AF65-F5344CB8AC3E}">
        <p14:creationId xmlns:p14="http://schemas.microsoft.com/office/powerpoint/2010/main" val="627675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6F54A-D16D-4F5E-9174-E7F296D2BEE4}" type="datetime1">
              <a:rPr lang="en-GB" smtClean="0"/>
              <a:t>01/07/2015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1546C9-1986-4594-BF5F-F67E686CF6AA}" type="slidenum">
              <a:rPr lang="en-GB" smtClean="0"/>
              <a:t>‹#›</a:t>
            </a:fld>
            <a:endParaRPr lang="en-GB"/>
          </a:p>
        </p:txBody>
      </p:sp>
    </p:spTree>
    <p:extLst>
      <p:ext uri="{BB962C8B-B14F-4D97-AF65-F5344CB8AC3E}">
        <p14:creationId xmlns:p14="http://schemas.microsoft.com/office/powerpoint/2010/main" val="342811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88E184-4767-4D12-A68A-5C3DBC01536B}" type="datetime1">
              <a:rPr lang="en-GB" smtClean="0"/>
              <a:t>01/07/2015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1546C9-1986-4594-BF5F-F67E686CF6AA}" type="slidenum">
              <a:rPr lang="en-GB" smtClean="0"/>
              <a:t>‹#›</a:t>
            </a:fld>
            <a:endParaRPr lang="en-GB"/>
          </a:p>
        </p:txBody>
      </p:sp>
    </p:spTree>
    <p:extLst>
      <p:ext uri="{BB962C8B-B14F-4D97-AF65-F5344CB8AC3E}">
        <p14:creationId xmlns:p14="http://schemas.microsoft.com/office/powerpoint/2010/main" val="3393403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451576-F253-4E9E-A1F2-892D09255876}" type="datetime1">
              <a:rPr lang="en-GB" smtClean="0"/>
              <a:t>01/07/2015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1546C9-1986-4594-BF5F-F67E686CF6AA}" type="slidenum">
              <a:rPr lang="en-GB" smtClean="0"/>
              <a:t>‹#›</a:t>
            </a:fld>
            <a:endParaRPr lang="en-GB"/>
          </a:p>
        </p:txBody>
      </p:sp>
    </p:spTree>
    <p:extLst>
      <p:ext uri="{BB962C8B-B14F-4D97-AF65-F5344CB8AC3E}">
        <p14:creationId xmlns:p14="http://schemas.microsoft.com/office/powerpoint/2010/main" val="2636823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62D69F-3E68-4CA1-BE2C-535D8F036B8C}" type="datetime1">
              <a:rPr lang="en-GB" smtClean="0"/>
              <a:t>01/07/2015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A1546C9-1986-4594-BF5F-F67E686CF6AA}" type="slidenum">
              <a:rPr lang="en-GB" smtClean="0"/>
              <a:t>‹#›</a:t>
            </a:fld>
            <a:endParaRPr lang="en-GB"/>
          </a:p>
        </p:txBody>
      </p:sp>
    </p:spTree>
    <p:extLst>
      <p:ext uri="{BB962C8B-B14F-4D97-AF65-F5344CB8AC3E}">
        <p14:creationId xmlns:p14="http://schemas.microsoft.com/office/powerpoint/2010/main" val="2152979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41D8990-92A1-4410-89D1-A68942AA5E40}" type="datetime1">
              <a:rPr lang="en-GB" smtClean="0"/>
              <a:t>01/07/2015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1546C9-1986-4594-BF5F-F67E686CF6AA}" type="slidenum">
              <a:rPr lang="en-GB" smtClean="0"/>
              <a:t>‹#›</a:t>
            </a:fld>
            <a:endParaRPr lang="en-GB"/>
          </a:p>
        </p:txBody>
      </p:sp>
    </p:spTree>
    <p:extLst>
      <p:ext uri="{BB962C8B-B14F-4D97-AF65-F5344CB8AC3E}">
        <p14:creationId xmlns:p14="http://schemas.microsoft.com/office/powerpoint/2010/main" val="2384446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73B15CB-3564-4B8F-80CA-600F05FCE00D}" type="datetime1">
              <a:rPr lang="en-GB" smtClean="0"/>
              <a:t>01/07/2015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A1546C9-1986-4594-BF5F-F67E686CF6AA}" type="slidenum">
              <a:rPr lang="en-GB" smtClean="0"/>
              <a:t>‹#›</a:t>
            </a:fld>
            <a:endParaRPr lang="en-GB"/>
          </a:p>
        </p:txBody>
      </p:sp>
    </p:spTree>
    <p:extLst>
      <p:ext uri="{BB962C8B-B14F-4D97-AF65-F5344CB8AC3E}">
        <p14:creationId xmlns:p14="http://schemas.microsoft.com/office/powerpoint/2010/main" val="2450917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559DC27-F08B-4E88-97B5-20A6644314E0}" type="datetime1">
              <a:rPr lang="en-GB" smtClean="0"/>
              <a:t>01/07/2015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A1546C9-1986-4594-BF5F-F67E686CF6AA}" type="slidenum">
              <a:rPr lang="en-GB" smtClean="0"/>
              <a:t>‹#›</a:t>
            </a:fld>
            <a:endParaRPr lang="en-GB"/>
          </a:p>
        </p:txBody>
      </p:sp>
    </p:spTree>
    <p:extLst>
      <p:ext uri="{BB962C8B-B14F-4D97-AF65-F5344CB8AC3E}">
        <p14:creationId xmlns:p14="http://schemas.microsoft.com/office/powerpoint/2010/main" val="2469363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E7332C-31FF-4E7E-B390-0FD40CF68BAA}" type="datetime1">
              <a:rPr lang="en-GB" smtClean="0"/>
              <a:t>01/07/2015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7086600" y="0"/>
            <a:ext cx="2057400" cy="365125"/>
          </a:xfrm>
        </p:spPr>
        <p:txBody>
          <a:bodyPr/>
          <a:lstStyle/>
          <a:p>
            <a:fld id="{3A1546C9-1986-4594-BF5F-F67E686CF6AA}" type="slidenum">
              <a:rPr lang="en-GB" smtClean="0"/>
              <a:t>‹#›</a:t>
            </a:fld>
            <a:endParaRPr lang="en-GB"/>
          </a:p>
        </p:txBody>
      </p:sp>
    </p:spTree>
    <p:extLst>
      <p:ext uri="{BB962C8B-B14F-4D97-AF65-F5344CB8AC3E}">
        <p14:creationId xmlns:p14="http://schemas.microsoft.com/office/powerpoint/2010/main" val="529085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4E513A-BD60-45CC-82FA-355493C03F3D}" type="datetime1">
              <a:rPr lang="en-GB" smtClean="0"/>
              <a:t>01/07/2015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1546C9-1986-4594-BF5F-F67E686CF6AA}" type="slidenum">
              <a:rPr lang="en-GB" smtClean="0"/>
              <a:t>‹#›</a:t>
            </a:fld>
            <a:endParaRPr lang="en-GB"/>
          </a:p>
        </p:txBody>
      </p:sp>
    </p:spTree>
    <p:extLst>
      <p:ext uri="{BB962C8B-B14F-4D97-AF65-F5344CB8AC3E}">
        <p14:creationId xmlns:p14="http://schemas.microsoft.com/office/powerpoint/2010/main" val="4139362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42B695-4A4A-44C6-925F-266E855B4293}" type="datetime1">
              <a:rPr lang="en-GB" smtClean="0"/>
              <a:t>01/07/2015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A1546C9-1986-4594-BF5F-F67E686CF6AA}" type="slidenum">
              <a:rPr lang="en-GB" smtClean="0"/>
              <a:t>‹#›</a:t>
            </a:fld>
            <a:endParaRPr lang="en-GB"/>
          </a:p>
        </p:txBody>
      </p:sp>
    </p:spTree>
    <p:extLst>
      <p:ext uri="{BB962C8B-B14F-4D97-AF65-F5344CB8AC3E}">
        <p14:creationId xmlns:p14="http://schemas.microsoft.com/office/powerpoint/2010/main" val="1922280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86BFF4-DF53-4489-A2CE-736DA6C35B37}" type="datetime1">
              <a:rPr lang="en-GB" smtClean="0"/>
              <a:t>01/07/2015</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1546C9-1986-4594-BF5F-F67E686CF6AA}" type="slidenum">
              <a:rPr lang="en-GB" smtClean="0"/>
              <a:t>‹#›</a:t>
            </a:fld>
            <a:endParaRPr lang="en-GB"/>
          </a:p>
        </p:txBody>
      </p:sp>
    </p:spTree>
    <p:extLst>
      <p:ext uri="{BB962C8B-B14F-4D97-AF65-F5344CB8AC3E}">
        <p14:creationId xmlns:p14="http://schemas.microsoft.com/office/powerpoint/2010/main" val="12226642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alice.its.cern.ch/jira/browse/PWGPP-73"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0.png"/><Relationship Id="rId7" Type="http://schemas.openxmlformats.org/officeDocument/2006/relationships/image" Target="../media/image90.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80.png"/><Relationship Id="rId5" Type="http://schemas.openxmlformats.org/officeDocument/2006/relationships/image" Target="../media/image70.png"/><Relationship Id="rId4" Type="http://schemas.openxmlformats.org/officeDocument/2006/relationships/image" Target="../media/image60.png"/><Relationship Id="rId9"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gif"/></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s://alice.its.cern.ch/jira/browse/PWGPP-73?focusedCommentId=155063&amp;page=com.atlassian.jira.plugin.system.issuetabpanels:comment-tabpanel#comment-155063"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emf"/><Relationship Id="rId7" Type="http://schemas.openxmlformats.org/officeDocument/2006/relationships/image" Target="../media/image23.emf"/><Relationship Id="rId2" Type="http://schemas.openxmlformats.org/officeDocument/2006/relationships/image" Target="../media/image18.emf"/><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24.xml.rels><?xml version="1.0" encoding="UTF-8" standalone="yes"?>
<Relationships xmlns="http://schemas.openxmlformats.org/package/2006/relationships"><Relationship Id="rId3" Type="http://schemas.openxmlformats.org/officeDocument/2006/relationships/image" Target="../media/image25.emf"/><Relationship Id="rId7" Type="http://schemas.openxmlformats.org/officeDocument/2006/relationships/image" Target="../media/image29.emf"/><Relationship Id="rId2" Type="http://schemas.openxmlformats.org/officeDocument/2006/relationships/image" Target="../media/image24.emf"/><Relationship Id="rId1" Type="http://schemas.openxmlformats.org/officeDocument/2006/relationships/slideLayout" Target="../slideLayouts/slideLayout7.xml"/><Relationship Id="rId6" Type="http://schemas.openxmlformats.org/officeDocument/2006/relationships/image" Target="../media/image28.emf"/><Relationship Id="rId5" Type="http://schemas.openxmlformats.org/officeDocument/2006/relationships/image" Target="../media/image27.emf"/><Relationship Id="rId4" Type="http://schemas.openxmlformats.org/officeDocument/2006/relationships/image" Target="../media/image26.emf"/></Relationships>
</file>

<file path=ppt/slides/_rels/slide2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7.xml"/><Relationship Id="rId5" Type="http://schemas.openxmlformats.org/officeDocument/2006/relationships/image" Target="../media/image35.emf"/><Relationship Id="rId4" Type="http://schemas.openxmlformats.org/officeDocument/2006/relationships/image" Target="../media/image34.emf"/></Relationships>
</file>

<file path=ppt/slides/_rels/slide27.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7.xml"/><Relationship Id="rId5" Type="http://schemas.openxmlformats.org/officeDocument/2006/relationships/image" Target="../media/image39.emf"/><Relationship Id="rId4" Type="http://schemas.openxmlformats.org/officeDocument/2006/relationships/image" Target="../media/image38.emf"/></Relationships>
</file>

<file path=ppt/slides/_rels/slide28.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7.xml"/><Relationship Id="rId5" Type="http://schemas.openxmlformats.org/officeDocument/2006/relationships/image" Target="../media/image43.emf"/><Relationship Id="rId4" Type="http://schemas.openxmlformats.org/officeDocument/2006/relationships/image" Target="../media/image42.emf"/></Relationships>
</file>

<file path=ppt/slides/_rels/slide29.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7.xml"/><Relationship Id="rId5" Type="http://schemas.openxmlformats.org/officeDocument/2006/relationships/image" Target="../media/image47.emf"/><Relationship Id="rId4" Type="http://schemas.openxmlformats.org/officeDocument/2006/relationships/image" Target="../media/image46.emf"/></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7.xml"/><Relationship Id="rId5" Type="http://schemas.openxmlformats.org/officeDocument/2006/relationships/image" Target="../media/image51.emf"/><Relationship Id="rId4" Type="http://schemas.openxmlformats.org/officeDocument/2006/relationships/image" Target="../media/image50.emf"/></Relationships>
</file>

<file path=ppt/slides/_rels/slide31.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7.xml"/><Relationship Id="rId4" Type="http://schemas.openxmlformats.org/officeDocument/2006/relationships/image" Target="../media/image54.emf"/></Relationships>
</file>

<file path=ppt/slides/_rels/slide32.xml.rels><?xml version="1.0" encoding="UTF-8" standalone="yes"?>
<Relationships xmlns="http://schemas.openxmlformats.org/package/2006/relationships"><Relationship Id="rId8" Type="http://schemas.openxmlformats.org/officeDocument/2006/relationships/image" Target="../media/image60.emf"/><Relationship Id="rId3" Type="http://schemas.openxmlformats.org/officeDocument/2006/relationships/image" Target="../media/image55.emf"/><Relationship Id="rId7" Type="http://schemas.openxmlformats.org/officeDocument/2006/relationships/image" Target="../media/image59.e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8.emf"/><Relationship Id="rId5" Type="http://schemas.openxmlformats.org/officeDocument/2006/relationships/image" Target="../media/image57.emf"/><Relationship Id="rId4" Type="http://schemas.openxmlformats.org/officeDocument/2006/relationships/image" Target="../media/image56.emf"/></Relationships>
</file>

<file path=ppt/slides/_rels/slide33.xml.rels><?xml version="1.0" encoding="UTF-8" standalone="yes"?>
<Relationships xmlns="http://schemas.openxmlformats.org/package/2006/relationships"><Relationship Id="rId3" Type="http://schemas.openxmlformats.org/officeDocument/2006/relationships/image" Target="../media/image62.emf"/><Relationship Id="rId7" Type="http://schemas.openxmlformats.org/officeDocument/2006/relationships/image" Target="../media/image66.emf"/><Relationship Id="rId2" Type="http://schemas.openxmlformats.org/officeDocument/2006/relationships/image" Target="../media/image61.emf"/><Relationship Id="rId1" Type="http://schemas.openxmlformats.org/officeDocument/2006/relationships/slideLayout" Target="../slideLayouts/slideLayout7.xml"/><Relationship Id="rId6" Type="http://schemas.openxmlformats.org/officeDocument/2006/relationships/image" Target="../media/image65.emf"/><Relationship Id="rId5" Type="http://schemas.openxmlformats.org/officeDocument/2006/relationships/image" Target="../media/image64.emf"/><Relationship Id="rId4" Type="http://schemas.openxmlformats.org/officeDocument/2006/relationships/image" Target="../media/image63.emf"/></Relationships>
</file>

<file path=ppt/slides/_rels/slide34.xml.rels><?xml version="1.0" encoding="UTF-8" standalone="yes"?>
<Relationships xmlns="http://schemas.openxmlformats.org/package/2006/relationships"><Relationship Id="rId3" Type="http://schemas.openxmlformats.org/officeDocument/2006/relationships/image" Target="../media/image68.emf"/><Relationship Id="rId7" Type="http://schemas.openxmlformats.org/officeDocument/2006/relationships/image" Target="../media/image72.emf"/><Relationship Id="rId2" Type="http://schemas.openxmlformats.org/officeDocument/2006/relationships/image" Target="../media/image67.emf"/><Relationship Id="rId1" Type="http://schemas.openxmlformats.org/officeDocument/2006/relationships/slideLayout" Target="../slideLayouts/slideLayout7.xml"/><Relationship Id="rId6" Type="http://schemas.openxmlformats.org/officeDocument/2006/relationships/image" Target="../media/image71.emf"/><Relationship Id="rId5" Type="http://schemas.openxmlformats.org/officeDocument/2006/relationships/image" Target="../media/image70.emf"/><Relationship Id="rId4" Type="http://schemas.openxmlformats.org/officeDocument/2006/relationships/image" Target="../media/image69.emf"/></Relationships>
</file>

<file path=ppt/slides/_rels/slide35.xml.rels><?xml version="1.0" encoding="UTF-8" standalone="yes"?>
<Relationships xmlns="http://schemas.openxmlformats.org/package/2006/relationships"><Relationship Id="rId3" Type="http://schemas.openxmlformats.org/officeDocument/2006/relationships/image" Target="../media/image74.emf"/><Relationship Id="rId7" Type="http://schemas.openxmlformats.org/officeDocument/2006/relationships/image" Target="../media/image78.emf"/><Relationship Id="rId2" Type="http://schemas.openxmlformats.org/officeDocument/2006/relationships/image" Target="../media/image73.emf"/><Relationship Id="rId1" Type="http://schemas.openxmlformats.org/officeDocument/2006/relationships/slideLayout" Target="../slideLayouts/slideLayout7.xml"/><Relationship Id="rId6" Type="http://schemas.openxmlformats.org/officeDocument/2006/relationships/image" Target="../media/image77.emf"/><Relationship Id="rId5" Type="http://schemas.openxmlformats.org/officeDocument/2006/relationships/image" Target="../media/image76.emf"/><Relationship Id="rId4" Type="http://schemas.openxmlformats.org/officeDocument/2006/relationships/image" Target="../media/image75.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hyperlink" Target="https://www.wiki.terascale.de/index.php/Millepede_II"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0.gif"/><Relationship Id="rId2" Type="http://schemas.openxmlformats.org/officeDocument/2006/relationships/image" Target="../media/image79.gif"/><Relationship Id="rId1" Type="http://schemas.openxmlformats.org/officeDocument/2006/relationships/slideLayout" Target="../slideLayouts/slideLayout7.xml"/><Relationship Id="rId5" Type="http://schemas.openxmlformats.org/officeDocument/2006/relationships/image" Target="../media/image82.gif"/><Relationship Id="rId4" Type="http://schemas.openxmlformats.org/officeDocument/2006/relationships/image" Target="../media/image81.gif"/></Relationships>
</file>

<file path=ppt/slides/_rels/slide42.xml.rels><?xml version="1.0" encoding="UTF-8" standalone="yes"?>
<Relationships xmlns="http://schemas.openxmlformats.org/package/2006/relationships"><Relationship Id="rId2" Type="http://schemas.openxmlformats.org/officeDocument/2006/relationships/image" Target="../media/image83.gi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84.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hyperlink" Target="https://www.wiki.terascale.de/index.php/Millepede_II"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cds.cern.ch/record/1426576/files/LHCb-TALK-2007-031.pdf"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53160" y="2047558"/>
            <a:ext cx="6858000" cy="1655762"/>
          </a:xfrm>
        </p:spPr>
        <p:txBody>
          <a:bodyPr/>
          <a:lstStyle/>
          <a:p>
            <a:r>
              <a:rPr lang="en-GB" dirty="0" smtClean="0"/>
              <a:t>New global alignment framework</a:t>
            </a:r>
            <a:br>
              <a:rPr lang="en-GB" dirty="0" smtClean="0"/>
            </a:br>
            <a:r>
              <a:rPr lang="en-GB" dirty="0" smtClean="0"/>
              <a:t>for Alice Barrel</a:t>
            </a:r>
          </a:p>
          <a:p>
            <a:r>
              <a:rPr lang="en-GB" sz="2000" dirty="0"/>
              <a:t>(</a:t>
            </a:r>
            <a:r>
              <a:rPr lang="en-GB" sz="2000" dirty="0">
                <a:hlinkClick r:id="rId2"/>
              </a:rPr>
              <a:t>PWGPP-73</a:t>
            </a:r>
            <a:r>
              <a:rPr lang="en-GB" sz="2000" dirty="0"/>
              <a:t>)</a:t>
            </a:r>
            <a:endParaRPr lang="en-GB" sz="2000" dirty="0"/>
          </a:p>
        </p:txBody>
      </p:sp>
      <p:sp>
        <p:nvSpPr>
          <p:cNvPr id="4" name="Slide Number Placeholder 3"/>
          <p:cNvSpPr>
            <a:spLocks noGrp="1"/>
          </p:cNvSpPr>
          <p:nvPr>
            <p:ph type="sldNum" sz="quarter" idx="12"/>
          </p:nvPr>
        </p:nvSpPr>
        <p:spPr/>
        <p:txBody>
          <a:bodyPr/>
          <a:lstStyle/>
          <a:p>
            <a:fld id="{3A1546C9-1986-4594-BF5F-F67E686CF6AA}" type="slidenum">
              <a:rPr lang="en-GB" smtClean="0"/>
              <a:t>1</a:t>
            </a:fld>
            <a:endParaRPr lang="en-GB"/>
          </a:p>
        </p:txBody>
      </p:sp>
      <p:sp>
        <p:nvSpPr>
          <p:cNvPr id="6" name="TextBox 5"/>
          <p:cNvSpPr txBox="1"/>
          <p:nvPr/>
        </p:nvSpPr>
        <p:spPr>
          <a:xfrm>
            <a:off x="0" y="6488668"/>
            <a:ext cx="2682240" cy="369332"/>
          </a:xfrm>
          <a:prstGeom prst="rect">
            <a:avLst/>
          </a:prstGeom>
          <a:noFill/>
        </p:spPr>
        <p:txBody>
          <a:bodyPr wrap="square" rtlCol="0">
            <a:spAutoFit/>
          </a:bodyPr>
          <a:lstStyle/>
          <a:p>
            <a:r>
              <a:rPr lang="en-GB" dirty="0" err="1" smtClean="0"/>
              <a:t>R.Shahoyan</a:t>
            </a:r>
            <a:r>
              <a:rPr lang="en-GB" dirty="0" smtClean="0"/>
              <a:t>, 02/07/2015</a:t>
            </a:r>
            <a:endParaRPr lang="en-GB" dirty="0"/>
          </a:p>
        </p:txBody>
      </p:sp>
    </p:spTree>
    <p:extLst>
      <p:ext uri="{BB962C8B-B14F-4D97-AF65-F5344CB8AC3E}">
        <p14:creationId xmlns:p14="http://schemas.microsoft.com/office/powerpoint/2010/main" val="3931928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10</a:t>
            </a:fld>
            <a:endParaRPr lang="en-GB"/>
          </a:p>
        </p:txBody>
      </p:sp>
      <p:sp>
        <p:nvSpPr>
          <p:cNvPr id="36" name="Rectangle 35"/>
          <p:cNvSpPr/>
          <p:nvPr/>
        </p:nvSpPr>
        <p:spPr>
          <a:xfrm>
            <a:off x="2032588" y="905753"/>
            <a:ext cx="1447800" cy="160937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err="1" smtClean="0">
                <a:ln>
                  <a:solidFill>
                    <a:schemeClr val="tx1"/>
                  </a:solidFill>
                </a:ln>
                <a:solidFill>
                  <a:schemeClr val="tx1"/>
                </a:solidFill>
              </a:rPr>
              <a:t>AliAlgSteer</a:t>
            </a:r>
            <a:endParaRPr lang="fr-FR" sz="1600" dirty="0">
              <a:ln>
                <a:solidFill>
                  <a:schemeClr val="tx1"/>
                </a:solidFill>
              </a:ln>
              <a:solidFill>
                <a:schemeClr val="tx1"/>
              </a:solidFill>
            </a:endParaRPr>
          </a:p>
        </p:txBody>
      </p:sp>
      <p:sp>
        <p:nvSpPr>
          <p:cNvPr id="37" name="Rectangle 36"/>
          <p:cNvSpPr/>
          <p:nvPr/>
        </p:nvSpPr>
        <p:spPr>
          <a:xfrm>
            <a:off x="2032588" y="1256541"/>
            <a:ext cx="1447800" cy="1173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Steering, </a:t>
            </a:r>
          </a:p>
          <a:p>
            <a:pPr algn="ctr"/>
            <a:r>
              <a:rPr lang="en-US" sz="1600" dirty="0" smtClean="0"/>
              <a:t>IO</a:t>
            </a:r>
            <a:endParaRPr lang="en-US" sz="1600" dirty="0" smtClean="0"/>
          </a:p>
        </p:txBody>
      </p:sp>
      <p:sp>
        <p:nvSpPr>
          <p:cNvPr id="5" name="Rectangle 4"/>
          <p:cNvSpPr/>
          <p:nvPr/>
        </p:nvSpPr>
        <p:spPr>
          <a:xfrm>
            <a:off x="584790" y="905753"/>
            <a:ext cx="1219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ESD + </a:t>
            </a:r>
            <a:r>
              <a:rPr lang="en-US" sz="1600" dirty="0" err="1" smtClean="0"/>
              <a:t>ESDFriend</a:t>
            </a:r>
            <a:endParaRPr lang="fr-FR" sz="1600" dirty="0"/>
          </a:p>
        </p:txBody>
      </p:sp>
      <p:sp>
        <p:nvSpPr>
          <p:cNvPr id="9" name="Right Arrow 8"/>
          <p:cNvSpPr/>
          <p:nvPr/>
        </p:nvSpPr>
        <p:spPr>
          <a:xfrm>
            <a:off x="1803990" y="1134353"/>
            <a:ext cx="228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584790" y="1515353"/>
            <a:ext cx="12192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geometry</a:t>
            </a:r>
          </a:p>
          <a:p>
            <a:pPr algn="ctr"/>
            <a:r>
              <a:rPr lang="en-US" sz="1600" dirty="0" smtClean="0"/>
              <a:t>OCDB</a:t>
            </a:r>
            <a:endParaRPr lang="fr-FR" sz="1600" dirty="0"/>
          </a:p>
        </p:txBody>
      </p:sp>
      <p:sp>
        <p:nvSpPr>
          <p:cNvPr id="11" name="Right Arrow 10"/>
          <p:cNvSpPr/>
          <p:nvPr/>
        </p:nvSpPr>
        <p:spPr>
          <a:xfrm>
            <a:off x="1803990" y="1591553"/>
            <a:ext cx="228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ight Arrow 11"/>
          <p:cNvSpPr/>
          <p:nvPr/>
        </p:nvSpPr>
        <p:spPr>
          <a:xfrm rot="10800000">
            <a:off x="1803990" y="1972553"/>
            <a:ext cx="2286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TextBox 51"/>
          <p:cNvSpPr txBox="1"/>
          <p:nvPr/>
        </p:nvSpPr>
        <p:spPr>
          <a:xfrm>
            <a:off x="1655379" y="21020"/>
            <a:ext cx="5833241" cy="369332"/>
          </a:xfrm>
          <a:prstGeom prst="rect">
            <a:avLst/>
          </a:prstGeom>
          <a:noFill/>
        </p:spPr>
        <p:txBody>
          <a:bodyPr wrap="square" rtlCol="0">
            <a:spAutoFit/>
          </a:bodyPr>
          <a:lstStyle/>
          <a:p>
            <a:pPr algn="ctr"/>
            <a:r>
              <a:rPr lang="en-US" b="1" dirty="0" smtClean="0"/>
              <a:t>Alice </a:t>
            </a:r>
            <a:r>
              <a:rPr lang="en-US" b="1" dirty="0" err="1" smtClean="0"/>
              <a:t>Millepede</a:t>
            </a:r>
            <a:r>
              <a:rPr lang="en-US" b="1" dirty="0" smtClean="0"/>
              <a:t>  global alignment framework</a:t>
            </a:r>
            <a:endParaRPr lang="en-US" b="1" dirty="0"/>
          </a:p>
        </p:txBody>
      </p:sp>
      <p:sp>
        <p:nvSpPr>
          <p:cNvPr id="3" name="TextBox 2"/>
          <p:cNvSpPr txBox="1"/>
          <p:nvPr/>
        </p:nvSpPr>
        <p:spPr>
          <a:xfrm>
            <a:off x="142240" y="510486"/>
            <a:ext cx="2768133" cy="369332"/>
          </a:xfrm>
          <a:prstGeom prst="rect">
            <a:avLst/>
          </a:prstGeom>
          <a:noFill/>
        </p:spPr>
        <p:txBody>
          <a:bodyPr wrap="square" rtlCol="0">
            <a:spAutoFit/>
          </a:bodyPr>
          <a:lstStyle/>
          <a:p>
            <a:r>
              <a:rPr lang="en-GB" dirty="0" smtClean="0"/>
              <a:t>Implemented:</a:t>
            </a:r>
            <a:endParaRPr lang="en-GB" dirty="0"/>
          </a:p>
        </p:txBody>
      </p:sp>
      <p:sp>
        <p:nvSpPr>
          <p:cNvPr id="53" name="TextBox 52"/>
          <p:cNvSpPr txBox="1"/>
          <p:nvPr/>
        </p:nvSpPr>
        <p:spPr>
          <a:xfrm>
            <a:off x="183930" y="3174938"/>
            <a:ext cx="8776138" cy="1077218"/>
          </a:xfrm>
          <a:prstGeom prst="rect">
            <a:avLst/>
          </a:prstGeom>
          <a:noFill/>
        </p:spPr>
        <p:txBody>
          <a:bodyPr wrap="square" rtlCol="0">
            <a:spAutoFit/>
          </a:bodyPr>
          <a:lstStyle/>
          <a:p>
            <a:pPr marL="231775" indent="-231775">
              <a:spcBef>
                <a:spcPts val="600"/>
              </a:spcBef>
              <a:buFont typeface="Wingdings" pitchFamily="2" charset="2"/>
              <a:buChar char="§"/>
            </a:pPr>
            <a:r>
              <a:rPr lang="en-US" dirty="0" smtClean="0"/>
              <a:t>Steering class </a:t>
            </a:r>
            <a:r>
              <a:rPr lang="en-US" dirty="0" err="1" smtClean="0"/>
              <a:t>AliAlgSteer</a:t>
            </a:r>
            <a:r>
              <a:rPr lang="en-US" dirty="0"/>
              <a:t>: </a:t>
            </a:r>
          </a:p>
          <a:p>
            <a:pPr marL="542925" lvl="1" indent="-277813">
              <a:spcBef>
                <a:spcPts val="600"/>
              </a:spcBef>
              <a:buFont typeface="Arial" panose="020B0604020202020204" pitchFamily="34" charset="0"/>
              <a:buChar char="•"/>
            </a:pPr>
            <a:r>
              <a:rPr lang="en-US" dirty="0" smtClean="0"/>
              <a:t>General I/O, manipulations with different geometries</a:t>
            </a:r>
          </a:p>
          <a:p>
            <a:pPr marL="542925" lvl="1" indent="-277813">
              <a:spcBef>
                <a:spcPts val="600"/>
              </a:spcBef>
              <a:buFont typeface="Arial" panose="020B0604020202020204" pitchFamily="34" charset="0"/>
              <a:buChar char="•"/>
            </a:pPr>
            <a:r>
              <a:rPr lang="en-US" dirty="0" smtClean="0"/>
              <a:t>Assignment of DOFs to detectors</a:t>
            </a:r>
            <a:endParaRPr lang="en-US" dirty="0"/>
          </a:p>
        </p:txBody>
      </p:sp>
    </p:spTree>
    <p:extLst>
      <p:ext uri="{BB962C8B-B14F-4D97-AF65-F5344CB8AC3E}">
        <p14:creationId xmlns:p14="http://schemas.microsoft.com/office/powerpoint/2010/main" val="4181635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11</a:t>
            </a:fld>
            <a:endParaRPr lang="en-GB"/>
          </a:p>
        </p:txBody>
      </p:sp>
      <p:sp>
        <p:nvSpPr>
          <p:cNvPr id="36" name="Rectangle 35"/>
          <p:cNvSpPr/>
          <p:nvPr/>
        </p:nvSpPr>
        <p:spPr>
          <a:xfrm>
            <a:off x="2032588" y="905753"/>
            <a:ext cx="1447800" cy="160937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err="1" smtClean="0">
                <a:ln>
                  <a:solidFill>
                    <a:schemeClr val="tx1"/>
                  </a:solidFill>
                </a:ln>
                <a:solidFill>
                  <a:schemeClr val="tx1"/>
                </a:solidFill>
              </a:rPr>
              <a:t>AliAlgSteer</a:t>
            </a:r>
            <a:endParaRPr lang="fr-FR" sz="1600" dirty="0">
              <a:ln>
                <a:solidFill>
                  <a:schemeClr val="tx1"/>
                </a:solidFill>
              </a:ln>
              <a:solidFill>
                <a:schemeClr val="tx1"/>
              </a:solidFill>
            </a:endParaRPr>
          </a:p>
        </p:txBody>
      </p:sp>
      <p:sp>
        <p:nvSpPr>
          <p:cNvPr id="37" name="Rectangle 36"/>
          <p:cNvSpPr/>
          <p:nvPr/>
        </p:nvSpPr>
        <p:spPr>
          <a:xfrm>
            <a:off x="2032588" y="1256541"/>
            <a:ext cx="1447800" cy="1173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Steering, </a:t>
            </a:r>
          </a:p>
          <a:p>
            <a:pPr algn="ctr"/>
            <a:r>
              <a:rPr lang="en-US" sz="1600" dirty="0" smtClean="0"/>
              <a:t>IO</a:t>
            </a:r>
            <a:endParaRPr lang="en-US" sz="1600" dirty="0" smtClean="0"/>
          </a:p>
        </p:txBody>
      </p:sp>
      <p:sp>
        <p:nvSpPr>
          <p:cNvPr id="5" name="Rectangle 4"/>
          <p:cNvSpPr/>
          <p:nvPr/>
        </p:nvSpPr>
        <p:spPr>
          <a:xfrm>
            <a:off x="584790" y="905753"/>
            <a:ext cx="1219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ESD + </a:t>
            </a:r>
            <a:r>
              <a:rPr lang="en-US" sz="1600" dirty="0" err="1" smtClean="0"/>
              <a:t>ESDFriend</a:t>
            </a:r>
            <a:endParaRPr lang="fr-FR" sz="1600" dirty="0"/>
          </a:p>
        </p:txBody>
      </p:sp>
      <p:grpSp>
        <p:nvGrpSpPr>
          <p:cNvPr id="6" name="Group 5"/>
          <p:cNvGrpSpPr/>
          <p:nvPr/>
        </p:nvGrpSpPr>
        <p:grpSpPr>
          <a:xfrm>
            <a:off x="4851990" y="600953"/>
            <a:ext cx="1143000" cy="2286000"/>
            <a:chOff x="4495800" y="4267200"/>
            <a:chExt cx="1143000" cy="2286000"/>
          </a:xfrm>
        </p:grpSpPr>
        <p:sp>
          <p:nvSpPr>
            <p:cNvPr id="29" name="Rectangle 28"/>
            <p:cNvSpPr/>
            <p:nvPr/>
          </p:nvSpPr>
          <p:spPr>
            <a:xfrm>
              <a:off x="4495800" y="4267200"/>
              <a:ext cx="1143000" cy="22860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fr-FR" b="1" dirty="0" err="1" smtClean="0">
                  <a:solidFill>
                    <a:schemeClr val="tx1"/>
                  </a:solidFill>
                </a:rPr>
                <a:t>AliAlgDet</a:t>
              </a:r>
              <a:endParaRPr lang="fr-FR" b="1" dirty="0">
                <a:solidFill>
                  <a:schemeClr val="tx1"/>
                </a:solidFill>
              </a:endParaRPr>
            </a:p>
          </p:txBody>
        </p:sp>
        <p:grpSp>
          <p:nvGrpSpPr>
            <p:cNvPr id="30" name="Group 29"/>
            <p:cNvGrpSpPr/>
            <p:nvPr/>
          </p:nvGrpSpPr>
          <p:grpSpPr>
            <a:xfrm>
              <a:off x="4572000" y="4648200"/>
              <a:ext cx="990600" cy="1828800"/>
              <a:chOff x="3886200" y="4191000"/>
              <a:chExt cx="990600" cy="1828800"/>
            </a:xfrm>
          </p:grpSpPr>
          <p:sp>
            <p:nvSpPr>
              <p:cNvPr id="31" name="Rectangle 30"/>
              <p:cNvSpPr/>
              <p:nvPr/>
            </p:nvSpPr>
            <p:spPr>
              <a:xfrm>
                <a:off x="3886200" y="4191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ITS</a:t>
                </a:r>
                <a:endParaRPr lang="fr-FR" sz="1600" dirty="0"/>
              </a:p>
            </p:txBody>
          </p:sp>
          <p:sp>
            <p:nvSpPr>
              <p:cNvPr id="32" name="Rectangle 31"/>
              <p:cNvSpPr/>
              <p:nvPr/>
            </p:nvSpPr>
            <p:spPr>
              <a:xfrm>
                <a:off x="3886200" y="4572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TPC</a:t>
                </a:r>
                <a:endParaRPr lang="fr-FR" sz="1600" dirty="0"/>
              </a:p>
            </p:txBody>
          </p:sp>
          <p:sp>
            <p:nvSpPr>
              <p:cNvPr id="33" name="Rectangle 32"/>
              <p:cNvSpPr/>
              <p:nvPr/>
            </p:nvSpPr>
            <p:spPr>
              <a:xfrm>
                <a:off x="3886200" y="4953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TRD</a:t>
                </a:r>
                <a:endParaRPr lang="fr-FR" sz="1600" dirty="0"/>
              </a:p>
            </p:txBody>
          </p:sp>
          <p:sp>
            <p:nvSpPr>
              <p:cNvPr id="34" name="Rectangle 33"/>
              <p:cNvSpPr/>
              <p:nvPr/>
            </p:nvSpPr>
            <p:spPr>
              <a:xfrm>
                <a:off x="3886200" y="5334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TOF</a:t>
                </a:r>
                <a:endParaRPr lang="fr-FR" sz="1600" dirty="0"/>
              </a:p>
            </p:txBody>
          </p:sp>
          <p:sp>
            <p:nvSpPr>
              <p:cNvPr id="35" name="Rectangle 34"/>
              <p:cNvSpPr/>
              <p:nvPr/>
            </p:nvSpPr>
            <p:spPr>
              <a:xfrm>
                <a:off x="3886200" y="5715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t>
                </a:r>
                <a:endParaRPr lang="fr-FR" sz="1600" dirty="0"/>
              </a:p>
            </p:txBody>
          </p:sp>
        </p:grpSp>
      </p:grpSp>
      <p:sp>
        <p:nvSpPr>
          <p:cNvPr id="7" name="Left Arrow 6"/>
          <p:cNvSpPr/>
          <p:nvPr/>
        </p:nvSpPr>
        <p:spPr>
          <a:xfrm flipH="1">
            <a:off x="3480388" y="1299893"/>
            <a:ext cx="1371601" cy="533400"/>
          </a:xfrm>
          <a:prstGeom prst="leftArrow">
            <a:avLst>
              <a:gd name="adj1" fmla="val 50000"/>
              <a:gd name="adj2" fmla="val 29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tracks, clusters</a:t>
            </a:r>
            <a:endParaRPr lang="fr-FR" sz="1400" dirty="0"/>
          </a:p>
        </p:txBody>
      </p:sp>
      <p:sp>
        <p:nvSpPr>
          <p:cNvPr id="8" name="Left Arrow 7"/>
          <p:cNvSpPr/>
          <p:nvPr/>
        </p:nvSpPr>
        <p:spPr>
          <a:xfrm>
            <a:off x="3480388" y="1854313"/>
            <a:ext cx="1371602" cy="573939"/>
          </a:xfrm>
          <a:prstGeom prst="leftArrow">
            <a:avLst>
              <a:gd name="adj1" fmla="val 50000"/>
              <a:gd name="adj2" fmla="val 29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residuals + their derivatives</a:t>
            </a:r>
            <a:endParaRPr lang="fr-FR" sz="1200" dirty="0"/>
          </a:p>
        </p:txBody>
      </p:sp>
      <p:sp>
        <p:nvSpPr>
          <p:cNvPr id="9" name="Right Arrow 8"/>
          <p:cNvSpPr/>
          <p:nvPr/>
        </p:nvSpPr>
        <p:spPr>
          <a:xfrm>
            <a:off x="1803990" y="1134353"/>
            <a:ext cx="228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584790" y="1515353"/>
            <a:ext cx="12192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geometry</a:t>
            </a:r>
          </a:p>
          <a:p>
            <a:pPr algn="ctr"/>
            <a:r>
              <a:rPr lang="en-US" sz="1600" dirty="0" smtClean="0"/>
              <a:t>OCDB</a:t>
            </a:r>
            <a:endParaRPr lang="fr-FR" sz="1600" dirty="0"/>
          </a:p>
        </p:txBody>
      </p:sp>
      <p:sp>
        <p:nvSpPr>
          <p:cNvPr id="11" name="Right Arrow 10"/>
          <p:cNvSpPr/>
          <p:nvPr/>
        </p:nvSpPr>
        <p:spPr>
          <a:xfrm>
            <a:off x="1803990" y="1591553"/>
            <a:ext cx="228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ight Arrow 11"/>
          <p:cNvSpPr/>
          <p:nvPr/>
        </p:nvSpPr>
        <p:spPr>
          <a:xfrm rot="10800000">
            <a:off x="1803990" y="1972553"/>
            <a:ext cx="2286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6452190" y="905753"/>
            <a:ext cx="2170814" cy="1905000"/>
          </a:xfrm>
          <a:prstGeom prst="rect">
            <a:avLst/>
          </a:prstGeom>
          <a:solidFill>
            <a:schemeClr val="accent3">
              <a:lumMod val="40000"/>
              <a:lumOff val="60000"/>
            </a:schemeClr>
          </a:solid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Detector-specific operations</a:t>
            </a:r>
          </a:p>
          <a:p>
            <a:endParaRPr lang="en-US" sz="1400" dirty="0" smtClean="0">
              <a:solidFill>
                <a:schemeClr val="tx1"/>
              </a:solidFill>
            </a:endParaRPr>
          </a:p>
          <a:p>
            <a:pPr algn="ctr"/>
            <a:r>
              <a:rPr lang="en-US" sz="1400" dirty="0" smtClean="0">
                <a:solidFill>
                  <a:schemeClr val="tx1"/>
                </a:solidFill>
              </a:rPr>
              <a:t>Declare  DOFs and calculates track-cluster residuals </a:t>
            </a:r>
            <a:r>
              <a:rPr lang="en-US" sz="1400" dirty="0" err="1" smtClean="0">
                <a:solidFill>
                  <a:schemeClr val="tx1"/>
                </a:solidFill>
              </a:rPr>
              <a:t>wrt</a:t>
            </a:r>
            <a:r>
              <a:rPr lang="en-US" sz="1400" dirty="0" smtClean="0">
                <a:solidFill>
                  <a:schemeClr val="tx1"/>
                </a:solidFill>
              </a:rPr>
              <a:t> these DOFs</a:t>
            </a:r>
          </a:p>
        </p:txBody>
      </p:sp>
      <p:cxnSp>
        <p:nvCxnSpPr>
          <p:cNvPr id="14" name="Straight Arrow Connector 13"/>
          <p:cNvCxnSpPr>
            <a:stCxn id="31" idx="3"/>
          </p:cNvCxnSpPr>
          <p:nvPr/>
        </p:nvCxnSpPr>
        <p:spPr>
          <a:xfrm>
            <a:off x="5918790" y="11343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918790" y="14391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918790" y="18201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918790" y="22011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918790" y="25821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sp>
        <p:nvSpPr>
          <p:cNvPr id="21" name="Left-Right Arrow 20"/>
          <p:cNvSpPr/>
          <p:nvPr/>
        </p:nvSpPr>
        <p:spPr>
          <a:xfrm>
            <a:off x="3480389" y="874599"/>
            <a:ext cx="1353205" cy="381939"/>
          </a:xfrm>
          <a:prstGeom prst="leftRightArrow">
            <a:avLst>
              <a:gd name="adj1" fmla="val 63660"/>
              <a:gd name="adj2" fmla="val 23563"/>
            </a:avLst>
          </a:prstGeom>
        </p:spPr>
        <p:style>
          <a:lnRef idx="2">
            <a:schemeClr val="accent1">
              <a:shade val="50000"/>
            </a:schemeClr>
          </a:lnRef>
          <a:fillRef idx="1">
            <a:schemeClr val="accent1"/>
          </a:fillRef>
          <a:effectRef idx="0">
            <a:schemeClr val="accent1"/>
          </a:effectRef>
          <a:fontRef idx="minor">
            <a:schemeClr val="lt1"/>
          </a:fontRef>
        </p:style>
        <p:txBody>
          <a:bodyPr tIns="274320" rtlCol="0" anchor="ctr"/>
          <a:lstStyle/>
          <a:p>
            <a:pPr algn="ctr"/>
            <a:r>
              <a:rPr lang="en-US" sz="1400" dirty="0" smtClean="0"/>
              <a:t>DOFs</a:t>
            </a:r>
            <a:endParaRPr lang="fr-FR" sz="1400" dirty="0" smtClean="0"/>
          </a:p>
          <a:p>
            <a:pPr algn="ctr"/>
            <a:endParaRPr lang="en-US" sz="1400" dirty="0"/>
          </a:p>
        </p:txBody>
      </p:sp>
      <p:sp>
        <p:nvSpPr>
          <p:cNvPr id="52" name="TextBox 51"/>
          <p:cNvSpPr txBox="1"/>
          <p:nvPr/>
        </p:nvSpPr>
        <p:spPr>
          <a:xfrm>
            <a:off x="1655379" y="21020"/>
            <a:ext cx="5833241" cy="369332"/>
          </a:xfrm>
          <a:prstGeom prst="rect">
            <a:avLst/>
          </a:prstGeom>
          <a:noFill/>
        </p:spPr>
        <p:txBody>
          <a:bodyPr wrap="square" rtlCol="0">
            <a:spAutoFit/>
          </a:bodyPr>
          <a:lstStyle/>
          <a:p>
            <a:pPr algn="ctr"/>
            <a:r>
              <a:rPr lang="en-US" b="1" dirty="0" smtClean="0"/>
              <a:t>Alice </a:t>
            </a:r>
            <a:r>
              <a:rPr lang="en-US" b="1" dirty="0" err="1" smtClean="0"/>
              <a:t>Millepede</a:t>
            </a:r>
            <a:r>
              <a:rPr lang="en-US" b="1" dirty="0" smtClean="0"/>
              <a:t>  global alignment framework</a:t>
            </a:r>
            <a:endParaRPr lang="en-US" b="1" dirty="0"/>
          </a:p>
        </p:txBody>
      </p:sp>
      <p:sp>
        <p:nvSpPr>
          <p:cNvPr id="3" name="TextBox 2"/>
          <p:cNvSpPr txBox="1"/>
          <p:nvPr/>
        </p:nvSpPr>
        <p:spPr>
          <a:xfrm>
            <a:off x="142240" y="510486"/>
            <a:ext cx="2768133" cy="369332"/>
          </a:xfrm>
          <a:prstGeom prst="rect">
            <a:avLst/>
          </a:prstGeom>
          <a:noFill/>
        </p:spPr>
        <p:txBody>
          <a:bodyPr wrap="square" rtlCol="0">
            <a:spAutoFit/>
          </a:bodyPr>
          <a:lstStyle/>
          <a:p>
            <a:r>
              <a:rPr lang="en-GB" dirty="0" smtClean="0"/>
              <a:t>Implemented:</a:t>
            </a:r>
            <a:endParaRPr lang="en-GB" dirty="0"/>
          </a:p>
        </p:txBody>
      </p:sp>
      <mc:AlternateContent xmlns:mc="http://schemas.openxmlformats.org/markup-compatibility/2006">
        <mc:Choice xmlns:a14="http://schemas.microsoft.com/office/drawing/2010/main" Requires="a14">
          <p:sp>
            <p:nvSpPr>
              <p:cNvPr id="53" name="TextBox 52"/>
              <p:cNvSpPr txBox="1"/>
              <p:nvPr/>
            </p:nvSpPr>
            <p:spPr>
              <a:xfrm>
                <a:off x="183930" y="3174938"/>
                <a:ext cx="8776138" cy="2846933"/>
              </a:xfrm>
              <a:prstGeom prst="rect">
                <a:avLst/>
              </a:prstGeom>
              <a:noFill/>
            </p:spPr>
            <p:txBody>
              <a:bodyPr wrap="square" rtlCol="0">
                <a:spAutoFit/>
              </a:bodyPr>
              <a:lstStyle/>
              <a:p>
                <a:pPr marL="231775" indent="-231775">
                  <a:spcBef>
                    <a:spcPts val="600"/>
                  </a:spcBef>
                  <a:buFont typeface="Wingdings" pitchFamily="2" charset="2"/>
                  <a:buChar char="§"/>
                </a:pPr>
                <a:r>
                  <a:rPr lang="en-US" dirty="0" smtClean="0"/>
                  <a:t>Steering class </a:t>
                </a:r>
                <a:r>
                  <a:rPr lang="en-US" dirty="0" err="1" smtClean="0"/>
                  <a:t>AliAlgSteer</a:t>
                </a:r>
                <a:r>
                  <a:rPr lang="en-US" dirty="0"/>
                  <a:t>: </a:t>
                </a:r>
              </a:p>
              <a:p>
                <a:pPr marL="542925" lvl="1" indent="-277813">
                  <a:spcBef>
                    <a:spcPts val="600"/>
                  </a:spcBef>
                  <a:buFont typeface="Arial" panose="020B0604020202020204" pitchFamily="34" charset="0"/>
                  <a:buChar char="•"/>
                </a:pPr>
                <a:r>
                  <a:rPr lang="en-US" dirty="0" smtClean="0"/>
                  <a:t>General I/O, manipulations with different geometries</a:t>
                </a:r>
              </a:p>
              <a:p>
                <a:pPr marL="542925" lvl="1" indent="-277813">
                  <a:spcBef>
                    <a:spcPts val="600"/>
                  </a:spcBef>
                  <a:buFont typeface="Arial" panose="020B0604020202020204" pitchFamily="34" charset="0"/>
                  <a:buChar char="•"/>
                </a:pPr>
                <a:r>
                  <a:rPr lang="en-US" dirty="0" smtClean="0"/>
                  <a:t>Assignment of DOFs to detectors</a:t>
                </a:r>
                <a:endParaRPr lang="en-US" dirty="0" smtClean="0"/>
              </a:p>
              <a:p>
                <a:pPr marL="231775" indent="-231775">
                  <a:spcBef>
                    <a:spcPts val="600"/>
                  </a:spcBef>
                  <a:buFont typeface="Wingdings" pitchFamily="2" charset="2"/>
                  <a:buChar char="§"/>
                </a:pPr>
                <a:r>
                  <a:rPr lang="en-US" dirty="0" smtClean="0"/>
                  <a:t>Detectors (ITS,TPC,TRD,TOF, partially HMPID) </a:t>
                </a:r>
              </a:p>
              <a:p>
                <a:pPr marL="542925" lvl="1" indent="-277813">
                  <a:spcBef>
                    <a:spcPts val="600"/>
                  </a:spcBef>
                  <a:buFont typeface="Arial" panose="020B0604020202020204" pitchFamily="34" charset="0"/>
                  <a:buChar char="•"/>
                </a:pPr>
                <a:r>
                  <a:rPr lang="en-US" dirty="0" smtClean="0"/>
                  <a:t>Detector I/O, geometry description:	</a:t>
                </a:r>
                <a:r>
                  <a:rPr lang="en-US" dirty="0" err="1" smtClean="0"/>
                  <a:t>AliAlgDet</a:t>
                </a:r>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 </m:t>
                    </m:r>
                  </m:oMath>
                </a14:m>
                <a:r>
                  <a:rPr lang="en-US" dirty="0" err="1" smtClean="0"/>
                  <a:t>AliAlgDetITS</a:t>
                </a:r>
                <a:r>
                  <a:rPr lang="en-US" dirty="0" smtClean="0"/>
                  <a:t> … </a:t>
                </a:r>
              </a:p>
              <a:p>
                <a:pPr marL="542925" lvl="1" indent="-277813">
                  <a:spcBef>
                    <a:spcPts val="600"/>
                  </a:spcBef>
                  <a:buFont typeface="Arial" panose="020B0604020202020204" pitchFamily="34" charset="0"/>
                  <a:buChar char="•"/>
                </a:pPr>
                <a:r>
                  <a:rPr lang="en-US" dirty="0" smtClean="0"/>
                  <a:t>Specific “sensor” volumes </a:t>
                </a:r>
                <a:r>
                  <a:rPr lang="en-US" dirty="0"/>
                  <a:t>	</a:t>
                </a:r>
                <a:r>
                  <a:rPr lang="en-US" dirty="0" smtClean="0"/>
                  <a:t>	</a:t>
                </a:r>
                <a:r>
                  <a:rPr lang="en-US" dirty="0" err="1" smtClean="0"/>
                  <a:t>AliAlgSens</a:t>
                </a:r>
                <a:r>
                  <a:rPr lang="en-US" dirty="0" smtClean="0"/>
                  <a:t>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smtClean="0"/>
                  <a:t> </a:t>
                </a:r>
                <a:r>
                  <a:rPr lang="en-US" dirty="0" err="1" smtClean="0"/>
                  <a:t>AliAlgSensITS</a:t>
                </a:r>
                <a:r>
                  <a:rPr lang="en-US" dirty="0" smtClean="0"/>
                  <a:t> …</a:t>
                </a:r>
              </a:p>
              <a:p>
                <a:pPr marL="542925" lvl="1" indent="-277813">
                  <a:spcBef>
                    <a:spcPts val="600"/>
                  </a:spcBef>
                  <a:buFont typeface="Arial" panose="020B0604020202020204" pitchFamily="34" charset="0"/>
                  <a:buChar char="•"/>
                </a:pPr>
                <a:r>
                  <a:rPr lang="en-US" dirty="0" smtClean="0">
                    <a:solidFill>
                      <a:schemeClr val="tx2"/>
                    </a:solidFill>
                  </a:rPr>
                  <a:t>Specific calibration DOFs can be added by detector </a:t>
                </a:r>
                <a:r>
                  <a:rPr lang="en-US" dirty="0" smtClean="0">
                    <a:solidFill>
                      <a:schemeClr val="tx2"/>
                    </a:solidFill>
                  </a:rPr>
                  <a:t>experts</a:t>
                </a:r>
              </a:p>
              <a:p>
                <a:pPr marL="231775" indent="-231775">
                  <a:spcBef>
                    <a:spcPts val="600"/>
                  </a:spcBef>
                  <a:buFont typeface="Wingdings" pitchFamily="2" charset="2"/>
                  <a:buChar char="§"/>
                </a:pPr>
                <a:r>
                  <a:rPr lang="en-US" dirty="0" smtClean="0"/>
                  <a:t>Special “sensor” </a:t>
                </a:r>
                <a:r>
                  <a:rPr lang="en-US" dirty="0" err="1" smtClean="0"/>
                  <a:t>AliAlgVertex</a:t>
                </a:r>
                <a:r>
                  <a:rPr lang="en-US" dirty="0" smtClean="0"/>
                  <a:t> to implement/vary event vertex as a measured point</a:t>
                </a:r>
                <a:endParaRPr lang="en-US" dirty="0"/>
              </a:p>
            </p:txBody>
          </p:sp>
        </mc:Choice>
        <mc:Fallback>
          <p:sp>
            <p:nvSpPr>
              <p:cNvPr id="53" name="TextBox 52"/>
              <p:cNvSpPr txBox="1">
                <a:spLocks noRot="1" noChangeAspect="1" noMove="1" noResize="1" noEditPoints="1" noAdjustHandles="1" noChangeArrowheads="1" noChangeShapeType="1" noTextEdit="1"/>
              </p:cNvSpPr>
              <p:nvPr/>
            </p:nvSpPr>
            <p:spPr>
              <a:xfrm>
                <a:off x="183930" y="3174938"/>
                <a:ext cx="8776138" cy="2846933"/>
              </a:xfrm>
              <a:prstGeom prst="rect">
                <a:avLst/>
              </a:prstGeom>
              <a:blipFill rotWithShape="0">
                <a:blip r:embed="rId2"/>
                <a:stretch>
                  <a:fillRect l="-417" t="-1285" b="-2570"/>
                </a:stretch>
              </a:blipFill>
            </p:spPr>
            <p:txBody>
              <a:bodyPr/>
              <a:lstStyle/>
              <a:p>
                <a:r>
                  <a:rPr lang="en-GB">
                    <a:noFill/>
                  </a:rPr>
                  <a:t> </a:t>
                </a:r>
              </a:p>
            </p:txBody>
          </p:sp>
        </mc:Fallback>
      </mc:AlternateContent>
    </p:spTree>
    <p:extLst>
      <p:ext uri="{BB962C8B-B14F-4D97-AF65-F5344CB8AC3E}">
        <p14:creationId xmlns:p14="http://schemas.microsoft.com/office/powerpoint/2010/main" val="1739370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12</a:t>
            </a:fld>
            <a:endParaRPr lang="en-GB"/>
          </a:p>
        </p:txBody>
      </p:sp>
      <p:sp>
        <p:nvSpPr>
          <p:cNvPr id="36" name="Rectangle 35"/>
          <p:cNvSpPr/>
          <p:nvPr/>
        </p:nvSpPr>
        <p:spPr>
          <a:xfrm>
            <a:off x="2032588" y="905753"/>
            <a:ext cx="1447800" cy="160937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err="1" smtClean="0">
                <a:ln>
                  <a:solidFill>
                    <a:schemeClr val="tx1"/>
                  </a:solidFill>
                </a:ln>
                <a:solidFill>
                  <a:schemeClr val="tx1"/>
                </a:solidFill>
              </a:rPr>
              <a:t>AliAlgSteer</a:t>
            </a:r>
            <a:endParaRPr lang="fr-FR" sz="1600" dirty="0">
              <a:ln>
                <a:solidFill>
                  <a:schemeClr val="tx1"/>
                </a:solidFill>
              </a:ln>
              <a:solidFill>
                <a:schemeClr val="tx1"/>
              </a:solidFill>
            </a:endParaRPr>
          </a:p>
        </p:txBody>
      </p:sp>
      <p:sp>
        <p:nvSpPr>
          <p:cNvPr id="37" name="Rectangle 36"/>
          <p:cNvSpPr/>
          <p:nvPr/>
        </p:nvSpPr>
        <p:spPr>
          <a:xfrm>
            <a:off x="2032588" y="1256541"/>
            <a:ext cx="1447800" cy="1173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Steering, </a:t>
            </a:r>
          </a:p>
          <a:p>
            <a:pPr algn="ctr"/>
            <a:r>
              <a:rPr lang="en-US" sz="1600" dirty="0" smtClean="0"/>
              <a:t>IO,</a:t>
            </a:r>
          </a:p>
          <a:p>
            <a:pPr algn="ctr"/>
            <a:r>
              <a:rPr lang="en-US" sz="1600" dirty="0" smtClean="0"/>
              <a:t>Preparation of input for PEDE</a:t>
            </a:r>
            <a:endParaRPr lang="fr-FR" sz="1600" dirty="0"/>
          </a:p>
        </p:txBody>
      </p:sp>
      <p:sp>
        <p:nvSpPr>
          <p:cNvPr id="5" name="Rectangle 4"/>
          <p:cNvSpPr/>
          <p:nvPr/>
        </p:nvSpPr>
        <p:spPr>
          <a:xfrm>
            <a:off x="584790" y="905753"/>
            <a:ext cx="1219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ESD + </a:t>
            </a:r>
            <a:r>
              <a:rPr lang="en-US" sz="1600" dirty="0" err="1" smtClean="0"/>
              <a:t>ESDFriend</a:t>
            </a:r>
            <a:endParaRPr lang="fr-FR" sz="1600" dirty="0"/>
          </a:p>
        </p:txBody>
      </p:sp>
      <p:grpSp>
        <p:nvGrpSpPr>
          <p:cNvPr id="6" name="Group 5"/>
          <p:cNvGrpSpPr/>
          <p:nvPr/>
        </p:nvGrpSpPr>
        <p:grpSpPr>
          <a:xfrm>
            <a:off x="4851990" y="600953"/>
            <a:ext cx="1143000" cy="2286000"/>
            <a:chOff x="4495800" y="4267200"/>
            <a:chExt cx="1143000" cy="2286000"/>
          </a:xfrm>
        </p:grpSpPr>
        <p:sp>
          <p:nvSpPr>
            <p:cNvPr id="29" name="Rectangle 28"/>
            <p:cNvSpPr/>
            <p:nvPr/>
          </p:nvSpPr>
          <p:spPr>
            <a:xfrm>
              <a:off x="4495800" y="4267200"/>
              <a:ext cx="1143000" cy="22860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fr-FR" b="1" dirty="0" err="1" smtClean="0">
                  <a:solidFill>
                    <a:schemeClr val="tx1"/>
                  </a:solidFill>
                </a:rPr>
                <a:t>AliAlgDet</a:t>
              </a:r>
              <a:endParaRPr lang="fr-FR" b="1" dirty="0">
                <a:solidFill>
                  <a:schemeClr val="tx1"/>
                </a:solidFill>
              </a:endParaRPr>
            </a:p>
          </p:txBody>
        </p:sp>
        <p:grpSp>
          <p:nvGrpSpPr>
            <p:cNvPr id="30" name="Group 29"/>
            <p:cNvGrpSpPr/>
            <p:nvPr/>
          </p:nvGrpSpPr>
          <p:grpSpPr>
            <a:xfrm>
              <a:off x="4572000" y="4648200"/>
              <a:ext cx="990600" cy="1828800"/>
              <a:chOff x="3886200" y="4191000"/>
              <a:chExt cx="990600" cy="1828800"/>
            </a:xfrm>
          </p:grpSpPr>
          <p:sp>
            <p:nvSpPr>
              <p:cNvPr id="31" name="Rectangle 30"/>
              <p:cNvSpPr/>
              <p:nvPr/>
            </p:nvSpPr>
            <p:spPr>
              <a:xfrm>
                <a:off x="3886200" y="4191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ITS</a:t>
                </a:r>
                <a:endParaRPr lang="fr-FR" sz="1600" dirty="0"/>
              </a:p>
            </p:txBody>
          </p:sp>
          <p:sp>
            <p:nvSpPr>
              <p:cNvPr id="32" name="Rectangle 31"/>
              <p:cNvSpPr/>
              <p:nvPr/>
            </p:nvSpPr>
            <p:spPr>
              <a:xfrm>
                <a:off x="3886200" y="4572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TPC</a:t>
                </a:r>
                <a:endParaRPr lang="fr-FR" sz="1600" dirty="0"/>
              </a:p>
            </p:txBody>
          </p:sp>
          <p:sp>
            <p:nvSpPr>
              <p:cNvPr id="33" name="Rectangle 32"/>
              <p:cNvSpPr/>
              <p:nvPr/>
            </p:nvSpPr>
            <p:spPr>
              <a:xfrm>
                <a:off x="3886200" y="4953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TRD</a:t>
                </a:r>
                <a:endParaRPr lang="fr-FR" sz="1600" dirty="0"/>
              </a:p>
            </p:txBody>
          </p:sp>
          <p:sp>
            <p:nvSpPr>
              <p:cNvPr id="34" name="Rectangle 33"/>
              <p:cNvSpPr/>
              <p:nvPr/>
            </p:nvSpPr>
            <p:spPr>
              <a:xfrm>
                <a:off x="3886200" y="5334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TOF</a:t>
                </a:r>
                <a:endParaRPr lang="fr-FR" sz="1600" dirty="0"/>
              </a:p>
            </p:txBody>
          </p:sp>
          <p:sp>
            <p:nvSpPr>
              <p:cNvPr id="35" name="Rectangle 34"/>
              <p:cNvSpPr/>
              <p:nvPr/>
            </p:nvSpPr>
            <p:spPr>
              <a:xfrm>
                <a:off x="3886200" y="5715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t>
                </a:r>
                <a:endParaRPr lang="fr-FR" sz="1600" dirty="0"/>
              </a:p>
            </p:txBody>
          </p:sp>
        </p:grpSp>
      </p:grpSp>
      <p:sp>
        <p:nvSpPr>
          <p:cNvPr id="7" name="Left Arrow 6"/>
          <p:cNvSpPr/>
          <p:nvPr/>
        </p:nvSpPr>
        <p:spPr>
          <a:xfrm flipH="1">
            <a:off x="3480388" y="1299893"/>
            <a:ext cx="1371601" cy="533400"/>
          </a:xfrm>
          <a:prstGeom prst="leftArrow">
            <a:avLst>
              <a:gd name="adj1" fmla="val 50000"/>
              <a:gd name="adj2" fmla="val 29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tracks, clusters</a:t>
            </a:r>
            <a:endParaRPr lang="fr-FR" sz="1400" dirty="0"/>
          </a:p>
        </p:txBody>
      </p:sp>
      <p:sp>
        <p:nvSpPr>
          <p:cNvPr id="8" name="Left Arrow 7"/>
          <p:cNvSpPr/>
          <p:nvPr/>
        </p:nvSpPr>
        <p:spPr>
          <a:xfrm>
            <a:off x="3480388" y="1854313"/>
            <a:ext cx="1371602" cy="573939"/>
          </a:xfrm>
          <a:prstGeom prst="leftArrow">
            <a:avLst>
              <a:gd name="adj1" fmla="val 50000"/>
              <a:gd name="adj2" fmla="val 29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residuals + their derivatives</a:t>
            </a:r>
            <a:endParaRPr lang="fr-FR" sz="1200" dirty="0"/>
          </a:p>
        </p:txBody>
      </p:sp>
      <p:sp>
        <p:nvSpPr>
          <p:cNvPr id="9" name="Right Arrow 8"/>
          <p:cNvSpPr/>
          <p:nvPr/>
        </p:nvSpPr>
        <p:spPr>
          <a:xfrm>
            <a:off x="1803990" y="1134353"/>
            <a:ext cx="228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584790" y="1515353"/>
            <a:ext cx="12192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geometry</a:t>
            </a:r>
          </a:p>
          <a:p>
            <a:pPr algn="ctr"/>
            <a:r>
              <a:rPr lang="en-US" sz="1600" dirty="0" smtClean="0"/>
              <a:t>OCDB</a:t>
            </a:r>
            <a:endParaRPr lang="fr-FR" sz="1600" dirty="0"/>
          </a:p>
        </p:txBody>
      </p:sp>
      <p:sp>
        <p:nvSpPr>
          <p:cNvPr id="11" name="Right Arrow 10"/>
          <p:cNvSpPr/>
          <p:nvPr/>
        </p:nvSpPr>
        <p:spPr>
          <a:xfrm>
            <a:off x="1803990" y="1591553"/>
            <a:ext cx="228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ight Arrow 11"/>
          <p:cNvSpPr/>
          <p:nvPr/>
        </p:nvSpPr>
        <p:spPr>
          <a:xfrm rot="10800000">
            <a:off x="1803990" y="1972553"/>
            <a:ext cx="2286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6452190" y="905753"/>
            <a:ext cx="2170814" cy="1905000"/>
          </a:xfrm>
          <a:prstGeom prst="rect">
            <a:avLst/>
          </a:prstGeom>
          <a:solidFill>
            <a:schemeClr val="accent3">
              <a:lumMod val="40000"/>
              <a:lumOff val="60000"/>
            </a:schemeClr>
          </a:solid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Detector-specific operations</a:t>
            </a:r>
          </a:p>
          <a:p>
            <a:endParaRPr lang="en-US" sz="1400" dirty="0" smtClean="0">
              <a:solidFill>
                <a:schemeClr val="tx1"/>
              </a:solidFill>
            </a:endParaRPr>
          </a:p>
          <a:p>
            <a:pPr algn="ctr"/>
            <a:r>
              <a:rPr lang="en-US" sz="1400" dirty="0" smtClean="0">
                <a:solidFill>
                  <a:schemeClr val="tx1"/>
                </a:solidFill>
              </a:rPr>
              <a:t>Declare  DOFs and calculates track-cluster residuals </a:t>
            </a:r>
            <a:r>
              <a:rPr lang="en-US" sz="1400" dirty="0" err="1" smtClean="0">
                <a:solidFill>
                  <a:schemeClr val="tx1"/>
                </a:solidFill>
              </a:rPr>
              <a:t>wrt</a:t>
            </a:r>
            <a:r>
              <a:rPr lang="en-US" sz="1400" dirty="0" smtClean="0">
                <a:solidFill>
                  <a:schemeClr val="tx1"/>
                </a:solidFill>
              </a:rPr>
              <a:t> these DOFs</a:t>
            </a:r>
          </a:p>
        </p:txBody>
      </p:sp>
      <p:cxnSp>
        <p:nvCxnSpPr>
          <p:cNvPr id="14" name="Straight Arrow Connector 13"/>
          <p:cNvCxnSpPr>
            <a:stCxn id="31" idx="3"/>
          </p:cNvCxnSpPr>
          <p:nvPr/>
        </p:nvCxnSpPr>
        <p:spPr>
          <a:xfrm>
            <a:off x="5918790" y="11343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918790" y="14391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918790" y="18201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918790" y="22011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918790" y="25821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3976881" y="3081394"/>
            <a:ext cx="1295402" cy="914400"/>
            <a:chOff x="3200398" y="4495800"/>
            <a:chExt cx="1371602" cy="1066800"/>
          </a:xfrm>
        </p:grpSpPr>
        <p:sp>
          <p:nvSpPr>
            <p:cNvPr id="27" name="Rectangle 26"/>
            <p:cNvSpPr/>
            <p:nvPr/>
          </p:nvSpPr>
          <p:spPr>
            <a:xfrm>
              <a:off x="3200400" y="4495800"/>
              <a:ext cx="13716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err="1" smtClean="0">
                  <a:ln>
                    <a:solidFill>
                      <a:schemeClr val="tx1"/>
                    </a:solidFill>
                  </a:ln>
                  <a:solidFill>
                    <a:schemeClr val="tx1"/>
                  </a:solidFill>
                </a:rPr>
                <a:t>AliAlgTrack</a:t>
              </a:r>
              <a:endParaRPr lang="fr-FR" sz="1600" dirty="0">
                <a:ln>
                  <a:solidFill>
                    <a:schemeClr val="tx1"/>
                  </a:solidFill>
                </a:ln>
                <a:solidFill>
                  <a:schemeClr val="tx1"/>
                </a:solidFill>
              </a:endParaRPr>
            </a:p>
          </p:txBody>
        </p:sp>
        <p:sp>
          <p:nvSpPr>
            <p:cNvPr id="28" name="Rectangle 27"/>
            <p:cNvSpPr/>
            <p:nvPr/>
          </p:nvSpPr>
          <p:spPr>
            <a:xfrm>
              <a:off x="3200398" y="4876799"/>
              <a:ext cx="1371600" cy="6858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Fits, derivatives</a:t>
              </a:r>
              <a:endParaRPr lang="fr-FR" sz="1600" dirty="0"/>
            </a:p>
          </p:txBody>
        </p:sp>
      </p:grpSp>
      <p:grpSp>
        <p:nvGrpSpPr>
          <p:cNvPr id="20" name="Group 19"/>
          <p:cNvGrpSpPr/>
          <p:nvPr/>
        </p:nvGrpSpPr>
        <p:grpSpPr>
          <a:xfrm>
            <a:off x="5574947" y="3081394"/>
            <a:ext cx="1295400" cy="914400"/>
            <a:chOff x="3200400" y="4495800"/>
            <a:chExt cx="1371600" cy="1066800"/>
          </a:xfrm>
        </p:grpSpPr>
        <p:sp>
          <p:nvSpPr>
            <p:cNvPr id="25" name="Rectangle 24"/>
            <p:cNvSpPr/>
            <p:nvPr/>
          </p:nvSpPr>
          <p:spPr>
            <a:xfrm>
              <a:off x="3200400" y="4495800"/>
              <a:ext cx="13716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err="1" smtClean="0">
                  <a:ln>
                    <a:solidFill>
                      <a:schemeClr val="tx1"/>
                    </a:solidFill>
                  </a:ln>
                  <a:solidFill>
                    <a:schemeClr val="tx1"/>
                  </a:solidFill>
                </a:rPr>
                <a:t>AliAlgPoint</a:t>
              </a:r>
              <a:endParaRPr lang="fr-FR" sz="1600" dirty="0">
                <a:ln>
                  <a:solidFill>
                    <a:schemeClr val="tx1"/>
                  </a:solidFill>
                </a:ln>
                <a:solidFill>
                  <a:schemeClr val="tx1"/>
                </a:solidFill>
              </a:endParaRPr>
            </a:p>
          </p:txBody>
        </p:sp>
        <p:sp>
          <p:nvSpPr>
            <p:cNvPr id="26" name="Rectangle 25"/>
            <p:cNvSpPr/>
            <p:nvPr/>
          </p:nvSpPr>
          <p:spPr>
            <a:xfrm>
              <a:off x="3200400" y="4876800"/>
              <a:ext cx="1371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err="1" smtClean="0"/>
                <a:t>Meausurement</a:t>
              </a:r>
              <a:endParaRPr lang="en-US" sz="1400" dirty="0" smtClean="0"/>
            </a:p>
            <a:p>
              <a:pPr algn="ctr"/>
              <a:r>
                <a:rPr lang="en-US" sz="1400" dirty="0" smtClean="0"/>
                <a:t>Materials</a:t>
              </a:r>
              <a:endParaRPr lang="fr-FR" sz="1400" dirty="0"/>
            </a:p>
          </p:txBody>
        </p:sp>
      </p:grpSp>
      <p:sp>
        <p:nvSpPr>
          <p:cNvPr id="21" name="Left-Right Arrow 20"/>
          <p:cNvSpPr/>
          <p:nvPr/>
        </p:nvSpPr>
        <p:spPr>
          <a:xfrm>
            <a:off x="3480389" y="874599"/>
            <a:ext cx="1353205" cy="381939"/>
          </a:xfrm>
          <a:prstGeom prst="leftRightArrow">
            <a:avLst>
              <a:gd name="adj1" fmla="val 63660"/>
              <a:gd name="adj2" fmla="val 23563"/>
            </a:avLst>
          </a:prstGeom>
        </p:spPr>
        <p:style>
          <a:lnRef idx="2">
            <a:schemeClr val="accent1">
              <a:shade val="50000"/>
            </a:schemeClr>
          </a:lnRef>
          <a:fillRef idx="1">
            <a:schemeClr val="accent1"/>
          </a:fillRef>
          <a:effectRef idx="0">
            <a:schemeClr val="accent1"/>
          </a:effectRef>
          <a:fontRef idx="minor">
            <a:schemeClr val="lt1"/>
          </a:fontRef>
        </p:style>
        <p:txBody>
          <a:bodyPr tIns="274320" rtlCol="0" anchor="ctr"/>
          <a:lstStyle/>
          <a:p>
            <a:pPr algn="ctr"/>
            <a:r>
              <a:rPr lang="en-US" sz="1400" dirty="0" smtClean="0"/>
              <a:t>DOFs</a:t>
            </a:r>
            <a:endParaRPr lang="fr-FR" sz="1400" dirty="0" smtClean="0"/>
          </a:p>
          <a:p>
            <a:pPr algn="ctr"/>
            <a:endParaRPr lang="en-US" sz="1400" dirty="0"/>
          </a:p>
        </p:txBody>
      </p:sp>
      <p:sp>
        <p:nvSpPr>
          <p:cNvPr id="22" name="Down Arrow 21"/>
          <p:cNvSpPr/>
          <p:nvPr/>
        </p:nvSpPr>
        <p:spPr>
          <a:xfrm>
            <a:off x="4738611" y="2905828"/>
            <a:ext cx="515007" cy="1471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5272281" y="3369091"/>
            <a:ext cx="302664" cy="39939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Down Arrow 44"/>
          <p:cNvSpPr/>
          <p:nvPr/>
        </p:nvSpPr>
        <p:spPr>
          <a:xfrm>
            <a:off x="5570090" y="2909726"/>
            <a:ext cx="515007" cy="1471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1655379" y="21020"/>
            <a:ext cx="5833241" cy="369332"/>
          </a:xfrm>
          <a:prstGeom prst="rect">
            <a:avLst/>
          </a:prstGeom>
          <a:noFill/>
        </p:spPr>
        <p:txBody>
          <a:bodyPr wrap="square" rtlCol="0">
            <a:spAutoFit/>
          </a:bodyPr>
          <a:lstStyle/>
          <a:p>
            <a:pPr algn="ctr"/>
            <a:r>
              <a:rPr lang="en-US" b="1" dirty="0" smtClean="0"/>
              <a:t>Alice </a:t>
            </a:r>
            <a:r>
              <a:rPr lang="en-US" b="1" dirty="0" err="1" smtClean="0"/>
              <a:t>Millepede</a:t>
            </a:r>
            <a:r>
              <a:rPr lang="en-US" b="1" dirty="0" smtClean="0"/>
              <a:t>  global alignment framework</a:t>
            </a:r>
            <a:endParaRPr lang="en-US" b="1" dirty="0"/>
          </a:p>
        </p:txBody>
      </p:sp>
      <p:sp>
        <p:nvSpPr>
          <p:cNvPr id="53" name="TextBox 52"/>
          <p:cNvSpPr txBox="1"/>
          <p:nvPr/>
        </p:nvSpPr>
        <p:spPr>
          <a:xfrm>
            <a:off x="142240" y="510486"/>
            <a:ext cx="2768133" cy="369332"/>
          </a:xfrm>
          <a:prstGeom prst="rect">
            <a:avLst/>
          </a:prstGeom>
          <a:noFill/>
        </p:spPr>
        <p:txBody>
          <a:bodyPr wrap="square" rtlCol="0">
            <a:spAutoFit/>
          </a:bodyPr>
          <a:lstStyle/>
          <a:p>
            <a:r>
              <a:rPr lang="en-GB" dirty="0" smtClean="0"/>
              <a:t>Implemented:</a:t>
            </a:r>
            <a:endParaRPr lang="en-GB" dirty="0"/>
          </a:p>
        </p:txBody>
      </p:sp>
      <p:sp>
        <p:nvSpPr>
          <p:cNvPr id="54" name="TextBox 53"/>
          <p:cNvSpPr txBox="1"/>
          <p:nvPr/>
        </p:nvSpPr>
        <p:spPr>
          <a:xfrm>
            <a:off x="183930" y="4095055"/>
            <a:ext cx="8776138" cy="2539157"/>
          </a:xfrm>
          <a:prstGeom prst="rect">
            <a:avLst/>
          </a:prstGeom>
          <a:noFill/>
        </p:spPr>
        <p:txBody>
          <a:bodyPr wrap="square" rtlCol="0">
            <a:spAutoFit/>
          </a:bodyPr>
          <a:lstStyle/>
          <a:p>
            <a:pPr marL="231775" indent="-231775">
              <a:spcBef>
                <a:spcPts val="600"/>
              </a:spcBef>
              <a:buFont typeface="Wingdings" pitchFamily="2" charset="2"/>
              <a:buChar char="§"/>
            </a:pPr>
            <a:r>
              <a:rPr lang="en-US" dirty="0" smtClean="0"/>
              <a:t>Conversion of </a:t>
            </a:r>
            <a:r>
              <a:rPr lang="en-US" dirty="0" err="1" smtClean="0"/>
              <a:t>AliTrackPoints</a:t>
            </a:r>
            <a:r>
              <a:rPr lang="en-US" dirty="0" smtClean="0"/>
              <a:t> from </a:t>
            </a:r>
            <a:r>
              <a:rPr lang="en-US" dirty="0" err="1" smtClean="0"/>
              <a:t>ESDfriends</a:t>
            </a:r>
            <a:r>
              <a:rPr lang="en-US" dirty="0" smtClean="0"/>
              <a:t> to </a:t>
            </a:r>
            <a:r>
              <a:rPr lang="en-US" dirty="0" err="1" smtClean="0"/>
              <a:t>AliAlgPoint</a:t>
            </a:r>
            <a:r>
              <a:rPr lang="en-US" dirty="0" smtClean="0"/>
              <a:t>: measurement in the relevant tracking frame + material budget information</a:t>
            </a:r>
          </a:p>
          <a:p>
            <a:pPr marL="231775" indent="-231775">
              <a:spcBef>
                <a:spcPts val="600"/>
              </a:spcBef>
              <a:buFont typeface="Wingdings" pitchFamily="2" charset="2"/>
              <a:buChar char="§"/>
            </a:pPr>
            <a:r>
              <a:rPr lang="en-US" dirty="0" smtClean="0"/>
              <a:t>Automatics undoing of alignment/calibration used during reconstruction and application of reference alignment/calibration.</a:t>
            </a:r>
          </a:p>
          <a:p>
            <a:pPr marL="231775" indent="-231775">
              <a:spcBef>
                <a:spcPts val="600"/>
              </a:spcBef>
              <a:buFont typeface="Wingdings" pitchFamily="2" charset="2"/>
              <a:buChar char="§"/>
            </a:pPr>
            <a:r>
              <a:rPr lang="en-US" dirty="0" smtClean="0"/>
              <a:t>Alignment track (</a:t>
            </a:r>
            <a:r>
              <a:rPr lang="en-US" dirty="0" err="1" smtClean="0"/>
              <a:t>AliAlgTrack</a:t>
            </a:r>
            <a:r>
              <a:rPr lang="en-US" dirty="0" smtClean="0"/>
              <a:t>) fit + linearization of derivatives over track parameters (including MS). Two modes: (</a:t>
            </a:r>
            <a:r>
              <a:rPr lang="en-US" dirty="0" err="1" smtClean="0"/>
              <a:t>i</a:t>
            </a:r>
            <a:r>
              <a:rPr lang="en-US" dirty="0" smtClean="0"/>
              <a:t>)collision tracks, (ii) cosmic tracks made of 2 legs</a:t>
            </a:r>
          </a:p>
          <a:p>
            <a:pPr marL="231775" indent="-231775">
              <a:spcBef>
                <a:spcPts val="600"/>
              </a:spcBef>
              <a:buFont typeface="Wingdings" pitchFamily="2" charset="2"/>
              <a:buChar char="§"/>
            </a:pPr>
            <a:r>
              <a:rPr lang="en-US" dirty="0" smtClean="0"/>
              <a:t>Automatic/manual constraints according to detector hierarchy </a:t>
            </a:r>
            <a:br>
              <a:rPr lang="en-US" dirty="0" smtClean="0"/>
            </a:br>
            <a:r>
              <a:rPr lang="en-US" dirty="0" smtClean="0"/>
              <a:t>(total movement of child nodes in the parent node frame = 0</a:t>
            </a:r>
            <a:r>
              <a:rPr lang="en-US" dirty="0" smtClean="0"/>
              <a:t>)</a:t>
            </a:r>
            <a:endParaRPr lang="en-US" dirty="0" smtClean="0"/>
          </a:p>
        </p:txBody>
      </p:sp>
    </p:spTree>
    <p:extLst>
      <p:ext uri="{BB962C8B-B14F-4D97-AF65-F5344CB8AC3E}">
        <p14:creationId xmlns:p14="http://schemas.microsoft.com/office/powerpoint/2010/main" val="2452383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13</a:t>
            </a:fld>
            <a:endParaRPr lang="en-GB"/>
          </a:p>
        </p:txBody>
      </p:sp>
      <p:grpSp>
        <p:nvGrpSpPr>
          <p:cNvPr id="51" name="Group 50"/>
          <p:cNvGrpSpPr/>
          <p:nvPr/>
        </p:nvGrpSpPr>
        <p:grpSpPr>
          <a:xfrm>
            <a:off x="584790" y="600953"/>
            <a:ext cx="8038214" cy="3921648"/>
            <a:chOff x="673396" y="194553"/>
            <a:chExt cx="8038214" cy="3921648"/>
          </a:xfrm>
        </p:grpSpPr>
        <p:sp>
          <p:nvSpPr>
            <p:cNvPr id="36" name="Rectangle 35"/>
            <p:cNvSpPr/>
            <p:nvPr/>
          </p:nvSpPr>
          <p:spPr>
            <a:xfrm>
              <a:off x="2121194" y="499353"/>
              <a:ext cx="1447800" cy="160937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err="1" smtClean="0">
                  <a:ln>
                    <a:solidFill>
                      <a:schemeClr val="tx1"/>
                    </a:solidFill>
                  </a:ln>
                  <a:solidFill>
                    <a:schemeClr val="tx1"/>
                  </a:solidFill>
                </a:rPr>
                <a:t>AliAlgSteer</a:t>
              </a:r>
              <a:endParaRPr lang="fr-FR" sz="1600" dirty="0">
                <a:ln>
                  <a:solidFill>
                    <a:schemeClr val="tx1"/>
                  </a:solidFill>
                </a:ln>
                <a:solidFill>
                  <a:schemeClr val="tx1"/>
                </a:solidFill>
              </a:endParaRPr>
            </a:p>
          </p:txBody>
        </p:sp>
        <p:sp>
          <p:nvSpPr>
            <p:cNvPr id="37" name="Rectangle 36"/>
            <p:cNvSpPr/>
            <p:nvPr/>
          </p:nvSpPr>
          <p:spPr>
            <a:xfrm>
              <a:off x="2121194" y="850141"/>
              <a:ext cx="1447800" cy="1173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Steering, </a:t>
              </a:r>
            </a:p>
            <a:p>
              <a:pPr algn="ctr"/>
              <a:r>
                <a:rPr lang="en-US" sz="1600" dirty="0" smtClean="0"/>
                <a:t>IO,</a:t>
              </a:r>
            </a:p>
            <a:p>
              <a:pPr algn="ctr"/>
              <a:r>
                <a:rPr lang="en-US" sz="1600" dirty="0" smtClean="0"/>
                <a:t>Preparation of input for PEDE</a:t>
              </a:r>
              <a:endParaRPr lang="fr-FR" sz="1600" dirty="0"/>
            </a:p>
          </p:txBody>
        </p:sp>
        <p:sp>
          <p:nvSpPr>
            <p:cNvPr id="5" name="Rectangle 4"/>
            <p:cNvSpPr/>
            <p:nvPr/>
          </p:nvSpPr>
          <p:spPr>
            <a:xfrm>
              <a:off x="673396" y="499353"/>
              <a:ext cx="1219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ESD + </a:t>
              </a:r>
              <a:r>
                <a:rPr lang="en-US" sz="1600" dirty="0" err="1" smtClean="0"/>
                <a:t>ESDFriend</a:t>
              </a:r>
              <a:endParaRPr lang="fr-FR" sz="1600" dirty="0"/>
            </a:p>
          </p:txBody>
        </p:sp>
        <p:grpSp>
          <p:nvGrpSpPr>
            <p:cNvPr id="6" name="Group 5"/>
            <p:cNvGrpSpPr/>
            <p:nvPr/>
          </p:nvGrpSpPr>
          <p:grpSpPr>
            <a:xfrm>
              <a:off x="4940596" y="194553"/>
              <a:ext cx="1143000" cy="2286000"/>
              <a:chOff x="4495800" y="4267200"/>
              <a:chExt cx="1143000" cy="2286000"/>
            </a:xfrm>
          </p:grpSpPr>
          <p:sp>
            <p:nvSpPr>
              <p:cNvPr id="29" name="Rectangle 28"/>
              <p:cNvSpPr/>
              <p:nvPr/>
            </p:nvSpPr>
            <p:spPr>
              <a:xfrm>
                <a:off x="4495800" y="4267200"/>
                <a:ext cx="1143000" cy="22860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fr-FR" b="1" dirty="0" err="1" smtClean="0">
                    <a:solidFill>
                      <a:schemeClr val="tx1"/>
                    </a:solidFill>
                  </a:rPr>
                  <a:t>AliAlgDet</a:t>
                </a:r>
                <a:endParaRPr lang="fr-FR" b="1" dirty="0">
                  <a:solidFill>
                    <a:schemeClr val="tx1"/>
                  </a:solidFill>
                </a:endParaRPr>
              </a:p>
            </p:txBody>
          </p:sp>
          <p:grpSp>
            <p:nvGrpSpPr>
              <p:cNvPr id="30" name="Group 29"/>
              <p:cNvGrpSpPr/>
              <p:nvPr/>
            </p:nvGrpSpPr>
            <p:grpSpPr>
              <a:xfrm>
                <a:off x="4572000" y="4648200"/>
                <a:ext cx="990600" cy="1828800"/>
                <a:chOff x="3886200" y="4191000"/>
                <a:chExt cx="990600" cy="1828800"/>
              </a:xfrm>
            </p:grpSpPr>
            <p:sp>
              <p:nvSpPr>
                <p:cNvPr id="31" name="Rectangle 30"/>
                <p:cNvSpPr/>
                <p:nvPr/>
              </p:nvSpPr>
              <p:spPr>
                <a:xfrm>
                  <a:off x="3886200" y="4191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ITS</a:t>
                  </a:r>
                  <a:endParaRPr lang="fr-FR" sz="1600" dirty="0"/>
                </a:p>
              </p:txBody>
            </p:sp>
            <p:sp>
              <p:nvSpPr>
                <p:cNvPr id="32" name="Rectangle 31"/>
                <p:cNvSpPr/>
                <p:nvPr/>
              </p:nvSpPr>
              <p:spPr>
                <a:xfrm>
                  <a:off x="3886200" y="4572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TPC</a:t>
                  </a:r>
                  <a:endParaRPr lang="fr-FR" sz="1600" dirty="0"/>
                </a:p>
              </p:txBody>
            </p:sp>
            <p:sp>
              <p:nvSpPr>
                <p:cNvPr id="33" name="Rectangle 32"/>
                <p:cNvSpPr/>
                <p:nvPr/>
              </p:nvSpPr>
              <p:spPr>
                <a:xfrm>
                  <a:off x="3886200" y="4953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TRD</a:t>
                  </a:r>
                  <a:endParaRPr lang="fr-FR" sz="1600" dirty="0"/>
                </a:p>
              </p:txBody>
            </p:sp>
            <p:sp>
              <p:nvSpPr>
                <p:cNvPr id="34" name="Rectangle 33"/>
                <p:cNvSpPr/>
                <p:nvPr/>
              </p:nvSpPr>
              <p:spPr>
                <a:xfrm>
                  <a:off x="3886200" y="5334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TOF</a:t>
                  </a:r>
                  <a:endParaRPr lang="fr-FR" sz="1600" dirty="0"/>
                </a:p>
              </p:txBody>
            </p:sp>
            <p:sp>
              <p:nvSpPr>
                <p:cNvPr id="35" name="Rectangle 34"/>
                <p:cNvSpPr/>
                <p:nvPr/>
              </p:nvSpPr>
              <p:spPr>
                <a:xfrm>
                  <a:off x="3886200" y="5715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t>
                  </a:r>
                  <a:endParaRPr lang="fr-FR" sz="1600" dirty="0"/>
                </a:p>
              </p:txBody>
            </p:sp>
          </p:grpSp>
        </p:grpSp>
        <p:sp>
          <p:nvSpPr>
            <p:cNvPr id="7" name="Left Arrow 6"/>
            <p:cNvSpPr/>
            <p:nvPr/>
          </p:nvSpPr>
          <p:spPr>
            <a:xfrm flipH="1">
              <a:off x="3568994" y="893493"/>
              <a:ext cx="1371601" cy="533400"/>
            </a:xfrm>
            <a:prstGeom prst="leftArrow">
              <a:avLst>
                <a:gd name="adj1" fmla="val 50000"/>
                <a:gd name="adj2" fmla="val 29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tracks, clusters</a:t>
              </a:r>
              <a:endParaRPr lang="fr-FR" sz="1400" dirty="0"/>
            </a:p>
          </p:txBody>
        </p:sp>
        <p:sp>
          <p:nvSpPr>
            <p:cNvPr id="8" name="Left Arrow 7"/>
            <p:cNvSpPr/>
            <p:nvPr/>
          </p:nvSpPr>
          <p:spPr>
            <a:xfrm>
              <a:off x="3568994" y="1447913"/>
              <a:ext cx="1371602" cy="573939"/>
            </a:xfrm>
            <a:prstGeom prst="leftArrow">
              <a:avLst>
                <a:gd name="adj1" fmla="val 50000"/>
                <a:gd name="adj2" fmla="val 29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residuals + their derivatives</a:t>
              </a:r>
              <a:endParaRPr lang="fr-FR" sz="1200" dirty="0"/>
            </a:p>
          </p:txBody>
        </p:sp>
        <p:sp>
          <p:nvSpPr>
            <p:cNvPr id="9" name="Right Arrow 8"/>
            <p:cNvSpPr/>
            <p:nvPr/>
          </p:nvSpPr>
          <p:spPr>
            <a:xfrm>
              <a:off x="1892596" y="727953"/>
              <a:ext cx="228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673396" y="1108953"/>
              <a:ext cx="12192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geometry</a:t>
              </a:r>
            </a:p>
            <a:p>
              <a:pPr algn="ctr"/>
              <a:r>
                <a:rPr lang="en-US" sz="1600" dirty="0" smtClean="0"/>
                <a:t>OCDB</a:t>
              </a:r>
              <a:endParaRPr lang="fr-FR" sz="1600" dirty="0"/>
            </a:p>
          </p:txBody>
        </p:sp>
        <p:sp>
          <p:nvSpPr>
            <p:cNvPr id="11" name="Right Arrow 10"/>
            <p:cNvSpPr/>
            <p:nvPr/>
          </p:nvSpPr>
          <p:spPr>
            <a:xfrm>
              <a:off x="1892596" y="1185153"/>
              <a:ext cx="228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ight Arrow 11"/>
            <p:cNvSpPr/>
            <p:nvPr/>
          </p:nvSpPr>
          <p:spPr>
            <a:xfrm rot="10800000">
              <a:off x="1892596" y="1566153"/>
              <a:ext cx="2286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6540796" y="499353"/>
              <a:ext cx="2170814" cy="1905000"/>
            </a:xfrm>
            <a:prstGeom prst="rect">
              <a:avLst/>
            </a:prstGeom>
            <a:solidFill>
              <a:schemeClr val="accent3">
                <a:lumMod val="40000"/>
                <a:lumOff val="60000"/>
              </a:schemeClr>
            </a:solid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Detector-specific operations</a:t>
              </a:r>
            </a:p>
            <a:p>
              <a:endParaRPr lang="en-US" sz="1400" dirty="0" smtClean="0">
                <a:solidFill>
                  <a:schemeClr val="tx1"/>
                </a:solidFill>
              </a:endParaRPr>
            </a:p>
            <a:p>
              <a:pPr algn="ctr"/>
              <a:r>
                <a:rPr lang="en-US" sz="1400" dirty="0" smtClean="0">
                  <a:solidFill>
                    <a:schemeClr val="tx1"/>
                  </a:solidFill>
                </a:rPr>
                <a:t>Declare  DOFs and calculates track-cluster residuals </a:t>
              </a:r>
              <a:r>
                <a:rPr lang="en-US" sz="1400" dirty="0" err="1" smtClean="0">
                  <a:solidFill>
                    <a:schemeClr val="tx1"/>
                  </a:solidFill>
                </a:rPr>
                <a:t>wrt</a:t>
              </a:r>
              <a:r>
                <a:rPr lang="en-US" sz="1400" dirty="0" smtClean="0">
                  <a:solidFill>
                    <a:schemeClr val="tx1"/>
                  </a:solidFill>
                </a:rPr>
                <a:t> these DOFs</a:t>
              </a:r>
            </a:p>
          </p:txBody>
        </p:sp>
        <p:cxnSp>
          <p:nvCxnSpPr>
            <p:cNvPr id="14" name="Straight Arrow Connector 13"/>
            <p:cNvCxnSpPr>
              <a:stCxn id="31" idx="3"/>
            </p:cNvCxnSpPr>
            <p:nvPr/>
          </p:nvCxnSpPr>
          <p:spPr>
            <a:xfrm>
              <a:off x="6007396" y="7279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007396" y="10327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007396" y="14137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007396" y="17947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007396" y="21757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4065487" y="2674994"/>
              <a:ext cx="1295402" cy="914400"/>
              <a:chOff x="3200398" y="4495800"/>
              <a:chExt cx="1371602" cy="1066800"/>
            </a:xfrm>
          </p:grpSpPr>
          <p:sp>
            <p:nvSpPr>
              <p:cNvPr id="27" name="Rectangle 26"/>
              <p:cNvSpPr/>
              <p:nvPr/>
            </p:nvSpPr>
            <p:spPr>
              <a:xfrm>
                <a:off x="3200400" y="4495800"/>
                <a:ext cx="13716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err="1" smtClean="0">
                    <a:ln>
                      <a:solidFill>
                        <a:schemeClr val="tx1"/>
                      </a:solidFill>
                    </a:ln>
                    <a:solidFill>
                      <a:schemeClr val="tx1"/>
                    </a:solidFill>
                  </a:rPr>
                  <a:t>AliAlgTrack</a:t>
                </a:r>
                <a:endParaRPr lang="fr-FR" sz="1600" dirty="0">
                  <a:ln>
                    <a:solidFill>
                      <a:schemeClr val="tx1"/>
                    </a:solidFill>
                  </a:ln>
                  <a:solidFill>
                    <a:schemeClr val="tx1"/>
                  </a:solidFill>
                </a:endParaRPr>
              </a:p>
            </p:txBody>
          </p:sp>
          <p:sp>
            <p:nvSpPr>
              <p:cNvPr id="28" name="Rectangle 27"/>
              <p:cNvSpPr/>
              <p:nvPr/>
            </p:nvSpPr>
            <p:spPr>
              <a:xfrm>
                <a:off x="3200398" y="4876799"/>
                <a:ext cx="1371600" cy="6858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Fits, derivatives</a:t>
                </a:r>
                <a:endParaRPr lang="fr-FR" sz="1600" dirty="0"/>
              </a:p>
            </p:txBody>
          </p:sp>
        </p:grpSp>
        <p:grpSp>
          <p:nvGrpSpPr>
            <p:cNvPr id="20" name="Group 19"/>
            <p:cNvGrpSpPr/>
            <p:nvPr/>
          </p:nvGrpSpPr>
          <p:grpSpPr>
            <a:xfrm>
              <a:off x="5663553" y="2674994"/>
              <a:ext cx="1295400" cy="914400"/>
              <a:chOff x="3200400" y="4495800"/>
              <a:chExt cx="1371600" cy="1066800"/>
            </a:xfrm>
          </p:grpSpPr>
          <p:sp>
            <p:nvSpPr>
              <p:cNvPr id="25" name="Rectangle 24"/>
              <p:cNvSpPr/>
              <p:nvPr/>
            </p:nvSpPr>
            <p:spPr>
              <a:xfrm>
                <a:off x="3200400" y="4495800"/>
                <a:ext cx="13716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err="1" smtClean="0">
                    <a:ln>
                      <a:solidFill>
                        <a:schemeClr val="tx1"/>
                      </a:solidFill>
                    </a:ln>
                    <a:solidFill>
                      <a:schemeClr val="tx1"/>
                    </a:solidFill>
                  </a:rPr>
                  <a:t>AliAlgPoint</a:t>
                </a:r>
                <a:endParaRPr lang="fr-FR" sz="1600" dirty="0">
                  <a:ln>
                    <a:solidFill>
                      <a:schemeClr val="tx1"/>
                    </a:solidFill>
                  </a:ln>
                  <a:solidFill>
                    <a:schemeClr val="tx1"/>
                  </a:solidFill>
                </a:endParaRPr>
              </a:p>
            </p:txBody>
          </p:sp>
          <p:sp>
            <p:nvSpPr>
              <p:cNvPr id="26" name="Rectangle 25"/>
              <p:cNvSpPr/>
              <p:nvPr/>
            </p:nvSpPr>
            <p:spPr>
              <a:xfrm>
                <a:off x="3200400" y="4876800"/>
                <a:ext cx="1371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err="1" smtClean="0"/>
                  <a:t>Meausurement</a:t>
                </a:r>
                <a:endParaRPr lang="en-US" sz="1400" dirty="0" smtClean="0"/>
              </a:p>
              <a:p>
                <a:pPr algn="ctr"/>
                <a:r>
                  <a:rPr lang="en-US" sz="1400" dirty="0" smtClean="0"/>
                  <a:t>Materials</a:t>
                </a:r>
                <a:endParaRPr lang="fr-FR" sz="1400" dirty="0"/>
              </a:p>
            </p:txBody>
          </p:sp>
        </p:grpSp>
        <p:sp>
          <p:nvSpPr>
            <p:cNvPr id="21" name="Left-Right Arrow 20"/>
            <p:cNvSpPr/>
            <p:nvPr/>
          </p:nvSpPr>
          <p:spPr>
            <a:xfrm>
              <a:off x="3568995" y="468199"/>
              <a:ext cx="1353205" cy="381939"/>
            </a:xfrm>
            <a:prstGeom prst="leftRightArrow">
              <a:avLst>
                <a:gd name="adj1" fmla="val 63660"/>
                <a:gd name="adj2" fmla="val 23563"/>
              </a:avLst>
            </a:prstGeom>
          </p:spPr>
          <p:style>
            <a:lnRef idx="2">
              <a:schemeClr val="accent1">
                <a:shade val="50000"/>
              </a:schemeClr>
            </a:lnRef>
            <a:fillRef idx="1">
              <a:schemeClr val="accent1"/>
            </a:fillRef>
            <a:effectRef idx="0">
              <a:schemeClr val="accent1"/>
            </a:effectRef>
            <a:fontRef idx="minor">
              <a:schemeClr val="lt1"/>
            </a:fontRef>
          </p:style>
          <p:txBody>
            <a:bodyPr tIns="274320" rtlCol="0" anchor="ctr"/>
            <a:lstStyle/>
            <a:p>
              <a:pPr algn="ctr"/>
              <a:r>
                <a:rPr lang="en-US" sz="1400" dirty="0" smtClean="0"/>
                <a:t>DOFs</a:t>
              </a:r>
              <a:endParaRPr lang="fr-FR" sz="1400" dirty="0" smtClean="0"/>
            </a:p>
            <a:p>
              <a:pPr algn="ctr"/>
              <a:endParaRPr lang="en-US" sz="1400" dirty="0"/>
            </a:p>
          </p:txBody>
        </p:sp>
        <p:sp>
          <p:nvSpPr>
            <p:cNvPr id="22" name="Down Arrow 21"/>
            <p:cNvSpPr/>
            <p:nvPr/>
          </p:nvSpPr>
          <p:spPr>
            <a:xfrm>
              <a:off x="4827217" y="2499428"/>
              <a:ext cx="515007" cy="1471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5360887" y="2962691"/>
              <a:ext cx="302664" cy="39939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Up Arrow 38"/>
            <p:cNvSpPr/>
            <p:nvPr/>
          </p:nvSpPr>
          <p:spPr>
            <a:xfrm rot="10800000">
              <a:off x="2668604" y="2108081"/>
              <a:ext cx="462455" cy="39939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Up Arrow 39"/>
            <p:cNvSpPr/>
            <p:nvPr/>
          </p:nvSpPr>
          <p:spPr>
            <a:xfrm rot="16200000">
              <a:off x="3646154" y="2635651"/>
              <a:ext cx="429199" cy="3645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2133597" y="2506829"/>
              <a:ext cx="1532487" cy="160937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smtClean="0">
                  <a:ln>
                    <a:solidFill>
                      <a:schemeClr val="tx1"/>
                    </a:solidFill>
                  </a:ln>
                  <a:solidFill>
                    <a:schemeClr val="tx1"/>
                  </a:solidFill>
                </a:rPr>
                <a:t>Output, QA</a:t>
              </a:r>
              <a:endParaRPr lang="fr-FR" sz="1600" dirty="0">
                <a:ln>
                  <a:solidFill>
                    <a:schemeClr val="tx1"/>
                  </a:solidFill>
                </a:ln>
                <a:solidFill>
                  <a:schemeClr val="tx1"/>
                </a:solidFill>
              </a:endParaRPr>
            </a:p>
          </p:txBody>
        </p:sp>
        <p:sp>
          <p:nvSpPr>
            <p:cNvPr id="41" name="Rectangle 40"/>
            <p:cNvSpPr/>
            <p:nvPr/>
          </p:nvSpPr>
          <p:spPr>
            <a:xfrm>
              <a:off x="2133589" y="3683254"/>
              <a:ext cx="1532487" cy="4295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t>AliAlgMPRecord</a:t>
              </a:r>
              <a:endParaRPr lang="fr-FR" sz="1400" b="1" dirty="0"/>
            </a:p>
          </p:txBody>
        </p:sp>
        <p:sp>
          <p:nvSpPr>
            <p:cNvPr id="43" name="Rectangle 42"/>
            <p:cNvSpPr/>
            <p:nvPr/>
          </p:nvSpPr>
          <p:spPr>
            <a:xfrm>
              <a:off x="2133597" y="2954200"/>
              <a:ext cx="1532487" cy="662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t>AliAlgControlRes</a:t>
              </a:r>
              <a:endParaRPr lang="en-US" sz="1400" b="1" dirty="0" smtClean="0"/>
            </a:p>
            <a:p>
              <a:pPr algn="ctr"/>
              <a:r>
                <a:rPr lang="en-US" sz="1400" dirty="0" err="1" smtClean="0"/>
                <a:t>Lin.Sol</a:t>
              </a:r>
              <a:r>
                <a:rPr lang="en-US" sz="1400" dirty="0" smtClean="0"/>
                <a:t>. (biased)</a:t>
              </a:r>
              <a:br>
                <a:rPr lang="en-US" sz="1400" dirty="0" smtClean="0"/>
              </a:br>
              <a:r>
                <a:rPr lang="en-US" sz="1400" dirty="0" err="1" smtClean="0"/>
                <a:t>Kalman</a:t>
              </a:r>
              <a:r>
                <a:rPr lang="en-US" sz="1400" dirty="0" smtClean="0"/>
                <a:t> (unbiased)</a:t>
              </a:r>
              <a:endParaRPr lang="fr-FR" sz="1400" dirty="0"/>
            </a:p>
          </p:txBody>
        </p:sp>
        <p:sp>
          <p:nvSpPr>
            <p:cNvPr id="45" name="Down Arrow 44"/>
            <p:cNvSpPr/>
            <p:nvPr/>
          </p:nvSpPr>
          <p:spPr>
            <a:xfrm>
              <a:off x="5658696" y="2503326"/>
              <a:ext cx="515007" cy="1471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TextBox 51"/>
          <p:cNvSpPr txBox="1"/>
          <p:nvPr/>
        </p:nvSpPr>
        <p:spPr>
          <a:xfrm>
            <a:off x="1655379" y="21020"/>
            <a:ext cx="5833241" cy="369332"/>
          </a:xfrm>
          <a:prstGeom prst="rect">
            <a:avLst/>
          </a:prstGeom>
          <a:noFill/>
        </p:spPr>
        <p:txBody>
          <a:bodyPr wrap="square" rtlCol="0">
            <a:spAutoFit/>
          </a:bodyPr>
          <a:lstStyle/>
          <a:p>
            <a:pPr algn="ctr"/>
            <a:r>
              <a:rPr lang="en-US" b="1" dirty="0" smtClean="0"/>
              <a:t>Alice </a:t>
            </a:r>
            <a:r>
              <a:rPr lang="en-US" b="1" dirty="0" err="1" smtClean="0"/>
              <a:t>Millepede</a:t>
            </a:r>
            <a:r>
              <a:rPr lang="en-US" b="1" dirty="0" smtClean="0"/>
              <a:t>  global alignment framework</a:t>
            </a:r>
            <a:endParaRPr lang="en-US" b="1" dirty="0"/>
          </a:p>
        </p:txBody>
      </p:sp>
      <p:sp>
        <p:nvSpPr>
          <p:cNvPr id="53" name="TextBox 52"/>
          <p:cNvSpPr txBox="1"/>
          <p:nvPr/>
        </p:nvSpPr>
        <p:spPr>
          <a:xfrm>
            <a:off x="142240" y="510486"/>
            <a:ext cx="2768133" cy="369332"/>
          </a:xfrm>
          <a:prstGeom prst="rect">
            <a:avLst/>
          </a:prstGeom>
          <a:noFill/>
        </p:spPr>
        <p:txBody>
          <a:bodyPr wrap="square" rtlCol="0">
            <a:spAutoFit/>
          </a:bodyPr>
          <a:lstStyle/>
          <a:p>
            <a:r>
              <a:rPr lang="en-GB" dirty="0" smtClean="0"/>
              <a:t>Implemented:</a:t>
            </a:r>
            <a:endParaRPr lang="en-GB" dirty="0"/>
          </a:p>
        </p:txBody>
      </p:sp>
      <p:sp>
        <p:nvSpPr>
          <p:cNvPr id="54" name="TextBox 53"/>
          <p:cNvSpPr txBox="1"/>
          <p:nvPr/>
        </p:nvSpPr>
        <p:spPr>
          <a:xfrm>
            <a:off x="142240" y="4687970"/>
            <a:ext cx="8776138" cy="1708160"/>
          </a:xfrm>
          <a:prstGeom prst="rect">
            <a:avLst/>
          </a:prstGeom>
          <a:noFill/>
        </p:spPr>
        <p:txBody>
          <a:bodyPr wrap="square" rtlCol="0">
            <a:spAutoFit/>
          </a:bodyPr>
          <a:lstStyle/>
          <a:p>
            <a:pPr marL="231775" indent="-231775">
              <a:spcBef>
                <a:spcPts val="600"/>
              </a:spcBef>
              <a:buFont typeface="Wingdings" pitchFamily="2" charset="2"/>
              <a:buChar char="§"/>
            </a:pPr>
            <a:r>
              <a:rPr lang="en-US" dirty="0" smtClean="0"/>
              <a:t>Automatic/manual </a:t>
            </a:r>
            <a:r>
              <a:rPr lang="en-US" dirty="0" smtClean="0"/>
              <a:t>constraints according to detector hierarchy </a:t>
            </a:r>
            <a:r>
              <a:rPr lang="en-US" dirty="0" smtClean="0"/>
              <a:t/>
            </a:r>
            <a:br>
              <a:rPr lang="en-US" dirty="0" smtClean="0"/>
            </a:br>
            <a:r>
              <a:rPr lang="en-US" dirty="0" smtClean="0"/>
              <a:t>(</a:t>
            </a:r>
            <a:r>
              <a:rPr lang="en-US" dirty="0" smtClean="0"/>
              <a:t>total movement of child nodes in the parent node frame = 0</a:t>
            </a:r>
            <a:r>
              <a:rPr lang="en-US" dirty="0" smtClean="0"/>
              <a:t>)</a:t>
            </a:r>
          </a:p>
          <a:p>
            <a:pPr marL="231775" indent="-231775">
              <a:spcBef>
                <a:spcPts val="600"/>
              </a:spcBef>
              <a:buFont typeface="Wingdings" pitchFamily="2" charset="2"/>
              <a:buChar char="§"/>
            </a:pPr>
            <a:r>
              <a:rPr lang="en-US" dirty="0"/>
              <a:t>Control residuals</a:t>
            </a:r>
          </a:p>
          <a:p>
            <a:pPr marL="447675" lvl="1" indent="-184150">
              <a:spcBef>
                <a:spcPts val="600"/>
              </a:spcBef>
              <a:buFont typeface="Arial" panose="020B0604020202020204" pitchFamily="34" charset="0"/>
              <a:buChar char="•"/>
            </a:pPr>
            <a:r>
              <a:rPr lang="en-US" dirty="0"/>
              <a:t>Biased (all points contributing, linear eq. solutions, like in PEDE)</a:t>
            </a:r>
          </a:p>
          <a:p>
            <a:pPr marL="447675" lvl="1" indent="-184150">
              <a:spcBef>
                <a:spcPts val="600"/>
              </a:spcBef>
              <a:buFont typeface="Arial" panose="020B0604020202020204" pitchFamily="34" charset="0"/>
              <a:buChar char="•"/>
            </a:pPr>
            <a:r>
              <a:rPr lang="en-US" dirty="0"/>
              <a:t>Unbiased (smoothed </a:t>
            </a:r>
            <a:r>
              <a:rPr lang="en-US" dirty="0" err="1"/>
              <a:t>Kalman</a:t>
            </a:r>
            <a:r>
              <a:rPr lang="en-US" dirty="0"/>
              <a:t> residuals, probed point does not contribute to track</a:t>
            </a:r>
            <a:r>
              <a:rPr lang="en-US" dirty="0" smtClean="0"/>
              <a:t>)</a:t>
            </a:r>
            <a:endParaRPr lang="en-US" dirty="0"/>
          </a:p>
        </p:txBody>
      </p:sp>
    </p:spTree>
    <p:extLst>
      <p:ext uri="{BB962C8B-B14F-4D97-AF65-F5344CB8AC3E}">
        <p14:creationId xmlns:p14="http://schemas.microsoft.com/office/powerpoint/2010/main" val="22068925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14</a:t>
            </a:fld>
            <a:endParaRPr lang="en-GB"/>
          </a:p>
        </p:txBody>
      </p:sp>
      <p:grpSp>
        <p:nvGrpSpPr>
          <p:cNvPr id="51" name="Group 50"/>
          <p:cNvGrpSpPr/>
          <p:nvPr/>
        </p:nvGrpSpPr>
        <p:grpSpPr>
          <a:xfrm>
            <a:off x="520993" y="600953"/>
            <a:ext cx="8102011" cy="3947144"/>
            <a:chOff x="609599" y="194553"/>
            <a:chExt cx="8102011" cy="3947144"/>
          </a:xfrm>
        </p:grpSpPr>
        <p:sp>
          <p:nvSpPr>
            <p:cNvPr id="36" name="Rectangle 35"/>
            <p:cNvSpPr/>
            <p:nvPr/>
          </p:nvSpPr>
          <p:spPr>
            <a:xfrm>
              <a:off x="2121194" y="499353"/>
              <a:ext cx="1447800" cy="160937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err="1" smtClean="0">
                  <a:ln>
                    <a:solidFill>
                      <a:schemeClr val="tx1"/>
                    </a:solidFill>
                  </a:ln>
                  <a:solidFill>
                    <a:schemeClr val="tx1"/>
                  </a:solidFill>
                </a:rPr>
                <a:t>AliAlgSteer</a:t>
              </a:r>
              <a:endParaRPr lang="fr-FR" sz="1600" dirty="0">
                <a:ln>
                  <a:solidFill>
                    <a:schemeClr val="tx1"/>
                  </a:solidFill>
                </a:ln>
                <a:solidFill>
                  <a:schemeClr val="tx1"/>
                </a:solidFill>
              </a:endParaRPr>
            </a:p>
          </p:txBody>
        </p:sp>
        <p:sp>
          <p:nvSpPr>
            <p:cNvPr id="37" name="Rectangle 36"/>
            <p:cNvSpPr/>
            <p:nvPr/>
          </p:nvSpPr>
          <p:spPr>
            <a:xfrm>
              <a:off x="2121194" y="850141"/>
              <a:ext cx="1447800" cy="11732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Steering, </a:t>
              </a:r>
            </a:p>
            <a:p>
              <a:pPr algn="ctr"/>
              <a:r>
                <a:rPr lang="en-US" sz="1600" dirty="0" smtClean="0"/>
                <a:t>IO,</a:t>
              </a:r>
            </a:p>
            <a:p>
              <a:pPr algn="ctr"/>
              <a:r>
                <a:rPr lang="en-US" sz="1600" dirty="0" smtClean="0"/>
                <a:t>Preparation of input for PEDE</a:t>
              </a:r>
              <a:endParaRPr lang="fr-FR" sz="1600" dirty="0"/>
            </a:p>
          </p:txBody>
        </p:sp>
        <p:sp>
          <p:nvSpPr>
            <p:cNvPr id="38" name="Rectangle 37"/>
            <p:cNvSpPr/>
            <p:nvPr/>
          </p:nvSpPr>
          <p:spPr>
            <a:xfrm>
              <a:off x="740523" y="3616226"/>
              <a:ext cx="1084945" cy="52547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PEDE </a:t>
              </a:r>
              <a:br>
                <a:rPr lang="en-US" sz="1400" dirty="0" smtClean="0"/>
              </a:br>
              <a:r>
                <a:rPr lang="en-US" sz="1400" dirty="0" smtClean="0"/>
                <a:t>solver</a:t>
              </a:r>
              <a:endParaRPr lang="fr-FR" sz="1400" dirty="0"/>
            </a:p>
          </p:txBody>
        </p:sp>
        <p:sp>
          <p:nvSpPr>
            <p:cNvPr id="5" name="Rectangle 4"/>
            <p:cNvSpPr/>
            <p:nvPr/>
          </p:nvSpPr>
          <p:spPr>
            <a:xfrm>
              <a:off x="673396" y="499353"/>
              <a:ext cx="1219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ESD + </a:t>
              </a:r>
              <a:r>
                <a:rPr lang="en-US" sz="1600" dirty="0" err="1" smtClean="0"/>
                <a:t>ESDFriend</a:t>
              </a:r>
              <a:endParaRPr lang="fr-FR" sz="1600" dirty="0"/>
            </a:p>
          </p:txBody>
        </p:sp>
        <p:grpSp>
          <p:nvGrpSpPr>
            <p:cNvPr id="6" name="Group 5"/>
            <p:cNvGrpSpPr/>
            <p:nvPr/>
          </p:nvGrpSpPr>
          <p:grpSpPr>
            <a:xfrm>
              <a:off x="4940596" y="194553"/>
              <a:ext cx="1143000" cy="2286000"/>
              <a:chOff x="4495800" y="4267200"/>
              <a:chExt cx="1143000" cy="2286000"/>
            </a:xfrm>
          </p:grpSpPr>
          <p:sp>
            <p:nvSpPr>
              <p:cNvPr id="29" name="Rectangle 28"/>
              <p:cNvSpPr/>
              <p:nvPr/>
            </p:nvSpPr>
            <p:spPr>
              <a:xfrm>
                <a:off x="4495800" y="4267200"/>
                <a:ext cx="1143000" cy="22860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fr-FR" b="1" dirty="0" err="1" smtClean="0">
                    <a:solidFill>
                      <a:schemeClr val="tx1"/>
                    </a:solidFill>
                  </a:rPr>
                  <a:t>AliAlgDet</a:t>
                </a:r>
                <a:endParaRPr lang="fr-FR" b="1" dirty="0">
                  <a:solidFill>
                    <a:schemeClr val="tx1"/>
                  </a:solidFill>
                </a:endParaRPr>
              </a:p>
            </p:txBody>
          </p:sp>
          <p:grpSp>
            <p:nvGrpSpPr>
              <p:cNvPr id="30" name="Group 29"/>
              <p:cNvGrpSpPr/>
              <p:nvPr/>
            </p:nvGrpSpPr>
            <p:grpSpPr>
              <a:xfrm>
                <a:off x="4572000" y="4648200"/>
                <a:ext cx="990600" cy="1828800"/>
                <a:chOff x="3886200" y="4191000"/>
                <a:chExt cx="990600" cy="1828800"/>
              </a:xfrm>
            </p:grpSpPr>
            <p:sp>
              <p:nvSpPr>
                <p:cNvPr id="31" name="Rectangle 30"/>
                <p:cNvSpPr/>
                <p:nvPr/>
              </p:nvSpPr>
              <p:spPr>
                <a:xfrm>
                  <a:off x="3886200" y="4191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ITS</a:t>
                  </a:r>
                  <a:endParaRPr lang="fr-FR" sz="1600" dirty="0"/>
                </a:p>
              </p:txBody>
            </p:sp>
            <p:sp>
              <p:nvSpPr>
                <p:cNvPr id="32" name="Rectangle 31"/>
                <p:cNvSpPr/>
                <p:nvPr/>
              </p:nvSpPr>
              <p:spPr>
                <a:xfrm>
                  <a:off x="3886200" y="4572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TPC</a:t>
                  </a:r>
                  <a:endParaRPr lang="fr-FR" sz="1600" dirty="0"/>
                </a:p>
              </p:txBody>
            </p:sp>
            <p:sp>
              <p:nvSpPr>
                <p:cNvPr id="33" name="Rectangle 32"/>
                <p:cNvSpPr/>
                <p:nvPr/>
              </p:nvSpPr>
              <p:spPr>
                <a:xfrm>
                  <a:off x="3886200" y="4953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TRD</a:t>
                  </a:r>
                  <a:endParaRPr lang="fr-FR" sz="1600" dirty="0"/>
                </a:p>
              </p:txBody>
            </p:sp>
            <p:sp>
              <p:nvSpPr>
                <p:cNvPr id="34" name="Rectangle 33"/>
                <p:cNvSpPr/>
                <p:nvPr/>
              </p:nvSpPr>
              <p:spPr>
                <a:xfrm>
                  <a:off x="3886200" y="5334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TOF</a:t>
                  </a:r>
                  <a:endParaRPr lang="fr-FR" sz="1600" dirty="0"/>
                </a:p>
              </p:txBody>
            </p:sp>
            <p:sp>
              <p:nvSpPr>
                <p:cNvPr id="35" name="Rectangle 34"/>
                <p:cNvSpPr/>
                <p:nvPr/>
              </p:nvSpPr>
              <p:spPr>
                <a:xfrm>
                  <a:off x="3886200" y="5715000"/>
                  <a:ext cx="990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a:t>
                  </a:r>
                  <a:endParaRPr lang="fr-FR" sz="1600" dirty="0"/>
                </a:p>
              </p:txBody>
            </p:sp>
          </p:grpSp>
        </p:grpSp>
        <p:sp>
          <p:nvSpPr>
            <p:cNvPr id="7" name="Left Arrow 6"/>
            <p:cNvSpPr/>
            <p:nvPr/>
          </p:nvSpPr>
          <p:spPr>
            <a:xfrm flipH="1">
              <a:off x="3568994" y="893493"/>
              <a:ext cx="1371601" cy="533400"/>
            </a:xfrm>
            <a:prstGeom prst="leftArrow">
              <a:avLst>
                <a:gd name="adj1" fmla="val 50000"/>
                <a:gd name="adj2" fmla="val 29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tracks, clusters</a:t>
              </a:r>
              <a:endParaRPr lang="fr-FR" sz="1400" dirty="0"/>
            </a:p>
          </p:txBody>
        </p:sp>
        <p:sp>
          <p:nvSpPr>
            <p:cNvPr id="8" name="Left Arrow 7"/>
            <p:cNvSpPr/>
            <p:nvPr/>
          </p:nvSpPr>
          <p:spPr>
            <a:xfrm>
              <a:off x="3568994" y="1447913"/>
              <a:ext cx="1371602" cy="573939"/>
            </a:xfrm>
            <a:prstGeom prst="leftArrow">
              <a:avLst>
                <a:gd name="adj1" fmla="val 50000"/>
                <a:gd name="adj2" fmla="val 296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residuals + their derivatives</a:t>
              </a:r>
              <a:endParaRPr lang="fr-FR" sz="1200" dirty="0"/>
            </a:p>
          </p:txBody>
        </p:sp>
        <p:sp>
          <p:nvSpPr>
            <p:cNvPr id="9" name="Right Arrow 8"/>
            <p:cNvSpPr/>
            <p:nvPr/>
          </p:nvSpPr>
          <p:spPr>
            <a:xfrm>
              <a:off x="1892596" y="727953"/>
              <a:ext cx="228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673396" y="1108953"/>
              <a:ext cx="12192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geometry</a:t>
              </a:r>
            </a:p>
            <a:p>
              <a:pPr algn="ctr"/>
              <a:r>
                <a:rPr lang="en-US" sz="1600" dirty="0" smtClean="0"/>
                <a:t>OCDB</a:t>
              </a:r>
              <a:endParaRPr lang="fr-FR" sz="1600" dirty="0"/>
            </a:p>
          </p:txBody>
        </p:sp>
        <p:sp>
          <p:nvSpPr>
            <p:cNvPr id="11" name="Right Arrow 10"/>
            <p:cNvSpPr/>
            <p:nvPr/>
          </p:nvSpPr>
          <p:spPr>
            <a:xfrm>
              <a:off x="1892596" y="1185153"/>
              <a:ext cx="228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ight Arrow 11"/>
            <p:cNvSpPr/>
            <p:nvPr/>
          </p:nvSpPr>
          <p:spPr>
            <a:xfrm rot="10800000">
              <a:off x="1892596" y="1566153"/>
              <a:ext cx="2286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6540796" y="499353"/>
              <a:ext cx="2170814" cy="1905000"/>
            </a:xfrm>
            <a:prstGeom prst="rect">
              <a:avLst/>
            </a:prstGeom>
            <a:solidFill>
              <a:schemeClr val="accent3">
                <a:lumMod val="40000"/>
                <a:lumOff val="60000"/>
              </a:schemeClr>
            </a:solidFill>
            <a:ln>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Detector-specific operations</a:t>
              </a:r>
            </a:p>
            <a:p>
              <a:endParaRPr lang="en-US" sz="1400" dirty="0" smtClean="0">
                <a:solidFill>
                  <a:schemeClr val="tx1"/>
                </a:solidFill>
              </a:endParaRPr>
            </a:p>
            <a:p>
              <a:pPr algn="ctr"/>
              <a:r>
                <a:rPr lang="en-US" sz="1400" dirty="0" smtClean="0">
                  <a:solidFill>
                    <a:schemeClr val="tx1"/>
                  </a:solidFill>
                </a:rPr>
                <a:t>Declare  DOFs and calculates track-cluster residuals </a:t>
              </a:r>
              <a:r>
                <a:rPr lang="en-US" sz="1400" dirty="0" err="1" smtClean="0">
                  <a:solidFill>
                    <a:schemeClr val="tx1"/>
                  </a:solidFill>
                </a:rPr>
                <a:t>wrt</a:t>
              </a:r>
              <a:r>
                <a:rPr lang="en-US" sz="1400" dirty="0" smtClean="0">
                  <a:solidFill>
                    <a:schemeClr val="tx1"/>
                  </a:solidFill>
                </a:rPr>
                <a:t> these DOFs</a:t>
              </a:r>
            </a:p>
          </p:txBody>
        </p:sp>
        <p:cxnSp>
          <p:nvCxnSpPr>
            <p:cNvPr id="14" name="Straight Arrow Connector 13"/>
            <p:cNvCxnSpPr>
              <a:stCxn id="31" idx="3"/>
            </p:cNvCxnSpPr>
            <p:nvPr/>
          </p:nvCxnSpPr>
          <p:spPr>
            <a:xfrm>
              <a:off x="6007396" y="7279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007396" y="10327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007396" y="14137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007396" y="17947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007396" y="2175753"/>
              <a:ext cx="533400" cy="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4065487" y="2674994"/>
              <a:ext cx="1295402" cy="914400"/>
              <a:chOff x="3200398" y="4495800"/>
              <a:chExt cx="1371602" cy="1066800"/>
            </a:xfrm>
          </p:grpSpPr>
          <p:sp>
            <p:nvSpPr>
              <p:cNvPr id="27" name="Rectangle 26"/>
              <p:cNvSpPr/>
              <p:nvPr/>
            </p:nvSpPr>
            <p:spPr>
              <a:xfrm>
                <a:off x="3200400" y="4495800"/>
                <a:ext cx="13716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err="1" smtClean="0">
                    <a:ln>
                      <a:solidFill>
                        <a:schemeClr val="tx1"/>
                      </a:solidFill>
                    </a:ln>
                    <a:solidFill>
                      <a:schemeClr val="tx1"/>
                    </a:solidFill>
                  </a:rPr>
                  <a:t>AliAlgTrack</a:t>
                </a:r>
                <a:endParaRPr lang="fr-FR" sz="1600" dirty="0">
                  <a:ln>
                    <a:solidFill>
                      <a:schemeClr val="tx1"/>
                    </a:solidFill>
                  </a:ln>
                  <a:solidFill>
                    <a:schemeClr val="tx1"/>
                  </a:solidFill>
                </a:endParaRPr>
              </a:p>
            </p:txBody>
          </p:sp>
          <p:sp>
            <p:nvSpPr>
              <p:cNvPr id="28" name="Rectangle 27"/>
              <p:cNvSpPr/>
              <p:nvPr/>
            </p:nvSpPr>
            <p:spPr>
              <a:xfrm>
                <a:off x="3200398" y="4876799"/>
                <a:ext cx="1371600" cy="6858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Fits, derivatives</a:t>
                </a:r>
                <a:endParaRPr lang="fr-FR" sz="1600" dirty="0"/>
              </a:p>
            </p:txBody>
          </p:sp>
        </p:grpSp>
        <p:grpSp>
          <p:nvGrpSpPr>
            <p:cNvPr id="20" name="Group 19"/>
            <p:cNvGrpSpPr/>
            <p:nvPr/>
          </p:nvGrpSpPr>
          <p:grpSpPr>
            <a:xfrm>
              <a:off x="5663553" y="2674994"/>
              <a:ext cx="1295400" cy="914400"/>
              <a:chOff x="3200400" y="4495800"/>
              <a:chExt cx="1371600" cy="1066800"/>
            </a:xfrm>
          </p:grpSpPr>
          <p:sp>
            <p:nvSpPr>
              <p:cNvPr id="25" name="Rectangle 24"/>
              <p:cNvSpPr/>
              <p:nvPr/>
            </p:nvSpPr>
            <p:spPr>
              <a:xfrm>
                <a:off x="3200400" y="4495800"/>
                <a:ext cx="13716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err="1" smtClean="0">
                    <a:ln>
                      <a:solidFill>
                        <a:schemeClr val="tx1"/>
                      </a:solidFill>
                    </a:ln>
                    <a:solidFill>
                      <a:schemeClr val="tx1"/>
                    </a:solidFill>
                  </a:rPr>
                  <a:t>AliAlgPoint</a:t>
                </a:r>
                <a:endParaRPr lang="fr-FR" sz="1600" dirty="0">
                  <a:ln>
                    <a:solidFill>
                      <a:schemeClr val="tx1"/>
                    </a:solidFill>
                  </a:ln>
                  <a:solidFill>
                    <a:schemeClr val="tx1"/>
                  </a:solidFill>
                </a:endParaRPr>
              </a:p>
            </p:txBody>
          </p:sp>
          <p:sp>
            <p:nvSpPr>
              <p:cNvPr id="26" name="Rectangle 25"/>
              <p:cNvSpPr/>
              <p:nvPr/>
            </p:nvSpPr>
            <p:spPr>
              <a:xfrm>
                <a:off x="3200400" y="4876800"/>
                <a:ext cx="1371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dirty="0" err="1" smtClean="0"/>
                  <a:t>Meausurement</a:t>
                </a:r>
                <a:endParaRPr lang="en-US" sz="1400" dirty="0" smtClean="0"/>
              </a:p>
              <a:p>
                <a:pPr algn="ctr"/>
                <a:r>
                  <a:rPr lang="en-US" sz="1400" dirty="0" smtClean="0"/>
                  <a:t>Materials</a:t>
                </a:r>
                <a:endParaRPr lang="fr-FR" sz="1400" dirty="0"/>
              </a:p>
            </p:txBody>
          </p:sp>
        </p:grpSp>
        <p:sp>
          <p:nvSpPr>
            <p:cNvPr id="21" name="Left-Right Arrow 20"/>
            <p:cNvSpPr/>
            <p:nvPr/>
          </p:nvSpPr>
          <p:spPr>
            <a:xfrm>
              <a:off x="3568995" y="468199"/>
              <a:ext cx="1353205" cy="381939"/>
            </a:xfrm>
            <a:prstGeom prst="leftRightArrow">
              <a:avLst>
                <a:gd name="adj1" fmla="val 63660"/>
                <a:gd name="adj2" fmla="val 23563"/>
              </a:avLst>
            </a:prstGeom>
          </p:spPr>
          <p:style>
            <a:lnRef idx="2">
              <a:schemeClr val="accent1">
                <a:shade val="50000"/>
              </a:schemeClr>
            </a:lnRef>
            <a:fillRef idx="1">
              <a:schemeClr val="accent1"/>
            </a:fillRef>
            <a:effectRef idx="0">
              <a:schemeClr val="accent1"/>
            </a:effectRef>
            <a:fontRef idx="minor">
              <a:schemeClr val="lt1"/>
            </a:fontRef>
          </p:style>
          <p:txBody>
            <a:bodyPr tIns="274320" rtlCol="0" anchor="ctr"/>
            <a:lstStyle/>
            <a:p>
              <a:pPr algn="ctr"/>
              <a:r>
                <a:rPr lang="en-US" sz="1400" dirty="0" smtClean="0"/>
                <a:t>DOFs</a:t>
              </a:r>
              <a:endParaRPr lang="fr-FR" sz="1400" dirty="0" smtClean="0"/>
            </a:p>
            <a:p>
              <a:pPr algn="ctr"/>
              <a:endParaRPr lang="en-US" sz="1400" dirty="0"/>
            </a:p>
          </p:txBody>
        </p:sp>
        <p:sp>
          <p:nvSpPr>
            <p:cNvPr id="22" name="Down Arrow 21"/>
            <p:cNvSpPr/>
            <p:nvPr/>
          </p:nvSpPr>
          <p:spPr>
            <a:xfrm>
              <a:off x="4827217" y="2499428"/>
              <a:ext cx="515007" cy="1471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5360887" y="2962691"/>
              <a:ext cx="302664" cy="39939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p:cNvSpPr/>
            <p:nvPr/>
          </p:nvSpPr>
          <p:spPr>
            <a:xfrm rot="16200000">
              <a:off x="1771992" y="3736731"/>
              <a:ext cx="402680" cy="29572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Up Arrow 38"/>
            <p:cNvSpPr/>
            <p:nvPr/>
          </p:nvSpPr>
          <p:spPr>
            <a:xfrm rot="10800000">
              <a:off x="2668604" y="2108081"/>
              <a:ext cx="462455" cy="39939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Up Arrow 39"/>
            <p:cNvSpPr/>
            <p:nvPr/>
          </p:nvSpPr>
          <p:spPr>
            <a:xfrm rot="16200000">
              <a:off x="3646154" y="2635651"/>
              <a:ext cx="429199" cy="3645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2133597" y="2506829"/>
              <a:ext cx="1532487" cy="1609372"/>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600" dirty="0" smtClean="0">
                  <a:ln>
                    <a:solidFill>
                      <a:schemeClr val="tx1"/>
                    </a:solidFill>
                  </a:ln>
                  <a:solidFill>
                    <a:schemeClr val="tx1"/>
                  </a:solidFill>
                </a:rPr>
                <a:t>Output, QA</a:t>
              </a:r>
              <a:endParaRPr lang="fr-FR" sz="1600" dirty="0">
                <a:ln>
                  <a:solidFill>
                    <a:schemeClr val="tx1"/>
                  </a:solidFill>
                </a:ln>
                <a:solidFill>
                  <a:schemeClr val="tx1"/>
                </a:solidFill>
              </a:endParaRPr>
            </a:p>
          </p:txBody>
        </p:sp>
        <p:sp>
          <p:nvSpPr>
            <p:cNvPr id="41" name="Rectangle 40"/>
            <p:cNvSpPr/>
            <p:nvPr/>
          </p:nvSpPr>
          <p:spPr>
            <a:xfrm>
              <a:off x="2133589" y="3683254"/>
              <a:ext cx="1532487" cy="4295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t>AliAlgMPRecord</a:t>
              </a:r>
              <a:endParaRPr lang="fr-FR" sz="1400" b="1" dirty="0"/>
            </a:p>
          </p:txBody>
        </p:sp>
        <p:sp>
          <p:nvSpPr>
            <p:cNvPr id="43" name="Rectangle 42"/>
            <p:cNvSpPr/>
            <p:nvPr/>
          </p:nvSpPr>
          <p:spPr>
            <a:xfrm>
              <a:off x="2133597" y="2954200"/>
              <a:ext cx="1532487" cy="662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t>AliAlgControlRes</a:t>
              </a:r>
              <a:endParaRPr lang="en-US" sz="1400" b="1" dirty="0" smtClean="0"/>
            </a:p>
            <a:p>
              <a:pPr algn="ctr"/>
              <a:r>
                <a:rPr lang="en-US" sz="1400" dirty="0" err="1" smtClean="0"/>
                <a:t>Lin.Sol</a:t>
              </a:r>
              <a:r>
                <a:rPr lang="en-US" sz="1400" dirty="0" smtClean="0"/>
                <a:t>. (biased)</a:t>
              </a:r>
              <a:br>
                <a:rPr lang="en-US" sz="1400" dirty="0" smtClean="0"/>
              </a:br>
              <a:r>
                <a:rPr lang="en-US" sz="1400" dirty="0" err="1" smtClean="0"/>
                <a:t>Kalman</a:t>
              </a:r>
              <a:r>
                <a:rPr lang="en-US" sz="1400" dirty="0" smtClean="0"/>
                <a:t> (unbiased)</a:t>
              </a:r>
              <a:endParaRPr lang="fr-FR" sz="1400" dirty="0"/>
            </a:p>
          </p:txBody>
        </p:sp>
        <p:sp>
          <p:nvSpPr>
            <p:cNvPr id="45" name="Down Arrow 44"/>
            <p:cNvSpPr/>
            <p:nvPr/>
          </p:nvSpPr>
          <p:spPr>
            <a:xfrm>
              <a:off x="5658696" y="2503326"/>
              <a:ext cx="515007" cy="1471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Down Arrow 46"/>
            <p:cNvSpPr/>
            <p:nvPr/>
          </p:nvSpPr>
          <p:spPr>
            <a:xfrm rot="10800000">
              <a:off x="1121731" y="3285213"/>
              <a:ext cx="364167" cy="3243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Down Arrow 47"/>
            <p:cNvSpPr/>
            <p:nvPr/>
          </p:nvSpPr>
          <p:spPr>
            <a:xfrm rot="10800000">
              <a:off x="1100911" y="2182460"/>
              <a:ext cx="364167" cy="3243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ounded Rectangle 48"/>
            <p:cNvSpPr/>
            <p:nvPr/>
          </p:nvSpPr>
          <p:spPr>
            <a:xfrm>
              <a:off x="609599" y="2522304"/>
              <a:ext cx="1346790" cy="7795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Updated geometry (calibration)</a:t>
              </a:r>
              <a:endParaRPr lang="en-GB" sz="1600" dirty="0"/>
            </a:p>
          </p:txBody>
        </p:sp>
      </p:grpSp>
      <p:sp>
        <p:nvSpPr>
          <p:cNvPr id="50" name="TextBox 49"/>
          <p:cNvSpPr txBox="1"/>
          <p:nvPr/>
        </p:nvSpPr>
        <p:spPr>
          <a:xfrm>
            <a:off x="740523" y="5351451"/>
            <a:ext cx="7212550" cy="1200329"/>
          </a:xfrm>
          <a:prstGeom prst="rect">
            <a:avLst/>
          </a:prstGeom>
          <a:noFill/>
        </p:spPr>
        <p:txBody>
          <a:bodyPr wrap="square" rtlCol="0">
            <a:spAutoFit/>
          </a:bodyPr>
          <a:lstStyle/>
          <a:p>
            <a:r>
              <a:rPr lang="en-US" b="1" dirty="0">
                <a:solidFill>
                  <a:srgbClr val="0070C0"/>
                </a:solidFill>
              </a:rPr>
              <a:t>Blue: 	</a:t>
            </a:r>
            <a:r>
              <a:rPr lang="en-US" dirty="0"/>
              <a:t>preparation of input data for PEDE II, processing of its </a:t>
            </a:r>
            <a:r>
              <a:rPr lang="en-US" dirty="0" smtClean="0"/>
              <a:t>output,</a:t>
            </a:r>
            <a:br>
              <a:rPr lang="en-US" dirty="0" smtClean="0"/>
            </a:br>
            <a:r>
              <a:rPr lang="en-US" dirty="0" smtClean="0"/>
              <a:t>	various </a:t>
            </a:r>
            <a:r>
              <a:rPr lang="en-US" dirty="0"/>
              <a:t>utilities for OCDB manipulation</a:t>
            </a:r>
          </a:p>
          <a:p>
            <a:endParaRPr lang="en-US" dirty="0"/>
          </a:p>
          <a:p>
            <a:r>
              <a:rPr lang="en-US" dirty="0" smtClean="0">
                <a:solidFill>
                  <a:srgbClr val="00B050"/>
                </a:solidFill>
              </a:rPr>
              <a:t>Green</a:t>
            </a:r>
            <a:r>
              <a:rPr lang="en-US" dirty="0" smtClean="0">
                <a:solidFill>
                  <a:srgbClr val="00B050"/>
                </a:solidFill>
              </a:rPr>
              <a:t>: 	</a:t>
            </a:r>
            <a:r>
              <a:rPr lang="en-US" dirty="0" smtClean="0"/>
              <a:t>external</a:t>
            </a:r>
            <a:r>
              <a:rPr lang="en-US" dirty="0" smtClean="0">
                <a:solidFill>
                  <a:srgbClr val="00B050"/>
                </a:solidFill>
              </a:rPr>
              <a:t> </a:t>
            </a:r>
            <a:r>
              <a:rPr lang="en-US" dirty="0" smtClean="0"/>
              <a:t>PEDE </a:t>
            </a:r>
            <a:r>
              <a:rPr lang="en-US" dirty="0" smtClean="0"/>
              <a:t>II </a:t>
            </a:r>
            <a:r>
              <a:rPr lang="en-US" dirty="0" smtClean="0"/>
              <a:t>solver (Fortran 90 + </a:t>
            </a:r>
            <a:r>
              <a:rPr lang="en-US" dirty="0" err="1" smtClean="0"/>
              <a:t>OpenMP</a:t>
            </a:r>
            <a:r>
              <a:rPr lang="en-US" dirty="0" smtClean="0"/>
              <a:t>) </a:t>
            </a:r>
            <a:r>
              <a:rPr lang="en-US" dirty="0" smtClean="0"/>
              <a:t>supported by DESY </a:t>
            </a:r>
          </a:p>
        </p:txBody>
      </p:sp>
      <p:sp>
        <p:nvSpPr>
          <p:cNvPr id="52" name="TextBox 51"/>
          <p:cNvSpPr txBox="1"/>
          <p:nvPr/>
        </p:nvSpPr>
        <p:spPr>
          <a:xfrm>
            <a:off x="1655379" y="21020"/>
            <a:ext cx="5833241" cy="369332"/>
          </a:xfrm>
          <a:prstGeom prst="rect">
            <a:avLst/>
          </a:prstGeom>
          <a:noFill/>
        </p:spPr>
        <p:txBody>
          <a:bodyPr wrap="square" rtlCol="0">
            <a:spAutoFit/>
          </a:bodyPr>
          <a:lstStyle/>
          <a:p>
            <a:pPr algn="ctr"/>
            <a:r>
              <a:rPr lang="en-US" b="1" dirty="0" smtClean="0"/>
              <a:t>Alice </a:t>
            </a:r>
            <a:r>
              <a:rPr lang="en-US" b="1" dirty="0" err="1" smtClean="0"/>
              <a:t>Millepede</a:t>
            </a:r>
            <a:r>
              <a:rPr lang="en-US" b="1" dirty="0" smtClean="0"/>
              <a:t>  global alignment framework</a:t>
            </a:r>
            <a:endParaRPr lang="en-US" b="1" dirty="0"/>
          </a:p>
        </p:txBody>
      </p:sp>
      <p:sp>
        <p:nvSpPr>
          <p:cNvPr id="53" name="TextBox 52"/>
          <p:cNvSpPr txBox="1"/>
          <p:nvPr/>
        </p:nvSpPr>
        <p:spPr>
          <a:xfrm>
            <a:off x="142240" y="510486"/>
            <a:ext cx="2768133" cy="369332"/>
          </a:xfrm>
          <a:prstGeom prst="rect">
            <a:avLst/>
          </a:prstGeom>
          <a:noFill/>
        </p:spPr>
        <p:txBody>
          <a:bodyPr wrap="square" rtlCol="0">
            <a:spAutoFit/>
          </a:bodyPr>
          <a:lstStyle/>
          <a:p>
            <a:r>
              <a:rPr lang="en-GB" dirty="0" smtClean="0"/>
              <a:t>Implemented:</a:t>
            </a:r>
            <a:endParaRPr lang="en-GB" dirty="0"/>
          </a:p>
        </p:txBody>
      </p:sp>
    </p:spTree>
    <p:extLst>
      <p:ext uri="{BB962C8B-B14F-4D97-AF65-F5344CB8AC3E}">
        <p14:creationId xmlns:p14="http://schemas.microsoft.com/office/powerpoint/2010/main" val="1538662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15</a:t>
            </a:fld>
            <a:endParaRPr lang="en-GB"/>
          </a:p>
        </p:txBody>
      </p:sp>
      <p:sp>
        <p:nvSpPr>
          <p:cNvPr id="41" name="TextBox 40"/>
          <p:cNvSpPr txBox="1"/>
          <p:nvPr/>
        </p:nvSpPr>
        <p:spPr>
          <a:xfrm>
            <a:off x="1925378" y="35262"/>
            <a:ext cx="5380075" cy="369332"/>
          </a:xfrm>
          <a:prstGeom prst="rect">
            <a:avLst/>
          </a:prstGeom>
          <a:noFill/>
        </p:spPr>
        <p:txBody>
          <a:bodyPr wrap="square" rtlCol="0">
            <a:spAutoFit/>
          </a:bodyPr>
          <a:lstStyle/>
          <a:p>
            <a:pPr algn="ctr"/>
            <a:r>
              <a:rPr lang="en-GB" b="1" dirty="0" smtClean="0"/>
              <a:t>Input </a:t>
            </a:r>
            <a:r>
              <a:rPr lang="en-GB" b="1" dirty="0" smtClean="0"/>
              <a:t>data for PEDE solver</a:t>
            </a:r>
            <a:endParaRPr lang="en-GB" b="1" dirty="0"/>
          </a:p>
        </p:txBody>
      </p:sp>
      <mc:AlternateContent xmlns:mc="http://schemas.openxmlformats.org/markup-compatibility/2006">
        <mc:Choice xmlns:a14="http://schemas.microsoft.com/office/drawing/2010/main" Requires="a14">
          <p:sp>
            <p:nvSpPr>
              <p:cNvPr id="3" name="TextBox 2"/>
              <p:cNvSpPr txBox="1"/>
              <p:nvPr/>
            </p:nvSpPr>
            <p:spPr>
              <a:xfrm>
                <a:off x="112526" y="764976"/>
                <a:ext cx="9005777" cy="6005875"/>
              </a:xfrm>
              <a:prstGeom prst="rect">
                <a:avLst/>
              </a:prstGeom>
              <a:noFill/>
            </p:spPr>
            <p:txBody>
              <a:bodyPr wrap="square" rtlCol="0">
                <a:spAutoFit/>
              </a:bodyPr>
              <a:lstStyle/>
              <a:p>
                <a:pPr>
                  <a:spcBef>
                    <a:spcPts val="600"/>
                  </a:spcBef>
                </a:pPr>
                <a:r>
                  <a:rPr lang="en-GB" dirty="0" smtClean="0"/>
                  <a:t>For every track calculate at each measured point: </a:t>
                </a:r>
              </a:p>
              <a:p>
                <a:pPr marL="182563" indent="-182563">
                  <a:spcBef>
                    <a:spcPts val="600"/>
                  </a:spcBef>
                  <a:buFont typeface="Wingdings" panose="05000000000000000000" pitchFamily="2" charset="2"/>
                  <a:buChar char="§"/>
                </a:pPr>
                <a:r>
                  <a:rPr lang="en-GB" dirty="0" smtClean="0"/>
                  <a:t>Residuals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𝑌</m:t>
                    </m:r>
                    <m:r>
                      <a:rPr lang="en-GB" b="0" i="1" smtClean="0">
                        <a:latin typeface="Cambria Math" panose="02040503050406030204" pitchFamily="18" charset="0"/>
                        <a:ea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𝑍</m:t>
                    </m:r>
                    <m:r>
                      <a:rPr lang="en-GB" b="0" i="1" smtClean="0">
                        <a:latin typeface="Cambria Math" panose="02040503050406030204" pitchFamily="18" charset="0"/>
                        <a:ea typeface="Cambria Math" panose="02040503050406030204" pitchFamily="18" charset="0"/>
                      </a:rPr>
                      <m:t> </m:t>
                    </m:r>
                  </m:oMath>
                </a14:m>
                <a:r>
                  <a:rPr lang="en-GB" dirty="0" smtClean="0"/>
                  <a:t>at reference </a:t>
                </a:r>
                <a14:m>
                  <m:oMath xmlns:m="http://schemas.openxmlformats.org/officeDocument/2006/math">
                    <m:r>
                      <a:rPr lang="en-GB" b="0" i="1" smtClean="0">
                        <a:latin typeface="Cambria Math" panose="02040503050406030204" pitchFamily="18" charset="0"/>
                      </a:rPr>
                      <m:t>𝑋</m:t>
                    </m:r>
                  </m:oMath>
                </a14:m>
                <a:r>
                  <a:rPr lang="en-GB" dirty="0" smtClean="0"/>
                  <a:t> (tracking frame) </a:t>
                </a:r>
                <a:r>
                  <a:rPr lang="en-GB" dirty="0" err="1" smtClean="0"/>
                  <a:t>wrt</a:t>
                </a:r>
                <a:r>
                  <a:rPr lang="en-GB" dirty="0" smtClean="0"/>
                  <a:t> track extrapolation </a:t>
                </a:r>
                <a:r>
                  <a:rPr lang="en-GB" dirty="0" smtClean="0"/>
                  <a:t/>
                </a:r>
                <a:br>
                  <a:rPr lang="en-GB" dirty="0" smtClean="0"/>
                </a:br>
                <a:r>
                  <a:rPr lang="en-GB" dirty="0" smtClean="0"/>
                  <a:t>(</a:t>
                </a:r>
                <a:r>
                  <a:rPr lang="en-GB" dirty="0" smtClean="0"/>
                  <a:t>MS </a:t>
                </a:r>
                <a:r>
                  <a:rPr lang="en-GB" dirty="0" smtClean="0"/>
                  <a:t>kink parameters set to </a:t>
                </a:r>
                <a:r>
                  <a:rPr lang="en-GB" dirty="0" smtClean="0"/>
                  <a:t>0)</a:t>
                </a:r>
              </a:p>
              <a:p>
                <a:pPr marL="182563" indent="-182563">
                  <a:spcBef>
                    <a:spcPts val="600"/>
                  </a:spcBef>
                  <a:buFont typeface="Wingdings" panose="05000000000000000000" pitchFamily="2" charset="2"/>
                  <a:buChar char="§"/>
                </a:pPr>
                <a:r>
                  <a:rPr lang="en-GB" dirty="0" smtClean="0"/>
                  <a:t>Numerical derivatives  </a:t>
                </a:r>
                <a14:m>
                  <m:oMath xmlns:m="http://schemas.openxmlformats.org/officeDocument/2006/math">
                    <m:f>
                      <m:fPr>
                        <m:ctrlPr>
                          <a:rPr lang="en-GB" i="1" smtClean="0">
                            <a:latin typeface="Cambria Math" panose="02040503050406030204" pitchFamily="18" charset="0"/>
                          </a:rPr>
                        </m:ctrlPr>
                      </m:fPr>
                      <m:num>
                        <m:r>
                          <a:rPr lang="en-GB" i="1" smtClean="0">
                            <a:latin typeface="Cambria Math" panose="02040503050406030204" pitchFamily="18" charset="0"/>
                          </a:rPr>
                          <m:t>𝜕</m:t>
                        </m:r>
                        <m:r>
                          <m:rPr>
                            <m:sty m:val="p"/>
                          </m:rPr>
                          <a:rPr lang="el-GR"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𝑌</m:t>
                        </m:r>
                      </m:num>
                      <m:den>
                        <m:r>
                          <a:rPr lang="en-GB" i="1" smtClean="0">
                            <a:latin typeface="Cambria Math" panose="02040503050406030204" pitchFamily="18" charset="0"/>
                          </a:rPr>
                          <m:t>𝜕</m:t>
                        </m:r>
                        <m:sSub>
                          <m:sSubPr>
                            <m:ctrlPr>
                              <a:rPr lang="en-GB" i="1" smtClean="0">
                                <a:latin typeface="Cambria Math" panose="02040503050406030204" pitchFamily="18" charset="0"/>
                              </a:rPr>
                            </m:ctrlPr>
                          </m:sSubPr>
                          <m:e>
                            <m:r>
                              <a:rPr lang="en-GB" b="0" i="1" smtClean="0">
                                <a:latin typeface="Cambria Math" panose="02040503050406030204" pitchFamily="18" charset="0"/>
                              </a:rPr>
                              <m:t>𝑞</m:t>
                            </m:r>
                          </m:e>
                          <m:sub>
                            <m:r>
                              <a:rPr lang="en-GB" b="0" i="1" smtClean="0">
                                <a:latin typeface="Cambria Math" panose="02040503050406030204" pitchFamily="18" charset="0"/>
                              </a:rPr>
                              <m:t>𝑙</m:t>
                            </m:r>
                          </m:sub>
                        </m:sSub>
                      </m:den>
                    </m:f>
                  </m:oMath>
                </a14:m>
                <a:r>
                  <a:rPr lang="en-GB" dirty="0" smtClean="0"/>
                  <a:t> , </a:t>
                </a:r>
                <a14:m>
                  <m:oMath xmlns:m="http://schemas.openxmlformats.org/officeDocument/2006/math">
                    <m:f>
                      <m:fPr>
                        <m:ctrlPr>
                          <a:rPr lang="en-GB" i="1">
                            <a:latin typeface="Cambria Math" panose="02040503050406030204" pitchFamily="18" charset="0"/>
                          </a:rPr>
                        </m:ctrlPr>
                      </m:fPr>
                      <m:num>
                        <m:r>
                          <a:rPr lang="en-GB" i="1">
                            <a:latin typeface="Cambria Math" panose="02040503050406030204" pitchFamily="18" charset="0"/>
                          </a:rPr>
                          <m:t>𝜕</m:t>
                        </m:r>
                        <m:r>
                          <m:rPr>
                            <m:sty m:val="p"/>
                          </m:rPr>
                          <a:rPr lang="el-GR" i="1">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𝑍</m:t>
                        </m:r>
                      </m:num>
                      <m:den>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𝑞</m:t>
                            </m:r>
                          </m:e>
                          <m:sub>
                            <m:r>
                              <a:rPr lang="en-GB" i="1">
                                <a:latin typeface="Cambria Math" panose="02040503050406030204" pitchFamily="18" charset="0"/>
                              </a:rPr>
                              <m:t>𝑙</m:t>
                            </m:r>
                          </m:sub>
                        </m:sSub>
                      </m:den>
                    </m:f>
                  </m:oMath>
                </a14:m>
                <a:r>
                  <a:rPr lang="en-GB" dirty="0" smtClean="0"/>
                  <a:t> of residuals over all track parameters </a:t>
                </a:r>
                <a:br>
                  <a:rPr lang="en-GB" dirty="0" smtClean="0"/>
                </a:br>
                <a:r>
                  <a:rPr lang="en-GB" dirty="0" smtClean="0"/>
                  <a:t>(reference kinematics + </a:t>
                </a:r>
                <a:r>
                  <a:rPr lang="en-GB" dirty="0" smtClean="0"/>
                  <a:t>kinks parameters)</a:t>
                </a:r>
                <a:endParaRPr lang="en-GB" dirty="0" smtClean="0"/>
              </a:p>
              <a:p>
                <a:pPr marL="182563" indent="-182563">
                  <a:spcBef>
                    <a:spcPts val="600"/>
                  </a:spcBef>
                  <a:buFont typeface="Wingdings" panose="05000000000000000000" pitchFamily="2" charset="2"/>
                  <a:buChar char="§"/>
                </a:pPr>
                <a:r>
                  <a:rPr lang="en-GB" dirty="0"/>
                  <a:t>Numerical derivatives  </a:t>
                </a:r>
                <a14:m>
                  <m:oMath xmlns:m="http://schemas.openxmlformats.org/officeDocument/2006/math">
                    <m:f>
                      <m:fPr>
                        <m:ctrlPr>
                          <a:rPr lang="en-GB" i="1">
                            <a:latin typeface="Cambria Math" panose="02040503050406030204" pitchFamily="18" charset="0"/>
                          </a:rPr>
                        </m:ctrlPr>
                      </m:fPr>
                      <m:num>
                        <m:r>
                          <a:rPr lang="en-GB" i="1">
                            <a:latin typeface="Cambria Math" panose="02040503050406030204" pitchFamily="18" charset="0"/>
                          </a:rPr>
                          <m:t>𝜕</m:t>
                        </m:r>
                        <m:r>
                          <m:rPr>
                            <m:sty m:val="p"/>
                          </m:rPr>
                          <a:rPr lang="el-GR" i="1">
                            <a:latin typeface="Cambria Math" panose="02040503050406030204" pitchFamily="18" charset="0"/>
                            <a:ea typeface="Cambria Math" panose="02040503050406030204" pitchFamily="18" charset="0"/>
                          </a:rPr>
                          <m:t>Δ</m:t>
                        </m:r>
                        <m:r>
                          <a:rPr lang="en-GB" i="1">
                            <a:latin typeface="Cambria Math" panose="02040503050406030204" pitchFamily="18" charset="0"/>
                            <a:ea typeface="Cambria Math" panose="02040503050406030204" pitchFamily="18" charset="0"/>
                          </a:rPr>
                          <m:t>𝑌</m:t>
                        </m:r>
                      </m:num>
                      <m:den>
                        <m:r>
                          <a:rPr lang="en-GB" i="1">
                            <a:latin typeface="Cambria Math" panose="02040503050406030204" pitchFamily="18" charset="0"/>
                          </a:rPr>
                          <m:t>𝜕</m:t>
                        </m:r>
                        <m:sSub>
                          <m:sSubPr>
                            <m:ctrlPr>
                              <a:rPr lang="en-GB" i="1" smtClean="0">
                                <a:latin typeface="Cambria Math" panose="02040503050406030204" pitchFamily="18" charset="0"/>
                              </a:rPr>
                            </m:ctrlPr>
                          </m:sSubPr>
                          <m:e>
                            <m:r>
                              <a:rPr lang="en-GB" b="0" i="1" smtClean="0">
                                <a:latin typeface="Cambria Math" panose="02040503050406030204" pitchFamily="18" charset="0"/>
                              </a:rPr>
                              <m:t>𝑝</m:t>
                            </m:r>
                          </m:e>
                          <m:sub>
                            <m:r>
                              <a:rPr lang="en-GB" i="1">
                                <a:latin typeface="Cambria Math" panose="02040503050406030204" pitchFamily="18" charset="0"/>
                              </a:rPr>
                              <m:t>𝑙</m:t>
                            </m:r>
                          </m:sub>
                        </m:sSub>
                      </m:den>
                    </m:f>
                  </m:oMath>
                </a14:m>
                <a:r>
                  <a:rPr lang="en-GB" dirty="0"/>
                  <a:t> , </a:t>
                </a:r>
                <a14:m>
                  <m:oMath xmlns:m="http://schemas.openxmlformats.org/officeDocument/2006/math">
                    <m:f>
                      <m:fPr>
                        <m:ctrlPr>
                          <a:rPr lang="en-GB" i="1">
                            <a:latin typeface="Cambria Math" panose="02040503050406030204" pitchFamily="18" charset="0"/>
                          </a:rPr>
                        </m:ctrlPr>
                      </m:fPr>
                      <m:num>
                        <m:r>
                          <a:rPr lang="en-GB" i="1">
                            <a:latin typeface="Cambria Math" panose="02040503050406030204" pitchFamily="18" charset="0"/>
                          </a:rPr>
                          <m:t>𝜕</m:t>
                        </m:r>
                        <m:r>
                          <m:rPr>
                            <m:sty m:val="p"/>
                          </m:rPr>
                          <a:rPr lang="el-GR" i="1">
                            <a:latin typeface="Cambria Math" panose="02040503050406030204" pitchFamily="18" charset="0"/>
                            <a:ea typeface="Cambria Math" panose="02040503050406030204" pitchFamily="18" charset="0"/>
                          </a:rPr>
                          <m:t>Δ</m:t>
                        </m:r>
                        <m:r>
                          <a:rPr lang="en-GB" i="1">
                            <a:latin typeface="Cambria Math" panose="02040503050406030204" pitchFamily="18" charset="0"/>
                            <a:ea typeface="Cambria Math" panose="02040503050406030204" pitchFamily="18" charset="0"/>
                          </a:rPr>
                          <m:t>𝑍</m:t>
                        </m:r>
                      </m:num>
                      <m:den>
                        <m:r>
                          <a:rPr lang="en-GB" i="1">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𝑝</m:t>
                            </m:r>
                          </m:e>
                          <m:sub>
                            <m:r>
                              <a:rPr lang="en-GB" i="1">
                                <a:latin typeface="Cambria Math" panose="02040503050406030204" pitchFamily="18" charset="0"/>
                              </a:rPr>
                              <m:t>𝑙</m:t>
                            </m:r>
                          </m:sub>
                        </m:sSub>
                      </m:den>
                    </m:f>
                  </m:oMath>
                </a14:m>
                <a:r>
                  <a:rPr lang="en-GB" dirty="0"/>
                  <a:t> </a:t>
                </a:r>
                <a:r>
                  <a:rPr lang="en-GB" dirty="0" smtClean="0"/>
                  <a:t>of </a:t>
                </a:r>
                <a:r>
                  <a:rPr lang="en-GB" dirty="0"/>
                  <a:t>residuals </a:t>
                </a:r>
                <a:r>
                  <a:rPr lang="en-GB" dirty="0" smtClean="0"/>
                  <a:t>over detector’s volumes alignment corrections</a:t>
                </a:r>
                <a:br>
                  <a:rPr lang="en-GB" dirty="0" smtClean="0"/>
                </a:br>
                <a:r>
                  <a:rPr lang="en-GB" dirty="0" smtClean="0"/>
                  <a:t>+ eventual calibration parameters </a:t>
                </a:r>
                <a:endParaRPr lang="en-GB" dirty="0" smtClean="0"/>
              </a:p>
              <a:p>
                <a:pPr marL="182563" indent="-182563">
                  <a:spcBef>
                    <a:spcPts val="600"/>
                  </a:spcBef>
                  <a:buFont typeface="Wingdings" panose="05000000000000000000" pitchFamily="2" charset="2"/>
                  <a:buChar char="§"/>
                </a:pPr>
                <a:endParaRPr lang="en-GB" dirty="0"/>
              </a:p>
              <a:p>
                <a:pPr algn="ctr">
                  <a:spcBef>
                    <a:spcPts val="600"/>
                  </a:spcBef>
                </a:pPr>
                <a:r>
                  <a:rPr lang="en-GB" b="1" u="sng" dirty="0" err="1" smtClean="0"/>
                  <a:t>Millepede</a:t>
                </a:r>
                <a:r>
                  <a:rPr lang="en-GB" b="1" u="sng" dirty="0" smtClean="0"/>
                  <a:t> works with 1D uncorrelated measurements</a:t>
                </a:r>
                <a:r>
                  <a:rPr lang="en-GB" b="1" dirty="0" smtClean="0"/>
                  <a:t>: </a:t>
                </a:r>
                <a:endParaRPr lang="en-GB" b="1" dirty="0" smtClean="0"/>
              </a:p>
              <a:p>
                <a:pPr algn="ctr">
                  <a:spcBef>
                    <a:spcPts val="600"/>
                  </a:spcBef>
                </a:pPr>
                <a:endParaRPr lang="en-GB" b="1" dirty="0"/>
              </a:p>
              <a:p>
                <a:pPr marL="182563" indent="-182563">
                  <a:spcBef>
                    <a:spcPts val="600"/>
                  </a:spcBef>
                  <a:buFont typeface="Wingdings" panose="05000000000000000000" pitchFamily="2" charset="2"/>
                  <a:buChar char="§"/>
                </a:pPr>
                <a:r>
                  <a:rPr lang="en-GB" dirty="0"/>
                  <a:t>t</a:t>
                </a:r>
                <a:r>
                  <a:rPr lang="en-GB" dirty="0" smtClean="0"/>
                  <a:t>ransform residuals </a:t>
                </a:r>
                <a:r>
                  <a:rPr lang="en-GB" dirty="0"/>
                  <a:t>and derivatives pairs </a:t>
                </a:r>
                <a:r>
                  <a:rPr lang="en-GB" dirty="0" smtClean="0"/>
                  <a:t>by matrix </a:t>
                </a:r>
                <a:r>
                  <a:rPr lang="en-GB" dirty="0" err="1" smtClean="0"/>
                  <a:t>diagonalizing</a:t>
                </a:r>
                <a:r>
                  <a:rPr lang="en-GB" dirty="0" smtClean="0"/>
                  <a:t> the covariance </a:t>
                </a:r>
                <a:r>
                  <a:rPr lang="en-GB" dirty="0"/>
                  <a:t>matrix </a:t>
                </a:r>
                <a14:m>
                  <m:oMath xmlns:m="http://schemas.openxmlformats.org/officeDocument/2006/math">
                    <m:r>
                      <a:rPr lang="en-GB" i="1">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𝜎</m:t>
                        </m:r>
                      </m:e>
                      <m:sub>
                        <m:r>
                          <a:rPr lang="en-GB" i="1">
                            <a:latin typeface="Cambria Math" panose="02040503050406030204" pitchFamily="18" charset="0"/>
                          </a:rPr>
                          <m:t>𝑦</m:t>
                        </m:r>
                      </m:sub>
                      <m:sup>
                        <m:r>
                          <a:rPr lang="en-GB" i="1">
                            <a:latin typeface="Cambria Math" panose="02040503050406030204" pitchFamily="18" charset="0"/>
                          </a:rPr>
                          <m:t>2</m:t>
                        </m:r>
                      </m:sup>
                    </m:sSubSup>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𝜎</m:t>
                        </m:r>
                      </m:e>
                      <m:sub>
                        <m:r>
                          <a:rPr lang="en-GB" i="1">
                            <a:latin typeface="Cambria Math" panose="02040503050406030204" pitchFamily="18" charset="0"/>
                          </a:rPr>
                          <m:t>𝑦𝑧</m:t>
                        </m:r>
                      </m:sub>
                    </m:sSub>
                    <m:r>
                      <a:rPr lang="en-GB" i="1">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𝜎</m:t>
                        </m:r>
                      </m:e>
                      <m:sub>
                        <m:r>
                          <a:rPr lang="en-GB" i="1">
                            <a:latin typeface="Cambria Math" panose="02040503050406030204" pitchFamily="18" charset="0"/>
                            <a:ea typeface="Cambria Math" panose="02040503050406030204" pitchFamily="18" charset="0"/>
                          </a:rPr>
                          <m:t>𝑧</m:t>
                        </m:r>
                      </m:sub>
                      <m:sup>
                        <m:r>
                          <a:rPr lang="en-GB" i="1">
                            <a:latin typeface="Cambria Math" panose="02040503050406030204" pitchFamily="18" charset="0"/>
                          </a:rPr>
                          <m:t>2</m:t>
                        </m:r>
                      </m:sup>
                    </m:sSubSup>
                    <m:r>
                      <a:rPr lang="en-GB" i="1">
                        <a:latin typeface="Cambria Math" panose="02040503050406030204" pitchFamily="18" charset="0"/>
                      </a:rPr>
                      <m:t>}</m:t>
                    </m:r>
                  </m:oMath>
                </a14:m>
                <a:r>
                  <a:rPr lang="en-GB" dirty="0"/>
                  <a:t> </a:t>
                </a:r>
                <a:r>
                  <a:rPr lang="en-GB" dirty="0" smtClean="0"/>
                  <a:t>of the measurement (rotation by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𝜎</m:t>
                        </m:r>
                      </m:e>
                      <m:sub>
                        <m:r>
                          <a:rPr lang="en-GB" i="1">
                            <a:latin typeface="Cambria Math" panose="02040503050406030204" pitchFamily="18" charset="0"/>
                          </a:rPr>
                          <m:t>𝑦𝑧</m:t>
                        </m:r>
                      </m:sub>
                    </m:sSub>
                    <m:r>
                      <a:rPr lang="en-GB" b="0" i="1" smtClean="0">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𝜎</m:t>
                        </m:r>
                      </m:e>
                      <m:sub>
                        <m:r>
                          <a:rPr lang="en-GB" i="1">
                            <a:latin typeface="Cambria Math" panose="02040503050406030204" pitchFamily="18" charset="0"/>
                            <a:ea typeface="Cambria Math" panose="02040503050406030204" pitchFamily="18" charset="0"/>
                          </a:rPr>
                          <m:t>𝑧</m:t>
                        </m:r>
                      </m:sub>
                      <m:sup>
                        <m:r>
                          <a:rPr lang="en-GB" i="1">
                            <a:latin typeface="Cambria Math" panose="02040503050406030204" pitchFamily="18" charset="0"/>
                          </a:rPr>
                          <m:t>2</m:t>
                        </m:r>
                      </m:sup>
                    </m:sSubSup>
                  </m:oMath>
                </a14:m>
                <a:r>
                  <a:rPr lang="en-GB" dirty="0" smtClean="0"/>
                  <a:t>)</a:t>
                </a:r>
              </a:p>
              <a:p>
                <a:pPr marL="182563" indent="-182563">
                  <a:spcBef>
                    <a:spcPts val="600"/>
                  </a:spcBef>
                  <a:buFont typeface="Wingdings" panose="05000000000000000000" pitchFamily="2" charset="2"/>
                  <a:buChar char="§"/>
                </a:pPr>
                <a:r>
                  <a:rPr lang="en-GB" dirty="0" smtClean="0"/>
                  <a:t>parameters </a:t>
                </a:r>
                <a:r>
                  <a:rPr lang="en-GB" dirty="0" smtClean="0"/>
                  <a:t>of the MS kink have 0 expectation but are correlated via their </a:t>
                </a:r>
                <a:r>
                  <a:rPr lang="en-GB" dirty="0" err="1" smtClean="0"/>
                  <a:t>cov.matrix</a:t>
                </a:r>
                <a:r>
                  <a:rPr lang="en-GB" dirty="0"/>
                  <a:t> </a:t>
                </a:r>
                <a14:m>
                  <m:oMath xmlns:m="http://schemas.openxmlformats.org/officeDocument/2006/math">
                    <m:r>
                      <m:rPr>
                        <m:sty m:val="p"/>
                      </m:rPr>
                      <a:rPr lang="el-GR" i="1">
                        <a:latin typeface="Cambria Math" panose="02040503050406030204" pitchFamily="18" charset="0"/>
                        <a:ea typeface="Cambria Math" panose="02040503050406030204" pitchFamily="18" charset="0"/>
                      </a:rPr>
                      <m:t>Δ</m:t>
                    </m:r>
                    <m:sSub>
                      <m:sSubPr>
                        <m:ctrlPr>
                          <a:rPr lang="el-GR" i="1">
                            <a:latin typeface="Cambria Math" panose="02040503050406030204" pitchFamily="18" charset="0"/>
                            <a:ea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Σ</m:t>
                        </m:r>
                      </m:e>
                      <m:sub>
                        <m:r>
                          <a:rPr lang="en-GB" b="0" i="1" smtClean="0">
                            <a:latin typeface="Cambria Math" panose="02040503050406030204" pitchFamily="18" charset="0"/>
                            <a:ea typeface="Cambria Math" panose="02040503050406030204" pitchFamily="18" charset="0"/>
                          </a:rPr>
                          <m:t>𝑖</m:t>
                        </m:r>
                      </m:sub>
                    </m:sSub>
                  </m:oMath>
                </a14:m>
                <a:r>
                  <a:rPr lang="en-GB" dirty="0" smtClean="0"/>
                  <a:t/>
                </a:r>
                <a:br>
                  <a:rPr lang="en-GB" dirty="0" smtClean="0"/>
                </a:br>
                <a:r>
                  <a:rPr lang="en-GB" dirty="0" smtClean="0"/>
                  <a:t>→ find its eigenvalues and use them as errors of 4 </a:t>
                </a:r>
                <a:r>
                  <a:rPr lang="en-GB" u="sng" dirty="0" smtClean="0"/>
                  <a:t>independent pseudo-kink </a:t>
                </a:r>
                <a:r>
                  <a:rPr lang="en-GB" dirty="0" smtClean="0"/>
                  <a:t>parameters</a:t>
                </a:r>
              </a:p>
              <a:p>
                <a:pPr marL="11112" indent="-285750">
                  <a:spcBef>
                    <a:spcPts val="600"/>
                  </a:spcBef>
                  <a:buFont typeface="Wingdings" panose="05000000000000000000" pitchFamily="2" charset="2"/>
                  <a:buChar char="§"/>
                </a:pPr>
                <a:r>
                  <a:rPr lang="en-GB" dirty="0" smtClean="0"/>
                  <a:t>Build track record as a set of </a:t>
                </a:r>
              </a:p>
              <a:p>
                <a:pPr marL="355600" lvl="1" indent="-173038">
                  <a:spcBef>
                    <a:spcPts val="600"/>
                  </a:spcBef>
                  <a:buFont typeface="Arial" panose="020B0604020202020204" pitchFamily="34" charset="0"/>
                  <a:buChar char="•"/>
                </a:pPr>
                <a:r>
                  <a:rPr lang="en-GB" dirty="0" smtClean="0"/>
                  <a:t>2 independent residuals, errors + derivatives per measured point</a:t>
                </a:r>
              </a:p>
              <a:p>
                <a:pPr marL="355600" lvl="1" indent="-173038">
                  <a:spcBef>
                    <a:spcPts val="600"/>
                  </a:spcBef>
                  <a:buFont typeface="Arial" panose="020B0604020202020204" pitchFamily="34" charset="0"/>
                  <a:buChar char="•"/>
                </a:pPr>
                <a:r>
                  <a:rPr lang="en-GB" dirty="0" smtClean="0"/>
                  <a:t>4 independent </a:t>
                </a:r>
                <a:r>
                  <a:rPr lang="en-GB" dirty="0"/>
                  <a:t>residuals (0), </a:t>
                </a:r>
                <a:r>
                  <a:rPr lang="en-GB" dirty="0" smtClean="0"/>
                  <a:t>errors and derivatives (local only, </a:t>
                </a:r>
                <a14:m>
                  <m:oMath xmlns:m="http://schemas.openxmlformats.org/officeDocument/2006/math">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m:t>
                    </m:r>
                  </m:oMath>
                </a14:m>
                <a:r>
                  <a:rPr lang="en-GB" dirty="0" smtClean="0"/>
                  <a:t>) per point with material</a:t>
                </a:r>
              </a:p>
            </p:txBody>
          </p:sp>
        </mc:Choice>
        <mc:Fallback>
          <p:sp>
            <p:nvSpPr>
              <p:cNvPr id="3" name="TextBox 2"/>
              <p:cNvSpPr txBox="1">
                <a:spLocks noRot="1" noChangeAspect="1" noMove="1" noResize="1" noEditPoints="1" noAdjustHandles="1" noChangeArrowheads="1" noChangeShapeType="1" noTextEdit="1"/>
              </p:cNvSpPr>
              <p:nvPr/>
            </p:nvSpPr>
            <p:spPr>
              <a:xfrm>
                <a:off x="112526" y="764976"/>
                <a:ext cx="9005777" cy="6005875"/>
              </a:xfrm>
              <a:prstGeom prst="rect">
                <a:avLst/>
              </a:prstGeom>
              <a:blipFill rotWithShape="0">
                <a:blip r:embed="rId2"/>
                <a:stretch>
                  <a:fillRect l="-541" t="-507" b="-609"/>
                </a:stretch>
              </a:blipFill>
            </p:spPr>
            <p:txBody>
              <a:bodyPr/>
              <a:lstStyle/>
              <a:p>
                <a:r>
                  <a:rPr lang="en-GB">
                    <a:noFill/>
                  </a:rPr>
                  <a:t> </a:t>
                </a:r>
              </a:p>
            </p:txBody>
          </p:sp>
        </mc:Fallback>
      </mc:AlternateContent>
    </p:spTree>
    <p:extLst>
      <p:ext uri="{BB962C8B-B14F-4D97-AF65-F5344CB8AC3E}">
        <p14:creationId xmlns:p14="http://schemas.microsoft.com/office/powerpoint/2010/main" val="14112008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16</a:t>
            </a:fld>
            <a:endParaRPr lang="en-GB"/>
          </a:p>
        </p:txBody>
      </p:sp>
      <p:sp>
        <p:nvSpPr>
          <p:cNvPr id="3" name="TextBox 2"/>
          <p:cNvSpPr txBox="1"/>
          <p:nvPr/>
        </p:nvSpPr>
        <p:spPr>
          <a:xfrm>
            <a:off x="1788160" y="1960880"/>
            <a:ext cx="5547360" cy="400110"/>
          </a:xfrm>
          <a:prstGeom prst="rect">
            <a:avLst/>
          </a:prstGeom>
          <a:noFill/>
        </p:spPr>
        <p:txBody>
          <a:bodyPr wrap="square" rtlCol="0">
            <a:spAutoFit/>
          </a:bodyPr>
          <a:lstStyle/>
          <a:p>
            <a:pPr algn="ctr"/>
            <a:r>
              <a:rPr lang="en-GB" sz="2000" b="1" dirty="0" smtClean="0"/>
              <a:t>Problems affecting alignment</a:t>
            </a:r>
            <a:endParaRPr lang="en-GB" sz="2000" b="1" dirty="0"/>
          </a:p>
        </p:txBody>
      </p:sp>
    </p:spTree>
    <p:extLst>
      <p:ext uri="{BB962C8B-B14F-4D97-AF65-F5344CB8AC3E}">
        <p14:creationId xmlns:p14="http://schemas.microsoft.com/office/powerpoint/2010/main" val="38700425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83251" y="1051356"/>
            <a:ext cx="8612159" cy="4632037"/>
            <a:chOff x="283251" y="1051356"/>
            <a:chExt cx="8612159" cy="4632037"/>
          </a:xfrm>
        </p:grpSpPr>
        <p:sp>
          <p:nvSpPr>
            <p:cNvPr id="3" name="TextBox 2"/>
            <p:cNvSpPr txBox="1"/>
            <p:nvPr/>
          </p:nvSpPr>
          <p:spPr>
            <a:xfrm>
              <a:off x="283251" y="1051356"/>
              <a:ext cx="8612159" cy="4632037"/>
            </a:xfrm>
            <a:prstGeom prst="rect">
              <a:avLst/>
            </a:prstGeom>
            <a:noFill/>
          </p:spPr>
          <p:txBody>
            <a:bodyPr wrap="square" rtlCol="0">
              <a:spAutoFit/>
            </a:bodyPr>
            <a:lstStyle/>
            <a:p>
              <a:pPr marL="285750" indent="-285750">
                <a:lnSpc>
                  <a:spcPct val="125000"/>
                </a:lnSpc>
                <a:spcBef>
                  <a:spcPts val="600"/>
                </a:spcBef>
                <a:buFont typeface="Wingdings" panose="05000000000000000000" pitchFamily="2" charset="2"/>
                <a:buChar char="§"/>
              </a:pPr>
              <a:r>
                <a:rPr lang="en-GB" dirty="0" smtClean="0"/>
                <a:t>ROOT </a:t>
              </a:r>
              <a:r>
                <a:rPr lang="en-GB" dirty="0" err="1" smtClean="0"/>
                <a:t>TGeometry</a:t>
              </a:r>
              <a:r>
                <a:rPr lang="en-GB" dirty="0" smtClean="0"/>
                <a:t> volume positioning/alignment managed by </a:t>
              </a:r>
              <a:r>
                <a:rPr lang="en-GB" dirty="0" err="1" smtClean="0"/>
                <a:t>TGeoHMatrix</a:t>
              </a:r>
              <a:r>
                <a:rPr lang="en-GB" dirty="0" smtClean="0"/>
                <a:t> objects</a:t>
              </a:r>
            </a:p>
            <a:p>
              <a:pPr marL="446088" lvl="1" indent="-180975">
                <a:lnSpc>
                  <a:spcPct val="125000"/>
                </a:lnSpc>
                <a:spcBef>
                  <a:spcPts val="600"/>
                </a:spcBef>
                <a:buFont typeface="Arial" panose="020B0604020202020204" pitchFamily="34" charset="0"/>
                <a:buChar char="•"/>
              </a:pPr>
              <a:r>
                <a:rPr lang="en-GB" dirty="0" smtClean="0"/>
                <a:t>Each volume </a:t>
              </a:r>
              <a:r>
                <a:rPr lang="en-GB" b="1" i="1" dirty="0" err="1" smtClean="0">
                  <a:solidFill>
                    <a:srgbClr val="FF0000"/>
                  </a:solidFill>
                  <a:latin typeface="Times New Roman" panose="02020603050405020304" pitchFamily="18" charset="0"/>
                  <a:cs typeface="Times New Roman" panose="02020603050405020304" pitchFamily="18" charset="0"/>
                </a:rPr>
                <a:t>i</a:t>
              </a:r>
              <a:r>
                <a:rPr lang="en-GB" dirty="0" smtClean="0"/>
                <a:t>  has its Local-to-MARS transition </a:t>
              </a:r>
              <a:r>
                <a:rPr lang="en-GB" b="1" u="sng" dirty="0" smtClean="0"/>
                <a:t>ideal</a:t>
              </a:r>
              <a:r>
                <a:rPr lang="en-GB" dirty="0" smtClean="0"/>
                <a:t> matrix </a:t>
              </a:r>
              <a:r>
                <a:rPr lang="en-GB" i="1" dirty="0">
                  <a:solidFill>
                    <a:srgbClr val="FF0000"/>
                  </a:solidFill>
                  <a:latin typeface="Times New Roman" panose="02020603050405020304" pitchFamily="18" charset="0"/>
                  <a:cs typeface="Times New Roman" panose="02020603050405020304" pitchFamily="18" charset="0"/>
                </a:rPr>
                <a:t> </a:t>
              </a:r>
              <a:r>
                <a:rPr lang="en-GB" i="1" dirty="0" smtClean="0">
                  <a:solidFill>
                    <a:srgbClr val="FF0000"/>
                  </a:solidFill>
                  <a:latin typeface="Times New Roman" panose="02020603050405020304" pitchFamily="18" charset="0"/>
                  <a:cs typeface="Times New Roman" panose="02020603050405020304" pitchFamily="18" charset="0"/>
                </a:rPr>
                <a:t>     </a:t>
              </a:r>
              <a:r>
                <a:rPr lang="en-GB" dirty="0" smtClean="0"/>
                <a:t>which after alignment</a:t>
              </a:r>
              <a:br>
                <a:rPr lang="en-GB" dirty="0" smtClean="0"/>
              </a:br>
              <a:r>
                <a:rPr lang="en-GB" dirty="0" smtClean="0"/>
                <a:t>becomes </a:t>
              </a:r>
              <a:r>
                <a:rPr lang="en-GB" b="1" u="sng" dirty="0" smtClean="0"/>
                <a:t>aligned</a:t>
              </a:r>
              <a:r>
                <a:rPr lang="en-GB" dirty="0" smtClean="0"/>
                <a:t> matrix                                 where       is alignment correction matrix for volume  </a:t>
              </a:r>
              <a:r>
                <a:rPr lang="en-GB" b="1" i="1" dirty="0" smtClean="0">
                  <a:solidFill>
                    <a:srgbClr val="FF0000"/>
                  </a:solidFill>
                  <a:latin typeface="Times New Roman" panose="02020603050405020304" pitchFamily="18" charset="0"/>
                  <a:cs typeface="Times New Roman" panose="02020603050405020304" pitchFamily="18" charset="0"/>
                </a:rPr>
                <a:t>j</a:t>
              </a:r>
              <a:r>
                <a:rPr lang="en-GB" dirty="0" smtClean="0"/>
                <a:t>  in  </a:t>
              </a:r>
              <a:r>
                <a:rPr lang="en-GB" b="1" u="sng" dirty="0" smtClean="0"/>
                <a:t>global</a:t>
              </a:r>
              <a:r>
                <a:rPr lang="en-GB" dirty="0" smtClean="0"/>
                <a:t> representation, connected with </a:t>
              </a:r>
              <a:r>
                <a:rPr lang="en-GB" b="1" u="sng" dirty="0" smtClean="0"/>
                <a:t>local</a:t>
              </a:r>
              <a:r>
                <a:rPr lang="en-GB" dirty="0" smtClean="0"/>
                <a:t> one      as </a:t>
              </a:r>
              <a:br>
                <a:rPr lang="en-GB" dirty="0" smtClean="0"/>
              </a:br>
              <a:r>
                <a:rPr lang="en-GB" dirty="0" smtClean="0"/>
                <a:t>The hierarchy of volumes in geometry branch goes from </a:t>
              </a:r>
              <a:r>
                <a:rPr lang="en-GB" b="1" i="1" dirty="0" smtClean="0">
                  <a:solidFill>
                    <a:srgbClr val="FF0000"/>
                  </a:solidFill>
                  <a:latin typeface="Times New Roman" panose="02020603050405020304" pitchFamily="18" charset="0"/>
                  <a:cs typeface="Times New Roman" panose="02020603050405020304" pitchFamily="18" charset="0"/>
                </a:rPr>
                <a:t>j = 0</a:t>
              </a:r>
              <a:r>
                <a:rPr lang="en-GB" dirty="0" smtClean="0"/>
                <a:t> (top node in MARS)</a:t>
              </a:r>
            </a:p>
            <a:p>
              <a:pPr marL="446088" lvl="1" indent="-180975">
                <a:lnSpc>
                  <a:spcPct val="125000"/>
                </a:lnSpc>
                <a:spcBef>
                  <a:spcPts val="600"/>
                </a:spcBef>
                <a:buFont typeface="Arial" panose="020B0604020202020204" pitchFamily="34" charset="0"/>
                <a:buChar char="•"/>
              </a:pPr>
              <a:r>
                <a:rPr lang="en-GB" dirty="0" smtClean="0"/>
                <a:t>The alignment framework stores by convention these </a:t>
              </a:r>
              <a:r>
                <a:rPr lang="en-GB" b="1" u="sng" dirty="0" smtClean="0"/>
                <a:t>global</a:t>
              </a:r>
              <a:r>
                <a:rPr lang="en-GB" dirty="0" smtClean="0"/>
                <a:t> correction matrices </a:t>
              </a:r>
              <a:br>
                <a:rPr lang="en-GB" dirty="0" smtClean="0"/>
              </a:br>
              <a:endParaRPr lang="en-GB" dirty="0" smtClean="0"/>
            </a:p>
            <a:p>
              <a:pPr marL="285750" indent="-285750">
                <a:lnSpc>
                  <a:spcPct val="125000"/>
                </a:lnSpc>
                <a:spcBef>
                  <a:spcPts val="600"/>
                </a:spcBef>
                <a:buFont typeface="Wingdings" panose="05000000000000000000" pitchFamily="2" charset="2"/>
                <a:buChar char="§"/>
              </a:pPr>
              <a:r>
                <a:rPr lang="en-GB" dirty="0" smtClean="0"/>
                <a:t>Alignment procedure produces an </a:t>
              </a:r>
              <a:r>
                <a:rPr lang="en-GB" b="1" u="sng" dirty="0" smtClean="0"/>
                <a:t>incremental</a:t>
              </a:r>
              <a:r>
                <a:rPr lang="en-GB" dirty="0" smtClean="0"/>
                <a:t> corrections       for each volume, which must be convoluted with initial alignment as:  </a:t>
              </a:r>
              <a:br>
                <a:rPr lang="en-GB" dirty="0" smtClean="0"/>
              </a:br>
              <a:endParaRPr lang="en-GB" dirty="0" smtClean="0"/>
            </a:p>
            <a:p>
              <a:pPr marL="446088" lvl="1" indent="-180975">
                <a:lnSpc>
                  <a:spcPct val="125000"/>
                </a:lnSpc>
                <a:spcBef>
                  <a:spcPts val="600"/>
                </a:spcBef>
                <a:buFont typeface="Arial" panose="020B0604020202020204" pitchFamily="34" charset="0"/>
                <a:buChar char="•"/>
              </a:pPr>
              <a:r>
                <a:rPr lang="en-GB" dirty="0" smtClean="0"/>
                <a:t>Therefore, in case of 0 incremental correction:</a:t>
              </a:r>
            </a:p>
            <a:p>
              <a:pPr marL="265113" lvl="1">
                <a:lnSpc>
                  <a:spcPct val="125000"/>
                </a:lnSpc>
                <a:spcBef>
                  <a:spcPts val="600"/>
                </a:spcBef>
              </a:pPr>
              <a:endParaRPr lang="en-GB" dirty="0"/>
            </a:p>
          </p:txBody>
        </p:sp>
        <mc:AlternateContent xmlns:mc="http://schemas.openxmlformats.org/markup-compatibility/2006" xmlns:a14="http://schemas.microsoft.com/office/drawing/2010/main">
          <mc:Choice Requires="a14">
            <p:sp>
              <p:nvSpPr>
                <p:cNvPr id="4" name="TextBox 3"/>
                <p:cNvSpPr txBox="1"/>
                <p:nvPr/>
              </p:nvSpPr>
              <p:spPr>
                <a:xfrm>
                  <a:off x="6419681" y="1539728"/>
                  <a:ext cx="26667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rPr>
                              <m:t>𝐺</m:t>
                            </m:r>
                          </m:e>
                          <m:sub>
                            <m:r>
                              <a:rPr lang="en-GB" b="0" i="1" smtClean="0">
                                <a:solidFill>
                                  <a:srgbClr val="FF0000"/>
                                </a:solidFill>
                                <a:latin typeface="Cambria Math" panose="02040503050406030204" pitchFamily="18" charset="0"/>
                              </a:rPr>
                              <m:t>𝑖</m:t>
                            </m:r>
                          </m:sub>
                        </m:sSub>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6419681" y="1539728"/>
                  <a:ext cx="266676" cy="276999"/>
                </a:xfrm>
                <a:prstGeom prst="rect">
                  <a:avLst/>
                </a:prstGeom>
                <a:blipFill rotWithShape="0">
                  <a:blip r:embed="rId2"/>
                  <a:stretch>
                    <a:fillRect l="-20455" r="-9091"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154399" y="1883778"/>
                  <a:ext cx="1600182" cy="277576"/>
                </a:xfrm>
                <a:prstGeom prst="rect">
                  <a:avLst/>
                </a:prstGeom>
                <a:noFill/>
              </p:spPr>
              <p:txBody>
                <a:bodyPr wrap="none" lIns="0" tIns="0" rIns="0" bIns="0" rtlCol="0">
                  <a:spAutoFit/>
                </a:bodyPr>
                <a:lstStyle/>
                <a:p>
                  <a14:m>
                    <m:oMath xmlns:m="http://schemas.openxmlformats.org/officeDocument/2006/math">
                      <m:sSub>
                        <m:sSubPr>
                          <m:ctrlPr>
                            <a:rPr lang="en-GB" i="1" smtClean="0">
                              <a:solidFill>
                                <a:srgbClr val="FF0000"/>
                              </a:solidFill>
                              <a:latin typeface="Cambria Math" panose="02040503050406030204" pitchFamily="18" charset="0"/>
                            </a:rPr>
                          </m:ctrlPr>
                        </m:sSubPr>
                        <m:e>
                          <m:acc>
                            <m:accPr>
                              <m:chr m:val="̅"/>
                              <m:ctrlPr>
                                <a:rPr lang="en-GB" i="1" smtClean="0">
                                  <a:solidFill>
                                    <a:srgbClr val="FF0000"/>
                                  </a:solidFill>
                                  <a:latin typeface="Cambria Math" panose="02040503050406030204" pitchFamily="18" charset="0"/>
                                </a:rPr>
                              </m:ctrlPr>
                            </m:accPr>
                            <m:e>
                              <m:r>
                                <a:rPr lang="en-GB" b="0" i="1" smtClean="0">
                                  <a:solidFill>
                                    <a:srgbClr val="FF0000"/>
                                  </a:solidFill>
                                  <a:latin typeface="Cambria Math" panose="02040503050406030204" pitchFamily="18" charset="0"/>
                                </a:rPr>
                                <m:t>𝐺</m:t>
                              </m:r>
                            </m:e>
                          </m:acc>
                        </m:e>
                        <m:sub>
                          <m:r>
                            <a:rPr lang="en-GB" b="0" i="1" smtClean="0">
                              <a:solidFill>
                                <a:srgbClr val="FF0000"/>
                              </a:solidFill>
                              <a:latin typeface="Cambria Math" panose="02040503050406030204" pitchFamily="18" charset="0"/>
                            </a:rPr>
                            <m:t>𝑖</m:t>
                          </m:r>
                        </m:sub>
                      </m:sSub>
                      <m:r>
                        <a:rPr lang="en-GB" i="1">
                          <a:solidFill>
                            <a:srgbClr val="FF0000"/>
                          </a:solidFill>
                          <a:latin typeface="Cambria Math" panose="02040503050406030204" pitchFamily="18" charset="0"/>
                        </a:rPr>
                        <m:t>=</m:t>
                      </m:r>
                      <m:sSub>
                        <m:sSubPr>
                          <m:ctrlPr>
                            <a:rPr lang="en-GB" b="0" i="1" smtClean="0">
                              <a:solidFill>
                                <a:srgbClr val="FF0000"/>
                              </a:solidFill>
                              <a:latin typeface="Cambria Math" panose="02040503050406030204" pitchFamily="18" charset="0"/>
                            </a:rPr>
                          </m:ctrlPr>
                        </m:sSubPr>
                        <m:e>
                          <m:r>
                            <m:rPr>
                              <m:sty m:val="p"/>
                            </m:rPr>
                            <a:rPr lang="el-GR" b="0" i="1" smtClean="0">
                              <a:solidFill>
                                <a:srgbClr val="FF0000"/>
                              </a:solidFill>
                              <a:latin typeface="Cambria Math" panose="02040503050406030204" pitchFamily="18" charset="0"/>
                              <a:ea typeface="Cambria Math" panose="02040503050406030204" pitchFamily="18" charset="0"/>
                            </a:rPr>
                            <m:t>Δ</m:t>
                          </m:r>
                        </m:e>
                        <m:sub>
                          <m:r>
                            <a:rPr lang="en-GB" b="0" i="1" smtClean="0">
                              <a:solidFill>
                                <a:srgbClr val="FF0000"/>
                              </a:solidFill>
                              <a:latin typeface="Cambria Math" panose="02040503050406030204" pitchFamily="18" charset="0"/>
                            </a:rPr>
                            <m:t>0</m:t>
                          </m:r>
                        </m:sub>
                      </m:sSub>
                      <m:sSub>
                        <m:sSubPr>
                          <m:ctrlPr>
                            <a:rPr lang="en-GB" b="0" i="1" smtClean="0">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rPr>
                            <m:t>… </m:t>
                          </m:r>
                          <m:sSub>
                            <m:sSubPr>
                              <m:ctrlPr>
                                <a:rPr lang="en-GB" b="0" i="1" smtClean="0">
                                  <a:solidFill>
                                    <a:srgbClr val="FF0000"/>
                                  </a:solidFill>
                                  <a:latin typeface="Cambria Math" panose="02040503050406030204" pitchFamily="18" charset="0"/>
                                </a:rPr>
                              </m:ctrlPr>
                            </m:sSubPr>
                            <m:e>
                              <m:r>
                                <m:rPr>
                                  <m:sty m:val="p"/>
                                </m:rPr>
                                <a:rPr lang="el-GR" b="0" i="1" smtClean="0">
                                  <a:solidFill>
                                    <a:srgbClr val="FF0000"/>
                                  </a:solidFill>
                                  <a:latin typeface="Cambria Math" panose="02040503050406030204" pitchFamily="18" charset="0"/>
                                  <a:ea typeface="Cambria Math" panose="02040503050406030204" pitchFamily="18" charset="0"/>
                                </a:rPr>
                                <m:t>Δ</m:t>
                              </m:r>
                            </m:e>
                            <m:sub>
                              <m:r>
                                <a:rPr lang="en-GB" b="0" i="1" smtClean="0">
                                  <a:solidFill>
                                    <a:srgbClr val="FF0000"/>
                                  </a:solidFill>
                                  <a:latin typeface="Cambria Math" panose="02040503050406030204" pitchFamily="18" charset="0"/>
                                </a:rPr>
                                <m:t>𝑖</m:t>
                              </m:r>
                            </m:sub>
                          </m:sSub>
                          <m:r>
                            <a:rPr lang="en-GB" b="0" i="1" smtClean="0">
                              <a:solidFill>
                                <a:srgbClr val="FF0000"/>
                              </a:solidFill>
                              <a:latin typeface="Cambria Math" panose="02040503050406030204" pitchFamily="18" charset="0"/>
                            </a:rPr>
                            <m:t>𝐺</m:t>
                          </m:r>
                        </m:e>
                        <m:sub>
                          <m:r>
                            <a:rPr lang="en-GB" b="0" i="1" smtClean="0">
                              <a:solidFill>
                                <a:srgbClr val="FF0000"/>
                              </a:solidFill>
                              <a:latin typeface="Cambria Math" panose="02040503050406030204" pitchFamily="18" charset="0"/>
                            </a:rPr>
                            <m:t>𝑖</m:t>
                          </m:r>
                        </m:sub>
                      </m:sSub>
                    </m:oMath>
                  </a14:m>
                  <a:r>
                    <a:rPr lang="en-GB" dirty="0" smtClean="0">
                      <a:solidFill>
                        <a:srgbClr val="FF0000"/>
                      </a:solidFill>
                    </a:rPr>
                    <a:t> </a:t>
                  </a:r>
                  <a:endParaRPr lang="en-GB" dirty="0">
                    <a:solidFill>
                      <a:srgbClr val="FF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3154399" y="1883778"/>
                  <a:ext cx="1600182" cy="277576"/>
                </a:xfrm>
                <a:prstGeom prst="rect">
                  <a:avLst/>
                </a:prstGeom>
                <a:blipFill rotWithShape="0">
                  <a:blip r:embed="rId3"/>
                  <a:stretch>
                    <a:fillRect l="-4943" t="-2174" b="-195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5430082" y="1871778"/>
                  <a:ext cx="264110"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rgbClr val="FF0000"/>
                                </a:solidFill>
                                <a:latin typeface="Cambria Math" panose="02040503050406030204" pitchFamily="18" charset="0"/>
                              </a:rPr>
                            </m:ctrlPr>
                          </m:sSubPr>
                          <m:e>
                            <m:r>
                              <m:rPr>
                                <m:sty m:val="p"/>
                              </m:rPr>
                              <a:rPr lang="el-GR" b="0" i="1" smtClean="0">
                                <a:solidFill>
                                  <a:srgbClr val="FF0000"/>
                                </a:solidFill>
                                <a:latin typeface="Cambria Math" panose="02040503050406030204" pitchFamily="18" charset="0"/>
                                <a:ea typeface="Cambria Math" panose="02040503050406030204" pitchFamily="18" charset="0"/>
                              </a:rPr>
                              <m:t>Δ</m:t>
                            </m:r>
                          </m:e>
                          <m:sub>
                            <m:r>
                              <a:rPr lang="en-GB" b="0" i="1" smtClean="0">
                                <a:solidFill>
                                  <a:srgbClr val="FF0000"/>
                                </a:solidFill>
                                <a:latin typeface="Cambria Math" panose="02040503050406030204" pitchFamily="18" charset="0"/>
                              </a:rPr>
                              <m:t>𝑗</m:t>
                            </m:r>
                          </m:sub>
                        </m:sSub>
                      </m:oMath>
                    </m:oMathPara>
                  </a14:m>
                  <a:endParaRPr lang="en-GB" dirty="0">
                    <a:solidFill>
                      <a:srgbClr val="FF0000"/>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5430082" y="1871778"/>
                  <a:ext cx="264110" cy="299313"/>
                </a:xfrm>
                <a:prstGeom prst="rect">
                  <a:avLst/>
                </a:prstGeom>
                <a:blipFill rotWithShape="0">
                  <a:blip r:embed="rId4"/>
                  <a:stretch>
                    <a:fillRect l="-23256" r="-16279"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7360801" y="2187094"/>
                  <a:ext cx="1378904" cy="3916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rgbClr val="FF0000"/>
                                </a:solidFill>
                                <a:latin typeface="Cambria Math" panose="02040503050406030204" pitchFamily="18" charset="0"/>
                              </a:rPr>
                            </m:ctrlPr>
                          </m:sSubPr>
                          <m:e>
                            <m:sSub>
                              <m:sSubPr>
                                <m:ctrlPr>
                                  <a:rPr lang="en-GB" b="0" i="1" smtClean="0">
                                    <a:solidFill>
                                      <a:srgbClr val="FF0000"/>
                                    </a:solidFill>
                                    <a:latin typeface="Cambria Math" panose="02040503050406030204" pitchFamily="18" charset="0"/>
                                  </a:rPr>
                                </m:ctrlPr>
                              </m:sSubPr>
                              <m:e>
                                <m:r>
                                  <m:rPr>
                                    <m:sty m:val="p"/>
                                  </m:rPr>
                                  <a:rPr lang="el-GR" b="0" i="1" smtClean="0">
                                    <a:solidFill>
                                      <a:srgbClr val="FF0000"/>
                                    </a:solidFill>
                                    <a:latin typeface="Cambria Math" panose="02040503050406030204" pitchFamily="18" charset="0"/>
                                    <a:ea typeface="Cambria Math" panose="02040503050406030204" pitchFamily="18" charset="0"/>
                                  </a:rPr>
                                  <m:t>Δ</m:t>
                                </m:r>
                              </m:e>
                              <m:sub>
                                <m:r>
                                  <a:rPr lang="en-GB" b="0" i="1" smtClean="0">
                                    <a:solidFill>
                                      <a:srgbClr val="FF0000"/>
                                    </a:solidFill>
                                    <a:latin typeface="Cambria Math" panose="02040503050406030204" pitchFamily="18" charset="0"/>
                                    <a:ea typeface="Cambria Math" panose="02040503050406030204" pitchFamily="18" charset="0"/>
                                  </a:rPr>
                                  <m:t>𝑗</m:t>
                                </m:r>
                              </m:sub>
                            </m:sSub>
                            <m:r>
                              <a:rPr lang="en-GB" b="0" i="1" smtClean="0">
                                <a:solidFill>
                                  <a:srgbClr val="FF0000"/>
                                </a:solidFill>
                                <a:latin typeface="Cambria Math" panose="02040503050406030204" pitchFamily="18" charset="0"/>
                              </a:rPr>
                              <m:t>𝐺</m:t>
                            </m:r>
                          </m:e>
                          <m:sub>
                            <m:r>
                              <a:rPr lang="en-GB" b="0" i="1" smtClean="0">
                                <a:solidFill>
                                  <a:srgbClr val="FF0000"/>
                                </a:solidFill>
                                <a:latin typeface="Cambria Math" panose="02040503050406030204" pitchFamily="18" charset="0"/>
                              </a:rPr>
                              <m:t>𝑗</m:t>
                            </m:r>
                          </m:sub>
                        </m:sSub>
                        <m:r>
                          <a:rPr lang="en-GB" b="0" i="1" smtClean="0">
                            <a:solidFill>
                              <a:srgbClr val="FF0000"/>
                            </a:solidFill>
                            <a:latin typeface="Cambria Math" panose="02040503050406030204" pitchFamily="18" charset="0"/>
                          </a:rPr>
                          <m:t>=</m:t>
                        </m:r>
                        <m:sSub>
                          <m:sSubPr>
                            <m:ctrlPr>
                              <a:rPr lang="en-GB" b="0" i="1" smtClean="0">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rPr>
                              <m:t>𝐺</m:t>
                            </m:r>
                          </m:e>
                          <m:sub>
                            <m:r>
                              <a:rPr lang="en-GB" b="0" i="1" smtClean="0">
                                <a:solidFill>
                                  <a:srgbClr val="FF0000"/>
                                </a:solidFill>
                                <a:latin typeface="Cambria Math" panose="02040503050406030204" pitchFamily="18" charset="0"/>
                              </a:rPr>
                              <m:t>𝑗</m:t>
                            </m:r>
                          </m:sub>
                        </m:sSub>
                        <m:sSub>
                          <m:sSubPr>
                            <m:ctrlPr>
                              <a:rPr lang="en-GB" b="0" i="1" smtClean="0">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ea typeface="Cambria Math" panose="02040503050406030204" pitchFamily="18" charset="0"/>
                              </a:rPr>
                              <m:t>𝛿</m:t>
                            </m:r>
                          </m:e>
                          <m:sub>
                            <m:r>
                              <a:rPr lang="en-GB" b="0" i="1" smtClean="0">
                                <a:solidFill>
                                  <a:srgbClr val="FF0000"/>
                                </a:solidFill>
                                <a:latin typeface="Cambria Math" panose="02040503050406030204" pitchFamily="18" charset="0"/>
                              </a:rPr>
                              <m:t>𝑗</m:t>
                            </m:r>
                          </m:sub>
                        </m:sSub>
                      </m:oMath>
                    </m:oMathPara>
                  </a14:m>
                  <a:endParaRPr lang="en-GB" dirty="0"/>
                </a:p>
              </p:txBody>
            </p:sp>
          </mc:Choice>
          <mc:Fallback xmlns="">
            <p:sp>
              <p:nvSpPr>
                <p:cNvPr id="10" name="Rectangle 9"/>
                <p:cNvSpPr>
                  <a:spLocks noRot="1" noChangeAspect="1" noMove="1" noResize="1" noEditPoints="1" noAdjustHandles="1" noChangeArrowheads="1" noChangeShapeType="1" noTextEdit="1"/>
                </p:cNvSpPr>
                <p:nvPr/>
              </p:nvSpPr>
              <p:spPr>
                <a:xfrm>
                  <a:off x="7360801" y="2187094"/>
                  <a:ext cx="1378904" cy="391646"/>
                </a:xfrm>
                <a:prstGeom prst="rect">
                  <a:avLst/>
                </a:prstGeom>
                <a:blipFill rotWithShape="0">
                  <a:blip r:embed="rId5"/>
                  <a:stretch>
                    <a:fillRect b="-781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6814351" y="2187571"/>
                  <a:ext cx="427618" cy="391646"/>
                </a:xfrm>
                <a:prstGeom prst="rect">
                  <a:avLst/>
                </a:prstGeom>
              </p:spPr>
              <p:txBody>
                <a:bodyPr wrap="none">
                  <a:spAutoFit/>
                </a:bodyPr>
                <a:lstStyle/>
                <a:p>
                  <a14:m>
                    <m:oMath xmlns:m="http://schemas.openxmlformats.org/officeDocument/2006/math">
                      <m:sSub>
                        <m:sSubPr>
                          <m:ctrlPr>
                            <a:rPr lang="en-GB" b="0" i="1" smtClean="0">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ea typeface="Cambria Math" panose="02040503050406030204" pitchFamily="18" charset="0"/>
                            </a:rPr>
                            <m:t>𝛿</m:t>
                          </m:r>
                        </m:e>
                        <m:sub>
                          <m:r>
                            <a:rPr lang="en-GB" b="0" i="1" smtClean="0">
                              <a:solidFill>
                                <a:srgbClr val="FF0000"/>
                              </a:solidFill>
                              <a:latin typeface="Cambria Math" panose="02040503050406030204" pitchFamily="18" charset="0"/>
                            </a:rPr>
                            <m:t>𝑗</m:t>
                          </m:r>
                        </m:sub>
                      </m:sSub>
                    </m:oMath>
                  </a14:m>
                  <a:r>
                    <a:rPr lang="en-GB" dirty="0" smtClean="0"/>
                    <a:t> </a:t>
                  </a:r>
                  <a:endParaRPr lang="en-GB" dirty="0"/>
                </a:p>
              </p:txBody>
            </p:sp>
          </mc:Choice>
          <mc:Fallback xmlns="">
            <p:sp>
              <p:nvSpPr>
                <p:cNvPr id="11" name="Rectangle 10"/>
                <p:cNvSpPr>
                  <a:spLocks noRot="1" noChangeAspect="1" noMove="1" noResize="1" noEditPoints="1" noAdjustHandles="1" noChangeArrowheads="1" noChangeShapeType="1" noTextEdit="1"/>
                </p:cNvSpPr>
                <p:nvPr/>
              </p:nvSpPr>
              <p:spPr>
                <a:xfrm>
                  <a:off x="6814351" y="2187571"/>
                  <a:ext cx="427618" cy="391646"/>
                </a:xfrm>
                <a:prstGeom prst="rect">
                  <a:avLst/>
                </a:prstGeom>
                <a:blipFill rotWithShape="0">
                  <a:blip r:embed="rId6"/>
                  <a:stretch>
                    <a:fillRect b="-781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175576" y="3778932"/>
                  <a:ext cx="244105"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solidFill>
                                  <a:srgbClr val="00B050"/>
                                </a:solidFill>
                                <a:latin typeface="Cambria Math" panose="02040503050406030204" pitchFamily="18" charset="0"/>
                              </a:rPr>
                            </m:ctrlPr>
                          </m:sSubPr>
                          <m:e>
                            <m:r>
                              <m:rPr>
                                <m:sty m:val="p"/>
                              </m:rPr>
                              <a:rPr lang="el-GR" b="0" i="1" smtClean="0">
                                <a:solidFill>
                                  <a:srgbClr val="00B050"/>
                                </a:solidFill>
                                <a:latin typeface="Cambria Math" panose="02040503050406030204" pitchFamily="18" charset="0"/>
                                <a:ea typeface="Cambria Math" panose="02040503050406030204" pitchFamily="18" charset="0"/>
                              </a:rPr>
                              <m:t>Υ</m:t>
                            </m:r>
                          </m:e>
                          <m:sub>
                            <m:r>
                              <a:rPr lang="en-GB" b="0" i="1" smtClean="0">
                                <a:solidFill>
                                  <a:srgbClr val="00B050"/>
                                </a:solidFill>
                                <a:latin typeface="Cambria Math" panose="02040503050406030204" pitchFamily="18" charset="0"/>
                              </a:rPr>
                              <m:t>𝑗</m:t>
                            </m:r>
                          </m:sub>
                        </m:sSub>
                      </m:oMath>
                    </m:oMathPara>
                  </a14:m>
                  <a:endParaRPr lang="en-GB" dirty="0">
                    <a:solidFill>
                      <a:srgbClr val="00B05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175576" y="3778932"/>
                  <a:ext cx="244105" cy="299313"/>
                </a:xfrm>
                <a:prstGeom prst="rect">
                  <a:avLst/>
                </a:prstGeom>
                <a:blipFill rotWithShape="0">
                  <a:blip r:embed="rId7"/>
                  <a:stretch>
                    <a:fillRect l="-22500" r="-15000"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2270279" y="4458444"/>
                  <a:ext cx="4968604" cy="291426"/>
                </a:xfrm>
                <a:prstGeom prst="rect">
                  <a:avLst/>
                </a:prstGeom>
                <a:noFill/>
              </p:spPr>
              <p:txBody>
                <a:bodyPr wrap="none" lIns="0" tIns="0" rIns="0" bIns="0" rtlCol="0">
                  <a:spAutoFit/>
                </a:bodyPr>
                <a:lstStyle/>
                <a:p>
                  <a14:m>
                    <m:oMath xmlns:m="http://schemas.openxmlformats.org/officeDocument/2006/math">
                      <m:sSub>
                        <m:sSubPr>
                          <m:ctrlPr>
                            <a:rPr lang="en-GB" i="1" smtClean="0">
                              <a:solidFill>
                                <a:srgbClr val="FF0000"/>
                              </a:solidFill>
                              <a:latin typeface="Cambria Math" panose="02040503050406030204" pitchFamily="18" charset="0"/>
                            </a:rPr>
                          </m:ctrlPr>
                        </m:sSubPr>
                        <m:e>
                          <m:acc>
                            <m:accPr>
                              <m:chr m:val="̃"/>
                              <m:ctrlPr>
                                <a:rPr lang="en-GB" i="1" smtClean="0">
                                  <a:solidFill>
                                    <a:srgbClr val="FF0000"/>
                                  </a:solidFill>
                                  <a:latin typeface="Cambria Math" panose="02040503050406030204" pitchFamily="18" charset="0"/>
                                </a:rPr>
                              </m:ctrlPr>
                            </m:accPr>
                            <m:e>
                              <m:r>
                                <m:rPr>
                                  <m:sty m:val="p"/>
                                </m:rPr>
                                <a:rPr lang="el-GR" i="1" smtClean="0">
                                  <a:solidFill>
                                    <a:srgbClr val="FF0000"/>
                                  </a:solidFill>
                                  <a:latin typeface="Cambria Math" panose="02040503050406030204" pitchFamily="18" charset="0"/>
                                  <a:ea typeface="Cambria Math" panose="02040503050406030204" pitchFamily="18" charset="0"/>
                                </a:rPr>
                                <m:t>Δ</m:t>
                              </m:r>
                            </m:e>
                          </m:acc>
                        </m:e>
                        <m:sub>
                          <m:r>
                            <a:rPr lang="en-GB" b="0" i="1" smtClean="0">
                              <a:solidFill>
                                <a:srgbClr val="FF0000"/>
                              </a:solidFill>
                              <a:latin typeface="Cambria Math" panose="02040503050406030204" pitchFamily="18" charset="0"/>
                            </a:rPr>
                            <m:t>𝑖</m:t>
                          </m:r>
                        </m:sub>
                      </m:sSub>
                      <m:r>
                        <a:rPr lang="en-GB" i="1">
                          <a:solidFill>
                            <a:srgbClr val="FF0000"/>
                          </a:solidFill>
                          <a:latin typeface="Cambria Math" panose="02040503050406030204" pitchFamily="18" charset="0"/>
                        </a:rPr>
                        <m:t>=</m:t>
                      </m:r>
                      <m:sSub>
                        <m:sSubPr>
                          <m:ctrlPr>
                            <a:rPr lang="en-GB" b="0" i="1" smtClean="0">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rPr>
                            <m:t>[</m:t>
                          </m:r>
                          <m:r>
                            <m:rPr>
                              <m:sty m:val="p"/>
                            </m:rPr>
                            <a:rPr lang="el-GR" b="0" i="1" smtClean="0">
                              <a:solidFill>
                                <a:srgbClr val="FF0000"/>
                              </a:solidFill>
                              <a:latin typeface="Cambria Math" panose="02040503050406030204" pitchFamily="18" charset="0"/>
                              <a:ea typeface="Cambria Math" panose="02040503050406030204" pitchFamily="18" charset="0"/>
                            </a:rPr>
                            <m:t>Δ</m:t>
                          </m:r>
                        </m:e>
                        <m:sub>
                          <m:r>
                            <a:rPr lang="en-GB" b="0" i="1" smtClean="0">
                              <a:solidFill>
                                <a:srgbClr val="FF0000"/>
                              </a:solidFill>
                              <a:latin typeface="Cambria Math" panose="02040503050406030204" pitchFamily="18" charset="0"/>
                            </a:rPr>
                            <m:t>0</m:t>
                          </m:r>
                        </m:sub>
                      </m:sSub>
                      <m:r>
                        <a:rPr lang="en-GB" b="0" i="1" smtClean="0">
                          <a:solidFill>
                            <a:srgbClr val="FF0000"/>
                          </a:solidFill>
                          <a:latin typeface="Cambria Math" panose="02040503050406030204" pitchFamily="18" charset="0"/>
                        </a:rPr>
                        <m:t>…</m:t>
                      </m:r>
                      <m:sSub>
                        <m:sSubPr>
                          <m:ctrlPr>
                            <a:rPr lang="en-GB" b="0" i="1" smtClean="0">
                              <a:solidFill>
                                <a:srgbClr val="FF0000"/>
                              </a:solidFill>
                              <a:latin typeface="Cambria Math" panose="02040503050406030204" pitchFamily="18" charset="0"/>
                            </a:rPr>
                          </m:ctrlPr>
                        </m:sSubPr>
                        <m:e>
                          <m:r>
                            <m:rPr>
                              <m:sty m:val="p"/>
                            </m:rPr>
                            <a:rPr lang="el-GR" b="0" i="1" smtClean="0">
                              <a:solidFill>
                                <a:srgbClr val="FF0000"/>
                              </a:solidFill>
                              <a:latin typeface="Cambria Math" panose="02040503050406030204" pitchFamily="18" charset="0"/>
                              <a:ea typeface="Cambria Math" panose="02040503050406030204" pitchFamily="18" charset="0"/>
                            </a:rPr>
                            <m:t>Δ</m:t>
                          </m:r>
                        </m:e>
                        <m:sub>
                          <m:r>
                            <a:rPr lang="en-GB" b="0" i="1" smtClean="0">
                              <a:solidFill>
                                <a:srgbClr val="FF0000"/>
                              </a:solidFill>
                              <a:latin typeface="Cambria Math" panose="02040503050406030204" pitchFamily="18" charset="0"/>
                              <a:ea typeface="Cambria Math" panose="02040503050406030204" pitchFamily="18" charset="0"/>
                            </a:rPr>
                            <m:t>𝑖</m:t>
                          </m:r>
                          <m:r>
                            <a:rPr lang="en-GB" b="0" i="1" smtClean="0">
                              <a:solidFill>
                                <a:srgbClr val="FF0000"/>
                              </a:solidFill>
                              <a:latin typeface="Cambria Math" panose="02040503050406030204" pitchFamily="18" charset="0"/>
                              <a:ea typeface="Cambria Math" panose="02040503050406030204" pitchFamily="18" charset="0"/>
                            </a:rPr>
                            <m:t>−1</m:t>
                          </m:r>
                        </m:sub>
                      </m:sSub>
                      <m:sSup>
                        <m:sSupPr>
                          <m:ctrlPr>
                            <a:rPr lang="en-GB" b="0" i="1" smtClean="0">
                              <a:solidFill>
                                <a:srgbClr val="FF0000"/>
                              </a:solidFill>
                              <a:latin typeface="Cambria Math" panose="02040503050406030204" pitchFamily="18" charset="0"/>
                            </a:rPr>
                          </m:ctrlPr>
                        </m:sSupPr>
                        <m:e>
                          <m:r>
                            <a:rPr lang="en-GB" b="0" i="1" smtClean="0">
                              <a:solidFill>
                                <a:srgbClr val="FF0000"/>
                              </a:solidFill>
                              <a:latin typeface="Cambria Math" panose="02040503050406030204" pitchFamily="18" charset="0"/>
                            </a:rPr>
                            <m:t>]</m:t>
                          </m:r>
                        </m:e>
                        <m:sup>
                          <m:r>
                            <a:rPr lang="en-GB" b="0" i="1" smtClean="0">
                              <a:solidFill>
                                <a:srgbClr val="FF0000"/>
                              </a:solidFill>
                              <a:latin typeface="Cambria Math" panose="02040503050406030204" pitchFamily="18" charset="0"/>
                            </a:rPr>
                            <m:t>−1</m:t>
                          </m:r>
                        </m:sup>
                      </m:sSup>
                    </m:oMath>
                  </a14:m>
                  <a:r>
                    <a:rPr lang="en-GB" dirty="0" smtClean="0">
                      <a:solidFill>
                        <a:srgbClr val="FF0000"/>
                      </a:solidFill>
                    </a:rPr>
                    <a:t> </a:t>
                  </a:r>
                  <a14:m>
                    <m:oMath xmlns:m="http://schemas.openxmlformats.org/officeDocument/2006/math">
                      <m:sSub>
                        <m:sSubPr>
                          <m:ctrlPr>
                            <a:rPr lang="en-GB" b="0" i="1" smtClean="0">
                              <a:solidFill>
                                <a:srgbClr val="00B050"/>
                              </a:solidFill>
                              <a:latin typeface="Cambria Math" panose="02040503050406030204" pitchFamily="18" charset="0"/>
                            </a:rPr>
                          </m:ctrlPr>
                        </m:sSubPr>
                        <m:e>
                          <m:r>
                            <m:rPr>
                              <m:sty m:val="p"/>
                            </m:rPr>
                            <a:rPr lang="el-GR" b="0" i="1" smtClean="0">
                              <a:solidFill>
                                <a:srgbClr val="00B050"/>
                              </a:solidFill>
                              <a:latin typeface="Cambria Math" panose="02040503050406030204" pitchFamily="18" charset="0"/>
                              <a:ea typeface="Cambria Math" panose="02040503050406030204" pitchFamily="18" charset="0"/>
                            </a:rPr>
                            <m:t>Υ</m:t>
                          </m:r>
                        </m:e>
                        <m:sub>
                          <m:r>
                            <a:rPr lang="en-GB" b="0" i="1" smtClean="0">
                              <a:solidFill>
                                <a:srgbClr val="00B050"/>
                              </a:solidFill>
                              <a:latin typeface="Cambria Math" panose="02040503050406030204" pitchFamily="18" charset="0"/>
                              <a:ea typeface="Cambria Math" panose="02040503050406030204" pitchFamily="18" charset="0"/>
                            </a:rPr>
                            <m:t>𝑖</m:t>
                          </m:r>
                        </m:sub>
                      </m:sSub>
                    </m:oMath>
                  </a14:m>
                  <a:r>
                    <a:rPr lang="en-GB" dirty="0" smtClean="0">
                      <a:solidFill>
                        <a:srgbClr val="FF0000"/>
                      </a:solidFill>
                    </a:rPr>
                    <a:t> </a:t>
                  </a:r>
                  <a14:m>
                    <m:oMath xmlns:m="http://schemas.openxmlformats.org/officeDocument/2006/math">
                      <m:sSub>
                        <m:sSubPr>
                          <m:ctrlPr>
                            <a:rPr lang="en-GB" b="0" i="1" smtClean="0">
                              <a:solidFill>
                                <a:srgbClr val="FF0000"/>
                              </a:solidFill>
                              <a:latin typeface="Cambria Math" panose="02040503050406030204" pitchFamily="18" charset="0"/>
                            </a:rPr>
                          </m:ctrlPr>
                        </m:sSubPr>
                        <m:e>
                          <m:r>
                            <m:rPr>
                              <m:sty m:val="p"/>
                            </m:rPr>
                            <a:rPr lang="el-GR" b="0" i="1" smtClean="0">
                              <a:solidFill>
                                <a:srgbClr val="FF0000"/>
                              </a:solidFill>
                              <a:latin typeface="Cambria Math" panose="02040503050406030204" pitchFamily="18" charset="0"/>
                              <a:ea typeface="Cambria Math" panose="02040503050406030204" pitchFamily="18" charset="0"/>
                            </a:rPr>
                            <m:t>Δ</m:t>
                          </m:r>
                        </m:e>
                        <m:sub>
                          <m:r>
                            <a:rPr lang="en-GB" b="0" i="1" smtClean="0">
                              <a:solidFill>
                                <a:srgbClr val="FF0000"/>
                              </a:solidFill>
                              <a:latin typeface="Cambria Math" panose="02040503050406030204" pitchFamily="18" charset="0"/>
                            </a:rPr>
                            <m:t>0</m:t>
                          </m:r>
                        </m:sub>
                      </m:sSub>
                      <m:r>
                        <a:rPr lang="en-GB" b="0" i="1" smtClean="0">
                          <a:solidFill>
                            <a:srgbClr val="FF0000"/>
                          </a:solidFill>
                          <a:latin typeface="Cambria Math" panose="02040503050406030204" pitchFamily="18" charset="0"/>
                        </a:rPr>
                        <m:t>…</m:t>
                      </m:r>
                      <m:sSub>
                        <m:sSubPr>
                          <m:ctrlPr>
                            <a:rPr lang="en-GB" b="0" i="1" smtClean="0">
                              <a:solidFill>
                                <a:srgbClr val="FF0000"/>
                              </a:solidFill>
                              <a:latin typeface="Cambria Math" panose="02040503050406030204" pitchFamily="18" charset="0"/>
                            </a:rPr>
                          </m:ctrlPr>
                        </m:sSubPr>
                        <m:e>
                          <m:r>
                            <m:rPr>
                              <m:sty m:val="p"/>
                            </m:rPr>
                            <a:rPr lang="el-GR" b="0" i="1" smtClean="0">
                              <a:solidFill>
                                <a:srgbClr val="FF0000"/>
                              </a:solidFill>
                              <a:latin typeface="Cambria Math" panose="02040503050406030204" pitchFamily="18" charset="0"/>
                              <a:ea typeface="Cambria Math" panose="02040503050406030204" pitchFamily="18" charset="0"/>
                            </a:rPr>
                            <m:t>Δ</m:t>
                          </m:r>
                        </m:e>
                        <m:sub>
                          <m:r>
                            <a:rPr lang="en-GB" b="0" i="1" smtClean="0">
                              <a:solidFill>
                                <a:srgbClr val="FF0000"/>
                              </a:solidFill>
                              <a:latin typeface="Cambria Math" panose="02040503050406030204" pitchFamily="18" charset="0"/>
                            </a:rPr>
                            <m:t>𝑖</m:t>
                          </m:r>
                        </m:sub>
                      </m:sSub>
                      <m:r>
                        <a:rPr lang="en-GB" b="0" i="1" smtClean="0">
                          <a:solidFill>
                            <a:srgbClr val="FF0000"/>
                          </a:solidFill>
                          <a:latin typeface="Cambria Math" panose="02040503050406030204" pitchFamily="18" charset="0"/>
                        </a:rPr>
                        <m:t>= </m:t>
                      </m:r>
                      <m:sSub>
                        <m:sSubPr>
                          <m:ctrlPr>
                            <a:rPr lang="en-GB" b="0" i="1" smtClean="0">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rPr>
                            <m:t>𝐺</m:t>
                          </m:r>
                        </m:e>
                        <m:sub>
                          <m:r>
                            <a:rPr lang="en-GB" b="0" i="1" smtClean="0">
                              <a:solidFill>
                                <a:srgbClr val="FF0000"/>
                              </a:solidFill>
                              <a:latin typeface="Cambria Math" panose="02040503050406030204" pitchFamily="18" charset="0"/>
                            </a:rPr>
                            <m:t>𝑖</m:t>
                          </m:r>
                          <m:r>
                            <a:rPr lang="en-GB" b="0" i="1" smtClean="0">
                              <a:solidFill>
                                <a:srgbClr val="FF0000"/>
                              </a:solidFill>
                              <a:latin typeface="Cambria Math" panose="02040503050406030204" pitchFamily="18" charset="0"/>
                            </a:rPr>
                            <m:t>−1</m:t>
                          </m:r>
                        </m:sub>
                      </m:sSub>
                      <m:sSubSup>
                        <m:sSubSupPr>
                          <m:ctrlPr>
                            <a:rPr lang="en-GB" b="0" i="1" smtClean="0">
                              <a:solidFill>
                                <a:srgbClr val="FF0000"/>
                              </a:solidFill>
                              <a:latin typeface="Cambria Math" panose="02040503050406030204" pitchFamily="18" charset="0"/>
                            </a:rPr>
                          </m:ctrlPr>
                        </m:sSubSupPr>
                        <m:e>
                          <m:acc>
                            <m:accPr>
                              <m:chr m:val="̅"/>
                              <m:ctrlPr>
                                <a:rPr lang="en-GB" b="0" i="1" smtClean="0">
                                  <a:solidFill>
                                    <a:srgbClr val="FF0000"/>
                                  </a:solidFill>
                                  <a:latin typeface="Cambria Math" panose="02040503050406030204" pitchFamily="18" charset="0"/>
                                </a:rPr>
                              </m:ctrlPr>
                            </m:accPr>
                            <m:e>
                              <m:r>
                                <a:rPr lang="en-GB" b="0" i="1" smtClean="0">
                                  <a:solidFill>
                                    <a:srgbClr val="FF0000"/>
                                  </a:solidFill>
                                  <a:latin typeface="Cambria Math" panose="02040503050406030204" pitchFamily="18" charset="0"/>
                                </a:rPr>
                                <m:t>𝐺</m:t>
                              </m:r>
                            </m:e>
                          </m:acc>
                        </m:e>
                        <m:sub>
                          <m:r>
                            <a:rPr lang="en-GB" b="0" i="1" smtClean="0">
                              <a:solidFill>
                                <a:srgbClr val="FF0000"/>
                              </a:solidFill>
                              <a:latin typeface="Cambria Math" panose="02040503050406030204" pitchFamily="18" charset="0"/>
                            </a:rPr>
                            <m:t>𝑖</m:t>
                          </m:r>
                          <m:r>
                            <a:rPr lang="en-GB" b="0" i="1" smtClean="0">
                              <a:solidFill>
                                <a:srgbClr val="FF0000"/>
                              </a:solidFill>
                              <a:latin typeface="Cambria Math" panose="02040503050406030204" pitchFamily="18" charset="0"/>
                            </a:rPr>
                            <m:t>−1</m:t>
                          </m:r>
                        </m:sub>
                        <m:sup>
                          <m:r>
                            <a:rPr lang="en-GB" b="0" i="1" smtClean="0">
                              <a:solidFill>
                                <a:srgbClr val="FF0000"/>
                              </a:solidFill>
                              <a:latin typeface="Cambria Math" panose="02040503050406030204" pitchFamily="18" charset="0"/>
                            </a:rPr>
                            <m:t>−1</m:t>
                          </m:r>
                        </m:sup>
                      </m:sSubSup>
                      <m:sSub>
                        <m:sSubPr>
                          <m:ctrlPr>
                            <a:rPr lang="en-GB" i="1">
                              <a:solidFill>
                                <a:srgbClr val="00B050"/>
                              </a:solidFill>
                              <a:latin typeface="Cambria Math" panose="02040503050406030204" pitchFamily="18" charset="0"/>
                            </a:rPr>
                          </m:ctrlPr>
                        </m:sSubPr>
                        <m:e>
                          <m:r>
                            <m:rPr>
                              <m:sty m:val="p"/>
                            </m:rPr>
                            <a:rPr lang="el-GR" i="1">
                              <a:solidFill>
                                <a:srgbClr val="00B050"/>
                              </a:solidFill>
                              <a:latin typeface="Cambria Math" panose="02040503050406030204" pitchFamily="18" charset="0"/>
                              <a:ea typeface="Cambria Math" panose="02040503050406030204" pitchFamily="18" charset="0"/>
                            </a:rPr>
                            <m:t>Υ</m:t>
                          </m:r>
                        </m:e>
                        <m:sub>
                          <m:r>
                            <a:rPr lang="en-GB" i="1">
                              <a:solidFill>
                                <a:srgbClr val="00B050"/>
                              </a:solidFill>
                              <a:latin typeface="Cambria Math" panose="02040503050406030204" pitchFamily="18" charset="0"/>
                              <a:ea typeface="Cambria Math" panose="02040503050406030204" pitchFamily="18" charset="0"/>
                            </a:rPr>
                            <m:t>𝑖</m:t>
                          </m:r>
                        </m:sub>
                      </m:sSub>
                      <m:r>
                        <a:rPr lang="en-GB" b="0" i="1">
                          <a:solidFill>
                            <a:srgbClr val="00B050"/>
                          </a:solidFill>
                          <a:latin typeface="Cambria Math" panose="02040503050406030204" pitchFamily="18" charset="0"/>
                          <a:ea typeface="Cambria Math" panose="02040503050406030204" pitchFamily="18" charset="0"/>
                        </a:rPr>
                        <m:t> </m:t>
                      </m:r>
                      <m:sSubSup>
                        <m:sSubSupPr>
                          <m:ctrlPr>
                            <a:rPr lang="en-GB" b="0" i="1" smtClean="0">
                              <a:solidFill>
                                <a:srgbClr val="FF0000"/>
                              </a:solidFill>
                              <a:latin typeface="Cambria Math" panose="02040503050406030204" pitchFamily="18" charset="0"/>
                              <a:ea typeface="Cambria Math" panose="02040503050406030204" pitchFamily="18" charset="0"/>
                            </a:rPr>
                          </m:ctrlPr>
                        </m:sSubSupPr>
                        <m:e>
                          <m:r>
                            <a:rPr lang="en-GB" b="0" i="1" smtClean="0">
                              <a:solidFill>
                                <a:srgbClr val="FF0000"/>
                              </a:solidFill>
                              <a:latin typeface="Cambria Math" panose="02040503050406030204" pitchFamily="18" charset="0"/>
                              <a:ea typeface="Cambria Math" panose="02040503050406030204" pitchFamily="18" charset="0"/>
                            </a:rPr>
                            <m:t>𝐺</m:t>
                          </m:r>
                        </m:e>
                        <m:sub>
                          <m:r>
                            <a:rPr lang="en-GB" b="0" i="1" smtClean="0">
                              <a:solidFill>
                                <a:srgbClr val="FF0000"/>
                              </a:solidFill>
                              <a:latin typeface="Cambria Math" panose="02040503050406030204" pitchFamily="18" charset="0"/>
                              <a:ea typeface="Cambria Math" panose="02040503050406030204" pitchFamily="18" charset="0"/>
                            </a:rPr>
                            <m:t>𝑖</m:t>
                          </m:r>
                        </m:sub>
                        <m:sup>
                          <m:r>
                            <a:rPr lang="en-GB" b="0" i="1" smtClean="0">
                              <a:solidFill>
                                <a:srgbClr val="FF0000"/>
                              </a:solidFill>
                              <a:latin typeface="Cambria Math" panose="02040503050406030204" pitchFamily="18" charset="0"/>
                              <a:ea typeface="Cambria Math" panose="02040503050406030204" pitchFamily="18" charset="0"/>
                            </a:rPr>
                            <m:t>−1</m:t>
                          </m:r>
                        </m:sup>
                      </m:sSubSup>
                      <m:r>
                        <a:rPr lang="en-GB" b="0" i="1" smtClean="0">
                          <a:solidFill>
                            <a:srgbClr val="FF0000"/>
                          </a:solidFill>
                          <a:latin typeface="Cambria Math" panose="02040503050406030204" pitchFamily="18" charset="0"/>
                          <a:ea typeface="Cambria Math" panose="02040503050406030204" pitchFamily="18" charset="0"/>
                        </a:rPr>
                        <m:t> </m:t>
                      </m:r>
                      <m:sSub>
                        <m:sSubPr>
                          <m:ctrlPr>
                            <a:rPr lang="en-GB" b="0" i="1" smtClean="0">
                              <a:solidFill>
                                <a:srgbClr val="FF0000"/>
                              </a:solidFill>
                              <a:latin typeface="Cambria Math" panose="02040503050406030204" pitchFamily="18" charset="0"/>
                              <a:ea typeface="Cambria Math" panose="02040503050406030204" pitchFamily="18" charset="0"/>
                            </a:rPr>
                          </m:ctrlPr>
                        </m:sSubPr>
                        <m:e>
                          <m:acc>
                            <m:accPr>
                              <m:chr m:val="̅"/>
                              <m:ctrlPr>
                                <a:rPr lang="en-GB" b="0" i="1" smtClean="0">
                                  <a:solidFill>
                                    <a:srgbClr val="FF0000"/>
                                  </a:solidFill>
                                  <a:latin typeface="Cambria Math" panose="02040503050406030204" pitchFamily="18" charset="0"/>
                                  <a:ea typeface="Cambria Math" panose="02040503050406030204" pitchFamily="18" charset="0"/>
                                </a:rPr>
                              </m:ctrlPr>
                            </m:accPr>
                            <m:e>
                              <m:r>
                                <a:rPr lang="en-GB" b="0" i="1" smtClean="0">
                                  <a:solidFill>
                                    <a:srgbClr val="FF0000"/>
                                  </a:solidFill>
                                  <a:latin typeface="Cambria Math" panose="02040503050406030204" pitchFamily="18" charset="0"/>
                                  <a:ea typeface="Cambria Math" panose="02040503050406030204" pitchFamily="18" charset="0"/>
                                </a:rPr>
                                <m:t>𝐺</m:t>
                              </m:r>
                            </m:e>
                          </m:acc>
                        </m:e>
                        <m:sub>
                          <m:r>
                            <a:rPr lang="en-GB" b="0" i="1" smtClean="0">
                              <a:solidFill>
                                <a:srgbClr val="FF0000"/>
                              </a:solidFill>
                              <a:latin typeface="Cambria Math" panose="02040503050406030204" pitchFamily="18" charset="0"/>
                              <a:ea typeface="Cambria Math" panose="02040503050406030204" pitchFamily="18" charset="0"/>
                            </a:rPr>
                            <m:t>𝑖</m:t>
                          </m:r>
                        </m:sub>
                      </m:sSub>
                    </m:oMath>
                  </a14:m>
                  <a:r>
                    <a:rPr lang="en-GB" dirty="0">
                      <a:solidFill>
                        <a:srgbClr val="FF0000"/>
                      </a:solidFill>
                    </a:rPr>
                    <a:t> </a:t>
                  </a:r>
                </a:p>
              </p:txBody>
            </p:sp>
          </mc:Choice>
          <mc:Fallback xmlns="">
            <p:sp>
              <p:nvSpPr>
                <p:cNvPr id="13" name="TextBox 12"/>
                <p:cNvSpPr txBox="1">
                  <a:spLocks noRot="1" noChangeAspect="1" noMove="1" noResize="1" noEditPoints="1" noAdjustHandles="1" noChangeArrowheads="1" noChangeShapeType="1" noTextEdit="1"/>
                </p:cNvSpPr>
                <p:nvPr/>
              </p:nvSpPr>
              <p:spPr>
                <a:xfrm>
                  <a:off x="2270279" y="4458444"/>
                  <a:ext cx="4968604" cy="291426"/>
                </a:xfrm>
                <a:prstGeom prst="rect">
                  <a:avLst/>
                </a:prstGeom>
                <a:blipFill rotWithShape="0">
                  <a:blip r:embed="rId8"/>
                  <a:stretch>
                    <a:fillRect l="-1595" t="-22917" r="-3926" b="-375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3021402" y="5276118"/>
                  <a:ext cx="3219279" cy="29232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FF0000"/>
                                </a:solidFill>
                                <a:latin typeface="Cambria Math" panose="02040503050406030204" pitchFamily="18" charset="0"/>
                              </a:rPr>
                            </m:ctrlPr>
                          </m:sSubPr>
                          <m:e>
                            <m:acc>
                              <m:accPr>
                                <m:chr m:val="̃"/>
                                <m:ctrlPr>
                                  <a:rPr lang="en-GB" i="1" smtClean="0">
                                    <a:solidFill>
                                      <a:srgbClr val="FF0000"/>
                                    </a:solidFill>
                                    <a:latin typeface="Cambria Math" panose="02040503050406030204" pitchFamily="18" charset="0"/>
                                  </a:rPr>
                                </m:ctrlPr>
                              </m:accPr>
                              <m:e>
                                <m:r>
                                  <m:rPr>
                                    <m:sty m:val="p"/>
                                  </m:rPr>
                                  <a:rPr lang="el-GR" i="1" smtClean="0">
                                    <a:solidFill>
                                      <a:srgbClr val="FF0000"/>
                                    </a:solidFill>
                                    <a:latin typeface="Cambria Math" panose="02040503050406030204" pitchFamily="18" charset="0"/>
                                    <a:ea typeface="Cambria Math" panose="02040503050406030204" pitchFamily="18" charset="0"/>
                                  </a:rPr>
                                  <m:t>Δ</m:t>
                                </m:r>
                              </m:e>
                            </m:acc>
                          </m:e>
                          <m:sub>
                            <m:r>
                              <a:rPr lang="en-GB" b="0" i="1" smtClean="0">
                                <a:solidFill>
                                  <a:srgbClr val="FF0000"/>
                                </a:solidFill>
                                <a:latin typeface="Cambria Math" panose="02040503050406030204" pitchFamily="18" charset="0"/>
                              </a:rPr>
                              <m:t>𝑖</m:t>
                            </m:r>
                          </m:sub>
                        </m:sSub>
                        <m:r>
                          <a:rPr lang="en-GB" i="1" smtClean="0">
                            <a:solidFill>
                              <a:srgbClr val="FF0000"/>
                            </a:solidFill>
                            <a:latin typeface="Cambria Math" panose="02040503050406030204" pitchFamily="18" charset="0"/>
                            <a:ea typeface="Cambria Math" panose="02040503050406030204" pitchFamily="18" charset="0"/>
                          </a:rPr>
                          <m:t>≡</m:t>
                        </m:r>
                        <m:sSub>
                          <m:sSubPr>
                            <m:ctrlPr>
                              <a:rPr lang="en-GB" b="0" i="1" smtClean="0">
                                <a:solidFill>
                                  <a:srgbClr val="FF0000"/>
                                </a:solidFill>
                                <a:latin typeface="Cambria Math" panose="02040503050406030204" pitchFamily="18" charset="0"/>
                              </a:rPr>
                            </m:ctrlPr>
                          </m:sSubPr>
                          <m:e>
                            <m:r>
                              <m:rPr>
                                <m:sty m:val="p"/>
                              </m:rPr>
                              <a:rPr lang="el-GR" b="0" i="1" smtClean="0">
                                <a:solidFill>
                                  <a:srgbClr val="FF0000"/>
                                </a:solidFill>
                                <a:latin typeface="Cambria Math" panose="02040503050406030204" pitchFamily="18" charset="0"/>
                                <a:ea typeface="Cambria Math" panose="02040503050406030204" pitchFamily="18" charset="0"/>
                              </a:rPr>
                              <m:t>Δ</m:t>
                            </m:r>
                          </m:e>
                          <m:sub>
                            <m:r>
                              <a:rPr lang="en-GB" b="0" i="1" smtClean="0">
                                <a:solidFill>
                                  <a:srgbClr val="FF0000"/>
                                </a:solidFill>
                                <a:latin typeface="Cambria Math" panose="02040503050406030204" pitchFamily="18" charset="0"/>
                                <a:ea typeface="Cambria Math" panose="02040503050406030204" pitchFamily="18" charset="0"/>
                              </a:rPr>
                              <m:t>𝑖</m:t>
                            </m:r>
                          </m:sub>
                        </m:sSub>
                        <m:r>
                          <a:rPr lang="en-GB" b="0" i="1" smtClean="0">
                            <a:solidFill>
                              <a:srgbClr val="FF0000"/>
                            </a:solidFill>
                            <a:latin typeface="Cambria Math" panose="02040503050406030204" pitchFamily="18" charset="0"/>
                          </a:rPr>
                          <m:t>      </m:t>
                        </m:r>
                        <m:r>
                          <a:rPr lang="en-GB" b="0" i="1" smtClean="0">
                            <a:solidFill>
                              <a:srgbClr val="FF0000"/>
                            </a:solidFill>
                            <a:latin typeface="Cambria Math" panose="02040503050406030204" pitchFamily="18" charset="0"/>
                            <a:ea typeface="Cambria Math" panose="02040503050406030204" pitchFamily="18" charset="0"/>
                          </a:rPr>
                          <m:t>⟹     </m:t>
                        </m:r>
                        <m:sSub>
                          <m:sSubPr>
                            <m:ctrlPr>
                              <a:rPr lang="en-GB" i="1" smtClean="0">
                                <a:solidFill>
                                  <a:srgbClr val="FF0000"/>
                                </a:solidFill>
                                <a:latin typeface="Cambria Math" panose="02040503050406030204" pitchFamily="18" charset="0"/>
                              </a:rPr>
                            </m:ctrlPr>
                          </m:sSubPr>
                          <m:e>
                            <m:acc>
                              <m:accPr>
                                <m:chr m:val="̃"/>
                                <m:ctrlPr>
                                  <a:rPr lang="en-GB" i="1" smtClean="0">
                                    <a:solidFill>
                                      <a:srgbClr val="FF0000"/>
                                    </a:solidFill>
                                    <a:latin typeface="Cambria Math" panose="02040503050406030204" pitchFamily="18" charset="0"/>
                                  </a:rPr>
                                </m:ctrlPr>
                              </m:accPr>
                              <m:e>
                                <m:r>
                                  <m:rPr>
                                    <m:sty m:val="p"/>
                                  </m:rPr>
                                  <a:rPr lang="el-GR" i="1" smtClean="0">
                                    <a:solidFill>
                                      <a:srgbClr val="FF0000"/>
                                    </a:solidFill>
                                    <a:latin typeface="Cambria Math" panose="02040503050406030204" pitchFamily="18" charset="0"/>
                                    <a:ea typeface="Cambria Math" panose="02040503050406030204" pitchFamily="18" charset="0"/>
                                  </a:rPr>
                                  <m:t>Δ</m:t>
                                </m:r>
                              </m:e>
                            </m:acc>
                          </m:e>
                          <m:sub>
                            <m:r>
                              <a:rPr lang="en-GB" b="0" i="1" smtClean="0">
                                <a:solidFill>
                                  <a:srgbClr val="FF0000"/>
                                </a:solidFill>
                                <a:latin typeface="Cambria Math" panose="02040503050406030204" pitchFamily="18" charset="0"/>
                              </a:rPr>
                              <m:t>𝑖</m:t>
                            </m:r>
                          </m:sub>
                        </m:sSub>
                        <m:r>
                          <a:rPr lang="en-GB" b="0" i="1" smtClean="0">
                            <a:solidFill>
                              <a:srgbClr val="FF0000"/>
                            </a:solidFill>
                            <a:latin typeface="Cambria Math" panose="02040503050406030204" pitchFamily="18" charset="0"/>
                          </a:rPr>
                          <m:t> </m:t>
                        </m:r>
                        <m:sSubSup>
                          <m:sSubSupPr>
                            <m:ctrlPr>
                              <a:rPr lang="en-GB" b="0" i="1" smtClean="0">
                                <a:solidFill>
                                  <a:srgbClr val="FF0000"/>
                                </a:solidFill>
                                <a:latin typeface="Cambria Math" panose="02040503050406030204" pitchFamily="18" charset="0"/>
                              </a:rPr>
                            </m:ctrlPr>
                          </m:sSubSupPr>
                          <m:e>
                            <m:r>
                              <m:rPr>
                                <m:sty m:val="p"/>
                              </m:rPr>
                              <a:rPr lang="el-GR" b="0" i="1" smtClean="0">
                                <a:solidFill>
                                  <a:srgbClr val="FF0000"/>
                                </a:solidFill>
                                <a:latin typeface="Cambria Math" panose="02040503050406030204" pitchFamily="18" charset="0"/>
                                <a:ea typeface="Cambria Math" panose="02040503050406030204" pitchFamily="18" charset="0"/>
                              </a:rPr>
                              <m:t>Δ</m:t>
                            </m:r>
                          </m:e>
                          <m:sub>
                            <m:r>
                              <a:rPr lang="en-GB" b="0" i="1" smtClean="0">
                                <a:solidFill>
                                  <a:srgbClr val="FF0000"/>
                                </a:solidFill>
                                <a:latin typeface="Cambria Math" panose="02040503050406030204" pitchFamily="18" charset="0"/>
                              </a:rPr>
                              <m:t>𝑖</m:t>
                            </m:r>
                          </m:sub>
                          <m:sup>
                            <m:r>
                              <a:rPr lang="en-GB" b="0" i="1" smtClean="0">
                                <a:solidFill>
                                  <a:srgbClr val="FF0000"/>
                                </a:solidFill>
                                <a:latin typeface="Cambria Math" panose="02040503050406030204" pitchFamily="18" charset="0"/>
                              </a:rPr>
                              <m:t>−1</m:t>
                            </m:r>
                          </m:sup>
                        </m:sSubSup>
                        <m:r>
                          <a:rPr lang="en-GB" b="0" i="1" smtClean="0">
                            <a:solidFill>
                              <a:srgbClr val="FF0000"/>
                            </a:solidFill>
                            <a:latin typeface="Cambria Math" panose="02040503050406030204" pitchFamily="18" charset="0"/>
                          </a:rPr>
                          <m:t> −</m:t>
                        </m:r>
                        <m:r>
                          <a:rPr lang="en-GB" b="0" i="1" smtClean="0">
                            <a:solidFill>
                              <a:srgbClr val="FF0000"/>
                            </a:solidFill>
                            <a:latin typeface="Cambria Math" panose="02040503050406030204" pitchFamily="18" charset="0"/>
                          </a:rPr>
                          <m:t>𝐼</m:t>
                        </m:r>
                        <m:r>
                          <a:rPr lang="en-GB" b="0" i="1" smtClean="0">
                            <a:solidFill>
                              <a:srgbClr val="FF0000"/>
                            </a:solidFill>
                            <a:latin typeface="Cambria Math" panose="02040503050406030204" pitchFamily="18" charset="0"/>
                          </a:rPr>
                          <m:t>=0</m:t>
                        </m:r>
                      </m:oMath>
                    </m:oMathPara>
                  </a14:m>
                  <a:endParaRPr lang="en-GB"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3021402" y="5276118"/>
                  <a:ext cx="3219279" cy="292324"/>
                </a:xfrm>
                <a:prstGeom prst="rect">
                  <a:avLst/>
                </a:prstGeom>
                <a:blipFill rotWithShape="0">
                  <a:blip r:embed="rId9"/>
                  <a:stretch>
                    <a:fillRect l="-1326" t="-25532" r="-1136" b="-23404"/>
                  </a:stretch>
                </a:blipFill>
              </p:spPr>
              <p:txBody>
                <a:bodyPr/>
                <a:lstStyle/>
                <a:p>
                  <a:r>
                    <a:rPr lang="en-GB">
                      <a:noFill/>
                    </a:rPr>
                    <a:t> </a:t>
                  </a:r>
                </a:p>
              </p:txBody>
            </p:sp>
          </mc:Fallback>
        </mc:AlternateContent>
      </p:grpSp>
      <p:sp>
        <p:nvSpPr>
          <p:cNvPr id="16" name="TextBox 15"/>
          <p:cNvSpPr txBox="1"/>
          <p:nvPr/>
        </p:nvSpPr>
        <p:spPr>
          <a:xfrm>
            <a:off x="1925378" y="35262"/>
            <a:ext cx="5380075" cy="369332"/>
          </a:xfrm>
          <a:prstGeom prst="rect">
            <a:avLst/>
          </a:prstGeom>
          <a:noFill/>
        </p:spPr>
        <p:txBody>
          <a:bodyPr wrap="square" rtlCol="0">
            <a:spAutoFit/>
          </a:bodyPr>
          <a:lstStyle/>
          <a:p>
            <a:pPr algn="ctr"/>
            <a:r>
              <a:rPr lang="en-GB" b="1" dirty="0" err="1" smtClean="0"/>
              <a:t>TGeometry</a:t>
            </a:r>
            <a:r>
              <a:rPr lang="en-GB" b="1" dirty="0" smtClean="0"/>
              <a:t> precision</a:t>
            </a:r>
            <a:endParaRPr lang="en-GB" b="1" dirty="0"/>
          </a:p>
        </p:txBody>
      </p:sp>
      <p:sp>
        <p:nvSpPr>
          <p:cNvPr id="6" name="Slide Number Placeholder 5"/>
          <p:cNvSpPr>
            <a:spLocks noGrp="1"/>
          </p:cNvSpPr>
          <p:nvPr>
            <p:ph type="sldNum" sz="quarter" idx="12"/>
          </p:nvPr>
        </p:nvSpPr>
        <p:spPr/>
        <p:txBody>
          <a:bodyPr/>
          <a:lstStyle/>
          <a:p>
            <a:fld id="{3A1546C9-1986-4594-BF5F-F67E686CF6AA}" type="slidenum">
              <a:rPr lang="en-GB" smtClean="0"/>
              <a:t>17</a:t>
            </a:fld>
            <a:endParaRPr lang="en-GB"/>
          </a:p>
        </p:txBody>
      </p:sp>
    </p:spTree>
    <p:extLst>
      <p:ext uri="{BB962C8B-B14F-4D97-AF65-F5344CB8AC3E}">
        <p14:creationId xmlns:p14="http://schemas.microsoft.com/office/powerpoint/2010/main" val="36615873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25378" y="35262"/>
            <a:ext cx="5380075" cy="369332"/>
          </a:xfrm>
          <a:prstGeom prst="rect">
            <a:avLst/>
          </a:prstGeom>
          <a:noFill/>
        </p:spPr>
        <p:txBody>
          <a:bodyPr wrap="square" rtlCol="0">
            <a:spAutoFit/>
          </a:bodyPr>
          <a:lstStyle/>
          <a:p>
            <a:pPr algn="ctr"/>
            <a:r>
              <a:rPr lang="en-GB" b="1" dirty="0" err="1" smtClean="0"/>
              <a:t>TGeometry</a:t>
            </a:r>
            <a:r>
              <a:rPr lang="en-GB" b="1" dirty="0" smtClean="0"/>
              <a:t> precision</a:t>
            </a:r>
            <a:endParaRPr lang="en-GB" b="1" dirty="0"/>
          </a:p>
        </p:txBody>
      </p:sp>
      <mc:AlternateContent xmlns:mc="http://schemas.openxmlformats.org/markup-compatibility/2006">
        <mc:Choice xmlns:a14="http://schemas.microsoft.com/office/drawing/2010/main" Requires="a14">
          <p:sp>
            <p:nvSpPr>
              <p:cNvPr id="3" name="TextBox 2"/>
              <p:cNvSpPr txBox="1"/>
              <p:nvPr/>
            </p:nvSpPr>
            <p:spPr>
              <a:xfrm>
                <a:off x="230089" y="466563"/>
                <a:ext cx="8760468" cy="5528373"/>
              </a:xfrm>
              <a:prstGeom prst="rect">
                <a:avLst/>
              </a:prstGeom>
              <a:noFill/>
            </p:spPr>
            <p:txBody>
              <a:bodyPr wrap="square" rtlCol="0">
                <a:spAutoFit/>
              </a:bodyPr>
              <a:lstStyle/>
              <a:p>
                <a:pPr marL="285750" indent="-285750">
                  <a:lnSpc>
                    <a:spcPct val="125000"/>
                  </a:lnSpc>
                  <a:spcBef>
                    <a:spcPts val="600"/>
                  </a:spcBef>
                  <a:buFont typeface="Wingdings" panose="05000000000000000000" pitchFamily="2" charset="2"/>
                  <a:buChar char="§"/>
                </a:pPr>
                <a:r>
                  <a:rPr lang="en-GB" dirty="0" smtClean="0"/>
                  <a:t>Instead, the closure test for </a:t>
                </a:r>
                <a14:m>
                  <m:oMath xmlns:m="http://schemas.openxmlformats.org/officeDocument/2006/math">
                    <m:r>
                      <m:rPr>
                        <m:sty m:val="p"/>
                      </m:rPr>
                      <a:rPr lang="el-GR" i="1">
                        <a:solidFill>
                          <a:srgbClr val="FF0000"/>
                        </a:solidFill>
                        <a:latin typeface="Cambria Math" panose="02040503050406030204" pitchFamily="18" charset="0"/>
                        <a:ea typeface="Cambria Math" panose="02040503050406030204" pitchFamily="18" charset="0"/>
                      </a:rPr>
                      <m:t>Σ</m:t>
                    </m:r>
                    <m:r>
                      <a:rPr lang="en-GB">
                        <a:solidFill>
                          <a:srgbClr val="FF0000"/>
                        </a:solidFill>
                        <a:latin typeface="Cambria Math" panose="02040503050406030204" pitchFamily="18" charset="0"/>
                      </a:rPr>
                      <m:t>= </m:t>
                    </m:r>
                    <m:sSub>
                      <m:sSubPr>
                        <m:ctrlPr>
                          <a:rPr lang="en-GB" i="1">
                            <a:solidFill>
                              <a:srgbClr val="FF0000"/>
                            </a:solidFill>
                            <a:latin typeface="Cambria Math" panose="02040503050406030204" pitchFamily="18" charset="0"/>
                          </a:rPr>
                        </m:ctrlPr>
                      </m:sSubPr>
                      <m:e>
                        <m:acc>
                          <m:accPr>
                            <m:chr m:val="̃"/>
                            <m:ctrlPr>
                              <a:rPr lang="en-GB" i="1">
                                <a:solidFill>
                                  <a:srgbClr val="FF0000"/>
                                </a:solidFill>
                                <a:latin typeface="Cambria Math" panose="02040503050406030204" pitchFamily="18" charset="0"/>
                              </a:rPr>
                            </m:ctrlPr>
                          </m:accPr>
                          <m:e>
                            <m:r>
                              <m:rPr>
                                <m:sty m:val="p"/>
                              </m:rPr>
                              <a:rPr lang="el-GR" i="1">
                                <a:solidFill>
                                  <a:srgbClr val="FF0000"/>
                                </a:solidFill>
                                <a:latin typeface="Cambria Math" panose="02040503050406030204" pitchFamily="18" charset="0"/>
                                <a:ea typeface="Cambria Math" panose="02040503050406030204" pitchFamily="18" charset="0"/>
                              </a:rPr>
                              <m:t>Δ</m:t>
                            </m:r>
                          </m:e>
                        </m:acc>
                      </m:e>
                      <m:sub>
                        <m:r>
                          <a:rPr lang="en-GB" i="1">
                            <a:solidFill>
                              <a:srgbClr val="FF0000"/>
                            </a:solidFill>
                            <a:latin typeface="Cambria Math" panose="02040503050406030204" pitchFamily="18" charset="0"/>
                          </a:rPr>
                          <m:t>𝑖</m:t>
                        </m:r>
                      </m:sub>
                    </m:sSub>
                    <m:sSubSup>
                      <m:sSubSupPr>
                        <m:ctrlPr>
                          <a:rPr lang="en-GB" i="1">
                            <a:solidFill>
                              <a:srgbClr val="FF0000"/>
                            </a:solidFill>
                            <a:latin typeface="Cambria Math" panose="02040503050406030204" pitchFamily="18" charset="0"/>
                          </a:rPr>
                        </m:ctrlPr>
                      </m:sSubSupPr>
                      <m:e>
                        <m:r>
                          <m:rPr>
                            <m:sty m:val="p"/>
                          </m:rPr>
                          <a:rPr lang="el-GR" i="1">
                            <a:solidFill>
                              <a:srgbClr val="FF0000"/>
                            </a:solidFill>
                            <a:latin typeface="Cambria Math" panose="02040503050406030204" pitchFamily="18" charset="0"/>
                            <a:ea typeface="Cambria Math" panose="02040503050406030204" pitchFamily="18" charset="0"/>
                          </a:rPr>
                          <m:t>Δ</m:t>
                        </m:r>
                      </m:e>
                      <m:sub>
                        <m:r>
                          <a:rPr lang="en-GB" i="1">
                            <a:solidFill>
                              <a:srgbClr val="FF0000"/>
                            </a:solidFill>
                            <a:latin typeface="Cambria Math" panose="02040503050406030204" pitchFamily="18" charset="0"/>
                          </a:rPr>
                          <m:t>𝑖</m:t>
                        </m:r>
                      </m:sub>
                      <m:sup>
                        <m:r>
                          <a:rPr lang="en-GB" i="1">
                            <a:solidFill>
                              <a:srgbClr val="FF0000"/>
                            </a:solidFill>
                            <a:latin typeface="Cambria Math" panose="02040503050406030204" pitchFamily="18" charset="0"/>
                          </a:rPr>
                          <m:t>−1</m:t>
                        </m:r>
                      </m:sup>
                    </m:sSubSup>
                    <m:r>
                      <a:rPr lang="en-GB" i="1">
                        <a:solidFill>
                          <a:srgbClr val="FF0000"/>
                        </a:solidFill>
                        <a:latin typeface="Cambria Math" panose="02040503050406030204" pitchFamily="18" charset="0"/>
                      </a:rPr>
                      <m:t> −</m:t>
                    </m:r>
                    <m:r>
                      <a:rPr lang="en-GB" i="1">
                        <a:solidFill>
                          <a:srgbClr val="FF0000"/>
                        </a:solidFill>
                        <a:latin typeface="Cambria Math" panose="02040503050406030204" pitchFamily="18" charset="0"/>
                      </a:rPr>
                      <m:t>𝐼</m:t>
                    </m:r>
                    <m:r>
                      <a:rPr lang="en-GB" i="1">
                        <a:solidFill>
                          <a:srgbClr val="FF0000"/>
                        </a:solidFill>
                        <a:latin typeface="Cambria Math" panose="02040503050406030204" pitchFamily="18" charset="0"/>
                      </a:rPr>
                      <m:t>=</m:t>
                    </m:r>
                    <m:sSub>
                      <m:sSubPr>
                        <m:ctrlPr>
                          <a:rPr lang="en-GB" i="1">
                            <a:solidFill>
                              <a:srgbClr val="FF0000"/>
                            </a:solidFill>
                            <a:latin typeface="Cambria Math" panose="02040503050406030204" pitchFamily="18" charset="0"/>
                          </a:rPr>
                        </m:ctrlPr>
                      </m:sSubPr>
                      <m:e>
                        <m:r>
                          <a:rPr lang="en-GB" i="1">
                            <a:solidFill>
                              <a:srgbClr val="FF0000"/>
                            </a:solidFill>
                            <a:latin typeface="Cambria Math" panose="02040503050406030204" pitchFamily="18" charset="0"/>
                          </a:rPr>
                          <m:t>(</m:t>
                        </m:r>
                        <m:r>
                          <a:rPr lang="en-GB" i="1">
                            <a:solidFill>
                              <a:srgbClr val="FF0000"/>
                            </a:solidFill>
                            <a:latin typeface="Cambria Math" panose="02040503050406030204" pitchFamily="18" charset="0"/>
                          </a:rPr>
                          <m:t>𝐺</m:t>
                        </m:r>
                      </m:e>
                      <m:sub>
                        <m:r>
                          <a:rPr lang="en-GB" i="1">
                            <a:solidFill>
                              <a:srgbClr val="FF0000"/>
                            </a:solidFill>
                            <a:latin typeface="Cambria Math" panose="02040503050406030204" pitchFamily="18" charset="0"/>
                          </a:rPr>
                          <m:t>𝑖</m:t>
                        </m:r>
                        <m:r>
                          <a:rPr lang="en-GB" i="1">
                            <a:solidFill>
                              <a:srgbClr val="FF0000"/>
                            </a:solidFill>
                            <a:latin typeface="Cambria Math" panose="02040503050406030204" pitchFamily="18" charset="0"/>
                          </a:rPr>
                          <m:t>−1</m:t>
                        </m:r>
                      </m:sub>
                    </m:sSub>
                    <m:sSubSup>
                      <m:sSubSupPr>
                        <m:ctrlPr>
                          <a:rPr lang="en-GB" i="1">
                            <a:solidFill>
                              <a:srgbClr val="FF0000"/>
                            </a:solidFill>
                            <a:latin typeface="Cambria Math" panose="02040503050406030204" pitchFamily="18" charset="0"/>
                          </a:rPr>
                        </m:ctrlPr>
                      </m:sSubSupPr>
                      <m:e>
                        <m:acc>
                          <m:accPr>
                            <m:chr m:val="̅"/>
                            <m:ctrlPr>
                              <a:rPr lang="en-GB" i="1">
                                <a:solidFill>
                                  <a:srgbClr val="FF0000"/>
                                </a:solidFill>
                                <a:latin typeface="Cambria Math" panose="02040503050406030204" pitchFamily="18" charset="0"/>
                              </a:rPr>
                            </m:ctrlPr>
                          </m:accPr>
                          <m:e>
                            <m:r>
                              <a:rPr lang="en-GB" i="1">
                                <a:solidFill>
                                  <a:srgbClr val="FF0000"/>
                                </a:solidFill>
                                <a:latin typeface="Cambria Math" panose="02040503050406030204" pitchFamily="18" charset="0"/>
                              </a:rPr>
                              <m:t>𝐺</m:t>
                            </m:r>
                          </m:e>
                        </m:acc>
                      </m:e>
                      <m:sub>
                        <m:r>
                          <a:rPr lang="en-GB" i="1">
                            <a:solidFill>
                              <a:srgbClr val="FF0000"/>
                            </a:solidFill>
                            <a:latin typeface="Cambria Math" panose="02040503050406030204" pitchFamily="18" charset="0"/>
                          </a:rPr>
                          <m:t>𝑖</m:t>
                        </m:r>
                        <m:r>
                          <a:rPr lang="en-GB" i="1">
                            <a:solidFill>
                              <a:srgbClr val="FF0000"/>
                            </a:solidFill>
                            <a:latin typeface="Cambria Math" panose="02040503050406030204" pitchFamily="18" charset="0"/>
                          </a:rPr>
                          <m:t>−1</m:t>
                        </m:r>
                      </m:sub>
                      <m:sup>
                        <m:r>
                          <a:rPr lang="en-GB" i="1">
                            <a:solidFill>
                              <a:srgbClr val="FF0000"/>
                            </a:solidFill>
                            <a:latin typeface="Cambria Math" panose="02040503050406030204" pitchFamily="18" charset="0"/>
                          </a:rPr>
                          <m:t>−1</m:t>
                        </m:r>
                      </m:sup>
                    </m:sSubSup>
                    <m:r>
                      <a:rPr lang="en-GB" i="1">
                        <a:solidFill>
                          <a:srgbClr val="FF0000"/>
                        </a:solidFill>
                        <a:latin typeface="Cambria Math" panose="02040503050406030204" pitchFamily="18" charset="0"/>
                      </a:rPr>
                      <m:t> </m:t>
                    </m:r>
                    <m:r>
                      <a:rPr lang="en-GB" i="1">
                        <a:solidFill>
                          <a:srgbClr val="00B050"/>
                        </a:solidFill>
                        <a:latin typeface="Cambria Math" panose="02040503050406030204" pitchFamily="18" charset="0"/>
                        <a:ea typeface="Cambria Math" panose="02040503050406030204" pitchFamily="18" charset="0"/>
                      </a:rPr>
                      <m:t> </m:t>
                    </m:r>
                    <m:sSubSup>
                      <m:sSubSupPr>
                        <m:ctrlPr>
                          <a:rPr lang="en-GB" i="1">
                            <a:solidFill>
                              <a:srgbClr val="FF0000"/>
                            </a:solidFill>
                            <a:latin typeface="Cambria Math" panose="02040503050406030204" pitchFamily="18" charset="0"/>
                            <a:ea typeface="Cambria Math" panose="02040503050406030204" pitchFamily="18" charset="0"/>
                          </a:rPr>
                        </m:ctrlPr>
                      </m:sSubSupPr>
                      <m:e>
                        <m:r>
                          <a:rPr lang="en-GB" i="1">
                            <a:solidFill>
                              <a:srgbClr val="FF0000"/>
                            </a:solidFill>
                            <a:latin typeface="Cambria Math" panose="02040503050406030204" pitchFamily="18" charset="0"/>
                            <a:ea typeface="Cambria Math" panose="02040503050406030204" pitchFamily="18" charset="0"/>
                          </a:rPr>
                          <m:t>𝐺</m:t>
                        </m:r>
                      </m:e>
                      <m:sub>
                        <m:r>
                          <a:rPr lang="en-GB" i="1">
                            <a:solidFill>
                              <a:srgbClr val="FF0000"/>
                            </a:solidFill>
                            <a:latin typeface="Cambria Math" panose="02040503050406030204" pitchFamily="18" charset="0"/>
                            <a:ea typeface="Cambria Math" panose="02040503050406030204" pitchFamily="18" charset="0"/>
                          </a:rPr>
                          <m:t>𝑖</m:t>
                        </m:r>
                      </m:sub>
                      <m:sup>
                        <m:r>
                          <a:rPr lang="en-GB" i="1">
                            <a:solidFill>
                              <a:srgbClr val="FF0000"/>
                            </a:solidFill>
                            <a:latin typeface="Cambria Math" panose="02040503050406030204" pitchFamily="18" charset="0"/>
                            <a:ea typeface="Cambria Math" panose="02040503050406030204" pitchFamily="18" charset="0"/>
                          </a:rPr>
                          <m:t>−1</m:t>
                        </m:r>
                      </m:sup>
                    </m:sSubSup>
                    <m:r>
                      <a:rPr lang="en-GB" i="1">
                        <a:solidFill>
                          <a:srgbClr val="FF0000"/>
                        </a:solidFill>
                        <a:latin typeface="Cambria Math" panose="02040503050406030204" pitchFamily="18" charset="0"/>
                        <a:ea typeface="Cambria Math" panose="02040503050406030204" pitchFamily="18" charset="0"/>
                      </a:rPr>
                      <m:t> </m:t>
                    </m:r>
                    <m:sSub>
                      <m:sSubPr>
                        <m:ctrlPr>
                          <a:rPr lang="en-GB" i="1">
                            <a:solidFill>
                              <a:srgbClr val="FF0000"/>
                            </a:solidFill>
                            <a:latin typeface="Cambria Math" panose="02040503050406030204" pitchFamily="18" charset="0"/>
                            <a:ea typeface="Cambria Math" panose="02040503050406030204" pitchFamily="18" charset="0"/>
                          </a:rPr>
                        </m:ctrlPr>
                      </m:sSubPr>
                      <m:e>
                        <m:acc>
                          <m:accPr>
                            <m:chr m:val="̅"/>
                            <m:ctrlPr>
                              <a:rPr lang="en-GB" i="1">
                                <a:solidFill>
                                  <a:srgbClr val="FF0000"/>
                                </a:solidFill>
                                <a:latin typeface="Cambria Math" panose="02040503050406030204" pitchFamily="18" charset="0"/>
                                <a:ea typeface="Cambria Math" panose="02040503050406030204" pitchFamily="18" charset="0"/>
                              </a:rPr>
                            </m:ctrlPr>
                          </m:accPr>
                          <m:e>
                            <m:r>
                              <a:rPr lang="en-GB" i="1">
                                <a:solidFill>
                                  <a:srgbClr val="FF0000"/>
                                </a:solidFill>
                                <a:latin typeface="Cambria Math" panose="02040503050406030204" pitchFamily="18" charset="0"/>
                                <a:ea typeface="Cambria Math" panose="02040503050406030204" pitchFamily="18" charset="0"/>
                              </a:rPr>
                              <m:t>𝐺</m:t>
                            </m:r>
                          </m:e>
                        </m:acc>
                      </m:e>
                      <m:sub>
                        <m:r>
                          <a:rPr lang="en-GB" i="1">
                            <a:solidFill>
                              <a:srgbClr val="FF0000"/>
                            </a:solidFill>
                            <a:latin typeface="Cambria Math" panose="02040503050406030204" pitchFamily="18" charset="0"/>
                            <a:ea typeface="Cambria Math" panose="02040503050406030204" pitchFamily="18" charset="0"/>
                          </a:rPr>
                          <m:t>𝑖</m:t>
                        </m:r>
                      </m:sub>
                    </m:sSub>
                    <m:r>
                      <a:rPr lang="en-GB" i="1">
                        <a:solidFill>
                          <a:srgbClr val="FF0000"/>
                        </a:solidFill>
                        <a:latin typeface="Cambria Math" panose="02040503050406030204" pitchFamily="18" charset="0"/>
                        <a:ea typeface="Cambria Math" panose="02040503050406030204" pitchFamily="18" charset="0"/>
                      </a:rPr>
                      <m:t>)</m:t>
                    </m:r>
                    <m:sSubSup>
                      <m:sSubSupPr>
                        <m:ctrlPr>
                          <a:rPr lang="en-GB" i="1">
                            <a:solidFill>
                              <a:srgbClr val="FF0000"/>
                            </a:solidFill>
                            <a:latin typeface="Cambria Math" panose="02040503050406030204" pitchFamily="18" charset="0"/>
                          </a:rPr>
                        </m:ctrlPr>
                      </m:sSubSupPr>
                      <m:e>
                        <m:r>
                          <a:rPr lang="en-GB" i="1">
                            <a:solidFill>
                              <a:srgbClr val="FF0000"/>
                            </a:solidFill>
                            <a:latin typeface="Cambria Math" panose="02040503050406030204" pitchFamily="18" charset="0"/>
                          </a:rPr>
                          <m:t> </m:t>
                        </m:r>
                        <m:r>
                          <m:rPr>
                            <m:sty m:val="p"/>
                          </m:rPr>
                          <a:rPr lang="el-GR" i="1">
                            <a:solidFill>
                              <a:srgbClr val="FF0000"/>
                            </a:solidFill>
                            <a:latin typeface="Cambria Math" panose="02040503050406030204" pitchFamily="18" charset="0"/>
                            <a:ea typeface="Cambria Math" panose="02040503050406030204" pitchFamily="18" charset="0"/>
                          </a:rPr>
                          <m:t>Δ</m:t>
                        </m:r>
                      </m:e>
                      <m:sub>
                        <m:r>
                          <a:rPr lang="en-GB" i="1">
                            <a:solidFill>
                              <a:srgbClr val="FF0000"/>
                            </a:solidFill>
                            <a:latin typeface="Cambria Math" panose="02040503050406030204" pitchFamily="18" charset="0"/>
                          </a:rPr>
                          <m:t>𝑖</m:t>
                        </m:r>
                      </m:sub>
                      <m:sup>
                        <m:r>
                          <a:rPr lang="en-GB" i="1">
                            <a:solidFill>
                              <a:srgbClr val="FF0000"/>
                            </a:solidFill>
                            <a:latin typeface="Cambria Math" panose="02040503050406030204" pitchFamily="18" charset="0"/>
                          </a:rPr>
                          <m:t>−1</m:t>
                        </m:r>
                      </m:sup>
                    </m:sSubSup>
                    <m:r>
                      <a:rPr lang="en-GB" i="1">
                        <a:solidFill>
                          <a:srgbClr val="FF0000"/>
                        </a:solidFill>
                        <a:latin typeface="Cambria Math" panose="02040503050406030204" pitchFamily="18" charset="0"/>
                      </a:rPr>
                      <m:t> −</m:t>
                    </m:r>
                    <m:r>
                      <a:rPr lang="en-GB" i="1">
                        <a:solidFill>
                          <a:srgbClr val="FF0000"/>
                        </a:solidFill>
                        <a:latin typeface="Cambria Math" panose="02040503050406030204" pitchFamily="18" charset="0"/>
                      </a:rPr>
                      <m:t>𝐼</m:t>
                    </m:r>
                  </m:oMath>
                </a14:m>
                <a:r>
                  <a:rPr lang="en-GB" dirty="0">
                    <a:solidFill>
                      <a:srgbClr val="FF0000"/>
                    </a:solidFill>
                  </a:rPr>
                  <a:t>  </a:t>
                </a:r>
                <a:r>
                  <a:rPr lang="en-GB" dirty="0" smtClean="0"/>
                  <a:t>shows </a:t>
                </a:r>
                <a:br>
                  <a:rPr lang="en-GB" dirty="0" smtClean="0"/>
                </a:br>
                <a:r>
                  <a:rPr lang="en-GB" dirty="0" smtClean="0"/>
                  <a:t>(case of ITS, particularly bad for SPD due to many rotations by angles far from k</a:t>
                </a:r>
                <a14:m>
                  <m:oMath xmlns:m="http://schemas.openxmlformats.org/officeDocument/2006/math">
                    <m:r>
                      <a:rPr lang="en-GB" i="1" smtClean="0">
                        <a:latin typeface="Cambria Math" panose="02040503050406030204" pitchFamily="18" charset="0"/>
                        <a:ea typeface="Cambria Math" panose="02040503050406030204" pitchFamily="18" charset="0"/>
                      </a:rPr>
                      <m:t>𝜋</m:t>
                    </m:r>
                    <m:r>
                      <a:rPr lang="en-GB" b="0" i="1" smtClean="0">
                        <a:latin typeface="Cambria Math" panose="02040503050406030204" pitchFamily="18" charset="0"/>
                        <a:ea typeface="Cambria Math" panose="02040503050406030204" pitchFamily="18" charset="0"/>
                      </a:rPr>
                      <m:t>/2</m:t>
                    </m:r>
                  </m:oMath>
                </a14:m>
                <a:r>
                  <a:rPr lang="en-GB" dirty="0" smtClean="0"/>
                  <a:t>):</a:t>
                </a:r>
              </a:p>
              <a:p>
                <a:pPr marL="285750" indent="-285750">
                  <a:spcBef>
                    <a:spcPts val="600"/>
                  </a:spcBef>
                  <a:buFont typeface="Arial" panose="020B0604020202020204" pitchFamily="34" charset="0"/>
                  <a:buChar char="•"/>
                </a:pPr>
                <a:endParaRPr lang="en-GB" dirty="0" smtClean="0"/>
              </a:p>
              <a:p>
                <a:pPr marL="285750" indent="-285750">
                  <a:spcBef>
                    <a:spcPts val="600"/>
                  </a:spcBef>
                  <a:buFont typeface="Arial" panose="020B0604020202020204" pitchFamily="34" charset="0"/>
                  <a:buChar char="•"/>
                </a:pPr>
                <a:endParaRPr lang="en-GB" dirty="0"/>
              </a:p>
              <a:p>
                <a:pPr marL="285750" indent="-285750">
                  <a:spcBef>
                    <a:spcPts val="600"/>
                  </a:spcBef>
                  <a:buFont typeface="Arial" panose="020B0604020202020204" pitchFamily="34" charset="0"/>
                  <a:buChar char="•"/>
                </a:pPr>
                <a:endParaRPr lang="en-GB" dirty="0" smtClean="0"/>
              </a:p>
              <a:p>
                <a:pPr marL="285750" indent="-285750">
                  <a:spcBef>
                    <a:spcPts val="600"/>
                  </a:spcBef>
                  <a:buFont typeface="Arial" panose="020B0604020202020204" pitchFamily="34" charset="0"/>
                  <a:buChar char="•"/>
                </a:pPr>
                <a:endParaRPr lang="en-GB" dirty="0"/>
              </a:p>
              <a:p>
                <a:pPr marL="285750" indent="-285750">
                  <a:spcBef>
                    <a:spcPts val="600"/>
                  </a:spcBef>
                  <a:buFont typeface="Arial" panose="020B0604020202020204" pitchFamily="34" charset="0"/>
                  <a:buChar char="•"/>
                </a:pPr>
                <a:endParaRPr lang="en-GB" dirty="0"/>
              </a:p>
              <a:p>
                <a:pPr marL="285750" indent="-285750">
                  <a:spcBef>
                    <a:spcPts val="600"/>
                  </a:spcBef>
                  <a:buFont typeface="Arial" panose="020B0604020202020204" pitchFamily="34" charset="0"/>
                  <a:buChar char="•"/>
                </a:pPr>
                <a:endParaRPr lang="en-GB" dirty="0" smtClean="0"/>
              </a:p>
              <a:p>
                <a:pPr marL="285750" indent="-285750">
                  <a:spcBef>
                    <a:spcPts val="600"/>
                  </a:spcBef>
                  <a:buFont typeface="Arial" panose="020B0604020202020204" pitchFamily="34" charset="0"/>
                  <a:buChar char="•"/>
                </a:pPr>
                <a:endParaRPr lang="en-GB" dirty="0"/>
              </a:p>
              <a:p>
                <a:pPr marL="285750" indent="-285750">
                  <a:spcBef>
                    <a:spcPts val="600"/>
                  </a:spcBef>
                  <a:buFont typeface="Arial" panose="020B0604020202020204" pitchFamily="34" charset="0"/>
                  <a:buChar char="•"/>
                </a:pPr>
                <a:endParaRPr lang="en-GB" dirty="0" smtClean="0"/>
              </a:p>
              <a:p>
                <a:pPr marL="285750" indent="-285750">
                  <a:spcBef>
                    <a:spcPts val="600"/>
                  </a:spcBef>
                  <a:buFont typeface="Wingdings" panose="05000000000000000000" pitchFamily="2" charset="2"/>
                  <a:buChar char="§"/>
                </a:pPr>
                <a:r>
                  <a:rPr lang="en-GB" dirty="0" smtClean="0"/>
                  <a:t>Reported values X,Y, Z are shifts of </a:t>
                </a:r>
                <a:r>
                  <a:rPr lang="en-GB" dirty="0" smtClean="0"/>
                  <a:t/>
                </a:r>
                <a:br>
                  <a:rPr lang="en-GB" dirty="0" smtClean="0"/>
                </a:br>
                <a:r>
                  <a:rPr lang="en-GB" dirty="0" smtClean="0"/>
                  <a:t>residual matrix </a:t>
                </a:r>
                <a14:m>
                  <m:oMath xmlns:m="http://schemas.openxmlformats.org/officeDocument/2006/math">
                    <m:r>
                      <m:rPr>
                        <m:sty m:val="p"/>
                      </m:rPr>
                      <a:rPr lang="el-GR" i="1">
                        <a:solidFill>
                          <a:srgbClr val="FF0000"/>
                        </a:solidFill>
                        <a:latin typeface="Cambria Math" panose="02040503050406030204" pitchFamily="18" charset="0"/>
                        <a:ea typeface="Cambria Math" panose="02040503050406030204" pitchFamily="18" charset="0"/>
                      </a:rPr>
                      <m:t>Σ</m:t>
                    </m:r>
                  </m:oMath>
                </a14:m>
                <a:endParaRPr lang="en-GB" dirty="0"/>
              </a:p>
              <a:p>
                <a:pPr marL="285750" indent="-285750">
                  <a:spcBef>
                    <a:spcPts val="600"/>
                  </a:spcBef>
                  <a:buFont typeface="Wingdings" panose="05000000000000000000" pitchFamily="2" charset="2"/>
                  <a:buChar char="§"/>
                </a:pPr>
                <a14:m>
                  <m:oMath xmlns:m="http://schemas.openxmlformats.org/officeDocument/2006/math">
                    <m:r>
                      <a:rPr lang="en-GB" i="1" smtClean="0">
                        <a:solidFill>
                          <a:schemeClr val="tx1"/>
                        </a:solidFill>
                        <a:latin typeface="Cambria Math" panose="02040503050406030204" pitchFamily="18" charset="0"/>
                        <a:ea typeface="Cambria Math" panose="02040503050406030204" pitchFamily="18" charset="0"/>
                      </a:rPr>
                      <m:t>⟹ </m:t>
                    </m:r>
                  </m:oMath>
                </a14:m>
                <a:r>
                  <a:rPr lang="en-GB" dirty="0" smtClean="0"/>
                  <a:t>Matrix inversion/products introduces </a:t>
                </a:r>
                <a:br>
                  <a:rPr lang="en-GB" dirty="0" smtClean="0"/>
                </a:br>
                <a:r>
                  <a:rPr lang="en-GB" dirty="0" smtClean="0"/>
                  <a:t>significant round-off error which limits the </a:t>
                </a:r>
                <a:br>
                  <a:rPr lang="en-GB" dirty="0" smtClean="0"/>
                </a:br>
                <a:r>
                  <a:rPr lang="en-GB" dirty="0" smtClean="0"/>
                  <a:t>precision of </a:t>
                </a:r>
                <a:r>
                  <a:rPr lang="en-GB" dirty="0" err="1" smtClean="0"/>
                  <a:t>TGeometry</a:t>
                </a:r>
                <a:endParaRPr lang="en-GB" dirty="0" smtClean="0"/>
              </a:p>
              <a:p>
                <a:pPr marL="285750" indent="-285750">
                  <a:spcBef>
                    <a:spcPts val="600"/>
                  </a:spcBef>
                  <a:buFont typeface="Wingdings" panose="05000000000000000000" pitchFamily="2" charset="2"/>
                  <a:buChar char="§"/>
                </a:pPr>
                <a:r>
                  <a:rPr lang="en-GB" dirty="0" smtClean="0"/>
                  <a:t>Might be critical for ITS-upgrade if not corrected </a:t>
                </a:r>
              </a:p>
            </p:txBody>
          </p:sp>
        </mc:Choice>
        <mc:Fallback>
          <p:sp>
            <p:nvSpPr>
              <p:cNvPr id="3" name="TextBox 2"/>
              <p:cNvSpPr txBox="1">
                <a:spLocks noRot="1" noChangeAspect="1" noMove="1" noResize="1" noEditPoints="1" noAdjustHandles="1" noChangeArrowheads="1" noChangeShapeType="1" noTextEdit="1"/>
              </p:cNvSpPr>
              <p:nvPr/>
            </p:nvSpPr>
            <p:spPr>
              <a:xfrm>
                <a:off x="230089" y="466563"/>
                <a:ext cx="8760468" cy="5528373"/>
              </a:xfrm>
              <a:prstGeom prst="rect">
                <a:avLst/>
              </a:prstGeom>
              <a:blipFill rotWithShape="0">
                <a:blip r:embed="rId2"/>
                <a:stretch>
                  <a:fillRect l="-487" b="-883"/>
                </a:stretch>
              </a:blipFill>
            </p:spPr>
            <p:txBody>
              <a:bodyPr/>
              <a:lstStyle/>
              <a:p>
                <a:r>
                  <a:rPr lang="en-GB">
                    <a:noFill/>
                  </a:rPr>
                  <a:t> </a:t>
                </a:r>
              </a:p>
            </p:txBody>
          </p:sp>
        </mc:Fallback>
      </mc:AlternateContent>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l="1824" t="4069" r="4170"/>
          <a:stretch/>
        </p:blipFill>
        <p:spPr>
          <a:xfrm>
            <a:off x="81778" y="1181850"/>
            <a:ext cx="8908779" cy="2901325"/>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4580" b="5299"/>
          <a:stretch/>
        </p:blipFill>
        <p:spPr>
          <a:xfrm>
            <a:off x="5295014" y="4073015"/>
            <a:ext cx="3769698" cy="2777996"/>
          </a:xfrm>
          <a:prstGeom prst="rect">
            <a:avLst/>
          </a:prstGeom>
        </p:spPr>
      </p:pic>
      <p:sp>
        <p:nvSpPr>
          <p:cNvPr id="6" name="Slide Number Placeholder 5"/>
          <p:cNvSpPr>
            <a:spLocks noGrp="1"/>
          </p:cNvSpPr>
          <p:nvPr>
            <p:ph type="sldNum" sz="quarter" idx="12"/>
          </p:nvPr>
        </p:nvSpPr>
        <p:spPr/>
        <p:txBody>
          <a:bodyPr/>
          <a:lstStyle/>
          <a:p>
            <a:fld id="{3A1546C9-1986-4594-BF5F-F67E686CF6AA}" type="slidenum">
              <a:rPr lang="en-GB" smtClean="0"/>
              <a:t>18</a:t>
            </a:fld>
            <a:endParaRPr lang="en-GB"/>
          </a:p>
        </p:txBody>
      </p:sp>
    </p:spTree>
    <p:extLst>
      <p:ext uri="{BB962C8B-B14F-4D97-AF65-F5344CB8AC3E}">
        <p14:creationId xmlns:p14="http://schemas.microsoft.com/office/powerpoint/2010/main" val="2810852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19</a:t>
            </a:fld>
            <a:endParaRPr lang="en-GB"/>
          </a:p>
        </p:txBody>
      </p:sp>
      <p:pic>
        <p:nvPicPr>
          <p:cNvPr id="48" name="Picture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6709" y="365125"/>
            <a:ext cx="3939205" cy="2671415"/>
          </a:xfrm>
          <a:prstGeom prst="rect">
            <a:avLst/>
          </a:prstGeom>
        </p:spPr>
      </p:pic>
      <p:sp>
        <p:nvSpPr>
          <p:cNvPr id="49" name="TextBox 48"/>
          <p:cNvSpPr txBox="1"/>
          <p:nvPr/>
        </p:nvSpPr>
        <p:spPr>
          <a:xfrm>
            <a:off x="1925378" y="35262"/>
            <a:ext cx="5380075" cy="369332"/>
          </a:xfrm>
          <a:prstGeom prst="rect">
            <a:avLst/>
          </a:prstGeom>
          <a:noFill/>
        </p:spPr>
        <p:txBody>
          <a:bodyPr wrap="square" rtlCol="0">
            <a:spAutoFit/>
          </a:bodyPr>
          <a:lstStyle/>
          <a:p>
            <a:pPr algn="ctr"/>
            <a:r>
              <a:rPr lang="en-GB" b="1" dirty="0" smtClean="0"/>
              <a:t>TRD measurement assignment</a:t>
            </a:r>
            <a:endParaRPr lang="en-GB" b="1" dirty="0"/>
          </a:p>
        </p:txBody>
      </p:sp>
      <p:sp>
        <p:nvSpPr>
          <p:cNvPr id="50" name="TextBox 49"/>
          <p:cNvSpPr txBox="1"/>
          <p:nvPr/>
        </p:nvSpPr>
        <p:spPr>
          <a:xfrm>
            <a:off x="0" y="4428974"/>
            <a:ext cx="8800360" cy="2323713"/>
          </a:xfrm>
          <a:prstGeom prst="rect">
            <a:avLst/>
          </a:prstGeom>
          <a:noFill/>
        </p:spPr>
        <p:txBody>
          <a:bodyPr wrap="square" rtlCol="0">
            <a:spAutoFit/>
          </a:bodyPr>
          <a:lstStyle/>
          <a:p>
            <a:pPr marL="285750" indent="-285750">
              <a:lnSpc>
                <a:spcPct val="125000"/>
              </a:lnSpc>
              <a:spcBef>
                <a:spcPts val="600"/>
              </a:spcBef>
              <a:buFont typeface="Wingdings" panose="05000000000000000000" pitchFamily="2" charset="2"/>
              <a:buChar char="§"/>
            </a:pPr>
            <a:r>
              <a:rPr lang="en-GB" dirty="0" smtClean="0"/>
              <a:t>This bias is equivalent to (fake) shift </a:t>
            </a:r>
            <a:br>
              <a:rPr lang="en-GB" dirty="0" smtClean="0"/>
            </a:br>
            <a:r>
              <a:rPr lang="en-GB" dirty="0" smtClean="0"/>
              <a:t>in X, which would introduce a bias for </a:t>
            </a:r>
            <a:br>
              <a:rPr lang="en-GB" dirty="0" smtClean="0"/>
            </a:br>
            <a:r>
              <a:rPr lang="en-GB" dirty="0" smtClean="0"/>
              <a:t>row-crossing </a:t>
            </a:r>
            <a:r>
              <a:rPr lang="en-GB" dirty="0" err="1" smtClean="0"/>
              <a:t>tracklets</a:t>
            </a:r>
            <a:r>
              <a:rPr lang="en-GB" dirty="0" smtClean="0"/>
              <a:t> </a:t>
            </a:r>
            <a:br>
              <a:rPr lang="en-GB" dirty="0" smtClean="0"/>
            </a:br>
            <a:r>
              <a:rPr lang="en-GB" dirty="0" smtClean="0"/>
              <a:t>(potentially more precise but depending on calibrations)</a:t>
            </a:r>
          </a:p>
          <a:p>
            <a:pPr marL="285750" indent="-285750">
              <a:lnSpc>
                <a:spcPct val="125000"/>
              </a:lnSpc>
              <a:spcBef>
                <a:spcPts val="600"/>
              </a:spcBef>
              <a:buFont typeface="Wingdings" panose="05000000000000000000" pitchFamily="2" charset="2"/>
              <a:buChar char="§"/>
            </a:pPr>
            <a:r>
              <a:rPr lang="en-GB" dirty="0" smtClean="0"/>
              <a:t>Due to the tilt of pads in by 2</a:t>
            </a:r>
            <a:r>
              <a:rPr lang="en-GB" baseline="30000" dirty="0" smtClean="0"/>
              <a:t>o</a:t>
            </a:r>
            <a:r>
              <a:rPr lang="en-GB" dirty="0" smtClean="0"/>
              <a:t> YZ, the bias is translated also to Y assignment</a:t>
            </a:r>
          </a:p>
          <a:p>
            <a:pPr marL="285750" indent="-285750">
              <a:lnSpc>
                <a:spcPct val="125000"/>
              </a:lnSpc>
              <a:spcBef>
                <a:spcPts val="600"/>
              </a:spcBef>
              <a:buFont typeface="Wingdings" panose="05000000000000000000" pitchFamily="2" charset="2"/>
              <a:buChar char="§"/>
            </a:pPr>
            <a:r>
              <a:rPr lang="en-GB" dirty="0" smtClean="0"/>
              <a:t>Due to the attempts to align biased data, the chambers get fake shifts and rotations. </a:t>
            </a:r>
          </a:p>
        </p:txBody>
      </p:sp>
      <p:grpSp>
        <p:nvGrpSpPr>
          <p:cNvPr id="51" name="Group 50"/>
          <p:cNvGrpSpPr/>
          <p:nvPr/>
        </p:nvGrpSpPr>
        <p:grpSpPr>
          <a:xfrm>
            <a:off x="4065419" y="3446708"/>
            <a:ext cx="4997301" cy="1964532"/>
            <a:chOff x="3813903" y="765425"/>
            <a:chExt cx="4997301" cy="1964532"/>
          </a:xfrm>
        </p:grpSpPr>
        <p:sp>
          <p:nvSpPr>
            <p:cNvPr id="52" name="Rectangle 51"/>
            <p:cNvSpPr/>
            <p:nvPr/>
          </p:nvSpPr>
          <p:spPr>
            <a:xfrm>
              <a:off x="3813903" y="1152219"/>
              <a:ext cx="1665767" cy="6166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p:cNvSpPr/>
            <p:nvPr/>
          </p:nvSpPr>
          <p:spPr>
            <a:xfrm>
              <a:off x="5479670" y="1152219"/>
              <a:ext cx="1665767" cy="6166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a:off x="4364761" y="1265992"/>
              <a:ext cx="1019610" cy="369332"/>
            </a:xfrm>
            <a:prstGeom prst="rect">
              <a:avLst/>
            </a:prstGeom>
            <a:noFill/>
          </p:spPr>
          <p:txBody>
            <a:bodyPr wrap="square" rtlCol="0">
              <a:spAutoFit/>
            </a:bodyPr>
            <a:lstStyle/>
            <a:p>
              <a:r>
                <a:rPr lang="en-GB" dirty="0" smtClean="0"/>
                <a:t>h </a:t>
              </a:r>
              <a:r>
                <a:rPr lang="en-GB" sz="1400" dirty="0" smtClean="0"/>
                <a:t>(30mm)</a:t>
              </a:r>
              <a:endParaRPr lang="en-GB" sz="1400" dirty="0"/>
            </a:p>
          </p:txBody>
        </p:sp>
        <p:cxnSp>
          <p:nvCxnSpPr>
            <p:cNvPr id="55" name="Straight Arrow Connector 54"/>
            <p:cNvCxnSpPr/>
            <p:nvPr/>
          </p:nvCxnSpPr>
          <p:spPr>
            <a:xfrm>
              <a:off x="5235121" y="1152219"/>
              <a:ext cx="7088" cy="616688"/>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7387131" y="1873146"/>
              <a:ext cx="863716" cy="0"/>
            </a:xfrm>
            <a:prstGeom prst="straightConnector1">
              <a:avLst/>
            </a:prstGeom>
            <a:ln>
              <a:prstDash val="sysDot"/>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7778279" y="1768907"/>
              <a:ext cx="276038" cy="369332"/>
            </a:xfrm>
            <a:prstGeom prst="rect">
              <a:avLst/>
            </a:prstGeom>
            <a:noFill/>
          </p:spPr>
          <p:txBody>
            <a:bodyPr wrap="none" rtlCol="0">
              <a:spAutoFit/>
            </a:bodyPr>
            <a:lstStyle/>
            <a:p>
              <a:r>
                <a:rPr lang="en-GB" dirty="0" smtClean="0"/>
                <a:t>z</a:t>
              </a:r>
              <a:endParaRPr lang="en-GB" dirty="0"/>
            </a:p>
          </p:txBody>
        </p:sp>
        <p:sp>
          <p:nvSpPr>
            <p:cNvPr id="58" name="Rectangle 57"/>
            <p:cNvSpPr/>
            <p:nvPr/>
          </p:nvSpPr>
          <p:spPr>
            <a:xfrm>
              <a:off x="7145437" y="1152219"/>
              <a:ext cx="1665767" cy="6166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9" name="Straight Arrow Connector 58"/>
            <p:cNvCxnSpPr>
              <a:stCxn id="53" idx="1"/>
              <a:endCxn id="53" idx="3"/>
            </p:cNvCxnSpPr>
            <p:nvPr/>
          </p:nvCxnSpPr>
          <p:spPr>
            <a:xfrm>
              <a:off x="5479670" y="1460563"/>
              <a:ext cx="1665767" cy="0"/>
            </a:xfrm>
            <a:prstGeom prst="straightConnector1">
              <a:avLst/>
            </a:prstGeom>
            <a:ln>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0" name="Oval 59"/>
            <p:cNvSpPr/>
            <p:nvPr/>
          </p:nvSpPr>
          <p:spPr>
            <a:xfrm>
              <a:off x="6292863" y="1423841"/>
              <a:ext cx="71278" cy="7344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1" name="Straight Arrow Connector 60"/>
            <p:cNvCxnSpPr/>
            <p:nvPr/>
          </p:nvCxnSpPr>
          <p:spPr>
            <a:xfrm>
              <a:off x="6056137" y="1150056"/>
              <a:ext cx="1089837" cy="0"/>
            </a:xfrm>
            <a:prstGeom prst="straightConnector1">
              <a:avLst/>
            </a:prstGeom>
            <a:ln>
              <a:solidFill>
                <a:srgbClr val="00B05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2" name="Oval 61"/>
            <p:cNvSpPr/>
            <p:nvPr/>
          </p:nvSpPr>
          <p:spPr>
            <a:xfrm>
              <a:off x="6576739" y="1113334"/>
              <a:ext cx="71278" cy="73444"/>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Box 62"/>
            <p:cNvSpPr txBox="1"/>
            <p:nvPr/>
          </p:nvSpPr>
          <p:spPr>
            <a:xfrm>
              <a:off x="6177243" y="1161314"/>
              <a:ext cx="302519" cy="307777"/>
            </a:xfrm>
            <a:prstGeom prst="rect">
              <a:avLst/>
            </a:prstGeom>
            <a:noFill/>
          </p:spPr>
          <p:txBody>
            <a:bodyPr wrap="none" rtlCol="0">
              <a:spAutoFit/>
            </a:bodyPr>
            <a:lstStyle/>
            <a:p>
              <a:r>
                <a:rPr lang="en-GB" sz="1400" dirty="0" err="1" smtClean="0">
                  <a:solidFill>
                    <a:srgbClr val="FF0000"/>
                  </a:solidFill>
                </a:rPr>
                <a:t>z</a:t>
              </a:r>
              <a:r>
                <a:rPr lang="en-GB" sz="1400" baseline="-25000" dirty="0" err="1" smtClean="0">
                  <a:solidFill>
                    <a:srgbClr val="FF0000"/>
                  </a:solidFill>
                </a:rPr>
                <a:t>c</a:t>
              </a:r>
              <a:endParaRPr lang="en-GB" sz="1400" baseline="-25000" dirty="0">
                <a:solidFill>
                  <a:srgbClr val="FF0000"/>
                </a:solidFill>
              </a:endParaRPr>
            </a:p>
          </p:txBody>
        </p:sp>
        <p:sp>
          <p:nvSpPr>
            <p:cNvPr id="64" name="TextBox 63"/>
            <p:cNvSpPr txBox="1"/>
            <p:nvPr/>
          </p:nvSpPr>
          <p:spPr>
            <a:xfrm>
              <a:off x="5788165" y="1407559"/>
              <a:ext cx="343364" cy="276999"/>
            </a:xfrm>
            <a:prstGeom prst="rect">
              <a:avLst/>
            </a:prstGeom>
            <a:noFill/>
          </p:spPr>
          <p:txBody>
            <a:bodyPr wrap="none" rtlCol="0">
              <a:spAutoFit/>
            </a:bodyPr>
            <a:lstStyle/>
            <a:p>
              <a:r>
                <a:rPr lang="el-GR" sz="1200" dirty="0" smtClean="0">
                  <a:solidFill>
                    <a:srgbClr val="FF0000"/>
                  </a:solidFill>
                </a:rPr>
                <a:t>Δ</a:t>
              </a:r>
              <a:r>
                <a:rPr lang="en-GB" sz="1200" dirty="0" smtClean="0">
                  <a:solidFill>
                    <a:srgbClr val="FF0000"/>
                  </a:solidFill>
                </a:rPr>
                <a:t>Z</a:t>
              </a:r>
              <a:endParaRPr lang="en-GB" sz="1200" dirty="0">
                <a:solidFill>
                  <a:srgbClr val="FF0000"/>
                </a:solidFill>
              </a:endParaRPr>
            </a:p>
          </p:txBody>
        </p:sp>
        <p:sp>
          <p:nvSpPr>
            <p:cNvPr id="65" name="TextBox 64"/>
            <p:cNvSpPr txBox="1"/>
            <p:nvPr/>
          </p:nvSpPr>
          <p:spPr>
            <a:xfrm>
              <a:off x="6292863" y="826712"/>
              <a:ext cx="616900" cy="307777"/>
            </a:xfrm>
            <a:prstGeom prst="rect">
              <a:avLst/>
            </a:prstGeom>
            <a:noFill/>
          </p:spPr>
          <p:txBody>
            <a:bodyPr wrap="none" rtlCol="0">
              <a:spAutoFit/>
            </a:bodyPr>
            <a:lstStyle/>
            <a:p>
              <a:r>
                <a:rPr lang="en-GB" sz="1400" dirty="0" err="1" smtClean="0">
                  <a:solidFill>
                    <a:srgbClr val="00B050"/>
                  </a:solidFill>
                </a:rPr>
                <a:t>z</a:t>
              </a:r>
              <a:r>
                <a:rPr lang="en-GB" sz="1400" baseline="-25000" dirty="0" err="1" smtClean="0">
                  <a:solidFill>
                    <a:srgbClr val="00B050"/>
                  </a:solidFill>
                </a:rPr>
                <a:t>MPV</a:t>
              </a:r>
              <a:r>
                <a:rPr lang="en-GB" sz="1400" baseline="-25000" dirty="0" smtClean="0">
                  <a:solidFill>
                    <a:srgbClr val="00B050"/>
                  </a:solidFill>
                </a:rPr>
                <a:t>(</a:t>
              </a:r>
              <a:r>
                <a:rPr lang="el-GR" sz="1400" baseline="-25000" dirty="0">
                  <a:solidFill>
                    <a:srgbClr val="00B050"/>
                  </a:solidFill>
                </a:rPr>
                <a:t>λ</a:t>
              </a:r>
              <a:r>
                <a:rPr lang="en-GB" sz="1400" baseline="-25000" dirty="0" smtClean="0">
                  <a:solidFill>
                    <a:srgbClr val="00B050"/>
                  </a:solidFill>
                </a:rPr>
                <a:t>)</a:t>
              </a:r>
              <a:endParaRPr lang="en-GB" sz="1400" baseline="-25000" dirty="0">
                <a:solidFill>
                  <a:srgbClr val="00B050"/>
                </a:solidFill>
              </a:endParaRPr>
            </a:p>
          </p:txBody>
        </p:sp>
        <p:cxnSp>
          <p:nvCxnSpPr>
            <p:cNvPr id="66" name="Straight Connector 65"/>
            <p:cNvCxnSpPr/>
            <p:nvPr/>
          </p:nvCxnSpPr>
          <p:spPr>
            <a:xfrm flipV="1">
              <a:off x="4551267" y="765425"/>
              <a:ext cx="1899906" cy="1945694"/>
            </a:xfrm>
            <a:prstGeom prst="line">
              <a:avLst/>
            </a:prstGeom>
            <a:ln>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7387131" y="1206563"/>
              <a:ext cx="0" cy="666583"/>
            </a:xfrm>
            <a:prstGeom prst="straightConnector1">
              <a:avLst/>
            </a:prstGeom>
            <a:ln>
              <a:prstDash val="sysDot"/>
              <a:tailEnd type="triangle"/>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7345781" y="1161314"/>
              <a:ext cx="284052" cy="369332"/>
            </a:xfrm>
            <a:prstGeom prst="rect">
              <a:avLst/>
            </a:prstGeom>
            <a:noFill/>
          </p:spPr>
          <p:txBody>
            <a:bodyPr wrap="none" rtlCol="0">
              <a:spAutoFit/>
            </a:bodyPr>
            <a:lstStyle/>
            <a:p>
              <a:r>
                <a:rPr lang="en-GB" dirty="0" smtClean="0"/>
                <a:t>x</a:t>
              </a:r>
              <a:endParaRPr lang="en-GB" dirty="0"/>
            </a:p>
          </p:txBody>
        </p:sp>
        <p:cxnSp>
          <p:nvCxnSpPr>
            <p:cNvPr id="69" name="Straight Connector 68"/>
            <p:cNvCxnSpPr/>
            <p:nvPr/>
          </p:nvCxnSpPr>
          <p:spPr>
            <a:xfrm flipV="1">
              <a:off x="5576965" y="784263"/>
              <a:ext cx="1899906" cy="1945694"/>
            </a:xfrm>
            <a:prstGeom prst="line">
              <a:avLst/>
            </a:prstGeom>
            <a:ln>
              <a:solidFill>
                <a:srgbClr val="00206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551267" y="2522306"/>
              <a:ext cx="1664598" cy="0"/>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4681319" y="2173658"/>
              <a:ext cx="255198" cy="276999"/>
            </a:xfrm>
            <a:prstGeom prst="rect">
              <a:avLst/>
            </a:prstGeom>
            <a:noFill/>
          </p:spPr>
          <p:txBody>
            <a:bodyPr wrap="none" rtlCol="0">
              <a:spAutoFit/>
            </a:bodyPr>
            <a:lstStyle/>
            <a:p>
              <a:r>
                <a:rPr lang="el-GR" sz="1200" dirty="0" smtClean="0"/>
                <a:t>λ</a:t>
              </a:r>
              <a:endParaRPr lang="en-GB" sz="1200" dirty="0"/>
            </a:p>
          </p:txBody>
        </p:sp>
        <p:sp>
          <p:nvSpPr>
            <p:cNvPr id="72" name="TextBox 71"/>
            <p:cNvSpPr txBox="1"/>
            <p:nvPr/>
          </p:nvSpPr>
          <p:spPr>
            <a:xfrm>
              <a:off x="5767223" y="2152865"/>
              <a:ext cx="255198" cy="276999"/>
            </a:xfrm>
            <a:prstGeom prst="rect">
              <a:avLst/>
            </a:prstGeom>
            <a:noFill/>
          </p:spPr>
          <p:txBody>
            <a:bodyPr wrap="none" rtlCol="0">
              <a:spAutoFit/>
            </a:bodyPr>
            <a:lstStyle/>
            <a:p>
              <a:r>
                <a:rPr lang="el-GR" sz="1200" dirty="0" smtClean="0"/>
                <a:t>λ</a:t>
              </a:r>
              <a:endParaRPr lang="en-GB" sz="1200" dirty="0"/>
            </a:p>
          </p:txBody>
        </p:sp>
        <p:cxnSp>
          <p:nvCxnSpPr>
            <p:cNvPr id="73" name="Straight Connector 72"/>
            <p:cNvCxnSpPr/>
            <p:nvPr/>
          </p:nvCxnSpPr>
          <p:spPr>
            <a:xfrm>
              <a:off x="4741524" y="2012023"/>
              <a:ext cx="0" cy="699096"/>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5786453" y="2012023"/>
              <a:ext cx="0" cy="699096"/>
            </a:xfrm>
            <a:prstGeom prst="line">
              <a:avLst/>
            </a:prstGeom>
            <a:ln>
              <a:solidFill>
                <a:srgbClr val="002060"/>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 name="TextBox 2"/>
              <p:cNvSpPr txBox="1"/>
              <p:nvPr/>
            </p:nvSpPr>
            <p:spPr>
              <a:xfrm>
                <a:off x="0" y="439856"/>
                <a:ext cx="9062720" cy="3016210"/>
              </a:xfrm>
              <a:prstGeom prst="rect">
                <a:avLst/>
              </a:prstGeom>
              <a:noFill/>
            </p:spPr>
            <p:txBody>
              <a:bodyPr wrap="square" rtlCol="0">
                <a:spAutoFit/>
              </a:bodyPr>
              <a:lstStyle/>
              <a:p>
                <a:pPr marL="285750" indent="-285750">
                  <a:lnSpc>
                    <a:spcPct val="125000"/>
                  </a:lnSpc>
                  <a:spcBef>
                    <a:spcPts val="600"/>
                  </a:spcBef>
                  <a:buFont typeface="Wingdings" panose="05000000000000000000" pitchFamily="2" charset="2"/>
                  <a:buChar char="§"/>
                </a:pPr>
                <a:r>
                  <a:rPr lang="en-GB" dirty="0" smtClean="0"/>
                  <a:t>We </a:t>
                </a:r>
                <a:r>
                  <a:rPr lang="en-GB" dirty="0"/>
                  <a:t>always observe systematic bias of residuals vs </a:t>
                </a:r>
                <a:r>
                  <a:rPr lang="en-GB" dirty="0" smtClean="0"/>
                  <a:t/>
                </a:r>
                <a:br>
                  <a:rPr lang="en-GB" dirty="0" smtClean="0"/>
                </a:br>
                <a:r>
                  <a:rPr lang="en-GB" dirty="0" smtClean="0"/>
                  <a:t>track </a:t>
                </a:r>
                <a:r>
                  <a:rPr lang="el-GR" dirty="0"/>
                  <a:t>η</a:t>
                </a:r>
                <a:r>
                  <a:rPr lang="en-GB" dirty="0"/>
                  <a:t> for </a:t>
                </a:r>
                <a:r>
                  <a:rPr lang="en-GB" b="1" u="sng" dirty="0"/>
                  <a:t>row non-crossing </a:t>
                </a:r>
                <a:r>
                  <a:rPr lang="en-GB" dirty="0" err="1"/>
                  <a:t>tracklets</a:t>
                </a:r>
                <a:endParaRPr lang="en-GB" dirty="0"/>
              </a:p>
              <a:p>
                <a:pPr marL="285750" indent="-285750">
                  <a:lnSpc>
                    <a:spcPct val="125000"/>
                  </a:lnSpc>
                  <a:spcBef>
                    <a:spcPts val="600"/>
                  </a:spcBef>
                  <a:buFont typeface="Wingdings" panose="05000000000000000000" pitchFamily="2" charset="2"/>
                  <a:buChar char="§"/>
                </a:pPr>
                <a:r>
                  <a:rPr lang="en-GB" dirty="0"/>
                  <a:t>Their Z coordinate in principle does not depend on </a:t>
                </a:r>
                <a:r>
                  <a:rPr lang="en-GB" dirty="0" smtClean="0"/>
                  <a:t/>
                </a:r>
                <a:br>
                  <a:rPr lang="en-GB" dirty="0" smtClean="0"/>
                </a:br>
                <a:r>
                  <a:rPr lang="en-GB" dirty="0" smtClean="0"/>
                  <a:t>any </a:t>
                </a:r>
                <a:r>
                  <a:rPr lang="en-GB" dirty="0"/>
                  <a:t>calibration</a:t>
                </a:r>
                <a:r>
                  <a:rPr lang="en-GB" dirty="0" smtClean="0"/>
                  <a:t>.</a:t>
                </a:r>
              </a:p>
              <a:p>
                <a:pPr marL="285750" indent="-285750">
                  <a:lnSpc>
                    <a:spcPct val="125000"/>
                  </a:lnSpc>
                  <a:spcBef>
                    <a:spcPts val="600"/>
                  </a:spcBef>
                  <a:buFont typeface="Wingdings" panose="05000000000000000000" pitchFamily="2" charset="2"/>
                  <a:buChar char="§"/>
                </a:pPr>
                <a:r>
                  <a:rPr lang="en-GB" dirty="0" smtClean="0"/>
                  <a:t>Z </a:t>
                </a:r>
                <a:r>
                  <a:rPr lang="en-GB" dirty="0"/>
                  <a:t>of </a:t>
                </a:r>
                <a:r>
                  <a:rPr lang="en-GB" dirty="0" err="1"/>
                  <a:t>tracklet</a:t>
                </a:r>
                <a:r>
                  <a:rPr lang="en-GB" dirty="0"/>
                  <a:t> </a:t>
                </a:r>
                <a:r>
                  <a:rPr lang="en-GB" dirty="0" smtClean="0"/>
                  <a:t>assigned as the </a:t>
                </a:r>
                <a:r>
                  <a:rPr lang="en-GB" dirty="0" err="1"/>
                  <a:t>center</a:t>
                </a:r>
                <a:r>
                  <a:rPr lang="en-GB" dirty="0"/>
                  <a:t> of fired pad </a:t>
                </a:r>
                <a:r>
                  <a:rPr lang="en-GB" dirty="0" err="1"/>
                  <a:t>Z</a:t>
                </a:r>
                <a:r>
                  <a:rPr lang="en-GB" baseline="-25000" dirty="0" err="1"/>
                  <a:t>c</a:t>
                </a:r>
                <a:r>
                  <a:rPr lang="en-GB" dirty="0" smtClean="0"/>
                  <a:t>, </a:t>
                </a:r>
                <a:br>
                  <a:rPr lang="en-GB" dirty="0" smtClean="0"/>
                </a:br>
                <a:r>
                  <a:rPr lang="en-GB" dirty="0" smtClean="0"/>
                  <a:t>neglecting </a:t>
                </a:r>
                <a:r>
                  <a:rPr lang="en-GB" dirty="0"/>
                  <a:t>information that if track with inclination </a:t>
                </a:r>
                <a:r>
                  <a:rPr lang="el-GR" dirty="0"/>
                  <a:t>λ</a:t>
                </a:r>
                <a:r>
                  <a:rPr lang="en-GB" dirty="0"/>
                  <a:t> </a:t>
                </a:r>
                <a:r>
                  <a:rPr lang="en-GB" dirty="0" smtClean="0"/>
                  <a:t/>
                </a:r>
                <a:br>
                  <a:rPr lang="en-GB" dirty="0" smtClean="0"/>
                </a:br>
                <a:r>
                  <a:rPr lang="en-GB" dirty="0" smtClean="0"/>
                  <a:t>produced </a:t>
                </a:r>
                <a:r>
                  <a:rPr lang="en-GB" dirty="0"/>
                  <a:t>non-crossing </a:t>
                </a:r>
                <a:r>
                  <a:rPr lang="en-GB" dirty="0" err="1"/>
                  <a:t>tracklets</a:t>
                </a:r>
                <a:r>
                  <a:rPr lang="en-GB" dirty="0"/>
                  <a:t>, then the most </a:t>
                </a:r>
                <a:r>
                  <a:rPr lang="en-GB" dirty="0" smtClean="0"/>
                  <a:t/>
                </a:r>
                <a:br>
                  <a:rPr lang="en-GB" dirty="0" smtClean="0"/>
                </a:br>
                <a:r>
                  <a:rPr lang="en-GB" dirty="0" smtClean="0"/>
                  <a:t>probable </a:t>
                </a:r>
                <a:r>
                  <a:rPr lang="en-GB" dirty="0"/>
                  <a:t>value of Z is shifted: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𝑍</m:t>
                        </m:r>
                      </m:e>
                      <m:sub>
                        <m:r>
                          <a:rPr lang="en-GB" i="1">
                            <a:latin typeface="Cambria Math" panose="02040503050406030204" pitchFamily="18" charset="0"/>
                          </a:rPr>
                          <m:t>𝑀𝑃𝑉</m:t>
                        </m:r>
                      </m:sub>
                    </m:sSub>
                    <m:r>
                      <a:rPr lang="en-GB" i="1">
                        <a:latin typeface="Cambria Math" panose="02040503050406030204" pitchFamily="18" charset="0"/>
                      </a:rPr>
                      <m:t> </m:t>
                    </m:r>
                    <m:r>
                      <a:rPr lang="en-GB" i="1">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𝑍</m:t>
                        </m:r>
                      </m:e>
                      <m:sub>
                        <m:r>
                          <a:rPr lang="en-GB" i="1">
                            <a:latin typeface="Cambria Math" panose="02040503050406030204" pitchFamily="18" charset="0"/>
                          </a:rPr>
                          <m:t>𝑐</m:t>
                        </m:r>
                      </m:sub>
                    </m:sSub>
                    <m:r>
                      <a:rPr lang="en-GB" i="1">
                        <a:latin typeface="Cambria Math" panose="02040503050406030204" pitchFamily="18" charset="0"/>
                      </a:rPr>
                      <m:t>+ </m:t>
                    </m:r>
                    <m:f>
                      <m:fPr>
                        <m:type m:val="skw"/>
                        <m:ctrlPr>
                          <a:rPr lang="en-GB" i="1">
                            <a:latin typeface="Cambria Math" panose="02040503050406030204" pitchFamily="18" charset="0"/>
                          </a:rPr>
                        </m:ctrlPr>
                      </m:fPr>
                      <m:num>
                        <m:r>
                          <a:rPr lang="en-GB" i="1">
                            <a:latin typeface="Cambria Math" panose="02040503050406030204" pitchFamily="18" charset="0"/>
                          </a:rPr>
                          <m:t>1</m:t>
                        </m:r>
                      </m:num>
                      <m:den>
                        <m:r>
                          <a:rPr lang="en-GB" i="1">
                            <a:latin typeface="Cambria Math" panose="02040503050406030204" pitchFamily="18" charset="0"/>
                          </a:rPr>
                          <m:t>2</m:t>
                        </m:r>
                      </m:den>
                    </m:f>
                    <m:r>
                      <a:rPr lang="en-GB" i="1">
                        <a:latin typeface="Cambria Math" panose="02040503050406030204" pitchFamily="18" charset="0"/>
                      </a:rPr>
                      <m:t>h</m:t>
                    </m:r>
                    <m:func>
                      <m:funcPr>
                        <m:ctrlPr>
                          <a:rPr lang="en-GB" i="1">
                            <a:latin typeface="Cambria Math" panose="02040503050406030204" pitchFamily="18" charset="0"/>
                          </a:rPr>
                        </m:ctrlPr>
                      </m:funcPr>
                      <m:fName>
                        <m:r>
                          <m:rPr>
                            <m:sty m:val="p"/>
                          </m:rPr>
                          <a:rPr lang="en-GB">
                            <a:latin typeface="Cambria Math" panose="02040503050406030204" pitchFamily="18" charset="0"/>
                          </a:rPr>
                          <m:t>tan</m:t>
                        </m:r>
                      </m:fName>
                      <m:e>
                        <m:r>
                          <a:rPr lang="en-GB" i="1">
                            <a:latin typeface="Cambria Math" panose="02040503050406030204" pitchFamily="18" charset="0"/>
                          </a:rPr>
                          <m:t>(</m:t>
                        </m:r>
                        <m:r>
                          <a:rPr lang="en-GB" i="1">
                            <a:latin typeface="Cambria Math" panose="02040503050406030204" pitchFamily="18" charset="0"/>
                            <a:ea typeface="Cambria Math" panose="02040503050406030204" pitchFamily="18" charset="0"/>
                          </a:rPr>
                          <m:t>𝜆</m:t>
                        </m:r>
                        <m:r>
                          <a:rPr lang="en-GB" i="1">
                            <a:latin typeface="Cambria Math" panose="02040503050406030204" pitchFamily="18" charset="0"/>
                            <a:ea typeface="Cambria Math" panose="02040503050406030204" pitchFamily="18" charset="0"/>
                          </a:rPr>
                          <m:t>)</m:t>
                        </m:r>
                      </m:e>
                    </m:func>
                  </m:oMath>
                </a14:m>
                <a:r>
                  <a:rPr lang="en-GB" dirty="0"/>
                  <a:t> (in ideal case of no edge effects</a:t>
                </a:r>
                <a:r>
                  <a:rPr lang="en-GB" dirty="0" smtClean="0"/>
                  <a:t>)</a:t>
                </a:r>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0" y="439856"/>
                <a:ext cx="9062720" cy="3016210"/>
              </a:xfrm>
              <a:prstGeom prst="rect">
                <a:avLst/>
              </a:prstGeom>
              <a:blipFill rotWithShape="0">
                <a:blip r:embed="rId3"/>
                <a:stretch>
                  <a:fillRect l="-403" b="-20000"/>
                </a:stretch>
              </a:blipFill>
            </p:spPr>
            <p:txBody>
              <a:bodyPr/>
              <a:lstStyle/>
              <a:p>
                <a:r>
                  <a:rPr lang="en-GB">
                    <a:noFill/>
                  </a:rPr>
                  <a:t> </a:t>
                </a:r>
              </a:p>
            </p:txBody>
          </p:sp>
        </mc:Fallback>
      </mc:AlternateContent>
    </p:spTree>
    <p:extLst>
      <p:ext uri="{BB962C8B-B14F-4D97-AF65-F5344CB8AC3E}">
        <p14:creationId xmlns:p14="http://schemas.microsoft.com/office/powerpoint/2010/main" val="1310499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2</a:t>
            </a:fld>
            <a:endParaRPr lang="en-GB"/>
          </a:p>
        </p:txBody>
      </p:sp>
      <p:sp>
        <p:nvSpPr>
          <p:cNvPr id="3" name="TextBox 2"/>
          <p:cNvSpPr txBox="1"/>
          <p:nvPr/>
        </p:nvSpPr>
        <p:spPr>
          <a:xfrm>
            <a:off x="1925378" y="35262"/>
            <a:ext cx="5380075" cy="369332"/>
          </a:xfrm>
          <a:prstGeom prst="rect">
            <a:avLst/>
          </a:prstGeom>
          <a:noFill/>
        </p:spPr>
        <p:txBody>
          <a:bodyPr wrap="square" rtlCol="0">
            <a:spAutoFit/>
          </a:bodyPr>
          <a:lstStyle/>
          <a:p>
            <a:pPr algn="ctr"/>
            <a:r>
              <a:rPr lang="en-GB" b="1" dirty="0" smtClean="0"/>
              <a:t>ALICE Barrel detectors alignment</a:t>
            </a:r>
            <a:endParaRPr lang="en-GB" b="1" dirty="0"/>
          </a:p>
        </p:txBody>
      </p:sp>
      <p:sp>
        <p:nvSpPr>
          <p:cNvPr id="4" name="TextBox 3"/>
          <p:cNvSpPr txBox="1"/>
          <p:nvPr/>
        </p:nvSpPr>
        <p:spPr>
          <a:xfrm>
            <a:off x="161221" y="1516816"/>
            <a:ext cx="8908387" cy="3855799"/>
          </a:xfrm>
          <a:prstGeom prst="rect">
            <a:avLst/>
          </a:prstGeom>
          <a:noFill/>
        </p:spPr>
        <p:txBody>
          <a:bodyPr wrap="square" rtlCol="0">
            <a:spAutoFit/>
          </a:bodyPr>
          <a:lstStyle/>
          <a:p>
            <a:pPr marL="285750" indent="-285750">
              <a:lnSpc>
                <a:spcPct val="120000"/>
              </a:lnSpc>
              <a:spcBef>
                <a:spcPts val="600"/>
              </a:spcBef>
              <a:buFont typeface="Wingdings" panose="05000000000000000000" pitchFamily="2" charset="2"/>
              <a:buChar char="§"/>
            </a:pPr>
            <a:r>
              <a:rPr lang="en-GB" dirty="0" smtClean="0"/>
              <a:t>Until now barrel detectors were aligned internally </a:t>
            </a:r>
            <a:br>
              <a:rPr lang="en-GB" dirty="0" smtClean="0"/>
            </a:br>
            <a:r>
              <a:rPr lang="en-GB" dirty="0" smtClean="0"/>
              <a:t>(sometimes using some information from other detectors):</a:t>
            </a:r>
          </a:p>
          <a:p>
            <a:pPr marL="447675" lvl="1" indent="-184150">
              <a:lnSpc>
                <a:spcPct val="120000"/>
              </a:lnSpc>
              <a:spcBef>
                <a:spcPts val="600"/>
              </a:spcBef>
              <a:buFont typeface="Arial" panose="020B0604020202020204" pitchFamily="34" charset="0"/>
              <a:buChar char="•"/>
            </a:pPr>
            <a:r>
              <a:rPr lang="en-GB" dirty="0" smtClean="0"/>
              <a:t>ITS: internal alignment, constraining track curvature to TPC measurement.</a:t>
            </a:r>
            <a:br>
              <a:rPr lang="en-GB" dirty="0" smtClean="0"/>
            </a:br>
            <a:r>
              <a:rPr lang="en-GB" dirty="0" smtClean="0"/>
              <a:t>Based on Millipede implementation in </a:t>
            </a:r>
            <a:r>
              <a:rPr lang="en-GB" dirty="0" err="1" smtClean="0"/>
              <a:t>aliroot</a:t>
            </a:r>
            <a:r>
              <a:rPr lang="en-GB" dirty="0"/>
              <a:t> </a:t>
            </a:r>
            <a:r>
              <a:rPr lang="en-GB" dirty="0" smtClean="0"/>
              <a:t>and global fit track model with</a:t>
            </a:r>
            <a:br>
              <a:rPr lang="en-GB" dirty="0" smtClean="0"/>
            </a:br>
            <a:r>
              <a:rPr lang="en-GB" u="sng" dirty="0" smtClean="0"/>
              <a:t>average MS </a:t>
            </a:r>
            <a:r>
              <a:rPr lang="en-GB" dirty="0" smtClean="0"/>
              <a:t>accounting (no energy loss)</a:t>
            </a:r>
          </a:p>
          <a:p>
            <a:pPr marL="447675" lvl="1" indent="-184150">
              <a:lnSpc>
                <a:spcPct val="120000"/>
              </a:lnSpc>
              <a:spcBef>
                <a:spcPts val="600"/>
              </a:spcBef>
              <a:buFont typeface="Arial" panose="020B0604020202020204" pitchFamily="34" charset="0"/>
              <a:buChar char="•"/>
            </a:pPr>
            <a:r>
              <a:rPr lang="en-GB" dirty="0" smtClean="0"/>
              <a:t>TPC, TRD: internal alignment between chambers</a:t>
            </a:r>
          </a:p>
          <a:p>
            <a:pPr marL="447675" lvl="1" indent="-184150">
              <a:lnSpc>
                <a:spcPct val="120000"/>
              </a:lnSpc>
              <a:spcBef>
                <a:spcPts val="600"/>
              </a:spcBef>
              <a:buFont typeface="Arial" panose="020B0604020202020204" pitchFamily="34" charset="0"/>
              <a:buChar char="•"/>
            </a:pPr>
            <a:endParaRPr lang="en-GB" dirty="0" smtClean="0"/>
          </a:p>
          <a:p>
            <a:pPr marL="285750" indent="-285750">
              <a:lnSpc>
                <a:spcPct val="120000"/>
              </a:lnSpc>
              <a:spcBef>
                <a:spcPts val="600"/>
              </a:spcBef>
              <a:buFont typeface="Wingdings" panose="05000000000000000000" pitchFamily="2" charset="2"/>
              <a:buChar char="§"/>
            </a:pPr>
            <a:r>
              <a:rPr lang="en-GB" dirty="0" smtClean="0"/>
              <a:t>Then detectors were aligned one </a:t>
            </a:r>
            <a:r>
              <a:rPr lang="en-GB" dirty="0" err="1" smtClean="0"/>
              <a:t>wrt</a:t>
            </a:r>
            <a:r>
              <a:rPr lang="en-GB" dirty="0" smtClean="0"/>
              <a:t> another with tracks linking them:</a:t>
            </a:r>
          </a:p>
          <a:p>
            <a:pPr marL="447675" lvl="1" indent="-184150">
              <a:lnSpc>
                <a:spcPct val="120000"/>
              </a:lnSpc>
              <a:spcBef>
                <a:spcPts val="600"/>
              </a:spcBef>
              <a:buFont typeface="Arial" panose="020B0604020202020204" pitchFamily="34" charset="0"/>
              <a:buChar char="•"/>
            </a:pPr>
            <a:r>
              <a:rPr lang="en-GB" dirty="0" smtClean="0"/>
              <a:t>TRD sectors globally aligned </a:t>
            </a:r>
            <a:r>
              <a:rPr lang="en-GB" dirty="0" err="1" smtClean="0"/>
              <a:t>wrt</a:t>
            </a:r>
            <a:r>
              <a:rPr lang="en-GB" dirty="0" smtClean="0"/>
              <a:t> TPC, ITS </a:t>
            </a:r>
            <a:r>
              <a:rPr lang="en-GB" dirty="0"/>
              <a:t>globally </a:t>
            </a:r>
            <a:r>
              <a:rPr lang="en-GB" dirty="0" err="1"/>
              <a:t>wrt</a:t>
            </a:r>
            <a:r>
              <a:rPr lang="en-GB" dirty="0"/>
              <a:t> </a:t>
            </a:r>
            <a:r>
              <a:rPr lang="en-GB" dirty="0" smtClean="0"/>
              <a:t>TPC</a:t>
            </a:r>
          </a:p>
          <a:p>
            <a:pPr marL="447675" lvl="1" indent="-184150">
              <a:lnSpc>
                <a:spcPct val="120000"/>
              </a:lnSpc>
              <a:spcBef>
                <a:spcPts val="600"/>
              </a:spcBef>
              <a:buFont typeface="Arial" panose="020B0604020202020204" pitchFamily="34" charset="0"/>
              <a:buChar char="•"/>
            </a:pPr>
            <a:r>
              <a:rPr lang="en-GB" dirty="0" smtClean="0"/>
              <a:t>TOF sectors (no individual strips) aligned </a:t>
            </a:r>
            <a:r>
              <a:rPr lang="en-GB" dirty="0" err="1" smtClean="0"/>
              <a:t>wrt</a:t>
            </a:r>
            <a:r>
              <a:rPr lang="en-GB" dirty="0" smtClean="0"/>
              <a:t> extrapolation from TPC/TRD</a:t>
            </a:r>
          </a:p>
        </p:txBody>
      </p:sp>
    </p:spTree>
    <p:extLst>
      <p:ext uri="{BB962C8B-B14F-4D97-AF65-F5344CB8AC3E}">
        <p14:creationId xmlns:p14="http://schemas.microsoft.com/office/powerpoint/2010/main" val="35064269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2" name="TextBox 31"/>
              <p:cNvSpPr txBox="1"/>
              <p:nvPr/>
            </p:nvSpPr>
            <p:spPr>
              <a:xfrm>
                <a:off x="215235" y="520995"/>
                <a:ext cx="8800360" cy="6314164"/>
              </a:xfrm>
              <a:prstGeom prst="rect">
                <a:avLst/>
              </a:prstGeom>
              <a:noFill/>
            </p:spPr>
            <p:txBody>
              <a:bodyPr wrap="square" rtlCol="0">
                <a:spAutoFit/>
              </a:bodyPr>
              <a:lstStyle/>
              <a:p>
                <a:pPr marL="285750" indent="-285750">
                  <a:lnSpc>
                    <a:spcPct val="125000"/>
                  </a:lnSpc>
                  <a:spcBef>
                    <a:spcPts val="600"/>
                  </a:spcBef>
                  <a:buFont typeface="Wingdings" panose="05000000000000000000" pitchFamily="2" charset="2"/>
                  <a:buChar char="§"/>
                </a:pPr>
                <a:r>
                  <a:rPr lang="en-GB" dirty="0" smtClean="0"/>
                  <a:t>To account for edge effects and disentangle from R shifts </a:t>
                </a:r>
                <a:br>
                  <a:rPr lang="en-GB" dirty="0" smtClean="0"/>
                </a:br>
                <a:r>
                  <a:rPr lang="en-GB" dirty="0" smtClean="0"/>
                  <a:t>(affect differently Y and Z residuals) , correct </a:t>
                </a:r>
                <a:r>
                  <a:rPr lang="en-GB" b="1" u="sng" dirty="0" smtClean="0"/>
                  <a:t>row non-crossing </a:t>
                </a:r>
                <a:r>
                  <a:rPr lang="en-GB" dirty="0" err="1" smtClean="0"/>
                  <a:t>tracklets</a:t>
                </a:r>
                <a:r>
                  <a:rPr lang="en-GB" dirty="0" smtClean="0"/>
                  <a:t> as:</a:t>
                </a:r>
                <a:br>
                  <a:rPr lang="en-GB" dirty="0" smtClean="0"/>
                </a:br>
                <a:r>
                  <a:rPr lang="en-GB" dirty="0" smtClean="0"/>
                  <a:t>                                 </a:t>
                </a:r>
                <a14:m>
                  <m:oMath xmlns:m="http://schemas.openxmlformats.org/officeDocument/2006/math">
                    <m:r>
                      <a:rPr lang="en-GB" b="0" i="1" smtClean="0">
                        <a:latin typeface="Cambria Math" panose="02040503050406030204" pitchFamily="18" charset="0"/>
                      </a:rPr>
                      <m:t>𝑍</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rPr>
                      <m:t>𝑍</m:t>
                    </m:r>
                    <m:r>
                      <a:rPr lang="en-GB" i="1">
                        <a:latin typeface="Cambria Math" panose="02040503050406030204" pitchFamily="18" charset="0"/>
                      </a:rPr>
                      <m:t>+</m:t>
                    </m:r>
                    <m:r>
                      <a:rPr lang="en-GB" b="0" i="1" smtClean="0">
                        <a:latin typeface="Cambria Math" panose="02040503050406030204" pitchFamily="18" charset="0"/>
                      </a:rPr>
                      <m:t>𝑝</m:t>
                    </m:r>
                    <m:func>
                      <m:funcPr>
                        <m:ctrlPr>
                          <a:rPr lang="en-GB" i="1">
                            <a:latin typeface="Cambria Math" panose="02040503050406030204" pitchFamily="18" charset="0"/>
                          </a:rPr>
                        </m:ctrlPr>
                      </m:funcPr>
                      <m:fName>
                        <m:r>
                          <m:rPr>
                            <m:sty m:val="p"/>
                          </m:rPr>
                          <a:rPr lang="en-GB">
                            <a:latin typeface="Cambria Math" panose="02040503050406030204" pitchFamily="18" charset="0"/>
                          </a:rPr>
                          <m:t>tan</m:t>
                        </m:r>
                      </m:fName>
                      <m:e>
                        <m:r>
                          <a:rPr lang="en-GB" b="0" i="1" smtClean="0">
                            <a:latin typeface="Cambria Math" panose="02040503050406030204" pitchFamily="18" charset="0"/>
                          </a:rPr>
                          <m:t>(</m:t>
                        </m:r>
                        <m:r>
                          <a:rPr lang="en-GB" i="1">
                            <a:latin typeface="Cambria Math" panose="02040503050406030204" pitchFamily="18" charset="0"/>
                            <a:ea typeface="Cambria Math" panose="02040503050406030204" pitchFamily="18" charset="0"/>
                          </a:rPr>
                          <m:t>𝜆</m:t>
                        </m:r>
                        <m:r>
                          <a:rPr lang="en-GB" b="0" i="1" smtClean="0">
                            <a:latin typeface="Cambria Math" panose="02040503050406030204" pitchFamily="18" charset="0"/>
                            <a:ea typeface="Cambria Math" panose="02040503050406030204" pitchFamily="18" charset="0"/>
                          </a:rPr>
                          <m:t>)</m:t>
                        </m:r>
                      </m:e>
                    </m:func>
                  </m:oMath>
                </a14:m>
                <a:r>
                  <a:rPr lang="en-GB" dirty="0" smtClean="0"/>
                  <a:t>        </a:t>
                </a:r>
                <a14:m>
                  <m:oMath xmlns:m="http://schemas.openxmlformats.org/officeDocument/2006/math">
                    <m:r>
                      <a:rPr lang="en-GB" b="0" i="1" smtClean="0">
                        <a:latin typeface="Cambria Math" panose="02040503050406030204" pitchFamily="18" charset="0"/>
                      </a:rPr>
                      <m:t>𝑌</m:t>
                    </m:r>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𝑌</m:t>
                    </m:r>
                    <m:r>
                      <a:rPr lang="en-GB" i="1">
                        <a:latin typeface="Cambria Math" panose="02040503050406030204" pitchFamily="18" charset="0"/>
                      </a:rPr>
                      <m:t>±</m:t>
                    </m:r>
                    <m:r>
                      <a:rPr lang="en-GB" i="1">
                        <a:latin typeface="Cambria Math" panose="02040503050406030204" pitchFamily="18" charset="0"/>
                      </a:rPr>
                      <m:t>𝑝</m:t>
                    </m:r>
                    <m:func>
                      <m:funcPr>
                        <m:ctrlPr>
                          <a:rPr lang="en-GB" i="1">
                            <a:latin typeface="Cambria Math" panose="02040503050406030204" pitchFamily="18" charset="0"/>
                          </a:rPr>
                        </m:ctrlPr>
                      </m:funcPr>
                      <m:fName>
                        <m:r>
                          <m:rPr>
                            <m:sty m:val="p"/>
                          </m:rPr>
                          <a:rPr lang="en-GB">
                            <a:latin typeface="Cambria Math" panose="02040503050406030204" pitchFamily="18" charset="0"/>
                          </a:rPr>
                          <m:t>tan</m:t>
                        </m:r>
                      </m:fName>
                      <m:e>
                        <m:r>
                          <a:rPr lang="en-GB" b="0" i="1" smtClean="0">
                            <a:latin typeface="Cambria Math" panose="02040503050406030204" pitchFamily="18" charset="0"/>
                          </a:rPr>
                          <m:t>(</m:t>
                        </m:r>
                        <m:r>
                          <a:rPr lang="en-GB" i="1">
                            <a:latin typeface="Cambria Math" panose="02040503050406030204" pitchFamily="18" charset="0"/>
                            <a:ea typeface="Cambria Math" panose="02040503050406030204" pitchFamily="18" charset="0"/>
                          </a:rPr>
                          <m:t>𝜆</m:t>
                        </m:r>
                        <m:r>
                          <a:rPr lang="en-GB" b="0" i="1" smtClean="0">
                            <a:latin typeface="Cambria Math" panose="02040503050406030204" pitchFamily="18" charset="0"/>
                            <a:ea typeface="Cambria Math" panose="02040503050406030204" pitchFamily="18" charset="0"/>
                          </a:rPr>
                          <m:t>) </m:t>
                        </m:r>
                      </m:e>
                    </m:func>
                    <m:func>
                      <m:funcPr>
                        <m:ctrlPr>
                          <a:rPr lang="en-GB" i="1">
                            <a:latin typeface="Cambria Math" panose="02040503050406030204" pitchFamily="18" charset="0"/>
                          </a:rPr>
                        </m:ctrlPr>
                      </m:funcPr>
                      <m:fName>
                        <m:r>
                          <m:rPr>
                            <m:sty m:val="p"/>
                          </m:rPr>
                          <a:rPr lang="en-GB">
                            <a:latin typeface="Cambria Math" panose="02040503050406030204" pitchFamily="18" charset="0"/>
                          </a:rPr>
                          <m:t>tan</m:t>
                        </m:r>
                      </m:fName>
                      <m:e>
                        <m:r>
                          <a:rPr lang="en-GB" b="0" i="1" smtClean="0">
                            <a:latin typeface="Cambria Math" panose="02040503050406030204" pitchFamily="18" charset="0"/>
                          </a:rPr>
                          <m:t>(</m:t>
                        </m:r>
                        <m:sSup>
                          <m:sSupPr>
                            <m:ctrlPr>
                              <a:rPr lang="en-GB" i="1" smtClean="0">
                                <a:latin typeface="Cambria Math" panose="02040503050406030204" pitchFamily="18" charset="0"/>
                              </a:rPr>
                            </m:ctrlPr>
                          </m:sSupPr>
                          <m:e>
                            <m:r>
                              <a:rPr lang="en-GB" b="0" i="1" smtClean="0">
                                <a:latin typeface="Cambria Math" panose="02040503050406030204" pitchFamily="18" charset="0"/>
                              </a:rPr>
                              <m:t>2</m:t>
                            </m:r>
                          </m:e>
                          <m:sup>
                            <m:r>
                              <a:rPr lang="en-GB" b="0" i="1" smtClean="0">
                                <a:latin typeface="Cambria Math" panose="02040503050406030204" pitchFamily="18" charset="0"/>
                              </a:rPr>
                              <m:t>𝑜</m:t>
                            </m:r>
                          </m:sup>
                        </m:sSup>
                        <m:r>
                          <a:rPr lang="en-GB" b="0" i="1" smtClean="0">
                            <a:latin typeface="Cambria Math" panose="02040503050406030204" pitchFamily="18" charset="0"/>
                          </a:rPr>
                          <m:t>)</m:t>
                        </m:r>
                        <m:r>
                          <a:rPr lang="en-GB" i="1">
                            <a:latin typeface="Cambria Math" panose="02040503050406030204" pitchFamily="18" charset="0"/>
                            <a:ea typeface="Cambria Math" panose="02040503050406030204" pitchFamily="18" charset="0"/>
                          </a:rPr>
                          <m:t> </m:t>
                        </m:r>
                      </m:e>
                    </m:func>
                  </m:oMath>
                </a14:m>
                <a:endParaRPr lang="en-GB" dirty="0"/>
              </a:p>
              <a:p>
                <a:pPr marL="285750" indent="-285750">
                  <a:lnSpc>
                    <a:spcPct val="125000"/>
                  </a:lnSpc>
                  <a:spcBef>
                    <a:spcPts val="600"/>
                  </a:spcBef>
                  <a:buFont typeface="Wingdings" panose="05000000000000000000" pitchFamily="2" charset="2"/>
                  <a:buChar char="§"/>
                </a:pPr>
                <a:r>
                  <a:rPr lang="en-GB" dirty="0" smtClean="0"/>
                  <a:t>In principle, </a:t>
                </a:r>
                <a14:m>
                  <m:oMath xmlns:m="http://schemas.openxmlformats.org/officeDocument/2006/math">
                    <m:r>
                      <a:rPr lang="en-GB" i="1">
                        <a:latin typeface="Cambria Math" panose="02040503050406030204" pitchFamily="18" charset="0"/>
                      </a:rPr>
                      <m:t>𝑝</m:t>
                    </m:r>
                    <m:r>
                      <a:rPr lang="en-GB" i="1">
                        <a:latin typeface="Cambria Math" panose="02040503050406030204" pitchFamily="18" charset="0"/>
                      </a:rPr>
                      <m:t> </m:t>
                    </m:r>
                  </m:oMath>
                </a14:m>
                <a:r>
                  <a:rPr lang="en-GB" dirty="0" smtClean="0"/>
                  <a:t>can be fitted directly on </a:t>
                </a:r>
                <a:br>
                  <a:rPr lang="en-GB" dirty="0" smtClean="0"/>
                </a:br>
                <a:r>
                  <a:rPr lang="en-GB" dirty="0" smtClean="0"/>
                  <a:t>data, but they might be distorted by </a:t>
                </a:r>
                <a:br>
                  <a:rPr lang="en-GB" dirty="0" smtClean="0"/>
                </a:br>
                <a:r>
                  <a:rPr lang="en-GB" dirty="0" smtClean="0"/>
                  <a:t>previous alignment attempts</a:t>
                </a:r>
                <a:br>
                  <a:rPr lang="en-GB" dirty="0" smtClean="0"/>
                </a:br>
                <a:r>
                  <a:rPr lang="en-GB" dirty="0" smtClean="0"/>
                  <a:t>→ instead, </a:t>
                </a:r>
                <a14:m>
                  <m:oMath xmlns:m="http://schemas.openxmlformats.org/officeDocument/2006/math">
                    <m:r>
                      <a:rPr lang="en-GB" i="1">
                        <a:latin typeface="Cambria Math" panose="02040503050406030204" pitchFamily="18" charset="0"/>
                      </a:rPr>
                      <m:t>𝑝</m:t>
                    </m:r>
                  </m:oMath>
                </a14:m>
                <a:r>
                  <a:rPr lang="en-GB" dirty="0" smtClean="0"/>
                  <a:t> is added as a global parameter </a:t>
                </a:r>
                <a:br>
                  <a:rPr lang="en-GB" dirty="0" smtClean="0"/>
                </a:br>
                <a:r>
                  <a:rPr lang="en-GB" dirty="0" smtClean="0"/>
                  <a:t>of </a:t>
                </a:r>
                <a:r>
                  <a:rPr lang="en-GB" dirty="0" err="1" smtClean="0"/>
                  <a:t>Millepede</a:t>
                </a:r>
                <a:r>
                  <a:rPr lang="en-GB" dirty="0" smtClean="0"/>
                  <a:t> </a:t>
                </a:r>
                <a:r>
                  <a:rPr lang="en-GB" dirty="0" smtClean="0"/>
                  <a:t>optimization </a:t>
                </a:r>
                <a:br>
                  <a:rPr lang="en-GB" dirty="0" smtClean="0"/>
                </a:br>
                <a:r>
                  <a:rPr lang="en-GB" dirty="0" smtClean="0"/>
                  <a:t>(leading to </a:t>
                </a:r>
                <a:r>
                  <a:rPr lang="en-GB" i="1" dirty="0" smtClean="0">
                    <a:latin typeface="Times New Roman" panose="02020603050405020304" pitchFamily="18" charset="0"/>
                    <a:cs typeface="Times New Roman" panose="02020603050405020304" pitchFamily="18" charset="0"/>
                  </a:rPr>
                  <a:t>p </a:t>
                </a:r>
                <a:r>
                  <a:rPr lang="en-GB" dirty="0" smtClean="0">
                    <a:latin typeface="Arial" panose="020B0604020202020204" pitchFamily="34" charset="0"/>
                    <a:cs typeface="Arial" panose="020B0604020202020204" pitchFamily="34" charset="0"/>
                  </a:rPr>
                  <a:t>~</a:t>
                </a:r>
                <a:r>
                  <a:rPr lang="en-GB" dirty="0" smtClean="0"/>
                  <a:t>1.6 instead of 1.5 in ideal case)</a:t>
                </a:r>
              </a:p>
              <a:p>
                <a:pPr marL="285750" indent="-285750">
                  <a:lnSpc>
                    <a:spcPct val="125000"/>
                  </a:lnSpc>
                  <a:spcBef>
                    <a:spcPts val="600"/>
                  </a:spcBef>
                  <a:buFont typeface="Wingdings" panose="05000000000000000000" pitchFamily="2" charset="2"/>
                  <a:buChar char="§"/>
                </a:pPr>
                <a:r>
                  <a:rPr lang="en-GB" dirty="0" smtClean="0"/>
                  <a:t>Measurements by row-crossing </a:t>
                </a:r>
                <a:r>
                  <a:rPr lang="en-GB" dirty="0" err="1" smtClean="0"/>
                  <a:t>tracklets</a:t>
                </a:r>
                <a:r>
                  <a:rPr lang="en-GB" dirty="0"/>
                  <a:t/>
                </a:r>
                <a:br>
                  <a:rPr lang="en-GB" dirty="0"/>
                </a:br>
                <a:r>
                  <a:rPr lang="en-GB" dirty="0" smtClean="0"/>
                  <a:t>are masked by adding extra error</a:t>
                </a:r>
              </a:p>
              <a:p>
                <a:pPr marL="285750" indent="-285750">
                  <a:lnSpc>
                    <a:spcPct val="125000"/>
                  </a:lnSpc>
                  <a:spcBef>
                    <a:spcPts val="600"/>
                  </a:spcBef>
                  <a:buFont typeface="Wingdings" panose="05000000000000000000" pitchFamily="2" charset="2"/>
                  <a:buChar char="§"/>
                </a:pPr>
                <a:r>
                  <a:rPr lang="en-GB" dirty="0" smtClean="0"/>
                  <a:t>Since Y measurement is affected by </a:t>
                </a:r>
                <a:br>
                  <a:rPr lang="en-GB" dirty="0" smtClean="0"/>
                </a:br>
                <a:r>
                  <a:rPr lang="en-GB" dirty="0" smtClean="0"/>
                  <a:t>calibration (particularly </a:t>
                </a: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𝑑𝑟𝑖𝑓𝑡</m:t>
                        </m:r>
                      </m:sub>
                    </m:sSub>
                    <m:r>
                      <a:rPr lang="en-GB" i="1" smtClean="0">
                        <a:latin typeface="Cambria Math" panose="02040503050406030204" pitchFamily="18" charset="0"/>
                        <a:ea typeface="Cambria Math" panose="02040503050406030204" pitchFamily="18" charset="0"/>
                      </a:rPr>
                      <m:t>×</m:t>
                    </m:r>
                    <m:sSub>
                      <m:sSubPr>
                        <m:ctrlPr>
                          <a:rPr lang="en-GB"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𝑡</m:t>
                        </m:r>
                      </m:e>
                      <m:sub>
                        <m:r>
                          <a:rPr lang="en-GB" b="0" i="1" smtClean="0">
                            <a:latin typeface="Cambria Math" panose="02040503050406030204" pitchFamily="18" charset="0"/>
                            <a:ea typeface="Cambria Math" panose="02040503050406030204" pitchFamily="18" charset="0"/>
                          </a:rPr>
                          <m:t>0</m:t>
                        </m:r>
                      </m:sub>
                    </m:sSub>
                  </m:oMath>
                </a14:m>
                <a:r>
                  <a:rPr lang="en-GB" dirty="0" smtClean="0"/>
                  <a:t>), </a:t>
                </a:r>
                <a:br>
                  <a:rPr lang="en-GB" dirty="0" smtClean="0"/>
                </a:br>
                <a:r>
                  <a:rPr lang="en-GB" dirty="0" smtClean="0"/>
                  <a:t>extra global parameter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𝑉𝑡</m:t>
                    </m:r>
                  </m:oMath>
                </a14:m>
                <a:r>
                  <a:rPr lang="en-GB" dirty="0" smtClean="0"/>
                  <a:t> optionally</a:t>
                </a:r>
                <a:br>
                  <a:rPr lang="en-GB" dirty="0" smtClean="0"/>
                </a:br>
                <a:r>
                  <a:rPr lang="en-GB" dirty="0" smtClean="0"/>
                  <a:t> introduced (equivalent to X shift, but acting on Y measurement only)</a:t>
                </a:r>
              </a:p>
              <a:p>
                <a:pPr marL="285750" indent="-285750">
                  <a:lnSpc>
                    <a:spcPct val="125000"/>
                  </a:lnSpc>
                  <a:spcBef>
                    <a:spcPts val="600"/>
                  </a:spcBef>
                  <a:buFont typeface="Wingdings" panose="05000000000000000000" pitchFamily="2" charset="2"/>
                  <a:buChar char="§"/>
                </a:pPr>
                <a:r>
                  <a:rPr lang="en-GB" u="sng" dirty="0" smtClean="0"/>
                  <a:t>For consistency, corrections used in alignment must be implemented also in future reconstruction.</a:t>
                </a:r>
              </a:p>
            </p:txBody>
          </p:sp>
        </mc:Choice>
        <mc:Fallback>
          <p:sp>
            <p:nvSpPr>
              <p:cNvPr id="32" name="TextBox 31"/>
              <p:cNvSpPr txBox="1">
                <a:spLocks noRot="1" noChangeAspect="1" noMove="1" noResize="1" noEditPoints="1" noAdjustHandles="1" noChangeArrowheads="1" noChangeShapeType="1" noTextEdit="1"/>
              </p:cNvSpPr>
              <p:nvPr/>
            </p:nvSpPr>
            <p:spPr>
              <a:xfrm>
                <a:off x="215235" y="520995"/>
                <a:ext cx="8800360" cy="6314164"/>
              </a:xfrm>
              <a:prstGeom prst="rect">
                <a:avLst/>
              </a:prstGeom>
              <a:blipFill rotWithShape="0">
                <a:blip r:embed="rId2"/>
                <a:stretch>
                  <a:fillRect l="-416" b="-193"/>
                </a:stretch>
              </a:blipFill>
            </p:spPr>
            <p:txBody>
              <a:bodyPr/>
              <a:lstStyle/>
              <a:p>
                <a:r>
                  <a:rPr lang="en-GB">
                    <a:noFill/>
                  </a:rPr>
                  <a:t> </a:t>
                </a:r>
              </a:p>
            </p:txBody>
          </p:sp>
        </mc:Fallback>
      </mc:AlternateContent>
      <p:sp>
        <p:nvSpPr>
          <p:cNvPr id="2" name="Slide Number Placeholder 1"/>
          <p:cNvSpPr>
            <a:spLocks noGrp="1"/>
          </p:cNvSpPr>
          <p:nvPr>
            <p:ph type="sldNum" sz="quarter" idx="12"/>
          </p:nvPr>
        </p:nvSpPr>
        <p:spPr/>
        <p:txBody>
          <a:bodyPr/>
          <a:lstStyle/>
          <a:p>
            <a:fld id="{3A1546C9-1986-4594-BF5F-F67E686CF6AA}" type="slidenum">
              <a:rPr lang="en-GB" smtClean="0"/>
              <a:t>20</a:t>
            </a:fld>
            <a:endParaRPr lang="en-GB" dirty="0"/>
          </a:p>
        </p:txBody>
      </p:sp>
      <p:sp>
        <p:nvSpPr>
          <p:cNvPr id="49" name="TextBox 48"/>
          <p:cNvSpPr txBox="1"/>
          <p:nvPr/>
        </p:nvSpPr>
        <p:spPr>
          <a:xfrm>
            <a:off x="1925378" y="35262"/>
            <a:ext cx="5380075" cy="369332"/>
          </a:xfrm>
          <a:prstGeom prst="rect">
            <a:avLst/>
          </a:prstGeom>
          <a:noFill/>
        </p:spPr>
        <p:txBody>
          <a:bodyPr wrap="square" rtlCol="0">
            <a:spAutoFit/>
          </a:bodyPr>
          <a:lstStyle/>
          <a:p>
            <a:pPr algn="ctr"/>
            <a:r>
              <a:rPr lang="en-GB" b="1" dirty="0" smtClean="0"/>
              <a:t>TRD measurement assignment</a:t>
            </a:r>
            <a:endParaRPr lang="en-GB" b="1" dirty="0"/>
          </a:p>
        </p:txBody>
      </p:sp>
      <p:grpSp>
        <p:nvGrpSpPr>
          <p:cNvPr id="8" name="Group 7"/>
          <p:cNvGrpSpPr/>
          <p:nvPr/>
        </p:nvGrpSpPr>
        <p:grpSpPr>
          <a:xfrm>
            <a:off x="4836160" y="1585575"/>
            <a:ext cx="4307840" cy="3758585"/>
            <a:chOff x="4593265" y="1737975"/>
            <a:chExt cx="4550735" cy="3893867"/>
          </a:xfrm>
        </p:grpSpPr>
        <p:pic>
          <p:nvPicPr>
            <p:cNvPr id="35" name="Picture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3265" y="1737975"/>
              <a:ext cx="4550735" cy="3893867"/>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5323410" y="3099377"/>
                  <a:ext cx="2446040" cy="276999"/>
                </a:xfrm>
                <a:prstGeom prst="rect">
                  <a:avLst/>
                </a:prstGeom>
                <a:solidFill>
                  <a:schemeClr val="bg1"/>
                </a:solidFill>
              </p:spPr>
              <p:txBody>
                <a:bodyPr wrap="square" lIns="0" tIns="0" rIns="0" bIns="0" rtlCol="0">
                  <a:spAutoFit/>
                </a:bodyPr>
                <a:lstStyle/>
                <a:p>
                  <a:r>
                    <a:rPr lang="en-GB" sz="900" dirty="0" smtClean="0">
                      <a:solidFill>
                        <a:srgbClr val="FF0000"/>
                      </a:solidFill>
                    </a:rPr>
                    <a:t>After correction </a:t>
                  </a:r>
                  <a14:m>
                    <m:oMath xmlns:m="http://schemas.openxmlformats.org/officeDocument/2006/math">
                      <m:r>
                        <a:rPr lang="en-GB" sz="900" i="1">
                          <a:solidFill>
                            <a:srgbClr val="FF0000"/>
                          </a:solidFill>
                          <a:latin typeface="Cambria Math" panose="02040503050406030204" pitchFamily="18" charset="0"/>
                        </a:rPr>
                        <m:t>𝑍</m:t>
                      </m:r>
                      <m:r>
                        <a:rPr lang="en-GB" sz="900" i="1">
                          <a:solidFill>
                            <a:srgbClr val="FF0000"/>
                          </a:solidFill>
                          <a:latin typeface="Cambria Math" panose="02040503050406030204" pitchFamily="18" charset="0"/>
                          <a:ea typeface="Cambria Math" panose="02040503050406030204" pitchFamily="18" charset="0"/>
                        </a:rPr>
                        <m:t>⟶</m:t>
                      </m:r>
                      <m:r>
                        <a:rPr lang="en-GB" sz="900" i="1">
                          <a:solidFill>
                            <a:srgbClr val="FF0000"/>
                          </a:solidFill>
                          <a:latin typeface="Cambria Math" panose="02040503050406030204" pitchFamily="18" charset="0"/>
                        </a:rPr>
                        <m:t>𝑍</m:t>
                      </m:r>
                      <m:r>
                        <a:rPr lang="en-GB" sz="900" i="1">
                          <a:solidFill>
                            <a:srgbClr val="FF0000"/>
                          </a:solidFill>
                          <a:latin typeface="Cambria Math" panose="02040503050406030204" pitchFamily="18" charset="0"/>
                        </a:rPr>
                        <m:t>+1.055</m:t>
                      </m:r>
                      <m:func>
                        <m:funcPr>
                          <m:ctrlPr>
                            <a:rPr lang="en-GB" sz="900" i="1">
                              <a:solidFill>
                                <a:srgbClr val="FF0000"/>
                              </a:solidFill>
                              <a:latin typeface="Cambria Math" panose="02040503050406030204" pitchFamily="18" charset="0"/>
                            </a:rPr>
                          </m:ctrlPr>
                        </m:funcPr>
                        <m:fName>
                          <m:r>
                            <m:rPr>
                              <m:sty m:val="p"/>
                            </m:rPr>
                            <a:rPr lang="en-GB" sz="900">
                              <a:solidFill>
                                <a:srgbClr val="FF0000"/>
                              </a:solidFill>
                              <a:latin typeface="Cambria Math" panose="02040503050406030204" pitchFamily="18" charset="0"/>
                            </a:rPr>
                            <m:t>tan</m:t>
                          </m:r>
                        </m:fName>
                        <m:e>
                          <m:r>
                            <a:rPr lang="en-GB" sz="900" i="1">
                              <a:solidFill>
                                <a:srgbClr val="FF0000"/>
                              </a:solidFill>
                              <a:latin typeface="Cambria Math" panose="02040503050406030204" pitchFamily="18" charset="0"/>
                              <a:ea typeface="Cambria Math" panose="02040503050406030204" pitchFamily="18" charset="0"/>
                            </a:rPr>
                            <m:t>𝜆</m:t>
                          </m:r>
                        </m:e>
                      </m:func>
                    </m:oMath>
                  </a14:m>
                  <a:r>
                    <a:rPr lang="en-GB" sz="900" dirty="0" smtClean="0">
                      <a:solidFill>
                        <a:srgbClr val="FF0000"/>
                      </a:solidFill>
                    </a:rPr>
                    <a:t>,</a:t>
                  </a:r>
                  <a14:m>
                    <m:oMath xmlns:m="http://schemas.openxmlformats.org/officeDocument/2006/math">
                      <m:r>
                        <a:rPr lang="en-GB" sz="900" b="0" i="0" smtClean="0">
                          <a:solidFill>
                            <a:srgbClr val="FF0000"/>
                          </a:solidFill>
                          <a:latin typeface="Cambria Math" panose="02040503050406030204" pitchFamily="18" charset="0"/>
                        </a:rPr>
                        <m:t>     </m:t>
                      </m:r>
                    </m:oMath>
                  </a14:m>
                  <a:r>
                    <a:rPr lang="en-GB" sz="900" b="0" i="0" dirty="0" smtClean="0">
                      <a:solidFill>
                        <a:srgbClr val="FF0000"/>
                      </a:solidFill>
                      <a:latin typeface="Cambria Math" panose="02040503050406030204" pitchFamily="18" charset="0"/>
                    </a:rPr>
                    <a:t/>
                  </a:r>
                  <a:br>
                    <a:rPr lang="en-GB" sz="900" b="0" i="0" dirty="0" smtClean="0">
                      <a:solidFill>
                        <a:srgbClr val="FF0000"/>
                      </a:solidFill>
                      <a:latin typeface="Cambria Math" panose="02040503050406030204" pitchFamily="18" charset="0"/>
                    </a:rPr>
                  </a:br>
                  <a:r>
                    <a:rPr lang="en-GB" sz="900" b="0" i="0" dirty="0" smtClean="0">
                      <a:solidFill>
                        <a:srgbClr val="FF0000"/>
                      </a:solidFill>
                      <a:latin typeface="Cambria Math" panose="02040503050406030204" pitchFamily="18" charset="0"/>
                    </a:rPr>
                    <a:t>                              </a:t>
                  </a:r>
                  <a14:m>
                    <m:oMath xmlns:m="http://schemas.openxmlformats.org/officeDocument/2006/math">
                      <m:r>
                        <a:rPr lang="en-GB" sz="900" i="1">
                          <a:solidFill>
                            <a:srgbClr val="FF0000"/>
                          </a:solidFill>
                          <a:latin typeface="Cambria Math" panose="02040503050406030204" pitchFamily="18" charset="0"/>
                        </a:rPr>
                        <m:t>𝑌</m:t>
                      </m:r>
                      <m:r>
                        <a:rPr lang="en-GB" sz="900" i="1">
                          <a:solidFill>
                            <a:srgbClr val="FF0000"/>
                          </a:solidFill>
                          <a:latin typeface="Cambria Math" panose="02040503050406030204" pitchFamily="18" charset="0"/>
                          <a:ea typeface="Cambria Math" panose="02040503050406030204" pitchFamily="18" charset="0"/>
                        </a:rPr>
                        <m:t>⟶</m:t>
                      </m:r>
                      <m:r>
                        <a:rPr lang="en-GB" sz="900" i="1">
                          <a:solidFill>
                            <a:srgbClr val="FF0000"/>
                          </a:solidFill>
                          <a:latin typeface="Cambria Math" panose="02040503050406030204" pitchFamily="18" charset="0"/>
                          <a:ea typeface="Cambria Math" panose="02040503050406030204" pitchFamily="18" charset="0"/>
                        </a:rPr>
                        <m:t>𝑌</m:t>
                      </m:r>
                      <m:r>
                        <a:rPr lang="en-GB" sz="900" i="1">
                          <a:solidFill>
                            <a:srgbClr val="FF0000"/>
                          </a:solidFill>
                          <a:latin typeface="Cambria Math" panose="02040503050406030204" pitchFamily="18" charset="0"/>
                        </a:rPr>
                        <m:t>±</m:t>
                      </m:r>
                      <m:r>
                        <a:rPr lang="en-GB" sz="900" b="0" i="1" smtClean="0">
                          <a:solidFill>
                            <a:srgbClr val="FF0000"/>
                          </a:solidFill>
                          <a:latin typeface="Cambria Math" panose="02040503050406030204" pitchFamily="18" charset="0"/>
                        </a:rPr>
                        <m:t>1.055</m:t>
                      </m:r>
                      <m:func>
                        <m:funcPr>
                          <m:ctrlPr>
                            <a:rPr lang="en-GB" sz="900" i="1">
                              <a:solidFill>
                                <a:srgbClr val="FF0000"/>
                              </a:solidFill>
                              <a:latin typeface="Cambria Math" panose="02040503050406030204" pitchFamily="18" charset="0"/>
                            </a:rPr>
                          </m:ctrlPr>
                        </m:funcPr>
                        <m:fName>
                          <m:r>
                            <m:rPr>
                              <m:sty m:val="p"/>
                            </m:rPr>
                            <a:rPr lang="en-GB" sz="900">
                              <a:solidFill>
                                <a:srgbClr val="FF0000"/>
                              </a:solidFill>
                              <a:latin typeface="Cambria Math" panose="02040503050406030204" pitchFamily="18" charset="0"/>
                            </a:rPr>
                            <m:t>tan</m:t>
                          </m:r>
                        </m:fName>
                        <m:e>
                          <m:r>
                            <a:rPr lang="en-GB" sz="900" i="1">
                              <a:solidFill>
                                <a:srgbClr val="FF0000"/>
                              </a:solidFill>
                              <a:latin typeface="Cambria Math" panose="02040503050406030204" pitchFamily="18" charset="0"/>
                              <a:ea typeface="Cambria Math" panose="02040503050406030204" pitchFamily="18" charset="0"/>
                            </a:rPr>
                            <m:t>𝜆</m:t>
                          </m:r>
                          <m:r>
                            <a:rPr lang="en-GB" sz="900" i="1">
                              <a:solidFill>
                                <a:srgbClr val="FF0000"/>
                              </a:solidFill>
                              <a:latin typeface="Cambria Math" panose="02040503050406030204" pitchFamily="18" charset="0"/>
                              <a:ea typeface="Cambria Math" panose="02040503050406030204" pitchFamily="18" charset="0"/>
                            </a:rPr>
                            <m:t> </m:t>
                          </m:r>
                        </m:e>
                      </m:func>
                      <m:func>
                        <m:funcPr>
                          <m:ctrlPr>
                            <a:rPr lang="en-GB" sz="900" i="1">
                              <a:solidFill>
                                <a:srgbClr val="FF0000"/>
                              </a:solidFill>
                              <a:latin typeface="Cambria Math" panose="02040503050406030204" pitchFamily="18" charset="0"/>
                            </a:rPr>
                          </m:ctrlPr>
                        </m:funcPr>
                        <m:fName>
                          <m:r>
                            <m:rPr>
                              <m:sty m:val="p"/>
                            </m:rPr>
                            <a:rPr lang="en-GB" sz="900">
                              <a:solidFill>
                                <a:srgbClr val="FF0000"/>
                              </a:solidFill>
                              <a:latin typeface="Cambria Math" panose="02040503050406030204" pitchFamily="18" charset="0"/>
                            </a:rPr>
                            <m:t>tan</m:t>
                          </m:r>
                        </m:fName>
                        <m:e>
                          <m:sSup>
                            <m:sSupPr>
                              <m:ctrlPr>
                                <a:rPr lang="en-GB" sz="900" i="1">
                                  <a:solidFill>
                                    <a:srgbClr val="FF0000"/>
                                  </a:solidFill>
                                  <a:latin typeface="Cambria Math" panose="02040503050406030204" pitchFamily="18" charset="0"/>
                                </a:rPr>
                              </m:ctrlPr>
                            </m:sSupPr>
                            <m:e>
                              <m:r>
                                <a:rPr lang="en-GB" sz="900" i="1">
                                  <a:solidFill>
                                    <a:srgbClr val="FF0000"/>
                                  </a:solidFill>
                                  <a:latin typeface="Cambria Math" panose="02040503050406030204" pitchFamily="18" charset="0"/>
                                </a:rPr>
                                <m:t>2</m:t>
                              </m:r>
                            </m:e>
                            <m:sup>
                              <m:r>
                                <a:rPr lang="en-GB" sz="900" i="1">
                                  <a:solidFill>
                                    <a:srgbClr val="FF0000"/>
                                  </a:solidFill>
                                  <a:latin typeface="Cambria Math" panose="02040503050406030204" pitchFamily="18" charset="0"/>
                                </a:rPr>
                                <m:t>𝑜</m:t>
                              </m:r>
                            </m:sup>
                          </m:sSup>
                          <m:r>
                            <a:rPr lang="en-GB" sz="900" i="1">
                              <a:solidFill>
                                <a:srgbClr val="FF0000"/>
                              </a:solidFill>
                              <a:latin typeface="Cambria Math" panose="02040503050406030204" pitchFamily="18" charset="0"/>
                              <a:ea typeface="Cambria Math" panose="02040503050406030204" pitchFamily="18" charset="0"/>
                            </a:rPr>
                            <m:t> </m:t>
                          </m:r>
                        </m:e>
                      </m:func>
                    </m:oMath>
                  </a14:m>
                  <a:endParaRPr lang="en-GB" sz="900" dirty="0">
                    <a:solidFill>
                      <a:srgbClr val="FF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5323410" y="3099377"/>
                  <a:ext cx="2446040" cy="276999"/>
                </a:xfrm>
                <a:prstGeom prst="rect">
                  <a:avLst/>
                </a:prstGeom>
                <a:blipFill rotWithShape="0">
                  <a:blip r:embed="rId4"/>
                  <a:stretch>
                    <a:fillRect l="-2985" t="-13043" b="-4348"/>
                  </a:stretch>
                </a:blipFill>
              </p:spPr>
              <p:txBody>
                <a:bodyPr/>
                <a:lstStyle/>
                <a:p>
                  <a:r>
                    <a:rPr lang="en-GB">
                      <a:noFill/>
                    </a:rPr>
                    <a:t> </a:t>
                  </a:r>
                </a:p>
              </p:txBody>
            </p:sp>
          </mc:Fallback>
        </mc:AlternateContent>
      </p:grpSp>
    </p:spTree>
    <p:extLst>
      <p:ext uri="{BB962C8B-B14F-4D97-AF65-F5344CB8AC3E}">
        <p14:creationId xmlns:p14="http://schemas.microsoft.com/office/powerpoint/2010/main" val="1066219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21</a:t>
            </a:fld>
            <a:endParaRPr lang="en-GB"/>
          </a:p>
        </p:txBody>
      </p:sp>
      <p:sp>
        <p:nvSpPr>
          <p:cNvPr id="3" name="TextBox 2"/>
          <p:cNvSpPr txBox="1"/>
          <p:nvPr/>
        </p:nvSpPr>
        <p:spPr>
          <a:xfrm>
            <a:off x="1925378" y="35262"/>
            <a:ext cx="5380075" cy="369332"/>
          </a:xfrm>
          <a:prstGeom prst="rect">
            <a:avLst/>
          </a:prstGeom>
          <a:noFill/>
        </p:spPr>
        <p:txBody>
          <a:bodyPr wrap="square" rtlCol="0">
            <a:spAutoFit/>
          </a:bodyPr>
          <a:lstStyle/>
          <a:p>
            <a:pPr algn="ctr"/>
            <a:r>
              <a:rPr lang="en-GB" b="1" dirty="0" smtClean="0"/>
              <a:t>Bug in applying TOF alignment</a:t>
            </a:r>
            <a:endParaRPr lang="en-GB" b="1" dirty="0"/>
          </a:p>
        </p:txBody>
      </p:sp>
      <p:sp>
        <p:nvSpPr>
          <p:cNvPr id="4" name="TextBox 3"/>
          <p:cNvSpPr txBox="1"/>
          <p:nvPr/>
        </p:nvSpPr>
        <p:spPr>
          <a:xfrm>
            <a:off x="84055" y="866576"/>
            <a:ext cx="9062720" cy="5555367"/>
          </a:xfrm>
          <a:prstGeom prst="rect">
            <a:avLst/>
          </a:prstGeom>
          <a:noFill/>
        </p:spPr>
        <p:txBody>
          <a:bodyPr wrap="square" rtlCol="0">
            <a:spAutoFit/>
          </a:bodyPr>
          <a:lstStyle/>
          <a:p>
            <a:pPr marL="285750" indent="-285750">
              <a:lnSpc>
                <a:spcPct val="125000"/>
              </a:lnSpc>
              <a:spcBef>
                <a:spcPts val="600"/>
              </a:spcBef>
              <a:buFont typeface="Wingdings" panose="05000000000000000000" pitchFamily="2" charset="2"/>
              <a:buChar char="§"/>
            </a:pPr>
            <a:r>
              <a:rPr lang="en-GB" dirty="0" smtClean="0"/>
              <a:t>TOF clusters </a:t>
            </a:r>
            <a:r>
              <a:rPr lang="en-GB" dirty="0" smtClean="0"/>
              <a:t>use </a:t>
            </a:r>
            <a:r>
              <a:rPr lang="en-GB" dirty="0" smtClean="0"/>
              <a:t>r, </a:t>
            </a:r>
            <a:r>
              <a:rPr lang="el-GR" dirty="0" smtClean="0"/>
              <a:t>ϕ</a:t>
            </a:r>
            <a:r>
              <a:rPr lang="en-GB" dirty="0" smtClean="0"/>
              <a:t> and </a:t>
            </a:r>
            <a:r>
              <a:rPr lang="en-GB" dirty="0" smtClean="0"/>
              <a:t>Z in lab, frame</a:t>
            </a:r>
            <a:endParaRPr lang="en-GB" dirty="0" smtClean="0"/>
          </a:p>
          <a:p>
            <a:pPr marL="285750" indent="-285750">
              <a:lnSpc>
                <a:spcPct val="125000"/>
              </a:lnSpc>
              <a:spcBef>
                <a:spcPts val="600"/>
              </a:spcBef>
              <a:buFont typeface="Wingdings" panose="05000000000000000000" pitchFamily="2" charset="2"/>
              <a:buChar char="§"/>
            </a:pPr>
            <a:r>
              <a:rPr lang="en-GB" dirty="0" smtClean="0"/>
              <a:t>Because the alignment matrix is applied on-the-fly only in calculation of r and </a:t>
            </a:r>
            <a:r>
              <a:rPr lang="el-GR" dirty="0" smtClean="0"/>
              <a:t>ϕ</a:t>
            </a:r>
            <a:r>
              <a:rPr lang="en-GB" dirty="0" smtClean="0"/>
              <a:t/>
            </a:r>
            <a:br>
              <a:rPr lang="en-GB" dirty="0" smtClean="0"/>
            </a:br>
            <a:r>
              <a:rPr lang="en-GB" dirty="0" smtClean="0"/>
              <a:t>the Z measurement is never corrected for the misalignment (</a:t>
            </a:r>
            <a:r>
              <a:rPr lang="en-GB" dirty="0" smtClean="0">
                <a:latin typeface="Arial" panose="020B0604020202020204" pitchFamily="34" charset="0"/>
                <a:cs typeface="Arial" panose="020B0604020202020204" pitchFamily="34" charset="0"/>
              </a:rPr>
              <a:t>~</a:t>
            </a:r>
            <a:r>
              <a:rPr lang="en-GB" dirty="0" smtClean="0"/>
              <a:t>2 cm) </a:t>
            </a:r>
          </a:p>
          <a:p>
            <a:pPr marL="285750" indent="-285750">
              <a:lnSpc>
                <a:spcPct val="125000"/>
              </a:lnSpc>
              <a:spcBef>
                <a:spcPts val="600"/>
              </a:spcBef>
              <a:buFont typeface="Wingdings" panose="05000000000000000000" pitchFamily="2" charset="2"/>
              <a:buChar char="§"/>
            </a:pPr>
            <a:r>
              <a:rPr lang="en-GB" dirty="0" smtClean="0"/>
              <a:t>This should not be critical for TOF matching, since the clusters user only for matching candidate preselection, with large tolerances (to be verified)</a:t>
            </a:r>
          </a:p>
          <a:p>
            <a:pPr>
              <a:lnSpc>
                <a:spcPct val="125000"/>
              </a:lnSpc>
              <a:spcBef>
                <a:spcPts val="600"/>
              </a:spcBef>
            </a:pPr>
            <a:r>
              <a:rPr lang="en-GB" dirty="0" smtClean="0"/>
              <a:t>→ TOF </a:t>
            </a:r>
            <a:r>
              <a:rPr lang="en-GB" dirty="0" err="1" smtClean="0"/>
              <a:t>trackpoints</a:t>
            </a:r>
            <a:r>
              <a:rPr lang="en-GB" dirty="0" smtClean="0"/>
              <a:t> stored in </a:t>
            </a:r>
            <a:r>
              <a:rPr lang="en-GB" dirty="0" err="1" smtClean="0"/>
              <a:t>ESDfriends</a:t>
            </a:r>
            <a:r>
              <a:rPr lang="en-GB" dirty="0" smtClean="0"/>
              <a:t> contain correctly misaligned lab. X, Y but ideal Z!</a:t>
            </a:r>
          </a:p>
          <a:p>
            <a:pPr marL="285750" indent="-285750">
              <a:lnSpc>
                <a:spcPct val="125000"/>
              </a:lnSpc>
              <a:spcBef>
                <a:spcPts val="600"/>
              </a:spcBef>
              <a:buFont typeface="Wingdings" panose="05000000000000000000" pitchFamily="2" charset="2"/>
              <a:buChar char="§"/>
            </a:pPr>
            <a:endParaRPr lang="en-GB" dirty="0" smtClean="0"/>
          </a:p>
          <a:p>
            <a:pPr marL="285750" indent="-285750">
              <a:lnSpc>
                <a:spcPct val="125000"/>
              </a:lnSpc>
              <a:spcBef>
                <a:spcPts val="600"/>
              </a:spcBef>
              <a:buFont typeface="Wingdings" panose="05000000000000000000" pitchFamily="2" charset="2"/>
              <a:buChar char="§"/>
            </a:pPr>
            <a:r>
              <a:rPr lang="en-GB" dirty="0" smtClean="0"/>
              <a:t>To account for </a:t>
            </a:r>
            <a:r>
              <a:rPr lang="en-GB" dirty="0" smtClean="0"/>
              <a:t>this </a:t>
            </a:r>
            <a:r>
              <a:rPr lang="en-GB" dirty="0" err="1" smtClean="0"/>
              <a:t>TrackPoints</a:t>
            </a:r>
            <a:r>
              <a:rPr lang="en-GB" dirty="0" smtClean="0"/>
              <a:t> </a:t>
            </a:r>
            <a:r>
              <a:rPr lang="en-GB" dirty="0"/>
              <a:t>→ </a:t>
            </a:r>
            <a:r>
              <a:rPr lang="en-GB" dirty="0" err="1" smtClean="0"/>
              <a:t>AliAlgPoint</a:t>
            </a:r>
            <a:r>
              <a:rPr lang="en-GB" dirty="0" smtClean="0"/>
              <a:t> converter in the </a:t>
            </a:r>
            <a:r>
              <a:rPr lang="en-GB" dirty="0" err="1" smtClean="0"/>
              <a:t>AliAlgSensTOF</a:t>
            </a:r>
            <a:r>
              <a:rPr lang="en-GB" dirty="0" smtClean="0"/>
              <a:t> </a:t>
            </a:r>
            <a:br>
              <a:rPr lang="en-GB" dirty="0" smtClean="0"/>
            </a:br>
            <a:r>
              <a:rPr lang="en-GB" dirty="0" smtClean="0"/>
              <a:t>tries to recover ideal {X,Y,Z} in local frame by accounting for wrong transformations </a:t>
            </a:r>
          </a:p>
          <a:p>
            <a:pPr marL="263525" indent="-263525">
              <a:lnSpc>
                <a:spcPct val="125000"/>
              </a:lnSpc>
              <a:spcBef>
                <a:spcPts val="600"/>
              </a:spcBef>
            </a:pPr>
            <a:r>
              <a:rPr lang="en-GB" dirty="0" smtClean="0"/>
              <a:t>→ Some distortions are inevitable due to the rotations in existing TOF alignment</a:t>
            </a:r>
            <a:br>
              <a:rPr lang="en-GB" dirty="0" smtClean="0"/>
            </a:br>
            <a:r>
              <a:rPr lang="en-GB" dirty="0" smtClean="0"/>
              <a:t>(should be limited to </a:t>
            </a:r>
            <a:r>
              <a:rPr lang="en-GB" dirty="0" smtClean="0">
                <a:latin typeface="Arial" panose="020B0604020202020204" pitchFamily="34" charset="0"/>
                <a:cs typeface="Arial" panose="020B0604020202020204" pitchFamily="34" charset="0"/>
              </a:rPr>
              <a:t>~</a:t>
            </a:r>
            <a:r>
              <a:rPr lang="en-GB" dirty="0" smtClean="0"/>
              <a:t>100µm, will below TOF </a:t>
            </a:r>
            <a:r>
              <a:rPr lang="el-GR" dirty="0" smtClean="0"/>
              <a:t>σ</a:t>
            </a:r>
            <a:r>
              <a:rPr lang="en-GB" dirty="0" smtClean="0"/>
              <a:t> </a:t>
            </a:r>
            <a:r>
              <a:rPr lang="en-GB" dirty="0" smtClean="0">
                <a:latin typeface="Arial" panose="020B0604020202020204" pitchFamily="34" charset="0"/>
                <a:cs typeface="Arial" panose="020B0604020202020204" pitchFamily="34" charset="0"/>
              </a:rPr>
              <a:t>~ </a:t>
            </a:r>
            <a:r>
              <a:rPr lang="en-GB" dirty="0" smtClean="0"/>
              <a:t>0.7 cm)</a:t>
            </a:r>
          </a:p>
          <a:p>
            <a:pPr marL="263525" indent="-263525">
              <a:lnSpc>
                <a:spcPct val="125000"/>
              </a:lnSpc>
              <a:spcBef>
                <a:spcPts val="600"/>
              </a:spcBef>
            </a:pPr>
            <a:endParaRPr lang="en-GB" dirty="0"/>
          </a:p>
          <a:p>
            <a:pPr marL="285750" indent="-285750">
              <a:lnSpc>
                <a:spcPct val="125000"/>
              </a:lnSpc>
              <a:spcBef>
                <a:spcPts val="600"/>
              </a:spcBef>
              <a:buFont typeface="Wingdings" panose="05000000000000000000" pitchFamily="2" charset="2"/>
              <a:buChar char="§"/>
            </a:pPr>
            <a:r>
              <a:rPr lang="en-GB" u="sng" dirty="0" smtClean="0"/>
              <a:t>To be fixed in TOF code</a:t>
            </a:r>
            <a:r>
              <a:rPr lang="en-GB" dirty="0" smtClean="0"/>
              <a:t>, with special bit flag set on </a:t>
            </a:r>
            <a:r>
              <a:rPr lang="en-GB" dirty="0" err="1" smtClean="0"/>
              <a:t>TrackPoints</a:t>
            </a:r>
            <a:r>
              <a:rPr lang="en-GB" dirty="0" smtClean="0"/>
              <a:t> in ESD friends to signal modified content</a:t>
            </a:r>
          </a:p>
        </p:txBody>
      </p:sp>
    </p:spTree>
    <p:extLst>
      <p:ext uri="{BB962C8B-B14F-4D97-AF65-F5344CB8AC3E}">
        <p14:creationId xmlns:p14="http://schemas.microsoft.com/office/powerpoint/2010/main" val="27022064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22</a:t>
            </a:fld>
            <a:endParaRPr lang="en-GB"/>
          </a:p>
        </p:txBody>
      </p:sp>
      <p:sp>
        <p:nvSpPr>
          <p:cNvPr id="3" name="TextBox 2"/>
          <p:cNvSpPr txBox="1"/>
          <p:nvPr/>
        </p:nvSpPr>
        <p:spPr>
          <a:xfrm>
            <a:off x="985520" y="274320"/>
            <a:ext cx="7193280" cy="400110"/>
          </a:xfrm>
          <a:prstGeom prst="rect">
            <a:avLst/>
          </a:prstGeom>
          <a:noFill/>
        </p:spPr>
        <p:txBody>
          <a:bodyPr wrap="square" rtlCol="0">
            <a:spAutoFit/>
          </a:bodyPr>
          <a:lstStyle/>
          <a:p>
            <a:pPr algn="ctr"/>
            <a:r>
              <a:rPr lang="en-GB" sz="2000" b="1" dirty="0" smtClean="0"/>
              <a:t>Results from LHC15a,c (cosmic) + LHC15f alignment</a:t>
            </a:r>
            <a:endParaRPr lang="en-GB" sz="2000" b="1" dirty="0"/>
          </a:p>
        </p:txBody>
      </p:sp>
      <p:graphicFrame>
        <p:nvGraphicFramePr>
          <p:cNvPr id="4" name="Table 3"/>
          <p:cNvGraphicFramePr>
            <a:graphicFrameLocks noGrp="1"/>
          </p:cNvGraphicFramePr>
          <p:nvPr>
            <p:extLst>
              <p:ext uri="{D42A27DB-BD31-4B8C-83A1-F6EECF244321}">
                <p14:modId xmlns:p14="http://schemas.microsoft.com/office/powerpoint/2010/main" val="812269722"/>
              </p:ext>
            </p:extLst>
          </p:nvPr>
        </p:nvGraphicFramePr>
        <p:xfrm>
          <a:off x="670796" y="814452"/>
          <a:ext cx="7823201" cy="4026032"/>
        </p:xfrm>
        <a:graphic>
          <a:graphicData uri="http://schemas.openxmlformats.org/drawingml/2006/table">
            <a:tbl>
              <a:tblPr firstRow="1" bandRow="1">
                <a:tableStyleId>{5C22544A-7EE6-4342-B048-85BDC9FD1C3A}</a:tableStyleId>
              </a:tblPr>
              <a:tblGrid>
                <a:gridCol w="1292409"/>
                <a:gridCol w="714950"/>
                <a:gridCol w="1938614"/>
                <a:gridCol w="1938614"/>
                <a:gridCol w="1938614"/>
              </a:tblGrid>
              <a:tr h="526904">
                <a:tc>
                  <a:txBody>
                    <a:bodyPr/>
                    <a:lstStyle/>
                    <a:p>
                      <a:pPr algn="ct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B</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t>N</a:t>
                      </a:r>
                      <a:r>
                        <a:rPr lang="en-GB" baseline="0" dirty="0" smtClean="0"/>
                        <a:t> .</a:t>
                      </a:r>
                      <a:r>
                        <a:rPr lang="en-GB" baseline="0" dirty="0" err="1" smtClean="0"/>
                        <a:t>Ev</a:t>
                      </a:r>
                      <a:r>
                        <a:rPr lang="en-GB" baseline="0" dirty="0" smtClean="0"/>
                        <a:t>, 10</a:t>
                      </a:r>
                      <a:r>
                        <a:rPr lang="en-GB" baseline="30000" dirty="0" smtClean="0"/>
                        <a:t>6</a:t>
                      </a:r>
                      <a:endParaRPr lang="en-GB" baseline="30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err="1" smtClean="0"/>
                        <a:t>N.Tracks</a:t>
                      </a:r>
                      <a:r>
                        <a:rPr lang="en-GB" baseline="0" dirty="0" smtClean="0"/>
                        <a:t> </a:t>
                      </a:r>
                      <a:r>
                        <a:rPr lang="en-GB" baseline="0" dirty="0" err="1" smtClean="0"/>
                        <a:t>Inp</a:t>
                      </a:r>
                      <a:r>
                        <a:rPr lang="en-GB" baseline="0" dirty="0" smtClean="0"/>
                        <a:t>, 10</a:t>
                      </a:r>
                      <a:r>
                        <a:rPr lang="en-GB" baseline="30000" dirty="0" smtClean="0"/>
                        <a:t>6</a:t>
                      </a:r>
                      <a:endParaRPr lang="en-GB" baseline="30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err="1" smtClean="0"/>
                        <a:t>N.Tracks</a:t>
                      </a:r>
                      <a:r>
                        <a:rPr lang="en-GB" baseline="0" dirty="0" smtClean="0"/>
                        <a:t> Acc., 10</a:t>
                      </a:r>
                      <a:r>
                        <a:rPr lang="en-GB" baseline="30000" dirty="0" smtClean="0"/>
                        <a:t>6</a:t>
                      </a:r>
                      <a:endParaRPr lang="en-GB" baseline="30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3188">
                <a:tc>
                  <a:txBody>
                    <a:bodyPr/>
                    <a:lstStyle/>
                    <a:p>
                      <a:pPr algn="ctr"/>
                      <a:r>
                        <a:rPr lang="en-GB" dirty="0" smtClean="0"/>
                        <a:t>Cosmic</a:t>
                      </a:r>
                      <a:r>
                        <a:rPr lang="en-GB" baseline="0" dirty="0" smtClean="0"/>
                        <a:t> </a:t>
                      </a:r>
                      <a:endParaRPr lang="en-GB" baseline="30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dirty="0" smtClean="0"/>
                        <a:t>0</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800" kern="1200" dirty="0" smtClean="0">
                          <a:solidFill>
                            <a:schemeClr val="dk1"/>
                          </a:solidFill>
                          <a:latin typeface="+mn-lt"/>
                          <a:ea typeface="+mn-ea"/>
                          <a:cs typeface="+mn-cs"/>
                        </a:rPr>
                        <a:t>126</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800" kern="1200" dirty="0" smtClean="0">
                          <a:solidFill>
                            <a:schemeClr val="dk1"/>
                          </a:solidFill>
                          <a:latin typeface="+mn-lt"/>
                          <a:ea typeface="+mn-ea"/>
                          <a:cs typeface="+mn-cs"/>
                        </a:rPr>
                        <a:t>33</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800" kern="1200" dirty="0" smtClean="0">
                          <a:solidFill>
                            <a:schemeClr val="dk1"/>
                          </a:solidFill>
                          <a:latin typeface="+mn-lt"/>
                          <a:ea typeface="+mn-ea"/>
                          <a:cs typeface="+mn-cs"/>
                        </a:rPr>
                        <a:t>4.1 </a:t>
                      </a:r>
                      <a:r>
                        <a:rPr lang="en-GB" sz="1800" kern="1200" baseline="0" dirty="0" smtClean="0">
                          <a:solidFill>
                            <a:schemeClr val="dk1"/>
                          </a:solidFill>
                          <a:latin typeface="+mn-lt"/>
                          <a:ea typeface="+mn-ea"/>
                          <a:cs typeface="+mn-cs"/>
                        </a:rPr>
                        <a:t> </a:t>
                      </a:r>
                      <a:r>
                        <a:rPr lang="en-GB" sz="1800" kern="1200" baseline="30000" dirty="0" smtClean="0">
                          <a:solidFill>
                            <a:schemeClr val="dk1"/>
                          </a:solidFill>
                          <a:latin typeface="+mn-lt"/>
                          <a:ea typeface="+mn-ea"/>
                          <a:cs typeface="+mn-cs"/>
                        </a:rPr>
                        <a:t>(1)</a:t>
                      </a:r>
                      <a:endParaRPr lang="en-GB" baseline="30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583188">
                <a:tc>
                  <a:txBody>
                    <a:bodyPr/>
                    <a:lstStyle/>
                    <a:p>
                      <a:pPr algn="ctr"/>
                      <a:r>
                        <a:rPr lang="en-GB" dirty="0" smtClean="0"/>
                        <a:t>Cosmic</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dirty="0" smtClean="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800" kern="1200" dirty="0" smtClean="0">
                          <a:solidFill>
                            <a:schemeClr val="dk1"/>
                          </a:solidFill>
                          <a:latin typeface="+mn-lt"/>
                          <a:ea typeface="+mn-ea"/>
                          <a:cs typeface="+mn-cs"/>
                        </a:rPr>
                        <a:t>53</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800" kern="1200" dirty="0" smtClean="0">
                          <a:solidFill>
                            <a:schemeClr val="dk1"/>
                          </a:solidFill>
                          <a:latin typeface="+mn-lt"/>
                          <a:ea typeface="+mn-ea"/>
                          <a:cs typeface="+mn-cs"/>
                        </a:rPr>
                        <a:t>12</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800" kern="1200" dirty="0" smtClean="0">
                          <a:solidFill>
                            <a:schemeClr val="dk1"/>
                          </a:solidFill>
                          <a:latin typeface="+mn-lt"/>
                          <a:ea typeface="+mn-ea"/>
                          <a:cs typeface="+mn-cs"/>
                        </a:rPr>
                        <a:t>0.9 </a:t>
                      </a:r>
                      <a:r>
                        <a:rPr lang="en-GB" sz="1800" kern="1200" baseline="30000" dirty="0" smtClean="0">
                          <a:solidFill>
                            <a:schemeClr val="dk1"/>
                          </a:solidFill>
                          <a:latin typeface="+mn-lt"/>
                          <a:ea typeface="+mn-ea"/>
                          <a:cs typeface="+mn-cs"/>
                        </a:rPr>
                        <a:t>(2)</a:t>
                      </a:r>
                      <a:endParaRPr lang="en-GB" baseline="30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583188">
                <a:tc>
                  <a:txBody>
                    <a:bodyPr/>
                    <a:lstStyle/>
                    <a:p>
                      <a:pPr algn="ctr"/>
                      <a:r>
                        <a:rPr lang="en-GB" dirty="0" smtClean="0"/>
                        <a:t>Cosmic</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dirty="0" smtClean="0"/>
                        <a: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800" kern="1200" dirty="0" smtClean="0">
                          <a:solidFill>
                            <a:schemeClr val="dk1"/>
                          </a:solidFill>
                          <a:latin typeface="+mn-lt"/>
                          <a:ea typeface="+mn-ea"/>
                          <a:cs typeface="+mn-cs"/>
                        </a:rPr>
                        <a:t>28</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800" kern="1200" dirty="0" smtClean="0">
                          <a:solidFill>
                            <a:schemeClr val="dk1"/>
                          </a:solidFill>
                          <a:latin typeface="+mn-lt"/>
                          <a:ea typeface="+mn-ea"/>
                          <a:cs typeface="+mn-cs"/>
                        </a:rPr>
                        <a:t>11</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a:r>
                        <a:rPr lang="en-GB" sz="1800" kern="1200" dirty="0" smtClean="0">
                          <a:solidFill>
                            <a:schemeClr val="dk1"/>
                          </a:solidFill>
                          <a:latin typeface="+mn-lt"/>
                          <a:ea typeface="+mn-ea"/>
                          <a:cs typeface="+mn-cs"/>
                        </a:rPr>
                        <a:t>0.7 </a:t>
                      </a:r>
                      <a:r>
                        <a:rPr lang="en-GB" sz="1800" kern="1200" baseline="30000" dirty="0" smtClean="0">
                          <a:solidFill>
                            <a:schemeClr val="dk1"/>
                          </a:solidFill>
                          <a:latin typeface="+mn-lt"/>
                          <a:ea typeface="+mn-ea"/>
                          <a:cs typeface="+mn-cs"/>
                        </a:rPr>
                        <a:t>(2)</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r>
              <a:tr h="583188">
                <a:tc>
                  <a:txBody>
                    <a:bodyPr/>
                    <a:lstStyle/>
                    <a:p>
                      <a:pPr algn="ctr"/>
                      <a:r>
                        <a:rPr lang="en-GB" dirty="0" smtClean="0">
                          <a:solidFill>
                            <a:schemeClr val="tx1"/>
                          </a:solidFill>
                        </a:rPr>
                        <a:t>Beam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dirty="0" smtClean="0">
                          <a:solidFill>
                            <a:schemeClr val="tx1"/>
                          </a:solidFill>
                        </a:rPr>
                        <a:t>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800" kern="1200" dirty="0" smtClean="0">
                          <a:solidFill>
                            <a:schemeClr val="tx1"/>
                          </a:solidFill>
                          <a:latin typeface="+mn-lt"/>
                          <a:ea typeface="+mn-ea"/>
                          <a:cs typeface="+mn-cs"/>
                        </a:rPr>
                        <a:t>1.6</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800" kern="1200" dirty="0" smtClean="0">
                          <a:solidFill>
                            <a:schemeClr val="tx1"/>
                          </a:solidFill>
                          <a:latin typeface="+mn-lt"/>
                          <a:ea typeface="+mn-ea"/>
                          <a:cs typeface="+mn-cs"/>
                        </a:rPr>
                        <a:t>54</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800" kern="1200" dirty="0" smtClean="0">
                          <a:solidFill>
                            <a:schemeClr val="tx1"/>
                          </a:solidFill>
                          <a:latin typeface="+mn-lt"/>
                          <a:ea typeface="+mn-ea"/>
                          <a:cs typeface="+mn-cs"/>
                        </a:rPr>
                        <a:t>2.5</a:t>
                      </a:r>
                      <a:r>
                        <a:rPr lang="en-GB" sz="1800" kern="1200" dirty="0" smtClean="0">
                          <a:solidFill>
                            <a:schemeClr val="dk1"/>
                          </a:solidFill>
                          <a:latin typeface="+mn-lt"/>
                          <a:ea typeface="+mn-ea"/>
                          <a:cs typeface="+mn-cs"/>
                        </a:rPr>
                        <a:t> </a:t>
                      </a:r>
                      <a:r>
                        <a:rPr lang="en-GB" sz="1800" kern="1200" baseline="30000" dirty="0" smtClean="0">
                          <a:solidFill>
                            <a:schemeClr val="dk1"/>
                          </a:solidFill>
                          <a:latin typeface="+mn-lt"/>
                          <a:ea typeface="+mn-ea"/>
                          <a:cs typeface="+mn-cs"/>
                        </a:rPr>
                        <a:t>(3)</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583188">
                <a:tc>
                  <a:txBody>
                    <a:bodyPr/>
                    <a:lstStyle/>
                    <a:p>
                      <a:pPr algn="ctr"/>
                      <a:r>
                        <a:rPr lang="en-GB" dirty="0" smtClean="0">
                          <a:solidFill>
                            <a:schemeClr val="tx1"/>
                          </a:solidFill>
                        </a:rPr>
                        <a:t>Beam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dirty="0" smtClean="0">
                          <a:solidFill>
                            <a:schemeClr val="tx1"/>
                          </a:solidFill>
                        </a:rPr>
                        <a: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800" kern="1200" dirty="0" smtClean="0">
                          <a:solidFill>
                            <a:schemeClr val="tx1"/>
                          </a:solidFill>
                          <a:latin typeface="+mn-lt"/>
                          <a:ea typeface="+mn-ea"/>
                          <a:cs typeface="+mn-cs"/>
                        </a:rPr>
                        <a:t>5.0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800" kern="1200" dirty="0" smtClean="0">
                          <a:solidFill>
                            <a:schemeClr val="tx1"/>
                          </a:solidFill>
                          <a:latin typeface="+mn-lt"/>
                          <a:ea typeface="+mn-ea"/>
                          <a:cs typeface="+mn-cs"/>
                        </a:rPr>
                        <a:t>94</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800" kern="1200" dirty="0" smtClean="0">
                          <a:solidFill>
                            <a:schemeClr val="tx1"/>
                          </a:solidFill>
                          <a:latin typeface="+mn-lt"/>
                          <a:ea typeface="+mn-ea"/>
                          <a:cs typeface="+mn-cs"/>
                        </a:rPr>
                        <a:t>2.3</a:t>
                      </a:r>
                      <a:r>
                        <a:rPr lang="en-GB" sz="1800" kern="1200" dirty="0" smtClean="0">
                          <a:solidFill>
                            <a:schemeClr val="dk1"/>
                          </a:solidFill>
                          <a:latin typeface="+mn-lt"/>
                          <a:ea typeface="+mn-ea"/>
                          <a:cs typeface="+mn-cs"/>
                        </a:rPr>
                        <a:t> </a:t>
                      </a:r>
                      <a:r>
                        <a:rPr lang="en-GB" sz="1800" kern="1200" baseline="30000" dirty="0" smtClean="0">
                          <a:solidFill>
                            <a:schemeClr val="dk1"/>
                          </a:solidFill>
                          <a:latin typeface="+mn-lt"/>
                          <a:ea typeface="+mn-ea"/>
                          <a:cs typeface="+mn-cs"/>
                        </a:rPr>
                        <a:t>(3)</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583188">
                <a:tc>
                  <a:txBody>
                    <a:bodyPr/>
                    <a:lstStyle/>
                    <a:p>
                      <a:pPr algn="ctr"/>
                      <a:r>
                        <a:rPr lang="en-GB" dirty="0" smtClean="0">
                          <a:solidFill>
                            <a:schemeClr val="tx1"/>
                          </a:solidFill>
                        </a:rPr>
                        <a:t>Beam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dirty="0" smtClean="0">
                          <a:solidFill>
                            <a:schemeClr val="tx1"/>
                          </a:solidFill>
                        </a:rPr>
                        <a: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800" kern="1200" dirty="0" smtClean="0">
                          <a:solidFill>
                            <a:schemeClr val="tx1"/>
                          </a:solidFill>
                          <a:latin typeface="+mn-lt"/>
                          <a:ea typeface="+mn-ea"/>
                          <a:cs typeface="+mn-cs"/>
                        </a:rPr>
                        <a:t>20.</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800" kern="1200" dirty="0" smtClean="0">
                          <a:solidFill>
                            <a:schemeClr val="tx1"/>
                          </a:solidFill>
                          <a:latin typeface="+mn-lt"/>
                          <a:ea typeface="+mn-ea"/>
                          <a:cs typeface="+mn-cs"/>
                        </a:rPr>
                        <a:t>247</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en-GB" sz="1800" kern="1200" dirty="0" smtClean="0">
                          <a:solidFill>
                            <a:schemeClr val="tx1"/>
                          </a:solidFill>
                          <a:latin typeface="+mn-lt"/>
                          <a:ea typeface="+mn-ea"/>
                          <a:cs typeface="+mn-cs"/>
                        </a:rPr>
                        <a:t>6.2</a:t>
                      </a:r>
                      <a:r>
                        <a:rPr lang="en-GB" sz="1800" kern="1200" dirty="0" smtClean="0">
                          <a:solidFill>
                            <a:schemeClr val="dk1"/>
                          </a:solidFill>
                          <a:latin typeface="+mn-lt"/>
                          <a:ea typeface="+mn-ea"/>
                          <a:cs typeface="+mn-cs"/>
                        </a:rPr>
                        <a:t> </a:t>
                      </a:r>
                      <a:r>
                        <a:rPr lang="en-GB" sz="1800" kern="1200" baseline="30000" dirty="0" smtClean="0">
                          <a:solidFill>
                            <a:schemeClr val="dk1"/>
                          </a:solidFill>
                          <a:latin typeface="+mn-lt"/>
                          <a:ea typeface="+mn-ea"/>
                          <a:cs typeface="+mn-cs"/>
                        </a:rPr>
                        <a:t>(3)</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bl>
          </a:graphicData>
        </a:graphic>
      </p:graphicFrame>
      <p:sp>
        <p:nvSpPr>
          <p:cNvPr id="5" name="TextBox 4"/>
          <p:cNvSpPr txBox="1"/>
          <p:nvPr/>
        </p:nvSpPr>
        <p:spPr>
          <a:xfrm>
            <a:off x="695960" y="4988560"/>
            <a:ext cx="8178800" cy="1323439"/>
          </a:xfrm>
          <a:prstGeom prst="rect">
            <a:avLst/>
          </a:prstGeom>
          <a:noFill/>
        </p:spPr>
        <p:txBody>
          <a:bodyPr wrap="square" rtlCol="0">
            <a:spAutoFit/>
          </a:bodyPr>
          <a:lstStyle/>
          <a:p>
            <a:pPr marL="342900" indent="-342900">
              <a:buAutoNum type="arabicParenBoth"/>
            </a:pPr>
            <a:r>
              <a:rPr lang="en-GB" sz="1600" dirty="0" smtClean="0"/>
              <a:t>No obligatory ITS hit requested, TOF and TRD must contribute to each cosmic leg</a:t>
            </a:r>
          </a:p>
          <a:p>
            <a:pPr marL="342900" indent="-342900">
              <a:buAutoNum type="arabicParenBoth"/>
            </a:pPr>
            <a:r>
              <a:rPr lang="en-GB" sz="1600" dirty="0" smtClean="0"/>
              <a:t>At least 2 ITS hits + either TRD or TOF must contribute to each cosmic leg</a:t>
            </a:r>
          </a:p>
          <a:p>
            <a:pPr marL="342900" indent="-342900">
              <a:buAutoNum type="arabicParenBoth"/>
            </a:pPr>
            <a:r>
              <a:rPr lang="en-GB" sz="1600" dirty="0" smtClean="0"/>
              <a:t>At least 3 ITS hits (min 1 SPD) + either TRD or TOF must contribute to a </a:t>
            </a:r>
            <a:r>
              <a:rPr lang="en-GB" sz="1600" dirty="0" smtClean="0"/>
              <a:t>track</a:t>
            </a:r>
          </a:p>
          <a:p>
            <a:pPr marL="342900" indent="-342900">
              <a:buAutoNum type="arabicParenBoth"/>
            </a:pPr>
            <a:endParaRPr lang="en-GB" sz="1600" dirty="0"/>
          </a:p>
          <a:p>
            <a:pPr algn="ctr"/>
            <a:r>
              <a:rPr lang="en-GB" sz="1600" dirty="0"/>
              <a:t>Detailed plots at https://</a:t>
            </a:r>
            <a:r>
              <a:rPr lang="en-GB" sz="1600" dirty="0" smtClean="0">
                <a:hlinkClick r:id="rId2"/>
              </a:rPr>
              <a:t>alice.its.cern.ch/jira/browse/PWGPP-73</a:t>
            </a:r>
            <a:endParaRPr lang="en-GB" sz="1600" dirty="0"/>
          </a:p>
        </p:txBody>
      </p:sp>
    </p:spTree>
    <p:extLst>
      <p:ext uri="{BB962C8B-B14F-4D97-AF65-F5344CB8AC3E}">
        <p14:creationId xmlns:p14="http://schemas.microsoft.com/office/powerpoint/2010/main" val="10900576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23</a:t>
            </a:fld>
            <a:endParaRPr lang="en-GB"/>
          </a:p>
        </p:txBody>
      </p:sp>
      <p:pic>
        <p:nvPicPr>
          <p:cNvPr id="3" name="Picture 2"/>
          <p:cNvPicPr>
            <a:picLocks noChangeAspect="1"/>
          </p:cNvPicPr>
          <p:nvPr/>
        </p:nvPicPr>
        <p:blipFill>
          <a:blip r:embed="rId2"/>
          <a:stretch>
            <a:fillRect/>
          </a:stretch>
        </p:blipFill>
        <p:spPr>
          <a:xfrm>
            <a:off x="2062861" y="843366"/>
            <a:ext cx="2410200" cy="2946767"/>
          </a:xfrm>
          <a:prstGeom prst="rect">
            <a:avLst/>
          </a:prstGeom>
        </p:spPr>
      </p:pic>
      <p:pic>
        <p:nvPicPr>
          <p:cNvPr id="5" name="Picture 4"/>
          <p:cNvPicPr>
            <a:picLocks noChangeAspect="1"/>
          </p:cNvPicPr>
          <p:nvPr/>
        </p:nvPicPr>
        <p:blipFill>
          <a:blip r:embed="rId3"/>
          <a:stretch>
            <a:fillRect/>
          </a:stretch>
        </p:blipFill>
        <p:spPr>
          <a:xfrm>
            <a:off x="4452657" y="797234"/>
            <a:ext cx="2340675" cy="3039033"/>
          </a:xfrm>
          <a:prstGeom prst="rect">
            <a:avLst/>
          </a:prstGeom>
        </p:spPr>
      </p:pic>
      <p:pic>
        <p:nvPicPr>
          <p:cNvPr id="6" name="Picture 5"/>
          <p:cNvPicPr>
            <a:picLocks noChangeAspect="1"/>
          </p:cNvPicPr>
          <p:nvPr/>
        </p:nvPicPr>
        <p:blipFill>
          <a:blip r:embed="rId4"/>
          <a:stretch>
            <a:fillRect/>
          </a:stretch>
        </p:blipFill>
        <p:spPr>
          <a:xfrm>
            <a:off x="6812119" y="808767"/>
            <a:ext cx="2271150" cy="3027500"/>
          </a:xfrm>
          <a:prstGeom prst="rect">
            <a:avLst/>
          </a:prstGeom>
        </p:spPr>
      </p:pic>
      <p:pic>
        <p:nvPicPr>
          <p:cNvPr id="9" name="Picture 8"/>
          <p:cNvPicPr>
            <a:picLocks noChangeAspect="1"/>
          </p:cNvPicPr>
          <p:nvPr/>
        </p:nvPicPr>
        <p:blipFill>
          <a:blip r:embed="rId5"/>
          <a:stretch>
            <a:fillRect/>
          </a:stretch>
        </p:blipFill>
        <p:spPr>
          <a:xfrm>
            <a:off x="2068654" y="3836267"/>
            <a:ext cx="2363850" cy="2946767"/>
          </a:xfrm>
          <a:prstGeom prst="rect">
            <a:avLst/>
          </a:prstGeom>
        </p:spPr>
      </p:pic>
      <p:pic>
        <p:nvPicPr>
          <p:cNvPr id="10" name="Picture 9"/>
          <p:cNvPicPr>
            <a:picLocks noChangeAspect="1"/>
          </p:cNvPicPr>
          <p:nvPr/>
        </p:nvPicPr>
        <p:blipFill>
          <a:blip r:embed="rId6"/>
          <a:stretch>
            <a:fillRect/>
          </a:stretch>
        </p:blipFill>
        <p:spPr>
          <a:xfrm>
            <a:off x="4441070" y="3870867"/>
            <a:ext cx="2363850" cy="2987133"/>
          </a:xfrm>
          <a:prstGeom prst="rect">
            <a:avLst/>
          </a:prstGeom>
        </p:spPr>
      </p:pic>
      <p:pic>
        <p:nvPicPr>
          <p:cNvPr id="11" name="Picture 10"/>
          <p:cNvPicPr>
            <a:picLocks noChangeAspect="1"/>
          </p:cNvPicPr>
          <p:nvPr/>
        </p:nvPicPr>
        <p:blipFill>
          <a:blip r:embed="rId7"/>
          <a:stretch>
            <a:fillRect/>
          </a:stretch>
        </p:blipFill>
        <p:spPr>
          <a:xfrm>
            <a:off x="6803325" y="3836267"/>
            <a:ext cx="2340675" cy="3021733"/>
          </a:xfrm>
          <a:prstGeom prst="rect">
            <a:avLst/>
          </a:prstGeom>
        </p:spPr>
      </p:pic>
      <p:sp>
        <p:nvSpPr>
          <p:cNvPr id="12" name="TextBox 11"/>
          <p:cNvSpPr txBox="1"/>
          <p:nvPr/>
        </p:nvSpPr>
        <p:spPr>
          <a:xfrm>
            <a:off x="2936240" y="0"/>
            <a:ext cx="3403600" cy="369332"/>
          </a:xfrm>
          <a:prstGeom prst="rect">
            <a:avLst/>
          </a:prstGeom>
          <a:noFill/>
        </p:spPr>
        <p:txBody>
          <a:bodyPr wrap="square" rtlCol="0">
            <a:spAutoFit/>
          </a:bodyPr>
          <a:lstStyle/>
          <a:p>
            <a:pPr algn="ctr"/>
            <a:r>
              <a:rPr lang="en-GB" dirty="0" smtClean="0"/>
              <a:t>DCA-Y to Vertex</a:t>
            </a:r>
            <a:endParaRPr lang="en-GB" dirty="0"/>
          </a:p>
        </p:txBody>
      </p:sp>
      <p:sp>
        <p:nvSpPr>
          <p:cNvPr id="13" name="TextBox 12"/>
          <p:cNvSpPr txBox="1"/>
          <p:nvPr/>
        </p:nvSpPr>
        <p:spPr>
          <a:xfrm>
            <a:off x="118966" y="347102"/>
            <a:ext cx="8900160" cy="369332"/>
          </a:xfrm>
          <a:prstGeom prst="rect">
            <a:avLst/>
          </a:prstGeom>
          <a:noFill/>
        </p:spPr>
        <p:txBody>
          <a:bodyPr wrap="square" rtlCol="0">
            <a:spAutoFit/>
          </a:bodyPr>
          <a:lstStyle/>
          <a:p>
            <a:r>
              <a:rPr lang="en-GB" dirty="0" smtClean="0"/>
              <a:t>Vertex from reconstruction with old alignment! </a:t>
            </a:r>
            <a:endParaRPr lang="en-GB" dirty="0"/>
          </a:p>
        </p:txBody>
      </p:sp>
      <p:sp>
        <p:nvSpPr>
          <p:cNvPr id="14" name="TextBox 13"/>
          <p:cNvSpPr txBox="1"/>
          <p:nvPr/>
        </p:nvSpPr>
        <p:spPr>
          <a:xfrm>
            <a:off x="3757788" y="1028032"/>
            <a:ext cx="380232" cy="369332"/>
          </a:xfrm>
          <a:prstGeom prst="rect">
            <a:avLst/>
          </a:prstGeom>
          <a:noFill/>
        </p:spPr>
        <p:txBody>
          <a:bodyPr wrap="none" rtlCol="0">
            <a:spAutoFit/>
          </a:bodyPr>
          <a:lstStyle/>
          <a:p>
            <a:r>
              <a:rPr lang="en-GB" dirty="0" smtClean="0"/>
              <a:t>B-</a:t>
            </a:r>
            <a:endParaRPr lang="en-GB" dirty="0"/>
          </a:p>
        </p:txBody>
      </p:sp>
      <p:sp>
        <p:nvSpPr>
          <p:cNvPr id="15" name="TextBox 14"/>
          <p:cNvSpPr txBox="1"/>
          <p:nvPr/>
        </p:nvSpPr>
        <p:spPr>
          <a:xfrm>
            <a:off x="6098463" y="1028032"/>
            <a:ext cx="380232" cy="369332"/>
          </a:xfrm>
          <a:prstGeom prst="rect">
            <a:avLst/>
          </a:prstGeom>
          <a:noFill/>
        </p:spPr>
        <p:txBody>
          <a:bodyPr wrap="none" rtlCol="0">
            <a:spAutoFit/>
          </a:bodyPr>
          <a:lstStyle/>
          <a:p>
            <a:r>
              <a:rPr lang="en-GB" dirty="0" smtClean="0"/>
              <a:t>B-</a:t>
            </a:r>
            <a:endParaRPr lang="en-GB" dirty="0"/>
          </a:p>
        </p:txBody>
      </p:sp>
      <p:sp>
        <p:nvSpPr>
          <p:cNvPr id="16" name="TextBox 15"/>
          <p:cNvSpPr txBox="1"/>
          <p:nvPr/>
        </p:nvSpPr>
        <p:spPr>
          <a:xfrm>
            <a:off x="8548174" y="1028032"/>
            <a:ext cx="380232" cy="369332"/>
          </a:xfrm>
          <a:prstGeom prst="rect">
            <a:avLst/>
          </a:prstGeom>
          <a:noFill/>
        </p:spPr>
        <p:txBody>
          <a:bodyPr wrap="none" rtlCol="0">
            <a:spAutoFit/>
          </a:bodyPr>
          <a:lstStyle/>
          <a:p>
            <a:r>
              <a:rPr lang="en-GB" dirty="0" smtClean="0"/>
              <a:t>B-</a:t>
            </a:r>
            <a:endParaRPr lang="en-GB" dirty="0"/>
          </a:p>
        </p:txBody>
      </p:sp>
      <p:sp>
        <p:nvSpPr>
          <p:cNvPr id="17" name="TextBox 16"/>
          <p:cNvSpPr txBox="1"/>
          <p:nvPr/>
        </p:nvSpPr>
        <p:spPr>
          <a:xfrm>
            <a:off x="8611430" y="4165635"/>
            <a:ext cx="425116" cy="369332"/>
          </a:xfrm>
          <a:prstGeom prst="rect">
            <a:avLst/>
          </a:prstGeom>
          <a:noFill/>
        </p:spPr>
        <p:txBody>
          <a:bodyPr wrap="none" rtlCol="0">
            <a:spAutoFit/>
          </a:bodyPr>
          <a:lstStyle/>
          <a:p>
            <a:r>
              <a:rPr lang="en-GB" dirty="0" smtClean="0"/>
              <a:t>B+</a:t>
            </a:r>
            <a:endParaRPr lang="en-GB" dirty="0"/>
          </a:p>
        </p:txBody>
      </p:sp>
      <p:sp>
        <p:nvSpPr>
          <p:cNvPr id="18" name="TextBox 17"/>
          <p:cNvSpPr txBox="1"/>
          <p:nvPr/>
        </p:nvSpPr>
        <p:spPr>
          <a:xfrm>
            <a:off x="6149853" y="4199722"/>
            <a:ext cx="425116" cy="369332"/>
          </a:xfrm>
          <a:prstGeom prst="rect">
            <a:avLst/>
          </a:prstGeom>
          <a:noFill/>
        </p:spPr>
        <p:txBody>
          <a:bodyPr wrap="none" rtlCol="0">
            <a:spAutoFit/>
          </a:bodyPr>
          <a:lstStyle/>
          <a:p>
            <a:r>
              <a:rPr lang="en-GB" dirty="0" smtClean="0"/>
              <a:t>B+</a:t>
            </a:r>
            <a:endParaRPr lang="en-GB" dirty="0"/>
          </a:p>
        </p:txBody>
      </p:sp>
      <p:sp>
        <p:nvSpPr>
          <p:cNvPr id="19" name="TextBox 18"/>
          <p:cNvSpPr txBox="1"/>
          <p:nvPr/>
        </p:nvSpPr>
        <p:spPr>
          <a:xfrm>
            <a:off x="3757788" y="4165635"/>
            <a:ext cx="425116" cy="369332"/>
          </a:xfrm>
          <a:prstGeom prst="rect">
            <a:avLst/>
          </a:prstGeom>
          <a:noFill/>
        </p:spPr>
        <p:txBody>
          <a:bodyPr wrap="none" rtlCol="0">
            <a:spAutoFit/>
          </a:bodyPr>
          <a:lstStyle/>
          <a:p>
            <a:r>
              <a:rPr lang="en-GB" dirty="0" smtClean="0"/>
              <a:t>B+</a:t>
            </a:r>
            <a:endParaRPr lang="en-GB" dirty="0"/>
          </a:p>
        </p:txBody>
      </p:sp>
      <p:sp>
        <p:nvSpPr>
          <p:cNvPr id="20" name="TextBox 19"/>
          <p:cNvSpPr txBox="1"/>
          <p:nvPr/>
        </p:nvSpPr>
        <p:spPr>
          <a:xfrm>
            <a:off x="66846" y="1015898"/>
            <a:ext cx="2097233" cy="5509200"/>
          </a:xfrm>
          <a:prstGeom prst="rect">
            <a:avLst/>
          </a:prstGeom>
          <a:noFill/>
        </p:spPr>
        <p:txBody>
          <a:bodyPr wrap="square" rtlCol="0">
            <a:spAutoFit/>
          </a:bodyPr>
          <a:lstStyle/>
          <a:p>
            <a:pPr>
              <a:spcBef>
                <a:spcPts val="600"/>
              </a:spcBef>
              <a:buFont typeface="Arial" panose="020B0604020202020204" pitchFamily="34" charset="0"/>
              <a:buChar char="•"/>
            </a:pPr>
            <a:r>
              <a:rPr lang="en-GB" dirty="0" smtClean="0"/>
              <a:t> </a:t>
            </a:r>
            <a:r>
              <a:rPr lang="en-GB" sz="1600" dirty="0" smtClean="0"/>
              <a:t>Was </a:t>
            </a:r>
            <a:r>
              <a:rPr lang="en-GB" sz="1600" dirty="0"/>
              <a:t>used as fixed measured point for new </a:t>
            </a:r>
            <a:r>
              <a:rPr lang="en-GB" sz="1600" dirty="0" smtClean="0"/>
              <a:t>alignment</a:t>
            </a:r>
          </a:p>
          <a:p>
            <a:pPr>
              <a:spcBef>
                <a:spcPts val="600"/>
              </a:spcBef>
            </a:pPr>
            <a:r>
              <a:rPr lang="en-GB" sz="1600" dirty="0" smtClean="0"/>
              <a:t>(assuming that errors were cancelled out)</a:t>
            </a:r>
          </a:p>
          <a:p>
            <a:pPr>
              <a:spcBef>
                <a:spcPts val="600"/>
              </a:spcBef>
              <a:buFont typeface="Arial" panose="020B0604020202020204" pitchFamily="34" charset="0"/>
              <a:buChar char="•"/>
            </a:pPr>
            <a:r>
              <a:rPr lang="en-GB" sz="1600" dirty="0" smtClean="0"/>
              <a:t> Attempt to “align” vertex by X,Y,Z shift (field independent) was not successful.</a:t>
            </a:r>
          </a:p>
          <a:p>
            <a:pPr>
              <a:spcBef>
                <a:spcPts val="600"/>
              </a:spcBef>
              <a:buFont typeface="Arial" panose="020B0604020202020204" pitchFamily="34" charset="0"/>
              <a:buChar char="•"/>
            </a:pPr>
            <a:r>
              <a:rPr lang="en-GB" sz="1600" dirty="0"/>
              <a:t> </a:t>
            </a:r>
            <a:r>
              <a:rPr lang="en-GB" sz="1600" dirty="0" smtClean="0"/>
              <a:t>Systematic DCA dependence on </a:t>
            </a:r>
            <a:r>
              <a:rPr lang="el-GR" sz="1600" dirty="0" smtClean="0"/>
              <a:t>ϕ</a:t>
            </a:r>
            <a:r>
              <a:rPr lang="en-GB" sz="1600" dirty="0" smtClean="0"/>
              <a:t>, </a:t>
            </a:r>
            <a:r>
              <a:rPr lang="en-GB" sz="1600" dirty="0" err="1" smtClean="0"/>
              <a:t>p</a:t>
            </a:r>
            <a:r>
              <a:rPr lang="en-GB" sz="1600" baseline="-25000" dirty="0" err="1" smtClean="0"/>
              <a:t>T</a:t>
            </a:r>
            <a:r>
              <a:rPr lang="en-GB" sz="1600" dirty="0" smtClean="0"/>
              <a:t> </a:t>
            </a:r>
            <a:br>
              <a:rPr lang="en-GB" sz="1600" dirty="0" smtClean="0"/>
            </a:br>
            <a:r>
              <a:rPr lang="en-GB" sz="1600" dirty="0" smtClean="0"/>
              <a:t>is not yet eliminated </a:t>
            </a:r>
          </a:p>
          <a:p>
            <a:pPr>
              <a:spcBef>
                <a:spcPts val="600"/>
              </a:spcBef>
              <a:buFont typeface="Arial" panose="020B0604020202020204" pitchFamily="34" charset="0"/>
              <a:buChar char="•"/>
            </a:pPr>
            <a:r>
              <a:rPr lang="en-GB" sz="1600" dirty="0"/>
              <a:t> </a:t>
            </a:r>
            <a:r>
              <a:rPr lang="en-GB" sz="1600" dirty="0" smtClean="0"/>
              <a:t>Currently running test with vertex point </a:t>
            </a:r>
            <a:r>
              <a:rPr lang="en-GB" sz="1600" dirty="0" err="1" smtClean="0"/>
              <a:t>downweighed</a:t>
            </a:r>
            <a:r>
              <a:rPr lang="en-GB" sz="1600" dirty="0" smtClean="0"/>
              <a:t> by additional 50 µm error</a:t>
            </a:r>
          </a:p>
          <a:p>
            <a:pPr>
              <a:spcBef>
                <a:spcPts val="600"/>
              </a:spcBef>
              <a:buFont typeface="Arial" panose="020B0604020202020204" pitchFamily="34" charset="0"/>
              <a:buChar char="•"/>
            </a:pPr>
            <a:r>
              <a:rPr lang="en-GB" sz="1600" dirty="0"/>
              <a:t> </a:t>
            </a:r>
            <a:r>
              <a:rPr lang="en-GB" sz="1600" dirty="0" smtClean="0"/>
              <a:t>Vertex bias also affects alignment at innermost ITS layer</a:t>
            </a:r>
            <a:endParaRPr lang="en-GB" sz="1600" dirty="0"/>
          </a:p>
          <a:p>
            <a:pPr>
              <a:spcBef>
                <a:spcPts val="600"/>
              </a:spcBef>
            </a:pPr>
            <a:endParaRPr lang="en-GB" sz="1600" dirty="0"/>
          </a:p>
        </p:txBody>
      </p:sp>
      <p:cxnSp>
        <p:nvCxnSpPr>
          <p:cNvPr id="22" name="Straight Arrow Connector 21"/>
          <p:cNvCxnSpPr/>
          <p:nvPr/>
        </p:nvCxnSpPr>
        <p:spPr>
          <a:xfrm flipH="1">
            <a:off x="1950720" y="2255520"/>
            <a:ext cx="3098800" cy="782320"/>
          </a:xfrm>
          <a:prstGeom prst="straightConnector1">
            <a:avLst/>
          </a:prstGeom>
          <a:ln w="127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1950720" y="3037840"/>
            <a:ext cx="3098800" cy="2153920"/>
          </a:xfrm>
          <a:prstGeom prst="straightConnector1">
            <a:avLst/>
          </a:prstGeom>
          <a:ln w="127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96400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24</a:t>
            </a:fld>
            <a:endParaRPr lang="en-GB"/>
          </a:p>
        </p:txBody>
      </p:sp>
      <p:pic>
        <p:nvPicPr>
          <p:cNvPr id="4" name="Picture 3"/>
          <p:cNvPicPr>
            <a:picLocks noChangeAspect="1"/>
          </p:cNvPicPr>
          <p:nvPr/>
        </p:nvPicPr>
        <p:blipFill>
          <a:blip r:embed="rId2"/>
          <a:stretch>
            <a:fillRect/>
          </a:stretch>
        </p:blipFill>
        <p:spPr>
          <a:xfrm>
            <a:off x="2128751" y="834716"/>
            <a:ext cx="2317500" cy="2969833"/>
          </a:xfrm>
          <a:prstGeom prst="rect">
            <a:avLst/>
          </a:prstGeom>
        </p:spPr>
      </p:pic>
      <p:pic>
        <p:nvPicPr>
          <p:cNvPr id="7" name="Picture 6"/>
          <p:cNvPicPr>
            <a:picLocks noChangeAspect="1"/>
          </p:cNvPicPr>
          <p:nvPr/>
        </p:nvPicPr>
        <p:blipFill>
          <a:blip r:embed="rId3"/>
          <a:stretch>
            <a:fillRect/>
          </a:stretch>
        </p:blipFill>
        <p:spPr>
          <a:xfrm>
            <a:off x="4535318" y="831834"/>
            <a:ext cx="2317500" cy="3021733"/>
          </a:xfrm>
          <a:prstGeom prst="rect">
            <a:avLst/>
          </a:prstGeom>
        </p:spPr>
      </p:pic>
      <p:pic>
        <p:nvPicPr>
          <p:cNvPr id="8" name="Picture 7"/>
          <p:cNvPicPr>
            <a:picLocks noChangeAspect="1"/>
          </p:cNvPicPr>
          <p:nvPr/>
        </p:nvPicPr>
        <p:blipFill>
          <a:blip r:embed="rId4"/>
          <a:stretch>
            <a:fillRect/>
          </a:stretch>
        </p:blipFill>
        <p:spPr>
          <a:xfrm>
            <a:off x="6826500" y="803000"/>
            <a:ext cx="2317500" cy="3033267"/>
          </a:xfrm>
          <a:prstGeom prst="rect">
            <a:avLst/>
          </a:prstGeom>
        </p:spPr>
      </p:pic>
      <p:pic>
        <p:nvPicPr>
          <p:cNvPr id="9" name="Picture 8"/>
          <p:cNvPicPr>
            <a:picLocks noChangeAspect="1"/>
          </p:cNvPicPr>
          <p:nvPr/>
        </p:nvPicPr>
        <p:blipFill>
          <a:blip r:embed="rId5"/>
          <a:stretch>
            <a:fillRect/>
          </a:stretch>
        </p:blipFill>
        <p:spPr>
          <a:xfrm>
            <a:off x="4504068" y="3853567"/>
            <a:ext cx="2363850" cy="3004433"/>
          </a:xfrm>
          <a:prstGeom prst="rect">
            <a:avLst/>
          </a:prstGeom>
        </p:spPr>
      </p:pic>
      <p:pic>
        <p:nvPicPr>
          <p:cNvPr id="10" name="Picture 9"/>
          <p:cNvPicPr>
            <a:picLocks noChangeAspect="1"/>
          </p:cNvPicPr>
          <p:nvPr/>
        </p:nvPicPr>
        <p:blipFill>
          <a:blip r:embed="rId6"/>
          <a:stretch>
            <a:fillRect/>
          </a:stretch>
        </p:blipFill>
        <p:spPr>
          <a:xfrm>
            <a:off x="6849675" y="3836267"/>
            <a:ext cx="2294325" cy="3021733"/>
          </a:xfrm>
          <a:prstGeom prst="rect">
            <a:avLst/>
          </a:prstGeom>
        </p:spPr>
      </p:pic>
      <p:pic>
        <p:nvPicPr>
          <p:cNvPr id="11" name="Picture 10"/>
          <p:cNvPicPr>
            <a:picLocks noChangeAspect="1"/>
          </p:cNvPicPr>
          <p:nvPr/>
        </p:nvPicPr>
        <p:blipFill>
          <a:blip r:embed="rId7"/>
          <a:stretch>
            <a:fillRect/>
          </a:stretch>
        </p:blipFill>
        <p:spPr>
          <a:xfrm>
            <a:off x="2082401" y="3836267"/>
            <a:ext cx="2363850" cy="2952533"/>
          </a:xfrm>
          <a:prstGeom prst="rect">
            <a:avLst/>
          </a:prstGeom>
        </p:spPr>
      </p:pic>
      <p:sp>
        <p:nvSpPr>
          <p:cNvPr id="12" name="TextBox 11"/>
          <p:cNvSpPr txBox="1"/>
          <p:nvPr/>
        </p:nvSpPr>
        <p:spPr>
          <a:xfrm>
            <a:off x="3757788" y="1028032"/>
            <a:ext cx="380232" cy="369332"/>
          </a:xfrm>
          <a:prstGeom prst="rect">
            <a:avLst/>
          </a:prstGeom>
          <a:noFill/>
        </p:spPr>
        <p:txBody>
          <a:bodyPr wrap="none" rtlCol="0">
            <a:spAutoFit/>
          </a:bodyPr>
          <a:lstStyle/>
          <a:p>
            <a:r>
              <a:rPr lang="en-GB" dirty="0" smtClean="0"/>
              <a:t>B-</a:t>
            </a:r>
            <a:endParaRPr lang="en-GB" dirty="0"/>
          </a:p>
        </p:txBody>
      </p:sp>
      <p:sp>
        <p:nvSpPr>
          <p:cNvPr id="13" name="TextBox 12"/>
          <p:cNvSpPr txBox="1"/>
          <p:nvPr/>
        </p:nvSpPr>
        <p:spPr>
          <a:xfrm>
            <a:off x="6098463" y="1028032"/>
            <a:ext cx="380232" cy="369332"/>
          </a:xfrm>
          <a:prstGeom prst="rect">
            <a:avLst/>
          </a:prstGeom>
          <a:noFill/>
        </p:spPr>
        <p:txBody>
          <a:bodyPr wrap="none" rtlCol="0">
            <a:spAutoFit/>
          </a:bodyPr>
          <a:lstStyle/>
          <a:p>
            <a:r>
              <a:rPr lang="en-GB" dirty="0" smtClean="0"/>
              <a:t>B-</a:t>
            </a:r>
            <a:endParaRPr lang="en-GB" dirty="0"/>
          </a:p>
        </p:txBody>
      </p:sp>
      <p:sp>
        <p:nvSpPr>
          <p:cNvPr id="14" name="TextBox 13"/>
          <p:cNvSpPr txBox="1"/>
          <p:nvPr/>
        </p:nvSpPr>
        <p:spPr>
          <a:xfrm>
            <a:off x="8548174" y="1028032"/>
            <a:ext cx="380232" cy="369332"/>
          </a:xfrm>
          <a:prstGeom prst="rect">
            <a:avLst/>
          </a:prstGeom>
          <a:noFill/>
        </p:spPr>
        <p:txBody>
          <a:bodyPr wrap="none" rtlCol="0">
            <a:spAutoFit/>
          </a:bodyPr>
          <a:lstStyle/>
          <a:p>
            <a:r>
              <a:rPr lang="en-GB" dirty="0" smtClean="0"/>
              <a:t>B-</a:t>
            </a:r>
            <a:endParaRPr lang="en-GB" dirty="0"/>
          </a:p>
        </p:txBody>
      </p:sp>
      <p:sp>
        <p:nvSpPr>
          <p:cNvPr id="15" name="TextBox 14"/>
          <p:cNvSpPr txBox="1"/>
          <p:nvPr/>
        </p:nvSpPr>
        <p:spPr>
          <a:xfrm>
            <a:off x="8611430" y="4165635"/>
            <a:ext cx="425116" cy="369332"/>
          </a:xfrm>
          <a:prstGeom prst="rect">
            <a:avLst/>
          </a:prstGeom>
          <a:noFill/>
        </p:spPr>
        <p:txBody>
          <a:bodyPr wrap="none" rtlCol="0">
            <a:spAutoFit/>
          </a:bodyPr>
          <a:lstStyle/>
          <a:p>
            <a:r>
              <a:rPr lang="en-GB" dirty="0" smtClean="0"/>
              <a:t>B+</a:t>
            </a:r>
            <a:endParaRPr lang="en-GB" dirty="0"/>
          </a:p>
        </p:txBody>
      </p:sp>
      <p:sp>
        <p:nvSpPr>
          <p:cNvPr id="16" name="TextBox 15"/>
          <p:cNvSpPr txBox="1"/>
          <p:nvPr/>
        </p:nvSpPr>
        <p:spPr>
          <a:xfrm>
            <a:off x="6149853" y="4199722"/>
            <a:ext cx="425116" cy="369332"/>
          </a:xfrm>
          <a:prstGeom prst="rect">
            <a:avLst/>
          </a:prstGeom>
          <a:noFill/>
        </p:spPr>
        <p:txBody>
          <a:bodyPr wrap="none" rtlCol="0">
            <a:spAutoFit/>
          </a:bodyPr>
          <a:lstStyle/>
          <a:p>
            <a:r>
              <a:rPr lang="en-GB" dirty="0" smtClean="0"/>
              <a:t>B+</a:t>
            </a:r>
            <a:endParaRPr lang="en-GB" dirty="0"/>
          </a:p>
        </p:txBody>
      </p:sp>
      <p:sp>
        <p:nvSpPr>
          <p:cNvPr id="17" name="TextBox 16"/>
          <p:cNvSpPr txBox="1"/>
          <p:nvPr/>
        </p:nvSpPr>
        <p:spPr>
          <a:xfrm>
            <a:off x="3757788" y="4165635"/>
            <a:ext cx="425116" cy="369332"/>
          </a:xfrm>
          <a:prstGeom prst="rect">
            <a:avLst/>
          </a:prstGeom>
          <a:noFill/>
        </p:spPr>
        <p:txBody>
          <a:bodyPr wrap="none" rtlCol="0">
            <a:spAutoFit/>
          </a:bodyPr>
          <a:lstStyle/>
          <a:p>
            <a:r>
              <a:rPr lang="en-GB" dirty="0" smtClean="0"/>
              <a:t>B+</a:t>
            </a:r>
            <a:endParaRPr lang="en-GB" dirty="0"/>
          </a:p>
        </p:txBody>
      </p:sp>
      <p:sp>
        <p:nvSpPr>
          <p:cNvPr id="18" name="TextBox 17"/>
          <p:cNvSpPr txBox="1"/>
          <p:nvPr/>
        </p:nvSpPr>
        <p:spPr>
          <a:xfrm>
            <a:off x="2936240" y="0"/>
            <a:ext cx="3403600" cy="369332"/>
          </a:xfrm>
          <a:prstGeom prst="rect">
            <a:avLst/>
          </a:prstGeom>
          <a:noFill/>
        </p:spPr>
        <p:txBody>
          <a:bodyPr wrap="square" rtlCol="0">
            <a:spAutoFit/>
          </a:bodyPr>
          <a:lstStyle/>
          <a:p>
            <a:pPr algn="ctr"/>
            <a:r>
              <a:rPr lang="en-GB" dirty="0" smtClean="0"/>
              <a:t>DCA-Z to Vertex</a:t>
            </a:r>
            <a:endParaRPr lang="en-GB" dirty="0"/>
          </a:p>
        </p:txBody>
      </p:sp>
      <p:sp>
        <p:nvSpPr>
          <p:cNvPr id="19" name="TextBox 18"/>
          <p:cNvSpPr txBox="1"/>
          <p:nvPr/>
        </p:nvSpPr>
        <p:spPr>
          <a:xfrm>
            <a:off x="118966" y="347102"/>
            <a:ext cx="8900160" cy="369332"/>
          </a:xfrm>
          <a:prstGeom prst="rect">
            <a:avLst/>
          </a:prstGeom>
          <a:noFill/>
        </p:spPr>
        <p:txBody>
          <a:bodyPr wrap="square" rtlCol="0">
            <a:spAutoFit/>
          </a:bodyPr>
          <a:lstStyle/>
          <a:p>
            <a:pPr algn="ctr"/>
            <a:r>
              <a:rPr lang="en-GB" dirty="0" smtClean="0"/>
              <a:t>Same observation as for Y, although larger gain in DCA uniformity and resolution</a:t>
            </a:r>
            <a:endParaRPr lang="en-GB" dirty="0"/>
          </a:p>
        </p:txBody>
      </p:sp>
      <p:sp>
        <p:nvSpPr>
          <p:cNvPr id="20" name="TextBox 19"/>
          <p:cNvSpPr txBox="1"/>
          <p:nvPr/>
        </p:nvSpPr>
        <p:spPr>
          <a:xfrm>
            <a:off x="234351" y="1212698"/>
            <a:ext cx="2009785" cy="830997"/>
          </a:xfrm>
          <a:prstGeom prst="rect">
            <a:avLst/>
          </a:prstGeom>
          <a:noFill/>
        </p:spPr>
        <p:txBody>
          <a:bodyPr wrap="square" rtlCol="0">
            <a:spAutoFit/>
          </a:bodyPr>
          <a:lstStyle/>
          <a:p>
            <a:r>
              <a:rPr lang="en-GB" sz="1600" dirty="0" smtClean="0"/>
              <a:t>Z in old alignment had larger residual misalignments</a:t>
            </a:r>
            <a:endParaRPr lang="en-GB" sz="1600" dirty="0"/>
          </a:p>
        </p:txBody>
      </p:sp>
    </p:spTree>
    <p:extLst>
      <p:ext uri="{BB962C8B-B14F-4D97-AF65-F5344CB8AC3E}">
        <p14:creationId xmlns:p14="http://schemas.microsoft.com/office/powerpoint/2010/main" val="42254270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25</a:t>
            </a:fld>
            <a:endParaRPr lang="en-GB"/>
          </a:p>
        </p:txBody>
      </p:sp>
      <p:pic>
        <p:nvPicPr>
          <p:cNvPr id="3" name="Picture 2"/>
          <p:cNvPicPr>
            <a:picLocks noChangeAspect="1"/>
          </p:cNvPicPr>
          <p:nvPr/>
        </p:nvPicPr>
        <p:blipFill>
          <a:blip r:embed="rId2"/>
          <a:stretch>
            <a:fillRect/>
          </a:stretch>
        </p:blipFill>
        <p:spPr>
          <a:xfrm>
            <a:off x="134005" y="370892"/>
            <a:ext cx="4519125" cy="2981367"/>
          </a:xfrm>
          <a:prstGeom prst="rect">
            <a:avLst/>
          </a:prstGeom>
        </p:spPr>
      </p:pic>
      <p:pic>
        <p:nvPicPr>
          <p:cNvPr id="4" name="Picture 3"/>
          <p:cNvPicPr>
            <a:picLocks noChangeAspect="1"/>
          </p:cNvPicPr>
          <p:nvPr/>
        </p:nvPicPr>
        <p:blipFill>
          <a:blip r:embed="rId3"/>
          <a:stretch>
            <a:fillRect/>
          </a:stretch>
        </p:blipFill>
        <p:spPr>
          <a:xfrm>
            <a:off x="4653130" y="365125"/>
            <a:ext cx="4495950" cy="2992900"/>
          </a:xfrm>
          <a:prstGeom prst="rect">
            <a:avLst/>
          </a:prstGeom>
        </p:spPr>
      </p:pic>
      <p:sp>
        <p:nvSpPr>
          <p:cNvPr id="5" name="TextBox 4"/>
          <p:cNvSpPr txBox="1"/>
          <p:nvPr/>
        </p:nvSpPr>
        <p:spPr>
          <a:xfrm>
            <a:off x="3337485" y="23856"/>
            <a:ext cx="2529840" cy="369332"/>
          </a:xfrm>
          <a:prstGeom prst="rect">
            <a:avLst/>
          </a:prstGeom>
          <a:noFill/>
        </p:spPr>
        <p:txBody>
          <a:bodyPr wrap="square" rtlCol="0">
            <a:spAutoFit/>
          </a:bodyPr>
          <a:lstStyle/>
          <a:p>
            <a:pPr algn="ctr"/>
            <a:r>
              <a:rPr lang="en-GB" b="1" dirty="0" smtClean="0"/>
              <a:t>SPD0</a:t>
            </a:r>
            <a:endParaRPr lang="en-GB" b="1" dirty="0"/>
          </a:p>
        </p:txBody>
      </p:sp>
      <p:sp>
        <p:nvSpPr>
          <p:cNvPr id="6" name="TextBox 5"/>
          <p:cNvSpPr txBox="1"/>
          <p:nvPr/>
        </p:nvSpPr>
        <p:spPr>
          <a:xfrm>
            <a:off x="243840" y="4114800"/>
            <a:ext cx="8646160" cy="369332"/>
          </a:xfrm>
          <a:prstGeom prst="rect">
            <a:avLst/>
          </a:prstGeom>
          <a:noFill/>
        </p:spPr>
        <p:txBody>
          <a:bodyPr wrap="square" rtlCol="0">
            <a:spAutoFit/>
          </a:bodyPr>
          <a:lstStyle/>
          <a:p>
            <a:pPr algn="ctr"/>
            <a:r>
              <a:rPr lang="en-GB" dirty="0" smtClean="0"/>
              <a:t>Effect of biased constraint by the vertex</a:t>
            </a:r>
            <a:endParaRPr lang="en-GB" dirty="0"/>
          </a:p>
        </p:txBody>
      </p:sp>
      <p:cxnSp>
        <p:nvCxnSpPr>
          <p:cNvPr id="7" name="Straight Arrow Connector 6"/>
          <p:cNvCxnSpPr/>
          <p:nvPr/>
        </p:nvCxnSpPr>
        <p:spPr>
          <a:xfrm>
            <a:off x="3230881" y="2082800"/>
            <a:ext cx="233679" cy="2026234"/>
          </a:xfrm>
          <a:prstGeom prst="straightConnector1">
            <a:avLst/>
          </a:prstGeom>
          <a:ln w="127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72720" y="5618480"/>
            <a:ext cx="8900160" cy="365760"/>
          </a:xfrm>
          <a:prstGeom prst="rect">
            <a:avLst/>
          </a:prstGeom>
          <a:noFill/>
        </p:spPr>
        <p:txBody>
          <a:bodyPr wrap="square" rtlCol="0">
            <a:spAutoFit/>
          </a:bodyPr>
          <a:lstStyle/>
          <a:p>
            <a:pPr algn="ctr"/>
            <a:r>
              <a:rPr lang="en-GB" dirty="0" smtClean="0"/>
              <a:t>B- field results only shown on following slides</a:t>
            </a:r>
            <a:endParaRPr lang="en-GB" dirty="0"/>
          </a:p>
        </p:txBody>
      </p:sp>
    </p:spTree>
    <p:extLst>
      <p:ext uri="{BB962C8B-B14F-4D97-AF65-F5344CB8AC3E}">
        <p14:creationId xmlns:p14="http://schemas.microsoft.com/office/powerpoint/2010/main" val="1779185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26</a:t>
            </a:fld>
            <a:endParaRPr lang="en-GB"/>
          </a:p>
        </p:txBody>
      </p:sp>
      <p:pic>
        <p:nvPicPr>
          <p:cNvPr id="3" name="Picture 2"/>
          <p:cNvPicPr>
            <a:picLocks noChangeAspect="1"/>
          </p:cNvPicPr>
          <p:nvPr/>
        </p:nvPicPr>
        <p:blipFill>
          <a:blip r:embed="rId2"/>
          <a:stretch>
            <a:fillRect/>
          </a:stretch>
        </p:blipFill>
        <p:spPr>
          <a:xfrm>
            <a:off x="100412" y="365125"/>
            <a:ext cx="4472775" cy="2975600"/>
          </a:xfrm>
          <a:prstGeom prst="rect">
            <a:avLst/>
          </a:prstGeom>
        </p:spPr>
      </p:pic>
      <p:pic>
        <p:nvPicPr>
          <p:cNvPr id="4" name="Picture 3"/>
          <p:cNvPicPr>
            <a:picLocks noChangeAspect="1"/>
          </p:cNvPicPr>
          <p:nvPr/>
        </p:nvPicPr>
        <p:blipFill>
          <a:blip r:embed="rId3"/>
          <a:stretch>
            <a:fillRect/>
          </a:stretch>
        </p:blipFill>
        <p:spPr>
          <a:xfrm>
            <a:off x="4648050" y="365125"/>
            <a:ext cx="4495950" cy="2998667"/>
          </a:xfrm>
          <a:prstGeom prst="rect">
            <a:avLst/>
          </a:prstGeom>
        </p:spPr>
      </p:pic>
      <p:pic>
        <p:nvPicPr>
          <p:cNvPr id="5" name="Picture 4"/>
          <p:cNvPicPr>
            <a:picLocks noChangeAspect="1"/>
          </p:cNvPicPr>
          <p:nvPr/>
        </p:nvPicPr>
        <p:blipFill>
          <a:blip r:embed="rId4"/>
          <a:stretch>
            <a:fillRect/>
          </a:stretch>
        </p:blipFill>
        <p:spPr>
          <a:xfrm>
            <a:off x="100412" y="3803363"/>
            <a:ext cx="4426425" cy="2969833"/>
          </a:xfrm>
          <a:prstGeom prst="rect">
            <a:avLst/>
          </a:prstGeom>
        </p:spPr>
      </p:pic>
      <p:pic>
        <p:nvPicPr>
          <p:cNvPr id="6" name="Picture 5"/>
          <p:cNvPicPr>
            <a:picLocks noChangeAspect="1"/>
          </p:cNvPicPr>
          <p:nvPr/>
        </p:nvPicPr>
        <p:blipFill>
          <a:blip r:embed="rId5"/>
          <a:stretch>
            <a:fillRect/>
          </a:stretch>
        </p:blipFill>
        <p:spPr>
          <a:xfrm>
            <a:off x="4526837" y="3794956"/>
            <a:ext cx="4495950" cy="2998667"/>
          </a:xfrm>
          <a:prstGeom prst="rect">
            <a:avLst/>
          </a:prstGeom>
        </p:spPr>
      </p:pic>
      <p:sp>
        <p:nvSpPr>
          <p:cNvPr id="7" name="TextBox 6"/>
          <p:cNvSpPr txBox="1"/>
          <p:nvPr/>
        </p:nvSpPr>
        <p:spPr>
          <a:xfrm>
            <a:off x="3017520" y="5974080"/>
            <a:ext cx="3642360" cy="369332"/>
          </a:xfrm>
          <a:prstGeom prst="rect">
            <a:avLst/>
          </a:prstGeom>
          <a:solidFill>
            <a:schemeClr val="bg1"/>
          </a:solidFill>
          <a:ln w="15875">
            <a:solidFill>
              <a:srgbClr val="0070C0"/>
            </a:solidFill>
          </a:ln>
        </p:spPr>
        <p:txBody>
          <a:bodyPr wrap="square" rtlCol="0">
            <a:spAutoFit/>
          </a:bodyPr>
          <a:lstStyle/>
          <a:p>
            <a:pPr algn="ctr"/>
            <a:r>
              <a:rPr lang="en-GB" dirty="0" smtClean="0"/>
              <a:t>With tracks w/o vertex constraint</a:t>
            </a:r>
            <a:endParaRPr lang="en-GB" dirty="0"/>
          </a:p>
        </p:txBody>
      </p:sp>
      <p:sp>
        <p:nvSpPr>
          <p:cNvPr id="8" name="TextBox 7"/>
          <p:cNvSpPr txBox="1"/>
          <p:nvPr/>
        </p:nvSpPr>
        <p:spPr>
          <a:xfrm>
            <a:off x="2489200" y="2520728"/>
            <a:ext cx="4653280" cy="369332"/>
          </a:xfrm>
          <a:prstGeom prst="rect">
            <a:avLst/>
          </a:prstGeom>
          <a:solidFill>
            <a:schemeClr val="bg1"/>
          </a:solidFill>
          <a:ln w="15875">
            <a:solidFill>
              <a:srgbClr val="0070C0"/>
            </a:solidFill>
          </a:ln>
        </p:spPr>
        <p:txBody>
          <a:bodyPr wrap="square" rtlCol="0">
            <a:spAutoFit/>
          </a:bodyPr>
          <a:lstStyle/>
          <a:p>
            <a:pPr algn="ctr"/>
            <a:r>
              <a:rPr lang="en-GB" dirty="0" smtClean="0"/>
              <a:t>With all tracks (with and w/o vertex constraint)</a:t>
            </a:r>
            <a:endParaRPr lang="en-GB" dirty="0"/>
          </a:p>
        </p:txBody>
      </p:sp>
      <p:sp>
        <p:nvSpPr>
          <p:cNvPr id="9" name="TextBox 8"/>
          <p:cNvSpPr txBox="1"/>
          <p:nvPr/>
        </p:nvSpPr>
        <p:spPr>
          <a:xfrm>
            <a:off x="3337485" y="23856"/>
            <a:ext cx="2529840" cy="369332"/>
          </a:xfrm>
          <a:prstGeom prst="rect">
            <a:avLst/>
          </a:prstGeom>
          <a:noFill/>
        </p:spPr>
        <p:txBody>
          <a:bodyPr wrap="square" rtlCol="0">
            <a:spAutoFit/>
          </a:bodyPr>
          <a:lstStyle/>
          <a:p>
            <a:pPr algn="ctr"/>
            <a:r>
              <a:rPr lang="en-GB" b="1" dirty="0" smtClean="0"/>
              <a:t>SPD1</a:t>
            </a:r>
            <a:endParaRPr lang="en-GB" b="1" dirty="0"/>
          </a:p>
        </p:txBody>
      </p:sp>
    </p:spTree>
    <p:extLst>
      <p:ext uri="{BB962C8B-B14F-4D97-AF65-F5344CB8AC3E}">
        <p14:creationId xmlns:p14="http://schemas.microsoft.com/office/powerpoint/2010/main" val="5993083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27</a:t>
            </a:fld>
            <a:endParaRPr lang="en-GB"/>
          </a:p>
        </p:txBody>
      </p:sp>
      <p:pic>
        <p:nvPicPr>
          <p:cNvPr id="7" name="Picture 6"/>
          <p:cNvPicPr>
            <a:picLocks noChangeAspect="1"/>
          </p:cNvPicPr>
          <p:nvPr/>
        </p:nvPicPr>
        <p:blipFill>
          <a:blip r:embed="rId2"/>
          <a:stretch>
            <a:fillRect/>
          </a:stretch>
        </p:blipFill>
        <p:spPr>
          <a:xfrm>
            <a:off x="4612400" y="3867037"/>
            <a:ext cx="4472775" cy="3004433"/>
          </a:xfrm>
          <a:prstGeom prst="rect">
            <a:avLst/>
          </a:prstGeom>
        </p:spPr>
      </p:pic>
      <p:pic>
        <p:nvPicPr>
          <p:cNvPr id="8" name="Picture 7"/>
          <p:cNvPicPr>
            <a:picLocks noChangeAspect="1"/>
          </p:cNvPicPr>
          <p:nvPr/>
        </p:nvPicPr>
        <p:blipFill>
          <a:blip r:embed="rId3"/>
          <a:stretch>
            <a:fillRect/>
          </a:stretch>
        </p:blipFill>
        <p:spPr>
          <a:xfrm>
            <a:off x="0" y="3867036"/>
            <a:ext cx="4426425" cy="3004433"/>
          </a:xfrm>
          <a:prstGeom prst="rect">
            <a:avLst/>
          </a:prstGeom>
        </p:spPr>
      </p:pic>
      <p:pic>
        <p:nvPicPr>
          <p:cNvPr id="9" name="Picture 8"/>
          <p:cNvPicPr>
            <a:picLocks noChangeAspect="1"/>
          </p:cNvPicPr>
          <p:nvPr/>
        </p:nvPicPr>
        <p:blipFill>
          <a:blip r:embed="rId4"/>
          <a:stretch>
            <a:fillRect/>
          </a:stretch>
        </p:blipFill>
        <p:spPr>
          <a:xfrm>
            <a:off x="4612400" y="283845"/>
            <a:ext cx="4426425" cy="3015967"/>
          </a:xfrm>
          <a:prstGeom prst="rect">
            <a:avLst/>
          </a:prstGeom>
        </p:spPr>
      </p:pic>
      <p:pic>
        <p:nvPicPr>
          <p:cNvPr id="10" name="Picture 9"/>
          <p:cNvPicPr>
            <a:picLocks noChangeAspect="1"/>
          </p:cNvPicPr>
          <p:nvPr/>
        </p:nvPicPr>
        <p:blipFill>
          <a:blip r:embed="rId5"/>
          <a:stretch>
            <a:fillRect/>
          </a:stretch>
        </p:blipFill>
        <p:spPr>
          <a:xfrm>
            <a:off x="80800" y="324212"/>
            <a:ext cx="4426425" cy="2975600"/>
          </a:xfrm>
          <a:prstGeom prst="rect">
            <a:avLst/>
          </a:prstGeom>
        </p:spPr>
      </p:pic>
      <p:sp>
        <p:nvSpPr>
          <p:cNvPr id="11" name="TextBox 10"/>
          <p:cNvSpPr txBox="1"/>
          <p:nvPr/>
        </p:nvSpPr>
        <p:spPr>
          <a:xfrm>
            <a:off x="3464783" y="3772896"/>
            <a:ext cx="2529840" cy="369332"/>
          </a:xfrm>
          <a:prstGeom prst="rect">
            <a:avLst/>
          </a:prstGeom>
          <a:noFill/>
        </p:spPr>
        <p:txBody>
          <a:bodyPr wrap="square" rtlCol="0">
            <a:spAutoFit/>
          </a:bodyPr>
          <a:lstStyle/>
          <a:p>
            <a:pPr algn="ctr"/>
            <a:r>
              <a:rPr lang="en-GB" b="1" dirty="0" smtClean="0"/>
              <a:t>SDD3</a:t>
            </a:r>
            <a:endParaRPr lang="en-GB" b="1" dirty="0"/>
          </a:p>
        </p:txBody>
      </p:sp>
      <p:sp>
        <p:nvSpPr>
          <p:cNvPr id="12" name="TextBox 11"/>
          <p:cNvSpPr txBox="1"/>
          <p:nvPr/>
        </p:nvSpPr>
        <p:spPr>
          <a:xfrm>
            <a:off x="126445" y="3356494"/>
            <a:ext cx="8912380" cy="369332"/>
          </a:xfrm>
          <a:prstGeom prst="rect">
            <a:avLst/>
          </a:prstGeom>
          <a:noFill/>
        </p:spPr>
        <p:txBody>
          <a:bodyPr wrap="square" rtlCol="0">
            <a:spAutoFit/>
          </a:bodyPr>
          <a:lstStyle/>
          <a:p>
            <a:r>
              <a:rPr lang="en-GB" dirty="0" smtClean="0"/>
              <a:t>Y measurements is affected by non-calibrated SDD (masked in fits by additional 5 mm error)</a:t>
            </a:r>
            <a:endParaRPr lang="en-GB" dirty="0"/>
          </a:p>
        </p:txBody>
      </p:sp>
      <p:sp>
        <p:nvSpPr>
          <p:cNvPr id="13" name="TextBox 12"/>
          <p:cNvSpPr txBox="1"/>
          <p:nvPr/>
        </p:nvSpPr>
        <p:spPr>
          <a:xfrm>
            <a:off x="3489885" y="176256"/>
            <a:ext cx="2529840" cy="369332"/>
          </a:xfrm>
          <a:prstGeom prst="rect">
            <a:avLst/>
          </a:prstGeom>
          <a:noFill/>
        </p:spPr>
        <p:txBody>
          <a:bodyPr wrap="square" rtlCol="0">
            <a:spAutoFit/>
          </a:bodyPr>
          <a:lstStyle/>
          <a:p>
            <a:pPr algn="ctr"/>
            <a:r>
              <a:rPr lang="en-GB" b="1" dirty="0" smtClean="0"/>
              <a:t>SDD2</a:t>
            </a:r>
            <a:endParaRPr lang="en-GB" b="1" dirty="0"/>
          </a:p>
        </p:txBody>
      </p:sp>
    </p:spTree>
    <p:extLst>
      <p:ext uri="{BB962C8B-B14F-4D97-AF65-F5344CB8AC3E}">
        <p14:creationId xmlns:p14="http://schemas.microsoft.com/office/powerpoint/2010/main" val="39919925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28</a:t>
            </a:fld>
            <a:endParaRPr lang="en-GB"/>
          </a:p>
        </p:txBody>
      </p:sp>
      <p:pic>
        <p:nvPicPr>
          <p:cNvPr id="9" name="Picture 8"/>
          <p:cNvPicPr>
            <a:picLocks noChangeAspect="1"/>
          </p:cNvPicPr>
          <p:nvPr/>
        </p:nvPicPr>
        <p:blipFill>
          <a:blip r:embed="rId2"/>
          <a:stretch>
            <a:fillRect/>
          </a:stretch>
        </p:blipFill>
        <p:spPr>
          <a:xfrm>
            <a:off x="123900" y="3865100"/>
            <a:ext cx="4403250" cy="2998667"/>
          </a:xfrm>
          <a:prstGeom prst="rect">
            <a:avLst/>
          </a:prstGeom>
        </p:spPr>
      </p:pic>
      <p:pic>
        <p:nvPicPr>
          <p:cNvPr id="10" name="Picture 9"/>
          <p:cNvPicPr>
            <a:picLocks noChangeAspect="1"/>
          </p:cNvPicPr>
          <p:nvPr/>
        </p:nvPicPr>
        <p:blipFill>
          <a:blip r:embed="rId3"/>
          <a:stretch>
            <a:fillRect/>
          </a:stretch>
        </p:blipFill>
        <p:spPr>
          <a:xfrm>
            <a:off x="4694400" y="206036"/>
            <a:ext cx="4449600" cy="2981367"/>
          </a:xfrm>
          <a:prstGeom prst="rect">
            <a:avLst/>
          </a:prstGeom>
        </p:spPr>
      </p:pic>
      <p:pic>
        <p:nvPicPr>
          <p:cNvPr id="11" name="Picture 10"/>
          <p:cNvPicPr>
            <a:picLocks noChangeAspect="1"/>
          </p:cNvPicPr>
          <p:nvPr/>
        </p:nvPicPr>
        <p:blipFill>
          <a:blip r:embed="rId4"/>
          <a:stretch>
            <a:fillRect/>
          </a:stretch>
        </p:blipFill>
        <p:spPr>
          <a:xfrm>
            <a:off x="60810" y="194503"/>
            <a:ext cx="4380075" cy="2992900"/>
          </a:xfrm>
          <a:prstGeom prst="rect">
            <a:avLst/>
          </a:prstGeom>
        </p:spPr>
      </p:pic>
      <p:sp>
        <p:nvSpPr>
          <p:cNvPr id="12" name="TextBox 11"/>
          <p:cNvSpPr txBox="1"/>
          <p:nvPr/>
        </p:nvSpPr>
        <p:spPr>
          <a:xfrm>
            <a:off x="3337485" y="23856"/>
            <a:ext cx="2529840" cy="369332"/>
          </a:xfrm>
          <a:prstGeom prst="rect">
            <a:avLst/>
          </a:prstGeom>
          <a:noFill/>
        </p:spPr>
        <p:txBody>
          <a:bodyPr wrap="square" rtlCol="0">
            <a:spAutoFit/>
          </a:bodyPr>
          <a:lstStyle/>
          <a:p>
            <a:pPr algn="ctr"/>
            <a:r>
              <a:rPr lang="en-GB" b="1" dirty="0" smtClean="0"/>
              <a:t>SSD4</a:t>
            </a:r>
            <a:endParaRPr lang="en-GB" b="1" dirty="0"/>
          </a:p>
        </p:txBody>
      </p:sp>
      <p:sp>
        <p:nvSpPr>
          <p:cNvPr id="14" name="TextBox 13"/>
          <p:cNvSpPr txBox="1"/>
          <p:nvPr/>
        </p:nvSpPr>
        <p:spPr>
          <a:xfrm>
            <a:off x="3337485" y="3393439"/>
            <a:ext cx="2529840" cy="369332"/>
          </a:xfrm>
          <a:prstGeom prst="rect">
            <a:avLst/>
          </a:prstGeom>
          <a:noFill/>
        </p:spPr>
        <p:txBody>
          <a:bodyPr wrap="square" rtlCol="0">
            <a:spAutoFit/>
          </a:bodyPr>
          <a:lstStyle/>
          <a:p>
            <a:pPr algn="ctr"/>
            <a:r>
              <a:rPr lang="en-GB" b="1" dirty="0" smtClean="0"/>
              <a:t>SSD5</a:t>
            </a:r>
            <a:endParaRPr lang="en-GB" b="1" dirty="0"/>
          </a:p>
        </p:txBody>
      </p:sp>
      <p:pic>
        <p:nvPicPr>
          <p:cNvPr id="15" name="Picture 14"/>
          <p:cNvPicPr>
            <a:picLocks noChangeAspect="1"/>
          </p:cNvPicPr>
          <p:nvPr/>
        </p:nvPicPr>
        <p:blipFill>
          <a:blip r:embed="rId5"/>
          <a:stretch>
            <a:fillRect/>
          </a:stretch>
        </p:blipFill>
        <p:spPr>
          <a:xfrm>
            <a:off x="4694400" y="3865100"/>
            <a:ext cx="4426425" cy="2992900"/>
          </a:xfrm>
          <a:prstGeom prst="rect">
            <a:avLst/>
          </a:prstGeom>
        </p:spPr>
      </p:pic>
    </p:spTree>
    <p:extLst>
      <p:ext uri="{BB962C8B-B14F-4D97-AF65-F5344CB8AC3E}">
        <p14:creationId xmlns:p14="http://schemas.microsoft.com/office/powerpoint/2010/main" val="1120668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29</a:t>
            </a:fld>
            <a:endParaRPr lang="en-GB"/>
          </a:p>
        </p:txBody>
      </p:sp>
      <p:pic>
        <p:nvPicPr>
          <p:cNvPr id="7" name="Picture 6"/>
          <p:cNvPicPr>
            <a:picLocks noChangeAspect="1"/>
          </p:cNvPicPr>
          <p:nvPr/>
        </p:nvPicPr>
        <p:blipFill>
          <a:blip r:embed="rId2"/>
          <a:stretch>
            <a:fillRect/>
          </a:stretch>
        </p:blipFill>
        <p:spPr>
          <a:xfrm>
            <a:off x="46349" y="365125"/>
            <a:ext cx="4380075" cy="2992900"/>
          </a:xfrm>
          <a:prstGeom prst="rect">
            <a:avLst/>
          </a:prstGeom>
        </p:spPr>
      </p:pic>
      <p:pic>
        <p:nvPicPr>
          <p:cNvPr id="8" name="Picture 7"/>
          <p:cNvPicPr>
            <a:picLocks noChangeAspect="1"/>
          </p:cNvPicPr>
          <p:nvPr/>
        </p:nvPicPr>
        <p:blipFill>
          <a:blip r:embed="rId3"/>
          <a:stretch>
            <a:fillRect/>
          </a:stretch>
        </p:blipFill>
        <p:spPr>
          <a:xfrm>
            <a:off x="4740750" y="365125"/>
            <a:ext cx="4403250" cy="3010200"/>
          </a:xfrm>
          <a:prstGeom prst="rect">
            <a:avLst/>
          </a:prstGeom>
        </p:spPr>
      </p:pic>
      <p:pic>
        <p:nvPicPr>
          <p:cNvPr id="9" name="Picture 8"/>
          <p:cNvPicPr>
            <a:picLocks noChangeAspect="1"/>
          </p:cNvPicPr>
          <p:nvPr/>
        </p:nvPicPr>
        <p:blipFill>
          <a:blip r:embed="rId4"/>
          <a:stretch>
            <a:fillRect/>
          </a:stretch>
        </p:blipFill>
        <p:spPr>
          <a:xfrm>
            <a:off x="46349" y="3745766"/>
            <a:ext cx="4403250" cy="2998667"/>
          </a:xfrm>
          <a:prstGeom prst="rect">
            <a:avLst/>
          </a:prstGeom>
        </p:spPr>
      </p:pic>
      <p:pic>
        <p:nvPicPr>
          <p:cNvPr id="10" name="Picture 9"/>
          <p:cNvPicPr>
            <a:picLocks noChangeAspect="1"/>
          </p:cNvPicPr>
          <p:nvPr/>
        </p:nvPicPr>
        <p:blipFill>
          <a:blip r:embed="rId5"/>
          <a:stretch>
            <a:fillRect/>
          </a:stretch>
        </p:blipFill>
        <p:spPr>
          <a:xfrm>
            <a:off x="4643675" y="3740450"/>
            <a:ext cx="4403250" cy="3021733"/>
          </a:xfrm>
          <a:prstGeom prst="rect">
            <a:avLst/>
          </a:prstGeom>
        </p:spPr>
      </p:pic>
      <p:sp>
        <p:nvSpPr>
          <p:cNvPr id="12" name="TextBox 11"/>
          <p:cNvSpPr txBox="1"/>
          <p:nvPr/>
        </p:nvSpPr>
        <p:spPr>
          <a:xfrm>
            <a:off x="3337485" y="23856"/>
            <a:ext cx="2529840" cy="369332"/>
          </a:xfrm>
          <a:prstGeom prst="rect">
            <a:avLst/>
          </a:prstGeom>
          <a:noFill/>
        </p:spPr>
        <p:txBody>
          <a:bodyPr wrap="square" rtlCol="0">
            <a:spAutoFit/>
          </a:bodyPr>
          <a:lstStyle/>
          <a:p>
            <a:pPr algn="ctr"/>
            <a:r>
              <a:rPr lang="en-GB" b="1" dirty="0" smtClean="0"/>
              <a:t>TRD Layer 0</a:t>
            </a:r>
            <a:endParaRPr lang="en-GB" b="1" dirty="0"/>
          </a:p>
        </p:txBody>
      </p:sp>
      <p:sp>
        <p:nvSpPr>
          <p:cNvPr id="13" name="TextBox 12"/>
          <p:cNvSpPr txBox="1"/>
          <p:nvPr/>
        </p:nvSpPr>
        <p:spPr>
          <a:xfrm>
            <a:off x="3281717" y="3514628"/>
            <a:ext cx="2529840" cy="369332"/>
          </a:xfrm>
          <a:prstGeom prst="rect">
            <a:avLst/>
          </a:prstGeom>
          <a:noFill/>
        </p:spPr>
        <p:txBody>
          <a:bodyPr wrap="square" rtlCol="0">
            <a:spAutoFit/>
          </a:bodyPr>
          <a:lstStyle/>
          <a:p>
            <a:pPr algn="ctr"/>
            <a:r>
              <a:rPr lang="en-GB" b="1" dirty="0" smtClean="0"/>
              <a:t>TRD Layer 5</a:t>
            </a:r>
            <a:endParaRPr lang="en-GB" b="1" dirty="0"/>
          </a:p>
        </p:txBody>
      </p:sp>
    </p:spTree>
    <p:extLst>
      <p:ext uri="{BB962C8B-B14F-4D97-AF65-F5344CB8AC3E}">
        <p14:creationId xmlns:p14="http://schemas.microsoft.com/office/powerpoint/2010/main" val="875257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3</a:t>
            </a:fld>
            <a:endParaRPr lang="en-GB"/>
          </a:p>
        </p:txBody>
      </p:sp>
      <p:sp>
        <p:nvSpPr>
          <p:cNvPr id="3" name="TextBox 2"/>
          <p:cNvSpPr txBox="1"/>
          <p:nvPr/>
        </p:nvSpPr>
        <p:spPr>
          <a:xfrm>
            <a:off x="1925378" y="35262"/>
            <a:ext cx="5380075" cy="369332"/>
          </a:xfrm>
          <a:prstGeom prst="rect">
            <a:avLst/>
          </a:prstGeom>
          <a:noFill/>
        </p:spPr>
        <p:txBody>
          <a:bodyPr wrap="square" rtlCol="0">
            <a:spAutoFit/>
          </a:bodyPr>
          <a:lstStyle/>
          <a:p>
            <a:pPr algn="ctr"/>
            <a:r>
              <a:rPr lang="en-GB" b="1" dirty="0" smtClean="0"/>
              <a:t>ALICE Barrel detectors alignment</a:t>
            </a:r>
            <a:endParaRPr lang="en-GB" b="1" dirty="0"/>
          </a:p>
        </p:txBody>
      </p:sp>
      <mc:AlternateContent xmlns:mc="http://schemas.openxmlformats.org/markup-compatibility/2006">
        <mc:Choice xmlns:a14="http://schemas.microsoft.com/office/drawing/2010/main" Requires="a14">
          <p:sp>
            <p:nvSpPr>
              <p:cNvPr id="4" name="TextBox 3"/>
              <p:cNvSpPr txBox="1"/>
              <p:nvPr/>
            </p:nvSpPr>
            <p:spPr>
              <a:xfrm>
                <a:off x="161221" y="937696"/>
                <a:ext cx="8908387" cy="5284524"/>
              </a:xfrm>
              <a:prstGeom prst="rect">
                <a:avLst/>
              </a:prstGeom>
              <a:noFill/>
            </p:spPr>
            <p:txBody>
              <a:bodyPr wrap="square" rtlCol="0">
                <a:spAutoFit/>
              </a:bodyPr>
              <a:lstStyle/>
              <a:p>
                <a:pPr algn="ctr">
                  <a:lnSpc>
                    <a:spcPct val="120000"/>
                  </a:lnSpc>
                  <a:spcBef>
                    <a:spcPts val="600"/>
                  </a:spcBef>
                </a:pPr>
                <a:r>
                  <a:rPr lang="en-GB" dirty="0" smtClean="0">
                    <a:ea typeface="Cambria Math" panose="02040503050406030204" pitchFamily="18" charset="0"/>
                  </a:rPr>
                  <a:t>Consequence of </a:t>
                </a:r>
                <a:r>
                  <a:rPr lang="en-GB" dirty="0" smtClean="0">
                    <a:ea typeface="Cambria Math" panose="02040503050406030204" pitchFamily="18" charset="0"/>
                  </a:rPr>
                  <a:t>standalone internal then mutual alignment</a:t>
                </a:r>
                <a:endParaRPr lang="en-GB" dirty="0" smtClean="0">
                  <a:ea typeface="Cambria Math" panose="02040503050406030204" pitchFamily="18" charset="0"/>
                </a:endParaRPr>
              </a:p>
              <a:p>
                <a:pPr marL="285750" indent="-285750">
                  <a:lnSpc>
                    <a:spcPct val="120000"/>
                  </a:lnSpc>
                  <a:spcBef>
                    <a:spcPts val="600"/>
                  </a:spcBef>
                  <a:buFont typeface="Wingdings" panose="05000000000000000000" pitchFamily="2" charset="2"/>
                  <a:buChar char="§"/>
                </a:pPr>
                <a:r>
                  <a:rPr lang="en-GB" dirty="0" smtClean="0"/>
                  <a:t>Not profiting from best pointing resolution (reduced lever arms, number of points)</a:t>
                </a:r>
                <a:endParaRPr lang="en-GB" i="1" dirty="0" smtClean="0">
                  <a:latin typeface="Cambria Math" panose="02040503050406030204" pitchFamily="18" charset="0"/>
                  <a:ea typeface="Cambria Math" panose="02040503050406030204" pitchFamily="18" charset="0"/>
                </a:endParaRPr>
              </a:p>
              <a:p>
                <a:pPr marL="285750" indent="-285750">
                  <a:lnSpc>
                    <a:spcPct val="120000"/>
                  </a:lnSpc>
                  <a:spcBef>
                    <a:spcPts val="600"/>
                  </a:spcBef>
                  <a:buFont typeface="Wingdings" panose="05000000000000000000" pitchFamily="2" charset="2"/>
                  <a:buChar char="§"/>
                </a:pPr>
                <a:r>
                  <a:rPr lang="en-GB" dirty="0" smtClean="0"/>
                  <a:t>Alignment of one detector is affected by calibration (problems) of this and other detectors</a:t>
                </a:r>
              </a:p>
              <a:p>
                <a:pPr marL="285750" indent="-285750">
                  <a:lnSpc>
                    <a:spcPct val="120000"/>
                  </a:lnSpc>
                  <a:spcBef>
                    <a:spcPts val="600"/>
                  </a:spcBef>
                  <a:buFont typeface="Wingdings" panose="05000000000000000000" pitchFamily="2" charset="2"/>
                  <a:buChar char="§"/>
                </a:pPr>
                <a:r>
                  <a:rPr lang="en-GB" dirty="0" smtClean="0"/>
                  <a:t>Reduced link between different regions of the same detector: each well connected region aligned internally, but different “branches” are misaligned </a:t>
                </a:r>
                <a:r>
                  <a:rPr lang="en-GB" dirty="0" err="1" smtClean="0"/>
                  <a:t>wrt</a:t>
                </a:r>
                <a:r>
                  <a:rPr lang="en-GB" dirty="0" smtClean="0"/>
                  <a:t> each other</a:t>
                </a:r>
                <a:br>
                  <a:rPr lang="en-GB" dirty="0" smtClean="0"/>
                </a:br>
                <a:endParaRPr lang="en-GB" dirty="0" smtClean="0"/>
              </a:p>
              <a:p>
                <a:pPr marL="263525" indent="-263525">
                  <a:lnSpc>
                    <a:spcPct val="120000"/>
                  </a:lnSpc>
                  <a:spcBef>
                    <a:spcPts val="600"/>
                  </a:spcBef>
                </a:pPr>
                <a14:m>
                  <m:oMath xmlns:m="http://schemas.openxmlformats.org/officeDocument/2006/math">
                    <m:r>
                      <a:rPr lang="en-GB" i="1" smtClean="0">
                        <a:solidFill>
                          <a:srgbClr val="002060"/>
                        </a:solidFill>
                        <a:latin typeface="Cambria Math" panose="02040503050406030204" pitchFamily="18" charset="0"/>
                        <a:ea typeface="Cambria Math" panose="02040503050406030204" pitchFamily="18" charset="0"/>
                      </a:rPr>
                      <m:t>⇒ </m:t>
                    </m:r>
                  </m:oMath>
                </a14:m>
                <a:r>
                  <a:rPr lang="en-GB" dirty="0" smtClean="0">
                    <a:solidFill>
                      <a:srgbClr val="002060"/>
                    </a:solidFill>
                  </a:rPr>
                  <a:t>Use global alignment with as many as possible detectors, </a:t>
                </a:r>
                <a:br>
                  <a:rPr lang="en-GB" dirty="0" smtClean="0">
                    <a:solidFill>
                      <a:srgbClr val="002060"/>
                    </a:solidFill>
                  </a:rPr>
                </a:br>
                <a:r>
                  <a:rPr lang="en-GB" dirty="0" smtClean="0">
                    <a:solidFill>
                      <a:srgbClr val="002060"/>
                    </a:solidFill>
                  </a:rPr>
                  <a:t>accounting for their calibrations DOFs if needed</a:t>
                </a:r>
              </a:p>
              <a:p>
                <a:pPr marL="263525" indent="-263525">
                  <a:lnSpc>
                    <a:spcPct val="120000"/>
                  </a:lnSpc>
                  <a:spcBef>
                    <a:spcPts val="600"/>
                  </a:spcBef>
                </a:pPr>
                <a14:m>
                  <m:oMath xmlns:m="http://schemas.openxmlformats.org/officeDocument/2006/math">
                    <m:r>
                      <a:rPr lang="en-GB" i="1">
                        <a:solidFill>
                          <a:srgbClr val="002060"/>
                        </a:solidFill>
                        <a:latin typeface="Cambria Math" panose="02040503050406030204" pitchFamily="18" charset="0"/>
                        <a:ea typeface="Cambria Math" panose="02040503050406030204" pitchFamily="18" charset="0"/>
                      </a:rPr>
                      <m:t> </m:t>
                    </m:r>
                  </m:oMath>
                </a14:m>
                <a:r>
                  <a:rPr lang="en-GB" dirty="0" smtClean="0">
                    <a:solidFill>
                      <a:srgbClr val="002060"/>
                    </a:solidFill>
                  </a:rPr>
                  <a:t>Alice barrel has ~ 27k DOF (alignment only, 6 x number of </a:t>
                </a:r>
                <a:r>
                  <a:rPr lang="en-GB" dirty="0" err="1" smtClean="0">
                    <a:solidFill>
                      <a:srgbClr val="002060"/>
                    </a:solidFill>
                  </a:rPr>
                  <a:t>alignable</a:t>
                </a:r>
                <a:r>
                  <a:rPr lang="en-GB" dirty="0" smtClean="0">
                    <a:solidFill>
                      <a:srgbClr val="002060"/>
                    </a:solidFill>
                  </a:rPr>
                  <a:t> volumes) </a:t>
                </a:r>
                <a:br>
                  <a:rPr lang="en-GB" dirty="0" smtClean="0">
                    <a:solidFill>
                      <a:srgbClr val="002060"/>
                    </a:solidFill>
                  </a:rPr>
                </a:br>
                <a:r>
                  <a:rPr lang="en-GB" dirty="0" smtClean="0">
                    <a:solidFill>
                      <a:srgbClr val="002060"/>
                    </a:solidFill>
                  </a:rPr>
                  <a:t>→ task well suited for </a:t>
                </a:r>
                <a:r>
                  <a:rPr lang="en-GB" dirty="0" err="1" smtClean="0">
                    <a:solidFill>
                      <a:srgbClr val="002060"/>
                    </a:solidFill>
                  </a:rPr>
                  <a:t>Millepede</a:t>
                </a:r>
                <a:r>
                  <a:rPr lang="en-GB" dirty="0" smtClean="0">
                    <a:solidFill>
                      <a:srgbClr val="002060"/>
                    </a:solidFill>
                  </a:rPr>
                  <a:t> </a:t>
                </a:r>
                <a:r>
                  <a:rPr lang="en-GB" dirty="0">
                    <a:solidFill>
                      <a:srgbClr val="002060"/>
                    </a:solidFill>
                  </a:rPr>
                  <a:t/>
                </a:r>
                <a:br>
                  <a:rPr lang="en-GB" dirty="0">
                    <a:solidFill>
                      <a:srgbClr val="002060"/>
                    </a:solidFill>
                  </a:rPr>
                </a:br>
                <a:endParaRPr lang="en-GB" dirty="0" smtClean="0">
                  <a:solidFill>
                    <a:srgbClr val="002060"/>
                  </a:solidFill>
                </a:endParaRPr>
              </a:p>
              <a:p>
                <a:pPr marL="285750" indent="-285750">
                  <a:lnSpc>
                    <a:spcPct val="120000"/>
                  </a:lnSpc>
                  <a:spcBef>
                    <a:spcPts val="600"/>
                  </a:spcBef>
                  <a:buFont typeface="Wingdings" panose="05000000000000000000" pitchFamily="2" charset="2"/>
                  <a:buChar char="§"/>
                </a:pPr>
                <a:r>
                  <a:rPr lang="en-GB" dirty="0" smtClean="0"/>
                  <a:t>Specifically, for 2015 data it was decided to align ITS/TRD/TOF, </a:t>
                </a:r>
                <a:r>
                  <a:rPr lang="en-GB" dirty="0" smtClean="0"/>
                  <a:t/>
                </a:r>
                <a:br>
                  <a:rPr lang="en-GB" dirty="0" smtClean="0"/>
                </a:br>
                <a:r>
                  <a:rPr lang="en-GB" u="sng" dirty="0" smtClean="0"/>
                  <a:t>skipping</a:t>
                </a:r>
                <a:r>
                  <a:rPr lang="en-GB" dirty="0" smtClean="0"/>
                  <a:t> </a:t>
                </a:r>
                <a:r>
                  <a:rPr lang="en-GB" dirty="0" smtClean="0"/>
                  <a:t>the TPC </a:t>
                </a:r>
                <a:r>
                  <a:rPr lang="en-GB" dirty="0" smtClean="0"/>
                  <a:t>to </a:t>
                </a:r>
                <a:r>
                  <a:rPr lang="en-GB" dirty="0" smtClean="0"/>
                  <a:t>avoid distortions effect. </a:t>
                </a:r>
              </a:p>
              <a:p>
                <a:pPr marL="285750" indent="-285750">
                  <a:lnSpc>
                    <a:spcPct val="120000"/>
                  </a:lnSpc>
                  <a:spcBef>
                    <a:spcPts val="600"/>
                  </a:spcBef>
                  <a:buFont typeface="Wingdings" panose="05000000000000000000" pitchFamily="2" charset="2"/>
                  <a:buChar char="§"/>
                </a:pPr>
                <a:r>
                  <a:rPr lang="en-GB" dirty="0" smtClean="0"/>
                  <a:t>Then calibrate TPC distortions used external reference tracks (see Marian’s presentation)</a:t>
                </a:r>
                <a:endParaRPr lang="en-GB" dirty="0"/>
              </a:p>
            </p:txBody>
          </p:sp>
        </mc:Choice>
        <mc:Fallback>
          <p:sp>
            <p:nvSpPr>
              <p:cNvPr id="4" name="TextBox 3"/>
              <p:cNvSpPr txBox="1">
                <a:spLocks noRot="1" noChangeAspect="1" noMove="1" noResize="1" noEditPoints="1" noAdjustHandles="1" noChangeArrowheads="1" noChangeShapeType="1" noTextEdit="1"/>
              </p:cNvSpPr>
              <p:nvPr/>
            </p:nvSpPr>
            <p:spPr>
              <a:xfrm>
                <a:off x="161221" y="937696"/>
                <a:ext cx="8908387" cy="5284524"/>
              </a:xfrm>
              <a:prstGeom prst="rect">
                <a:avLst/>
              </a:prstGeom>
              <a:blipFill rotWithShape="0">
                <a:blip r:embed="rId2"/>
                <a:stretch>
                  <a:fillRect l="-410" b="-461"/>
                </a:stretch>
              </a:blipFill>
            </p:spPr>
            <p:txBody>
              <a:bodyPr/>
              <a:lstStyle/>
              <a:p>
                <a:r>
                  <a:rPr lang="en-GB">
                    <a:noFill/>
                  </a:rPr>
                  <a:t> </a:t>
                </a:r>
              </a:p>
            </p:txBody>
          </p:sp>
        </mc:Fallback>
      </mc:AlternateContent>
    </p:spTree>
    <p:extLst>
      <p:ext uri="{BB962C8B-B14F-4D97-AF65-F5344CB8AC3E}">
        <p14:creationId xmlns:p14="http://schemas.microsoft.com/office/powerpoint/2010/main" val="475571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30</a:t>
            </a:fld>
            <a:endParaRPr lang="en-GB"/>
          </a:p>
        </p:txBody>
      </p:sp>
      <p:pic>
        <p:nvPicPr>
          <p:cNvPr id="9" name="Picture 8"/>
          <p:cNvPicPr>
            <a:picLocks noChangeAspect="1"/>
          </p:cNvPicPr>
          <p:nvPr/>
        </p:nvPicPr>
        <p:blipFill>
          <a:blip r:embed="rId2"/>
          <a:stretch>
            <a:fillRect/>
          </a:stretch>
        </p:blipFill>
        <p:spPr>
          <a:xfrm>
            <a:off x="0" y="365125"/>
            <a:ext cx="4426425" cy="2998667"/>
          </a:xfrm>
          <a:prstGeom prst="rect">
            <a:avLst/>
          </a:prstGeom>
        </p:spPr>
      </p:pic>
      <p:pic>
        <p:nvPicPr>
          <p:cNvPr id="10" name="Picture 9"/>
          <p:cNvPicPr>
            <a:picLocks noChangeAspect="1"/>
          </p:cNvPicPr>
          <p:nvPr/>
        </p:nvPicPr>
        <p:blipFill>
          <a:blip r:embed="rId3"/>
          <a:stretch>
            <a:fillRect/>
          </a:stretch>
        </p:blipFill>
        <p:spPr>
          <a:xfrm>
            <a:off x="4576837" y="382425"/>
            <a:ext cx="4333725" cy="2981367"/>
          </a:xfrm>
          <a:prstGeom prst="rect">
            <a:avLst/>
          </a:prstGeom>
        </p:spPr>
      </p:pic>
      <p:pic>
        <p:nvPicPr>
          <p:cNvPr id="11" name="Picture 10"/>
          <p:cNvPicPr>
            <a:picLocks noChangeAspect="1"/>
          </p:cNvPicPr>
          <p:nvPr/>
        </p:nvPicPr>
        <p:blipFill>
          <a:blip r:embed="rId4"/>
          <a:stretch>
            <a:fillRect/>
          </a:stretch>
        </p:blipFill>
        <p:spPr>
          <a:xfrm>
            <a:off x="46350" y="3893933"/>
            <a:ext cx="4380075" cy="2964067"/>
          </a:xfrm>
          <a:prstGeom prst="rect">
            <a:avLst/>
          </a:prstGeom>
        </p:spPr>
      </p:pic>
      <p:pic>
        <p:nvPicPr>
          <p:cNvPr id="12" name="Picture 11"/>
          <p:cNvPicPr>
            <a:picLocks noChangeAspect="1"/>
          </p:cNvPicPr>
          <p:nvPr/>
        </p:nvPicPr>
        <p:blipFill>
          <a:blip r:embed="rId5"/>
          <a:stretch>
            <a:fillRect/>
          </a:stretch>
        </p:blipFill>
        <p:spPr>
          <a:xfrm>
            <a:off x="4667962" y="3893933"/>
            <a:ext cx="4380075" cy="2975600"/>
          </a:xfrm>
          <a:prstGeom prst="rect">
            <a:avLst/>
          </a:prstGeom>
        </p:spPr>
      </p:pic>
      <p:sp>
        <p:nvSpPr>
          <p:cNvPr id="13" name="TextBox 12"/>
          <p:cNvSpPr txBox="1"/>
          <p:nvPr/>
        </p:nvSpPr>
        <p:spPr>
          <a:xfrm>
            <a:off x="3337485" y="23856"/>
            <a:ext cx="2529840" cy="369332"/>
          </a:xfrm>
          <a:prstGeom prst="rect">
            <a:avLst/>
          </a:prstGeom>
          <a:noFill/>
        </p:spPr>
        <p:txBody>
          <a:bodyPr wrap="square" rtlCol="0">
            <a:spAutoFit/>
          </a:bodyPr>
          <a:lstStyle/>
          <a:p>
            <a:pPr algn="ctr"/>
            <a:r>
              <a:rPr lang="en-GB" b="1" dirty="0" smtClean="0"/>
              <a:t>TOF sector Layer </a:t>
            </a:r>
            <a:r>
              <a:rPr lang="en-GB" b="1" dirty="0"/>
              <a:t>1</a:t>
            </a:r>
          </a:p>
        </p:txBody>
      </p:sp>
      <p:sp>
        <p:nvSpPr>
          <p:cNvPr id="14" name="TextBox 13"/>
          <p:cNvSpPr txBox="1"/>
          <p:nvPr/>
        </p:nvSpPr>
        <p:spPr>
          <a:xfrm>
            <a:off x="3161505" y="3630656"/>
            <a:ext cx="2529840" cy="369332"/>
          </a:xfrm>
          <a:prstGeom prst="rect">
            <a:avLst/>
          </a:prstGeom>
          <a:noFill/>
        </p:spPr>
        <p:txBody>
          <a:bodyPr wrap="square" rtlCol="0">
            <a:spAutoFit/>
          </a:bodyPr>
          <a:lstStyle/>
          <a:p>
            <a:pPr algn="ctr"/>
            <a:r>
              <a:rPr lang="en-GB" b="1" dirty="0" smtClean="0"/>
              <a:t>TOF sector Layer 17</a:t>
            </a:r>
            <a:endParaRPr lang="en-GB" b="1" dirty="0"/>
          </a:p>
        </p:txBody>
      </p:sp>
    </p:spTree>
    <p:extLst>
      <p:ext uri="{BB962C8B-B14F-4D97-AF65-F5344CB8AC3E}">
        <p14:creationId xmlns:p14="http://schemas.microsoft.com/office/powerpoint/2010/main" val="38847240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31</a:t>
            </a:fld>
            <a:endParaRPr lang="en-GB"/>
          </a:p>
        </p:txBody>
      </p:sp>
      <p:pic>
        <p:nvPicPr>
          <p:cNvPr id="3" name="Picture 2"/>
          <p:cNvPicPr>
            <a:picLocks noChangeAspect="1"/>
          </p:cNvPicPr>
          <p:nvPr/>
        </p:nvPicPr>
        <p:blipFill>
          <a:blip r:embed="rId2"/>
          <a:stretch>
            <a:fillRect/>
          </a:stretch>
        </p:blipFill>
        <p:spPr>
          <a:xfrm>
            <a:off x="142736" y="793031"/>
            <a:ext cx="4280646" cy="2673443"/>
          </a:xfrm>
          <a:prstGeom prst="rect">
            <a:avLst/>
          </a:prstGeom>
        </p:spPr>
      </p:pic>
      <p:pic>
        <p:nvPicPr>
          <p:cNvPr id="4" name="Picture 3"/>
          <p:cNvPicPr>
            <a:picLocks noChangeAspect="1"/>
          </p:cNvPicPr>
          <p:nvPr/>
        </p:nvPicPr>
        <p:blipFill>
          <a:blip r:embed="rId3"/>
          <a:stretch>
            <a:fillRect/>
          </a:stretch>
        </p:blipFill>
        <p:spPr>
          <a:xfrm>
            <a:off x="4600067" y="2377263"/>
            <a:ext cx="4259453" cy="2610166"/>
          </a:xfrm>
          <a:prstGeom prst="rect">
            <a:avLst/>
          </a:prstGeom>
        </p:spPr>
      </p:pic>
      <p:pic>
        <p:nvPicPr>
          <p:cNvPr id="5" name="Picture 4"/>
          <p:cNvPicPr>
            <a:picLocks noChangeAspect="1"/>
          </p:cNvPicPr>
          <p:nvPr/>
        </p:nvPicPr>
        <p:blipFill>
          <a:blip r:embed="rId4"/>
          <a:stretch>
            <a:fillRect/>
          </a:stretch>
        </p:blipFill>
        <p:spPr>
          <a:xfrm>
            <a:off x="142736" y="4253107"/>
            <a:ext cx="4238263" cy="2604893"/>
          </a:xfrm>
          <a:prstGeom prst="rect">
            <a:avLst/>
          </a:prstGeom>
        </p:spPr>
      </p:pic>
      <p:sp>
        <p:nvSpPr>
          <p:cNvPr id="7" name="TextBox 6"/>
          <p:cNvSpPr txBox="1"/>
          <p:nvPr/>
        </p:nvSpPr>
        <p:spPr>
          <a:xfrm>
            <a:off x="2018027" y="1841701"/>
            <a:ext cx="487680" cy="369332"/>
          </a:xfrm>
          <a:prstGeom prst="rect">
            <a:avLst/>
          </a:prstGeom>
          <a:noFill/>
        </p:spPr>
        <p:txBody>
          <a:bodyPr wrap="square" rtlCol="0">
            <a:spAutoFit/>
          </a:bodyPr>
          <a:lstStyle/>
          <a:p>
            <a:r>
              <a:rPr lang="en-GB" dirty="0" smtClean="0"/>
              <a:t>B+</a:t>
            </a:r>
            <a:endParaRPr lang="en-GB" dirty="0"/>
          </a:p>
        </p:txBody>
      </p:sp>
      <p:sp>
        <p:nvSpPr>
          <p:cNvPr id="8" name="TextBox 7"/>
          <p:cNvSpPr txBox="1"/>
          <p:nvPr/>
        </p:nvSpPr>
        <p:spPr>
          <a:xfrm>
            <a:off x="6485953" y="3497680"/>
            <a:ext cx="487680" cy="369332"/>
          </a:xfrm>
          <a:prstGeom prst="rect">
            <a:avLst/>
          </a:prstGeom>
          <a:noFill/>
        </p:spPr>
        <p:txBody>
          <a:bodyPr wrap="square" rtlCol="0">
            <a:spAutoFit/>
          </a:bodyPr>
          <a:lstStyle/>
          <a:p>
            <a:r>
              <a:rPr lang="en-GB" dirty="0" smtClean="0"/>
              <a:t>B-</a:t>
            </a:r>
            <a:endParaRPr lang="en-GB" dirty="0"/>
          </a:p>
        </p:txBody>
      </p:sp>
      <p:sp>
        <p:nvSpPr>
          <p:cNvPr id="9" name="TextBox 8"/>
          <p:cNvSpPr txBox="1"/>
          <p:nvPr/>
        </p:nvSpPr>
        <p:spPr>
          <a:xfrm>
            <a:off x="2018027" y="5370887"/>
            <a:ext cx="487680" cy="369332"/>
          </a:xfrm>
          <a:prstGeom prst="rect">
            <a:avLst/>
          </a:prstGeom>
          <a:noFill/>
        </p:spPr>
        <p:txBody>
          <a:bodyPr wrap="square" rtlCol="0">
            <a:spAutoFit/>
          </a:bodyPr>
          <a:lstStyle/>
          <a:p>
            <a:r>
              <a:rPr lang="en-GB" dirty="0" smtClean="0"/>
              <a:t>B0</a:t>
            </a:r>
            <a:endParaRPr lang="en-GB" dirty="0"/>
          </a:p>
        </p:txBody>
      </p:sp>
      <p:sp>
        <p:nvSpPr>
          <p:cNvPr id="10" name="TextBox 9"/>
          <p:cNvSpPr txBox="1"/>
          <p:nvPr/>
        </p:nvSpPr>
        <p:spPr>
          <a:xfrm>
            <a:off x="1107440" y="182562"/>
            <a:ext cx="6817360" cy="369332"/>
          </a:xfrm>
          <a:prstGeom prst="rect">
            <a:avLst/>
          </a:prstGeom>
          <a:noFill/>
        </p:spPr>
        <p:txBody>
          <a:bodyPr wrap="square" rtlCol="0">
            <a:spAutoFit/>
          </a:bodyPr>
          <a:lstStyle/>
          <a:p>
            <a:pPr algn="ctr"/>
            <a:r>
              <a:rPr lang="en-GB" dirty="0" smtClean="0"/>
              <a:t>Bin-by-bin (sensor-by-sensor) residuals spread </a:t>
            </a:r>
            <a:endParaRPr lang="en-GB" dirty="0"/>
          </a:p>
        </p:txBody>
      </p:sp>
    </p:spTree>
    <p:extLst>
      <p:ext uri="{BB962C8B-B14F-4D97-AF65-F5344CB8AC3E}">
        <p14:creationId xmlns:p14="http://schemas.microsoft.com/office/powerpoint/2010/main" val="23811889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32</a:t>
            </a:fld>
            <a:endParaRPr lang="en-GB"/>
          </a:p>
        </p:txBody>
      </p:sp>
      <p:pic>
        <p:nvPicPr>
          <p:cNvPr id="3" name="Picture 2"/>
          <p:cNvPicPr>
            <a:picLocks noChangeAspect="1"/>
          </p:cNvPicPr>
          <p:nvPr/>
        </p:nvPicPr>
        <p:blipFill>
          <a:blip r:embed="rId3"/>
          <a:stretch>
            <a:fillRect/>
          </a:stretch>
        </p:blipFill>
        <p:spPr>
          <a:xfrm>
            <a:off x="41089" y="138059"/>
            <a:ext cx="3853795" cy="2296789"/>
          </a:xfrm>
          <a:prstGeom prst="rect">
            <a:avLst/>
          </a:prstGeom>
        </p:spPr>
      </p:pic>
      <p:pic>
        <p:nvPicPr>
          <p:cNvPr id="4" name="Picture 3"/>
          <p:cNvPicPr>
            <a:picLocks noChangeAspect="1"/>
          </p:cNvPicPr>
          <p:nvPr/>
        </p:nvPicPr>
        <p:blipFill rotWithShape="1">
          <a:blip r:embed="rId4"/>
          <a:srcRect t="6598"/>
          <a:stretch/>
        </p:blipFill>
        <p:spPr>
          <a:xfrm>
            <a:off x="-1" y="2487885"/>
            <a:ext cx="3893884" cy="2170225"/>
          </a:xfrm>
          <a:prstGeom prst="rect">
            <a:avLst/>
          </a:prstGeom>
        </p:spPr>
      </p:pic>
      <p:pic>
        <p:nvPicPr>
          <p:cNvPr id="5" name="Picture 4"/>
          <p:cNvPicPr>
            <a:picLocks noChangeAspect="1"/>
          </p:cNvPicPr>
          <p:nvPr/>
        </p:nvPicPr>
        <p:blipFill rotWithShape="1">
          <a:blip r:embed="rId5"/>
          <a:srcRect t="5957"/>
          <a:stretch/>
        </p:blipFill>
        <p:spPr>
          <a:xfrm>
            <a:off x="41089" y="4711148"/>
            <a:ext cx="3811705" cy="2146852"/>
          </a:xfrm>
          <a:prstGeom prst="rect">
            <a:avLst/>
          </a:prstGeom>
        </p:spPr>
      </p:pic>
      <p:sp>
        <p:nvSpPr>
          <p:cNvPr id="6" name="TextBox 5"/>
          <p:cNvSpPr txBox="1"/>
          <p:nvPr/>
        </p:nvSpPr>
        <p:spPr>
          <a:xfrm>
            <a:off x="1724146" y="1282901"/>
            <a:ext cx="487680" cy="369332"/>
          </a:xfrm>
          <a:prstGeom prst="rect">
            <a:avLst/>
          </a:prstGeom>
          <a:noFill/>
        </p:spPr>
        <p:txBody>
          <a:bodyPr wrap="square" rtlCol="0">
            <a:spAutoFit/>
          </a:bodyPr>
          <a:lstStyle/>
          <a:p>
            <a:r>
              <a:rPr lang="en-GB" dirty="0" smtClean="0"/>
              <a:t>B+</a:t>
            </a:r>
            <a:endParaRPr lang="en-GB" dirty="0"/>
          </a:p>
        </p:txBody>
      </p:sp>
      <p:sp>
        <p:nvSpPr>
          <p:cNvPr id="7" name="TextBox 6"/>
          <p:cNvSpPr txBox="1"/>
          <p:nvPr/>
        </p:nvSpPr>
        <p:spPr>
          <a:xfrm>
            <a:off x="1724146" y="3243899"/>
            <a:ext cx="487680" cy="369332"/>
          </a:xfrm>
          <a:prstGeom prst="rect">
            <a:avLst/>
          </a:prstGeom>
          <a:noFill/>
        </p:spPr>
        <p:txBody>
          <a:bodyPr wrap="square" rtlCol="0">
            <a:spAutoFit/>
          </a:bodyPr>
          <a:lstStyle/>
          <a:p>
            <a:r>
              <a:rPr lang="en-GB" dirty="0" smtClean="0"/>
              <a:t>B-</a:t>
            </a:r>
            <a:endParaRPr lang="en-GB" dirty="0"/>
          </a:p>
        </p:txBody>
      </p:sp>
      <p:sp>
        <p:nvSpPr>
          <p:cNvPr id="8" name="TextBox 7"/>
          <p:cNvSpPr txBox="1"/>
          <p:nvPr/>
        </p:nvSpPr>
        <p:spPr>
          <a:xfrm>
            <a:off x="1703101" y="5431833"/>
            <a:ext cx="487680" cy="369332"/>
          </a:xfrm>
          <a:prstGeom prst="rect">
            <a:avLst/>
          </a:prstGeom>
          <a:noFill/>
        </p:spPr>
        <p:txBody>
          <a:bodyPr wrap="square" rtlCol="0">
            <a:spAutoFit/>
          </a:bodyPr>
          <a:lstStyle/>
          <a:p>
            <a:r>
              <a:rPr lang="en-GB" dirty="0" smtClean="0"/>
              <a:t>B0</a:t>
            </a:r>
            <a:endParaRPr lang="en-GB" dirty="0"/>
          </a:p>
        </p:txBody>
      </p:sp>
      <p:sp>
        <p:nvSpPr>
          <p:cNvPr id="9" name="TextBox 8"/>
          <p:cNvSpPr txBox="1"/>
          <p:nvPr/>
        </p:nvSpPr>
        <p:spPr>
          <a:xfrm>
            <a:off x="1494821" y="-61996"/>
            <a:ext cx="904240" cy="400110"/>
          </a:xfrm>
          <a:prstGeom prst="rect">
            <a:avLst/>
          </a:prstGeom>
          <a:noFill/>
        </p:spPr>
        <p:txBody>
          <a:bodyPr wrap="square" rtlCol="0">
            <a:spAutoFit/>
          </a:bodyPr>
          <a:lstStyle/>
          <a:p>
            <a:r>
              <a:rPr lang="en-GB" sz="2000" b="1" dirty="0" smtClean="0"/>
              <a:t>SPD0</a:t>
            </a:r>
            <a:endParaRPr lang="en-GB" sz="2000" b="1" dirty="0"/>
          </a:p>
        </p:txBody>
      </p:sp>
      <p:pic>
        <p:nvPicPr>
          <p:cNvPr id="10" name="Picture 9"/>
          <p:cNvPicPr>
            <a:picLocks noChangeAspect="1"/>
          </p:cNvPicPr>
          <p:nvPr/>
        </p:nvPicPr>
        <p:blipFill>
          <a:blip r:embed="rId6"/>
          <a:stretch>
            <a:fillRect/>
          </a:stretch>
        </p:blipFill>
        <p:spPr>
          <a:xfrm>
            <a:off x="4978482" y="127059"/>
            <a:ext cx="3904525" cy="2312145"/>
          </a:xfrm>
          <a:prstGeom prst="rect">
            <a:avLst/>
          </a:prstGeom>
        </p:spPr>
      </p:pic>
      <p:pic>
        <p:nvPicPr>
          <p:cNvPr id="11" name="Picture 10"/>
          <p:cNvPicPr>
            <a:picLocks noChangeAspect="1"/>
          </p:cNvPicPr>
          <p:nvPr/>
        </p:nvPicPr>
        <p:blipFill>
          <a:blip r:embed="rId7"/>
          <a:stretch>
            <a:fillRect/>
          </a:stretch>
        </p:blipFill>
        <p:spPr>
          <a:xfrm>
            <a:off x="5016025" y="2483149"/>
            <a:ext cx="3829438" cy="2148660"/>
          </a:xfrm>
          <a:prstGeom prst="rect">
            <a:avLst/>
          </a:prstGeom>
        </p:spPr>
      </p:pic>
      <p:pic>
        <p:nvPicPr>
          <p:cNvPr id="12" name="Picture 11"/>
          <p:cNvPicPr>
            <a:picLocks noChangeAspect="1"/>
          </p:cNvPicPr>
          <p:nvPr/>
        </p:nvPicPr>
        <p:blipFill>
          <a:blip r:embed="rId8"/>
          <a:stretch>
            <a:fillRect/>
          </a:stretch>
        </p:blipFill>
        <p:spPr>
          <a:xfrm>
            <a:off x="4978482" y="4718682"/>
            <a:ext cx="3848210" cy="2139318"/>
          </a:xfrm>
          <a:prstGeom prst="rect">
            <a:avLst/>
          </a:prstGeom>
        </p:spPr>
      </p:pic>
      <p:sp>
        <p:nvSpPr>
          <p:cNvPr id="13" name="TextBox 12"/>
          <p:cNvSpPr txBox="1"/>
          <p:nvPr/>
        </p:nvSpPr>
        <p:spPr>
          <a:xfrm>
            <a:off x="6725804" y="1270077"/>
            <a:ext cx="487680" cy="369332"/>
          </a:xfrm>
          <a:prstGeom prst="rect">
            <a:avLst/>
          </a:prstGeom>
          <a:noFill/>
        </p:spPr>
        <p:txBody>
          <a:bodyPr wrap="square" rtlCol="0">
            <a:spAutoFit/>
          </a:bodyPr>
          <a:lstStyle/>
          <a:p>
            <a:r>
              <a:rPr lang="en-GB" dirty="0" smtClean="0"/>
              <a:t>B+</a:t>
            </a:r>
            <a:endParaRPr lang="en-GB" dirty="0"/>
          </a:p>
        </p:txBody>
      </p:sp>
      <p:sp>
        <p:nvSpPr>
          <p:cNvPr id="14" name="TextBox 13"/>
          <p:cNvSpPr txBox="1"/>
          <p:nvPr/>
        </p:nvSpPr>
        <p:spPr>
          <a:xfrm>
            <a:off x="6725804" y="3231075"/>
            <a:ext cx="487680" cy="369332"/>
          </a:xfrm>
          <a:prstGeom prst="rect">
            <a:avLst/>
          </a:prstGeom>
          <a:noFill/>
        </p:spPr>
        <p:txBody>
          <a:bodyPr wrap="square" rtlCol="0">
            <a:spAutoFit/>
          </a:bodyPr>
          <a:lstStyle/>
          <a:p>
            <a:r>
              <a:rPr lang="en-GB" dirty="0" smtClean="0"/>
              <a:t>B-</a:t>
            </a:r>
            <a:endParaRPr lang="en-GB" dirty="0"/>
          </a:p>
        </p:txBody>
      </p:sp>
      <p:sp>
        <p:nvSpPr>
          <p:cNvPr id="15" name="TextBox 14"/>
          <p:cNvSpPr txBox="1"/>
          <p:nvPr/>
        </p:nvSpPr>
        <p:spPr>
          <a:xfrm>
            <a:off x="6693742" y="5419009"/>
            <a:ext cx="487680" cy="369332"/>
          </a:xfrm>
          <a:prstGeom prst="rect">
            <a:avLst/>
          </a:prstGeom>
          <a:noFill/>
        </p:spPr>
        <p:txBody>
          <a:bodyPr wrap="square" rtlCol="0">
            <a:spAutoFit/>
          </a:bodyPr>
          <a:lstStyle/>
          <a:p>
            <a:r>
              <a:rPr lang="en-GB" dirty="0" smtClean="0"/>
              <a:t>B0</a:t>
            </a:r>
            <a:endParaRPr lang="en-GB" dirty="0"/>
          </a:p>
        </p:txBody>
      </p:sp>
      <p:sp>
        <p:nvSpPr>
          <p:cNvPr id="16" name="TextBox 15"/>
          <p:cNvSpPr txBox="1"/>
          <p:nvPr/>
        </p:nvSpPr>
        <p:spPr>
          <a:xfrm>
            <a:off x="6450467" y="-72996"/>
            <a:ext cx="904240" cy="400110"/>
          </a:xfrm>
          <a:prstGeom prst="rect">
            <a:avLst/>
          </a:prstGeom>
          <a:noFill/>
        </p:spPr>
        <p:txBody>
          <a:bodyPr wrap="square" rtlCol="0">
            <a:spAutoFit/>
          </a:bodyPr>
          <a:lstStyle/>
          <a:p>
            <a:r>
              <a:rPr lang="en-GB" sz="2000" b="1" dirty="0" smtClean="0"/>
              <a:t>SPD1</a:t>
            </a:r>
            <a:endParaRPr lang="en-GB" sz="2000" b="1" dirty="0"/>
          </a:p>
        </p:txBody>
      </p:sp>
      <p:sp>
        <p:nvSpPr>
          <p:cNvPr id="17" name="TextBox 16"/>
          <p:cNvSpPr txBox="1"/>
          <p:nvPr/>
        </p:nvSpPr>
        <p:spPr>
          <a:xfrm>
            <a:off x="194355" y="311359"/>
            <a:ext cx="2462534" cy="369332"/>
          </a:xfrm>
          <a:prstGeom prst="rect">
            <a:avLst/>
          </a:prstGeom>
          <a:noFill/>
        </p:spPr>
        <p:txBody>
          <a:bodyPr wrap="none" rtlCol="0">
            <a:spAutoFit/>
          </a:bodyPr>
          <a:lstStyle/>
          <a:p>
            <a:r>
              <a:rPr lang="el-GR" dirty="0" smtClean="0"/>
              <a:t>Δ</a:t>
            </a:r>
            <a:r>
              <a:rPr lang="en-GB" dirty="0" smtClean="0"/>
              <a:t>Y                                  </a:t>
            </a:r>
            <a:r>
              <a:rPr lang="el-GR" dirty="0" smtClean="0"/>
              <a:t>Δ</a:t>
            </a:r>
            <a:r>
              <a:rPr lang="en-GB" dirty="0" smtClean="0"/>
              <a:t>Z</a:t>
            </a:r>
            <a:endParaRPr lang="en-GB" dirty="0"/>
          </a:p>
        </p:txBody>
      </p:sp>
      <p:sp>
        <p:nvSpPr>
          <p:cNvPr id="18" name="TextBox 17"/>
          <p:cNvSpPr txBox="1"/>
          <p:nvPr/>
        </p:nvSpPr>
        <p:spPr>
          <a:xfrm>
            <a:off x="5236794" y="302189"/>
            <a:ext cx="2462534" cy="369332"/>
          </a:xfrm>
          <a:prstGeom prst="rect">
            <a:avLst/>
          </a:prstGeom>
          <a:noFill/>
        </p:spPr>
        <p:txBody>
          <a:bodyPr wrap="none" rtlCol="0">
            <a:spAutoFit/>
          </a:bodyPr>
          <a:lstStyle/>
          <a:p>
            <a:r>
              <a:rPr lang="el-GR" dirty="0" smtClean="0"/>
              <a:t>Δ</a:t>
            </a:r>
            <a:r>
              <a:rPr lang="en-GB" dirty="0" smtClean="0"/>
              <a:t>Y                                  </a:t>
            </a:r>
            <a:r>
              <a:rPr lang="el-GR" dirty="0" smtClean="0"/>
              <a:t>Δ</a:t>
            </a:r>
            <a:r>
              <a:rPr lang="en-GB" dirty="0" smtClean="0"/>
              <a:t>Z</a:t>
            </a:r>
            <a:endParaRPr lang="en-GB" dirty="0"/>
          </a:p>
        </p:txBody>
      </p:sp>
      <p:sp>
        <p:nvSpPr>
          <p:cNvPr id="19" name="TextBox 18"/>
          <p:cNvSpPr txBox="1"/>
          <p:nvPr/>
        </p:nvSpPr>
        <p:spPr>
          <a:xfrm>
            <a:off x="4053840" y="985520"/>
            <a:ext cx="802640" cy="646331"/>
          </a:xfrm>
          <a:prstGeom prst="rect">
            <a:avLst/>
          </a:prstGeom>
          <a:noFill/>
        </p:spPr>
        <p:txBody>
          <a:bodyPr wrap="square" rtlCol="0">
            <a:spAutoFit/>
          </a:bodyPr>
          <a:lstStyle/>
          <a:p>
            <a:pPr algn="ctr"/>
            <a:r>
              <a:rPr lang="en-GB" dirty="0">
                <a:solidFill>
                  <a:schemeClr val="accent1">
                    <a:lumMod val="75000"/>
                  </a:schemeClr>
                </a:solidFill>
              </a:rPr>
              <a:t>b</a:t>
            </a:r>
            <a:r>
              <a:rPr lang="en-GB" dirty="0" smtClean="0">
                <a:solidFill>
                  <a:schemeClr val="accent1">
                    <a:lumMod val="75000"/>
                  </a:schemeClr>
                </a:solidFill>
              </a:rPr>
              <a:t>efore</a:t>
            </a:r>
          </a:p>
          <a:p>
            <a:pPr algn="ctr"/>
            <a:r>
              <a:rPr lang="en-GB" dirty="0" smtClean="0">
                <a:solidFill>
                  <a:srgbClr val="FF0000"/>
                </a:solidFill>
              </a:rPr>
              <a:t>after</a:t>
            </a:r>
            <a:endParaRPr lang="en-GB" dirty="0">
              <a:solidFill>
                <a:srgbClr val="FF0000"/>
              </a:solidFill>
            </a:endParaRPr>
          </a:p>
        </p:txBody>
      </p:sp>
    </p:spTree>
    <p:extLst>
      <p:ext uri="{BB962C8B-B14F-4D97-AF65-F5344CB8AC3E}">
        <p14:creationId xmlns:p14="http://schemas.microsoft.com/office/powerpoint/2010/main" val="1226885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2653" y="187289"/>
            <a:ext cx="3810666" cy="2316816"/>
          </a:xfrm>
          <a:prstGeom prst="rect">
            <a:avLst/>
          </a:prstGeom>
        </p:spPr>
      </p:pic>
      <p:pic>
        <p:nvPicPr>
          <p:cNvPr id="4" name="Picture 3"/>
          <p:cNvPicPr>
            <a:picLocks noChangeAspect="1"/>
          </p:cNvPicPr>
          <p:nvPr/>
        </p:nvPicPr>
        <p:blipFill>
          <a:blip r:embed="rId3"/>
          <a:stretch>
            <a:fillRect/>
          </a:stretch>
        </p:blipFill>
        <p:spPr>
          <a:xfrm>
            <a:off x="62653" y="2504105"/>
            <a:ext cx="3810666" cy="2158002"/>
          </a:xfrm>
          <a:prstGeom prst="rect">
            <a:avLst/>
          </a:prstGeom>
        </p:spPr>
      </p:pic>
      <p:pic>
        <p:nvPicPr>
          <p:cNvPr id="5" name="Picture 4"/>
          <p:cNvPicPr>
            <a:picLocks noChangeAspect="1"/>
          </p:cNvPicPr>
          <p:nvPr/>
        </p:nvPicPr>
        <p:blipFill>
          <a:blip r:embed="rId4"/>
          <a:stretch>
            <a:fillRect/>
          </a:stretch>
        </p:blipFill>
        <p:spPr>
          <a:xfrm>
            <a:off x="62653" y="4733841"/>
            <a:ext cx="3810666" cy="2134647"/>
          </a:xfrm>
          <a:prstGeom prst="rect">
            <a:avLst/>
          </a:prstGeom>
        </p:spPr>
      </p:pic>
      <p:sp>
        <p:nvSpPr>
          <p:cNvPr id="2" name="Slide Number Placeholder 1"/>
          <p:cNvSpPr>
            <a:spLocks noGrp="1"/>
          </p:cNvSpPr>
          <p:nvPr>
            <p:ph type="sldNum" sz="quarter" idx="12"/>
          </p:nvPr>
        </p:nvSpPr>
        <p:spPr/>
        <p:txBody>
          <a:bodyPr/>
          <a:lstStyle/>
          <a:p>
            <a:fld id="{3A1546C9-1986-4594-BF5F-F67E686CF6AA}" type="slidenum">
              <a:rPr lang="en-GB" smtClean="0"/>
              <a:t>33</a:t>
            </a:fld>
            <a:endParaRPr lang="en-GB"/>
          </a:p>
        </p:txBody>
      </p:sp>
      <p:sp>
        <p:nvSpPr>
          <p:cNvPr id="6" name="TextBox 5"/>
          <p:cNvSpPr txBox="1"/>
          <p:nvPr/>
        </p:nvSpPr>
        <p:spPr>
          <a:xfrm>
            <a:off x="1724146" y="1282901"/>
            <a:ext cx="487680" cy="369332"/>
          </a:xfrm>
          <a:prstGeom prst="rect">
            <a:avLst/>
          </a:prstGeom>
          <a:noFill/>
        </p:spPr>
        <p:txBody>
          <a:bodyPr wrap="square" rtlCol="0">
            <a:spAutoFit/>
          </a:bodyPr>
          <a:lstStyle/>
          <a:p>
            <a:r>
              <a:rPr lang="en-GB" dirty="0" smtClean="0"/>
              <a:t>B+</a:t>
            </a:r>
            <a:endParaRPr lang="en-GB" dirty="0"/>
          </a:p>
        </p:txBody>
      </p:sp>
      <p:sp>
        <p:nvSpPr>
          <p:cNvPr id="7" name="TextBox 6"/>
          <p:cNvSpPr txBox="1"/>
          <p:nvPr/>
        </p:nvSpPr>
        <p:spPr>
          <a:xfrm>
            <a:off x="1724146" y="3243899"/>
            <a:ext cx="487680" cy="369332"/>
          </a:xfrm>
          <a:prstGeom prst="rect">
            <a:avLst/>
          </a:prstGeom>
          <a:noFill/>
        </p:spPr>
        <p:txBody>
          <a:bodyPr wrap="square" rtlCol="0">
            <a:spAutoFit/>
          </a:bodyPr>
          <a:lstStyle/>
          <a:p>
            <a:r>
              <a:rPr lang="en-GB" dirty="0" smtClean="0"/>
              <a:t>B-</a:t>
            </a:r>
            <a:endParaRPr lang="en-GB" dirty="0"/>
          </a:p>
        </p:txBody>
      </p:sp>
      <p:sp>
        <p:nvSpPr>
          <p:cNvPr id="8" name="TextBox 7"/>
          <p:cNvSpPr txBox="1"/>
          <p:nvPr/>
        </p:nvSpPr>
        <p:spPr>
          <a:xfrm>
            <a:off x="1692084" y="5431833"/>
            <a:ext cx="487680" cy="369332"/>
          </a:xfrm>
          <a:prstGeom prst="rect">
            <a:avLst/>
          </a:prstGeom>
          <a:noFill/>
        </p:spPr>
        <p:txBody>
          <a:bodyPr wrap="square" rtlCol="0">
            <a:spAutoFit/>
          </a:bodyPr>
          <a:lstStyle/>
          <a:p>
            <a:r>
              <a:rPr lang="en-GB" dirty="0" smtClean="0"/>
              <a:t>B0</a:t>
            </a:r>
            <a:endParaRPr lang="en-GB" dirty="0"/>
          </a:p>
        </p:txBody>
      </p:sp>
      <p:sp>
        <p:nvSpPr>
          <p:cNvPr id="9" name="TextBox 8"/>
          <p:cNvSpPr txBox="1"/>
          <p:nvPr/>
        </p:nvSpPr>
        <p:spPr>
          <a:xfrm>
            <a:off x="1483804" y="-84500"/>
            <a:ext cx="904240" cy="400110"/>
          </a:xfrm>
          <a:prstGeom prst="rect">
            <a:avLst/>
          </a:prstGeom>
          <a:noFill/>
        </p:spPr>
        <p:txBody>
          <a:bodyPr wrap="square" rtlCol="0">
            <a:spAutoFit/>
          </a:bodyPr>
          <a:lstStyle/>
          <a:p>
            <a:r>
              <a:rPr lang="en-GB" sz="2000" b="1" dirty="0" smtClean="0"/>
              <a:t>SDD2</a:t>
            </a:r>
            <a:endParaRPr lang="en-GB" sz="2000" b="1" dirty="0"/>
          </a:p>
        </p:txBody>
      </p:sp>
      <p:pic>
        <p:nvPicPr>
          <p:cNvPr id="13" name="Picture 12"/>
          <p:cNvPicPr>
            <a:picLocks noChangeAspect="1"/>
          </p:cNvPicPr>
          <p:nvPr/>
        </p:nvPicPr>
        <p:blipFill>
          <a:blip r:embed="rId5"/>
          <a:stretch>
            <a:fillRect/>
          </a:stretch>
        </p:blipFill>
        <p:spPr>
          <a:xfrm>
            <a:off x="5060134" y="219811"/>
            <a:ext cx="3829438" cy="2293461"/>
          </a:xfrm>
          <a:prstGeom prst="rect">
            <a:avLst/>
          </a:prstGeom>
        </p:spPr>
      </p:pic>
      <p:pic>
        <p:nvPicPr>
          <p:cNvPr id="14" name="Picture 13"/>
          <p:cNvPicPr>
            <a:picLocks noChangeAspect="1"/>
          </p:cNvPicPr>
          <p:nvPr/>
        </p:nvPicPr>
        <p:blipFill>
          <a:blip r:embed="rId6"/>
          <a:stretch>
            <a:fillRect/>
          </a:stretch>
        </p:blipFill>
        <p:spPr>
          <a:xfrm>
            <a:off x="4986277" y="2504105"/>
            <a:ext cx="3810666" cy="2148660"/>
          </a:xfrm>
          <a:prstGeom prst="rect">
            <a:avLst/>
          </a:prstGeom>
        </p:spPr>
      </p:pic>
      <p:pic>
        <p:nvPicPr>
          <p:cNvPr id="15" name="Picture 14"/>
          <p:cNvPicPr>
            <a:picLocks noChangeAspect="1"/>
          </p:cNvPicPr>
          <p:nvPr/>
        </p:nvPicPr>
        <p:blipFill>
          <a:blip r:embed="rId7"/>
          <a:stretch>
            <a:fillRect/>
          </a:stretch>
        </p:blipFill>
        <p:spPr>
          <a:xfrm>
            <a:off x="4986277" y="4729170"/>
            <a:ext cx="3773122" cy="2139318"/>
          </a:xfrm>
          <a:prstGeom prst="rect">
            <a:avLst/>
          </a:prstGeom>
        </p:spPr>
      </p:pic>
      <p:sp>
        <p:nvSpPr>
          <p:cNvPr id="16" name="TextBox 15"/>
          <p:cNvSpPr txBox="1"/>
          <p:nvPr/>
        </p:nvSpPr>
        <p:spPr>
          <a:xfrm>
            <a:off x="6439490" y="-56161"/>
            <a:ext cx="904240" cy="400110"/>
          </a:xfrm>
          <a:prstGeom prst="rect">
            <a:avLst/>
          </a:prstGeom>
          <a:noFill/>
        </p:spPr>
        <p:txBody>
          <a:bodyPr wrap="square" rtlCol="0">
            <a:spAutoFit/>
          </a:bodyPr>
          <a:lstStyle/>
          <a:p>
            <a:r>
              <a:rPr lang="en-GB" sz="2000" b="1" dirty="0" smtClean="0"/>
              <a:t>SDD3</a:t>
            </a:r>
            <a:endParaRPr lang="en-GB" sz="2000" b="1" dirty="0"/>
          </a:p>
        </p:txBody>
      </p:sp>
      <p:sp>
        <p:nvSpPr>
          <p:cNvPr id="17" name="TextBox 16"/>
          <p:cNvSpPr txBox="1"/>
          <p:nvPr/>
        </p:nvSpPr>
        <p:spPr>
          <a:xfrm>
            <a:off x="6734985" y="1282901"/>
            <a:ext cx="487680" cy="369332"/>
          </a:xfrm>
          <a:prstGeom prst="rect">
            <a:avLst/>
          </a:prstGeom>
          <a:noFill/>
        </p:spPr>
        <p:txBody>
          <a:bodyPr wrap="square" rtlCol="0">
            <a:spAutoFit/>
          </a:bodyPr>
          <a:lstStyle/>
          <a:p>
            <a:r>
              <a:rPr lang="en-GB" dirty="0" smtClean="0"/>
              <a:t>B+</a:t>
            </a:r>
            <a:endParaRPr lang="en-GB" dirty="0"/>
          </a:p>
        </p:txBody>
      </p:sp>
      <p:sp>
        <p:nvSpPr>
          <p:cNvPr id="18" name="TextBox 17"/>
          <p:cNvSpPr txBox="1"/>
          <p:nvPr/>
        </p:nvSpPr>
        <p:spPr>
          <a:xfrm>
            <a:off x="6734985" y="3243899"/>
            <a:ext cx="487680" cy="369332"/>
          </a:xfrm>
          <a:prstGeom prst="rect">
            <a:avLst/>
          </a:prstGeom>
          <a:noFill/>
        </p:spPr>
        <p:txBody>
          <a:bodyPr wrap="square" rtlCol="0">
            <a:spAutoFit/>
          </a:bodyPr>
          <a:lstStyle/>
          <a:p>
            <a:r>
              <a:rPr lang="en-GB" dirty="0" smtClean="0"/>
              <a:t>B-</a:t>
            </a:r>
            <a:endParaRPr lang="en-GB" dirty="0"/>
          </a:p>
        </p:txBody>
      </p:sp>
      <p:sp>
        <p:nvSpPr>
          <p:cNvPr id="19" name="TextBox 18"/>
          <p:cNvSpPr txBox="1"/>
          <p:nvPr/>
        </p:nvSpPr>
        <p:spPr>
          <a:xfrm>
            <a:off x="6702923" y="5431833"/>
            <a:ext cx="487680" cy="369332"/>
          </a:xfrm>
          <a:prstGeom prst="rect">
            <a:avLst/>
          </a:prstGeom>
          <a:noFill/>
        </p:spPr>
        <p:txBody>
          <a:bodyPr wrap="square" rtlCol="0">
            <a:spAutoFit/>
          </a:bodyPr>
          <a:lstStyle/>
          <a:p>
            <a:r>
              <a:rPr lang="en-GB" dirty="0" smtClean="0"/>
              <a:t>B0</a:t>
            </a:r>
            <a:endParaRPr lang="en-GB" dirty="0"/>
          </a:p>
        </p:txBody>
      </p:sp>
      <p:sp>
        <p:nvSpPr>
          <p:cNvPr id="20" name="TextBox 19"/>
          <p:cNvSpPr txBox="1"/>
          <p:nvPr/>
        </p:nvSpPr>
        <p:spPr>
          <a:xfrm>
            <a:off x="183338" y="421527"/>
            <a:ext cx="2462534" cy="369332"/>
          </a:xfrm>
          <a:prstGeom prst="rect">
            <a:avLst/>
          </a:prstGeom>
          <a:noFill/>
        </p:spPr>
        <p:txBody>
          <a:bodyPr wrap="none" rtlCol="0">
            <a:spAutoFit/>
          </a:bodyPr>
          <a:lstStyle/>
          <a:p>
            <a:r>
              <a:rPr lang="el-GR" dirty="0" smtClean="0"/>
              <a:t>Δ</a:t>
            </a:r>
            <a:r>
              <a:rPr lang="en-GB" dirty="0" smtClean="0"/>
              <a:t>Y                                  </a:t>
            </a:r>
            <a:r>
              <a:rPr lang="el-GR" dirty="0" smtClean="0"/>
              <a:t>Δ</a:t>
            </a:r>
            <a:r>
              <a:rPr lang="en-GB" dirty="0" smtClean="0"/>
              <a:t>Z</a:t>
            </a:r>
            <a:endParaRPr lang="en-GB" dirty="0"/>
          </a:p>
        </p:txBody>
      </p:sp>
      <p:sp>
        <p:nvSpPr>
          <p:cNvPr id="21" name="TextBox 20"/>
          <p:cNvSpPr txBox="1"/>
          <p:nvPr/>
        </p:nvSpPr>
        <p:spPr>
          <a:xfrm>
            <a:off x="5203743" y="412357"/>
            <a:ext cx="2462534" cy="369332"/>
          </a:xfrm>
          <a:prstGeom prst="rect">
            <a:avLst/>
          </a:prstGeom>
          <a:noFill/>
        </p:spPr>
        <p:txBody>
          <a:bodyPr wrap="none" rtlCol="0">
            <a:spAutoFit/>
          </a:bodyPr>
          <a:lstStyle/>
          <a:p>
            <a:r>
              <a:rPr lang="el-GR" dirty="0" smtClean="0"/>
              <a:t>Δ</a:t>
            </a:r>
            <a:r>
              <a:rPr lang="en-GB" dirty="0" smtClean="0"/>
              <a:t>Y                                  </a:t>
            </a:r>
            <a:r>
              <a:rPr lang="el-GR" dirty="0" smtClean="0"/>
              <a:t>Δ</a:t>
            </a:r>
            <a:r>
              <a:rPr lang="en-GB" dirty="0" smtClean="0"/>
              <a:t>Z</a:t>
            </a:r>
            <a:endParaRPr lang="en-GB" dirty="0"/>
          </a:p>
        </p:txBody>
      </p:sp>
      <p:sp>
        <p:nvSpPr>
          <p:cNvPr id="10" name="TextBox 9"/>
          <p:cNvSpPr txBox="1"/>
          <p:nvPr/>
        </p:nvSpPr>
        <p:spPr>
          <a:xfrm rot="16800775">
            <a:off x="2985581" y="3234890"/>
            <a:ext cx="5524500" cy="646331"/>
          </a:xfrm>
          <a:prstGeom prst="rect">
            <a:avLst/>
          </a:prstGeom>
          <a:noFill/>
        </p:spPr>
        <p:txBody>
          <a:bodyPr wrap="square" rtlCol="0">
            <a:spAutoFit/>
          </a:bodyPr>
          <a:lstStyle/>
          <a:p>
            <a:r>
              <a:rPr lang="en-GB" dirty="0" smtClean="0">
                <a:solidFill>
                  <a:schemeClr val="accent5">
                    <a:lumMod val="75000"/>
                  </a:schemeClr>
                </a:solidFill>
              </a:rPr>
              <a:t>SDD Y is NOT calibrated and has large random error</a:t>
            </a:r>
          </a:p>
          <a:p>
            <a:r>
              <a:rPr lang="en-GB" dirty="0" smtClean="0">
                <a:solidFill>
                  <a:schemeClr val="accent5">
                    <a:lumMod val="75000"/>
                  </a:schemeClr>
                </a:solidFill>
              </a:rPr>
              <a:t>→ Y measurement is masked by adding 5mm error</a:t>
            </a:r>
            <a:endParaRPr lang="en-GB" dirty="0">
              <a:solidFill>
                <a:schemeClr val="accent5">
                  <a:lumMod val="75000"/>
                </a:schemeClr>
              </a:solidFill>
            </a:endParaRPr>
          </a:p>
        </p:txBody>
      </p:sp>
      <p:sp>
        <p:nvSpPr>
          <p:cNvPr id="22" name="TextBox 21"/>
          <p:cNvSpPr txBox="1"/>
          <p:nvPr/>
        </p:nvSpPr>
        <p:spPr>
          <a:xfrm rot="16800775">
            <a:off x="-1813866" y="3234888"/>
            <a:ext cx="5524500" cy="646331"/>
          </a:xfrm>
          <a:prstGeom prst="rect">
            <a:avLst/>
          </a:prstGeom>
          <a:noFill/>
        </p:spPr>
        <p:txBody>
          <a:bodyPr wrap="square" rtlCol="0">
            <a:spAutoFit/>
          </a:bodyPr>
          <a:lstStyle/>
          <a:p>
            <a:r>
              <a:rPr lang="en-GB" dirty="0" smtClean="0">
                <a:solidFill>
                  <a:schemeClr val="accent5">
                    <a:lumMod val="75000"/>
                  </a:schemeClr>
                </a:solidFill>
              </a:rPr>
              <a:t>SDD Y is NOT calibrated and has large random error</a:t>
            </a:r>
          </a:p>
          <a:p>
            <a:r>
              <a:rPr lang="en-GB" dirty="0" smtClean="0">
                <a:solidFill>
                  <a:schemeClr val="accent5">
                    <a:lumMod val="75000"/>
                  </a:schemeClr>
                </a:solidFill>
              </a:rPr>
              <a:t>→ Y measurement is masked by adding 5mm error</a:t>
            </a:r>
            <a:endParaRPr lang="en-GB" dirty="0">
              <a:solidFill>
                <a:schemeClr val="accent5">
                  <a:lumMod val="75000"/>
                </a:schemeClr>
              </a:solidFill>
            </a:endParaRPr>
          </a:p>
        </p:txBody>
      </p:sp>
      <p:sp>
        <p:nvSpPr>
          <p:cNvPr id="23" name="TextBox 22"/>
          <p:cNvSpPr txBox="1"/>
          <p:nvPr/>
        </p:nvSpPr>
        <p:spPr>
          <a:xfrm>
            <a:off x="4053840" y="985520"/>
            <a:ext cx="802640" cy="646331"/>
          </a:xfrm>
          <a:prstGeom prst="rect">
            <a:avLst/>
          </a:prstGeom>
          <a:noFill/>
        </p:spPr>
        <p:txBody>
          <a:bodyPr wrap="square" rtlCol="0">
            <a:spAutoFit/>
          </a:bodyPr>
          <a:lstStyle/>
          <a:p>
            <a:pPr algn="ctr"/>
            <a:r>
              <a:rPr lang="en-GB" dirty="0">
                <a:solidFill>
                  <a:schemeClr val="accent1">
                    <a:lumMod val="75000"/>
                  </a:schemeClr>
                </a:solidFill>
              </a:rPr>
              <a:t>b</a:t>
            </a:r>
            <a:r>
              <a:rPr lang="en-GB" dirty="0" smtClean="0">
                <a:solidFill>
                  <a:schemeClr val="accent1">
                    <a:lumMod val="75000"/>
                  </a:schemeClr>
                </a:solidFill>
              </a:rPr>
              <a:t>efore</a:t>
            </a:r>
          </a:p>
          <a:p>
            <a:pPr algn="ctr"/>
            <a:r>
              <a:rPr lang="en-GB" dirty="0" smtClean="0">
                <a:solidFill>
                  <a:srgbClr val="FF0000"/>
                </a:solidFill>
              </a:rPr>
              <a:t>after</a:t>
            </a:r>
            <a:endParaRPr lang="en-GB" dirty="0">
              <a:solidFill>
                <a:srgbClr val="FF0000"/>
              </a:solidFill>
            </a:endParaRPr>
          </a:p>
        </p:txBody>
      </p:sp>
    </p:spTree>
    <p:extLst>
      <p:ext uri="{BB962C8B-B14F-4D97-AF65-F5344CB8AC3E}">
        <p14:creationId xmlns:p14="http://schemas.microsoft.com/office/powerpoint/2010/main" val="23442413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34</a:t>
            </a:fld>
            <a:endParaRPr lang="en-GB"/>
          </a:p>
        </p:txBody>
      </p:sp>
      <p:pic>
        <p:nvPicPr>
          <p:cNvPr id="6" name="Picture 5"/>
          <p:cNvPicPr>
            <a:picLocks noChangeAspect="1"/>
          </p:cNvPicPr>
          <p:nvPr/>
        </p:nvPicPr>
        <p:blipFill>
          <a:blip r:embed="rId2"/>
          <a:stretch>
            <a:fillRect/>
          </a:stretch>
        </p:blipFill>
        <p:spPr>
          <a:xfrm>
            <a:off x="-18771" y="133609"/>
            <a:ext cx="3866981" cy="2298132"/>
          </a:xfrm>
          <a:prstGeom prst="rect">
            <a:avLst/>
          </a:prstGeom>
        </p:spPr>
      </p:pic>
      <p:pic>
        <p:nvPicPr>
          <p:cNvPr id="7" name="Picture 6"/>
          <p:cNvPicPr>
            <a:picLocks noChangeAspect="1"/>
          </p:cNvPicPr>
          <p:nvPr/>
        </p:nvPicPr>
        <p:blipFill>
          <a:blip r:embed="rId3"/>
          <a:stretch>
            <a:fillRect/>
          </a:stretch>
        </p:blipFill>
        <p:spPr>
          <a:xfrm>
            <a:off x="18772" y="2431741"/>
            <a:ext cx="3829438" cy="2148660"/>
          </a:xfrm>
          <a:prstGeom prst="rect">
            <a:avLst/>
          </a:prstGeom>
        </p:spPr>
      </p:pic>
      <p:pic>
        <p:nvPicPr>
          <p:cNvPr id="8" name="Picture 7"/>
          <p:cNvPicPr>
            <a:picLocks noChangeAspect="1"/>
          </p:cNvPicPr>
          <p:nvPr/>
        </p:nvPicPr>
        <p:blipFill>
          <a:blip r:embed="rId4"/>
          <a:stretch>
            <a:fillRect/>
          </a:stretch>
        </p:blipFill>
        <p:spPr>
          <a:xfrm>
            <a:off x="0" y="4714011"/>
            <a:ext cx="3848210" cy="2143989"/>
          </a:xfrm>
          <a:prstGeom prst="rect">
            <a:avLst/>
          </a:prstGeom>
        </p:spPr>
      </p:pic>
      <p:pic>
        <p:nvPicPr>
          <p:cNvPr id="9" name="Picture 8"/>
          <p:cNvPicPr>
            <a:picLocks noChangeAspect="1"/>
          </p:cNvPicPr>
          <p:nvPr/>
        </p:nvPicPr>
        <p:blipFill>
          <a:blip r:embed="rId5"/>
          <a:stretch>
            <a:fillRect/>
          </a:stretch>
        </p:blipFill>
        <p:spPr>
          <a:xfrm>
            <a:off x="5017105" y="142951"/>
            <a:ext cx="3829438" cy="2288790"/>
          </a:xfrm>
          <a:prstGeom prst="rect">
            <a:avLst/>
          </a:prstGeom>
        </p:spPr>
      </p:pic>
      <p:pic>
        <p:nvPicPr>
          <p:cNvPr id="10" name="Picture 9"/>
          <p:cNvPicPr>
            <a:picLocks noChangeAspect="1"/>
          </p:cNvPicPr>
          <p:nvPr/>
        </p:nvPicPr>
        <p:blipFill>
          <a:blip r:embed="rId6"/>
          <a:stretch>
            <a:fillRect/>
          </a:stretch>
        </p:blipFill>
        <p:spPr>
          <a:xfrm>
            <a:off x="5017105" y="2431741"/>
            <a:ext cx="3829438" cy="2134647"/>
          </a:xfrm>
          <a:prstGeom prst="rect">
            <a:avLst/>
          </a:prstGeom>
        </p:spPr>
      </p:pic>
      <p:pic>
        <p:nvPicPr>
          <p:cNvPr id="11" name="Picture 10"/>
          <p:cNvPicPr>
            <a:picLocks noChangeAspect="1"/>
          </p:cNvPicPr>
          <p:nvPr/>
        </p:nvPicPr>
        <p:blipFill>
          <a:blip r:embed="rId7"/>
          <a:stretch>
            <a:fillRect/>
          </a:stretch>
        </p:blipFill>
        <p:spPr>
          <a:xfrm>
            <a:off x="5017105" y="4709339"/>
            <a:ext cx="3829438" cy="2129976"/>
          </a:xfrm>
          <a:prstGeom prst="rect">
            <a:avLst/>
          </a:prstGeom>
        </p:spPr>
      </p:pic>
      <p:sp>
        <p:nvSpPr>
          <p:cNvPr id="12" name="TextBox 11"/>
          <p:cNvSpPr txBox="1"/>
          <p:nvPr/>
        </p:nvSpPr>
        <p:spPr>
          <a:xfrm>
            <a:off x="1724146" y="1282901"/>
            <a:ext cx="487680" cy="369332"/>
          </a:xfrm>
          <a:prstGeom prst="rect">
            <a:avLst/>
          </a:prstGeom>
          <a:noFill/>
        </p:spPr>
        <p:txBody>
          <a:bodyPr wrap="square" rtlCol="0">
            <a:spAutoFit/>
          </a:bodyPr>
          <a:lstStyle/>
          <a:p>
            <a:r>
              <a:rPr lang="en-GB" dirty="0" smtClean="0"/>
              <a:t>B+</a:t>
            </a:r>
            <a:endParaRPr lang="en-GB" dirty="0"/>
          </a:p>
        </p:txBody>
      </p:sp>
      <p:sp>
        <p:nvSpPr>
          <p:cNvPr id="13" name="TextBox 12"/>
          <p:cNvSpPr txBox="1"/>
          <p:nvPr/>
        </p:nvSpPr>
        <p:spPr>
          <a:xfrm>
            <a:off x="1724146" y="3243899"/>
            <a:ext cx="487680" cy="369332"/>
          </a:xfrm>
          <a:prstGeom prst="rect">
            <a:avLst/>
          </a:prstGeom>
          <a:noFill/>
        </p:spPr>
        <p:txBody>
          <a:bodyPr wrap="square" rtlCol="0">
            <a:spAutoFit/>
          </a:bodyPr>
          <a:lstStyle/>
          <a:p>
            <a:r>
              <a:rPr lang="en-GB" dirty="0" smtClean="0"/>
              <a:t>B-</a:t>
            </a:r>
            <a:endParaRPr lang="en-GB" dirty="0"/>
          </a:p>
        </p:txBody>
      </p:sp>
      <p:sp>
        <p:nvSpPr>
          <p:cNvPr id="14" name="TextBox 13"/>
          <p:cNvSpPr txBox="1"/>
          <p:nvPr/>
        </p:nvSpPr>
        <p:spPr>
          <a:xfrm>
            <a:off x="1692084" y="5431833"/>
            <a:ext cx="487680" cy="369332"/>
          </a:xfrm>
          <a:prstGeom prst="rect">
            <a:avLst/>
          </a:prstGeom>
          <a:noFill/>
        </p:spPr>
        <p:txBody>
          <a:bodyPr wrap="square" rtlCol="0">
            <a:spAutoFit/>
          </a:bodyPr>
          <a:lstStyle/>
          <a:p>
            <a:r>
              <a:rPr lang="en-GB" dirty="0" smtClean="0"/>
              <a:t>B0</a:t>
            </a:r>
            <a:endParaRPr lang="en-GB" dirty="0"/>
          </a:p>
        </p:txBody>
      </p:sp>
      <p:sp>
        <p:nvSpPr>
          <p:cNvPr id="15" name="TextBox 14"/>
          <p:cNvSpPr txBox="1"/>
          <p:nvPr/>
        </p:nvSpPr>
        <p:spPr>
          <a:xfrm>
            <a:off x="1483804" y="-84500"/>
            <a:ext cx="904240" cy="400110"/>
          </a:xfrm>
          <a:prstGeom prst="rect">
            <a:avLst/>
          </a:prstGeom>
          <a:noFill/>
        </p:spPr>
        <p:txBody>
          <a:bodyPr wrap="square" rtlCol="0">
            <a:spAutoFit/>
          </a:bodyPr>
          <a:lstStyle/>
          <a:p>
            <a:r>
              <a:rPr lang="en-GB" sz="2000" b="1" dirty="0" smtClean="0"/>
              <a:t>SSD4</a:t>
            </a:r>
            <a:endParaRPr lang="en-GB" sz="2000" b="1" dirty="0"/>
          </a:p>
        </p:txBody>
      </p:sp>
      <p:sp>
        <p:nvSpPr>
          <p:cNvPr id="16" name="TextBox 15"/>
          <p:cNvSpPr txBox="1"/>
          <p:nvPr/>
        </p:nvSpPr>
        <p:spPr>
          <a:xfrm>
            <a:off x="6790069" y="1282901"/>
            <a:ext cx="487680" cy="369332"/>
          </a:xfrm>
          <a:prstGeom prst="rect">
            <a:avLst/>
          </a:prstGeom>
          <a:noFill/>
        </p:spPr>
        <p:txBody>
          <a:bodyPr wrap="square" rtlCol="0">
            <a:spAutoFit/>
          </a:bodyPr>
          <a:lstStyle/>
          <a:p>
            <a:r>
              <a:rPr lang="en-GB" dirty="0" smtClean="0"/>
              <a:t>B+</a:t>
            </a:r>
            <a:endParaRPr lang="en-GB" dirty="0"/>
          </a:p>
        </p:txBody>
      </p:sp>
      <p:sp>
        <p:nvSpPr>
          <p:cNvPr id="17" name="TextBox 16"/>
          <p:cNvSpPr txBox="1"/>
          <p:nvPr/>
        </p:nvSpPr>
        <p:spPr>
          <a:xfrm>
            <a:off x="6790069" y="3243899"/>
            <a:ext cx="487680" cy="369332"/>
          </a:xfrm>
          <a:prstGeom prst="rect">
            <a:avLst/>
          </a:prstGeom>
          <a:noFill/>
        </p:spPr>
        <p:txBody>
          <a:bodyPr wrap="square" rtlCol="0">
            <a:spAutoFit/>
          </a:bodyPr>
          <a:lstStyle/>
          <a:p>
            <a:r>
              <a:rPr lang="en-GB" dirty="0" smtClean="0"/>
              <a:t>B-</a:t>
            </a:r>
            <a:endParaRPr lang="en-GB" dirty="0"/>
          </a:p>
        </p:txBody>
      </p:sp>
      <p:sp>
        <p:nvSpPr>
          <p:cNvPr id="18" name="TextBox 17"/>
          <p:cNvSpPr txBox="1"/>
          <p:nvPr/>
        </p:nvSpPr>
        <p:spPr>
          <a:xfrm>
            <a:off x="6758007" y="5431833"/>
            <a:ext cx="487680" cy="369332"/>
          </a:xfrm>
          <a:prstGeom prst="rect">
            <a:avLst/>
          </a:prstGeom>
          <a:noFill/>
        </p:spPr>
        <p:txBody>
          <a:bodyPr wrap="square" rtlCol="0">
            <a:spAutoFit/>
          </a:bodyPr>
          <a:lstStyle/>
          <a:p>
            <a:r>
              <a:rPr lang="en-GB" dirty="0" smtClean="0"/>
              <a:t>B0</a:t>
            </a:r>
            <a:endParaRPr lang="en-GB" dirty="0"/>
          </a:p>
        </p:txBody>
      </p:sp>
      <p:sp>
        <p:nvSpPr>
          <p:cNvPr id="19" name="TextBox 18"/>
          <p:cNvSpPr txBox="1"/>
          <p:nvPr/>
        </p:nvSpPr>
        <p:spPr>
          <a:xfrm>
            <a:off x="6549727" y="-84500"/>
            <a:ext cx="904240" cy="400110"/>
          </a:xfrm>
          <a:prstGeom prst="rect">
            <a:avLst/>
          </a:prstGeom>
          <a:noFill/>
        </p:spPr>
        <p:txBody>
          <a:bodyPr wrap="square" rtlCol="0">
            <a:spAutoFit/>
          </a:bodyPr>
          <a:lstStyle/>
          <a:p>
            <a:r>
              <a:rPr lang="en-GB" sz="2000" b="1" dirty="0" smtClean="0"/>
              <a:t>SSD5</a:t>
            </a:r>
            <a:endParaRPr lang="en-GB" sz="2000" b="1" dirty="0"/>
          </a:p>
        </p:txBody>
      </p:sp>
      <p:sp>
        <p:nvSpPr>
          <p:cNvPr id="20" name="TextBox 19"/>
          <p:cNvSpPr txBox="1"/>
          <p:nvPr/>
        </p:nvSpPr>
        <p:spPr>
          <a:xfrm>
            <a:off x="216389" y="311359"/>
            <a:ext cx="2462534" cy="369332"/>
          </a:xfrm>
          <a:prstGeom prst="rect">
            <a:avLst/>
          </a:prstGeom>
          <a:noFill/>
        </p:spPr>
        <p:txBody>
          <a:bodyPr wrap="none" rtlCol="0">
            <a:spAutoFit/>
          </a:bodyPr>
          <a:lstStyle/>
          <a:p>
            <a:r>
              <a:rPr lang="el-GR" dirty="0" smtClean="0"/>
              <a:t>Δ</a:t>
            </a:r>
            <a:r>
              <a:rPr lang="en-GB" dirty="0" smtClean="0"/>
              <a:t>Y                                  </a:t>
            </a:r>
            <a:r>
              <a:rPr lang="el-GR" dirty="0" smtClean="0"/>
              <a:t>Δ</a:t>
            </a:r>
            <a:r>
              <a:rPr lang="en-GB" dirty="0" smtClean="0"/>
              <a:t>Z</a:t>
            </a:r>
            <a:endParaRPr lang="en-GB" dirty="0"/>
          </a:p>
        </p:txBody>
      </p:sp>
      <p:sp>
        <p:nvSpPr>
          <p:cNvPr id="21" name="TextBox 20"/>
          <p:cNvSpPr txBox="1"/>
          <p:nvPr/>
        </p:nvSpPr>
        <p:spPr>
          <a:xfrm>
            <a:off x="5192726" y="302189"/>
            <a:ext cx="2462534" cy="369332"/>
          </a:xfrm>
          <a:prstGeom prst="rect">
            <a:avLst/>
          </a:prstGeom>
          <a:noFill/>
        </p:spPr>
        <p:txBody>
          <a:bodyPr wrap="none" rtlCol="0">
            <a:spAutoFit/>
          </a:bodyPr>
          <a:lstStyle/>
          <a:p>
            <a:r>
              <a:rPr lang="el-GR" dirty="0" smtClean="0"/>
              <a:t>Δ</a:t>
            </a:r>
            <a:r>
              <a:rPr lang="en-GB" dirty="0" smtClean="0"/>
              <a:t>Y                                  </a:t>
            </a:r>
            <a:r>
              <a:rPr lang="el-GR" dirty="0" smtClean="0"/>
              <a:t>Δ</a:t>
            </a:r>
            <a:r>
              <a:rPr lang="en-GB" dirty="0" smtClean="0"/>
              <a:t>Z</a:t>
            </a:r>
            <a:endParaRPr lang="en-GB" dirty="0"/>
          </a:p>
        </p:txBody>
      </p:sp>
      <p:sp>
        <p:nvSpPr>
          <p:cNvPr id="22" name="TextBox 21"/>
          <p:cNvSpPr txBox="1"/>
          <p:nvPr/>
        </p:nvSpPr>
        <p:spPr>
          <a:xfrm>
            <a:off x="4053840" y="985520"/>
            <a:ext cx="802640" cy="646331"/>
          </a:xfrm>
          <a:prstGeom prst="rect">
            <a:avLst/>
          </a:prstGeom>
          <a:noFill/>
        </p:spPr>
        <p:txBody>
          <a:bodyPr wrap="square" rtlCol="0">
            <a:spAutoFit/>
          </a:bodyPr>
          <a:lstStyle/>
          <a:p>
            <a:pPr algn="ctr"/>
            <a:r>
              <a:rPr lang="en-GB" dirty="0">
                <a:solidFill>
                  <a:schemeClr val="accent1">
                    <a:lumMod val="75000"/>
                  </a:schemeClr>
                </a:solidFill>
              </a:rPr>
              <a:t>b</a:t>
            </a:r>
            <a:r>
              <a:rPr lang="en-GB" dirty="0" smtClean="0">
                <a:solidFill>
                  <a:schemeClr val="accent1">
                    <a:lumMod val="75000"/>
                  </a:schemeClr>
                </a:solidFill>
              </a:rPr>
              <a:t>efore</a:t>
            </a:r>
          </a:p>
          <a:p>
            <a:pPr algn="ctr"/>
            <a:r>
              <a:rPr lang="en-GB" dirty="0" smtClean="0">
                <a:solidFill>
                  <a:srgbClr val="FF0000"/>
                </a:solidFill>
              </a:rPr>
              <a:t>after</a:t>
            </a:r>
            <a:endParaRPr lang="en-GB" dirty="0">
              <a:solidFill>
                <a:srgbClr val="FF0000"/>
              </a:solidFill>
            </a:endParaRPr>
          </a:p>
        </p:txBody>
      </p:sp>
    </p:spTree>
    <p:extLst>
      <p:ext uri="{BB962C8B-B14F-4D97-AF65-F5344CB8AC3E}">
        <p14:creationId xmlns:p14="http://schemas.microsoft.com/office/powerpoint/2010/main" val="31551249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35</a:t>
            </a:fld>
            <a:endParaRPr lang="en-GB"/>
          </a:p>
        </p:txBody>
      </p:sp>
      <p:pic>
        <p:nvPicPr>
          <p:cNvPr id="3" name="Picture 2"/>
          <p:cNvPicPr>
            <a:picLocks noChangeAspect="1"/>
          </p:cNvPicPr>
          <p:nvPr/>
        </p:nvPicPr>
        <p:blipFill>
          <a:blip r:embed="rId2"/>
          <a:stretch>
            <a:fillRect/>
          </a:stretch>
        </p:blipFill>
        <p:spPr>
          <a:xfrm>
            <a:off x="-17559" y="48892"/>
            <a:ext cx="3810666" cy="2312145"/>
          </a:xfrm>
          <a:prstGeom prst="rect">
            <a:avLst/>
          </a:prstGeom>
        </p:spPr>
      </p:pic>
      <p:pic>
        <p:nvPicPr>
          <p:cNvPr id="4" name="Picture 3"/>
          <p:cNvPicPr>
            <a:picLocks noChangeAspect="1"/>
          </p:cNvPicPr>
          <p:nvPr/>
        </p:nvPicPr>
        <p:blipFill>
          <a:blip r:embed="rId3"/>
          <a:stretch>
            <a:fillRect/>
          </a:stretch>
        </p:blipFill>
        <p:spPr>
          <a:xfrm>
            <a:off x="16949" y="2380455"/>
            <a:ext cx="3810666" cy="2162673"/>
          </a:xfrm>
          <a:prstGeom prst="rect">
            <a:avLst/>
          </a:prstGeom>
        </p:spPr>
      </p:pic>
      <p:pic>
        <p:nvPicPr>
          <p:cNvPr id="7" name="Picture 6"/>
          <p:cNvPicPr>
            <a:picLocks noChangeAspect="1"/>
          </p:cNvPicPr>
          <p:nvPr/>
        </p:nvPicPr>
        <p:blipFill>
          <a:blip r:embed="rId4"/>
          <a:stretch>
            <a:fillRect/>
          </a:stretch>
        </p:blipFill>
        <p:spPr>
          <a:xfrm>
            <a:off x="0" y="4631295"/>
            <a:ext cx="3810666" cy="2139318"/>
          </a:xfrm>
          <a:prstGeom prst="rect">
            <a:avLst/>
          </a:prstGeom>
        </p:spPr>
      </p:pic>
      <p:pic>
        <p:nvPicPr>
          <p:cNvPr id="8" name="Picture 7"/>
          <p:cNvPicPr>
            <a:picLocks noChangeAspect="1"/>
          </p:cNvPicPr>
          <p:nvPr/>
        </p:nvPicPr>
        <p:blipFill>
          <a:blip r:embed="rId5"/>
          <a:stretch>
            <a:fillRect/>
          </a:stretch>
        </p:blipFill>
        <p:spPr>
          <a:xfrm>
            <a:off x="4895670" y="110349"/>
            <a:ext cx="3829438" cy="2270106"/>
          </a:xfrm>
          <a:prstGeom prst="rect">
            <a:avLst/>
          </a:prstGeom>
        </p:spPr>
      </p:pic>
      <p:pic>
        <p:nvPicPr>
          <p:cNvPr id="9" name="Picture 8"/>
          <p:cNvPicPr>
            <a:picLocks noChangeAspect="1"/>
          </p:cNvPicPr>
          <p:nvPr/>
        </p:nvPicPr>
        <p:blipFill>
          <a:blip r:embed="rId6"/>
          <a:stretch>
            <a:fillRect/>
          </a:stretch>
        </p:blipFill>
        <p:spPr>
          <a:xfrm>
            <a:off x="4875375" y="2399139"/>
            <a:ext cx="3810666" cy="2143989"/>
          </a:xfrm>
          <a:prstGeom prst="rect">
            <a:avLst/>
          </a:prstGeom>
        </p:spPr>
      </p:pic>
      <p:pic>
        <p:nvPicPr>
          <p:cNvPr id="10" name="Picture 9"/>
          <p:cNvPicPr>
            <a:picLocks noChangeAspect="1"/>
          </p:cNvPicPr>
          <p:nvPr/>
        </p:nvPicPr>
        <p:blipFill>
          <a:blip r:embed="rId7"/>
          <a:stretch>
            <a:fillRect/>
          </a:stretch>
        </p:blipFill>
        <p:spPr>
          <a:xfrm>
            <a:off x="4875375" y="4628959"/>
            <a:ext cx="3791894" cy="2143989"/>
          </a:xfrm>
          <a:prstGeom prst="rect">
            <a:avLst/>
          </a:prstGeom>
        </p:spPr>
      </p:pic>
      <p:sp>
        <p:nvSpPr>
          <p:cNvPr id="11" name="TextBox 10"/>
          <p:cNvSpPr txBox="1"/>
          <p:nvPr/>
        </p:nvSpPr>
        <p:spPr>
          <a:xfrm>
            <a:off x="1724146" y="1282901"/>
            <a:ext cx="487680" cy="369332"/>
          </a:xfrm>
          <a:prstGeom prst="rect">
            <a:avLst/>
          </a:prstGeom>
          <a:noFill/>
        </p:spPr>
        <p:txBody>
          <a:bodyPr wrap="square" rtlCol="0">
            <a:spAutoFit/>
          </a:bodyPr>
          <a:lstStyle/>
          <a:p>
            <a:r>
              <a:rPr lang="en-GB" dirty="0" smtClean="0"/>
              <a:t>B+</a:t>
            </a:r>
            <a:endParaRPr lang="en-GB" dirty="0"/>
          </a:p>
        </p:txBody>
      </p:sp>
      <p:sp>
        <p:nvSpPr>
          <p:cNvPr id="12" name="TextBox 11"/>
          <p:cNvSpPr txBox="1"/>
          <p:nvPr/>
        </p:nvSpPr>
        <p:spPr>
          <a:xfrm>
            <a:off x="1724146" y="3243899"/>
            <a:ext cx="487680" cy="369332"/>
          </a:xfrm>
          <a:prstGeom prst="rect">
            <a:avLst/>
          </a:prstGeom>
          <a:noFill/>
        </p:spPr>
        <p:txBody>
          <a:bodyPr wrap="square" rtlCol="0">
            <a:spAutoFit/>
          </a:bodyPr>
          <a:lstStyle/>
          <a:p>
            <a:r>
              <a:rPr lang="en-GB" dirty="0" smtClean="0"/>
              <a:t>B-</a:t>
            </a:r>
            <a:endParaRPr lang="en-GB" dirty="0"/>
          </a:p>
        </p:txBody>
      </p:sp>
      <p:sp>
        <p:nvSpPr>
          <p:cNvPr id="13" name="TextBox 12"/>
          <p:cNvSpPr txBox="1"/>
          <p:nvPr/>
        </p:nvSpPr>
        <p:spPr>
          <a:xfrm>
            <a:off x="1692084" y="5431833"/>
            <a:ext cx="487680" cy="369332"/>
          </a:xfrm>
          <a:prstGeom prst="rect">
            <a:avLst/>
          </a:prstGeom>
          <a:noFill/>
        </p:spPr>
        <p:txBody>
          <a:bodyPr wrap="square" rtlCol="0">
            <a:spAutoFit/>
          </a:bodyPr>
          <a:lstStyle/>
          <a:p>
            <a:r>
              <a:rPr lang="en-GB" dirty="0" smtClean="0"/>
              <a:t>B0</a:t>
            </a:r>
            <a:endParaRPr lang="en-GB" dirty="0"/>
          </a:p>
        </p:txBody>
      </p:sp>
      <p:sp>
        <p:nvSpPr>
          <p:cNvPr id="14" name="TextBox 13"/>
          <p:cNvSpPr txBox="1"/>
          <p:nvPr/>
        </p:nvSpPr>
        <p:spPr>
          <a:xfrm>
            <a:off x="1483804" y="-84500"/>
            <a:ext cx="904240" cy="400110"/>
          </a:xfrm>
          <a:prstGeom prst="rect">
            <a:avLst/>
          </a:prstGeom>
          <a:noFill/>
        </p:spPr>
        <p:txBody>
          <a:bodyPr wrap="square" rtlCol="0">
            <a:spAutoFit/>
          </a:bodyPr>
          <a:lstStyle/>
          <a:p>
            <a:r>
              <a:rPr lang="en-GB" sz="2000" b="1" dirty="0" smtClean="0"/>
              <a:t>TRD</a:t>
            </a:r>
            <a:endParaRPr lang="en-GB" sz="2000" b="1" dirty="0"/>
          </a:p>
        </p:txBody>
      </p:sp>
      <p:sp>
        <p:nvSpPr>
          <p:cNvPr id="15" name="TextBox 14"/>
          <p:cNvSpPr txBox="1"/>
          <p:nvPr/>
        </p:nvSpPr>
        <p:spPr>
          <a:xfrm>
            <a:off x="6666542" y="1277695"/>
            <a:ext cx="487680" cy="369332"/>
          </a:xfrm>
          <a:prstGeom prst="rect">
            <a:avLst/>
          </a:prstGeom>
          <a:noFill/>
        </p:spPr>
        <p:txBody>
          <a:bodyPr wrap="square" rtlCol="0">
            <a:spAutoFit/>
          </a:bodyPr>
          <a:lstStyle/>
          <a:p>
            <a:r>
              <a:rPr lang="en-GB" dirty="0" smtClean="0"/>
              <a:t>B+</a:t>
            </a:r>
            <a:endParaRPr lang="en-GB" dirty="0"/>
          </a:p>
        </p:txBody>
      </p:sp>
      <p:sp>
        <p:nvSpPr>
          <p:cNvPr id="16" name="TextBox 15"/>
          <p:cNvSpPr txBox="1"/>
          <p:nvPr/>
        </p:nvSpPr>
        <p:spPr>
          <a:xfrm>
            <a:off x="6666542" y="3238693"/>
            <a:ext cx="487680" cy="369332"/>
          </a:xfrm>
          <a:prstGeom prst="rect">
            <a:avLst/>
          </a:prstGeom>
          <a:noFill/>
        </p:spPr>
        <p:txBody>
          <a:bodyPr wrap="square" rtlCol="0">
            <a:spAutoFit/>
          </a:bodyPr>
          <a:lstStyle/>
          <a:p>
            <a:r>
              <a:rPr lang="en-GB" dirty="0" smtClean="0"/>
              <a:t>B-</a:t>
            </a:r>
            <a:endParaRPr lang="en-GB" dirty="0"/>
          </a:p>
        </p:txBody>
      </p:sp>
      <p:sp>
        <p:nvSpPr>
          <p:cNvPr id="17" name="TextBox 16"/>
          <p:cNvSpPr txBox="1"/>
          <p:nvPr/>
        </p:nvSpPr>
        <p:spPr>
          <a:xfrm>
            <a:off x="6634480" y="5426627"/>
            <a:ext cx="487680" cy="369332"/>
          </a:xfrm>
          <a:prstGeom prst="rect">
            <a:avLst/>
          </a:prstGeom>
          <a:noFill/>
        </p:spPr>
        <p:txBody>
          <a:bodyPr wrap="square" rtlCol="0">
            <a:spAutoFit/>
          </a:bodyPr>
          <a:lstStyle/>
          <a:p>
            <a:r>
              <a:rPr lang="en-GB" dirty="0" smtClean="0"/>
              <a:t>B0</a:t>
            </a:r>
            <a:endParaRPr lang="en-GB" dirty="0"/>
          </a:p>
        </p:txBody>
      </p:sp>
      <p:sp>
        <p:nvSpPr>
          <p:cNvPr id="18" name="TextBox 17"/>
          <p:cNvSpPr txBox="1"/>
          <p:nvPr/>
        </p:nvSpPr>
        <p:spPr>
          <a:xfrm>
            <a:off x="6426200" y="-89706"/>
            <a:ext cx="904240" cy="400110"/>
          </a:xfrm>
          <a:prstGeom prst="rect">
            <a:avLst/>
          </a:prstGeom>
          <a:noFill/>
        </p:spPr>
        <p:txBody>
          <a:bodyPr wrap="square" rtlCol="0">
            <a:spAutoFit/>
          </a:bodyPr>
          <a:lstStyle/>
          <a:p>
            <a:r>
              <a:rPr lang="en-GB" sz="2000" b="1" dirty="0" smtClean="0"/>
              <a:t>TOF</a:t>
            </a:r>
            <a:endParaRPr lang="en-GB" sz="2000" b="1" dirty="0"/>
          </a:p>
        </p:txBody>
      </p:sp>
      <p:sp>
        <p:nvSpPr>
          <p:cNvPr id="19" name="TextBox 18"/>
          <p:cNvSpPr txBox="1"/>
          <p:nvPr/>
        </p:nvSpPr>
        <p:spPr>
          <a:xfrm>
            <a:off x="183338" y="245257"/>
            <a:ext cx="2462534" cy="369332"/>
          </a:xfrm>
          <a:prstGeom prst="rect">
            <a:avLst/>
          </a:prstGeom>
          <a:noFill/>
        </p:spPr>
        <p:txBody>
          <a:bodyPr wrap="none" rtlCol="0">
            <a:spAutoFit/>
          </a:bodyPr>
          <a:lstStyle/>
          <a:p>
            <a:r>
              <a:rPr lang="el-GR" dirty="0" smtClean="0"/>
              <a:t>Δ</a:t>
            </a:r>
            <a:r>
              <a:rPr lang="en-GB" dirty="0" smtClean="0"/>
              <a:t>Y                                  </a:t>
            </a:r>
            <a:r>
              <a:rPr lang="el-GR" dirty="0" smtClean="0"/>
              <a:t>Δ</a:t>
            </a:r>
            <a:r>
              <a:rPr lang="en-GB" dirty="0" smtClean="0"/>
              <a:t>Z</a:t>
            </a:r>
            <a:endParaRPr lang="en-GB" dirty="0"/>
          </a:p>
        </p:txBody>
      </p:sp>
      <p:sp>
        <p:nvSpPr>
          <p:cNvPr id="20" name="TextBox 19"/>
          <p:cNvSpPr txBox="1"/>
          <p:nvPr/>
        </p:nvSpPr>
        <p:spPr>
          <a:xfrm>
            <a:off x="5093573" y="236087"/>
            <a:ext cx="2462534" cy="369332"/>
          </a:xfrm>
          <a:prstGeom prst="rect">
            <a:avLst/>
          </a:prstGeom>
          <a:noFill/>
        </p:spPr>
        <p:txBody>
          <a:bodyPr wrap="none" rtlCol="0">
            <a:spAutoFit/>
          </a:bodyPr>
          <a:lstStyle/>
          <a:p>
            <a:r>
              <a:rPr lang="el-GR" dirty="0" smtClean="0"/>
              <a:t>Δ</a:t>
            </a:r>
            <a:r>
              <a:rPr lang="en-GB" dirty="0" smtClean="0"/>
              <a:t>Y                                  </a:t>
            </a:r>
            <a:r>
              <a:rPr lang="el-GR" dirty="0" smtClean="0"/>
              <a:t>Δ</a:t>
            </a:r>
            <a:r>
              <a:rPr lang="en-GB" dirty="0" smtClean="0"/>
              <a:t>Z</a:t>
            </a:r>
            <a:endParaRPr lang="en-GB" dirty="0"/>
          </a:p>
        </p:txBody>
      </p:sp>
      <p:sp>
        <p:nvSpPr>
          <p:cNvPr id="21" name="TextBox 20"/>
          <p:cNvSpPr txBox="1"/>
          <p:nvPr/>
        </p:nvSpPr>
        <p:spPr>
          <a:xfrm>
            <a:off x="4053840" y="985520"/>
            <a:ext cx="802640" cy="646331"/>
          </a:xfrm>
          <a:prstGeom prst="rect">
            <a:avLst/>
          </a:prstGeom>
          <a:noFill/>
        </p:spPr>
        <p:txBody>
          <a:bodyPr wrap="square" rtlCol="0">
            <a:spAutoFit/>
          </a:bodyPr>
          <a:lstStyle/>
          <a:p>
            <a:pPr algn="ctr"/>
            <a:r>
              <a:rPr lang="en-GB" dirty="0">
                <a:solidFill>
                  <a:schemeClr val="accent1">
                    <a:lumMod val="75000"/>
                  </a:schemeClr>
                </a:solidFill>
              </a:rPr>
              <a:t>b</a:t>
            </a:r>
            <a:r>
              <a:rPr lang="en-GB" dirty="0" smtClean="0">
                <a:solidFill>
                  <a:schemeClr val="accent1">
                    <a:lumMod val="75000"/>
                  </a:schemeClr>
                </a:solidFill>
              </a:rPr>
              <a:t>efore</a:t>
            </a:r>
          </a:p>
          <a:p>
            <a:pPr algn="ctr"/>
            <a:r>
              <a:rPr lang="en-GB" dirty="0" smtClean="0">
                <a:solidFill>
                  <a:srgbClr val="FF0000"/>
                </a:solidFill>
              </a:rPr>
              <a:t>after</a:t>
            </a:r>
            <a:endParaRPr lang="en-GB" dirty="0">
              <a:solidFill>
                <a:srgbClr val="FF0000"/>
              </a:solidFill>
            </a:endParaRPr>
          </a:p>
        </p:txBody>
      </p:sp>
    </p:spTree>
    <p:extLst>
      <p:ext uri="{BB962C8B-B14F-4D97-AF65-F5344CB8AC3E}">
        <p14:creationId xmlns:p14="http://schemas.microsoft.com/office/powerpoint/2010/main" val="7487376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36</a:t>
            </a:fld>
            <a:endParaRPr lang="en-GB"/>
          </a:p>
        </p:txBody>
      </p:sp>
      <p:sp>
        <p:nvSpPr>
          <p:cNvPr id="4" name="TextBox 3"/>
          <p:cNvSpPr txBox="1"/>
          <p:nvPr/>
        </p:nvSpPr>
        <p:spPr>
          <a:xfrm>
            <a:off x="1925378" y="35262"/>
            <a:ext cx="5380075" cy="369332"/>
          </a:xfrm>
          <a:prstGeom prst="rect">
            <a:avLst/>
          </a:prstGeom>
          <a:noFill/>
        </p:spPr>
        <p:txBody>
          <a:bodyPr wrap="square" rtlCol="0">
            <a:spAutoFit/>
          </a:bodyPr>
          <a:lstStyle/>
          <a:p>
            <a:pPr algn="ctr"/>
            <a:r>
              <a:rPr lang="en-GB" b="1" dirty="0" smtClean="0"/>
              <a:t>Outlook</a:t>
            </a:r>
            <a:endParaRPr lang="en-GB" b="1" dirty="0"/>
          </a:p>
        </p:txBody>
      </p:sp>
      <p:sp>
        <p:nvSpPr>
          <p:cNvPr id="5" name="TextBox 4"/>
          <p:cNvSpPr txBox="1"/>
          <p:nvPr/>
        </p:nvSpPr>
        <p:spPr>
          <a:xfrm>
            <a:off x="477520" y="735667"/>
            <a:ext cx="7924800" cy="5940088"/>
          </a:xfrm>
          <a:prstGeom prst="rect">
            <a:avLst/>
          </a:prstGeom>
          <a:noFill/>
        </p:spPr>
        <p:txBody>
          <a:bodyPr wrap="square" rtlCol="0">
            <a:spAutoFit/>
          </a:bodyPr>
          <a:lstStyle/>
          <a:p>
            <a:pPr marL="285750" indent="-285750">
              <a:lnSpc>
                <a:spcPct val="125000"/>
              </a:lnSpc>
              <a:spcBef>
                <a:spcPts val="300"/>
              </a:spcBef>
              <a:buFont typeface="Wingdings" panose="05000000000000000000" pitchFamily="2" charset="2"/>
              <a:buChar char="§"/>
            </a:pPr>
            <a:r>
              <a:rPr lang="en-GB" u="sng" dirty="0" err="1" smtClean="0"/>
              <a:t>Millepede</a:t>
            </a:r>
            <a:r>
              <a:rPr lang="en-GB" u="sng" dirty="0" smtClean="0"/>
              <a:t> </a:t>
            </a:r>
            <a:r>
              <a:rPr lang="en-GB" u="sng" dirty="0" smtClean="0"/>
              <a:t>alignment</a:t>
            </a:r>
            <a:endParaRPr lang="en-GB" u="sng" dirty="0"/>
          </a:p>
          <a:p>
            <a:pPr marL="447675" lvl="1" indent="-184150">
              <a:lnSpc>
                <a:spcPct val="125000"/>
              </a:lnSpc>
              <a:spcBef>
                <a:spcPts val="300"/>
              </a:spcBef>
              <a:buFont typeface="Arial" panose="020B0604020202020204" pitchFamily="34" charset="0"/>
              <a:buChar char="•"/>
            </a:pPr>
            <a:r>
              <a:rPr lang="en-GB" dirty="0" smtClean="0"/>
              <a:t>Try to improve vertex DCA </a:t>
            </a:r>
            <a:r>
              <a:rPr lang="en-GB" dirty="0" smtClean="0"/>
              <a:t>(bias in </a:t>
            </a:r>
            <a:r>
              <a:rPr lang="el-GR" dirty="0" smtClean="0"/>
              <a:t>ϕ</a:t>
            </a:r>
            <a:r>
              <a:rPr lang="en-GB" dirty="0" smtClean="0"/>
              <a:t>, </a:t>
            </a:r>
            <a:r>
              <a:rPr lang="en-GB" dirty="0" err="1" smtClean="0"/>
              <a:t>p</a:t>
            </a:r>
            <a:r>
              <a:rPr lang="en-GB" baseline="-25000" dirty="0" err="1" smtClean="0"/>
              <a:t>T</a:t>
            </a:r>
            <a:r>
              <a:rPr lang="en-GB" dirty="0" smtClean="0"/>
              <a:t>)</a:t>
            </a:r>
            <a:r>
              <a:rPr lang="en-GB" dirty="0"/>
              <a:t> </a:t>
            </a:r>
            <a:endParaRPr lang="en-GB" dirty="0" smtClean="0"/>
          </a:p>
          <a:p>
            <a:pPr marL="447675" lvl="1" indent="-184150">
              <a:lnSpc>
                <a:spcPct val="125000"/>
              </a:lnSpc>
              <a:spcBef>
                <a:spcPts val="300"/>
              </a:spcBef>
              <a:buFont typeface="Arial" panose="020B0604020202020204" pitchFamily="34" charset="0"/>
              <a:buChar char="•"/>
            </a:pPr>
            <a:r>
              <a:rPr lang="en-GB" dirty="0" smtClean="0"/>
              <a:t>Systematic </a:t>
            </a:r>
            <a:r>
              <a:rPr lang="en-GB" dirty="0"/>
              <a:t>difference between B+, B- and B0 is still </a:t>
            </a:r>
            <a:r>
              <a:rPr lang="en-GB" dirty="0" smtClean="0"/>
              <a:t>observed:</a:t>
            </a:r>
          </a:p>
          <a:p>
            <a:pPr marL="630238" lvl="2" indent="-182563">
              <a:lnSpc>
                <a:spcPct val="125000"/>
              </a:lnSpc>
              <a:spcBef>
                <a:spcPts val="300"/>
              </a:spcBef>
              <a:buFont typeface="Arial" panose="020B0604020202020204" pitchFamily="34" charset="0"/>
              <a:buChar char="•"/>
            </a:pPr>
            <a:r>
              <a:rPr lang="en-GB" dirty="0" smtClean="0"/>
              <a:t>In the current </a:t>
            </a:r>
            <a:r>
              <a:rPr lang="en-GB" dirty="0"/>
              <a:t>ITS/TRD/TOF </a:t>
            </a:r>
            <a:r>
              <a:rPr lang="en-GB" dirty="0" smtClean="0"/>
              <a:t>alignment schema </a:t>
            </a:r>
            <a:r>
              <a:rPr lang="en-GB" dirty="0"/>
              <a:t>only TRD may introduce such </a:t>
            </a:r>
            <a:r>
              <a:rPr lang="en-GB" dirty="0" smtClean="0"/>
              <a:t/>
            </a:r>
            <a:br>
              <a:rPr lang="en-GB" dirty="0" smtClean="0"/>
            </a:br>
            <a:r>
              <a:rPr lang="en-GB" dirty="0" smtClean="0"/>
              <a:t>dependence </a:t>
            </a:r>
            <a:r>
              <a:rPr lang="en-GB" dirty="0"/>
              <a:t>via run/field dependent </a:t>
            </a:r>
            <a:r>
              <a:rPr lang="en-GB" dirty="0" smtClean="0"/>
              <a:t>calibrations</a:t>
            </a:r>
          </a:p>
          <a:p>
            <a:pPr marL="630238" lvl="2" indent="-182563">
              <a:lnSpc>
                <a:spcPct val="125000"/>
              </a:lnSpc>
              <a:spcBef>
                <a:spcPts val="300"/>
              </a:spcBef>
              <a:buFont typeface="Arial" panose="020B0604020202020204" pitchFamily="34" charset="0"/>
              <a:buChar char="•"/>
            </a:pPr>
            <a:r>
              <a:rPr lang="en-GB" dirty="0" smtClean="0"/>
              <a:t>Introduce calibration DOF sets </a:t>
            </a:r>
            <a:r>
              <a:rPr lang="en-GB" dirty="0"/>
              <a:t>for field and run dependent calibration parameters to improve alignment quality (and TRD calibration also</a:t>
            </a:r>
            <a:r>
              <a:rPr lang="en-GB" dirty="0" smtClean="0"/>
              <a:t>)</a:t>
            </a:r>
            <a:endParaRPr lang="en-GB" dirty="0"/>
          </a:p>
          <a:p>
            <a:pPr marL="447675" lvl="1" indent="-184150">
              <a:lnSpc>
                <a:spcPct val="125000"/>
              </a:lnSpc>
              <a:spcBef>
                <a:spcPts val="300"/>
              </a:spcBef>
              <a:buFont typeface="Arial" panose="020B0604020202020204" pitchFamily="34" charset="0"/>
              <a:buChar char="•"/>
            </a:pPr>
            <a:r>
              <a:rPr lang="en-GB" dirty="0" smtClean="0"/>
              <a:t>Finalize </a:t>
            </a:r>
            <a:r>
              <a:rPr lang="en-GB" dirty="0" smtClean="0"/>
              <a:t>HMPID module</a:t>
            </a:r>
          </a:p>
          <a:p>
            <a:pPr marL="447675" lvl="1" indent="-184150">
              <a:lnSpc>
                <a:spcPct val="125000"/>
              </a:lnSpc>
              <a:spcBef>
                <a:spcPts val="300"/>
              </a:spcBef>
              <a:buFont typeface="Arial" panose="020B0604020202020204" pitchFamily="34" charset="0"/>
              <a:buChar char="•"/>
              <a:tabLst>
                <a:tab pos="2154238" algn="l"/>
              </a:tabLst>
            </a:pPr>
            <a:r>
              <a:rPr lang="en-GB" dirty="0" smtClean="0"/>
              <a:t>Many ITS sensors are not in the data (list in the backup)</a:t>
            </a:r>
            <a:br>
              <a:rPr lang="en-GB" dirty="0" smtClean="0"/>
            </a:br>
            <a:r>
              <a:rPr lang="en-GB" dirty="0" smtClean="0"/>
              <a:t>SPD0: 6/80,   </a:t>
            </a:r>
            <a:r>
              <a:rPr lang="en-GB" dirty="0" smtClean="0"/>
              <a:t>	SPD1</a:t>
            </a:r>
            <a:r>
              <a:rPr lang="en-GB" dirty="0" smtClean="0"/>
              <a:t>: 10/160,   </a:t>
            </a:r>
            <a:r>
              <a:rPr lang="en-GB" dirty="0" smtClean="0"/>
              <a:t/>
            </a:r>
            <a:br>
              <a:rPr lang="en-GB" dirty="0" smtClean="0"/>
            </a:br>
            <a:r>
              <a:rPr lang="en-GB" dirty="0" smtClean="0"/>
              <a:t>SDD2</a:t>
            </a:r>
            <a:r>
              <a:rPr lang="en-GB" dirty="0" smtClean="0"/>
              <a:t>: 9/84,   </a:t>
            </a:r>
            <a:r>
              <a:rPr lang="en-GB" dirty="0" smtClean="0"/>
              <a:t>	SDD3</a:t>
            </a:r>
            <a:r>
              <a:rPr lang="en-GB" dirty="0" smtClean="0"/>
              <a:t>: 21/176,   </a:t>
            </a:r>
            <a:r>
              <a:rPr lang="en-GB" dirty="0" smtClean="0"/>
              <a:t/>
            </a:r>
            <a:br>
              <a:rPr lang="en-GB" dirty="0" smtClean="0"/>
            </a:br>
            <a:r>
              <a:rPr lang="en-GB" dirty="0" smtClean="0"/>
              <a:t>SSD4</a:t>
            </a:r>
            <a:r>
              <a:rPr lang="en-GB" dirty="0" smtClean="0"/>
              <a:t>: </a:t>
            </a:r>
            <a:r>
              <a:rPr lang="en-GB" dirty="0" smtClean="0"/>
              <a:t>66/748</a:t>
            </a:r>
            <a:r>
              <a:rPr lang="en-GB" dirty="0"/>
              <a:t>	</a:t>
            </a:r>
            <a:r>
              <a:rPr lang="en-GB" dirty="0" smtClean="0"/>
              <a:t>SSD5</a:t>
            </a:r>
            <a:r>
              <a:rPr lang="en-GB" dirty="0" smtClean="0"/>
              <a:t>: 80/950</a:t>
            </a:r>
            <a:br>
              <a:rPr lang="en-GB" dirty="0" smtClean="0"/>
            </a:br>
            <a:r>
              <a:rPr lang="en-GB" dirty="0" smtClean="0"/>
              <a:t>Need additional alignment if reappear in the future </a:t>
            </a:r>
            <a:r>
              <a:rPr lang="en-GB" dirty="0" smtClean="0"/>
              <a:t>data</a:t>
            </a:r>
          </a:p>
          <a:p>
            <a:pPr marL="447675" lvl="1" indent="-184150">
              <a:lnSpc>
                <a:spcPct val="125000"/>
              </a:lnSpc>
              <a:spcBef>
                <a:spcPts val="300"/>
              </a:spcBef>
              <a:buFont typeface="Arial" panose="020B0604020202020204" pitchFamily="34" charset="0"/>
              <a:buChar char="•"/>
            </a:pPr>
            <a:endParaRPr lang="en-GB" dirty="0" smtClean="0"/>
          </a:p>
          <a:p>
            <a:pPr marL="285750" indent="-285750">
              <a:lnSpc>
                <a:spcPct val="125000"/>
              </a:lnSpc>
              <a:spcBef>
                <a:spcPts val="300"/>
              </a:spcBef>
              <a:buFont typeface="Wingdings" panose="05000000000000000000" pitchFamily="2" charset="2"/>
              <a:buChar char="§"/>
            </a:pPr>
            <a:r>
              <a:rPr lang="en-GB" u="sng" dirty="0" smtClean="0"/>
              <a:t>For </a:t>
            </a:r>
            <a:r>
              <a:rPr lang="en-GB" u="sng" dirty="0" smtClean="0"/>
              <a:t>the Run3 upgrade:</a:t>
            </a:r>
            <a:r>
              <a:rPr lang="en-GB" dirty="0" smtClean="0"/>
              <a:t> problems with ROOT </a:t>
            </a:r>
            <a:r>
              <a:rPr lang="en-GB" dirty="0" err="1" smtClean="0"/>
              <a:t>TGeoHMatrix</a:t>
            </a:r>
            <a:r>
              <a:rPr lang="en-GB" dirty="0" smtClean="0"/>
              <a:t> precision might be critical for ITS upgrade, fix is needed</a:t>
            </a:r>
          </a:p>
        </p:txBody>
      </p:sp>
    </p:spTree>
    <p:extLst>
      <p:ext uri="{BB962C8B-B14F-4D97-AF65-F5344CB8AC3E}">
        <p14:creationId xmlns:p14="http://schemas.microsoft.com/office/powerpoint/2010/main" val="27242584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37</a:t>
            </a:fld>
            <a:endParaRPr lang="en-GB"/>
          </a:p>
        </p:txBody>
      </p:sp>
      <p:sp>
        <p:nvSpPr>
          <p:cNvPr id="4" name="TextBox 3"/>
          <p:cNvSpPr txBox="1"/>
          <p:nvPr/>
        </p:nvSpPr>
        <p:spPr>
          <a:xfrm>
            <a:off x="1925378" y="35262"/>
            <a:ext cx="5380075" cy="369332"/>
          </a:xfrm>
          <a:prstGeom prst="rect">
            <a:avLst/>
          </a:prstGeom>
          <a:noFill/>
        </p:spPr>
        <p:txBody>
          <a:bodyPr wrap="square" rtlCol="0">
            <a:spAutoFit/>
          </a:bodyPr>
          <a:lstStyle/>
          <a:p>
            <a:pPr algn="ctr"/>
            <a:r>
              <a:rPr lang="en-GB" b="1" dirty="0" smtClean="0"/>
              <a:t>Outlook</a:t>
            </a:r>
            <a:endParaRPr lang="en-GB" b="1" dirty="0"/>
          </a:p>
        </p:txBody>
      </p:sp>
      <p:sp>
        <p:nvSpPr>
          <p:cNvPr id="5" name="TextBox 4"/>
          <p:cNvSpPr txBox="1"/>
          <p:nvPr/>
        </p:nvSpPr>
        <p:spPr>
          <a:xfrm>
            <a:off x="637540" y="705187"/>
            <a:ext cx="7477760" cy="4093428"/>
          </a:xfrm>
          <a:prstGeom prst="rect">
            <a:avLst/>
          </a:prstGeom>
          <a:noFill/>
        </p:spPr>
        <p:txBody>
          <a:bodyPr wrap="square" rtlCol="0">
            <a:spAutoFit/>
          </a:bodyPr>
          <a:lstStyle/>
          <a:p>
            <a:pPr marL="285750" indent="-285750">
              <a:lnSpc>
                <a:spcPct val="125000"/>
              </a:lnSpc>
              <a:spcBef>
                <a:spcPts val="300"/>
              </a:spcBef>
              <a:buFont typeface="Wingdings" panose="05000000000000000000" pitchFamily="2" charset="2"/>
              <a:buChar char="§"/>
            </a:pPr>
            <a:r>
              <a:rPr lang="en-GB" u="sng" dirty="0" err="1" smtClean="0"/>
              <a:t>Aliroot</a:t>
            </a:r>
            <a:r>
              <a:rPr lang="en-GB" u="sng" dirty="0" smtClean="0"/>
              <a:t> reconstruction</a:t>
            </a:r>
          </a:p>
          <a:p>
            <a:pPr marL="447675" lvl="1" indent="-184150">
              <a:lnSpc>
                <a:spcPct val="125000"/>
              </a:lnSpc>
              <a:spcBef>
                <a:spcPts val="300"/>
              </a:spcBef>
              <a:buFont typeface="Arial" panose="020B0604020202020204" pitchFamily="34" charset="0"/>
              <a:buChar char="•"/>
            </a:pPr>
            <a:r>
              <a:rPr lang="en-GB" dirty="0" smtClean="0"/>
              <a:t>TRD Z assignment for pad-row non-crossing </a:t>
            </a:r>
            <a:r>
              <a:rPr lang="en-GB" dirty="0" err="1" smtClean="0"/>
              <a:t>tracklets</a:t>
            </a:r>
            <a:r>
              <a:rPr lang="en-GB" dirty="0" smtClean="0"/>
              <a:t> must be fixed </a:t>
            </a:r>
          </a:p>
          <a:p>
            <a:pPr marL="447675" lvl="1" indent="-184150">
              <a:lnSpc>
                <a:spcPct val="125000"/>
              </a:lnSpc>
              <a:spcBef>
                <a:spcPts val="300"/>
              </a:spcBef>
              <a:buFont typeface="Arial" panose="020B0604020202020204" pitchFamily="34" charset="0"/>
              <a:buChar char="•"/>
            </a:pPr>
            <a:r>
              <a:rPr lang="en-GB" dirty="0" smtClean="0"/>
              <a:t>Ion-tail cancelation in TRD: correction for B=0 is applied as for B&lt;0 field → to be fixed</a:t>
            </a:r>
            <a:br>
              <a:rPr lang="en-GB" dirty="0" smtClean="0"/>
            </a:br>
            <a:r>
              <a:rPr lang="en-GB" dirty="0" smtClean="0"/>
              <a:t>The corrections themselves </a:t>
            </a:r>
            <a:r>
              <a:rPr lang="en-GB" dirty="0" smtClean="0"/>
              <a:t/>
            </a:r>
            <a:br>
              <a:rPr lang="en-GB" dirty="0" smtClean="0"/>
            </a:br>
            <a:r>
              <a:rPr lang="en-GB" dirty="0" smtClean="0"/>
              <a:t>(</a:t>
            </a:r>
            <a:r>
              <a:rPr lang="en-GB" dirty="0" smtClean="0"/>
              <a:t>up to </a:t>
            </a:r>
            <a:r>
              <a:rPr lang="en-GB" dirty="0" smtClean="0">
                <a:latin typeface="Times New Roman" panose="02020603050405020304" pitchFamily="18" charset="0"/>
                <a:cs typeface="Times New Roman" panose="02020603050405020304" pitchFamily="18" charset="0"/>
              </a:rPr>
              <a:t>~</a:t>
            </a:r>
            <a:r>
              <a:rPr lang="en-GB" dirty="0" smtClean="0"/>
              <a:t>200 and </a:t>
            </a:r>
            <a:r>
              <a:rPr lang="en-GB" dirty="0">
                <a:latin typeface="Times New Roman" panose="02020603050405020304" pitchFamily="18" charset="0"/>
                <a:cs typeface="Times New Roman" panose="02020603050405020304" pitchFamily="18" charset="0"/>
              </a:rPr>
              <a:t>~</a:t>
            </a:r>
            <a:r>
              <a:rPr lang="en-GB" dirty="0" smtClean="0"/>
              <a:t>400 µm depending in B sign) to be checked</a:t>
            </a:r>
          </a:p>
          <a:p>
            <a:pPr marL="447675" lvl="1" indent="-184150">
              <a:lnSpc>
                <a:spcPct val="125000"/>
              </a:lnSpc>
              <a:spcBef>
                <a:spcPts val="300"/>
              </a:spcBef>
              <a:buFont typeface="Arial" panose="020B0604020202020204" pitchFamily="34" charset="0"/>
              <a:buChar char="•"/>
            </a:pPr>
            <a:r>
              <a:rPr lang="en-GB" dirty="0" smtClean="0"/>
              <a:t>TOF clusters should receive proper </a:t>
            </a:r>
            <a:r>
              <a:rPr lang="en-GB" dirty="0" smtClean="0"/>
              <a:t>misalignment</a:t>
            </a:r>
          </a:p>
          <a:p>
            <a:pPr marL="447675" lvl="1" indent="-184150">
              <a:lnSpc>
                <a:spcPct val="125000"/>
              </a:lnSpc>
              <a:spcBef>
                <a:spcPts val="300"/>
              </a:spcBef>
              <a:buFont typeface="Arial" panose="020B0604020202020204" pitchFamily="34" charset="0"/>
              <a:buChar char="•"/>
            </a:pPr>
            <a:endParaRPr lang="en-GB" dirty="0"/>
          </a:p>
          <a:p>
            <a:pPr marL="447675" lvl="1" indent="-184150">
              <a:lnSpc>
                <a:spcPct val="125000"/>
              </a:lnSpc>
              <a:spcBef>
                <a:spcPts val="300"/>
              </a:spcBef>
              <a:buFont typeface="Arial" panose="020B0604020202020204" pitchFamily="34" charset="0"/>
              <a:buChar char="•"/>
            </a:pPr>
            <a:r>
              <a:rPr lang="en-GB" dirty="0" smtClean="0"/>
              <a:t>Once TPC distortion maps are ready, reconstruct high </a:t>
            </a:r>
            <a:r>
              <a:rPr lang="en-GB" dirty="0" err="1" smtClean="0"/>
              <a:t>pT</a:t>
            </a:r>
            <a:r>
              <a:rPr lang="en-GB" dirty="0" smtClean="0"/>
              <a:t> filtered data </a:t>
            </a:r>
            <a:br>
              <a:rPr lang="en-GB" dirty="0" smtClean="0"/>
            </a:br>
            <a:r>
              <a:rPr lang="en-GB" dirty="0" smtClean="0"/>
              <a:t>with TRD (TOF?) in the reconstruction, to check the effect on </a:t>
            </a:r>
            <a:r>
              <a:rPr lang="en-GB" dirty="0" err="1" smtClean="0"/>
              <a:t>pT</a:t>
            </a:r>
            <a:r>
              <a:rPr lang="en-GB" dirty="0" smtClean="0"/>
              <a:t> resolution, efficiency.</a:t>
            </a:r>
            <a:endParaRPr lang="en-GB" dirty="0" smtClean="0"/>
          </a:p>
        </p:txBody>
      </p:sp>
    </p:spTree>
    <p:extLst>
      <p:ext uri="{BB962C8B-B14F-4D97-AF65-F5344CB8AC3E}">
        <p14:creationId xmlns:p14="http://schemas.microsoft.com/office/powerpoint/2010/main" val="8839659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38</a:t>
            </a:fld>
            <a:endParaRPr lang="en-GB"/>
          </a:p>
        </p:txBody>
      </p:sp>
      <p:sp>
        <p:nvSpPr>
          <p:cNvPr id="3" name="TextBox 2"/>
          <p:cNvSpPr txBox="1"/>
          <p:nvPr/>
        </p:nvSpPr>
        <p:spPr>
          <a:xfrm>
            <a:off x="2148840" y="2423160"/>
            <a:ext cx="5312664" cy="646331"/>
          </a:xfrm>
          <a:prstGeom prst="rect">
            <a:avLst/>
          </a:prstGeom>
          <a:noFill/>
        </p:spPr>
        <p:txBody>
          <a:bodyPr wrap="square" rtlCol="0">
            <a:spAutoFit/>
          </a:bodyPr>
          <a:lstStyle/>
          <a:p>
            <a:pPr algn="ctr"/>
            <a:r>
              <a:rPr lang="en-GB" sz="3600" dirty="0" smtClean="0"/>
              <a:t>BACKUP</a:t>
            </a:r>
            <a:endParaRPr lang="en-GB" sz="3600" dirty="0"/>
          </a:p>
        </p:txBody>
      </p:sp>
    </p:spTree>
    <p:extLst>
      <p:ext uri="{BB962C8B-B14F-4D97-AF65-F5344CB8AC3E}">
        <p14:creationId xmlns:p14="http://schemas.microsoft.com/office/powerpoint/2010/main" val="11502677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39</a:t>
            </a:fld>
            <a:endParaRPr lang="en-GB"/>
          </a:p>
        </p:txBody>
      </p:sp>
      <p:sp>
        <p:nvSpPr>
          <p:cNvPr id="3" name="TextBox 2"/>
          <p:cNvSpPr txBox="1"/>
          <p:nvPr/>
        </p:nvSpPr>
        <p:spPr>
          <a:xfrm>
            <a:off x="312420" y="9525"/>
            <a:ext cx="8666480" cy="6647974"/>
          </a:xfrm>
          <a:prstGeom prst="rect">
            <a:avLst/>
          </a:prstGeom>
          <a:noFill/>
        </p:spPr>
        <p:txBody>
          <a:bodyPr wrap="square" rtlCol="0">
            <a:spAutoFit/>
          </a:bodyPr>
          <a:lstStyle/>
          <a:p>
            <a:pPr algn="ctr"/>
            <a:r>
              <a:rPr lang="en-GB" dirty="0" smtClean="0">
                <a:cs typeface="Courier New" panose="02070309020205020404" pitchFamily="49" charset="0"/>
              </a:rPr>
              <a:t>Missing ITS detectors</a:t>
            </a:r>
            <a:endParaRPr lang="en-GB" sz="1200" dirty="0" smtClean="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SPD0:</a:t>
            </a:r>
          </a:p>
          <a:p>
            <a:r>
              <a:rPr lang="en-GB" sz="1200" dirty="0" smtClean="0">
                <a:latin typeface="Courier New" panose="02070309020205020404" pitchFamily="49" charset="0"/>
                <a:cs typeface="Courier New" panose="02070309020205020404" pitchFamily="49" charset="0"/>
              </a:rPr>
              <a:t>Sector1/Stave1/HalfStave0 Sector2/Stave0/HalfStave1 Sector2/Stave1/HalfStave1 </a:t>
            </a:r>
            <a:endParaRPr lang="en-GB" sz="1200" dirty="0">
              <a:latin typeface="Courier New" panose="02070309020205020404" pitchFamily="49" charset="0"/>
              <a:cs typeface="Courier New" panose="02070309020205020404" pitchFamily="49" charset="0"/>
            </a:endParaRPr>
          </a:p>
          <a:p>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SPD1:</a:t>
            </a:r>
            <a:br>
              <a:rPr lang="en-GB" sz="1200" dirty="0" smtClean="0">
                <a:latin typeface="Courier New" panose="02070309020205020404" pitchFamily="49" charset="0"/>
                <a:cs typeface="Courier New" panose="02070309020205020404" pitchFamily="49" charset="0"/>
              </a:rPr>
            </a:br>
            <a:r>
              <a:rPr lang="en-GB" sz="1200" dirty="0" smtClean="0">
                <a:latin typeface="Courier New" panose="02070309020205020404" pitchFamily="49" charset="0"/>
                <a:cs typeface="Courier New" panose="02070309020205020404" pitchFamily="49" charset="0"/>
              </a:rPr>
              <a:t>Sector3/Stave1/HalfStave1 Sector4/Stave0/HalfStave0 Sector5/Stave1/HalfStave0</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Sector6/Stave1/Halfstave1 Sector8/Stave1/Halfstave0</a:t>
            </a:r>
          </a:p>
          <a:p>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SDD2:</a:t>
            </a:r>
          </a:p>
          <a:p>
            <a:r>
              <a:rPr lang="en-GB" sz="1200" dirty="0" smtClean="0">
                <a:latin typeface="Courier New" panose="02070309020205020404" pitchFamily="49" charset="0"/>
                <a:cs typeface="Courier New" panose="02070309020205020404" pitchFamily="49" charset="0"/>
              </a:rPr>
              <a:t>Ladder2/Sensor2 Ladder3/Sensor0 Ladder3/Sensor1 Ladder3/Sensor2  Ladder6/Sensor3 </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Ladder6/Sensor4 Ladder6/Sensor5 Ladder9/Sensor4 Ladder12/Sensor5</a:t>
            </a:r>
            <a:endParaRPr lang="en-GB" sz="1200" dirty="0">
              <a:latin typeface="Courier New" panose="02070309020205020404" pitchFamily="49" charset="0"/>
              <a:cs typeface="Courier New" panose="02070309020205020404" pitchFamily="49" charset="0"/>
            </a:endParaRPr>
          </a:p>
          <a:p>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SDD3:</a:t>
            </a:r>
          </a:p>
          <a:p>
            <a:r>
              <a:rPr lang="en-GB" sz="1200" dirty="0" smtClean="0">
                <a:latin typeface="Courier New" panose="02070309020205020404" pitchFamily="49" charset="0"/>
                <a:cs typeface="Courier New" panose="02070309020205020404" pitchFamily="49" charset="0"/>
              </a:rPr>
              <a:t>Ladder0/Sensor0  Ladder2/Sensor3  Ladder2/Sensor5  Ladder3/Sensor0  Ladder3/Sensor1</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Ladder3/Sensor7  Ladder8/Sensor3  Ladder9/Sensor0  Ladder9/Sensor5  Ladder10/Sensor2 Ladder10/Sensor6 Ladder11/Sensor0 Ladder13/Sensor7 Ladder14/Sensor3 Ladder14/Sensor4 Ladder14/Sensor5 Ladder16/Sensor2 Ladder17/Sensor3 Ladder17/Sensor5 Ladder18/Sensor1 Ladder18/Sensor6 Ladder20/Sensor2 Ladder20/Sensor5 Ladder21/Sensor0</a:t>
            </a:r>
            <a:endParaRPr lang="en-GB" sz="1200" dirty="0">
              <a:latin typeface="Courier New" panose="02070309020205020404" pitchFamily="49" charset="0"/>
              <a:cs typeface="Courier New" panose="02070309020205020404" pitchFamily="49" charset="0"/>
            </a:endParaRPr>
          </a:p>
          <a:p>
            <a:endParaRPr lang="en-GB" sz="1200" dirty="0" smtClean="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SDD4:</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Ladder0/Sensor9   Ladder1/Sensor5   Ladder2/Sensor3   Ladder2/Sensor10  Ladder2/Sensor19 Ladder4/Sensor14  Ladder4/Sensor19  Ladder5/Sensor12  Ladder6/Sensor2   Ladder6/Sensor15 Ladder8/Sensor12  Ladder8/Sensor13  Ladder8/Sensor14  Ladder8/Sensor15  Ladder8/Sensor16 Ladder8/Sensor17  Ladder8/Sensor18  Ladder8/Sensor19  Ladder8/Sensor20  Ladder8/Sensor21</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Ladder14/Sensor8  Ladder14/Sensor12 Ladder14/Sensor13 Ladder14/Sensor14 Ladder14/Sensor15 Ladder14/Sensor16 Ladder14/Sensor17 Ladder14/Sensor18 Ladder14/Sensor19 Ladder14/Sensor20 Ladder14/Sensor21 Ladder15/Sensor5  Ladder15/Sensor12 Ladder15/Sensor13 Ladder15/Sensor14 Ladder15/Sensor15 Ladder15/Sensor16 Ladder15/Sensor17 Ladder15/Sensor18 Ladder15/Sensor19</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Ladder15/Sensor20 Ladder15/Sensor21 Ladder18/Sensor7  Ladder21/Sensor6  Ladder21/Sensor10 Ladder23/Sensor7  Ladder23/Sensor11 Ladder26/Sensor0  Ladder27/Sensor6  Ladder29/Sensor1 Ladder29/Sensor11 Ladder29/Sensor20 Ladder29/Sensor21 Ladder30/Sensor9  Ladder32/Sensor12 Ladder32/Sensor13 Ladder32/Sensor14 Ladder32/Sensor15 Ladder32/Sensor16 Ladder32/Sensor17</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Ladder32/Sensor18 Ladder32/Sensor19 Ladder32/Sensor20 Ladder32/Sensor21 Ladder33/Sensor2 Ladder33/Sensor12</a:t>
            </a:r>
            <a:endParaRPr lang="en-GB" sz="1200" dirty="0">
              <a:latin typeface="Courier New" panose="02070309020205020404" pitchFamily="49" charset="0"/>
              <a:cs typeface="Courier New" panose="02070309020205020404" pitchFamily="49" charset="0"/>
            </a:endParaRPr>
          </a:p>
          <a:p>
            <a:endParaRPr lang="en-GB" sz="1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004479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TextBox 3"/>
              <p:cNvSpPr txBox="1"/>
              <p:nvPr/>
            </p:nvSpPr>
            <p:spPr>
              <a:xfrm>
                <a:off x="237744" y="1492375"/>
                <a:ext cx="8595360" cy="3708708"/>
              </a:xfrm>
              <a:prstGeom prst="rect">
                <a:avLst/>
              </a:prstGeom>
              <a:noFill/>
            </p:spPr>
            <p:txBody>
              <a:bodyPr wrap="square" rtlCol="0">
                <a:spAutoFit/>
              </a:bodyPr>
              <a:lstStyle/>
              <a:p>
                <a:pPr marL="285750" indent="-285750">
                  <a:lnSpc>
                    <a:spcPct val="125000"/>
                  </a:lnSpc>
                  <a:spcBef>
                    <a:spcPts val="600"/>
                  </a:spcBef>
                  <a:buFont typeface="Wingdings" panose="05000000000000000000" pitchFamily="2" charset="2"/>
                  <a:buChar char="§"/>
                </a:pPr>
                <a:r>
                  <a:rPr lang="en-GB" dirty="0" smtClean="0"/>
                  <a:t>Assumes that for every track the residuals </a:t>
                </a: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𝑧</m:t>
                        </m:r>
                      </m:e>
                      <m:sub>
                        <m:r>
                          <a:rPr lang="en-GB" b="0" i="1" smtClean="0">
                            <a:latin typeface="Cambria Math" panose="02040503050406030204" pitchFamily="18" charset="0"/>
                          </a:rPr>
                          <m:t>𝑖</m:t>
                        </m:r>
                      </m:sub>
                    </m:sSub>
                  </m:oMath>
                </a14:m>
                <a:r>
                  <a:rPr lang="en-GB" dirty="0" smtClean="0"/>
                  <a:t> wrt every measurement </a:t>
                </a:r>
                <a14:m>
                  <m:oMath xmlns:m="http://schemas.openxmlformats.org/officeDocument/2006/math">
                    <m:sSub>
                      <m:sSubPr>
                        <m:ctrlPr>
                          <a:rPr lang="en-GB" i="1">
                            <a:latin typeface="Cambria Math" panose="02040503050406030204" pitchFamily="18" charset="0"/>
                          </a:rPr>
                        </m:ctrlPr>
                      </m:sSubPr>
                      <m:e>
                        <m:r>
                          <a:rPr lang="en-GB" b="0" i="1" smtClean="0">
                            <a:latin typeface="Cambria Math" panose="02040503050406030204" pitchFamily="18" charset="0"/>
                          </a:rPr>
                          <m:t>𝑦</m:t>
                        </m:r>
                      </m:e>
                      <m:sub>
                        <m:r>
                          <a:rPr lang="en-GB" i="1">
                            <a:latin typeface="Cambria Math" panose="02040503050406030204" pitchFamily="18" charset="0"/>
                          </a:rPr>
                          <m:t>𝑖</m:t>
                        </m:r>
                      </m:sub>
                    </m:sSub>
                  </m:oMath>
                </a14:m>
                <a:r>
                  <a:rPr lang="en-GB" dirty="0"/>
                  <a:t> </a:t>
                </a:r>
                <a:r>
                  <a:rPr lang="en-GB" dirty="0" smtClean="0"/>
                  <a:t>with error </a:t>
                </a:r>
                <a14:m>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𝜎</m:t>
                        </m:r>
                      </m:e>
                      <m:sub>
                        <m:r>
                          <a:rPr lang="en-GB" b="0" i="1" smtClean="0">
                            <a:latin typeface="Cambria Math" panose="02040503050406030204" pitchFamily="18" charset="0"/>
                          </a:rPr>
                          <m:t>𝑖</m:t>
                        </m:r>
                      </m:sub>
                    </m:sSub>
                  </m:oMath>
                </a14:m>
                <a:r>
                  <a:rPr lang="en-GB" dirty="0" smtClean="0"/>
                  <a:t/>
                </a:r>
                <a:br>
                  <a:rPr lang="en-GB" dirty="0" smtClean="0"/>
                </a:br>
                <a:r>
                  <a:rPr lang="en-GB" dirty="0" smtClean="0"/>
                  <a:t>at point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𝑥</m:t>
                        </m:r>
                      </m:e>
                      <m:sub>
                        <m:r>
                          <a:rPr lang="en-GB" i="1">
                            <a:latin typeface="Cambria Math" panose="02040503050406030204" pitchFamily="18" charset="0"/>
                          </a:rPr>
                          <m:t>𝑖</m:t>
                        </m:r>
                      </m:sub>
                    </m:sSub>
                  </m:oMath>
                </a14:m>
                <a:r>
                  <a:rPr lang="en-GB" dirty="0" smtClean="0"/>
                  <a:t> can be represented in linearized form as :</a:t>
                </a:r>
                <a:br>
                  <a:rPr lang="en-GB" dirty="0" smtClean="0"/>
                </a:br>
                <a:endParaRPr lang="en-GB" dirty="0" smtClean="0"/>
              </a:p>
              <a:p>
                <a:pPr marL="263525" indent="-263525">
                  <a:lnSpc>
                    <a:spcPct val="125000"/>
                  </a:lnSpc>
                  <a:spcBef>
                    <a:spcPts val="600"/>
                  </a:spcBef>
                </a:pPr>
                <a:r>
                  <a:rPr lang="en-GB" dirty="0" smtClean="0"/>
                  <a:t/>
                </a:r>
                <a:br>
                  <a:rPr lang="en-GB" dirty="0" smtClean="0"/>
                </a:br>
                <a:r>
                  <a:rPr lang="en-GB" dirty="0" smtClean="0"/>
                  <a:t/>
                </a:r>
                <a:br>
                  <a:rPr lang="en-GB" dirty="0" smtClean="0"/>
                </a:br>
                <a:r>
                  <a:rPr lang="en-GB" dirty="0" smtClean="0"/>
                  <a:t>where </a:t>
                </a:r>
                <a14:m>
                  <m:oMath xmlns:m="http://schemas.openxmlformats.org/officeDocument/2006/math">
                    <m:r>
                      <a:rPr lang="en-GB" b="0" i="1" smtClean="0">
                        <a:latin typeface="Cambria Math" panose="02040503050406030204" pitchFamily="18" charset="0"/>
                      </a:rPr>
                      <m:t>𝑓</m:t>
                    </m:r>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𝑥</m:t>
                            </m:r>
                          </m:e>
                          <m:sub>
                            <m:r>
                              <a:rPr lang="en-GB" b="0" i="1" smtClean="0">
                                <a:latin typeface="Cambria Math" panose="02040503050406030204" pitchFamily="18" charset="0"/>
                              </a:rPr>
                              <m:t>𝑖</m:t>
                            </m:r>
                          </m:sub>
                        </m:sSub>
                        <m:r>
                          <a:rPr lang="en-GB" b="0" i="1" smtClean="0">
                            <a:latin typeface="Cambria Math" panose="02040503050406030204" pitchFamily="18" charset="0"/>
                          </a:rPr>
                          <m:t>,</m:t>
                        </m:r>
                        <m:r>
                          <a:rPr lang="en-GB" b="0" i="1" smtClean="0">
                            <a:latin typeface="Cambria Math" panose="02040503050406030204" pitchFamily="18" charset="0"/>
                          </a:rPr>
                          <m:t>𝑞</m:t>
                        </m:r>
                        <m:r>
                          <a:rPr lang="en-GB" b="0" i="1" smtClean="0">
                            <a:latin typeface="Cambria Math" panose="02040503050406030204" pitchFamily="18" charset="0"/>
                          </a:rPr>
                          <m:t>,</m:t>
                        </m:r>
                        <m:r>
                          <a:rPr lang="en-GB" b="0" i="1" smtClean="0">
                            <a:latin typeface="Cambria Math" panose="02040503050406030204" pitchFamily="18" charset="0"/>
                          </a:rPr>
                          <m:t>𝑝</m:t>
                        </m:r>
                      </m:e>
                    </m:d>
                  </m:oMath>
                </a14:m>
                <a:r>
                  <a:rPr lang="en-GB" dirty="0" smtClean="0"/>
                  <a:t>  is track model depending on set of </a:t>
                </a:r>
                <a:r>
                  <a:rPr lang="en-GB" b="1" u="sng" dirty="0" smtClean="0"/>
                  <a:t>local parameters </a:t>
                </a:r>
                <a14:m>
                  <m:oMath xmlns:m="http://schemas.openxmlformats.org/officeDocument/2006/math">
                    <m:r>
                      <a:rPr lang="en-GB" b="0" i="1" smtClean="0">
                        <a:latin typeface="Cambria Math" panose="02040503050406030204" pitchFamily="18" charset="0"/>
                      </a:rPr>
                      <m:t>𝑞</m:t>
                    </m:r>
                  </m:oMath>
                </a14:m>
                <a:r>
                  <a:rPr lang="en-GB" dirty="0" smtClean="0"/>
                  <a:t> (unique for each track) and set of </a:t>
                </a:r>
                <a:r>
                  <a:rPr lang="en-GB" b="1" u="sng" dirty="0" smtClean="0"/>
                  <a:t>global parameters </a:t>
                </a:r>
                <a14:m>
                  <m:oMath xmlns:m="http://schemas.openxmlformats.org/officeDocument/2006/math">
                    <m:r>
                      <a:rPr lang="en-GB" b="1" i="0" smtClean="0">
                        <a:latin typeface="Cambria Math" panose="02040503050406030204" pitchFamily="18" charset="0"/>
                      </a:rPr>
                      <m:t> </m:t>
                    </m:r>
                    <m:r>
                      <a:rPr lang="en-GB" b="0" i="1" smtClean="0">
                        <a:latin typeface="Cambria Math" panose="02040503050406030204" pitchFamily="18" charset="0"/>
                      </a:rPr>
                      <m:t>𝑝</m:t>
                    </m:r>
                  </m:oMath>
                </a14:m>
                <a:r>
                  <a:rPr lang="en-GB" dirty="0"/>
                  <a:t> </a:t>
                </a:r>
                <a:r>
                  <a:rPr lang="en-GB" dirty="0" smtClean="0"/>
                  <a:t>(describing detector’s DOFs)</a:t>
                </a:r>
              </a:p>
              <a:p>
                <a:pPr marL="285750" indent="-285750">
                  <a:lnSpc>
                    <a:spcPct val="125000"/>
                  </a:lnSpc>
                  <a:spcBef>
                    <a:spcPts val="600"/>
                  </a:spcBef>
                  <a:buFont typeface="Wingdings" panose="05000000000000000000" pitchFamily="2" charset="2"/>
                  <a:buChar char="§"/>
                </a:pPr>
                <a:r>
                  <a:rPr lang="en-GB" dirty="0" smtClean="0"/>
                  <a:t>Idea of </a:t>
                </a:r>
                <a:r>
                  <a:rPr lang="en-GB" dirty="0" err="1" smtClean="0"/>
                  <a:t>Millepede</a:t>
                </a:r>
                <a:r>
                  <a:rPr lang="en-GB" dirty="0" smtClean="0"/>
                  <a:t> is to minimize residuals not only </a:t>
                </a:r>
                <a:r>
                  <a:rPr lang="en-GB" dirty="0" err="1" smtClean="0"/>
                  <a:t>wrt</a:t>
                </a:r>
                <a:r>
                  <a:rPr lang="en-GB" dirty="0" smtClean="0"/>
                  <a:t> global parameters (</a:t>
                </a:r>
                <a:r>
                  <a:rPr lang="en-GB" dirty="0" err="1" smtClean="0"/>
                  <a:t>alignment+calibration</a:t>
                </a:r>
                <a:r>
                  <a:rPr lang="en-GB" dirty="0" smtClean="0"/>
                  <a:t>) </a:t>
                </a:r>
                <a:br>
                  <a:rPr lang="en-GB" dirty="0" smtClean="0"/>
                </a:br>
                <a:r>
                  <a:rPr lang="en-GB" dirty="0" smtClean="0"/>
                  <a:t>but </a:t>
                </a:r>
                <a:r>
                  <a:rPr lang="en-GB" dirty="0" smtClean="0"/>
                  <a:t>also </a:t>
                </a:r>
                <a:r>
                  <a:rPr lang="en-GB" dirty="0" err="1" smtClean="0"/>
                  <a:t>wrt</a:t>
                </a:r>
                <a:r>
                  <a:rPr lang="en-GB" dirty="0" smtClean="0"/>
                  <a:t> parameters of each track (reconstructed with misaligned setup)  </a:t>
                </a:r>
              </a:p>
            </p:txBody>
          </p:sp>
        </mc:Choice>
        <mc:Fallback>
          <p:sp>
            <p:nvSpPr>
              <p:cNvPr id="4" name="TextBox 3"/>
              <p:cNvSpPr txBox="1">
                <a:spLocks noRot="1" noChangeAspect="1" noMove="1" noResize="1" noEditPoints="1" noAdjustHandles="1" noChangeArrowheads="1" noChangeShapeType="1" noTextEdit="1"/>
              </p:cNvSpPr>
              <p:nvPr/>
            </p:nvSpPr>
            <p:spPr>
              <a:xfrm>
                <a:off x="237744" y="1492375"/>
                <a:ext cx="8595360" cy="3708708"/>
              </a:xfrm>
              <a:prstGeom prst="rect">
                <a:avLst/>
              </a:prstGeom>
              <a:blipFill rotWithShape="0">
                <a:blip r:embed="rId2"/>
                <a:stretch>
                  <a:fillRect l="-426" b="-987"/>
                </a:stretch>
              </a:blipFill>
            </p:spPr>
            <p:txBody>
              <a:bodyPr/>
              <a:lstStyle/>
              <a:p>
                <a:r>
                  <a:rPr lang="en-GB">
                    <a:noFill/>
                  </a:rPr>
                  <a:t> </a:t>
                </a:r>
              </a:p>
            </p:txBody>
          </p:sp>
        </mc:Fallback>
      </mc:AlternateContent>
      <p:pic>
        <p:nvPicPr>
          <p:cNvPr id="7" name="Picture 6"/>
          <p:cNvPicPr>
            <a:picLocks noChangeAspect="1"/>
          </p:cNvPicPr>
          <p:nvPr/>
        </p:nvPicPr>
        <p:blipFill>
          <a:blip r:embed="rId3"/>
          <a:stretch>
            <a:fillRect/>
          </a:stretch>
        </p:blipFill>
        <p:spPr>
          <a:xfrm>
            <a:off x="2076725" y="2408010"/>
            <a:ext cx="5009875" cy="812710"/>
          </a:xfrm>
          <a:prstGeom prst="rect">
            <a:avLst/>
          </a:prstGeom>
        </p:spPr>
      </p:pic>
      <p:sp>
        <p:nvSpPr>
          <p:cNvPr id="2" name="Slide Number Placeholder 1"/>
          <p:cNvSpPr>
            <a:spLocks noGrp="1"/>
          </p:cNvSpPr>
          <p:nvPr>
            <p:ph type="sldNum" sz="quarter" idx="12"/>
          </p:nvPr>
        </p:nvSpPr>
        <p:spPr/>
        <p:txBody>
          <a:bodyPr/>
          <a:lstStyle/>
          <a:p>
            <a:fld id="{3A1546C9-1986-4594-BF5F-F67E686CF6AA}" type="slidenum">
              <a:rPr lang="en-GB" smtClean="0"/>
              <a:t>4</a:t>
            </a:fld>
            <a:endParaRPr lang="en-GB"/>
          </a:p>
        </p:txBody>
      </p:sp>
      <p:sp>
        <p:nvSpPr>
          <p:cNvPr id="3" name="TextBox 2"/>
          <p:cNvSpPr txBox="1"/>
          <p:nvPr/>
        </p:nvSpPr>
        <p:spPr>
          <a:xfrm>
            <a:off x="758952" y="12434"/>
            <a:ext cx="8074152" cy="646331"/>
          </a:xfrm>
          <a:prstGeom prst="rect">
            <a:avLst/>
          </a:prstGeom>
          <a:noFill/>
        </p:spPr>
        <p:txBody>
          <a:bodyPr wrap="square" rtlCol="0">
            <a:spAutoFit/>
          </a:bodyPr>
          <a:lstStyle/>
          <a:p>
            <a:pPr algn="ctr"/>
            <a:r>
              <a:rPr lang="en-GB" b="1" dirty="0" err="1" smtClean="0">
                <a:hlinkClick r:id="rId4"/>
              </a:rPr>
              <a:t>Millepede</a:t>
            </a:r>
            <a:r>
              <a:rPr lang="en-GB" b="1" dirty="0" smtClean="0">
                <a:hlinkClick r:id="rId4"/>
              </a:rPr>
              <a:t> II (MP)</a:t>
            </a:r>
          </a:p>
          <a:p>
            <a:pPr algn="ctr"/>
            <a:r>
              <a:rPr lang="en-GB" dirty="0" smtClean="0">
                <a:hlinkClick r:id="rId4"/>
              </a:rPr>
              <a:t>https</a:t>
            </a:r>
            <a:r>
              <a:rPr lang="en-GB" dirty="0">
                <a:hlinkClick r:id="rId4"/>
              </a:rPr>
              <a:t>://</a:t>
            </a:r>
            <a:r>
              <a:rPr lang="en-GB" dirty="0" smtClean="0">
                <a:hlinkClick r:id="rId4"/>
              </a:rPr>
              <a:t>www.wiki.terascale.de/index.php/Millepede_II</a:t>
            </a:r>
            <a:endParaRPr lang="en-GB" dirty="0" smtClean="0"/>
          </a:p>
        </p:txBody>
      </p:sp>
    </p:spTree>
    <p:extLst>
      <p:ext uri="{BB962C8B-B14F-4D97-AF65-F5344CB8AC3E}">
        <p14:creationId xmlns:p14="http://schemas.microsoft.com/office/powerpoint/2010/main" val="1236927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40</a:t>
            </a:fld>
            <a:endParaRPr lang="en-GB"/>
          </a:p>
        </p:txBody>
      </p:sp>
      <p:sp>
        <p:nvSpPr>
          <p:cNvPr id="3" name="TextBox 2"/>
          <p:cNvSpPr txBox="1"/>
          <p:nvPr/>
        </p:nvSpPr>
        <p:spPr>
          <a:xfrm>
            <a:off x="312420" y="9525"/>
            <a:ext cx="8666480" cy="4062651"/>
          </a:xfrm>
          <a:prstGeom prst="rect">
            <a:avLst/>
          </a:prstGeom>
          <a:noFill/>
        </p:spPr>
        <p:txBody>
          <a:bodyPr wrap="square" rtlCol="0">
            <a:spAutoFit/>
          </a:bodyPr>
          <a:lstStyle/>
          <a:p>
            <a:pPr algn="ctr"/>
            <a:r>
              <a:rPr lang="en-GB" dirty="0" smtClean="0">
                <a:cs typeface="Courier New" panose="02070309020205020404" pitchFamily="49" charset="0"/>
              </a:rPr>
              <a:t>Missing ITS detectors</a:t>
            </a:r>
            <a:endParaRPr lang="en-GB" sz="1200" dirty="0" smtClean="0">
              <a:cs typeface="Courier New" panose="02070309020205020404" pitchFamily="49" charset="0"/>
            </a:endParaRPr>
          </a:p>
          <a:p>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SSD5:</a:t>
            </a:r>
          </a:p>
          <a:p>
            <a:r>
              <a:rPr lang="en-GB" sz="1200" dirty="0" smtClean="0">
                <a:latin typeface="Courier New" panose="02070309020205020404" pitchFamily="49" charset="0"/>
                <a:cs typeface="Courier New" panose="02070309020205020404" pitchFamily="49" charset="0"/>
              </a:rPr>
              <a:t>Ladder0/Sensor12  Ladder1/Sensor0   Ladder1/Sensor9   Ladder1/Sensor22  Ladder2/Sensor10 Ladder4/Sensor1   Ladder4/Sensor6   Ladder4/Sensor9   Ladder4/Sensor12  Ladder4/Sensor13 Ladder4/Sensor14  Ladder4/Sensor15  Ladder4/Sensor16  Ladder4/Sensor17  Ladder4/Sensor18 Ladder4/Sensor19  Ladder4/Sensor20  Ladder4/Sensor21  Ladder4/Sensor22  Ladder4/Sensor23</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Ladder4/Sensor24  Ladder5/Sensor20  Ladder5/Sensor21  Ladder8/Sensor0   Ladder8/Sensor4 Ladder8/Sensor11  Ladder9/Sensor10  Ladder9/Sensor22  Ladder11/Sensor13 Ladder11/Sensor22 Ladder13/Sensor0  Ladder13/Sensor1  Ladder13/Sensor2  Ladder13/Sensor3  Ladder13/Sensor4 Ladder13/Sensor5  Ladder13/Sensor6  Ladder13/Sensor7  Ladder13/Sensor8  Ladder13/Sensor9</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Ladder13/Sensor10 Ladder13/Sensor11 Ladder14/Sensor1  Ladder14/Sensor7  Ladder15/Sensor0 Ladder16/Sensor0  Ladder17/Sensor0  Ladder17/Sensor1  Ladder17/Sensor2  Ladder17/Sensor3 Ladder17/Sensor4  Ladder17/Sensor5  Ladder17/Sensor6  Ladder17/Sensor7  Ladder17/Sensor8 Ladder17/Sensor9  Ladder17/Sensor10 Ladder17/Sensor11 Ladder17/Sensor12 Ladder17/Sensor22</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Ladder20/Sensor14 Ladder22/Sensor8  Ladder22/Sensor16 Ladder22/Sensor18 Ladder22/Sensor22 Ladder24/Sensor4  Ladder32/Sensor0  Ladder33/Sensor6  Ladder33/Sensor7  Ladder33/Sensor18 Ladder33/Sensor20 Ladder33/Sensor24 Ladder34/Sensor0  Ladder34/Sensor5  Ladder34/Sensor7 Ladder36/Sensor10 Ladder36/Sensor11 Ladder37/Sensor20 Ladder37/Sensor21 Ladder37/Sensor23</a:t>
            </a:r>
            <a:endParaRPr lang="en-GB" sz="1200" dirty="0">
              <a:latin typeface="Courier New" panose="02070309020205020404" pitchFamily="49" charset="0"/>
              <a:cs typeface="Courier New" panose="02070309020205020404" pitchFamily="49" charset="0"/>
            </a:endParaRPr>
          </a:p>
          <a:p>
            <a:endParaRPr lang="en-GB" sz="1200" dirty="0">
              <a:latin typeface="Courier New" panose="02070309020205020404" pitchFamily="49" charset="0"/>
              <a:cs typeface="Courier New" panose="02070309020205020404" pitchFamily="49" charset="0"/>
            </a:endParaRPr>
          </a:p>
          <a:p>
            <a:endParaRPr lang="en-GB" sz="1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8487625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41</a:t>
            </a:fld>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934" y="27114"/>
            <a:ext cx="4268724" cy="2843924"/>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5658" y="27114"/>
            <a:ext cx="4338093" cy="2890139"/>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3459" t="23972" r="3641" b="2127"/>
          <a:stretch/>
        </p:blipFill>
        <p:spPr>
          <a:xfrm>
            <a:off x="0" y="4533687"/>
            <a:ext cx="6790210" cy="2324313"/>
          </a:xfrm>
          <a:prstGeom prst="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l="4634" t="5157" r="3567" b="2580"/>
          <a:stretch/>
        </p:blipFill>
        <p:spPr>
          <a:xfrm>
            <a:off x="4345658" y="2944367"/>
            <a:ext cx="4711078" cy="2037362"/>
          </a:xfrm>
          <a:prstGeom prst="rect">
            <a:avLst/>
          </a:prstGeom>
        </p:spPr>
      </p:pic>
    </p:spTree>
    <p:extLst>
      <p:ext uri="{BB962C8B-B14F-4D97-AF65-F5344CB8AC3E}">
        <p14:creationId xmlns:p14="http://schemas.microsoft.com/office/powerpoint/2010/main" val="34514075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42</a:t>
            </a:fld>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0282" y="0"/>
            <a:ext cx="6772807" cy="6858000"/>
          </a:xfrm>
          <a:prstGeom prst="rect">
            <a:avLst/>
          </a:prstGeom>
        </p:spPr>
      </p:pic>
    </p:spTree>
    <p:extLst>
      <p:ext uri="{BB962C8B-B14F-4D97-AF65-F5344CB8AC3E}">
        <p14:creationId xmlns:p14="http://schemas.microsoft.com/office/powerpoint/2010/main" val="2794507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43</a:t>
            </a:fld>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576" y="0"/>
            <a:ext cx="7232847" cy="6858000"/>
          </a:xfrm>
          <a:prstGeom prst="rect">
            <a:avLst/>
          </a:prstGeom>
        </p:spPr>
      </p:pic>
    </p:spTree>
    <p:extLst>
      <p:ext uri="{BB962C8B-B14F-4D97-AF65-F5344CB8AC3E}">
        <p14:creationId xmlns:p14="http://schemas.microsoft.com/office/powerpoint/2010/main" val="3382501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TextBox 3"/>
              <p:cNvSpPr txBox="1"/>
              <p:nvPr/>
            </p:nvSpPr>
            <p:spPr>
              <a:xfrm>
                <a:off x="237744" y="791139"/>
                <a:ext cx="8595360" cy="5632311"/>
              </a:xfrm>
              <a:prstGeom prst="rect">
                <a:avLst/>
              </a:prstGeom>
              <a:noFill/>
            </p:spPr>
            <p:txBody>
              <a:bodyPr wrap="square" rtlCol="0">
                <a:spAutoFit/>
              </a:bodyPr>
              <a:lstStyle/>
              <a:p>
                <a:pPr marL="285750" indent="-285750">
                  <a:lnSpc>
                    <a:spcPct val="125000"/>
                  </a:lnSpc>
                  <a:spcBef>
                    <a:spcPts val="600"/>
                  </a:spcBef>
                  <a:buFont typeface="Wingdings" panose="05000000000000000000" pitchFamily="2" charset="2"/>
                  <a:buChar char="§"/>
                </a:pPr>
                <a:r>
                  <a:rPr lang="en-GB" dirty="0" smtClean="0"/>
                  <a:t>The alignment/calibration consists of minimization of global </a:t>
                </a:r>
                <a14:m>
                  <m:oMath xmlns:m="http://schemas.openxmlformats.org/officeDocument/2006/math">
                    <m:sSup>
                      <m:sSupPr>
                        <m:ctrlPr>
                          <a:rPr lang="en-GB" i="1" smtClean="0">
                            <a:latin typeface="Cambria Math" panose="02040503050406030204" pitchFamily="18" charset="0"/>
                          </a:rPr>
                        </m:ctrlPr>
                      </m:sSupPr>
                      <m:e>
                        <m:r>
                          <a:rPr lang="en-GB" i="1" smtClean="0">
                            <a:latin typeface="Cambria Math" panose="02040503050406030204" pitchFamily="18" charset="0"/>
                            <a:ea typeface="Cambria Math" panose="02040503050406030204" pitchFamily="18" charset="0"/>
                          </a:rPr>
                          <m:t>𝜒</m:t>
                        </m:r>
                      </m:e>
                      <m:sup>
                        <m:r>
                          <a:rPr lang="en-GB" b="0" i="1" smtClean="0">
                            <a:latin typeface="Cambria Math" panose="02040503050406030204" pitchFamily="18" charset="0"/>
                          </a:rPr>
                          <m:t>2</m:t>
                        </m:r>
                      </m:sup>
                    </m:sSup>
                    <m:r>
                      <a:rPr lang="en-GB" b="0" i="1" smtClean="0">
                        <a:latin typeface="Cambria Math" panose="02040503050406030204" pitchFamily="18" charset="0"/>
                      </a:rPr>
                      <m:t>=</m:t>
                    </m:r>
                    <m:nary>
                      <m:naryPr>
                        <m:chr m:val="∑"/>
                        <m:subHide m:val="on"/>
                        <m:supHide m:val="on"/>
                        <m:ctrlPr>
                          <a:rPr lang="en-GB" b="0" i="1" smtClean="0">
                            <a:latin typeface="Cambria Math" panose="02040503050406030204" pitchFamily="18" charset="0"/>
                          </a:rPr>
                        </m:ctrlPr>
                      </m:naryPr>
                      <m:sub/>
                      <m:sup/>
                      <m:e>
                        <m:f>
                          <m:fPr>
                            <m:type m:val="lin"/>
                            <m:ctrlPr>
                              <a:rPr lang="en-GB" b="0" i="1" smtClean="0">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𝑧</m:t>
                                </m:r>
                              </m:e>
                              <m:sup>
                                <m:r>
                                  <a:rPr lang="en-GB" i="1">
                                    <a:latin typeface="Cambria Math" panose="02040503050406030204" pitchFamily="18" charset="0"/>
                                  </a:rPr>
                                  <m:t>2</m:t>
                                </m:r>
                              </m:sup>
                            </m:sSup>
                          </m:num>
                          <m:den>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𝜎</m:t>
                                </m:r>
                              </m:e>
                              <m:sup>
                                <m:r>
                                  <a:rPr lang="en-GB" b="0" i="1" smtClean="0">
                                    <a:latin typeface="Cambria Math" panose="02040503050406030204" pitchFamily="18" charset="0"/>
                                  </a:rPr>
                                  <m:t>2</m:t>
                                </m:r>
                              </m:sup>
                            </m:sSup>
                          </m:den>
                        </m:f>
                      </m:e>
                    </m:nary>
                  </m:oMath>
                </a14:m>
                <a:r>
                  <a:rPr lang="en-GB" dirty="0" smtClean="0"/>
                  <a:t> by simultaneous optimization of </a:t>
                </a:r>
                <a14:m>
                  <m:oMath xmlns:m="http://schemas.openxmlformats.org/officeDocument/2006/math">
                    <m:r>
                      <a:rPr lang="en-GB" i="1">
                        <a:latin typeface="Cambria Math" panose="02040503050406030204" pitchFamily="18" charset="0"/>
                      </a:rPr>
                      <m:t>𝑝</m:t>
                    </m:r>
                  </m:oMath>
                </a14:m>
                <a:r>
                  <a:rPr lang="en-GB" dirty="0" smtClean="0"/>
                  <a:t> and </a:t>
                </a: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𝑞</m:t>
                        </m:r>
                      </m:e>
                      <m:sub>
                        <m:r>
                          <a:rPr lang="en-GB" b="0" i="1" smtClean="0">
                            <a:latin typeface="Cambria Math" panose="02040503050406030204" pitchFamily="18" charset="0"/>
                          </a:rPr>
                          <m:t>𝑖</m:t>
                        </m:r>
                      </m:sub>
                    </m:sSub>
                  </m:oMath>
                </a14:m>
                <a:r>
                  <a:rPr lang="en-GB" dirty="0" smtClean="0"/>
                  <a:t>, </a:t>
                </a:r>
                <a14:m>
                  <m:oMath xmlns:m="http://schemas.openxmlformats.org/officeDocument/2006/math">
                    <m:r>
                      <a:rPr lang="en-GB" b="0" i="1" smtClean="0">
                        <a:latin typeface="Cambria Math" panose="02040503050406030204" pitchFamily="18" charset="0"/>
                      </a:rPr>
                      <m:t>(</m:t>
                    </m:r>
                    <m:r>
                      <a:rPr lang="en-GB" b="0" i="1" smtClean="0">
                        <a:latin typeface="Cambria Math" panose="02040503050406030204" pitchFamily="18" charset="0"/>
                      </a:rPr>
                      <m:t>𝑖</m:t>
                    </m:r>
                    <m:r>
                      <a:rPr lang="en-GB" b="0" i="1" smtClean="0">
                        <a:latin typeface="Cambria Math" panose="02040503050406030204" pitchFamily="18" charset="0"/>
                      </a:rPr>
                      <m:t>=1,</m:t>
                    </m:r>
                    <m:r>
                      <a:rPr lang="en-GB" b="0" i="1" smtClean="0">
                        <a:latin typeface="Cambria Math" panose="02040503050406030204" pitchFamily="18" charset="0"/>
                      </a:rPr>
                      <m:t>𝑁𝑡𝑟𝑎𝑐𝑘𝑠</m:t>
                    </m:r>
                    <m:r>
                      <a:rPr lang="en-GB" b="0" i="1" smtClean="0">
                        <a:latin typeface="Cambria Math" panose="02040503050406030204" pitchFamily="18" charset="0"/>
                      </a:rPr>
                      <m:t>)</m:t>
                    </m:r>
                  </m:oMath>
                </a14:m>
                <a:r>
                  <a:rPr lang="en-GB" dirty="0" smtClean="0"/>
                  <a:t> via solution of large matrix equation (set of different methods):</a:t>
                </a:r>
              </a:p>
              <a:p>
                <a:pPr marL="285750" indent="-285750">
                  <a:lnSpc>
                    <a:spcPct val="125000"/>
                  </a:lnSpc>
                  <a:spcBef>
                    <a:spcPts val="600"/>
                  </a:spcBef>
                  <a:buFont typeface="Wingdings" panose="05000000000000000000" pitchFamily="2" charset="2"/>
                  <a:buChar char="§"/>
                </a:pPr>
                <a:endParaRPr lang="en-GB" dirty="0" smtClean="0"/>
              </a:p>
              <a:p>
                <a:pPr marL="285750" indent="-285750">
                  <a:lnSpc>
                    <a:spcPct val="125000"/>
                  </a:lnSpc>
                  <a:spcBef>
                    <a:spcPts val="600"/>
                  </a:spcBef>
                  <a:buFont typeface="Wingdings" panose="05000000000000000000" pitchFamily="2" charset="2"/>
                  <a:buChar char="§"/>
                </a:pPr>
                <a:endParaRPr lang="en-GB" dirty="0" smtClean="0"/>
              </a:p>
              <a:p>
                <a:pPr marL="285750" indent="-285750">
                  <a:lnSpc>
                    <a:spcPct val="125000"/>
                  </a:lnSpc>
                  <a:spcBef>
                    <a:spcPts val="600"/>
                  </a:spcBef>
                  <a:buFont typeface="Wingdings" panose="05000000000000000000" pitchFamily="2" charset="2"/>
                  <a:buChar char="§"/>
                </a:pPr>
                <a:endParaRPr lang="en-GB" dirty="0"/>
              </a:p>
              <a:p>
                <a:pPr marL="285750" indent="-285750">
                  <a:lnSpc>
                    <a:spcPct val="125000"/>
                  </a:lnSpc>
                  <a:spcBef>
                    <a:spcPts val="600"/>
                  </a:spcBef>
                  <a:buFont typeface="Wingdings" panose="05000000000000000000" pitchFamily="2" charset="2"/>
                  <a:buChar char="§"/>
                </a:pPr>
                <a:endParaRPr lang="en-GB" dirty="0" smtClean="0"/>
              </a:p>
              <a:p>
                <a:pPr>
                  <a:lnSpc>
                    <a:spcPct val="125000"/>
                  </a:lnSpc>
                  <a:spcBef>
                    <a:spcPts val="600"/>
                  </a:spcBef>
                </a:pPr>
                <a:endParaRPr lang="en-GB" dirty="0" smtClean="0"/>
              </a:p>
              <a:p>
                <a:pPr>
                  <a:lnSpc>
                    <a:spcPct val="125000"/>
                  </a:lnSpc>
                  <a:spcBef>
                    <a:spcPts val="600"/>
                  </a:spcBef>
                </a:pPr>
                <a:endParaRPr lang="en-GB" dirty="0"/>
              </a:p>
              <a:p>
                <a:pPr marL="285750" indent="-285750">
                  <a:lnSpc>
                    <a:spcPct val="125000"/>
                  </a:lnSpc>
                  <a:spcBef>
                    <a:spcPts val="600"/>
                  </a:spcBef>
                  <a:buFont typeface="Wingdings" panose="05000000000000000000" pitchFamily="2" charset="2"/>
                  <a:buChar char="§"/>
                </a:pPr>
                <a:r>
                  <a:rPr lang="en-GB" dirty="0" err="1" smtClean="0"/>
                  <a:t>Millepede</a:t>
                </a:r>
                <a:r>
                  <a:rPr lang="en-GB" dirty="0" smtClean="0"/>
                  <a:t> is basically </a:t>
                </a:r>
                <a:r>
                  <a:rPr lang="en-GB" dirty="0" smtClean="0"/>
                  <a:t>an </a:t>
                </a:r>
                <a:r>
                  <a:rPr lang="en-GB" dirty="0" smtClean="0"/>
                  <a:t>interface to store user-calculated residuals + derivatives </a:t>
                </a:r>
                <a:br>
                  <a:rPr lang="en-GB" dirty="0" smtClean="0"/>
                </a:br>
                <a:r>
                  <a:rPr lang="en-GB" dirty="0" smtClean="0"/>
                  <a:t>+ sophisticated solver (PEDE) for very large systems of linear equations</a:t>
                </a:r>
                <a:r>
                  <a:rPr lang="en-GB" dirty="0" smtClean="0"/>
                  <a:t>.</a:t>
                </a:r>
                <a:endParaRPr lang="en-GB" dirty="0"/>
              </a:p>
              <a:p>
                <a:pPr marL="285750" indent="-285750">
                  <a:lnSpc>
                    <a:spcPct val="125000"/>
                  </a:lnSpc>
                  <a:spcBef>
                    <a:spcPts val="600"/>
                  </a:spcBef>
                  <a:buFont typeface="Wingdings" panose="05000000000000000000" pitchFamily="2" charset="2"/>
                  <a:buChar char="§"/>
                </a:pPr>
                <a:r>
                  <a:rPr lang="en-GB" dirty="0" smtClean="0"/>
                  <a:t>Allows to impose set of exact linear constraints on global </a:t>
                </a:r>
                <a:r>
                  <a:rPr lang="en-GB" dirty="0" smtClean="0"/>
                  <a:t>parameters </a:t>
                </a:r>
                <a:br>
                  <a:rPr lang="en-GB" dirty="0" smtClean="0"/>
                </a:br>
                <a:r>
                  <a:rPr lang="en-GB" dirty="0" smtClean="0"/>
                  <a:t>(via Lagrange multipliers)</a:t>
                </a:r>
                <a:endParaRPr lang="en-GB" dirty="0" smtClean="0"/>
              </a:p>
              <a:p>
                <a:pPr marL="285750" indent="-285750">
                  <a:lnSpc>
                    <a:spcPct val="125000"/>
                  </a:lnSpc>
                  <a:spcBef>
                    <a:spcPts val="600"/>
                  </a:spcBef>
                  <a:buFont typeface="Wingdings" panose="05000000000000000000" pitchFamily="2" charset="2"/>
                  <a:buChar char="§"/>
                </a:pPr>
                <a:r>
                  <a:rPr lang="en-GB" dirty="0" smtClean="0"/>
                  <a:t>Provides different options for outliers rejection / </a:t>
                </a:r>
                <a:r>
                  <a:rPr lang="en-GB" dirty="0" err="1" smtClean="0"/>
                  <a:t>downweighting</a:t>
                </a:r>
                <a:r>
                  <a:rPr lang="en-GB" dirty="0" smtClean="0"/>
                  <a:t> </a:t>
                </a:r>
              </a:p>
            </p:txBody>
          </p:sp>
        </mc:Choice>
        <mc:Fallback>
          <p:sp>
            <p:nvSpPr>
              <p:cNvPr id="4" name="TextBox 3"/>
              <p:cNvSpPr txBox="1">
                <a:spLocks noRot="1" noChangeAspect="1" noMove="1" noResize="1" noEditPoints="1" noAdjustHandles="1" noChangeArrowheads="1" noChangeShapeType="1" noTextEdit="1"/>
              </p:cNvSpPr>
              <p:nvPr/>
            </p:nvSpPr>
            <p:spPr>
              <a:xfrm>
                <a:off x="237744" y="791139"/>
                <a:ext cx="8595360" cy="5632311"/>
              </a:xfrm>
              <a:prstGeom prst="rect">
                <a:avLst/>
              </a:prstGeom>
              <a:blipFill rotWithShape="0">
                <a:blip r:embed="rId2"/>
                <a:stretch>
                  <a:fillRect l="-426" t="-7143" b="-325"/>
                </a:stretch>
              </a:blipFill>
            </p:spPr>
            <p:txBody>
              <a:bodyPr/>
              <a:lstStyle/>
              <a:p>
                <a:r>
                  <a:rPr lang="en-GB">
                    <a:noFill/>
                  </a:rPr>
                  <a:t> </a:t>
                </a:r>
              </a:p>
            </p:txBody>
          </p:sp>
        </mc:Fallback>
      </mc:AlternateContent>
      <p:sp>
        <p:nvSpPr>
          <p:cNvPr id="2" name="Slide Number Placeholder 1"/>
          <p:cNvSpPr>
            <a:spLocks noGrp="1"/>
          </p:cNvSpPr>
          <p:nvPr>
            <p:ph type="sldNum" sz="quarter" idx="12"/>
          </p:nvPr>
        </p:nvSpPr>
        <p:spPr/>
        <p:txBody>
          <a:bodyPr/>
          <a:lstStyle/>
          <a:p>
            <a:fld id="{3A1546C9-1986-4594-BF5F-F67E686CF6AA}" type="slidenum">
              <a:rPr lang="en-GB" smtClean="0"/>
              <a:t>5</a:t>
            </a:fld>
            <a:endParaRPr lang="en-GB"/>
          </a:p>
        </p:txBody>
      </p:sp>
      <p:grpSp>
        <p:nvGrpSpPr>
          <p:cNvPr id="20" name="Group 19"/>
          <p:cNvGrpSpPr/>
          <p:nvPr/>
        </p:nvGrpSpPr>
        <p:grpSpPr>
          <a:xfrm>
            <a:off x="553974" y="1932320"/>
            <a:ext cx="8147050" cy="2229435"/>
            <a:chOff x="686054" y="3961728"/>
            <a:chExt cx="8147050" cy="2229435"/>
          </a:xfrm>
        </p:grpSpPr>
        <p:pic>
          <p:nvPicPr>
            <p:cNvPr id="5" name="Picture 4"/>
            <p:cNvPicPr>
              <a:picLocks noChangeAspect="1"/>
            </p:cNvPicPr>
            <p:nvPr/>
          </p:nvPicPr>
          <p:blipFill>
            <a:blip r:embed="rId3"/>
            <a:stretch>
              <a:fillRect/>
            </a:stretch>
          </p:blipFill>
          <p:spPr>
            <a:xfrm>
              <a:off x="4489873" y="3961728"/>
              <a:ext cx="4343231" cy="2229435"/>
            </a:xfrm>
            <a:prstGeom prst="rect">
              <a:avLst/>
            </a:prstGeom>
          </p:spPr>
        </p:pic>
        <p:sp>
          <p:nvSpPr>
            <p:cNvPr id="8" name="Oval 7"/>
            <p:cNvSpPr/>
            <p:nvPr/>
          </p:nvSpPr>
          <p:spPr>
            <a:xfrm>
              <a:off x="4636008" y="4034248"/>
              <a:ext cx="923544" cy="765720"/>
            </a:xfrm>
            <a:prstGeom prst="ellipse">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5824559" y="5198753"/>
              <a:ext cx="658537" cy="524540"/>
            </a:xfrm>
            <a:prstGeom prst="ellipse">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4768511" y="5252690"/>
              <a:ext cx="658537" cy="524540"/>
            </a:xfrm>
            <a:prstGeom prst="ellipse">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686054" y="4277548"/>
              <a:ext cx="2487168" cy="338554"/>
            </a:xfrm>
            <a:prstGeom prst="rect">
              <a:avLst/>
            </a:prstGeom>
            <a:noFill/>
            <a:ln w="19050">
              <a:solidFill>
                <a:srgbClr val="FF0000"/>
              </a:solidFill>
            </a:ln>
          </p:spPr>
          <p:txBody>
            <a:bodyPr wrap="square" rtlCol="0">
              <a:spAutoFit/>
            </a:bodyPr>
            <a:lstStyle/>
            <a:p>
              <a:pPr algn="ctr"/>
              <a:r>
                <a:rPr lang="en-GB" sz="1600" dirty="0" smtClean="0"/>
                <a:t>Global parameters block</a:t>
              </a:r>
              <a:endParaRPr lang="en-GB" sz="1600" dirty="0"/>
            </a:p>
          </p:txBody>
        </p:sp>
        <p:sp>
          <p:nvSpPr>
            <p:cNvPr id="12" name="TextBox 11"/>
            <p:cNvSpPr txBox="1"/>
            <p:nvPr/>
          </p:nvSpPr>
          <p:spPr>
            <a:xfrm>
              <a:off x="686054" y="4810413"/>
              <a:ext cx="2487168" cy="584775"/>
            </a:xfrm>
            <a:prstGeom prst="rect">
              <a:avLst/>
            </a:prstGeom>
            <a:noFill/>
            <a:ln w="19050">
              <a:solidFill>
                <a:srgbClr val="FF0000"/>
              </a:solidFill>
            </a:ln>
          </p:spPr>
          <p:txBody>
            <a:bodyPr wrap="square" rtlCol="0">
              <a:spAutoFit/>
            </a:bodyPr>
            <a:lstStyle/>
            <a:p>
              <a:pPr algn="ctr"/>
              <a:r>
                <a:rPr lang="en-GB" sz="1600" dirty="0" smtClean="0"/>
                <a:t>Local parameters block</a:t>
              </a:r>
              <a:br>
                <a:rPr lang="en-GB" sz="1600" dirty="0" smtClean="0"/>
              </a:br>
              <a:r>
                <a:rPr lang="en-GB" sz="1600" dirty="0" smtClean="0"/>
                <a:t>for each track</a:t>
              </a:r>
              <a:endParaRPr lang="en-GB" sz="1600" dirty="0"/>
            </a:p>
          </p:txBody>
        </p:sp>
        <p:sp>
          <p:nvSpPr>
            <p:cNvPr id="13" name="TextBox 12"/>
            <p:cNvSpPr txBox="1"/>
            <p:nvPr/>
          </p:nvSpPr>
          <p:spPr>
            <a:xfrm>
              <a:off x="686054" y="5606388"/>
              <a:ext cx="2487168" cy="584775"/>
            </a:xfrm>
            <a:prstGeom prst="rect">
              <a:avLst/>
            </a:prstGeom>
            <a:noFill/>
            <a:ln w="19050">
              <a:solidFill>
                <a:srgbClr val="FF0000"/>
              </a:solidFill>
            </a:ln>
          </p:spPr>
          <p:txBody>
            <a:bodyPr wrap="square" rtlCol="0">
              <a:spAutoFit/>
            </a:bodyPr>
            <a:lstStyle/>
            <a:p>
              <a:pPr algn="ctr"/>
              <a:r>
                <a:rPr lang="en-GB" sz="1600" dirty="0" smtClean="0"/>
                <a:t>Correlation between global and local parameters</a:t>
              </a:r>
              <a:endParaRPr lang="en-GB" sz="1600" dirty="0"/>
            </a:p>
          </p:txBody>
        </p:sp>
        <p:cxnSp>
          <p:nvCxnSpPr>
            <p:cNvPr id="15" name="Straight Arrow Connector 14"/>
            <p:cNvCxnSpPr>
              <a:endCxn id="11" idx="3"/>
            </p:cNvCxnSpPr>
            <p:nvPr/>
          </p:nvCxnSpPr>
          <p:spPr>
            <a:xfrm flipH="1">
              <a:off x="3173222" y="4417108"/>
              <a:ext cx="1462786" cy="29717"/>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9" idx="0"/>
            </p:cNvCxnSpPr>
            <p:nvPr/>
          </p:nvCxnSpPr>
          <p:spPr>
            <a:xfrm flipH="1" flipV="1">
              <a:off x="3173222" y="5101722"/>
              <a:ext cx="2980606" cy="97031"/>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2"/>
            </p:cNvCxnSpPr>
            <p:nvPr/>
          </p:nvCxnSpPr>
          <p:spPr>
            <a:xfrm flipH="1">
              <a:off x="3145705" y="5514960"/>
              <a:ext cx="1622806" cy="345237"/>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pSp>
      <p:sp>
        <p:nvSpPr>
          <p:cNvPr id="17" name="TextBox 16"/>
          <p:cNvSpPr txBox="1"/>
          <p:nvPr/>
        </p:nvSpPr>
        <p:spPr>
          <a:xfrm>
            <a:off x="758952" y="12434"/>
            <a:ext cx="8074152" cy="646331"/>
          </a:xfrm>
          <a:prstGeom prst="rect">
            <a:avLst/>
          </a:prstGeom>
          <a:noFill/>
        </p:spPr>
        <p:txBody>
          <a:bodyPr wrap="square" rtlCol="0">
            <a:spAutoFit/>
          </a:bodyPr>
          <a:lstStyle/>
          <a:p>
            <a:pPr algn="ctr"/>
            <a:r>
              <a:rPr lang="en-GB" b="1" dirty="0" err="1" smtClean="0">
                <a:hlinkClick r:id="rId4"/>
              </a:rPr>
              <a:t>Millepede</a:t>
            </a:r>
            <a:r>
              <a:rPr lang="en-GB" b="1" dirty="0" smtClean="0">
                <a:hlinkClick r:id="rId4"/>
              </a:rPr>
              <a:t> II (MP)</a:t>
            </a:r>
          </a:p>
          <a:p>
            <a:pPr algn="ctr"/>
            <a:r>
              <a:rPr lang="en-GB" dirty="0" smtClean="0">
                <a:hlinkClick r:id="rId4"/>
              </a:rPr>
              <a:t>https</a:t>
            </a:r>
            <a:r>
              <a:rPr lang="en-GB" dirty="0">
                <a:hlinkClick r:id="rId4"/>
              </a:rPr>
              <a:t>://</a:t>
            </a:r>
            <a:r>
              <a:rPr lang="en-GB" dirty="0" smtClean="0">
                <a:hlinkClick r:id="rId4"/>
              </a:rPr>
              <a:t>www.wiki.terascale.de/index.php/Millepede_II</a:t>
            </a:r>
            <a:endParaRPr lang="en-GB" dirty="0" smtClean="0"/>
          </a:p>
        </p:txBody>
      </p:sp>
    </p:spTree>
    <p:extLst>
      <p:ext uri="{BB962C8B-B14F-4D97-AF65-F5344CB8AC3E}">
        <p14:creationId xmlns:p14="http://schemas.microsoft.com/office/powerpoint/2010/main" val="2139714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6</a:t>
            </a:fld>
            <a:endParaRPr lang="en-GB"/>
          </a:p>
        </p:txBody>
      </p:sp>
      <p:sp>
        <p:nvSpPr>
          <p:cNvPr id="41" name="TextBox 40"/>
          <p:cNvSpPr txBox="1"/>
          <p:nvPr/>
        </p:nvSpPr>
        <p:spPr>
          <a:xfrm>
            <a:off x="1925378" y="35262"/>
            <a:ext cx="5380075" cy="369332"/>
          </a:xfrm>
          <a:prstGeom prst="rect">
            <a:avLst/>
          </a:prstGeom>
          <a:noFill/>
        </p:spPr>
        <p:txBody>
          <a:bodyPr wrap="square" rtlCol="0">
            <a:spAutoFit/>
          </a:bodyPr>
          <a:lstStyle/>
          <a:p>
            <a:pPr algn="ctr"/>
            <a:r>
              <a:rPr lang="en-GB" b="1" dirty="0" smtClean="0"/>
              <a:t>Track </a:t>
            </a:r>
            <a:r>
              <a:rPr lang="en-GB" b="1" dirty="0"/>
              <a:t>model for Alice </a:t>
            </a:r>
            <a:r>
              <a:rPr lang="en-GB" b="1" dirty="0" err="1"/>
              <a:t>Millepede</a:t>
            </a:r>
            <a:endParaRPr lang="en-GB" b="1" dirty="0"/>
          </a:p>
        </p:txBody>
      </p:sp>
      <p:sp>
        <p:nvSpPr>
          <p:cNvPr id="42" name="TextBox 41"/>
          <p:cNvSpPr txBox="1"/>
          <p:nvPr/>
        </p:nvSpPr>
        <p:spPr>
          <a:xfrm>
            <a:off x="161221" y="625975"/>
            <a:ext cx="8908387" cy="5795433"/>
          </a:xfrm>
          <a:prstGeom prst="rect">
            <a:avLst/>
          </a:prstGeom>
          <a:noFill/>
        </p:spPr>
        <p:txBody>
          <a:bodyPr wrap="square" rtlCol="0">
            <a:spAutoFit/>
          </a:bodyPr>
          <a:lstStyle/>
          <a:p>
            <a:pPr marL="285750" indent="-285750">
              <a:lnSpc>
                <a:spcPct val="120000"/>
              </a:lnSpc>
              <a:spcBef>
                <a:spcPts val="600"/>
              </a:spcBef>
              <a:buFont typeface="Wingdings" panose="05000000000000000000" pitchFamily="2" charset="2"/>
              <a:buChar char="§"/>
            </a:pPr>
            <a:r>
              <a:rPr lang="en-GB" dirty="0" err="1" smtClean="0"/>
              <a:t>Millepede</a:t>
            </a:r>
            <a:r>
              <a:rPr lang="en-GB" dirty="0" smtClean="0"/>
              <a:t> needs derivatives of track position </a:t>
            </a:r>
            <a:r>
              <a:rPr lang="en-GB" dirty="0" err="1" smtClean="0"/>
              <a:t>wrt</a:t>
            </a:r>
            <a:r>
              <a:rPr lang="en-GB" dirty="0" smtClean="0"/>
              <a:t> its parameters </a:t>
            </a:r>
            <a:br>
              <a:rPr lang="en-GB" dirty="0" smtClean="0"/>
            </a:br>
            <a:r>
              <a:rPr lang="en-GB" dirty="0" smtClean="0"/>
              <a:t>(e.g. defined at some reference point).</a:t>
            </a:r>
          </a:p>
          <a:p>
            <a:pPr marL="285750" indent="-285750">
              <a:lnSpc>
                <a:spcPct val="120000"/>
              </a:lnSpc>
              <a:spcBef>
                <a:spcPts val="600"/>
              </a:spcBef>
              <a:buFont typeface="Wingdings" panose="05000000000000000000" pitchFamily="2" charset="2"/>
              <a:buChar char="§"/>
            </a:pPr>
            <a:r>
              <a:rPr lang="en-GB" dirty="0" err="1" smtClean="0"/>
              <a:t>Kalman</a:t>
            </a:r>
            <a:r>
              <a:rPr lang="en-GB" dirty="0" smtClean="0"/>
              <a:t> track model used in ALICE is not directly applicable to MP since it has no “reference” track parameters and their global covariance matrix per se: </a:t>
            </a:r>
            <a:br>
              <a:rPr lang="en-GB" dirty="0" smtClean="0"/>
            </a:br>
            <a:r>
              <a:rPr lang="en-GB" dirty="0" smtClean="0"/>
              <a:t>instead it provides set of best estimates for track state and its errors at each measured point, related via transport matrix. </a:t>
            </a:r>
          </a:p>
          <a:p>
            <a:pPr marL="285750" indent="-285750">
              <a:lnSpc>
                <a:spcPct val="120000"/>
              </a:lnSpc>
              <a:spcBef>
                <a:spcPts val="600"/>
              </a:spcBef>
              <a:buFont typeface="Wingdings" panose="05000000000000000000" pitchFamily="2" charset="2"/>
              <a:buChar char="§"/>
            </a:pPr>
            <a:r>
              <a:rPr lang="en-GB" dirty="0" err="1" smtClean="0">
                <a:hlinkClick r:id="rId2"/>
              </a:rPr>
              <a:t>LHCb</a:t>
            </a:r>
            <a:r>
              <a:rPr lang="en-GB" dirty="0" smtClean="0">
                <a:hlinkClick r:id="rId2"/>
              </a:rPr>
              <a:t> </a:t>
            </a:r>
            <a:r>
              <a:rPr lang="en-GB" dirty="0" smtClean="0"/>
              <a:t> managed to adopt </a:t>
            </a:r>
            <a:r>
              <a:rPr lang="en-GB" dirty="0" err="1" smtClean="0"/>
              <a:t>Kalman</a:t>
            </a:r>
            <a:r>
              <a:rPr lang="en-GB" dirty="0" smtClean="0"/>
              <a:t> tracks to MP via very convoluted math, based on analytical smoother, but it is also not appropriate for ALICE, since we use rotations when going from one sensor to another, which prevents from describing transport as really linear transformation</a:t>
            </a:r>
          </a:p>
          <a:p>
            <a:pPr marL="285750" indent="-285750">
              <a:lnSpc>
                <a:spcPct val="120000"/>
              </a:lnSpc>
              <a:spcBef>
                <a:spcPts val="600"/>
              </a:spcBef>
              <a:buFont typeface="Wingdings" panose="05000000000000000000" pitchFamily="2" charset="2"/>
              <a:buChar char="§"/>
            </a:pPr>
            <a:r>
              <a:rPr lang="en-GB" dirty="0" smtClean="0"/>
              <a:t>Preferable to use track model as much as possible close to what is used in reconstruction,</a:t>
            </a:r>
            <a:br>
              <a:rPr lang="en-GB" dirty="0" smtClean="0"/>
            </a:br>
            <a:r>
              <a:rPr lang="en-GB" dirty="0" smtClean="0"/>
              <a:t>to minimize systematic effects of model approximations</a:t>
            </a:r>
          </a:p>
          <a:p>
            <a:pPr marL="285750" indent="-285750">
              <a:lnSpc>
                <a:spcPct val="120000"/>
              </a:lnSpc>
              <a:spcBef>
                <a:spcPts val="600"/>
              </a:spcBef>
              <a:buFont typeface="Wingdings" panose="05000000000000000000" pitchFamily="2" charset="2"/>
              <a:buChar char="§"/>
            </a:pPr>
            <a:endParaRPr lang="en-GB" dirty="0"/>
          </a:p>
          <a:p>
            <a:pPr marL="285750" indent="-285750">
              <a:lnSpc>
                <a:spcPct val="120000"/>
              </a:lnSpc>
              <a:spcBef>
                <a:spcPts val="600"/>
              </a:spcBef>
              <a:buFont typeface="Wingdings" panose="05000000000000000000" pitchFamily="2" charset="2"/>
              <a:buChar char="§"/>
            </a:pPr>
            <a:r>
              <a:rPr lang="en-GB" dirty="0" smtClean="0">
                <a:solidFill>
                  <a:srgbClr val="0070C0"/>
                </a:solidFill>
              </a:rPr>
              <a:t>→ Use synthetic track model consisting of usual </a:t>
            </a:r>
            <a:r>
              <a:rPr lang="en-GB" dirty="0" err="1" smtClean="0">
                <a:solidFill>
                  <a:srgbClr val="0070C0"/>
                </a:solidFill>
              </a:rPr>
              <a:t>AliExternalTrackParam</a:t>
            </a:r>
            <a:r>
              <a:rPr lang="en-GB" dirty="0" smtClean="0">
                <a:solidFill>
                  <a:srgbClr val="0070C0"/>
                </a:solidFill>
              </a:rPr>
              <a:t> defined in the </a:t>
            </a:r>
            <a:br>
              <a:rPr lang="en-GB" dirty="0" smtClean="0">
                <a:solidFill>
                  <a:srgbClr val="0070C0"/>
                </a:solidFill>
              </a:rPr>
            </a:br>
            <a:r>
              <a:rPr lang="en-GB" dirty="0" smtClean="0">
                <a:solidFill>
                  <a:srgbClr val="0070C0"/>
                </a:solidFill>
              </a:rPr>
              <a:t>reference point + corrections (again </a:t>
            </a:r>
            <a:r>
              <a:rPr lang="en-GB" dirty="0" err="1" smtClean="0">
                <a:solidFill>
                  <a:srgbClr val="0070C0"/>
                </a:solidFill>
              </a:rPr>
              <a:t>AliExternalTrackParam</a:t>
            </a:r>
            <a:r>
              <a:rPr lang="en-GB" dirty="0" smtClean="0">
                <a:solidFill>
                  <a:srgbClr val="0070C0"/>
                </a:solidFill>
              </a:rPr>
              <a:t>) for kinks due to the </a:t>
            </a:r>
            <a:r>
              <a:rPr lang="en-GB" dirty="0" err="1" smtClean="0">
                <a:solidFill>
                  <a:srgbClr val="0070C0"/>
                </a:solidFill>
              </a:rPr>
              <a:t>mult.scattering</a:t>
            </a:r>
            <a:r>
              <a:rPr lang="en-GB" dirty="0" smtClean="0">
                <a:solidFill>
                  <a:srgbClr val="0070C0"/>
                </a:solidFill>
              </a:rPr>
              <a:t> between measurements separated by material </a:t>
            </a:r>
            <a:endParaRPr lang="en-GB" dirty="0">
              <a:solidFill>
                <a:srgbClr val="0070C0"/>
              </a:solidFill>
            </a:endParaRPr>
          </a:p>
        </p:txBody>
      </p:sp>
    </p:spTree>
    <p:extLst>
      <p:ext uri="{BB962C8B-B14F-4D97-AF65-F5344CB8AC3E}">
        <p14:creationId xmlns:p14="http://schemas.microsoft.com/office/powerpoint/2010/main" val="238408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7</a:t>
            </a:fld>
            <a:endParaRPr lang="en-GB"/>
          </a:p>
        </p:txBody>
      </p:sp>
      <p:grpSp>
        <p:nvGrpSpPr>
          <p:cNvPr id="40" name="Group 39"/>
          <p:cNvGrpSpPr/>
          <p:nvPr/>
        </p:nvGrpSpPr>
        <p:grpSpPr>
          <a:xfrm rot="15826058">
            <a:off x="3255148" y="1611159"/>
            <a:ext cx="2561342" cy="6740453"/>
            <a:chOff x="1478854" y="319407"/>
            <a:chExt cx="2092192" cy="4199874"/>
          </a:xfrm>
        </p:grpSpPr>
        <p:sp>
          <p:nvSpPr>
            <p:cNvPr id="13" name="Trapezoid 12"/>
            <p:cNvSpPr/>
            <p:nvPr/>
          </p:nvSpPr>
          <p:spPr>
            <a:xfrm rot="10800000">
              <a:off x="1991271" y="2048539"/>
              <a:ext cx="1013637" cy="1474382"/>
            </a:xfrm>
            <a:prstGeom prst="trapezoi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rapezoid 13"/>
            <p:cNvSpPr/>
            <p:nvPr/>
          </p:nvSpPr>
          <p:spPr>
            <a:xfrm rot="10800000">
              <a:off x="1881401" y="1658680"/>
              <a:ext cx="1233377" cy="170120"/>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rapezoid 14"/>
            <p:cNvSpPr/>
            <p:nvPr/>
          </p:nvSpPr>
          <p:spPr>
            <a:xfrm rot="10800000">
              <a:off x="1824694" y="1495646"/>
              <a:ext cx="1346791" cy="163034"/>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rapezoid 15"/>
            <p:cNvSpPr/>
            <p:nvPr/>
          </p:nvSpPr>
          <p:spPr>
            <a:xfrm rot="10800000">
              <a:off x="1759686" y="1325524"/>
              <a:ext cx="1476807" cy="170120"/>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rapezoid 16"/>
            <p:cNvSpPr/>
            <p:nvPr/>
          </p:nvSpPr>
          <p:spPr>
            <a:xfrm rot="10800000">
              <a:off x="1691787" y="1162490"/>
              <a:ext cx="1612605" cy="163034"/>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rapezoid 17"/>
            <p:cNvSpPr/>
            <p:nvPr/>
          </p:nvSpPr>
          <p:spPr>
            <a:xfrm rot="10800000">
              <a:off x="1478854" y="461221"/>
              <a:ext cx="2092192" cy="97352"/>
            </a:xfrm>
            <a:prstGeom prst="trapezoi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rapezoid 18"/>
            <p:cNvSpPr/>
            <p:nvPr/>
          </p:nvSpPr>
          <p:spPr>
            <a:xfrm rot="10800000">
              <a:off x="1626611" y="992370"/>
              <a:ext cx="1742957" cy="170120"/>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rapezoid 19"/>
            <p:cNvSpPr/>
            <p:nvPr/>
          </p:nvSpPr>
          <p:spPr>
            <a:xfrm rot="10800000">
              <a:off x="1546475" y="829336"/>
              <a:ext cx="1903229" cy="163034"/>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rapezoid 20"/>
            <p:cNvSpPr/>
            <p:nvPr/>
          </p:nvSpPr>
          <p:spPr>
            <a:xfrm rot="10800000">
              <a:off x="2237311" y="3643413"/>
              <a:ext cx="521558" cy="70888"/>
            </a:xfrm>
            <a:prstGeom prst="trapezoid">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rapezoid 21"/>
            <p:cNvSpPr/>
            <p:nvPr/>
          </p:nvSpPr>
          <p:spPr>
            <a:xfrm rot="10800000">
              <a:off x="2237311" y="3912773"/>
              <a:ext cx="521558" cy="45719"/>
            </a:xfrm>
            <a:prstGeom prst="trapezoi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rapezoid 22"/>
            <p:cNvSpPr/>
            <p:nvPr/>
          </p:nvSpPr>
          <p:spPr>
            <a:xfrm rot="10800000" flipV="1">
              <a:off x="2237311" y="4133928"/>
              <a:ext cx="521558" cy="46072"/>
            </a:xfrm>
            <a:prstGeom prst="trapezoi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2444367" y="4133928"/>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p:cNvSpPr/>
            <p:nvPr/>
          </p:nvSpPr>
          <p:spPr>
            <a:xfrm>
              <a:off x="2321457" y="365126"/>
              <a:ext cx="873457" cy="4150168"/>
            </a:xfrm>
            <a:custGeom>
              <a:avLst/>
              <a:gdLst>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04587 w 788121"/>
                <a:gd name="connsiteY13" fmla="*/ 290624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188158 w 788121"/>
                <a:gd name="connsiteY11" fmla="*/ 590553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188158 w 788121"/>
                <a:gd name="connsiteY11" fmla="*/ 590553 h 3976577"/>
                <a:gd name="connsiteX12" fmla="*/ 314897 w 788121"/>
                <a:gd name="connsiteY12" fmla="*/ 446568 h 3976577"/>
                <a:gd name="connsiteX13" fmla="*/ 557167 w 788121"/>
                <a:gd name="connsiteY13" fmla="*/ 188747 h 3976577"/>
                <a:gd name="connsiteX14" fmla="*/ 788121 w 788121"/>
                <a:gd name="connsiteY14" fmla="*/ 0 h 3976577"/>
                <a:gd name="connsiteX0" fmla="*/ 163495 w 787271"/>
                <a:gd name="connsiteY0" fmla="*/ 3976577 h 3976577"/>
                <a:gd name="connsiteX1" fmla="*/ 99699 w 787271"/>
                <a:gd name="connsiteY1" fmla="*/ 3600893 h 3976577"/>
                <a:gd name="connsiteX2" fmla="*/ 99699 w 787271"/>
                <a:gd name="connsiteY2" fmla="*/ 3600893 h 3976577"/>
                <a:gd name="connsiteX3" fmla="*/ 78434 w 787271"/>
                <a:gd name="connsiteY3" fmla="*/ 3366977 h 3976577"/>
                <a:gd name="connsiteX4" fmla="*/ 71346 w 787271"/>
                <a:gd name="connsiteY4" fmla="*/ 3104707 h 3976577"/>
                <a:gd name="connsiteX5" fmla="*/ 12932 w 787271"/>
                <a:gd name="connsiteY5" fmla="*/ 2387197 h 3976577"/>
                <a:gd name="connsiteX6" fmla="*/ 7551 w 787271"/>
                <a:gd name="connsiteY6" fmla="*/ 1481470 h 3976577"/>
                <a:gd name="connsiteX7" fmla="*/ 462 w 787271"/>
                <a:gd name="connsiteY7" fmla="*/ 1282996 h 3976577"/>
                <a:gd name="connsiteX8" fmla="*/ 21727 w 787271"/>
                <a:gd name="connsiteY8" fmla="*/ 1105786 h 3976577"/>
                <a:gd name="connsiteX9" fmla="*/ 64258 w 787271"/>
                <a:gd name="connsiteY9" fmla="*/ 935665 h 3976577"/>
                <a:gd name="connsiteX10" fmla="*/ 92611 w 787271"/>
                <a:gd name="connsiteY10" fmla="*/ 765544 h 3976577"/>
                <a:gd name="connsiteX11" fmla="*/ 187308 w 787271"/>
                <a:gd name="connsiteY11" fmla="*/ 590553 h 3976577"/>
                <a:gd name="connsiteX12" fmla="*/ 314047 w 787271"/>
                <a:gd name="connsiteY12" fmla="*/ 446568 h 3976577"/>
                <a:gd name="connsiteX13" fmla="*/ 556317 w 787271"/>
                <a:gd name="connsiteY13" fmla="*/ 188747 h 3976577"/>
                <a:gd name="connsiteX14" fmla="*/ 787271 w 787271"/>
                <a:gd name="connsiteY14" fmla="*/ 0 h 3976577"/>
                <a:gd name="connsiteX0" fmla="*/ 163495 w 787271"/>
                <a:gd name="connsiteY0" fmla="*/ 3976577 h 3976577"/>
                <a:gd name="connsiteX1" fmla="*/ 99699 w 787271"/>
                <a:gd name="connsiteY1" fmla="*/ 3600893 h 3976577"/>
                <a:gd name="connsiteX2" fmla="*/ 99699 w 787271"/>
                <a:gd name="connsiteY2" fmla="*/ 3600893 h 3976577"/>
                <a:gd name="connsiteX3" fmla="*/ 78434 w 787271"/>
                <a:gd name="connsiteY3" fmla="*/ 3366977 h 3976577"/>
                <a:gd name="connsiteX4" fmla="*/ 71346 w 787271"/>
                <a:gd name="connsiteY4" fmla="*/ 3104707 h 3976577"/>
                <a:gd name="connsiteX5" fmla="*/ 12932 w 787271"/>
                <a:gd name="connsiteY5" fmla="*/ 2387197 h 3976577"/>
                <a:gd name="connsiteX6" fmla="*/ 7551 w 787271"/>
                <a:gd name="connsiteY6" fmla="*/ 1481470 h 3976577"/>
                <a:gd name="connsiteX7" fmla="*/ 462 w 787271"/>
                <a:gd name="connsiteY7" fmla="*/ 1282996 h 3976577"/>
                <a:gd name="connsiteX8" fmla="*/ 21727 w 787271"/>
                <a:gd name="connsiteY8" fmla="*/ 1105786 h 3976577"/>
                <a:gd name="connsiteX9" fmla="*/ 64258 w 787271"/>
                <a:gd name="connsiteY9" fmla="*/ 935665 h 3976577"/>
                <a:gd name="connsiteX10" fmla="*/ 92611 w 787271"/>
                <a:gd name="connsiteY10" fmla="*/ 765544 h 3976577"/>
                <a:gd name="connsiteX11" fmla="*/ 187308 w 787271"/>
                <a:gd name="connsiteY11" fmla="*/ 590553 h 3976577"/>
                <a:gd name="connsiteX12" fmla="*/ 314047 w 787271"/>
                <a:gd name="connsiteY12" fmla="*/ 446568 h 3976577"/>
                <a:gd name="connsiteX13" fmla="*/ 556317 w 787271"/>
                <a:gd name="connsiteY13" fmla="*/ 188747 h 3976577"/>
                <a:gd name="connsiteX14" fmla="*/ 787271 w 787271"/>
                <a:gd name="connsiteY14" fmla="*/ 0 h 3976577"/>
                <a:gd name="connsiteX0" fmla="*/ 174643 w 798419"/>
                <a:gd name="connsiteY0" fmla="*/ 3976577 h 3976577"/>
                <a:gd name="connsiteX1" fmla="*/ 110847 w 798419"/>
                <a:gd name="connsiteY1" fmla="*/ 3600893 h 3976577"/>
                <a:gd name="connsiteX2" fmla="*/ 110847 w 798419"/>
                <a:gd name="connsiteY2" fmla="*/ 3600893 h 3976577"/>
                <a:gd name="connsiteX3" fmla="*/ 89582 w 798419"/>
                <a:gd name="connsiteY3" fmla="*/ 3366977 h 3976577"/>
                <a:gd name="connsiteX4" fmla="*/ 82494 w 798419"/>
                <a:gd name="connsiteY4" fmla="*/ 3104707 h 3976577"/>
                <a:gd name="connsiteX5" fmla="*/ 9334 w 798419"/>
                <a:gd name="connsiteY5" fmla="*/ 2253869 h 3976577"/>
                <a:gd name="connsiteX6" fmla="*/ 18699 w 798419"/>
                <a:gd name="connsiteY6" fmla="*/ 1481470 h 3976577"/>
                <a:gd name="connsiteX7" fmla="*/ 11610 w 798419"/>
                <a:gd name="connsiteY7" fmla="*/ 1282996 h 3976577"/>
                <a:gd name="connsiteX8" fmla="*/ 32875 w 798419"/>
                <a:gd name="connsiteY8" fmla="*/ 1105786 h 3976577"/>
                <a:gd name="connsiteX9" fmla="*/ 75406 w 798419"/>
                <a:gd name="connsiteY9" fmla="*/ 935665 h 3976577"/>
                <a:gd name="connsiteX10" fmla="*/ 103759 w 798419"/>
                <a:gd name="connsiteY10" fmla="*/ 765544 h 3976577"/>
                <a:gd name="connsiteX11" fmla="*/ 198456 w 798419"/>
                <a:gd name="connsiteY11" fmla="*/ 590553 h 3976577"/>
                <a:gd name="connsiteX12" fmla="*/ 325195 w 798419"/>
                <a:gd name="connsiteY12" fmla="*/ 446568 h 3976577"/>
                <a:gd name="connsiteX13" fmla="*/ 567465 w 798419"/>
                <a:gd name="connsiteY13" fmla="*/ 188747 h 3976577"/>
                <a:gd name="connsiteX14" fmla="*/ 798419 w 798419"/>
                <a:gd name="connsiteY14" fmla="*/ 0 h 3976577"/>
                <a:gd name="connsiteX0" fmla="*/ 174452 w 798228"/>
                <a:gd name="connsiteY0" fmla="*/ 3976577 h 3976577"/>
                <a:gd name="connsiteX1" fmla="*/ 110656 w 798228"/>
                <a:gd name="connsiteY1" fmla="*/ 3600893 h 3976577"/>
                <a:gd name="connsiteX2" fmla="*/ 110656 w 798228"/>
                <a:gd name="connsiteY2" fmla="*/ 3600893 h 3976577"/>
                <a:gd name="connsiteX3" fmla="*/ 89391 w 798228"/>
                <a:gd name="connsiteY3" fmla="*/ 3366977 h 3976577"/>
                <a:gd name="connsiteX4" fmla="*/ 82303 w 798228"/>
                <a:gd name="connsiteY4" fmla="*/ 3104707 h 3976577"/>
                <a:gd name="connsiteX5" fmla="*/ 9143 w 798228"/>
                <a:gd name="connsiteY5" fmla="*/ 2253869 h 3976577"/>
                <a:gd name="connsiteX6" fmla="*/ 18508 w 798228"/>
                <a:gd name="connsiteY6" fmla="*/ 1481470 h 3976577"/>
                <a:gd name="connsiteX7" fmla="*/ 4046 w 798228"/>
                <a:gd name="connsiteY7" fmla="*/ 1393467 h 3976577"/>
                <a:gd name="connsiteX8" fmla="*/ 32684 w 798228"/>
                <a:gd name="connsiteY8" fmla="*/ 1105786 h 3976577"/>
                <a:gd name="connsiteX9" fmla="*/ 75215 w 798228"/>
                <a:gd name="connsiteY9" fmla="*/ 935665 h 3976577"/>
                <a:gd name="connsiteX10" fmla="*/ 103568 w 798228"/>
                <a:gd name="connsiteY10" fmla="*/ 765544 h 3976577"/>
                <a:gd name="connsiteX11" fmla="*/ 198265 w 798228"/>
                <a:gd name="connsiteY11" fmla="*/ 590553 h 3976577"/>
                <a:gd name="connsiteX12" fmla="*/ 325004 w 798228"/>
                <a:gd name="connsiteY12" fmla="*/ 446568 h 3976577"/>
                <a:gd name="connsiteX13" fmla="*/ 567274 w 798228"/>
                <a:gd name="connsiteY13" fmla="*/ 188747 h 3976577"/>
                <a:gd name="connsiteX14" fmla="*/ 798228 w 798228"/>
                <a:gd name="connsiteY14" fmla="*/ 0 h 3976577"/>
                <a:gd name="connsiteX0" fmla="*/ 185492 w 809268"/>
                <a:gd name="connsiteY0" fmla="*/ 3976577 h 3976577"/>
                <a:gd name="connsiteX1" fmla="*/ 121696 w 809268"/>
                <a:gd name="connsiteY1" fmla="*/ 3600893 h 3976577"/>
                <a:gd name="connsiteX2" fmla="*/ 121696 w 809268"/>
                <a:gd name="connsiteY2" fmla="*/ 3600893 h 3976577"/>
                <a:gd name="connsiteX3" fmla="*/ 100431 w 809268"/>
                <a:gd name="connsiteY3" fmla="*/ 3366977 h 3976577"/>
                <a:gd name="connsiteX4" fmla="*/ 93343 w 809268"/>
                <a:gd name="connsiteY4" fmla="*/ 3104707 h 3976577"/>
                <a:gd name="connsiteX5" fmla="*/ 20183 w 809268"/>
                <a:gd name="connsiteY5" fmla="*/ 2253869 h 3976577"/>
                <a:gd name="connsiteX6" fmla="*/ 58 w 809268"/>
                <a:gd name="connsiteY6" fmla="*/ 1485280 h 3976577"/>
                <a:gd name="connsiteX7" fmla="*/ 15086 w 809268"/>
                <a:gd name="connsiteY7" fmla="*/ 1393467 h 3976577"/>
                <a:gd name="connsiteX8" fmla="*/ 43724 w 809268"/>
                <a:gd name="connsiteY8" fmla="*/ 1105786 h 3976577"/>
                <a:gd name="connsiteX9" fmla="*/ 86255 w 809268"/>
                <a:gd name="connsiteY9" fmla="*/ 935665 h 3976577"/>
                <a:gd name="connsiteX10" fmla="*/ 114608 w 809268"/>
                <a:gd name="connsiteY10" fmla="*/ 765544 h 3976577"/>
                <a:gd name="connsiteX11" fmla="*/ 209305 w 809268"/>
                <a:gd name="connsiteY11" fmla="*/ 590553 h 3976577"/>
                <a:gd name="connsiteX12" fmla="*/ 336044 w 809268"/>
                <a:gd name="connsiteY12" fmla="*/ 446568 h 3976577"/>
                <a:gd name="connsiteX13" fmla="*/ 578314 w 809268"/>
                <a:gd name="connsiteY13" fmla="*/ 188747 h 3976577"/>
                <a:gd name="connsiteX14" fmla="*/ 809268 w 809268"/>
                <a:gd name="connsiteY14" fmla="*/ 0 h 3976577"/>
                <a:gd name="connsiteX0" fmla="*/ 171630 w 795406"/>
                <a:gd name="connsiteY0" fmla="*/ 3976577 h 3976577"/>
                <a:gd name="connsiteX1" fmla="*/ 107834 w 795406"/>
                <a:gd name="connsiteY1" fmla="*/ 3600893 h 3976577"/>
                <a:gd name="connsiteX2" fmla="*/ 107834 w 795406"/>
                <a:gd name="connsiteY2" fmla="*/ 3600893 h 3976577"/>
                <a:gd name="connsiteX3" fmla="*/ 86569 w 795406"/>
                <a:gd name="connsiteY3" fmla="*/ 3366977 h 3976577"/>
                <a:gd name="connsiteX4" fmla="*/ 79481 w 795406"/>
                <a:gd name="connsiteY4" fmla="*/ 3104707 h 3976577"/>
                <a:gd name="connsiteX5" fmla="*/ 6321 w 795406"/>
                <a:gd name="connsiteY5" fmla="*/ 2253869 h 3976577"/>
                <a:gd name="connsiteX6" fmla="*/ 70982 w 795406"/>
                <a:gd name="connsiteY6" fmla="*/ 1508137 h 3976577"/>
                <a:gd name="connsiteX7" fmla="*/ 1224 w 795406"/>
                <a:gd name="connsiteY7" fmla="*/ 1393467 h 3976577"/>
                <a:gd name="connsiteX8" fmla="*/ 29862 w 795406"/>
                <a:gd name="connsiteY8" fmla="*/ 1105786 h 3976577"/>
                <a:gd name="connsiteX9" fmla="*/ 72393 w 795406"/>
                <a:gd name="connsiteY9" fmla="*/ 935665 h 3976577"/>
                <a:gd name="connsiteX10" fmla="*/ 100746 w 795406"/>
                <a:gd name="connsiteY10" fmla="*/ 765544 h 3976577"/>
                <a:gd name="connsiteX11" fmla="*/ 195443 w 795406"/>
                <a:gd name="connsiteY11" fmla="*/ 590553 h 3976577"/>
                <a:gd name="connsiteX12" fmla="*/ 322182 w 795406"/>
                <a:gd name="connsiteY12" fmla="*/ 446568 h 3976577"/>
                <a:gd name="connsiteX13" fmla="*/ 564452 w 795406"/>
                <a:gd name="connsiteY13" fmla="*/ 188747 h 3976577"/>
                <a:gd name="connsiteX14" fmla="*/ 795406 w 795406"/>
                <a:gd name="connsiteY14" fmla="*/ 0 h 3976577"/>
                <a:gd name="connsiteX0" fmla="*/ 174226 w 798002"/>
                <a:gd name="connsiteY0" fmla="*/ 3976577 h 3976577"/>
                <a:gd name="connsiteX1" fmla="*/ 110430 w 798002"/>
                <a:gd name="connsiteY1" fmla="*/ 3600893 h 3976577"/>
                <a:gd name="connsiteX2" fmla="*/ 110430 w 798002"/>
                <a:gd name="connsiteY2" fmla="*/ 3600893 h 3976577"/>
                <a:gd name="connsiteX3" fmla="*/ 89165 w 798002"/>
                <a:gd name="connsiteY3" fmla="*/ 3366977 h 3976577"/>
                <a:gd name="connsiteX4" fmla="*/ 82077 w 798002"/>
                <a:gd name="connsiteY4" fmla="*/ 3104707 h 3976577"/>
                <a:gd name="connsiteX5" fmla="*/ 8917 w 798002"/>
                <a:gd name="connsiteY5" fmla="*/ 2253869 h 3976577"/>
                <a:gd name="connsiteX6" fmla="*/ 3820 w 798002"/>
                <a:gd name="connsiteY6" fmla="*/ 1393467 h 3976577"/>
                <a:gd name="connsiteX7" fmla="*/ 32458 w 798002"/>
                <a:gd name="connsiteY7" fmla="*/ 1105786 h 3976577"/>
                <a:gd name="connsiteX8" fmla="*/ 74989 w 798002"/>
                <a:gd name="connsiteY8" fmla="*/ 935665 h 3976577"/>
                <a:gd name="connsiteX9" fmla="*/ 103342 w 798002"/>
                <a:gd name="connsiteY9" fmla="*/ 765544 h 3976577"/>
                <a:gd name="connsiteX10" fmla="*/ 198039 w 798002"/>
                <a:gd name="connsiteY10" fmla="*/ 590553 h 3976577"/>
                <a:gd name="connsiteX11" fmla="*/ 324778 w 798002"/>
                <a:gd name="connsiteY11" fmla="*/ 446568 h 3976577"/>
                <a:gd name="connsiteX12" fmla="*/ 567048 w 798002"/>
                <a:gd name="connsiteY12" fmla="*/ 188747 h 3976577"/>
                <a:gd name="connsiteX13" fmla="*/ 798002 w 798002"/>
                <a:gd name="connsiteY13"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336671 w 809895"/>
                <a:gd name="connsiteY11" fmla="*/ 446568 h 3976577"/>
                <a:gd name="connsiteX12" fmla="*/ 578941 w 809895"/>
                <a:gd name="connsiteY12" fmla="*/ 188747 h 3976577"/>
                <a:gd name="connsiteX13" fmla="*/ 809895 w 809895"/>
                <a:gd name="connsiteY13" fmla="*/ 0 h 3976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9895" h="3976577">
                  <a:moveTo>
                    <a:pt x="186119" y="3976577"/>
                  </a:moveTo>
                  <a:lnTo>
                    <a:pt x="122323" y="3600893"/>
                  </a:lnTo>
                  <a:lnTo>
                    <a:pt x="122323" y="3600893"/>
                  </a:lnTo>
                  <a:cubicBezTo>
                    <a:pt x="118779" y="3561907"/>
                    <a:pt x="105783" y="3449675"/>
                    <a:pt x="101058" y="3366977"/>
                  </a:cubicBezTo>
                  <a:cubicBezTo>
                    <a:pt x="96332" y="3284279"/>
                    <a:pt x="107345" y="3290225"/>
                    <a:pt x="93970" y="3104707"/>
                  </a:cubicBezTo>
                  <a:cubicBezTo>
                    <a:pt x="80595" y="2919189"/>
                    <a:pt x="36310" y="2539076"/>
                    <a:pt x="20810" y="2253869"/>
                  </a:cubicBezTo>
                  <a:cubicBezTo>
                    <a:pt x="5310" y="1968662"/>
                    <a:pt x="-2955" y="1584814"/>
                    <a:pt x="968" y="1393467"/>
                  </a:cubicBezTo>
                  <a:cubicBezTo>
                    <a:pt x="4891" y="1202120"/>
                    <a:pt x="30032" y="1182086"/>
                    <a:pt x="44351" y="1105786"/>
                  </a:cubicBezTo>
                  <a:cubicBezTo>
                    <a:pt x="58670" y="1029486"/>
                    <a:pt x="75068" y="992372"/>
                    <a:pt x="86882" y="935665"/>
                  </a:cubicBezTo>
                  <a:cubicBezTo>
                    <a:pt x="98696" y="878958"/>
                    <a:pt x="94727" y="823063"/>
                    <a:pt x="115235" y="765544"/>
                  </a:cubicBezTo>
                  <a:cubicBezTo>
                    <a:pt x="135743" y="708025"/>
                    <a:pt x="173026" y="643716"/>
                    <a:pt x="209932" y="590553"/>
                  </a:cubicBezTo>
                  <a:cubicBezTo>
                    <a:pt x="246838" y="537390"/>
                    <a:pt x="275169" y="513536"/>
                    <a:pt x="336671" y="446568"/>
                  </a:cubicBezTo>
                  <a:cubicBezTo>
                    <a:pt x="398173" y="379600"/>
                    <a:pt x="500070" y="263175"/>
                    <a:pt x="578941" y="188747"/>
                  </a:cubicBezTo>
                  <a:cubicBezTo>
                    <a:pt x="657812" y="114319"/>
                    <a:pt x="733104" y="74428"/>
                    <a:pt x="809895" y="0"/>
                  </a:cubicBezTo>
                </a:path>
              </a:pathLst>
            </a:custGeom>
            <a:noFill/>
            <a:ln w="28575">
              <a:solidFill>
                <a:srgbClr val="FF0000"/>
              </a:solidFill>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reeform 26"/>
            <p:cNvSpPr/>
            <p:nvPr/>
          </p:nvSpPr>
          <p:spPr>
            <a:xfrm>
              <a:off x="2315030" y="319407"/>
              <a:ext cx="712185" cy="4199874"/>
            </a:xfrm>
            <a:custGeom>
              <a:avLst/>
              <a:gdLst>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04587 w 788121"/>
                <a:gd name="connsiteY13" fmla="*/ 290624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188158 w 788121"/>
                <a:gd name="connsiteY11" fmla="*/ 590553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188158 w 788121"/>
                <a:gd name="connsiteY11" fmla="*/ 590553 h 3976577"/>
                <a:gd name="connsiteX12" fmla="*/ 314897 w 788121"/>
                <a:gd name="connsiteY12" fmla="*/ 446568 h 3976577"/>
                <a:gd name="connsiteX13" fmla="*/ 557167 w 788121"/>
                <a:gd name="connsiteY13" fmla="*/ 188747 h 3976577"/>
                <a:gd name="connsiteX14" fmla="*/ 788121 w 788121"/>
                <a:gd name="connsiteY14" fmla="*/ 0 h 3976577"/>
                <a:gd name="connsiteX0" fmla="*/ 163495 w 787271"/>
                <a:gd name="connsiteY0" fmla="*/ 3976577 h 3976577"/>
                <a:gd name="connsiteX1" fmla="*/ 99699 w 787271"/>
                <a:gd name="connsiteY1" fmla="*/ 3600893 h 3976577"/>
                <a:gd name="connsiteX2" fmla="*/ 99699 w 787271"/>
                <a:gd name="connsiteY2" fmla="*/ 3600893 h 3976577"/>
                <a:gd name="connsiteX3" fmla="*/ 78434 w 787271"/>
                <a:gd name="connsiteY3" fmla="*/ 3366977 h 3976577"/>
                <a:gd name="connsiteX4" fmla="*/ 71346 w 787271"/>
                <a:gd name="connsiteY4" fmla="*/ 3104707 h 3976577"/>
                <a:gd name="connsiteX5" fmla="*/ 12932 w 787271"/>
                <a:gd name="connsiteY5" fmla="*/ 2387197 h 3976577"/>
                <a:gd name="connsiteX6" fmla="*/ 7551 w 787271"/>
                <a:gd name="connsiteY6" fmla="*/ 1481470 h 3976577"/>
                <a:gd name="connsiteX7" fmla="*/ 462 w 787271"/>
                <a:gd name="connsiteY7" fmla="*/ 1282996 h 3976577"/>
                <a:gd name="connsiteX8" fmla="*/ 21727 w 787271"/>
                <a:gd name="connsiteY8" fmla="*/ 1105786 h 3976577"/>
                <a:gd name="connsiteX9" fmla="*/ 64258 w 787271"/>
                <a:gd name="connsiteY9" fmla="*/ 935665 h 3976577"/>
                <a:gd name="connsiteX10" fmla="*/ 92611 w 787271"/>
                <a:gd name="connsiteY10" fmla="*/ 765544 h 3976577"/>
                <a:gd name="connsiteX11" fmla="*/ 187308 w 787271"/>
                <a:gd name="connsiteY11" fmla="*/ 590553 h 3976577"/>
                <a:gd name="connsiteX12" fmla="*/ 314047 w 787271"/>
                <a:gd name="connsiteY12" fmla="*/ 446568 h 3976577"/>
                <a:gd name="connsiteX13" fmla="*/ 556317 w 787271"/>
                <a:gd name="connsiteY13" fmla="*/ 188747 h 3976577"/>
                <a:gd name="connsiteX14" fmla="*/ 787271 w 787271"/>
                <a:gd name="connsiteY14" fmla="*/ 0 h 3976577"/>
                <a:gd name="connsiteX0" fmla="*/ 163495 w 787271"/>
                <a:gd name="connsiteY0" fmla="*/ 3976577 h 3976577"/>
                <a:gd name="connsiteX1" fmla="*/ 99699 w 787271"/>
                <a:gd name="connsiteY1" fmla="*/ 3600893 h 3976577"/>
                <a:gd name="connsiteX2" fmla="*/ 99699 w 787271"/>
                <a:gd name="connsiteY2" fmla="*/ 3600893 h 3976577"/>
                <a:gd name="connsiteX3" fmla="*/ 78434 w 787271"/>
                <a:gd name="connsiteY3" fmla="*/ 3366977 h 3976577"/>
                <a:gd name="connsiteX4" fmla="*/ 71346 w 787271"/>
                <a:gd name="connsiteY4" fmla="*/ 3104707 h 3976577"/>
                <a:gd name="connsiteX5" fmla="*/ 12932 w 787271"/>
                <a:gd name="connsiteY5" fmla="*/ 2387197 h 3976577"/>
                <a:gd name="connsiteX6" fmla="*/ 7551 w 787271"/>
                <a:gd name="connsiteY6" fmla="*/ 1481470 h 3976577"/>
                <a:gd name="connsiteX7" fmla="*/ 462 w 787271"/>
                <a:gd name="connsiteY7" fmla="*/ 1282996 h 3976577"/>
                <a:gd name="connsiteX8" fmla="*/ 21727 w 787271"/>
                <a:gd name="connsiteY8" fmla="*/ 1105786 h 3976577"/>
                <a:gd name="connsiteX9" fmla="*/ 64258 w 787271"/>
                <a:gd name="connsiteY9" fmla="*/ 935665 h 3976577"/>
                <a:gd name="connsiteX10" fmla="*/ 92611 w 787271"/>
                <a:gd name="connsiteY10" fmla="*/ 765544 h 3976577"/>
                <a:gd name="connsiteX11" fmla="*/ 187308 w 787271"/>
                <a:gd name="connsiteY11" fmla="*/ 590553 h 3976577"/>
                <a:gd name="connsiteX12" fmla="*/ 314047 w 787271"/>
                <a:gd name="connsiteY12" fmla="*/ 446568 h 3976577"/>
                <a:gd name="connsiteX13" fmla="*/ 556317 w 787271"/>
                <a:gd name="connsiteY13" fmla="*/ 188747 h 3976577"/>
                <a:gd name="connsiteX14" fmla="*/ 787271 w 787271"/>
                <a:gd name="connsiteY14" fmla="*/ 0 h 3976577"/>
                <a:gd name="connsiteX0" fmla="*/ 174643 w 798419"/>
                <a:gd name="connsiteY0" fmla="*/ 3976577 h 3976577"/>
                <a:gd name="connsiteX1" fmla="*/ 110847 w 798419"/>
                <a:gd name="connsiteY1" fmla="*/ 3600893 h 3976577"/>
                <a:gd name="connsiteX2" fmla="*/ 110847 w 798419"/>
                <a:gd name="connsiteY2" fmla="*/ 3600893 h 3976577"/>
                <a:gd name="connsiteX3" fmla="*/ 89582 w 798419"/>
                <a:gd name="connsiteY3" fmla="*/ 3366977 h 3976577"/>
                <a:gd name="connsiteX4" fmla="*/ 82494 w 798419"/>
                <a:gd name="connsiteY4" fmla="*/ 3104707 h 3976577"/>
                <a:gd name="connsiteX5" fmla="*/ 9334 w 798419"/>
                <a:gd name="connsiteY5" fmla="*/ 2253869 h 3976577"/>
                <a:gd name="connsiteX6" fmla="*/ 18699 w 798419"/>
                <a:gd name="connsiteY6" fmla="*/ 1481470 h 3976577"/>
                <a:gd name="connsiteX7" fmla="*/ 11610 w 798419"/>
                <a:gd name="connsiteY7" fmla="*/ 1282996 h 3976577"/>
                <a:gd name="connsiteX8" fmla="*/ 32875 w 798419"/>
                <a:gd name="connsiteY8" fmla="*/ 1105786 h 3976577"/>
                <a:gd name="connsiteX9" fmla="*/ 75406 w 798419"/>
                <a:gd name="connsiteY9" fmla="*/ 935665 h 3976577"/>
                <a:gd name="connsiteX10" fmla="*/ 103759 w 798419"/>
                <a:gd name="connsiteY10" fmla="*/ 765544 h 3976577"/>
                <a:gd name="connsiteX11" fmla="*/ 198456 w 798419"/>
                <a:gd name="connsiteY11" fmla="*/ 590553 h 3976577"/>
                <a:gd name="connsiteX12" fmla="*/ 325195 w 798419"/>
                <a:gd name="connsiteY12" fmla="*/ 446568 h 3976577"/>
                <a:gd name="connsiteX13" fmla="*/ 567465 w 798419"/>
                <a:gd name="connsiteY13" fmla="*/ 188747 h 3976577"/>
                <a:gd name="connsiteX14" fmla="*/ 798419 w 798419"/>
                <a:gd name="connsiteY14" fmla="*/ 0 h 3976577"/>
                <a:gd name="connsiteX0" fmla="*/ 174452 w 798228"/>
                <a:gd name="connsiteY0" fmla="*/ 3976577 h 3976577"/>
                <a:gd name="connsiteX1" fmla="*/ 110656 w 798228"/>
                <a:gd name="connsiteY1" fmla="*/ 3600893 h 3976577"/>
                <a:gd name="connsiteX2" fmla="*/ 110656 w 798228"/>
                <a:gd name="connsiteY2" fmla="*/ 3600893 h 3976577"/>
                <a:gd name="connsiteX3" fmla="*/ 89391 w 798228"/>
                <a:gd name="connsiteY3" fmla="*/ 3366977 h 3976577"/>
                <a:gd name="connsiteX4" fmla="*/ 82303 w 798228"/>
                <a:gd name="connsiteY4" fmla="*/ 3104707 h 3976577"/>
                <a:gd name="connsiteX5" fmla="*/ 9143 w 798228"/>
                <a:gd name="connsiteY5" fmla="*/ 2253869 h 3976577"/>
                <a:gd name="connsiteX6" fmla="*/ 18508 w 798228"/>
                <a:gd name="connsiteY6" fmla="*/ 1481470 h 3976577"/>
                <a:gd name="connsiteX7" fmla="*/ 4046 w 798228"/>
                <a:gd name="connsiteY7" fmla="*/ 1393467 h 3976577"/>
                <a:gd name="connsiteX8" fmla="*/ 32684 w 798228"/>
                <a:gd name="connsiteY8" fmla="*/ 1105786 h 3976577"/>
                <a:gd name="connsiteX9" fmla="*/ 75215 w 798228"/>
                <a:gd name="connsiteY9" fmla="*/ 935665 h 3976577"/>
                <a:gd name="connsiteX10" fmla="*/ 103568 w 798228"/>
                <a:gd name="connsiteY10" fmla="*/ 765544 h 3976577"/>
                <a:gd name="connsiteX11" fmla="*/ 198265 w 798228"/>
                <a:gd name="connsiteY11" fmla="*/ 590553 h 3976577"/>
                <a:gd name="connsiteX12" fmla="*/ 325004 w 798228"/>
                <a:gd name="connsiteY12" fmla="*/ 446568 h 3976577"/>
                <a:gd name="connsiteX13" fmla="*/ 567274 w 798228"/>
                <a:gd name="connsiteY13" fmla="*/ 188747 h 3976577"/>
                <a:gd name="connsiteX14" fmla="*/ 798228 w 798228"/>
                <a:gd name="connsiteY14" fmla="*/ 0 h 3976577"/>
                <a:gd name="connsiteX0" fmla="*/ 185492 w 809268"/>
                <a:gd name="connsiteY0" fmla="*/ 3976577 h 3976577"/>
                <a:gd name="connsiteX1" fmla="*/ 121696 w 809268"/>
                <a:gd name="connsiteY1" fmla="*/ 3600893 h 3976577"/>
                <a:gd name="connsiteX2" fmla="*/ 121696 w 809268"/>
                <a:gd name="connsiteY2" fmla="*/ 3600893 h 3976577"/>
                <a:gd name="connsiteX3" fmla="*/ 100431 w 809268"/>
                <a:gd name="connsiteY3" fmla="*/ 3366977 h 3976577"/>
                <a:gd name="connsiteX4" fmla="*/ 93343 w 809268"/>
                <a:gd name="connsiteY4" fmla="*/ 3104707 h 3976577"/>
                <a:gd name="connsiteX5" fmla="*/ 20183 w 809268"/>
                <a:gd name="connsiteY5" fmla="*/ 2253869 h 3976577"/>
                <a:gd name="connsiteX6" fmla="*/ 58 w 809268"/>
                <a:gd name="connsiteY6" fmla="*/ 1485280 h 3976577"/>
                <a:gd name="connsiteX7" fmla="*/ 15086 w 809268"/>
                <a:gd name="connsiteY7" fmla="*/ 1393467 h 3976577"/>
                <a:gd name="connsiteX8" fmla="*/ 43724 w 809268"/>
                <a:gd name="connsiteY8" fmla="*/ 1105786 h 3976577"/>
                <a:gd name="connsiteX9" fmla="*/ 86255 w 809268"/>
                <a:gd name="connsiteY9" fmla="*/ 935665 h 3976577"/>
                <a:gd name="connsiteX10" fmla="*/ 114608 w 809268"/>
                <a:gd name="connsiteY10" fmla="*/ 765544 h 3976577"/>
                <a:gd name="connsiteX11" fmla="*/ 209305 w 809268"/>
                <a:gd name="connsiteY11" fmla="*/ 590553 h 3976577"/>
                <a:gd name="connsiteX12" fmla="*/ 336044 w 809268"/>
                <a:gd name="connsiteY12" fmla="*/ 446568 h 3976577"/>
                <a:gd name="connsiteX13" fmla="*/ 578314 w 809268"/>
                <a:gd name="connsiteY13" fmla="*/ 188747 h 3976577"/>
                <a:gd name="connsiteX14" fmla="*/ 809268 w 809268"/>
                <a:gd name="connsiteY14" fmla="*/ 0 h 3976577"/>
                <a:gd name="connsiteX0" fmla="*/ 171630 w 795406"/>
                <a:gd name="connsiteY0" fmla="*/ 3976577 h 3976577"/>
                <a:gd name="connsiteX1" fmla="*/ 107834 w 795406"/>
                <a:gd name="connsiteY1" fmla="*/ 3600893 h 3976577"/>
                <a:gd name="connsiteX2" fmla="*/ 107834 w 795406"/>
                <a:gd name="connsiteY2" fmla="*/ 3600893 h 3976577"/>
                <a:gd name="connsiteX3" fmla="*/ 86569 w 795406"/>
                <a:gd name="connsiteY3" fmla="*/ 3366977 h 3976577"/>
                <a:gd name="connsiteX4" fmla="*/ 79481 w 795406"/>
                <a:gd name="connsiteY4" fmla="*/ 3104707 h 3976577"/>
                <a:gd name="connsiteX5" fmla="*/ 6321 w 795406"/>
                <a:gd name="connsiteY5" fmla="*/ 2253869 h 3976577"/>
                <a:gd name="connsiteX6" fmla="*/ 70982 w 795406"/>
                <a:gd name="connsiteY6" fmla="*/ 1508137 h 3976577"/>
                <a:gd name="connsiteX7" fmla="*/ 1224 w 795406"/>
                <a:gd name="connsiteY7" fmla="*/ 1393467 h 3976577"/>
                <a:gd name="connsiteX8" fmla="*/ 29862 w 795406"/>
                <a:gd name="connsiteY8" fmla="*/ 1105786 h 3976577"/>
                <a:gd name="connsiteX9" fmla="*/ 72393 w 795406"/>
                <a:gd name="connsiteY9" fmla="*/ 935665 h 3976577"/>
                <a:gd name="connsiteX10" fmla="*/ 100746 w 795406"/>
                <a:gd name="connsiteY10" fmla="*/ 765544 h 3976577"/>
                <a:gd name="connsiteX11" fmla="*/ 195443 w 795406"/>
                <a:gd name="connsiteY11" fmla="*/ 590553 h 3976577"/>
                <a:gd name="connsiteX12" fmla="*/ 322182 w 795406"/>
                <a:gd name="connsiteY12" fmla="*/ 446568 h 3976577"/>
                <a:gd name="connsiteX13" fmla="*/ 564452 w 795406"/>
                <a:gd name="connsiteY13" fmla="*/ 188747 h 3976577"/>
                <a:gd name="connsiteX14" fmla="*/ 795406 w 795406"/>
                <a:gd name="connsiteY14" fmla="*/ 0 h 3976577"/>
                <a:gd name="connsiteX0" fmla="*/ 174226 w 798002"/>
                <a:gd name="connsiteY0" fmla="*/ 3976577 h 3976577"/>
                <a:gd name="connsiteX1" fmla="*/ 110430 w 798002"/>
                <a:gd name="connsiteY1" fmla="*/ 3600893 h 3976577"/>
                <a:gd name="connsiteX2" fmla="*/ 110430 w 798002"/>
                <a:gd name="connsiteY2" fmla="*/ 3600893 h 3976577"/>
                <a:gd name="connsiteX3" fmla="*/ 89165 w 798002"/>
                <a:gd name="connsiteY3" fmla="*/ 3366977 h 3976577"/>
                <a:gd name="connsiteX4" fmla="*/ 82077 w 798002"/>
                <a:gd name="connsiteY4" fmla="*/ 3104707 h 3976577"/>
                <a:gd name="connsiteX5" fmla="*/ 8917 w 798002"/>
                <a:gd name="connsiteY5" fmla="*/ 2253869 h 3976577"/>
                <a:gd name="connsiteX6" fmla="*/ 3820 w 798002"/>
                <a:gd name="connsiteY6" fmla="*/ 1393467 h 3976577"/>
                <a:gd name="connsiteX7" fmla="*/ 32458 w 798002"/>
                <a:gd name="connsiteY7" fmla="*/ 1105786 h 3976577"/>
                <a:gd name="connsiteX8" fmla="*/ 74989 w 798002"/>
                <a:gd name="connsiteY8" fmla="*/ 935665 h 3976577"/>
                <a:gd name="connsiteX9" fmla="*/ 103342 w 798002"/>
                <a:gd name="connsiteY9" fmla="*/ 765544 h 3976577"/>
                <a:gd name="connsiteX10" fmla="*/ 198039 w 798002"/>
                <a:gd name="connsiteY10" fmla="*/ 590553 h 3976577"/>
                <a:gd name="connsiteX11" fmla="*/ 324778 w 798002"/>
                <a:gd name="connsiteY11" fmla="*/ 446568 h 3976577"/>
                <a:gd name="connsiteX12" fmla="*/ 567048 w 798002"/>
                <a:gd name="connsiteY12" fmla="*/ 188747 h 3976577"/>
                <a:gd name="connsiteX13" fmla="*/ 798002 w 798002"/>
                <a:gd name="connsiteY13"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336671 w 809895"/>
                <a:gd name="connsiteY11" fmla="*/ 446568 h 3976577"/>
                <a:gd name="connsiteX12" fmla="*/ 578941 w 809895"/>
                <a:gd name="connsiteY12" fmla="*/ 188747 h 3976577"/>
                <a:gd name="connsiteX13" fmla="*/ 809895 w 809895"/>
                <a:gd name="connsiteY13"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336671 w 809895"/>
                <a:gd name="connsiteY11" fmla="*/ 446568 h 3976577"/>
                <a:gd name="connsiteX12" fmla="*/ 809895 w 809895"/>
                <a:gd name="connsiteY12"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809895 w 809895"/>
                <a:gd name="connsiteY11"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809895 w 809895"/>
                <a:gd name="connsiteY10"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809895 w 809895"/>
                <a:gd name="connsiteY9" fmla="*/ 0 h 3976577"/>
                <a:gd name="connsiteX0" fmla="*/ 214241 w 838017"/>
                <a:gd name="connsiteY0" fmla="*/ 3976577 h 3976577"/>
                <a:gd name="connsiteX1" fmla="*/ 150445 w 838017"/>
                <a:gd name="connsiteY1" fmla="*/ 3600893 h 3976577"/>
                <a:gd name="connsiteX2" fmla="*/ 150445 w 838017"/>
                <a:gd name="connsiteY2" fmla="*/ 3600893 h 3976577"/>
                <a:gd name="connsiteX3" fmla="*/ 129180 w 838017"/>
                <a:gd name="connsiteY3" fmla="*/ 3366977 h 3976577"/>
                <a:gd name="connsiteX4" fmla="*/ 122092 w 838017"/>
                <a:gd name="connsiteY4" fmla="*/ 3104707 h 3976577"/>
                <a:gd name="connsiteX5" fmla="*/ 48932 w 838017"/>
                <a:gd name="connsiteY5" fmla="*/ 2253869 h 3976577"/>
                <a:gd name="connsiteX6" fmla="*/ 29090 w 838017"/>
                <a:gd name="connsiteY6" fmla="*/ 1393467 h 3976577"/>
                <a:gd name="connsiteX7" fmla="*/ 72473 w 838017"/>
                <a:gd name="connsiteY7" fmla="*/ 1105786 h 3976577"/>
                <a:gd name="connsiteX8" fmla="*/ 838017 w 838017"/>
                <a:gd name="connsiteY8" fmla="*/ 0 h 3976577"/>
                <a:gd name="connsiteX0" fmla="*/ 241973 w 865749"/>
                <a:gd name="connsiteY0" fmla="*/ 3976577 h 3976577"/>
                <a:gd name="connsiteX1" fmla="*/ 178177 w 865749"/>
                <a:gd name="connsiteY1" fmla="*/ 3600893 h 3976577"/>
                <a:gd name="connsiteX2" fmla="*/ 178177 w 865749"/>
                <a:gd name="connsiteY2" fmla="*/ 3600893 h 3976577"/>
                <a:gd name="connsiteX3" fmla="*/ 156912 w 865749"/>
                <a:gd name="connsiteY3" fmla="*/ 3366977 h 3976577"/>
                <a:gd name="connsiteX4" fmla="*/ 149824 w 865749"/>
                <a:gd name="connsiteY4" fmla="*/ 3104707 h 3976577"/>
                <a:gd name="connsiteX5" fmla="*/ 76664 w 865749"/>
                <a:gd name="connsiteY5" fmla="*/ 2253869 h 3976577"/>
                <a:gd name="connsiteX6" fmla="*/ 56822 w 865749"/>
                <a:gd name="connsiteY6" fmla="*/ 1393467 h 3976577"/>
                <a:gd name="connsiteX7" fmla="*/ 865749 w 865749"/>
                <a:gd name="connsiteY7" fmla="*/ 0 h 3976577"/>
                <a:gd name="connsiteX0" fmla="*/ 206101 w 829877"/>
                <a:gd name="connsiteY0" fmla="*/ 3976577 h 3976577"/>
                <a:gd name="connsiteX1" fmla="*/ 142305 w 829877"/>
                <a:gd name="connsiteY1" fmla="*/ 3600893 h 3976577"/>
                <a:gd name="connsiteX2" fmla="*/ 142305 w 829877"/>
                <a:gd name="connsiteY2" fmla="*/ 3600893 h 3976577"/>
                <a:gd name="connsiteX3" fmla="*/ 121040 w 829877"/>
                <a:gd name="connsiteY3" fmla="*/ 3366977 h 3976577"/>
                <a:gd name="connsiteX4" fmla="*/ 113952 w 829877"/>
                <a:gd name="connsiteY4" fmla="*/ 3104707 h 3976577"/>
                <a:gd name="connsiteX5" fmla="*/ 40792 w 829877"/>
                <a:gd name="connsiteY5" fmla="*/ 2253869 h 3976577"/>
                <a:gd name="connsiteX6" fmla="*/ 829877 w 829877"/>
                <a:gd name="connsiteY6" fmla="*/ 0 h 3976577"/>
                <a:gd name="connsiteX0" fmla="*/ 205019 w 828795"/>
                <a:gd name="connsiteY0" fmla="*/ 3976577 h 3976577"/>
                <a:gd name="connsiteX1" fmla="*/ 141223 w 828795"/>
                <a:gd name="connsiteY1" fmla="*/ 3600893 h 3976577"/>
                <a:gd name="connsiteX2" fmla="*/ 141223 w 828795"/>
                <a:gd name="connsiteY2" fmla="*/ 3600893 h 3976577"/>
                <a:gd name="connsiteX3" fmla="*/ 119958 w 828795"/>
                <a:gd name="connsiteY3" fmla="*/ 3366977 h 3976577"/>
                <a:gd name="connsiteX4" fmla="*/ 39710 w 828795"/>
                <a:gd name="connsiteY4" fmla="*/ 2253869 h 3976577"/>
                <a:gd name="connsiteX5" fmla="*/ 828795 w 828795"/>
                <a:gd name="connsiteY5" fmla="*/ 0 h 3976577"/>
                <a:gd name="connsiteX0" fmla="*/ 200664 w 824440"/>
                <a:gd name="connsiteY0" fmla="*/ 3976577 h 3976577"/>
                <a:gd name="connsiteX1" fmla="*/ 136868 w 824440"/>
                <a:gd name="connsiteY1" fmla="*/ 3600893 h 3976577"/>
                <a:gd name="connsiteX2" fmla="*/ 136868 w 824440"/>
                <a:gd name="connsiteY2" fmla="*/ 3600893 h 3976577"/>
                <a:gd name="connsiteX3" fmla="*/ 35355 w 824440"/>
                <a:gd name="connsiteY3" fmla="*/ 2253869 h 3976577"/>
                <a:gd name="connsiteX4" fmla="*/ 824440 w 824440"/>
                <a:gd name="connsiteY4" fmla="*/ 0 h 3976577"/>
                <a:gd name="connsiteX0" fmla="*/ 165309 w 789085"/>
                <a:gd name="connsiteY0" fmla="*/ 3976577 h 3976577"/>
                <a:gd name="connsiteX1" fmla="*/ 101513 w 789085"/>
                <a:gd name="connsiteY1" fmla="*/ 3600893 h 3976577"/>
                <a:gd name="connsiteX2" fmla="*/ 0 w 789085"/>
                <a:gd name="connsiteY2" fmla="*/ 2253869 h 3976577"/>
                <a:gd name="connsiteX3" fmla="*/ 789085 w 789085"/>
                <a:gd name="connsiteY3" fmla="*/ 0 h 3976577"/>
                <a:gd name="connsiteX0" fmla="*/ 201917 w 825693"/>
                <a:gd name="connsiteY0" fmla="*/ 3976577 h 3976577"/>
                <a:gd name="connsiteX1" fmla="*/ 138121 w 825693"/>
                <a:gd name="connsiteY1" fmla="*/ 3600893 h 3976577"/>
                <a:gd name="connsiteX2" fmla="*/ 36608 w 825693"/>
                <a:gd name="connsiteY2" fmla="*/ 2253869 h 3976577"/>
                <a:gd name="connsiteX3" fmla="*/ 825693 w 825693"/>
                <a:gd name="connsiteY3" fmla="*/ 0 h 3976577"/>
                <a:gd name="connsiteX0" fmla="*/ 193211 w 816987"/>
                <a:gd name="connsiteY0" fmla="*/ 3976577 h 3976577"/>
                <a:gd name="connsiteX1" fmla="*/ 129415 w 816987"/>
                <a:gd name="connsiteY1" fmla="*/ 3600893 h 3976577"/>
                <a:gd name="connsiteX2" fmla="*/ 37761 w 816987"/>
                <a:gd name="connsiteY2" fmla="*/ 1825980 h 3976577"/>
                <a:gd name="connsiteX3" fmla="*/ 816987 w 816987"/>
                <a:gd name="connsiteY3" fmla="*/ 0 h 3976577"/>
                <a:gd name="connsiteX0" fmla="*/ 193211 w 816987"/>
                <a:gd name="connsiteY0" fmla="*/ 3976577 h 3976577"/>
                <a:gd name="connsiteX1" fmla="*/ 129415 w 816987"/>
                <a:gd name="connsiteY1" fmla="*/ 3600893 h 3976577"/>
                <a:gd name="connsiteX2" fmla="*/ 37761 w 816987"/>
                <a:gd name="connsiteY2" fmla="*/ 1825980 h 3976577"/>
                <a:gd name="connsiteX3" fmla="*/ 816987 w 816987"/>
                <a:gd name="connsiteY3" fmla="*/ 0 h 3976577"/>
                <a:gd name="connsiteX0" fmla="*/ 182494 w 806270"/>
                <a:gd name="connsiteY0" fmla="*/ 3976577 h 3976577"/>
                <a:gd name="connsiteX1" fmla="*/ 27044 w 806270"/>
                <a:gd name="connsiteY1" fmla="*/ 1825980 h 3976577"/>
                <a:gd name="connsiteX2" fmla="*/ 806270 w 806270"/>
                <a:gd name="connsiteY2" fmla="*/ 0 h 3976577"/>
                <a:gd name="connsiteX0" fmla="*/ 212632 w 836408"/>
                <a:gd name="connsiteY0" fmla="*/ 3976577 h 3976577"/>
                <a:gd name="connsiteX1" fmla="*/ 57182 w 836408"/>
                <a:gd name="connsiteY1" fmla="*/ 1825980 h 3976577"/>
                <a:gd name="connsiteX2" fmla="*/ 836408 w 836408"/>
                <a:gd name="connsiteY2" fmla="*/ 0 h 3976577"/>
                <a:gd name="connsiteX0" fmla="*/ 212632 w 836408"/>
                <a:gd name="connsiteY0" fmla="*/ 3976577 h 3976577"/>
                <a:gd name="connsiteX1" fmla="*/ 57182 w 836408"/>
                <a:gd name="connsiteY1" fmla="*/ 1825980 h 3976577"/>
                <a:gd name="connsiteX2" fmla="*/ 836408 w 836408"/>
                <a:gd name="connsiteY2" fmla="*/ 0 h 3976577"/>
                <a:gd name="connsiteX0" fmla="*/ 231757 w 826654"/>
                <a:gd name="connsiteY0" fmla="*/ 4028115 h 4028115"/>
                <a:gd name="connsiteX1" fmla="*/ 47428 w 826654"/>
                <a:gd name="connsiteY1" fmla="*/ 1825980 h 4028115"/>
                <a:gd name="connsiteX2" fmla="*/ 826654 w 826654"/>
                <a:gd name="connsiteY2" fmla="*/ 0 h 4028115"/>
                <a:gd name="connsiteX0" fmla="*/ 195517 w 841194"/>
                <a:gd name="connsiteY0" fmla="*/ 4024203 h 4024203"/>
                <a:gd name="connsiteX1" fmla="*/ 61968 w 841194"/>
                <a:gd name="connsiteY1" fmla="*/ 1825980 h 4024203"/>
                <a:gd name="connsiteX2" fmla="*/ 841194 w 841194"/>
                <a:gd name="connsiteY2" fmla="*/ 0 h 4024203"/>
              </a:gdLst>
              <a:ahLst/>
              <a:cxnLst>
                <a:cxn ang="0">
                  <a:pos x="connsiteX0" y="connsiteY0"/>
                </a:cxn>
                <a:cxn ang="0">
                  <a:pos x="connsiteX1" y="connsiteY1"/>
                </a:cxn>
                <a:cxn ang="0">
                  <a:pos x="connsiteX2" y="connsiteY2"/>
                </a:cxn>
              </a:cxnLst>
              <a:rect l="l" t="t" r="r" b="b"/>
              <a:pathLst>
                <a:path w="841194" h="4024203">
                  <a:moveTo>
                    <a:pt x="195517" y="4024203"/>
                  </a:moveTo>
                  <a:cubicBezTo>
                    <a:pt x="-34044" y="3168650"/>
                    <a:pt x="-37181" y="2497332"/>
                    <a:pt x="61968" y="1825980"/>
                  </a:cubicBezTo>
                  <a:cubicBezTo>
                    <a:pt x="161117" y="1154628"/>
                    <a:pt x="223295" y="815943"/>
                    <a:pt x="841194" y="0"/>
                  </a:cubicBezTo>
                </a:path>
              </a:pathLst>
            </a:cu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2498511" y="4469575"/>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p:nvSpPr>
          <p:spPr>
            <a:xfrm>
              <a:off x="2417506" y="3904704"/>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p:cNvSpPr/>
            <p:nvPr/>
          </p:nvSpPr>
          <p:spPr>
            <a:xfrm>
              <a:off x="2390645" y="3430151"/>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p:cNvSpPr/>
            <p:nvPr/>
          </p:nvSpPr>
          <p:spPr>
            <a:xfrm>
              <a:off x="2363784" y="3192357"/>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2297538" y="2172782"/>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p:cNvSpPr/>
            <p:nvPr/>
          </p:nvSpPr>
          <p:spPr>
            <a:xfrm>
              <a:off x="2294596" y="1694116"/>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2348318" y="1501136"/>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2389606" y="1325170"/>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2415428" y="1175252"/>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p:cNvSpPr/>
            <p:nvPr/>
          </p:nvSpPr>
          <p:spPr>
            <a:xfrm>
              <a:off x="2491161" y="1005475"/>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p:cNvSpPr/>
            <p:nvPr/>
          </p:nvSpPr>
          <p:spPr>
            <a:xfrm>
              <a:off x="2623556" y="835361"/>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p:cNvSpPr/>
            <p:nvPr/>
          </p:nvSpPr>
          <p:spPr>
            <a:xfrm>
              <a:off x="3017275" y="464178"/>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1" name="TextBox 40"/>
          <p:cNvSpPr txBox="1"/>
          <p:nvPr/>
        </p:nvSpPr>
        <p:spPr>
          <a:xfrm>
            <a:off x="1925378" y="35262"/>
            <a:ext cx="5380075" cy="369332"/>
          </a:xfrm>
          <a:prstGeom prst="rect">
            <a:avLst/>
          </a:prstGeom>
          <a:noFill/>
        </p:spPr>
        <p:txBody>
          <a:bodyPr wrap="square" rtlCol="0">
            <a:spAutoFit/>
          </a:bodyPr>
          <a:lstStyle/>
          <a:p>
            <a:pPr algn="ctr"/>
            <a:r>
              <a:rPr lang="en-GB" b="1" dirty="0" smtClean="0"/>
              <a:t>Track model for Alice </a:t>
            </a:r>
            <a:r>
              <a:rPr lang="en-GB" b="1" dirty="0" err="1" smtClean="0"/>
              <a:t>Millepede</a:t>
            </a:r>
            <a:endParaRPr lang="en-GB" b="1" dirty="0"/>
          </a:p>
        </p:txBody>
      </p:sp>
      <p:sp>
        <p:nvSpPr>
          <p:cNvPr id="3" name="TextBox 2"/>
          <p:cNvSpPr txBox="1"/>
          <p:nvPr/>
        </p:nvSpPr>
        <p:spPr>
          <a:xfrm>
            <a:off x="58" y="387445"/>
            <a:ext cx="8910903" cy="3647152"/>
          </a:xfrm>
          <a:prstGeom prst="rect">
            <a:avLst/>
          </a:prstGeom>
          <a:noFill/>
        </p:spPr>
        <p:txBody>
          <a:bodyPr wrap="square" rtlCol="0">
            <a:spAutoFit/>
          </a:bodyPr>
          <a:lstStyle/>
          <a:p>
            <a:pPr>
              <a:spcBef>
                <a:spcPts val="300"/>
              </a:spcBef>
            </a:pPr>
            <a:r>
              <a:rPr lang="en-GB" u="sng" dirty="0" smtClean="0"/>
              <a:t>Creating alignment track: initial fit</a:t>
            </a:r>
          </a:p>
          <a:p>
            <a:pPr marL="180975" indent="-180975">
              <a:spcBef>
                <a:spcPts val="300"/>
              </a:spcBef>
              <a:buFont typeface="Wingdings" panose="05000000000000000000" pitchFamily="2" charset="2"/>
              <a:buChar char="§"/>
            </a:pPr>
            <a:r>
              <a:rPr lang="en-GB" dirty="0" smtClean="0"/>
              <a:t>Extract measurement for participating detectors from </a:t>
            </a:r>
            <a:r>
              <a:rPr lang="en-GB" dirty="0" err="1" smtClean="0"/>
              <a:t>ESDfriends</a:t>
            </a:r>
            <a:r>
              <a:rPr lang="en-GB" dirty="0" smtClean="0"/>
              <a:t> </a:t>
            </a:r>
            <a:r>
              <a:rPr lang="en-GB" dirty="0" err="1" smtClean="0"/>
              <a:t>AliTrackPoints</a:t>
            </a:r>
            <a:r>
              <a:rPr lang="en-GB" dirty="0" smtClean="0"/>
              <a:t> </a:t>
            </a:r>
            <a:br>
              <a:rPr lang="en-GB" dirty="0" smtClean="0"/>
            </a:br>
            <a:r>
              <a:rPr lang="en-GB" dirty="0" smtClean="0"/>
              <a:t>(misaligned coordinates in global frame)</a:t>
            </a:r>
          </a:p>
          <a:p>
            <a:pPr marL="361950" lvl="1" indent="-180975">
              <a:spcBef>
                <a:spcPts val="300"/>
              </a:spcBef>
              <a:buFont typeface="Arial" panose="020B0604020202020204" pitchFamily="34" charset="0"/>
              <a:buChar char="•"/>
            </a:pPr>
            <a:r>
              <a:rPr lang="en-GB" dirty="0" smtClean="0"/>
              <a:t>Transform from </a:t>
            </a:r>
            <a:r>
              <a:rPr lang="en-GB" u="sng" dirty="0" smtClean="0"/>
              <a:t>global frame </a:t>
            </a:r>
            <a:r>
              <a:rPr lang="en-GB" dirty="0" smtClean="0"/>
              <a:t>to volume </a:t>
            </a:r>
            <a:r>
              <a:rPr lang="en-GB" u="sng" dirty="0" smtClean="0"/>
              <a:t>ideal local frame </a:t>
            </a:r>
            <a:r>
              <a:rPr lang="en-GB" dirty="0" smtClean="0"/>
              <a:t>using alignment matrices used at reconstruction time</a:t>
            </a:r>
          </a:p>
          <a:p>
            <a:pPr marL="361950" lvl="1" indent="-180975">
              <a:spcBef>
                <a:spcPts val="300"/>
              </a:spcBef>
              <a:buFont typeface="Arial" panose="020B0604020202020204" pitchFamily="34" charset="0"/>
              <a:buChar char="•"/>
            </a:pPr>
            <a:r>
              <a:rPr lang="en-GB" dirty="0" smtClean="0"/>
              <a:t>If needed, correct for known problems (e.g. TOF Z…)</a:t>
            </a:r>
          </a:p>
          <a:p>
            <a:pPr marL="361950" lvl="1" indent="-180975">
              <a:spcBef>
                <a:spcPts val="300"/>
              </a:spcBef>
              <a:buFont typeface="Arial" panose="020B0604020202020204" pitchFamily="34" charset="0"/>
              <a:buChar char="•"/>
            </a:pPr>
            <a:r>
              <a:rPr lang="en-GB" dirty="0" smtClean="0"/>
              <a:t>Transform to volume </a:t>
            </a:r>
            <a:r>
              <a:rPr lang="en-GB" u="sng" dirty="0" smtClean="0"/>
              <a:t>tracking frame </a:t>
            </a:r>
            <a:r>
              <a:rPr lang="en-GB" dirty="0" smtClean="0"/>
              <a:t>using matrices of </a:t>
            </a:r>
            <a:r>
              <a:rPr lang="en-GB" u="sng" dirty="0" smtClean="0">
                <a:solidFill>
                  <a:srgbClr val="0070C0"/>
                </a:solidFill>
              </a:rPr>
              <a:t>reference alignment</a:t>
            </a:r>
            <a:r>
              <a:rPr lang="en-GB" dirty="0" smtClean="0"/>
              <a:t> (</a:t>
            </a:r>
            <a:r>
              <a:rPr lang="en-GB" dirty="0" err="1" smtClean="0"/>
              <a:t>wrt</a:t>
            </a:r>
            <a:r>
              <a:rPr lang="en-GB" dirty="0" smtClean="0"/>
              <a:t> which we define updated alignment)</a:t>
            </a:r>
          </a:p>
          <a:p>
            <a:pPr marL="180975" indent="-180975">
              <a:spcBef>
                <a:spcPts val="300"/>
              </a:spcBef>
              <a:buFont typeface="Wingdings" panose="05000000000000000000" pitchFamily="2" charset="2"/>
              <a:buChar char="§"/>
            </a:pPr>
            <a:r>
              <a:rPr lang="en-GB" dirty="0" smtClean="0"/>
              <a:t>If track has small DCA to vertex and vertex has enough number of tracks, add it as a measured point</a:t>
            </a:r>
          </a:p>
          <a:p>
            <a:pPr marL="180975" indent="-180975">
              <a:spcBef>
                <a:spcPts val="300"/>
              </a:spcBef>
              <a:buFont typeface="Wingdings" panose="05000000000000000000" pitchFamily="2" charset="2"/>
              <a:buChar char="§"/>
            </a:pPr>
            <a:r>
              <a:rPr lang="en-GB" dirty="0" smtClean="0"/>
              <a:t>Perform standard </a:t>
            </a:r>
            <a:r>
              <a:rPr lang="en-GB" dirty="0" err="1" smtClean="0"/>
              <a:t>Kalman</a:t>
            </a:r>
            <a:r>
              <a:rPr lang="en-GB" dirty="0" smtClean="0"/>
              <a:t> fit from outmost point towards reference point </a:t>
            </a:r>
            <a:br>
              <a:rPr lang="en-GB" dirty="0" smtClean="0"/>
            </a:br>
            <a:r>
              <a:rPr lang="en-GB" dirty="0" smtClean="0"/>
              <a:t>(X=0 or Vertex if used as a constraint), accounting for materials</a:t>
            </a:r>
          </a:p>
        </p:txBody>
      </p:sp>
      <mc:AlternateContent xmlns:mc="http://schemas.openxmlformats.org/markup-compatibility/2006" xmlns:a14="http://schemas.microsoft.com/office/drawing/2010/main">
        <mc:Choice Requires="a14">
          <p:sp>
            <p:nvSpPr>
              <p:cNvPr id="70" name="TextBox 69"/>
              <p:cNvSpPr txBox="1"/>
              <p:nvPr/>
            </p:nvSpPr>
            <p:spPr>
              <a:xfrm>
                <a:off x="2931276" y="6289675"/>
                <a:ext cx="5939928" cy="372603"/>
              </a:xfrm>
              <a:prstGeom prst="rect">
                <a:avLst/>
              </a:prstGeom>
              <a:noFill/>
            </p:spPr>
            <p:txBody>
              <a:bodyPr wrap="square" rtlCol="0">
                <a:spAutoFit/>
              </a:bodyPr>
              <a:lstStyle/>
              <a:p>
                <a:pPr lvl="0"/>
                <a:r>
                  <a:rPr lang="en-GB" dirty="0">
                    <a:solidFill>
                      <a:prstClr val="black"/>
                    </a:solidFill>
                  </a:rPr>
                  <a:t>→ reference </a:t>
                </a:r>
                <a:r>
                  <a:rPr lang="en-GB" dirty="0" err="1">
                    <a:solidFill>
                      <a:prstClr val="black"/>
                    </a:solidFill>
                  </a:rPr>
                  <a:t>param</a:t>
                </a:r>
                <a:r>
                  <a:rPr lang="en-GB" dirty="0">
                    <a:solidFill>
                      <a:prstClr val="black"/>
                    </a:solidFill>
                  </a:rPr>
                  <a:t>. </a:t>
                </a:r>
                <a14:m>
                  <m:oMath xmlns:m="http://schemas.openxmlformats.org/officeDocument/2006/math">
                    <m:sSub>
                      <m:sSubPr>
                        <m:ctrlPr>
                          <a:rPr lang="el-GR" b="1" i="1">
                            <a:latin typeface="Cambria Math" panose="02040503050406030204" pitchFamily="18" charset="0"/>
                            <a:ea typeface="Cambria Math" panose="02040503050406030204" pitchFamily="18" charset="0"/>
                          </a:rPr>
                        </m:ctrlPr>
                      </m:sSubPr>
                      <m:e>
                        <m:r>
                          <a:rPr lang="en-GB" b="1" i="1">
                            <a:latin typeface="Cambria Math" panose="02040503050406030204" pitchFamily="18" charset="0"/>
                            <a:ea typeface="Cambria Math" panose="02040503050406030204" pitchFamily="18" charset="0"/>
                          </a:rPr>
                          <m:t>𝑷</m:t>
                        </m:r>
                      </m:e>
                      <m:sub>
                        <m:r>
                          <a:rPr lang="en-GB" b="1" i="1">
                            <a:latin typeface="Cambria Math" panose="02040503050406030204" pitchFamily="18" charset="0"/>
                            <a:ea typeface="Cambria Math" panose="02040503050406030204" pitchFamily="18" charset="0"/>
                          </a:rPr>
                          <m:t>𝒐</m:t>
                        </m:r>
                      </m:sub>
                    </m:sSub>
                  </m:oMath>
                </a14:m>
                <a:r>
                  <a:rPr lang="en-GB" dirty="0" smtClean="0">
                    <a:solidFill>
                      <a:prstClr val="black"/>
                    </a:solidFill>
                  </a:rPr>
                  <a:t>: </a:t>
                </a:r>
                <a:r>
                  <a:rPr lang="en-GB" dirty="0">
                    <a:solidFill>
                      <a:prstClr val="black"/>
                    </a:solidFill>
                  </a:rPr>
                  <a:t>{</a:t>
                </a:r>
                <a14:m>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𝑌</m:t>
                        </m:r>
                      </m:e>
                      <m:sub>
                        <m:r>
                          <a:rPr lang="en-GB" i="1">
                            <a:solidFill>
                              <a:prstClr val="black"/>
                            </a:solidFill>
                            <a:latin typeface="Cambria Math" panose="02040503050406030204" pitchFamily="18" charset="0"/>
                          </a:rPr>
                          <m:t>𝑟</m:t>
                        </m:r>
                      </m:sub>
                    </m:sSub>
                    <m:r>
                      <a:rPr lang="en-GB" i="1">
                        <a:solidFill>
                          <a:prstClr val="black"/>
                        </a:solidFill>
                        <a:latin typeface="Cambria Math" panose="02040503050406030204" pitchFamily="18" charset="0"/>
                      </a:rPr>
                      <m:t>,</m:t>
                    </m:r>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𝑍</m:t>
                        </m:r>
                      </m:e>
                      <m:sub>
                        <m:r>
                          <a:rPr lang="en-GB" i="1">
                            <a:solidFill>
                              <a:prstClr val="black"/>
                            </a:solidFill>
                            <a:latin typeface="Cambria Math" panose="02040503050406030204" pitchFamily="18" charset="0"/>
                          </a:rPr>
                          <m:t>𝑟</m:t>
                        </m:r>
                      </m:sub>
                    </m:sSub>
                    <m:r>
                      <a:rPr lang="en-GB" i="1">
                        <a:solidFill>
                          <a:prstClr val="black"/>
                        </a:solidFill>
                        <a:latin typeface="Cambria Math" panose="02040503050406030204" pitchFamily="18" charset="0"/>
                      </a:rPr>
                      <m:t>,</m:t>
                    </m:r>
                    <m:sSub>
                      <m:sSubPr>
                        <m:ctrlPr>
                          <a:rPr lang="en-GB" i="1">
                            <a:solidFill>
                              <a:prstClr val="black"/>
                            </a:solidFill>
                            <a:latin typeface="Cambria Math" panose="02040503050406030204" pitchFamily="18" charset="0"/>
                          </a:rPr>
                        </m:ctrlPr>
                      </m:sSubPr>
                      <m:e>
                        <m:func>
                          <m:funcPr>
                            <m:ctrlPr>
                              <a:rPr lang="en-GB" i="1">
                                <a:solidFill>
                                  <a:prstClr val="black"/>
                                </a:solidFill>
                                <a:latin typeface="Cambria Math" panose="02040503050406030204" pitchFamily="18" charset="0"/>
                              </a:rPr>
                            </m:ctrlPr>
                          </m:funcPr>
                          <m:fName>
                            <m:r>
                              <m:rPr>
                                <m:sty m:val="p"/>
                              </m:rPr>
                              <a:rPr lang="en-GB">
                                <a:solidFill>
                                  <a:prstClr val="black"/>
                                </a:solidFill>
                                <a:latin typeface="Cambria Math" panose="02040503050406030204" pitchFamily="18" charset="0"/>
                              </a:rPr>
                              <m:t>sin</m:t>
                            </m:r>
                          </m:fName>
                          <m:e>
                            <m:r>
                              <a:rPr lang="en-GB" i="1">
                                <a:solidFill>
                                  <a:prstClr val="black"/>
                                </a:solidFill>
                                <a:latin typeface="Cambria Math" panose="02040503050406030204" pitchFamily="18" charset="0"/>
                                <a:ea typeface="Cambria Math" panose="02040503050406030204" pitchFamily="18" charset="0"/>
                              </a:rPr>
                              <m:t>𝜑</m:t>
                            </m:r>
                          </m:e>
                        </m:func>
                      </m:e>
                      <m:sub>
                        <m:r>
                          <a:rPr lang="en-GB" i="1">
                            <a:solidFill>
                              <a:prstClr val="black"/>
                            </a:solidFill>
                            <a:latin typeface="Cambria Math" panose="02040503050406030204" pitchFamily="18" charset="0"/>
                          </a:rPr>
                          <m:t>𝑟</m:t>
                        </m:r>
                      </m:sub>
                    </m:sSub>
                    <m:r>
                      <a:rPr lang="en-GB" i="1">
                        <a:solidFill>
                          <a:prstClr val="black"/>
                        </a:solidFill>
                        <a:latin typeface="Cambria Math" panose="02040503050406030204" pitchFamily="18" charset="0"/>
                      </a:rPr>
                      <m:t>,</m:t>
                    </m:r>
                    <m:func>
                      <m:funcPr>
                        <m:ctrlPr>
                          <a:rPr lang="en-GB" i="1">
                            <a:solidFill>
                              <a:prstClr val="black"/>
                            </a:solidFill>
                            <a:latin typeface="Cambria Math" panose="02040503050406030204" pitchFamily="18" charset="0"/>
                          </a:rPr>
                        </m:ctrlPr>
                      </m:funcPr>
                      <m:fName>
                        <m:r>
                          <m:rPr>
                            <m:sty m:val="p"/>
                          </m:rPr>
                          <a:rPr lang="en-GB">
                            <a:solidFill>
                              <a:prstClr val="black"/>
                            </a:solidFill>
                            <a:latin typeface="Cambria Math" panose="02040503050406030204" pitchFamily="18" charset="0"/>
                          </a:rPr>
                          <m:t>tan</m:t>
                        </m:r>
                      </m:fName>
                      <m:e>
                        <m:r>
                          <a:rPr lang="en-GB" i="1">
                            <a:solidFill>
                              <a:prstClr val="black"/>
                            </a:solidFill>
                            <a:latin typeface="Cambria Math" panose="02040503050406030204" pitchFamily="18" charset="0"/>
                            <a:ea typeface="Cambria Math" panose="02040503050406030204" pitchFamily="18" charset="0"/>
                          </a:rPr>
                          <m:t>𝜆</m:t>
                        </m:r>
                      </m:e>
                    </m:func>
                    <m:r>
                      <a:rPr lang="en-GB" i="1">
                        <a:solidFill>
                          <a:prstClr val="black"/>
                        </a:solidFill>
                        <a:latin typeface="Cambria Math" panose="02040503050406030204" pitchFamily="18" charset="0"/>
                      </a:rPr>
                      <m:t>,</m:t>
                    </m:r>
                    <m:sSubSup>
                      <m:sSubSupPr>
                        <m:ctrlPr>
                          <a:rPr lang="en-GB" i="1">
                            <a:solidFill>
                              <a:prstClr val="black"/>
                            </a:solidFill>
                            <a:latin typeface="Cambria Math" panose="02040503050406030204" pitchFamily="18" charset="0"/>
                          </a:rPr>
                        </m:ctrlPr>
                      </m:sSubSupPr>
                      <m:e>
                        <m:r>
                          <a:rPr lang="en-GB" i="1">
                            <a:solidFill>
                              <a:prstClr val="black"/>
                            </a:solidFill>
                            <a:latin typeface="Cambria Math" panose="02040503050406030204" pitchFamily="18" charset="0"/>
                          </a:rPr>
                          <m:t>𝑞𝑝</m:t>
                        </m:r>
                      </m:e>
                      <m:sub>
                        <m:r>
                          <a:rPr lang="en-GB" i="1">
                            <a:solidFill>
                              <a:prstClr val="black"/>
                            </a:solidFill>
                            <a:latin typeface="Cambria Math" panose="02040503050406030204" pitchFamily="18" charset="0"/>
                          </a:rPr>
                          <m:t>𝑇𝑟</m:t>
                        </m:r>
                      </m:sub>
                      <m:sup>
                        <m:r>
                          <a:rPr lang="en-GB" i="1">
                            <a:solidFill>
                              <a:prstClr val="black"/>
                            </a:solidFill>
                            <a:latin typeface="Cambria Math" panose="02040503050406030204" pitchFamily="18" charset="0"/>
                          </a:rPr>
                          <m:t>−1</m:t>
                        </m:r>
                      </m:sup>
                    </m:sSubSup>
                  </m:oMath>
                </a14:m>
                <a:r>
                  <a:rPr lang="en-GB" dirty="0" smtClean="0">
                    <a:solidFill>
                      <a:prstClr val="black"/>
                    </a:solidFill>
                  </a:rPr>
                  <a:t>}</a:t>
                </a:r>
                <a:endParaRPr lang="en-GB" dirty="0">
                  <a:solidFill>
                    <a:prstClr val="black"/>
                  </a:solidFill>
                </a:endParaRPr>
              </a:p>
            </p:txBody>
          </p:sp>
        </mc:Choice>
        <mc:Fallback xmlns="">
          <p:sp>
            <p:nvSpPr>
              <p:cNvPr id="70" name="TextBox 69"/>
              <p:cNvSpPr txBox="1">
                <a:spLocks noRot="1" noChangeAspect="1" noMove="1" noResize="1" noEditPoints="1" noAdjustHandles="1" noChangeArrowheads="1" noChangeShapeType="1" noTextEdit="1"/>
              </p:cNvSpPr>
              <p:nvPr/>
            </p:nvSpPr>
            <p:spPr>
              <a:xfrm>
                <a:off x="2931276" y="6289675"/>
                <a:ext cx="5939928" cy="372603"/>
              </a:xfrm>
              <a:prstGeom prst="rect">
                <a:avLst/>
              </a:prstGeom>
              <a:blipFill rotWithShape="0">
                <a:blip r:embed="rId2"/>
                <a:stretch>
                  <a:fillRect l="-924" t="-8197" b="-26230"/>
                </a:stretch>
              </a:blipFill>
            </p:spPr>
            <p:txBody>
              <a:bodyPr/>
              <a:lstStyle/>
              <a:p>
                <a:r>
                  <a:rPr lang="en-GB">
                    <a:noFill/>
                  </a:rPr>
                  <a:t> </a:t>
                </a:r>
              </a:p>
            </p:txBody>
          </p:sp>
        </mc:Fallback>
      </mc:AlternateContent>
    </p:spTree>
    <p:extLst>
      <p:ext uri="{BB962C8B-B14F-4D97-AF65-F5344CB8AC3E}">
        <p14:creationId xmlns:p14="http://schemas.microsoft.com/office/powerpoint/2010/main" val="2531005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8</a:t>
            </a:fld>
            <a:endParaRPr lang="en-GB"/>
          </a:p>
        </p:txBody>
      </p:sp>
      <p:grpSp>
        <p:nvGrpSpPr>
          <p:cNvPr id="40" name="Group 39"/>
          <p:cNvGrpSpPr/>
          <p:nvPr/>
        </p:nvGrpSpPr>
        <p:grpSpPr>
          <a:xfrm rot="15826058">
            <a:off x="2269426" y="3730481"/>
            <a:ext cx="1760606" cy="4063679"/>
            <a:chOff x="1478854" y="319407"/>
            <a:chExt cx="2092192" cy="4199874"/>
          </a:xfrm>
        </p:grpSpPr>
        <p:sp>
          <p:nvSpPr>
            <p:cNvPr id="13" name="Trapezoid 12"/>
            <p:cNvSpPr/>
            <p:nvPr/>
          </p:nvSpPr>
          <p:spPr>
            <a:xfrm rot="10800000">
              <a:off x="1991271" y="2048539"/>
              <a:ext cx="1013637" cy="1474382"/>
            </a:xfrm>
            <a:prstGeom prst="trapezoi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rapezoid 13"/>
            <p:cNvSpPr/>
            <p:nvPr/>
          </p:nvSpPr>
          <p:spPr>
            <a:xfrm rot="10800000">
              <a:off x="1881401" y="1658680"/>
              <a:ext cx="1233377" cy="170120"/>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rapezoid 14"/>
            <p:cNvSpPr/>
            <p:nvPr/>
          </p:nvSpPr>
          <p:spPr>
            <a:xfrm rot="10800000">
              <a:off x="1824694" y="1495646"/>
              <a:ext cx="1346791" cy="163034"/>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rapezoid 15"/>
            <p:cNvSpPr/>
            <p:nvPr/>
          </p:nvSpPr>
          <p:spPr>
            <a:xfrm rot="10800000">
              <a:off x="1759686" y="1325524"/>
              <a:ext cx="1476807" cy="170120"/>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rapezoid 16"/>
            <p:cNvSpPr/>
            <p:nvPr/>
          </p:nvSpPr>
          <p:spPr>
            <a:xfrm rot="10800000">
              <a:off x="1691787" y="1162490"/>
              <a:ext cx="1612605" cy="163034"/>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rapezoid 17"/>
            <p:cNvSpPr/>
            <p:nvPr/>
          </p:nvSpPr>
          <p:spPr>
            <a:xfrm rot="10800000">
              <a:off x="1478854" y="461221"/>
              <a:ext cx="2092192" cy="97352"/>
            </a:xfrm>
            <a:prstGeom prst="trapezoi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rapezoid 18"/>
            <p:cNvSpPr/>
            <p:nvPr/>
          </p:nvSpPr>
          <p:spPr>
            <a:xfrm rot="10800000">
              <a:off x="1626611" y="992370"/>
              <a:ext cx="1742957" cy="170120"/>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rapezoid 19"/>
            <p:cNvSpPr/>
            <p:nvPr/>
          </p:nvSpPr>
          <p:spPr>
            <a:xfrm rot="10800000">
              <a:off x="1546475" y="829336"/>
              <a:ext cx="1903229" cy="163034"/>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rapezoid 20"/>
            <p:cNvSpPr/>
            <p:nvPr/>
          </p:nvSpPr>
          <p:spPr>
            <a:xfrm rot="10800000">
              <a:off x="2237311" y="3643413"/>
              <a:ext cx="521558" cy="70888"/>
            </a:xfrm>
            <a:prstGeom prst="trapezoid">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rapezoid 21"/>
            <p:cNvSpPr/>
            <p:nvPr/>
          </p:nvSpPr>
          <p:spPr>
            <a:xfrm rot="10800000">
              <a:off x="2237311" y="3912773"/>
              <a:ext cx="521558" cy="45719"/>
            </a:xfrm>
            <a:prstGeom prst="trapezoi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rapezoid 22"/>
            <p:cNvSpPr/>
            <p:nvPr/>
          </p:nvSpPr>
          <p:spPr>
            <a:xfrm rot="10800000" flipV="1">
              <a:off x="2237311" y="4133928"/>
              <a:ext cx="521558" cy="46072"/>
            </a:xfrm>
            <a:prstGeom prst="trapezoi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2444367" y="4133928"/>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p:cNvSpPr/>
            <p:nvPr/>
          </p:nvSpPr>
          <p:spPr>
            <a:xfrm>
              <a:off x="2321457" y="365126"/>
              <a:ext cx="873457" cy="4150168"/>
            </a:xfrm>
            <a:custGeom>
              <a:avLst/>
              <a:gdLst>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04587 w 788121"/>
                <a:gd name="connsiteY13" fmla="*/ 290624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188158 w 788121"/>
                <a:gd name="connsiteY11" fmla="*/ 590553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188158 w 788121"/>
                <a:gd name="connsiteY11" fmla="*/ 590553 h 3976577"/>
                <a:gd name="connsiteX12" fmla="*/ 314897 w 788121"/>
                <a:gd name="connsiteY12" fmla="*/ 446568 h 3976577"/>
                <a:gd name="connsiteX13" fmla="*/ 557167 w 788121"/>
                <a:gd name="connsiteY13" fmla="*/ 188747 h 3976577"/>
                <a:gd name="connsiteX14" fmla="*/ 788121 w 788121"/>
                <a:gd name="connsiteY14" fmla="*/ 0 h 3976577"/>
                <a:gd name="connsiteX0" fmla="*/ 163495 w 787271"/>
                <a:gd name="connsiteY0" fmla="*/ 3976577 h 3976577"/>
                <a:gd name="connsiteX1" fmla="*/ 99699 w 787271"/>
                <a:gd name="connsiteY1" fmla="*/ 3600893 h 3976577"/>
                <a:gd name="connsiteX2" fmla="*/ 99699 w 787271"/>
                <a:gd name="connsiteY2" fmla="*/ 3600893 h 3976577"/>
                <a:gd name="connsiteX3" fmla="*/ 78434 w 787271"/>
                <a:gd name="connsiteY3" fmla="*/ 3366977 h 3976577"/>
                <a:gd name="connsiteX4" fmla="*/ 71346 w 787271"/>
                <a:gd name="connsiteY4" fmla="*/ 3104707 h 3976577"/>
                <a:gd name="connsiteX5" fmla="*/ 12932 w 787271"/>
                <a:gd name="connsiteY5" fmla="*/ 2387197 h 3976577"/>
                <a:gd name="connsiteX6" fmla="*/ 7551 w 787271"/>
                <a:gd name="connsiteY6" fmla="*/ 1481470 h 3976577"/>
                <a:gd name="connsiteX7" fmla="*/ 462 w 787271"/>
                <a:gd name="connsiteY7" fmla="*/ 1282996 h 3976577"/>
                <a:gd name="connsiteX8" fmla="*/ 21727 w 787271"/>
                <a:gd name="connsiteY8" fmla="*/ 1105786 h 3976577"/>
                <a:gd name="connsiteX9" fmla="*/ 64258 w 787271"/>
                <a:gd name="connsiteY9" fmla="*/ 935665 h 3976577"/>
                <a:gd name="connsiteX10" fmla="*/ 92611 w 787271"/>
                <a:gd name="connsiteY10" fmla="*/ 765544 h 3976577"/>
                <a:gd name="connsiteX11" fmla="*/ 187308 w 787271"/>
                <a:gd name="connsiteY11" fmla="*/ 590553 h 3976577"/>
                <a:gd name="connsiteX12" fmla="*/ 314047 w 787271"/>
                <a:gd name="connsiteY12" fmla="*/ 446568 h 3976577"/>
                <a:gd name="connsiteX13" fmla="*/ 556317 w 787271"/>
                <a:gd name="connsiteY13" fmla="*/ 188747 h 3976577"/>
                <a:gd name="connsiteX14" fmla="*/ 787271 w 787271"/>
                <a:gd name="connsiteY14" fmla="*/ 0 h 3976577"/>
                <a:gd name="connsiteX0" fmla="*/ 163495 w 787271"/>
                <a:gd name="connsiteY0" fmla="*/ 3976577 h 3976577"/>
                <a:gd name="connsiteX1" fmla="*/ 99699 w 787271"/>
                <a:gd name="connsiteY1" fmla="*/ 3600893 h 3976577"/>
                <a:gd name="connsiteX2" fmla="*/ 99699 w 787271"/>
                <a:gd name="connsiteY2" fmla="*/ 3600893 h 3976577"/>
                <a:gd name="connsiteX3" fmla="*/ 78434 w 787271"/>
                <a:gd name="connsiteY3" fmla="*/ 3366977 h 3976577"/>
                <a:gd name="connsiteX4" fmla="*/ 71346 w 787271"/>
                <a:gd name="connsiteY4" fmla="*/ 3104707 h 3976577"/>
                <a:gd name="connsiteX5" fmla="*/ 12932 w 787271"/>
                <a:gd name="connsiteY5" fmla="*/ 2387197 h 3976577"/>
                <a:gd name="connsiteX6" fmla="*/ 7551 w 787271"/>
                <a:gd name="connsiteY6" fmla="*/ 1481470 h 3976577"/>
                <a:gd name="connsiteX7" fmla="*/ 462 w 787271"/>
                <a:gd name="connsiteY7" fmla="*/ 1282996 h 3976577"/>
                <a:gd name="connsiteX8" fmla="*/ 21727 w 787271"/>
                <a:gd name="connsiteY8" fmla="*/ 1105786 h 3976577"/>
                <a:gd name="connsiteX9" fmla="*/ 64258 w 787271"/>
                <a:gd name="connsiteY9" fmla="*/ 935665 h 3976577"/>
                <a:gd name="connsiteX10" fmla="*/ 92611 w 787271"/>
                <a:gd name="connsiteY10" fmla="*/ 765544 h 3976577"/>
                <a:gd name="connsiteX11" fmla="*/ 187308 w 787271"/>
                <a:gd name="connsiteY11" fmla="*/ 590553 h 3976577"/>
                <a:gd name="connsiteX12" fmla="*/ 314047 w 787271"/>
                <a:gd name="connsiteY12" fmla="*/ 446568 h 3976577"/>
                <a:gd name="connsiteX13" fmla="*/ 556317 w 787271"/>
                <a:gd name="connsiteY13" fmla="*/ 188747 h 3976577"/>
                <a:gd name="connsiteX14" fmla="*/ 787271 w 787271"/>
                <a:gd name="connsiteY14" fmla="*/ 0 h 3976577"/>
                <a:gd name="connsiteX0" fmla="*/ 174643 w 798419"/>
                <a:gd name="connsiteY0" fmla="*/ 3976577 h 3976577"/>
                <a:gd name="connsiteX1" fmla="*/ 110847 w 798419"/>
                <a:gd name="connsiteY1" fmla="*/ 3600893 h 3976577"/>
                <a:gd name="connsiteX2" fmla="*/ 110847 w 798419"/>
                <a:gd name="connsiteY2" fmla="*/ 3600893 h 3976577"/>
                <a:gd name="connsiteX3" fmla="*/ 89582 w 798419"/>
                <a:gd name="connsiteY3" fmla="*/ 3366977 h 3976577"/>
                <a:gd name="connsiteX4" fmla="*/ 82494 w 798419"/>
                <a:gd name="connsiteY4" fmla="*/ 3104707 h 3976577"/>
                <a:gd name="connsiteX5" fmla="*/ 9334 w 798419"/>
                <a:gd name="connsiteY5" fmla="*/ 2253869 h 3976577"/>
                <a:gd name="connsiteX6" fmla="*/ 18699 w 798419"/>
                <a:gd name="connsiteY6" fmla="*/ 1481470 h 3976577"/>
                <a:gd name="connsiteX7" fmla="*/ 11610 w 798419"/>
                <a:gd name="connsiteY7" fmla="*/ 1282996 h 3976577"/>
                <a:gd name="connsiteX8" fmla="*/ 32875 w 798419"/>
                <a:gd name="connsiteY8" fmla="*/ 1105786 h 3976577"/>
                <a:gd name="connsiteX9" fmla="*/ 75406 w 798419"/>
                <a:gd name="connsiteY9" fmla="*/ 935665 h 3976577"/>
                <a:gd name="connsiteX10" fmla="*/ 103759 w 798419"/>
                <a:gd name="connsiteY10" fmla="*/ 765544 h 3976577"/>
                <a:gd name="connsiteX11" fmla="*/ 198456 w 798419"/>
                <a:gd name="connsiteY11" fmla="*/ 590553 h 3976577"/>
                <a:gd name="connsiteX12" fmla="*/ 325195 w 798419"/>
                <a:gd name="connsiteY12" fmla="*/ 446568 h 3976577"/>
                <a:gd name="connsiteX13" fmla="*/ 567465 w 798419"/>
                <a:gd name="connsiteY13" fmla="*/ 188747 h 3976577"/>
                <a:gd name="connsiteX14" fmla="*/ 798419 w 798419"/>
                <a:gd name="connsiteY14" fmla="*/ 0 h 3976577"/>
                <a:gd name="connsiteX0" fmla="*/ 174452 w 798228"/>
                <a:gd name="connsiteY0" fmla="*/ 3976577 h 3976577"/>
                <a:gd name="connsiteX1" fmla="*/ 110656 w 798228"/>
                <a:gd name="connsiteY1" fmla="*/ 3600893 h 3976577"/>
                <a:gd name="connsiteX2" fmla="*/ 110656 w 798228"/>
                <a:gd name="connsiteY2" fmla="*/ 3600893 h 3976577"/>
                <a:gd name="connsiteX3" fmla="*/ 89391 w 798228"/>
                <a:gd name="connsiteY3" fmla="*/ 3366977 h 3976577"/>
                <a:gd name="connsiteX4" fmla="*/ 82303 w 798228"/>
                <a:gd name="connsiteY4" fmla="*/ 3104707 h 3976577"/>
                <a:gd name="connsiteX5" fmla="*/ 9143 w 798228"/>
                <a:gd name="connsiteY5" fmla="*/ 2253869 h 3976577"/>
                <a:gd name="connsiteX6" fmla="*/ 18508 w 798228"/>
                <a:gd name="connsiteY6" fmla="*/ 1481470 h 3976577"/>
                <a:gd name="connsiteX7" fmla="*/ 4046 w 798228"/>
                <a:gd name="connsiteY7" fmla="*/ 1393467 h 3976577"/>
                <a:gd name="connsiteX8" fmla="*/ 32684 w 798228"/>
                <a:gd name="connsiteY8" fmla="*/ 1105786 h 3976577"/>
                <a:gd name="connsiteX9" fmla="*/ 75215 w 798228"/>
                <a:gd name="connsiteY9" fmla="*/ 935665 h 3976577"/>
                <a:gd name="connsiteX10" fmla="*/ 103568 w 798228"/>
                <a:gd name="connsiteY10" fmla="*/ 765544 h 3976577"/>
                <a:gd name="connsiteX11" fmla="*/ 198265 w 798228"/>
                <a:gd name="connsiteY11" fmla="*/ 590553 h 3976577"/>
                <a:gd name="connsiteX12" fmla="*/ 325004 w 798228"/>
                <a:gd name="connsiteY12" fmla="*/ 446568 h 3976577"/>
                <a:gd name="connsiteX13" fmla="*/ 567274 w 798228"/>
                <a:gd name="connsiteY13" fmla="*/ 188747 h 3976577"/>
                <a:gd name="connsiteX14" fmla="*/ 798228 w 798228"/>
                <a:gd name="connsiteY14" fmla="*/ 0 h 3976577"/>
                <a:gd name="connsiteX0" fmla="*/ 185492 w 809268"/>
                <a:gd name="connsiteY0" fmla="*/ 3976577 h 3976577"/>
                <a:gd name="connsiteX1" fmla="*/ 121696 w 809268"/>
                <a:gd name="connsiteY1" fmla="*/ 3600893 h 3976577"/>
                <a:gd name="connsiteX2" fmla="*/ 121696 w 809268"/>
                <a:gd name="connsiteY2" fmla="*/ 3600893 h 3976577"/>
                <a:gd name="connsiteX3" fmla="*/ 100431 w 809268"/>
                <a:gd name="connsiteY3" fmla="*/ 3366977 h 3976577"/>
                <a:gd name="connsiteX4" fmla="*/ 93343 w 809268"/>
                <a:gd name="connsiteY4" fmla="*/ 3104707 h 3976577"/>
                <a:gd name="connsiteX5" fmla="*/ 20183 w 809268"/>
                <a:gd name="connsiteY5" fmla="*/ 2253869 h 3976577"/>
                <a:gd name="connsiteX6" fmla="*/ 58 w 809268"/>
                <a:gd name="connsiteY6" fmla="*/ 1485280 h 3976577"/>
                <a:gd name="connsiteX7" fmla="*/ 15086 w 809268"/>
                <a:gd name="connsiteY7" fmla="*/ 1393467 h 3976577"/>
                <a:gd name="connsiteX8" fmla="*/ 43724 w 809268"/>
                <a:gd name="connsiteY8" fmla="*/ 1105786 h 3976577"/>
                <a:gd name="connsiteX9" fmla="*/ 86255 w 809268"/>
                <a:gd name="connsiteY9" fmla="*/ 935665 h 3976577"/>
                <a:gd name="connsiteX10" fmla="*/ 114608 w 809268"/>
                <a:gd name="connsiteY10" fmla="*/ 765544 h 3976577"/>
                <a:gd name="connsiteX11" fmla="*/ 209305 w 809268"/>
                <a:gd name="connsiteY11" fmla="*/ 590553 h 3976577"/>
                <a:gd name="connsiteX12" fmla="*/ 336044 w 809268"/>
                <a:gd name="connsiteY12" fmla="*/ 446568 h 3976577"/>
                <a:gd name="connsiteX13" fmla="*/ 578314 w 809268"/>
                <a:gd name="connsiteY13" fmla="*/ 188747 h 3976577"/>
                <a:gd name="connsiteX14" fmla="*/ 809268 w 809268"/>
                <a:gd name="connsiteY14" fmla="*/ 0 h 3976577"/>
                <a:gd name="connsiteX0" fmla="*/ 171630 w 795406"/>
                <a:gd name="connsiteY0" fmla="*/ 3976577 h 3976577"/>
                <a:gd name="connsiteX1" fmla="*/ 107834 w 795406"/>
                <a:gd name="connsiteY1" fmla="*/ 3600893 h 3976577"/>
                <a:gd name="connsiteX2" fmla="*/ 107834 w 795406"/>
                <a:gd name="connsiteY2" fmla="*/ 3600893 h 3976577"/>
                <a:gd name="connsiteX3" fmla="*/ 86569 w 795406"/>
                <a:gd name="connsiteY3" fmla="*/ 3366977 h 3976577"/>
                <a:gd name="connsiteX4" fmla="*/ 79481 w 795406"/>
                <a:gd name="connsiteY4" fmla="*/ 3104707 h 3976577"/>
                <a:gd name="connsiteX5" fmla="*/ 6321 w 795406"/>
                <a:gd name="connsiteY5" fmla="*/ 2253869 h 3976577"/>
                <a:gd name="connsiteX6" fmla="*/ 70982 w 795406"/>
                <a:gd name="connsiteY6" fmla="*/ 1508137 h 3976577"/>
                <a:gd name="connsiteX7" fmla="*/ 1224 w 795406"/>
                <a:gd name="connsiteY7" fmla="*/ 1393467 h 3976577"/>
                <a:gd name="connsiteX8" fmla="*/ 29862 w 795406"/>
                <a:gd name="connsiteY8" fmla="*/ 1105786 h 3976577"/>
                <a:gd name="connsiteX9" fmla="*/ 72393 w 795406"/>
                <a:gd name="connsiteY9" fmla="*/ 935665 h 3976577"/>
                <a:gd name="connsiteX10" fmla="*/ 100746 w 795406"/>
                <a:gd name="connsiteY10" fmla="*/ 765544 h 3976577"/>
                <a:gd name="connsiteX11" fmla="*/ 195443 w 795406"/>
                <a:gd name="connsiteY11" fmla="*/ 590553 h 3976577"/>
                <a:gd name="connsiteX12" fmla="*/ 322182 w 795406"/>
                <a:gd name="connsiteY12" fmla="*/ 446568 h 3976577"/>
                <a:gd name="connsiteX13" fmla="*/ 564452 w 795406"/>
                <a:gd name="connsiteY13" fmla="*/ 188747 h 3976577"/>
                <a:gd name="connsiteX14" fmla="*/ 795406 w 795406"/>
                <a:gd name="connsiteY14" fmla="*/ 0 h 3976577"/>
                <a:gd name="connsiteX0" fmla="*/ 174226 w 798002"/>
                <a:gd name="connsiteY0" fmla="*/ 3976577 h 3976577"/>
                <a:gd name="connsiteX1" fmla="*/ 110430 w 798002"/>
                <a:gd name="connsiteY1" fmla="*/ 3600893 h 3976577"/>
                <a:gd name="connsiteX2" fmla="*/ 110430 w 798002"/>
                <a:gd name="connsiteY2" fmla="*/ 3600893 h 3976577"/>
                <a:gd name="connsiteX3" fmla="*/ 89165 w 798002"/>
                <a:gd name="connsiteY3" fmla="*/ 3366977 h 3976577"/>
                <a:gd name="connsiteX4" fmla="*/ 82077 w 798002"/>
                <a:gd name="connsiteY4" fmla="*/ 3104707 h 3976577"/>
                <a:gd name="connsiteX5" fmla="*/ 8917 w 798002"/>
                <a:gd name="connsiteY5" fmla="*/ 2253869 h 3976577"/>
                <a:gd name="connsiteX6" fmla="*/ 3820 w 798002"/>
                <a:gd name="connsiteY6" fmla="*/ 1393467 h 3976577"/>
                <a:gd name="connsiteX7" fmla="*/ 32458 w 798002"/>
                <a:gd name="connsiteY7" fmla="*/ 1105786 h 3976577"/>
                <a:gd name="connsiteX8" fmla="*/ 74989 w 798002"/>
                <a:gd name="connsiteY8" fmla="*/ 935665 h 3976577"/>
                <a:gd name="connsiteX9" fmla="*/ 103342 w 798002"/>
                <a:gd name="connsiteY9" fmla="*/ 765544 h 3976577"/>
                <a:gd name="connsiteX10" fmla="*/ 198039 w 798002"/>
                <a:gd name="connsiteY10" fmla="*/ 590553 h 3976577"/>
                <a:gd name="connsiteX11" fmla="*/ 324778 w 798002"/>
                <a:gd name="connsiteY11" fmla="*/ 446568 h 3976577"/>
                <a:gd name="connsiteX12" fmla="*/ 567048 w 798002"/>
                <a:gd name="connsiteY12" fmla="*/ 188747 h 3976577"/>
                <a:gd name="connsiteX13" fmla="*/ 798002 w 798002"/>
                <a:gd name="connsiteY13"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336671 w 809895"/>
                <a:gd name="connsiteY11" fmla="*/ 446568 h 3976577"/>
                <a:gd name="connsiteX12" fmla="*/ 578941 w 809895"/>
                <a:gd name="connsiteY12" fmla="*/ 188747 h 3976577"/>
                <a:gd name="connsiteX13" fmla="*/ 809895 w 809895"/>
                <a:gd name="connsiteY13" fmla="*/ 0 h 3976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9895" h="3976577">
                  <a:moveTo>
                    <a:pt x="186119" y="3976577"/>
                  </a:moveTo>
                  <a:lnTo>
                    <a:pt x="122323" y="3600893"/>
                  </a:lnTo>
                  <a:lnTo>
                    <a:pt x="122323" y="3600893"/>
                  </a:lnTo>
                  <a:cubicBezTo>
                    <a:pt x="118779" y="3561907"/>
                    <a:pt x="105783" y="3449675"/>
                    <a:pt x="101058" y="3366977"/>
                  </a:cubicBezTo>
                  <a:cubicBezTo>
                    <a:pt x="96332" y="3284279"/>
                    <a:pt x="107345" y="3290225"/>
                    <a:pt x="93970" y="3104707"/>
                  </a:cubicBezTo>
                  <a:cubicBezTo>
                    <a:pt x="80595" y="2919189"/>
                    <a:pt x="36310" y="2539076"/>
                    <a:pt x="20810" y="2253869"/>
                  </a:cubicBezTo>
                  <a:cubicBezTo>
                    <a:pt x="5310" y="1968662"/>
                    <a:pt x="-2955" y="1584814"/>
                    <a:pt x="968" y="1393467"/>
                  </a:cubicBezTo>
                  <a:cubicBezTo>
                    <a:pt x="4891" y="1202120"/>
                    <a:pt x="30032" y="1182086"/>
                    <a:pt x="44351" y="1105786"/>
                  </a:cubicBezTo>
                  <a:cubicBezTo>
                    <a:pt x="58670" y="1029486"/>
                    <a:pt x="75068" y="992372"/>
                    <a:pt x="86882" y="935665"/>
                  </a:cubicBezTo>
                  <a:cubicBezTo>
                    <a:pt x="98696" y="878958"/>
                    <a:pt x="94727" y="823063"/>
                    <a:pt x="115235" y="765544"/>
                  </a:cubicBezTo>
                  <a:cubicBezTo>
                    <a:pt x="135743" y="708025"/>
                    <a:pt x="173026" y="643716"/>
                    <a:pt x="209932" y="590553"/>
                  </a:cubicBezTo>
                  <a:cubicBezTo>
                    <a:pt x="246838" y="537390"/>
                    <a:pt x="275169" y="513536"/>
                    <a:pt x="336671" y="446568"/>
                  </a:cubicBezTo>
                  <a:cubicBezTo>
                    <a:pt x="398173" y="379600"/>
                    <a:pt x="500070" y="263175"/>
                    <a:pt x="578941" y="188747"/>
                  </a:cubicBezTo>
                  <a:cubicBezTo>
                    <a:pt x="657812" y="114319"/>
                    <a:pt x="733104" y="74428"/>
                    <a:pt x="809895" y="0"/>
                  </a:cubicBezTo>
                </a:path>
              </a:pathLst>
            </a:custGeom>
            <a:noFill/>
            <a:ln w="28575">
              <a:solidFill>
                <a:srgbClr val="FF0000"/>
              </a:solidFill>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reeform 26"/>
            <p:cNvSpPr/>
            <p:nvPr/>
          </p:nvSpPr>
          <p:spPr>
            <a:xfrm>
              <a:off x="2315030" y="319407"/>
              <a:ext cx="712185" cy="4199874"/>
            </a:xfrm>
            <a:custGeom>
              <a:avLst/>
              <a:gdLst>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04587 w 788121"/>
                <a:gd name="connsiteY13" fmla="*/ 290624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188158 w 788121"/>
                <a:gd name="connsiteY11" fmla="*/ 590553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188158 w 788121"/>
                <a:gd name="connsiteY11" fmla="*/ 590553 h 3976577"/>
                <a:gd name="connsiteX12" fmla="*/ 314897 w 788121"/>
                <a:gd name="connsiteY12" fmla="*/ 446568 h 3976577"/>
                <a:gd name="connsiteX13" fmla="*/ 557167 w 788121"/>
                <a:gd name="connsiteY13" fmla="*/ 188747 h 3976577"/>
                <a:gd name="connsiteX14" fmla="*/ 788121 w 788121"/>
                <a:gd name="connsiteY14" fmla="*/ 0 h 3976577"/>
                <a:gd name="connsiteX0" fmla="*/ 163495 w 787271"/>
                <a:gd name="connsiteY0" fmla="*/ 3976577 h 3976577"/>
                <a:gd name="connsiteX1" fmla="*/ 99699 w 787271"/>
                <a:gd name="connsiteY1" fmla="*/ 3600893 h 3976577"/>
                <a:gd name="connsiteX2" fmla="*/ 99699 w 787271"/>
                <a:gd name="connsiteY2" fmla="*/ 3600893 h 3976577"/>
                <a:gd name="connsiteX3" fmla="*/ 78434 w 787271"/>
                <a:gd name="connsiteY3" fmla="*/ 3366977 h 3976577"/>
                <a:gd name="connsiteX4" fmla="*/ 71346 w 787271"/>
                <a:gd name="connsiteY4" fmla="*/ 3104707 h 3976577"/>
                <a:gd name="connsiteX5" fmla="*/ 12932 w 787271"/>
                <a:gd name="connsiteY5" fmla="*/ 2387197 h 3976577"/>
                <a:gd name="connsiteX6" fmla="*/ 7551 w 787271"/>
                <a:gd name="connsiteY6" fmla="*/ 1481470 h 3976577"/>
                <a:gd name="connsiteX7" fmla="*/ 462 w 787271"/>
                <a:gd name="connsiteY7" fmla="*/ 1282996 h 3976577"/>
                <a:gd name="connsiteX8" fmla="*/ 21727 w 787271"/>
                <a:gd name="connsiteY8" fmla="*/ 1105786 h 3976577"/>
                <a:gd name="connsiteX9" fmla="*/ 64258 w 787271"/>
                <a:gd name="connsiteY9" fmla="*/ 935665 h 3976577"/>
                <a:gd name="connsiteX10" fmla="*/ 92611 w 787271"/>
                <a:gd name="connsiteY10" fmla="*/ 765544 h 3976577"/>
                <a:gd name="connsiteX11" fmla="*/ 187308 w 787271"/>
                <a:gd name="connsiteY11" fmla="*/ 590553 h 3976577"/>
                <a:gd name="connsiteX12" fmla="*/ 314047 w 787271"/>
                <a:gd name="connsiteY12" fmla="*/ 446568 h 3976577"/>
                <a:gd name="connsiteX13" fmla="*/ 556317 w 787271"/>
                <a:gd name="connsiteY13" fmla="*/ 188747 h 3976577"/>
                <a:gd name="connsiteX14" fmla="*/ 787271 w 787271"/>
                <a:gd name="connsiteY14" fmla="*/ 0 h 3976577"/>
                <a:gd name="connsiteX0" fmla="*/ 163495 w 787271"/>
                <a:gd name="connsiteY0" fmla="*/ 3976577 h 3976577"/>
                <a:gd name="connsiteX1" fmla="*/ 99699 w 787271"/>
                <a:gd name="connsiteY1" fmla="*/ 3600893 h 3976577"/>
                <a:gd name="connsiteX2" fmla="*/ 99699 w 787271"/>
                <a:gd name="connsiteY2" fmla="*/ 3600893 h 3976577"/>
                <a:gd name="connsiteX3" fmla="*/ 78434 w 787271"/>
                <a:gd name="connsiteY3" fmla="*/ 3366977 h 3976577"/>
                <a:gd name="connsiteX4" fmla="*/ 71346 w 787271"/>
                <a:gd name="connsiteY4" fmla="*/ 3104707 h 3976577"/>
                <a:gd name="connsiteX5" fmla="*/ 12932 w 787271"/>
                <a:gd name="connsiteY5" fmla="*/ 2387197 h 3976577"/>
                <a:gd name="connsiteX6" fmla="*/ 7551 w 787271"/>
                <a:gd name="connsiteY6" fmla="*/ 1481470 h 3976577"/>
                <a:gd name="connsiteX7" fmla="*/ 462 w 787271"/>
                <a:gd name="connsiteY7" fmla="*/ 1282996 h 3976577"/>
                <a:gd name="connsiteX8" fmla="*/ 21727 w 787271"/>
                <a:gd name="connsiteY8" fmla="*/ 1105786 h 3976577"/>
                <a:gd name="connsiteX9" fmla="*/ 64258 w 787271"/>
                <a:gd name="connsiteY9" fmla="*/ 935665 h 3976577"/>
                <a:gd name="connsiteX10" fmla="*/ 92611 w 787271"/>
                <a:gd name="connsiteY10" fmla="*/ 765544 h 3976577"/>
                <a:gd name="connsiteX11" fmla="*/ 187308 w 787271"/>
                <a:gd name="connsiteY11" fmla="*/ 590553 h 3976577"/>
                <a:gd name="connsiteX12" fmla="*/ 314047 w 787271"/>
                <a:gd name="connsiteY12" fmla="*/ 446568 h 3976577"/>
                <a:gd name="connsiteX13" fmla="*/ 556317 w 787271"/>
                <a:gd name="connsiteY13" fmla="*/ 188747 h 3976577"/>
                <a:gd name="connsiteX14" fmla="*/ 787271 w 787271"/>
                <a:gd name="connsiteY14" fmla="*/ 0 h 3976577"/>
                <a:gd name="connsiteX0" fmla="*/ 174643 w 798419"/>
                <a:gd name="connsiteY0" fmla="*/ 3976577 h 3976577"/>
                <a:gd name="connsiteX1" fmla="*/ 110847 w 798419"/>
                <a:gd name="connsiteY1" fmla="*/ 3600893 h 3976577"/>
                <a:gd name="connsiteX2" fmla="*/ 110847 w 798419"/>
                <a:gd name="connsiteY2" fmla="*/ 3600893 h 3976577"/>
                <a:gd name="connsiteX3" fmla="*/ 89582 w 798419"/>
                <a:gd name="connsiteY3" fmla="*/ 3366977 h 3976577"/>
                <a:gd name="connsiteX4" fmla="*/ 82494 w 798419"/>
                <a:gd name="connsiteY4" fmla="*/ 3104707 h 3976577"/>
                <a:gd name="connsiteX5" fmla="*/ 9334 w 798419"/>
                <a:gd name="connsiteY5" fmla="*/ 2253869 h 3976577"/>
                <a:gd name="connsiteX6" fmla="*/ 18699 w 798419"/>
                <a:gd name="connsiteY6" fmla="*/ 1481470 h 3976577"/>
                <a:gd name="connsiteX7" fmla="*/ 11610 w 798419"/>
                <a:gd name="connsiteY7" fmla="*/ 1282996 h 3976577"/>
                <a:gd name="connsiteX8" fmla="*/ 32875 w 798419"/>
                <a:gd name="connsiteY8" fmla="*/ 1105786 h 3976577"/>
                <a:gd name="connsiteX9" fmla="*/ 75406 w 798419"/>
                <a:gd name="connsiteY9" fmla="*/ 935665 h 3976577"/>
                <a:gd name="connsiteX10" fmla="*/ 103759 w 798419"/>
                <a:gd name="connsiteY10" fmla="*/ 765544 h 3976577"/>
                <a:gd name="connsiteX11" fmla="*/ 198456 w 798419"/>
                <a:gd name="connsiteY11" fmla="*/ 590553 h 3976577"/>
                <a:gd name="connsiteX12" fmla="*/ 325195 w 798419"/>
                <a:gd name="connsiteY12" fmla="*/ 446568 h 3976577"/>
                <a:gd name="connsiteX13" fmla="*/ 567465 w 798419"/>
                <a:gd name="connsiteY13" fmla="*/ 188747 h 3976577"/>
                <a:gd name="connsiteX14" fmla="*/ 798419 w 798419"/>
                <a:gd name="connsiteY14" fmla="*/ 0 h 3976577"/>
                <a:gd name="connsiteX0" fmla="*/ 174452 w 798228"/>
                <a:gd name="connsiteY0" fmla="*/ 3976577 h 3976577"/>
                <a:gd name="connsiteX1" fmla="*/ 110656 w 798228"/>
                <a:gd name="connsiteY1" fmla="*/ 3600893 h 3976577"/>
                <a:gd name="connsiteX2" fmla="*/ 110656 w 798228"/>
                <a:gd name="connsiteY2" fmla="*/ 3600893 h 3976577"/>
                <a:gd name="connsiteX3" fmla="*/ 89391 w 798228"/>
                <a:gd name="connsiteY3" fmla="*/ 3366977 h 3976577"/>
                <a:gd name="connsiteX4" fmla="*/ 82303 w 798228"/>
                <a:gd name="connsiteY4" fmla="*/ 3104707 h 3976577"/>
                <a:gd name="connsiteX5" fmla="*/ 9143 w 798228"/>
                <a:gd name="connsiteY5" fmla="*/ 2253869 h 3976577"/>
                <a:gd name="connsiteX6" fmla="*/ 18508 w 798228"/>
                <a:gd name="connsiteY6" fmla="*/ 1481470 h 3976577"/>
                <a:gd name="connsiteX7" fmla="*/ 4046 w 798228"/>
                <a:gd name="connsiteY7" fmla="*/ 1393467 h 3976577"/>
                <a:gd name="connsiteX8" fmla="*/ 32684 w 798228"/>
                <a:gd name="connsiteY8" fmla="*/ 1105786 h 3976577"/>
                <a:gd name="connsiteX9" fmla="*/ 75215 w 798228"/>
                <a:gd name="connsiteY9" fmla="*/ 935665 h 3976577"/>
                <a:gd name="connsiteX10" fmla="*/ 103568 w 798228"/>
                <a:gd name="connsiteY10" fmla="*/ 765544 h 3976577"/>
                <a:gd name="connsiteX11" fmla="*/ 198265 w 798228"/>
                <a:gd name="connsiteY11" fmla="*/ 590553 h 3976577"/>
                <a:gd name="connsiteX12" fmla="*/ 325004 w 798228"/>
                <a:gd name="connsiteY12" fmla="*/ 446568 h 3976577"/>
                <a:gd name="connsiteX13" fmla="*/ 567274 w 798228"/>
                <a:gd name="connsiteY13" fmla="*/ 188747 h 3976577"/>
                <a:gd name="connsiteX14" fmla="*/ 798228 w 798228"/>
                <a:gd name="connsiteY14" fmla="*/ 0 h 3976577"/>
                <a:gd name="connsiteX0" fmla="*/ 185492 w 809268"/>
                <a:gd name="connsiteY0" fmla="*/ 3976577 h 3976577"/>
                <a:gd name="connsiteX1" fmla="*/ 121696 w 809268"/>
                <a:gd name="connsiteY1" fmla="*/ 3600893 h 3976577"/>
                <a:gd name="connsiteX2" fmla="*/ 121696 w 809268"/>
                <a:gd name="connsiteY2" fmla="*/ 3600893 h 3976577"/>
                <a:gd name="connsiteX3" fmla="*/ 100431 w 809268"/>
                <a:gd name="connsiteY3" fmla="*/ 3366977 h 3976577"/>
                <a:gd name="connsiteX4" fmla="*/ 93343 w 809268"/>
                <a:gd name="connsiteY4" fmla="*/ 3104707 h 3976577"/>
                <a:gd name="connsiteX5" fmla="*/ 20183 w 809268"/>
                <a:gd name="connsiteY5" fmla="*/ 2253869 h 3976577"/>
                <a:gd name="connsiteX6" fmla="*/ 58 w 809268"/>
                <a:gd name="connsiteY6" fmla="*/ 1485280 h 3976577"/>
                <a:gd name="connsiteX7" fmla="*/ 15086 w 809268"/>
                <a:gd name="connsiteY7" fmla="*/ 1393467 h 3976577"/>
                <a:gd name="connsiteX8" fmla="*/ 43724 w 809268"/>
                <a:gd name="connsiteY8" fmla="*/ 1105786 h 3976577"/>
                <a:gd name="connsiteX9" fmla="*/ 86255 w 809268"/>
                <a:gd name="connsiteY9" fmla="*/ 935665 h 3976577"/>
                <a:gd name="connsiteX10" fmla="*/ 114608 w 809268"/>
                <a:gd name="connsiteY10" fmla="*/ 765544 h 3976577"/>
                <a:gd name="connsiteX11" fmla="*/ 209305 w 809268"/>
                <a:gd name="connsiteY11" fmla="*/ 590553 h 3976577"/>
                <a:gd name="connsiteX12" fmla="*/ 336044 w 809268"/>
                <a:gd name="connsiteY12" fmla="*/ 446568 h 3976577"/>
                <a:gd name="connsiteX13" fmla="*/ 578314 w 809268"/>
                <a:gd name="connsiteY13" fmla="*/ 188747 h 3976577"/>
                <a:gd name="connsiteX14" fmla="*/ 809268 w 809268"/>
                <a:gd name="connsiteY14" fmla="*/ 0 h 3976577"/>
                <a:gd name="connsiteX0" fmla="*/ 171630 w 795406"/>
                <a:gd name="connsiteY0" fmla="*/ 3976577 h 3976577"/>
                <a:gd name="connsiteX1" fmla="*/ 107834 w 795406"/>
                <a:gd name="connsiteY1" fmla="*/ 3600893 h 3976577"/>
                <a:gd name="connsiteX2" fmla="*/ 107834 w 795406"/>
                <a:gd name="connsiteY2" fmla="*/ 3600893 h 3976577"/>
                <a:gd name="connsiteX3" fmla="*/ 86569 w 795406"/>
                <a:gd name="connsiteY3" fmla="*/ 3366977 h 3976577"/>
                <a:gd name="connsiteX4" fmla="*/ 79481 w 795406"/>
                <a:gd name="connsiteY4" fmla="*/ 3104707 h 3976577"/>
                <a:gd name="connsiteX5" fmla="*/ 6321 w 795406"/>
                <a:gd name="connsiteY5" fmla="*/ 2253869 h 3976577"/>
                <a:gd name="connsiteX6" fmla="*/ 70982 w 795406"/>
                <a:gd name="connsiteY6" fmla="*/ 1508137 h 3976577"/>
                <a:gd name="connsiteX7" fmla="*/ 1224 w 795406"/>
                <a:gd name="connsiteY7" fmla="*/ 1393467 h 3976577"/>
                <a:gd name="connsiteX8" fmla="*/ 29862 w 795406"/>
                <a:gd name="connsiteY8" fmla="*/ 1105786 h 3976577"/>
                <a:gd name="connsiteX9" fmla="*/ 72393 w 795406"/>
                <a:gd name="connsiteY9" fmla="*/ 935665 h 3976577"/>
                <a:gd name="connsiteX10" fmla="*/ 100746 w 795406"/>
                <a:gd name="connsiteY10" fmla="*/ 765544 h 3976577"/>
                <a:gd name="connsiteX11" fmla="*/ 195443 w 795406"/>
                <a:gd name="connsiteY11" fmla="*/ 590553 h 3976577"/>
                <a:gd name="connsiteX12" fmla="*/ 322182 w 795406"/>
                <a:gd name="connsiteY12" fmla="*/ 446568 h 3976577"/>
                <a:gd name="connsiteX13" fmla="*/ 564452 w 795406"/>
                <a:gd name="connsiteY13" fmla="*/ 188747 h 3976577"/>
                <a:gd name="connsiteX14" fmla="*/ 795406 w 795406"/>
                <a:gd name="connsiteY14" fmla="*/ 0 h 3976577"/>
                <a:gd name="connsiteX0" fmla="*/ 174226 w 798002"/>
                <a:gd name="connsiteY0" fmla="*/ 3976577 h 3976577"/>
                <a:gd name="connsiteX1" fmla="*/ 110430 w 798002"/>
                <a:gd name="connsiteY1" fmla="*/ 3600893 h 3976577"/>
                <a:gd name="connsiteX2" fmla="*/ 110430 w 798002"/>
                <a:gd name="connsiteY2" fmla="*/ 3600893 h 3976577"/>
                <a:gd name="connsiteX3" fmla="*/ 89165 w 798002"/>
                <a:gd name="connsiteY3" fmla="*/ 3366977 h 3976577"/>
                <a:gd name="connsiteX4" fmla="*/ 82077 w 798002"/>
                <a:gd name="connsiteY4" fmla="*/ 3104707 h 3976577"/>
                <a:gd name="connsiteX5" fmla="*/ 8917 w 798002"/>
                <a:gd name="connsiteY5" fmla="*/ 2253869 h 3976577"/>
                <a:gd name="connsiteX6" fmla="*/ 3820 w 798002"/>
                <a:gd name="connsiteY6" fmla="*/ 1393467 h 3976577"/>
                <a:gd name="connsiteX7" fmla="*/ 32458 w 798002"/>
                <a:gd name="connsiteY7" fmla="*/ 1105786 h 3976577"/>
                <a:gd name="connsiteX8" fmla="*/ 74989 w 798002"/>
                <a:gd name="connsiteY8" fmla="*/ 935665 h 3976577"/>
                <a:gd name="connsiteX9" fmla="*/ 103342 w 798002"/>
                <a:gd name="connsiteY9" fmla="*/ 765544 h 3976577"/>
                <a:gd name="connsiteX10" fmla="*/ 198039 w 798002"/>
                <a:gd name="connsiteY10" fmla="*/ 590553 h 3976577"/>
                <a:gd name="connsiteX11" fmla="*/ 324778 w 798002"/>
                <a:gd name="connsiteY11" fmla="*/ 446568 h 3976577"/>
                <a:gd name="connsiteX12" fmla="*/ 567048 w 798002"/>
                <a:gd name="connsiteY12" fmla="*/ 188747 h 3976577"/>
                <a:gd name="connsiteX13" fmla="*/ 798002 w 798002"/>
                <a:gd name="connsiteY13"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336671 w 809895"/>
                <a:gd name="connsiteY11" fmla="*/ 446568 h 3976577"/>
                <a:gd name="connsiteX12" fmla="*/ 578941 w 809895"/>
                <a:gd name="connsiteY12" fmla="*/ 188747 h 3976577"/>
                <a:gd name="connsiteX13" fmla="*/ 809895 w 809895"/>
                <a:gd name="connsiteY13"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336671 w 809895"/>
                <a:gd name="connsiteY11" fmla="*/ 446568 h 3976577"/>
                <a:gd name="connsiteX12" fmla="*/ 809895 w 809895"/>
                <a:gd name="connsiteY12"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809895 w 809895"/>
                <a:gd name="connsiteY11"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809895 w 809895"/>
                <a:gd name="connsiteY10"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809895 w 809895"/>
                <a:gd name="connsiteY9" fmla="*/ 0 h 3976577"/>
                <a:gd name="connsiteX0" fmla="*/ 214241 w 838017"/>
                <a:gd name="connsiteY0" fmla="*/ 3976577 h 3976577"/>
                <a:gd name="connsiteX1" fmla="*/ 150445 w 838017"/>
                <a:gd name="connsiteY1" fmla="*/ 3600893 h 3976577"/>
                <a:gd name="connsiteX2" fmla="*/ 150445 w 838017"/>
                <a:gd name="connsiteY2" fmla="*/ 3600893 h 3976577"/>
                <a:gd name="connsiteX3" fmla="*/ 129180 w 838017"/>
                <a:gd name="connsiteY3" fmla="*/ 3366977 h 3976577"/>
                <a:gd name="connsiteX4" fmla="*/ 122092 w 838017"/>
                <a:gd name="connsiteY4" fmla="*/ 3104707 h 3976577"/>
                <a:gd name="connsiteX5" fmla="*/ 48932 w 838017"/>
                <a:gd name="connsiteY5" fmla="*/ 2253869 h 3976577"/>
                <a:gd name="connsiteX6" fmla="*/ 29090 w 838017"/>
                <a:gd name="connsiteY6" fmla="*/ 1393467 h 3976577"/>
                <a:gd name="connsiteX7" fmla="*/ 72473 w 838017"/>
                <a:gd name="connsiteY7" fmla="*/ 1105786 h 3976577"/>
                <a:gd name="connsiteX8" fmla="*/ 838017 w 838017"/>
                <a:gd name="connsiteY8" fmla="*/ 0 h 3976577"/>
                <a:gd name="connsiteX0" fmla="*/ 241973 w 865749"/>
                <a:gd name="connsiteY0" fmla="*/ 3976577 h 3976577"/>
                <a:gd name="connsiteX1" fmla="*/ 178177 w 865749"/>
                <a:gd name="connsiteY1" fmla="*/ 3600893 h 3976577"/>
                <a:gd name="connsiteX2" fmla="*/ 178177 w 865749"/>
                <a:gd name="connsiteY2" fmla="*/ 3600893 h 3976577"/>
                <a:gd name="connsiteX3" fmla="*/ 156912 w 865749"/>
                <a:gd name="connsiteY3" fmla="*/ 3366977 h 3976577"/>
                <a:gd name="connsiteX4" fmla="*/ 149824 w 865749"/>
                <a:gd name="connsiteY4" fmla="*/ 3104707 h 3976577"/>
                <a:gd name="connsiteX5" fmla="*/ 76664 w 865749"/>
                <a:gd name="connsiteY5" fmla="*/ 2253869 h 3976577"/>
                <a:gd name="connsiteX6" fmla="*/ 56822 w 865749"/>
                <a:gd name="connsiteY6" fmla="*/ 1393467 h 3976577"/>
                <a:gd name="connsiteX7" fmla="*/ 865749 w 865749"/>
                <a:gd name="connsiteY7" fmla="*/ 0 h 3976577"/>
                <a:gd name="connsiteX0" fmla="*/ 206101 w 829877"/>
                <a:gd name="connsiteY0" fmla="*/ 3976577 h 3976577"/>
                <a:gd name="connsiteX1" fmla="*/ 142305 w 829877"/>
                <a:gd name="connsiteY1" fmla="*/ 3600893 h 3976577"/>
                <a:gd name="connsiteX2" fmla="*/ 142305 w 829877"/>
                <a:gd name="connsiteY2" fmla="*/ 3600893 h 3976577"/>
                <a:gd name="connsiteX3" fmla="*/ 121040 w 829877"/>
                <a:gd name="connsiteY3" fmla="*/ 3366977 h 3976577"/>
                <a:gd name="connsiteX4" fmla="*/ 113952 w 829877"/>
                <a:gd name="connsiteY4" fmla="*/ 3104707 h 3976577"/>
                <a:gd name="connsiteX5" fmla="*/ 40792 w 829877"/>
                <a:gd name="connsiteY5" fmla="*/ 2253869 h 3976577"/>
                <a:gd name="connsiteX6" fmla="*/ 829877 w 829877"/>
                <a:gd name="connsiteY6" fmla="*/ 0 h 3976577"/>
                <a:gd name="connsiteX0" fmla="*/ 205019 w 828795"/>
                <a:gd name="connsiteY0" fmla="*/ 3976577 h 3976577"/>
                <a:gd name="connsiteX1" fmla="*/ 141223 w 828795"/>
                <a:gd name="connsiteY1" fmla="*/ 3600893 h 3976577"/>
                <a:gd name="connsiteX2" fmla="*/ 141223 w 828795"/>
                <a:gd name="connsiteY2" fmla="*/ 3600893 h 3976577"/>
                <a:gd name="connsiteX3" fmla="*/ 119958 w 828795"/>
                <a:gd name="connsiteY3" fmla="*/ 3366977 h 3976577"/>
                <a:gd name="connsiteX4" fmla="*/ 39710 w 828795"/>
                <a:gd name="connsiteY4" fmla="*/ 2253869 h 3976577"/>
                <a:gd name="connsiteX5" fmla="*/ 828795 w 828795"/>
                <a:gd name="connsiteY5" fmla="*/ 0 h 3976577"/>
                <a:gd name="connsiteX0" fmla="*/ 200664 w 824440"/>
                <a:gd name="connsiteY0" fmla="*/ 3976577 h 3976577"/>
                <a:gd name="connsiteX1" fmla="*/ 136868 w 824440"/>
                <a:gd name="connsiteY1" fmla="*/ 3600893 h 3976577"/>
                <a:gd name="connsiteX2" fmla="*/ 136868 w 824440"/>
                <a:gd name="connsiteY2" fmla="*/ 3600893 h 3976577"/>
                <a:gd name="connsiteX3" fmla="*/ 35355 w 824440"/>
                <a:gd name="connsiteY3" fmla="*/ 2253869 h 3976577"/>
                <a:gd name="connsiteX4" fmla="*/ 824440 w 824440"/>
                <a:gd name="connsiteY4" fmla="*/ 0 h 3976577"/>
                <a:gd name="connsiteX0" fmla="*/ 165309 w 789085"/>
                <a:gd name="connsiteY0" fmla="*/ 3976577 h 3976577"/>
                <a:gd name="connsiteX1" fmla="*/ 101513 w 789085"/>
                <a:gd name="connsiteY1" fmla="*/ 3600893 h 3976577"/>
                <a:gd name="connsiteX2" fmla="*/ 0 w 789085"/>
                <a:gd name="connsiteY2" fmla="*/ 2253869 h 3976577"/>
                <a:gd name="connsiteX3" fmla="*/ 789085 w 789085"/>
                <a:gd name="connsiteY3" fmla="*/ 0 h 3976577"/>
                <a:gd name="connsiteX0" fmla="*/ 201917 w 825693"/>
                <a:gd name="connsiteY0" fmla="*/ 3976577 h 3976577"/>
                <a:gd name="connsiteX1" fmla="*/ 138121 w 825693"/>
                <a:gd name="connsiteY1" fmla="*/ 3600893 h 3976577"/>
                <a:gd name="connsiteX2" fmla="*/ 36608 w 825693"/>
                <a:gd name="connsiteY2" fmla="*/ 2253869 h 3976577"/>
                <a:gd name="connsiteX3" fmla="*/ 825693 w 825693"/>
                <a:gd name="connsiteY3" fmla="*/ 0 h 3976577"/>
                <a:gd name="connsiteX0" fmla="*/ 193211 w 816987"/>
                <a:gd name="connsiteY0" fmla="*/ 3976577 h 3976577"/>
                <a:gd name="connsiteX1" fmla="*/ 129415 w 816987"/>
                <a:gd name="connsiteY1" fmla="*/ 3600893 h 3976577"/>
                <a:gd name="connsiteX2" fmla="*/ 37761 w 816987"/>
                <a:gd name="connsiteY2" fmla="*/ 1825980 h 3976577"/>
                <a:gd name="connsiteX3" fmla="*/ 816987 w 816987"/>
                <a:gd name="connsiteY3" fmla="*/ 0 h 3976577"/>
                <a:gd name="connsiteX0" fmla="*/ 193211 w 816987"/>
                <a:gd name="connsiteY0" fmla="*/ 3976577 h 3976577"/>
                <a:gd name="connsiteX1" fmla="*/ 129415 w 816987"/>
                <a:gd name="connsiteY1" fmla="*/ 3600893 h 3976577"/>
                <a:gd name="connsiteX2" fmla="*/ 37761 w 816987"/>
                <a:gd name="connsiteY2" fmla="*/ 1825980 h 3976577"/>
                <a:gd name="connsiteX3" fmla="*/ 816987 w 816987"/>
                <a:gd name="connsiteY3" fmla="*/ 0 h 3976577"/>
                <a:gd name="connsiteX0" fmla="*/ 182494 w 806270"/>
                <a:gd name="connsiteY0" fmla="*/ 3976577 h 3976577"/>
                <a:gd name="connsiteX1" fmla="*/ 27044 w 806270"/>
                <a:gd name="connsiteY1" fmla="*/ 1825980 h 3976577"/>
                <a:gd name="connsiteX2" fmla="*/ 806270 w 806270"/>
                <a:gd name="connsiteY2" fmla="*/ 0 h 3976577"/>
                <a:gd name="connsiteX0" fmla="*/ 212632 w 836408"/>
                <a:gd name="connsiteY0" fmla="*/ 3976577 h 3976577"/>
                <a:gd name="connsiteX1" fmla="*/ 57182 w 836408"/>
                <a:gd name="connsiteY1" fmla="*/ 1825980 h 3976577"/>
                <a:gd name="connsiteX2" fmla="*/ 836408 w 836408"/>
                <a:gd name="connsiteY2" fmla="*/ 0 h 3976577"/>
                <a:gd name="connsiteX0" fmla="*/ 212632 w 836408"/>
                <a:gd name="connsiteY0" fmla="*/ 3976577 h 3976577"/>
                <a:gd name="connsiteX1" fmla="*/ 57182 w 836408"/>
                <a:gd name="connsiteY1" fmla="*/ 1825980 h 3976577"/>
                <a:gd name="connsiteX2" fmla="*/ 836408 w 836408"/>
                <a:gd name="connsiteY2" fmla="*/ 0 h 3976577"/>
                <a:gd name="connsiteX0" fmla="*/ 231757 w 826654"/>
                <a:gd name="connsiteY0" fmla="*/ 4028115 h 4028115"/>
                <a:gd name="connsiteX1" fmla="*/ 47428 w 826654"/>
                <a:gd name="connsiteY1" fmla="*/ 1825980 h 4028115"/>
                <a:gd name="connsiteX2" fmla="*/ 826654 w 826654"/>
                <a:gd name="connsiteY2" fmla="*/ 0 h 4028115"/>
                <a:gd name="connsiteX0" fmla="*/ 195517 w 841194"/>
                <a:gd name="connsiteY0" fmla="*/ 4024203 h 4024203"/>
                <a:gd name="connsiteX1" fmla="*/ 61968 w 841194"/>
                <a:gd name="connsiteY1" fmla="*/ 1825980 h 4024203"/>
                <a:gd name="connsiteX2" fmla="*/ 841194 w 841194"/>
                <a:gd name="connsiteY2" fmla="*/ 0 h 4024203"/>
              </a:gdLst>
              <a:ahLst/>
              <a:cxnLst>
                <a:cxn ang="0">
                  <a:pos x="connsiteX0" y="connsiteY0"/>
                </a:cxn>
                <a:cxn ang="0">
                  <a:pos x="connsiteX1" y="connsiteY1"/>
                </a:cxn>
                <a:cxn ang="0">
                  <a:pos x="connsiteX2" y="connsiteY2"/>
                </a:cxn>
              </a:cxnLst>
              <a:rect l="l" t="t" r="r" b="b"/>
              <a:pathLst>
                <a:path w="841194" h="4024203">
                  <a:moveTo>
                    <a:pt x="195517" y="4024203"/>
                  </a:moveTo>
                  <a:cubicBezTo>
                    <a:pt x="-34044" y="3168650"/>
                    <a:pt x="-37181" y="2497332"/>
                    <a:pt x="61968" y="1825980"/>
                  </a:cubicBezTo>
                  <a:cubicBezTo>
                    <a:pt x="161117" y="1154628"/>
                    <a:pt x="223295" y="815943"/>
                    <a:pt x="841194" y="0"/>
                  </a:cubicBezTo>
                </a:path>
              </a:pathLst>
            </a:cu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2498511" y="4469575"/>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p:nvSpPr>
          <p:spPr>
            <a:xfrm>
              <a:off x="2417506" y="3904704"/>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p:cNvSpPr/>
            <p:nvPr/>
          </p:nvSpPr>
          <p:spPr>
            <a:xfrm>
              <a:off x="2390645" y="3430151"/>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p:cNvSpPr/>
            <p:nvPr/>
          </p:nvSpPr>
          <p:spPr>
            <a:xfrm>
              <a:off x="2363784" y="3192357"/>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2297538" y="2172782"/>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p:cNvSpPr/>
            <p:nvPr/>
          </p:nvSpPr>
          <p:spPr>
            <a:xfrm>
              <a:off x="2294596" y="1694116"/>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2348318" y="1501136"/>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2389606" y="1325170"/>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2415428" y="1175252"/>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p:cNvSpPr/>
            <p:nvPr/>
          </p:nvSpPr>
          <p:spPr>
            <a:xfrm>
              <a:off x="2491161" y="1005475"/>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p:cNvSpPr/>
            <p:nvPr/>
          </p:nvSpPr>
          <p:spPr>
            <a:xfrm>
              <a:off x="2623556" y="835361"/>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p:cNvSpPr/>
            <p:nvPr/>
          </p:nvSpPr>
          <p:spPr>
            <a:xfrm>
              <a:off x="3017275" y="464178"/>
              <a:ext cx="5372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1" name="TextBox 40"/>
          <p:cNvSpPr txBox="1"/>
          <p:nvPr/>
        </p:nvSpPr>
        <p:spPr>
          <a:xfrm>
            <a:off x="1925378" y="35262"/>
            <a:ext cx="5380075" cy="369332"/>
          </a:xfrm>
          <a:prstGeom prst="rect">
            <a:avLst/>
          </a:prstGeom>
          <a:noFill/>
        </p:spPr>
        <p:txBody>
          <a:bodyPr wrap="square" rtlCol="0">
            <a:spAutoFit/>
          </a:bodyPr>
          <a:lstStyle/>
          <a:p>
            <a:pPr algn="ctr"/>
            <a:r>
              <a:rPr lang="en-GB" b="1" dirty="0" smtClean="0"/>
              <a:t>Track model for Alice </a:t>
            </a:r>
            <a:r>
              <a:rPr lang="en-GB" b="1" dirty="0" err="1" smtClean="0"/>
              <a:t>Millepede</a:t>
            </a:r>
            <a:endParaRPr lang="en-GB" b="1" dirty="0"/>
          </a:p>
        </p:txBody>
      </p:sp>
      <p:sp>
        <p:nvSpPr>
          <p:cNvPr id="3" name="TextBox 2"/>
          <p:cNvSpPr txBox="1"/>
          <p:nvPr/>
        </p:nvSpPr>
        <p:spPr>
          <a:xfrm>
            <a:off x="58" y="387445"/>
            <a:ext cx="8910903" cy="4793620"/>
          </a:xfrm>
          <a:prstGeom prst="rect">
            <a:avLst/>
          </a:prstGeom>
          <a:noFill/>
        </p:spPr>
        <p:txBody>
          <a:bodyPr wrap="square" rtlCol="0">
            <a:spAutoFit/>
          </a:bodyPr>
          <a:lstStyle/>
          <a:p>
            <a:pPr>
              <a:spcBef>
                <a:spcPts val="300"/>
              </a:spcBef>
            </a:pPr>
            <a:r>
              <a:rPr lang="en-GB" u="sng" dirty="0"/>
              <a:t>Creating alignment track: initial fit</a:t>
            </a:r>
          </a:p>
          <a:p>
            <a:pPr marL="180975" indent="-180975">
              <a:spcBef>
                <a:spcPts val="300"/>
              </a:spcBef>
              <a:buFont typeface="Wingdings" panose="05000000000000000000" pitchFamily="2" charset="2"/>
              <a:buChar char="§"/>
            </a:pPr>
            <a:r>
              <a:rPr lang="en-GB" dirty="0" smtClean="0"/>
              <a:t>Extract measurement for participating detectors from </a:t>
            </a:r>
            <a:r>
              <a:rPr lang="en-GB" dirty="0" err="1" smtClean="0"/>
              <a:t>ESDfriends</a:t>
            </a:r>
            <a:r>
              <a:rPr lang="en-GB" dirty="0" smtClean="0"/>
              <a:t> </a:t>
            </a:r>
            <a:r>
              <a:rPr lang="en-GB" dirty="0" err="1" smtClean="0"/>
              <a:t>AliTrackPoints</a:t>
            </a:r>
            <a:r>
              <a:rPr lang="en-GB" dirty="0" smtClean="0"/>
              <a:t> </a:t>
            </a:r>
            <a:br>
              <a:rPr lang="en-GB" dirty="0" smtClean="0"/>
            </a:br>
            <a:r>
              <a:rPr lang="en-GB" dirty="0" smtClean="0"/>
              <a:t>(misaligned coordinates in global frame)</a:t>
            </a:r>
          </a:p>
          <a:p>
            <a:pPr marL="361950" lvl="1" indent="-180975">
              <a:spcBef>
                <a:spcPts val="300"/>
              </a:spcBef>
              <a:buFont typeface="Arial" panose="020B0604020202020204" pitchFamily="34" charset="0"/>
              <a:buChar char="•"/>
            </a:pPr>
            <a:r>
              <a:rPr lang="en-GB" dirty="0" smtClean="0"/>
              <a:t>Transform from </a:t>
            </a:r>
            <a:r>
              <a:rPr lang="en-GB" u="sng" dirty="0" smtClean="0"/>
              <a:t>global frame </a:t>
            </a:r>
            <a:r>
              <a:rPr lang="en-GB" dirty="0" smtClean="0"/>
              <a:t>to volume </a:t>
            </a:r>
            <a:r>
              <a:rPr lang="en-GB" u="sng" dirty="0" smtClean="0"/>
              <a:t>ideal local frame </a:t>
            </a:r>
            <a:r>
              <a:rPr lang="en-GB" dirty="0" smtClean="0"/>
              <a:t>using alignment matrices used at reconstruction time</a:t>
            </a:r>
          </a:p>
          <a:p>
            <a:pPr marL="361950" lvl="1" indent="-180975">
              <a:spcBef>
                <a:spcPts val="300"/>
              </a:spcBef>
              <a:buFont typeface="Arial" panose="020B0604020202020204" pitchFamily="34" charset="0"/>
              <a:buChar char="•"/>
            </a:pPr>
            <a:r>
              <a:rPr lang="en-GB" dirty="0" smtClean="0"/>
              <a:t>If needed, correct for known problems (e.g. TOF Z…)</a:t>
            </a:r>
          </a:p>
          <a:p>
            <a:pPr marL="361950" lvl="1" indent="-180975">
              <a:spcBef>
                <a:spcPts val="300"/>
              </a:spcBef>
              <a:buFont typeface="Arial" panose="020B0604020202020204" pitchFamily="34" charset="0"/>
              <a:buChar char="•"/>
            </a:pPr>
            <a:r>
              <a:rPr lang="en-GB" dirty="0" smtClean="0"/>
              <a:t>Transform to volume </a:t>
            </a:r>
            <a:r>
              <a:rPr lang="en-GB" u="sng" dirty="0" smtClean="0"/>
              <a:t>tracking frame </a:t>
            </a:r>
            <a:r>
              <a:rPr lang="en-GB" dirty="0" smtClean="0"/>
              <a:t>using matrices of </a:t>
            </a:r>
            <a:r>
              <a:rPr lang="en-GB" u="sng" dirty="0" smtClean="0">
                <a:solidFill>
                  <a:srgbClr val="0070C0"/>
                </a:solidFill>
              </a:rPr>
              <a:t>reference alignment</a:t>
            </a:r>
            <a:r>
              <a:rPr lang="en-GB" dirty="0" smtClean="0"/>
              <a:t> (</a:t>
            </a:r>
            <a:r>
              <a:rPr lang="en-GB" dirty="0" err="1" smtClean="0"/>
              <a:t>wrt</a:t>
            </a:r>
            <a:r>
              <a:rPr lang="en-GB" dirty="0" smtClean="0"/>
              <a:t> which we define updated alignment)</a:t>
            </a:r>
            <a:endParaRPr lang="en-GB" dirty="0"/>
          </a:p>
          <a:p>
            <a:pPr marL="180975" indent="-180975">
              <a:spcBef>
                <a:spcPts val="300"/>
              </a:spcBef>
              <a:buFont typeface="Wingdings" panose="05000000000000000000" pitchFamily="2" charset="2"/>
              <a:buChar char="§"/>
            </a:pPr>
            <a:r>
              <a:rPr lang="en-GB" dirty="0"/>
              <a:t>If track has small DCA to vertex and vertex has enough number of tracks, add it as a measured </a:t>
            </a:r>
            <a:r>
              <a:rPr lang="en-GB" dirty="0" smtClean="0"/>
              <a:t>point</a:t>
            </a:r>
          </a:p>
          <a:p>
            <a:pPr marL="180975" indent="-180975">
              <a:spcBef>
                <a:spcPts val="300"/>
              </a:spcBef>
              <a:buFont typeface="Wingdings" panose="05000000000000000000" pitchFamily="2" charset="2"/>
              <a:buChar char="§"/>
            </a:pPr>
            <a:r>
              <a:rPr lang="en-GB" dirty="0" smtClean="0"/>
              <a:t>Perform standard </a:t>
            </a:r>
            <a:r>
              <a:rPr lang="en-GB" dirty="0" err="1" smtClean="0"/>
              <a:t>Kalman</a:t>
            </a:r>
            <a:r>
              <a:rPr lang="en-GB" dirty="0" smtClean="0"/>
              <a:t> fit from outmost point towards reference point </a:t>
            </a:r>
            <a:br>
              <a:rPr lang="en-GB" dirty="0" smtClean="0"/>
            </a:br>
            <a:r>
              <a:rPr lang="en-GB" dirty="0" smtClean="0"/>
              <a:t>(X=0 or Vertex if used as a constraint), accounting for materials</a:t>
            </a:r>
          </a:p>
          <a:p>
            <a:pPr marL="180975" indent="-180975">
              <a:spcBef>
                <a:spcPts val="300"/>
              </a:spcBef>
              <a:buFont typeface="Wingdings" panose="05000000000000000000" pitchFamily="2" charset="2"/>
              <a:buChar char="§"/>
            </a:pPr>
            <a:r>
              <a:rPr lang="en-GB" dirty="0" smtClean="0"/>
              <a:t>For cosmic track, do the same separately for upper, lower legs </a:t>
            </a:r>
            <a:br>
              <a:rPr lang="en-GB" dirty="0" smtClean="0"/>
            </a:br>
            <a:r>
              <a:rPr lang="en-GB" dirty="0" smtClean="0"/>
              <a:t>(accounting for inverse track direction in material corrections of </a:t>
            </a:r>
            <a:br>
              <a:rPr lang="en-GB" dirty="0" smtClean="0"/>
            </a:br>
            <a:r>
              <a:rPr lang="en-GB" dirty="0" smtClean="0"/>
              <a:t>upper leg</a:t>
            </a:r>
            <a:r>
              <a:rPr lang="en-GB" dirty="0"/>
              <a:t> </a:t>
            </a:r>
            <a:r>
              <a:rPr lang="en-GB" dirty="0" smtClean="0"/>
              <a:t>and merge them at reference point </a:t>
            </a:r>
            <a:br>
              <a:rPr lang="en-GB" dirty="0" smtClean="0"/>
            </a:br>
            <a:r>
              <a:rPr lang="en-GB" dirty="0" smtClean="0"/>
              <a:t>(</a:t>
            </a:r>
            <a:r>
              <a:rPr lang="en-GB" dirty="0" err="1" smtClean="0"/>
              <a:t>Kalman</a:t>
            </a:r>
            <a:r>
              <a:rPr lang="en-GB" dirty="0" smtClean="0"/>
              <a:t> update of lower leg by upper one)</a:t>
            </a:r>
          </a:p>
        </p:txBody>
      </p:sp>
      <p:sp>
        <p:nvSpPr>
          <p:cNvPr id="58" name="Oval 57"/>
          <p:cNvSpPr/>
          <p:nvPr/>
        </p:nvSpPr>
        <p:spPr>
          <a:xfrm rot="3880346" flipH="1">
            <a:off x="5114966" y="5524416"/>
            <a:ext cx="48437" cy="4423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oup 4"/>
          <p:cNvGrpSpPr/>
          <p:nvPr/>
        </p:nvGrpSpPr>
        <p:grpSpPr>
          <a:xfrm>
            <a:off x="4856877" y="2936262"/>
            <a:ext cx="4112300" cy="2709797"/>
            <a:chOff x="4856877" y="2936262"/>
            <a:chExt cx="4112300" cy="2709797"/>
          </a:xfrm>
        </p:grpSpPr>
        <p:sp>
          <p:nvSpPr>
            <p:cNvPr id="52" name="Trapezoid 51"/>
            <p:cNvSpPr/>
            <p:nvPr/>
          </p:nvSpPr>
          <p:spPr>
            <a:xfrm rot="14680346" flipH="1">
              <a:off x="5619531" y="5178741"/>
              <a:ext cx="470250" cy="68589"/>
            </a:xfrm>
            <a:prstGeom prst="trapezoid">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rapezoid 43"/>
            <p:cNvSpPr/>
            <p:nvPr/>
          </p:nvSpPr>
          <p:spPr>
            <a:xfrm rot="14680346" flipH="1">
              <a:off x="6178794" y="4130067"/>
              <a:ext cx="913921" cy="1426570"/>
            </a:xfrm>
            <a:prstGeom prst="trapezoid">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rapezoid 44"/>
            <p:cNvSpPr/>
            <p:nvPr/>
          </p:nvSpPr>
          <p:spPr>
            <a:xfrm rot="14680346" flipH="1">
              <a:off x="6991021" y="4329750"/>
              <a:ext cx="1112044" cy="164603"/>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rapezoid 45"/>
            <p:cNvSpPr/>
            <p:nvPr/>
          </p:nvSpPr>
          <p:spPr>
            <a:xfrm rot="14680346" flipH="1">
              <a:off x="7085575" y="4264229"/>
              <a:ext cx="1214301" cy="157747"/>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rapezoid 46"/>
            <p:cNvSpPr/>
            <p:nvPr/>
          </p:nvSpPr>
          <p:spPr>
            <a:xfrm rot="14680346" flipH="1">
              <a:off x="7172647" y="4191850"/>
              <a:ext cx="1331527" cy="164603"/>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rapezoid 47"/>
            <p:cNvSpPr/>
            <p:nvPr/>
          </p:nvSpPr>
          <p:spPr>
            <a:xfrm rot="14680346" flipH="1">
              <a:off x="7257110" y="4126329"/>
              <a:ext cx="1453966" cy="157747"/>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rapezoid 49"/>
            <p:cNvSpPr/>
            <p:nvPr/>
          </p:nvSpPr>
          <p:spPr>
            <a:xfrm rot="14680346" flipH="1">
              <a:off x="7344028" y="4053951"/>
              <a:ext cx="1571495" cy="164603"/>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rapezoid 50"/>
            <p:cNvSpPr/>
            <p:nvPr/>
          </p:nvSpPr>
          <p:spPr>
            <a:xfrm rot="14680346" flipH="1">
              <a:off x="7417458" y="3988429"/>
              <a:ext cx="1716000" cy="157747"/>
            </a:xfrm>
            <a:prstGeom prst="trapezoi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rapezoid 48"/>
            <p:cNvSpPr/>
            <p:nvPr/>
          </p:nvSpPr>
          <p:spPr>
            <a:xfrm rot="14680346" flipH="1">
              <a:off x="7672573" y="3832351"/>
              <a:ext cx="1886374" cy="94195"/>
            </a:xfrm>
            <a:prstGeom prst="trapezoi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Freeform 55"/>
            <p:cNvSpPr/>
            <p:nvPr/>
          </p:nvSpPr>
          <p:spPr>
            <a:xfrm rot="3880346" flipH="1">
              <a:off x="6546518" y="2460540"/>
              <a:ext cx="770929" cy="4074389"/>
            </a:xfrm>
            <a:custGeom>
              <a:avLst/>
              <a:gdLst>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04587 w 788121"/>
                <a:gd name="connsiteY13" fmla="*/ 290624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188158 w 788121"/>
                <a:gd name="connsiteY11" fmla="*/ 590553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188158 w 788121"/>
                <a:gd name="connsiteY11" fmla="*/ 590553 h 3976577"/>
                <a:gd name="connsiteX12" fmla="*/ 314897 w 788121"/>
                <a:gd name="connsiteY12" fmla="*/ 446568 h 3976577"/>
                <a:gd name="connsiteX13" fmla="*/ 557167 w 788121"/>
                <a:gd name="connsiteY13" fmla="*/ 188747 h 3976577"/>
                <a:gd name="connsiteX14" fmla="*/ 788121 w 788121"/>
                <a:gd name="connsiteY14" fmla="*/ 0 h 3976577"/>
                <a:gd name="connsiteX0" fmla="*/ 163495 w 787271"/>
                <a:gd name="connsiteY0" fmla="*/ 3976577 h 3976577"/>
                <a:gd name="connsiteX1" fmla="*/ 99699 w 787271"/>
                <a:gd name="connsiteY1" fmla="*/ 3600893 h 3976577"/>
                <a:gd name="connsiteX2" fmla="*/ 99699 w 787271"/>
                <a:gd name="connsiteY2" fmla="*/ 3600893 h 3976577"/>
                <a:gd name="connsiteX3" fmla="*/ 78434 w 787271"/>
                <a:gd name="connsiteY3" fmla="*/ 3366977 h 3976577"/>
                <a:gd name="connsiteX4" fmla="*/ 71346 w 787271"/>
                <a:gd name="connsiteY4" fmla="*/ 3104707 h 3976577"/>
                <a:gd name="connsiteX5" fmla="*/ 12932 w 787271"/>
                <a:gd name="connsiteY5" fmla="*/ 2387197 h 3976577"/>
                <a:gd name="connsiteX6" fmla="*/ 7551 w 787271"/>
                <a:gd name="connsiteY6" fmla="*/ 1481470 h 3976577"/>
                <a:gd name="connsiteX7" fmla="*/ 462 w 787271"/>
                <a:gd name="connsiteY7" fmla="*/ 1282996 h 3976577"/>
                <a:gd name="connsiteX8" fmla="*/ 21727 w 787271"/>
                <a:gd name="connsiteY8" fmla="*/ 1105786 h 3976577"/>
                <a:gd name="connsiteX9" fmla="*/ 64258 w 787271"/>
                <a:gd name="connsiteY9" fmla="*/ 935665 h 3976577"/>
                <a:gd name="connsiteX10" fmla="*/ 92611 w 787271"/>
                <a:gd name="connsiteY10" fmla="*/ 765544 h 3976577"/>
                <a:gd name="connsiteX11" fmla="*/ 187308 w 787271"/>
                <a:gd name="connsiteY11" fmla="*/ 590553 h 3976577"/>
                <a:gd name="connsiteX12" fmla="*/ 314047 w 787271"/>
                <a:gd name="connsiteY12" fmla="*/ 446568 h 3976577"/>
                <a:gd name="connsiteX13" fmla="*/ 556317 w 787271"/>
                <a:gd name="connsiteY13" fmla="*/ 188747 h 3976577"/>
                <a:gd name="connsiteX14" fmla="*/ 787271 w 787271"/>
                <a:gd name="connsiteY14" fmla="*/ 0 h 3976577"/>
                <a:gd name="connsiteX0" fmla="*/ 163495 w 787271"/>
                <a:gd name="connsiteY0" fmla="*/ 3976577 h 3976577"/>
                <a:gd name="connsiteX1" fmla="*/ 99699 w 787271"/>
                <a:gd name="connsiteY1" fmla="*/ 3600893 h 3976577"/>
                <a:gd name="connsiteX2" fmla="*/ 99699 w 787271"/>
                <a:gd name="connsiteY2" fmla="*/ 3600893 h 3976577"/>
                <a:gd name="connsiteX3" fmla="*/ 78434 w 787271"/>
                <a:gd name="connsiteY3" fmla="*/ 3366977 h 3976577"/>
                <a:gd name="connsiteX4" fmla="*/ 71346 w 787271"/>
                <a:gd name="connsiteY4" fmla="*/ 3104707 h 3976577"/>
                <a:gd name="connsiteX5" fmla="*/ 12932 w 787271"/>
                <a:gd name="connsiteY5" fmla="*/ 2387197 h 3976577"/>
                <a:gd name="connsiteX6" fmla="*/ 7551 w 787271"/>
                <a:gd name="connsiteY6" fmla="*/ 1481470 h 3976577"/>
                <a:gd name="connsiteX7" fmla="*/ 462 w 787271"/>
                <a:gd name="connsiteY7" fmla="*/ 1282996 h 3976577"/>
                <a:gd name="connsiteX8" fmla="*/ 21727 w 787271"/>
                <a:gd name="connsiteY8" fmla="*/ 1105786 h 3976577"/>
                <a:gd name="connsiteX9" fmla="*/ 64258 w 787271"/>
                <a:gd name="connsiteY9" fmla="*/ 935665 h 3976577"/>
                <a:gd name="connsiteX10" fmla="*/ 92611 w 787271"/>
                <a:gd name="connsiteY10" fmla="*/ 765544 h 3976577"/>
                <a:gd name="connsiteX11" fmla="*/ 187308 w 787271"/>
                <a:gd name="connsiteY11" fmla="*/ 590553 h 3976577"/>
                <a:gd name="connsiteX12" fmla="*/ 314047 w 787271"/>
                <a:gd name="connsiteY12" fmla="*/ 446568 h 3976577"/>
                <a:gd name="connsiteX13" fmla="*/ 556317 w 787271"/>
                <a:gd name="connsiteY13" fmla="*/ 188747 h 3976577"/>
                <a:gd name="connsiteX14" fmla="*/ 787271 w 787271"/>
                <a:gd name="connsiteY14" fmla="*/ 0 h 3976577"/>
                <a:gd name="connsiteX0" fmla="*/ 174643 w 798419"/>
                <a:gd name="connsiteY0" fmla="*/ 3976577 h 3976577"/>
                <a:gd name="connsiteX1" fmla="*/ 110847 w 798419"/>
                <a:gd name="connsiteY1" fmla="*/ 3600893 h 3976577"/>
                <a:gd name="connsiteX2" fmla="*/ 110847 w 798419"/>
                <a:gd name="connsiteY2" fmla="*/ 3600893 h 3976577"/>
                <a:gd name="connsiteX3" fmla="*/ 89582 w 798419"/>
                <a:gd name="connsiteY3" fmla="*/ 3366977 h 3976577"/>
                <a:gd name="connsiteX4" fmla="*/ 82494 w 798419"/>
                <a:gd name="connsiteY4" fmla="*/ 3104707 h 3976577"/>
                <a:gd name="connsiteX5" fmla="*/ 9334 w 798419"/>
                <a:gd name="connsiteY5" fmla="*/ 2253869 h 3976577"/>
                <a:gd name="connsiteX6" fmla="*/ 18699 w 798419"/>
                <a:gd name="connsiteY6" fmla="*/ 1481470 h 3976577"/>
                <a:gd name="connsiteX7" fmla="*/ 11610 w 798419"/>
                <a:gd name="connsiteY7" fmla="*/ 1282996 h 3976577"/>
                <a:gd name="connsiteX8" fmla="*/ 32875 w 798419"/>
                <a:gd name="connsiteY8" fmla="*/ 1105786 h 3976577"/>
                <a:gd name="connsiteX9" fmla="*/ 75406 w 798419"/>
                <a:gd name="connsiteY9" fmla="*/ 935665 h 3976577"/>
                <a:gd name="connsiteX10" fmla="*/ 103759 w 798419"/>
                <a:gd name="connsiteY10" fmla="*/ 765544 h 3976577"/>
                <a:gd name="connsiteX11" fmla="*/ 198456 w 798419"/>
                <a:gd name="connsiteY11" fmla="*/ 590553 h 3976577"/>
                <a:gd name="connsiteX12" fmla="*/ 325195 w 798419"/>
                <a:gd name="connsiteY12" fmla="*/ 446568 h 3976577"/>
                <a:gd name="connsiteX13" fmla="*/ 567465 w 798419"/>
                <a:gd name="connsiteY13" fmla="*/ 188747 h 3976577"/>
                <a:gd name="connsiteX14" fmla="*/ 798419 w 798419"/>
                <a:gd name="connsiteY14" fmla="*/ 0 h 3976577"/>
                <a:gd name="connsiteX0" fmla="*/ 174452 w 798228"/>
                <a:gd name="connsiteY0" fmla="*/ 3976577 h 3976577"/>
                <a:gd name="connsiteX1" fmla="*/ 110656 w 798228"/>
                <a:gd name="connsiteY1" fmla="*/ 3600893 h 3976577"/>
                <a:gd name="connsiteX2" fmla="*/ 110656 w 798228"/>
                <a:gd name="connsiteY2" fmla="*/ 3600893 h 3976577"/>
                <a:gd name="connsiteX3" fmla="*/ 89391 w 798228"/>
                <a:gd name="connsiteY3" fmla="*/ 3366977 h 3976577"/>
                <a:gd name="connsiteX4" fmla="*/ 82303 w 798228"/>
                <a:gd name="connsiteY4" fmla="*/ 3104707 h 3976577"/>
                <a:gd name="connsiteX5" fmla="*/ 9143 w 798228"/>
                <a:gd name="connsiteY5" fmla="*/ 2253869 h 3976577"/>
                <a:gd name="connsiteX6" fmla="*/ 18508 w 798228"/>
                <a:gd name="connsiteY6" fmla="*/ 1481470 h 3976577"/>
                <a:gd name="connsiteX7" fmla="*/ 4046 w 798228"/>
                <a:gd name="connsiteY7" fmla="*/ 1393467 h 3976577"/>
                <a:gd name="connsiteX8" fmla="*/ 32684 w 798228"/>
                <a:gd name="connsiteY8" fmla="*/ 1105786 h 3976577"/>
                <a:gd name="connsiteX9" fmla="*/ 75215 w 798228"/>
                <a:gd name="connsiteY9" fmla="*/ 935665 h 3976577"/>
                <a:gd name="connsiteX10" fmla="*/ 103568 w 798228"/>
                <a:gd name="connsiteY10" fmla="*/ 765544 h 3976577"/>
                <a:gd name="connsiteX11" fmla="*/ 198265 w 798228"/>
                <a:gd name="connsiteY11" fmla="*/ 590553 h 3976577"/>
                <a:gd name="connsiteX12" fmla="*/ 325004 w 798228"/>
                <a:gd name="connsiteY12" fmla="*/ 446568 h 3976577"/>
                <a:gd name="connsiteX13" fmla="*/ 567274 w 798228"/>
                <a:gd name="connsiteY13" fmla="*/ 188747 h 3976577"/>
                <a:gd name="connsiteX14" fmla="*/ 798228 w 798228"/>
                <a:gd name="connsiteY14" fmla="*/ 0 h 3976577"/>
                <a:gd name="connsiteX0" fmla="*/ 185492 w 809268"/>
                <a:gd name="connsiteY0" fmla="*/ 3976577 h 3976577"/>
                <a:gd name="connsiteX1" fmla="*/ 121696 w 809268"/>
                <a:gd name="connsiteY1" fmla="*/ 3600893 h 3976577"/>
                <a:gd name="connsiteX2" fmla="*/ 121696 w 809268"/>
                <a:gd name="connsiteY2" fmla="*/ 3600893 h 3976577"/>
                <a:gd name="connsiteX3" fmla="*/ 100431 w 809268"/>
                <a:gd name="connsiteY3" fmla="*/ 3366977 h 3976577"/>
                <a:gd name="connsiteX4" fmla="*/ 93343 w 809268"/>
                <a:gd name="connsiteY4" fmla="*/ 3104707 h 3976577"/>
                <a:gd name="connsiteX5" fmla="*/ 20183 w 809268"/>
                <a:gd name="connsiteY5" fmla="*/ 2253869 h 3976577"/>
                <a:gd name="connsiteX6" fmla="*/ 58 w 809268"/>
                <a:gd name="connsiteY6" fmla="*/ 1485280 h 3976577"/>
                <a:gd name="connsiteX7" fmla="*/ 15086 w 809268"/>
                <a:gd name="connsiteY7" fmla="*/ 1393467 h 3976577"/>
                <a:gd name="connsiteX8" fmla="*/ 43724 w 809268"/>
                <a:gd name="connsiteY8" fmla="*/ 1105786 h 3976577"/>
                <a:gd name="connsiteX9" fmla="*/ 86255 w 809268"/>
                <a:gd name="connsiteY9" fmla="*/ 935665 h 3976577"/>
                <a:gd name="connsiteX10" fmla="*/ 114608 w 809268"/>
                <a:gd name="connsiteY10" fmla="*/ 765544 h 3976577"/>
                <a:gd name="connsiteX11" fmla="*/ 209305 w 809268"/>
                <a:gd name="connsiteY11" fmla="*/ 590553 h 3976577"/>
                <a:gd name="connsiteX12" fmla="*/ 336044 w 809268"/>
                <a:gd name="connsiteY12" fmla="*/ 446568 h 3976577"/>
                <a:gd name="connsiteX13" fmla="*/ 578314 w 809268"/>
                <a:gd name="connsiteY13" fmla="*/ 188747 h 3976577"/>
                <a:gd name="connsiteX14" fmla="*/ 809268 w 809268"/>
                <a:gd name="connsiteY14" fmla="*/ 0 h 3976577"/>
                <a:gd name="connsiteX0" fmla="*/ 171630 w 795406"/>
                <a:gd name="connsiteY0" fmla="*/ 3976577 h 3976577"/>
                <a:gd name="connsiteX1" fmla="*/ 107834 w 795406"/>
                <a:gd name="connsiteY1" fmla="*/ 3600893 h 3976577"/>
                <a:gd name="connsiteX2" fmla="*/ 107834 w 795406"/>
                <a:gd name="connsiteY2" fmla="*/ 3600893 h 3976577"/>
                <a:gd name="connsiteX3" fmla="*/ 86569 w 795406"/>
                <a:gd name="connsiteY3" fmla="*/ 3366977 h 3976577"/>
                <a:gd name="connsiteX4" fmla="*/ 79481 w 795406"/>
                <a:gd name="connsiteY4" fmla="*/ 3104707 h 3976577"/>
                <a:gd name="connsiteX5" fmla="*/ 6321 w 795406"/>
                <a:gd name="connsiteY5" fmla="*/ 2253869 h 3976577"/>
                <a:gd name="connsiteX6" fmla="*/ 70982 w 795406"/>
                <a:gd name="connsiteY6" fmla="*/ 1508137 h 3976577"/>
                <a:gd name="connsiteX7" fmla="*/ 1224 w 795406"/>
                <a:gd name="connsiteY7" fmla="*/ 1393467 h 3976577"/>
                <a:gd name="connsiteX8" fmla="*/ 29862 w 795406"/>
                <a:gd name="connsiteY8" fmla="*/ 1105786 h 3976577"/>
                <a:gd name="connsiteX9" fmla="*/ 72393 w 795406"/>
                <a:gd name="connsiteY9" fmla="*/ 935665 h 3976577"/>
                <a:gd name="connsiteX10" fmla="*/ 100746 w 795406"/>
                <a:gd name="connsiteY10" fmla="*/ 765544 h 3976577"/>
                <a:gd name="connsiteX11" fmla="*/ 195443 w 795406"/>
                <a:gd name="connsiteY11" fmla="*/ 590553 h 3976577"/>
                <a:gd name="connsiteX12" fmla="*/ 322182 w 795406"/>
                <a:gd name="connsiteY12" fmla="*/ 446568 h 3976577"/>
                <a:gd name="connsiteX13" fmla="*/ 564452 w 795406"/>
                <a:gd name="connsiteY13" fmla="*/ 188747 h 3976577"/>
                <a:gd name="connsiteX14" fmla="*/ 795406 w 795406"/>
                <a:gd name="connsiteY14" fmla="*/ 0 h 3976577"/>
                <a:gd name="connsiteX0" fmla="*/ 174226 w 798002"/>
                <a:gd name="connsiteY0" fmla="*/ 3976577 h 3976577"/>
                <a:gd name="connsiteX1" fmla="*/ 110430 w 798002"/>
                <a:gd name="connsiteY1" fmla="*/ 3600893 h 3976577"/>
                <a:gd name="connsiteX2" fmla="*/ 110430 w 798002"/>
                <a:gd name="connsiteY2" fmla="*/ 3600893 h 3976577"/>
                <a:gd name="connsiteX3" fmla="*/ 89165 w 798002"/>
                <a:gd name="connsiteY3" fmla="*/ 3366977 h 3976577"/>
                <a:gd name="connsiteX4" fmla="*/ 82077 w 798002"/>
                <a:gd name="connsiteY4" fmla="*/ 3104707 h 3976577"/>
                <a:gd name="connsiteX5" fmla="*/ 8917 w 798002"/>
                <a:gd name="connsiteY5" fmla="*/ 2253869 h 3976577"/>
                <a:gd name="connsiteX6" fmla="*/ 3820 w 798002"/>
                <a:gd name="connsiteY6" fmla="*/ 1393467 h 3976577"/>
                <a:gd name="connsiteX7" fmla="*/ 32458 w 798002"/>
                <a:gd name="connsiteY7" fmla="*/ 1105786 h 3976577"/>
                <a:gd name="connsiteX8" fmla="*/ 74989 w 798002"/>
                <a:gd name="connsiteY8" fmla="*/ 935665 h 3976577"/>
                <a:gd name="connsiteX9" fmla="*/ 103342 w 798002"/>
                <a:gd name="connsiteY9" fmla="*/ 765544 h 3976577"/>
                <a:gd name="connsiteX10" fmla="*/ 198039 w 798002"/>
                <a:gd name="connsiteY10" fmla="*/ 590553 h 3976577"/>
                <a:gd name="connsiteX11" fmla="*/ 324778 w 798002"/>
                <a:gd name="connsiteY11" fmla="*/ 446568 h 3976577"/>
                <a:gd name="connsiteX12" fmla="*/ 567048 w 798002"/>
                <a:gd name="connsiteY12" fmla="*/ 188747 h 3976577"/>
                <a:gd name="connsiteX13" fmla="*/ 798002 w 798002"/>
                <a:gd name="connsiteY13"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336671 w 809895"/>
                <a:gd name="connsiteY11" fmla="*/ 446568 h 3976577"/>
                <a:gd name="connsiteX12" fmla="*/ 578941 w 809895"/>
                <a:gd name="connsiteY12" fmla="*/ 188747 h 3976577"/>
                <a:gd name="connsiteX13" fmla="*/ 809895 w 809895"/>
                <a:gd name="connsiteY13"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336671 w 809895"/>
                <a:gd name="connsiteY11" fmla="*/ 446568 h 3976577"/>
                <a:gd name="connsiteX12" fmla="*/ 563009 w 809895"/>
                <a:gd name="connsiteY12" fmla="*/ 106645 h 3976577"/>
                <a:gd name="connsiteX13" fmla="*/ 809895 w 809895"/>
                <a:gd name="connsiteY13" fmla="*/ 0 h 3976577"/>
                <a:gd name="connsiteX0" fmla="*/ 186119 w 751133"/>
                <a:gd name="connsiteY0" fmla="*/ 4086195 h 4086195"/>
                <a:gd name="connsiteX1" fmla="*/ 122323 w 751133"/>
                <a:gd name="connsiteY1" fmla="*/ 3710511 h 4086195"/>
                <a:gd name="connsiteX2" fmla="*/ 122323 w 751133"/>
                <a:gd name="connsiteY2" fmla="*/ 3710511 h 4086195"/>
                <a:gd name="connsiteX3" fmla="*/ 101058 w 751133"/>
                <a:gd name="connsiteY3" fmla="*/ 3476595 h 4086195"/>
                <a:gd name="connsiteX4" fmla="*/ 93970 w 751133"/>
                <a:gd name="connsiteY4" fmla="*/ 3214325 h 4086195"/>
                <a:gd name="connsiteX5" fmla="*/ 20810 w 751133"/>
                <a:gd name="connsiteY5" fmla="*/ 2363487 h 4086195"/>
                <a:gd name="connsiteX6" fmla="*/ 968 w 751133"/>
                <a:gd name="connsiteY6" fmla="*/ 1503085 h 4086195"/>
                <a:gd name="connsiteX7" fmla="*/ 44351 w 751133"/>
                <a:gd name="connsiteY7" fmla="*/ 1215404 h 4086195"/>
                <a:gd name="connsiteX8" fmla="*/ 86882 w 751133"/>
                <a:gd name="connsiteY8" fmla="*/ 1045283 h 4086195"/>
                <a:gd name="connsiteX9" fmla="*/ 115235 w 751133"/>
                <a:gd name="connsiteY9" fmla="*/ 875162 h 4086195"/>
                <a:gd name="connsiteX10" fmla="*/ 209932 w 751133"/>
                <a:gd name="connsiteY10" fmla="*/ 700171 h 4086195"/>
                <a:gd name="connsiteX11" fmla="*/ 336671 w 751133"/>
                <a:gd name="connsiteY11" fmla="*/ 556186 h 4086195"/>
                <a:gd name="connsiteX12" fmla="*/ 563009 w 751133"/>
                <a:gd name="connsiteY12" fmla="*/ 216263 h 4086195"/>
                <a:gd name="connsiteX13" fmla="*/ 751133 w 751133"/>
                <a:gd name="connsiteY13" fmla="*/ 0 h 4086195"/>
                <a:gd name="connsiteX0" fmla="*/ 186119 w 751133"/>
                <a:gd name="connsiteY0" fmla="*/ 4086195 h 4086195"/>
                <a:gd name="connsiteX1" fmla="*/ 122323 w 751133"/>
                <a:gd name="connsiteY1" fmla="*/ 3710511 h 4086195"/>
                <a:gd name="connsiteX2" fmla="*/ 122323 w 751133"/>
                <a:gd name="connsiteY2" fmla="*/ 3710511 h 4086195"/>
                <a:gd name="connsiteX3" fmla="*/ 101058 w 751133"/>
                <a:gd name="connsiteY3" fmla="*/ 3476595 h 4086195"/>
                <a:gd name="connsiteX4" fmla="*/ 93970 w 751133"/>
                <a:gd name="connsiteY4" fmla="*/ 3214325 h 4086195"/>
                <a:gd name="connsiteX5" fmla="*/ 20810 w 751133"/>
                <a:gd name="connsiteY5" fmla="*/ 2363487 h 4086195"/>
                <a:gd name="connsiteX6" fmla="*/ 968 w 751133"/>
                <a:gd name="connsiteY6" fmla="*/ 1503085 h 4086195"/>
                <a:gd name="connsiteX7" fmla="*/ 44351 w 751133"/>
                <a:gd name="connsiteY7" fmla="*/ 1215404 h 4086195"/>
                <a:gd name="connsiteX8" fmla="*/ 86882 w 751133"/>
                <a:gd name="connsiteY8" fmla="*/ 1045283 h 4086195"/>
                <a:gd name="connsiteX9" fmla="*/ 115235 w 751133"/>
                <a:gd name="connsiteY9" fmla="*/ 875162 h 4086195"/>
                <a:gd name="connsiteX10" fmla="*/ 209932 w 751133"/>
                <a:gd name="connsiteY10" fmla="*/ 700171 h 4086195"/>
                <a:gd name="connsiteX11" fmla="*/ 360188 w 751133"/>
                <a:gd name="connsiteY11" fmla="*/ 564283 h 4086195"/>
                <a:gd name="connsiteX12" fmla="*/ 563009 w 751133"/>
                <a:gd name="connsiteY12" fmla="*/ 216263 h 4086195"/>
                <a:gd name="connsiteX13" fmla="*/ 751133 w 751133"/>
                <a:gd name="connsiteY13" fmla="*/ 0 h 4086195"/>
                <a:gd name="connsiteX0" fmla="*/ 185161 w 750175"/>
                <a:gd name="connsiteY0" fmla="*/ 4086195 h 4086195"/>
                <a:gd name="connsiteX1" fmla="*/ 121365 w 750175"/>
                <a:gd name="connsiteY1" fmla="*/ 3710511 h 4086195"/>
                <a:gd name="connsiteX2" fmla="*/ 121365 w 750175"/>
                <a:gd name="connsiteY2" fmla="*/ 3710511 h 4086195"/>
                <a:gd name="connsiteX3" fmla="*/ 100100 w 750175"/>
                <a:gd name="connsiteY3" fmla="*/ 3476595 h 4086195"/>
                <a:gd name="connsiteX4" fmla="*/ 93012 w 750175"/>
                <a:gd name="connsiteY4" fmla="*/ 3214325 h 4086195"/>
                <a:gd name="connsiteX5" fmla="*/ 19852 w 750175"/>
                <a:gd name="connsiteY5" fmla="*/ 2363487 h 4086195"/>
                <a:gd name="connsiteX6" fmla="*/ 39224 w 750175"/>
                <a:gd name="connsiteY6" fmla="*/ 1877302 h 4086195"/>
                <a:gd name="connsiteX7" fmla="*/ 10 w 750175"/>
                <a:gd name="connsiteY7" fmla="*/ 1503085 h 4086195"/>
                <a:gd name="connsiteX8" fmla="*/ 43393 w 750175"/>
                <a:gd name="connsiteY8" fmla="*/ 1215404 h 4086195"/>
                <a:gd name="connsiteX9" fmla="*/ 85924 w 750175"/>
                <a:gd name="connsiteY9" fmla="*/ 1045283 h 4086195"/>
                <a:gd name="connsiteX10" fmla="*/ 114277 w 750175"/>
                <a:gd name="connsiteY10" fmla="*/ 875162 h 4086195"/>
                <a:gd name="connsiteX11" fmla="*/ 208974 w 750175"/>
                <a:gd name="connsiteY11" fmla="*/ 700171 h 4086195"/>
                <a:gd name="connsiteX12" fmla="*/ 359230 w 750175"/>
                <a:gd name="connsiteY12" fmla="*/ 564283 h 4086195"/>
                <a:gd name="connsiteX13" fmla="*/ 562051 w 750175"/>
                <a:gd name="connsiteY13" fmla="*/ 216263 h 4086195"/>
                <a:gd name="connsiteX14" fmla="*/ 750175 w 750175"/>
                <a:gd name="connsiteY14" fmla="*/ 0 h 4086195"/>
                <a:gd name="connsiteX0" fmla="*/ 185161 w 750175"/>
                <a:gd name="connsiteY0" fmla="*/ 4086195 h 4086195"/>
                <a:gd name="connsiteX1" fmla="*/ 121365 w 750175"/>
                <a:gd name="connsiteY1" fmla="*/ 3710511 h 4086195"/>
                <a:gd name="connsiteX2" fmla="*/ 121365 w 750175"/>
                <a:gd name="connsiteY2" fmla="*/ 3710511 h 4086195"/>
                <a:gd name="connsiteX3" fmla="*/ 100100 w 750175"/>
                <a:gd name="connsiteY3" fmla="*/ 3476595 h 4086195"/>
                <a:gd name="connsiteX4" fmla="*/ 93012 w 750175"/>
                <a:gd name="connsiteY4" fmla="*/ 3214325 h 4086195"/>
                <a:gd name="connsiteX5" fmla="*/ 19852 w 750175"/>
                <a:gd name="connsiteY5" fmla="*/ 2363487 h 4086195"/>
                <a:gd name="connsiteX6" fmla="*/ 39224 w 750175"/>
                <a:gd name="connsiteY6" fmla="*/ 1877302 h 4086195"/>
                <a:gd name="connsiteX7" fmla="*/ 10 w 750175"/>
                <a:gd name="connsiteY7" fmla="*/ 1503085 h 4086195"/>
                <a:gd name="connsiteX8" fmla="*/ 43393 w 750175"/>
                <a:gd name="connsiteY8" fmla="*/ 1215404 h 4086195"/>
                <a:gd name="connsiteX9" fmla="*/ 85924 w 750175"/>
                <a:gd name="connsiteY9" fmla="*/ 1045283 h 4086195"/>
                <a:gd name="connsiteX10" fmla="*/ 114277 w 750175"/>
                <a:gd name="connsiteY10" fmla="*/ 875162 h 4086195"/>
                <a:gd name="connsiteX11" fmla="*/ 268374 w 750175"/>
                <a:gd name="connsiteY11" fmla="*/ 781277 h 4086195"/>
                <a:gd name="connsiteX12" fmla="*/ 359230 w 750175"/>
                <a:gd name="connsiteY12" fmla="*/ 564283 h 4086195"/>
                <a:gd name="connsiteX13" fmla="*/ 562051 w 750175"/>
                <a:gd name="connsiteY13" fmla="*/ 216263 h 4086195"/>
                <a:gd name="connsiteX14" fmla="*/ 750175 w 750175"/>
                <a:gd name="connsiteY14" fmla="*/ 0 h 4086195"/>
                <a:gd name="connsiteX0" fmla="*/ 185161 w 750175"/>
                <a:gd name="connsiteY0" fmla="*/ 4086195 h 4086195"/>
                <a:gd name="connsiteX1" fmla="*/ 121365 w 750175"/>
                <a:gd name="connsiteY1" fmla="*/ 3710511 h 4086195"/>
                <a:gd name="connsiteX2" fmla="*/ 121365 w 750175"/>
                <a:gd name="connsiteY2" fmla="*/ 3710511 h 4086195"/>
                <a:gd name="connsiteX3" fmla="*/ 100100 w 750175"/>
                <a:gd name="connsiteY3" fmla="*/ 3476595 h 4086195"/>
                <a:gd name="connsiteX4" fmla="*/ 93012 w 750175"/>
                <a:gd name="connsiteY4" fmla="*/ 3214325 h 4086195"/>
                <a:gd name="connsiteX5" fmla="*/ 19852 w 750175"/>
                <a:gd name="connsiteY5" fmla="*/ 2363487 h 4086195"/>
                <a:gd name="connsiteX6" fmla="*/ 39224 w 750175"/>
                <a:gd name="connsiteY6" fmla="*/ 1877302 h 4086195"/>
                <a:gd name="connsiteX7" fmla="*/ 10 w 750175"/>
                <a:gd name="connsiteY7" fmla="*/ 1503085 h 4086195"/>
                <a:gd name="connsiteX8" fmla="*/ 43393 w 750175"/>
                <a:gd name="connsiteY8" fmla="*/ 1215404 h 4086195"/>
                <a:gd name="connsiteX9" fmla="*/ 85924 w 750175"/>
                <a:gd name="connsiteY9" fmla="*/ 1045283 h 4086195"/>
                <a:gd name="connsiteX10" fmla="*/ 178094 w 750175"/>
                <a:gd name="connsiteY10" fmla="*/ 935442 h 4086195"/>
                <a:gd name="connsiteX11" fmla="*/ 268374 w 750175"/>
                <a:gd name="connsiteY11" fmla="*/ 781277 h 4086195"/>
                <a:gd name="connsiteX12" fmla="*/ 359230 w 750175"/>
                <a:gd name="connsiteY12" fmla="*/ 564283 h 4086195"/>
                <a:gd name="connsiteX13" fmla="*/ 562051 w 750175"/>
                <a:gd name="connsiteY13" fmla="*/ 216263 h 4086195"/>
                <a:gd name="connsiteX14" fmla="*/ 750175 w 750175"/>
                <a:gd name="connsiteY14" fmla="*/ 0 h 4086195"/>
                <a:gd name="connsiteX0" fmla="*/ 185161 w 750175"/>
                <a:gd name="connsiteY0" fmla="*/ 4086195 h 4086195"/>
                <a:gd name="connsiteX1" fmla="*/ 121365 w 750175"/>
                <a:gd name="connsiteY1" fmla="*/ 3710511 h 4086195"/>
                <a:gd name="connsiteX2" fmla="*/ 121365 w 750175"/>
                <a:gd name="connsiteY2" fmla="*/ 3710511 h 4086195"/>
                <a:gd name="connsiteX3" fmla="*/ 100100 w 750175"/>
                <a:gd name="connsiteY3" fmla="*/ 3476595 h 4086195"/>
                <a:gd name="connsiteX4" fmla="*/ 93012 w 750175"/>
                <a:gd name="connsiteY4" fmla="*/ 3214325 h 4086195"/>
                <a:gd name="connsiteX5" fmla="*/ 19852 w 750175"/>
                <a:gd name="connsiteY5" fmla="*/ 2363487 h 4086195"/>
                <a:gd name="connsiteX6" fmla="*/ 39224 w 750175"/>
                <a:gd name="connsiteY6" fmla="*/ 1877302 h 4086195"/>
                <a:gd name="connsiteX7" fmla="*/ 10 w 750175"/>
                <a:gd name="connsiteY7" fmla="*/ 1503085 h 4086195"/>
                <a:gd name="connsiteX8" fmla="*/ 43393 w 750175"/>
                <a:gd name="connsiteY8" fmla="*/ 1215404 h 4086195"/>
                <a:gd name="connsiteX9" fmla="*/ 179138 w 750175"/>
                <a:gd name="connsiteY9" fmla="*/ 1115681 h 4086195"/>
                <a:gd name="connsiteX10" fmla="*/ 178094 w 750175"/>
                <a:gd name="connsiteY10" fmla="*/ 935442 h 4086195"/>
                <a:gd name="connsiteX11" fmla="*/ 268374 w 750175"/>
                <a:gd name="connsiteY11" fmla="*/ 781277 h 4086195"/>
                <a:gd name="connsiteX12" fmla="*/ 359230 w 750175"/>
                <a:gd name="connsiteY12" fmla="*/ 564283 h 4086195"/>
                <a:gd name="connsiteX13" fmla="*/ 562051 w 750175"/>
                <a:gd name="connsiteY13" fmla="*/ 216263 h 4086195"/>
                <a:gd name="connsiteX14" fmla="*/ 750175 w 750175"/>
                <a:gd name="connsiteY14" fmla="*/ 0 h 4086195"/>
                <a:gd name="connsiteX0" fmla="*/ 186441 w 751455"/>
                <a:gd name="connsiteY0" fmla="*/ 4086195 h 4086195"/>
                <a:gd name="connsiteX1" fmla="*/ 122645 w 751455"/>
                <a:gd name="connsiteY1" fmla="*/ 3710511 h 4086195"/>
                <a:gd name="connsiteX2" fmla="*/ 122645 w 751455"/>
                <a:gd name="connsiteY2" fmla="*/ 3710511 h 4086195"/>
                <a:gd name="connsiteX3" fmla="*/ 101380 w 751455"/>
                <a:gd name="connsiteY3" fmla="*/ 3476595 h 4086195"/>
                <a:gd name="connsiteX4" fmla="*/ 94292 w 751455"/>
                <a:gd name="connsiteY4" fmla="*/ 3214325 h 4086195"/>
                <a:gd name="connsiteX5" fmla="*/ 21132 w 751455"/>
                <a:gd name="connsiteY5" fmla="*/ 2363487 h 4086195"/>
                <a:gd name="connsiteX6" fmla="*/ 40504 w 751455"/>
                <a:gd name="connsiteY6" fmla="*/ 1877302 h 4086195"/>
                <a:gd name="connsiteX7" fmla="*/ 1290 w 751455"/>
                <a:gd name="connsiteY7" fmla="*/ 1503085 h 4086195"/>
                <a:gd name="connsiteX8" fmla="*/ 97159 w 751455"/>
                <a:gd name="connsiteY8" fmla="*/ 1252628 h 4086195"/>
                <a:gd name="connsiteX9" fmla="*/ 180418 w 751455"/>
                <a:gd name="connsiteY9" fmla="*/ 1115681 h 4086195"/>
                <a:gd name="connsiteX10" fmla="*/ 179374 w 751455"/>
                <a:gd name="connsiteY10" fmla="*/ 935442 h 4086195"/>
                <a:gd name="connsiteX11" fmla="*/ 269654 w 751455"/>
                <a:gd name="connsiteY11" fmla="*/ 781277 h 4086195"/>
                <a:gd name="connsiteX12" fmla="*/ 360510 w 751455"/>
                <a:gd name="connsiteY12" fmla="*/ 564283 h 4086195"/>
                <a:gd name="connsiteX13" fmla="*/ 563331 w 751455"/>
                <a:gd name="connsiteY13" fmla="*/ 216263 h 4086195"/>
                <a:gd name="connsiteX14" fmla="*/ 751455 w 751455"/>
                <a:gd name="connsiteY14" fmla="*/ 0 h 4086195"/>
                <a:gd name="connsiteX0" fmla="*/ 205263 w 770277"/>
                <a:gd name="connsiteY0" fmla="*/ 4086195 h 4086195"/>
                <a:gd name="connsiteX1" fmla="*/ 141467 w 770277"/>
                <a:gd name="connsiteY1" fmla="*/ 3710511 h 4086195"/>
                <a:gd name="connsiteX2" fmla="*/ 141467 w 770277"/>
                <a:gd name="connsiteY2" fmla="*/ 3710511 h 4086195"/>
                <a:gd name="connsiteX3" fmla="*/ 120202 w 770277"/>
                <a:gd name="connsiteY3" fmla="*/ 3476595 h 4086195"/>
                <a:gd name="connsiteX4" fmla="*/ 113114 w 770277"/>
                <a:gd name="connsiteY4" fmla="*/ 3214325 h 4086195"/>
                <a:gd name="connsiteX5" fmla="*/ 39954 w 770277"/>
                <a:gd name="connsiteY5" fmla="*/ 2363487 h 4086195"/>
                <a:gd name="connsiteX6" fmla="*/ 1145 w 770277"/>
                <a:gd name="connsiteY6" fmla="*/ 1917929 h 4086195"/>
                <a:gd name="connsiteX7" fmla="*/ 20112 w 770277"/>
                <a:gd name="connsiteY7" fmla="*/ 1503085 h 4086195"/>
                <a:gd name="connsiteX8" fmla="*/ 115981 w 770277"/>
                <a:gd name="connsiteY8" fmla="*/ 1252628 h 4086195"/>
                <a:gd name="connsiteX9" fmla="*/ 199240 w 770277"/>
                <a:gd name="connsiteY9" fmla="*/ 1115681 h 4086195"/>
                <a:gd name="connsiteX10" fmla="*/ 198196 w 770277"/>
                <a:gd name="connsiteY10" fmla="*/ 935442 h 4086195"/>
                <a:gd name="connsiteX11" fmla="*/ 288476 w 770277"/>
                <a:gd name="connsiteY11" fmla="*/ 781277 h 4086195"/>
                <a:gd name="connsiteX12" fmla="*/ 379332 w 770277"/>
                <a:gd name="connsiteY12" fmla="*/ 564283 h 4086195"/>
                <a:gd name="connsiteX13" fmla="*/ 582153 w 770277"/>
                <a:gd name="connsiteY13" fmla="*/ 216263 h 4086195"/>
                <a:gd name="connsiteX14" fmla="*/ 770277 w 770277"/>
                <a:gd name="connsiteY14" fmla="*/ 0 h 4086195"/>
                <a:gd name="connsiteX0" fmla="*/ 231969 w 796983"/>
                <a:gd name="connsiteY0" fmla="*/ 4086195 h 4086195"/>
                <a:gd name="connsiteX1" fmla="*/ 168173 w 796983"/>
                <a:gd name="connsiteY1" fmla="*/ 3710511 h 4086195"/>
                <a:gd name="connsiteX2" fmla="*/ 168173 w 796983"/>
                <a:gd name="connsiteY2" fmla="*/ 3710511 h 4086195"/>
                <a:gd name="connsiteX3" fmla="*/ 146908 w 796983"/>
                <a:gd name="connsiteY3" fmla="*/ 3476595 h 4086195"/>
                <a:gd name="connsiteX4" fmla="*/ 139820 w 796983"/>
                <a:gd name="connsiteY4" fmla="*/ 3214325 h 4086195"/>
                <a:gd name="connsiteX5" fmla="*/ 4525 w 796983"/>
                <a:gd name="connsiteY5" fmla="*/ 2398762 h 4086195"/>
                <a:gd name="connsiteX6" fmla="*/ 27851 w 796983"/>
                <a:gd name="connsiteY6" fmla="*/ 1917929 h 4086195"/>
                <a:gd name="connsiteX7" fmla="*/ 46818 w 796983"/>
                <a:gd name="connsiteY7" fmla="*/ 1503085 h 4086195"/>
                <a:gd name="connsiteX8" fmla="*/ 142687 w 796983"/>
                <a:gd name="connsiteY8" fmla="*/ 1252628 h 4086195"/>
                <a:gd name="connsiteX9" fmla="*/ 225946 w 796983"/>
                <a:gd name="connsiteY9" fmla="*/ 1115681 h 4086195"/>
                <a:gd name="connsiteX10" fmla="*/ 224902 w 796983"/>
                <a:gd name="connsiteY10" fmla="*/ 935442 h 4086195"/>
                <a:gd name="connsiteX11" fmla="*/ 315182 w 796983"/>
                <a:gd name="connsiteY11" fmla="*/ 781277 h 4086195"/>
                <a:gd name="connsiteX12" fmla="*/ 406038 w 796983"/>
                <a:gd name="connsiteY12" fmla="*/ 564283 h 4086195"/>
                <a:gd name="connsiteX13" fmla="*/ 608859 w 796983"/>
                <a:gd name="connsiteY13" fmla="*/ 216263 h 4086195"/>
                <a:gd name="connsiteX14" fmla="*/ 796983 w 796983"/>
                <a:gd name="connsiteY14" fmla="*/ 0 h 4086195"/>
                <a:gd name="connsiteX0" fmla="*/ 227807 w 792821"/>
                <a:gd name="connsiteY0" fmla="*/ 4086195 h 4086195"/>
                <a:gd name="connsiteX1" fmla="*/ 164011 w 792821"/>
                <a:gd name="connsiteY1" fmla="*/ 3710511 h 4086195"/>
                <a:gd name="connsiteX2" fmla="*/ 164011 w 792821"/>
                <a:gd name="connsiteY2" fmla="*/ 3710511 h 4086195"/>
                <a:gd name="connsiteX3" fmla="*/ 142746 w 792821"/>
                <a:gd name="connsiteY3" fmla="*/ 3476595 h 4086195"/>
                <a:gd name="connsiteX4" fmla="*/ 47749 w 792821"/>
                <a:gd name="connsiteY4" fmla="*/ 3226561 h 4086195"/>
                <a:gd name="connsiteX5" fmla="*/ 363 w 792821"/>
                <a:gd name="connsiteY5" fmla="*/ 2398762 h 4086195"/>
                <a:gd name="connsiteX6" fmla="*/ 23689 w 792821"/>
                <a:gd name="connsiteY6" fmla="*/ 1917929 h 4086195"/>
                <a:gd name="connsiteX7" fmla="*/ 42656 w 792821"/>
                <a:gd name="connsiteY7" fmla="*/ 1503085 h 4086195"/>
                <a:gd name="connsiteX8" fmla="*/ 138525 w 792821"/>
                <a:gd name="connsiteY8" fmla="*/ 1252628 h 4086195"/>
                <a:gd name="connsiteX9" fmla="*/ 221784 w 792821"/>
                <a:gd name="connsiteY9" fmla="*/ 1115681 h 4086195"/>
                <a:gd name="connsiteX10" fmla="*/ 220740 w 792821"/>
                <a:gd name="connsiteY10" fmla="*/ 935442 h 4086195"/>
                <a:gd name="connsiteX11" fmla="*/ 311020 w 792821"/>
                <a:gd name="connsiteY11" fmla="*/ 781277 h 4086195"/>
                <a:gd name="connsiteX12" fmla="*/ 401876 w 792821"/>
                <a:gd name="connsiteY12" fmla="*/ 564283 h 4086195"/>
                <a:gd name="connsiteX13" fmla="*/ 604697 w 792821"/>
                <a:gd name="connsiteY13" fmla="*/ 216263 h 4086195"/>
                <a:gd name="connsiteX14" fmla="*/ 792821 w 792821"/>
                <a:gd name="connsiteY14" fmla="*/ 0 h 4086195"/>
                <a:gd name="connsiteX0" fmla="*/ 227807 w 792821"/>
                <a:gd name="connsiteY0" fmla="*/ 4086195 h 4086195"/>
                <a:gd name="connsiteX1" fmla="*/ 164011 w 792821"/>
                <a:gd name="connsiteY1" fmla="*/ 3710511 h 4086195"/>
                <a:gd name="connsiteX2" fmla="*/ 164011 w 792821"/>
                <a:gd name="connsiteY2" fmla="*/ 3710511 h 4086195"/>
                <a:gd name="connsiteX3" fmla="*/ 107014 w 792821"/>
                <a:gd name="connsiteY3" fmla="*/ 3506794 h 4086195"/>
                <a:gd name="connsiteX4" fmla="*/ 47749 w 792821"/>
                <a:gd name="connsiteY4" fmla="*/ 3226561 h 4086195"/>
                <a:gd name="connsiteX5" fmla="*/ 363 w 792821"/>
                <a:gd name="connsiteY5" fmla="*/ 2398762 h 4086195"/>
                <a:gd name="connsiteX6" fmla="*/ 23689 w 792821"/>
                <a:gd name="connsiteY6" fmla="*/ 1917929 h 4086195"/>
                <a:gd name="connsiteX7" fmla="*/ 42656 w 792821"/>
                <a:gd name="connsiteY7" fmla="*/ 1503085 h 4086195"/>
                <a:gd name="connsiteX8" fmla="*/ 138525 w 792821"/>
                <a:gd name="connsiteY8" fmla="*/ 1252628 h 4086195"/>
                <a:gd name="connsiteX9" fmla="*/ 221784 w 792821"/>
                <a:gd name="connsiteY9" fmla="*/ 1115681 h 4086195"/>
                <a:gd name="connsiteX10" fmla="*/ 220740 w 792821"/>
                <a:gd name="connsiteY10" fmla="*/ 935442 h 4086195"/>
                <a:gd name="connsiteX11" fmla="*/ 311020 w 792821"/>
                <a:gd name="connsiteY11" fmla="*/ 781277 h 4086195"/>
                <a:gd name="connsiteX12" fmla="*/ 401876 w 792821"/>
                <a:gd name="connsiteY12" fmla="*/ 564283 h 4086195"/>
                <a:gd name="connsiteX13" fmla="*/ 604697 w 792821"/>
                <a:gd name="connsiteY13" fmla="*/ 216263 h 4086195"/>
                <a:gd name="connsiteX14" fmla="*/ 792821 w 792821"/>
                <a:gd name="connsiteY14" fmla="*/ 0 h 4086195"/>
                <a:gd name="connsiteX0" fmla="*/ 227807 w 792821"/>
                <a:gd name="connsiteY0" fmla="*/ 4086195 h 4086195"/>
                <a:gd name="connsiteX1" fmla="*/ 164011 w 792821"/>
                <a:gd name="connsiteY1" fmla="*/ 3710511 h 4086195"/>
                <a:gd name="connsiteX2" fmla="*/ 116791 w 792821"/>
                <a:gd name="connsiteY2" fmla="*/ 3732032 h 4086195"/>
                <a:gd name="connsiteX3" fmla="*/ 107014 w 792821"/>
                <a:gd name="connsiteY3" fmla="*/ 3506794 h 4086195"/>
                <a:gd name="connsiteX4" fmla="*/ 47749 w 792821"/>
                <a:gd name="connsiteY4" fmla="*/ 3226561 h 4086195"/>
                <a:gd name="connsiteX5" fmla="*/ 363 w 792821"/>
                <a:gd name="connsiteY5" fmla="*/ 2398762 h 4086195"/>
                <a:gd name="connsiteX6" fmla="*/ 23689 w 792821"/>
                <a:gd name="connsiteY6" fmla="*/ 1917929 h 4086195"/>
                <a:gd name="connsiteX7" fmla="*/ 42656 w 792821"/>
                <a:gd name="connsiteY7" fmla="*/ 1503085 h 4086195"/>
                <a:gd name="connsiteX8" fmla="*/ 138525 w 792821"/>
                <a:gd name="connsiteY8" fmla="*/ 1252628 h 4086195"/>
                <a:gd name="connsiteX9" fmla="*/ 221784 w 792821"/>
                <a:gd name="connsiteY9" fmla="*/ 1115681 h 4086195"/>
                <a:gd name="connsiteX10" fmla="*/ 220740 w 792821"/>
                <a:gd name="connsiteY10" fmla="*/ 935442 h 4086195"/>
                <a:gd name="connsiteX11" fmla="*/ 311020 w 792821"/>
                <a:gd name="connsiteY11" fmla="*/ 781277 h 4086195"/>
                <a:gd name="connsiteX12" fmla="*/ 401876 w 792821"/>
                <a:gd name="connsiteY12" fmla="*/ 564283 h 4086195"/>
                <a:gd name="connsiteX13" fmla="*/ 604697 w 792821"/>
                <a:gd name="connsiteY13" fmla="*/ 216263 h 4086195"/>
                <a:gd name="connsiteX14" fmla="*/ 792821 w 792821"/>
                <a:gd name="connsiteY14" fmla="*/ 0 h 4086195"/>
                <a:gd name="connsiteX0" fmla="*/ 227807 w 792821"/>
                <a:gd name="connsiteY0" fmla="*/ 4086195 h 4089426"/>
                <a:gd name="connsiteX1" fmla="*/ 193083 w 792821"/>
                <a:gd name="connsiteY1" fmla="*/ 4083444 h 4089426"/>
                <a:gd name="connsiteX2" fmla="*/ 164011 w 792821"/>
                <a:gd name="connsiteY2" fmla="*/ 3710511 h 4089426"/>
                <a:gd name="connsiteX3" fmla="*/ 116791 w 792821"/>
                <a:gd name="connsiteY3" fmla="*/ 3732032 h 4089426"/>
                <a:gd name="connsiteX4" fmla="*/ 107014 w 792821"/>
                <a:gd name="connsiteY4" fmla="*/ 3506794 h 4089426"/>
                <a:gd name="connsiteX5" fmla="*/ 47749 w 792821"/>
                <a:gd name="connsiteY5" fmla="*/ 3226561 h 4089426"/>
                <a:gd name="connsiteX6" fmla="*/ 363 w 792821"/>
                <a:gd name="connsiteY6" fmla="*/ 2398762 h 4089426"/>
                <a:gd name="connsiteX7" fmla="*/ 23689 w 792821"/>
                <a:gd name="connsiteY7" fmla="*/ 1917929 h 4089426"/>
                <a:gd name="connsiteX8" fmla="*/ 42656 w 792821"/>
                <a:gd name="connsiteY8" fmla="*/ 1503085 h 4089426"/>
                <a:gd name="connsiteX9" fmla="*/ 138525 w 792821"/>
                <a:gd name="connsiteY9" fmla="*/ 1252628 h 4089426"/>
                <a:gd name="connsiteX10" fmla="*/ 221784 w 792821"/>
                <a:gd name="connsiteY10" fmla="*/ 1115681 h 4089426"/>
                <a:gd name="connsiteX11" fmla="*/ 220740 w 792821"/>
                <a:gd name="connsiteY11" fmla="*/ 935442 h 4089426"/>
                <a:gd name="connsiteX12" fmla="*/ 311020 w 792821"/>
                <a:gd name="connsiteY12" fmla="*/ 781277 h 4089426"/>
                <a:gd name="connsiteX13" fmla="*/ 401876 w 792821"/>
                <a:gd name="connsiteY13" fmla="*/ 564283 h 4089426"/>
                <a:gd name="connsiteX14" fmla="*/ 604697 w 792821"/>
                <a:gd name="connsiteY14" fmla="*/ 216263 h 4089426"/>
                <a:gd name="connsiteX15" fmla="*/ 792821 w 792821"/>
                <a:gd name="connsiteY15" fmla="*/ 0 h 4089426"/>
                <a:gd name="connsiteX0" fmla="*/ 227807 w 792821"/>
                <a:gd name="connsiteY0" fmla="*/ 4086195 h 4087110"/>
                <a:gd name="connsiteX1" fmla="*/ 198985 w 792821"/>
                <a:gd name="connsiteY1" fmla="*/ 4080755 h 4087110"/>
                <a:gd name="connsiteX2" fmla="*/ 164011 w 792821"/>
                <a:gd name="connsiteY2" fmla="*/ 3710511 h 4087110"/>
                <a:gd name="connsiteX3" fmla="*/ 116791 w 792821"/>
                <a:gd name="connsiteY3" fmla="*/ 3732032 h 4087110"/>
                <a:gd name="connsiteX4" fmla="*/ 107014 w 792821"/>
                <a:gd name="connsiteY4" fmla="*/ 3506794 h 4087110"/>
                <a:gd name="connsiteX5" fmla="*/ 47749 w 792821"/>
                <a:gd name="connsiteY5" fmla="*/ 3226561 h 4087110"/>
                <a:gd name="connsiteX6" fmla="*/ 363 w 792821"/>
                <a:gd name="connsiteY6" fmla="*/ 2398762 h 4087110"/>
                <a:gd name="connsiteX7" fmla="*/ 23689 w 792821"/>
                <a:gd name="connsiteY7" fmla="*/ 1917929 h 4087110"/>
                <a:gd name="connsiteX8" fmla="*/ 42656 w 792821"/>
                <a:gd name="connsiteY8" fmla="*/ 1503085 h 4087110"/>
                <a:gd name="connsiteX9" fmla="*/ 138525 w 792821"/>
                <a:gd name="connsiteY9" fmla="*/ 1252628 h 4087110"/>
                <a:gd name="connsiteX10" fmla="*/ 221784 w 792821"/>
                <a:gd name="connsiteY10" fmla="*/ 1115681 h 4087110"/>
                <a:gd name="connsiteX11" fmla="*/ 220740 w 792821"/>
                <a:gd name="connsiteY11" fmla="*/ 935442 h 4087110"/>
                <a:gd name="connsiteX12" fmla="*/ 311020 w 792821"/>
                <a:gd name="connsiteY12" fmla="*/ 781277 h 4087110"/>
                <a:gd name="connsiteX13" fmla="*/ 401876 w 792821"/>
                <a:gd name="connsiteY13" fmla="*/ 564283 h 4087110"/>
                <a:gd name="connsiteX14" fmla="*/ 604697 w 792821"/>
                <a:gd name="connsiteY14" fmla="*/ 216263 h 4087110"/>
                <a:gd name="connsiteX15" fmla="*/ 792821 w 792821"/>
                <a:gd name="connsiteY15" fmla="*/ 0 h 4087110"/>
                <a:gd name="connsiteX0" fmla="*/ 227807 w 792821"/>
                <a:gd name="connsiteY0" fmla="*/ 4086195 h 4087110"/>
                <a:gd name="connsiteX1" fmla="*/ 198985 w 792821"/>
                <a:gd name="connsiteY1" fmla="*/ 4080755 h 4087110"/>
                <a:gd name="connsiteX2" fmla="*/ 116791 w 792821"/>
                <a:gd name="connsiteY2" fmla="*/ 3732032 h 4087110"/>
                <a:gd name="connsiteX3" fmla="*/ 107014 w 792821"/>
                <a:gd name="connsiteY3" fmla="*/ 3506794 h 4087110"/>
                <a:gd name="connsiteX4" fmla="*/ 47749 w 792821"/>
                <a:gd name="connsiteY4" fmla="*/ 3226561 h 4087110"/>
                <a:gd name="connsiteX5" fmla="*/ 363 w 792821"/>
                <a:gd name="connsiteY5" fmla="*/ 2398762 h 4087110"/>
                <a:gd name="connsiteX6" fmla="*/ 23689 w 792821"/>
                <a:gd name="connsiteY6" fmla="*/ 1917929 h 4087110"/>
                <a:gd name="connsiteX7" fmla="*/ 42656 w 792821"/>
                <a:gd name="connsiteY7" fmla="*/ 1503085 h 4087110"/>
                <a:gd name="connsiteX8" fmla="*/ 138525 w 792821"/>
                <a:gd name="connsiteY8" fmla="*/ 1252628 h 4087110"/>
                <a:gd name="connsiteX9" fmla="*/ 221784 w 792821"/>
                <a:gd name="connsiteY9" fmla="*/ 1115681 h 4087110"/>
                <a:gd name="connsiteX10" fmla="*/ 220740 w 792821"/>
                <a:gd name="connsiteY10" fmla="*/ 935442 h 4087110"/>
                <a:gd name="connsiteX11" fmla="*/ 311020 w 792821"/>
                <a:gd name="connsiteY11" fmla="*/ 781277 h 4087110"/>
                <a:gd name="connsiteX12" fmla="*/ 401876 w 792821"/>
                <a:gd name="connsiteY12" fmla="*/ 564283 h 4087110"/>
                <a:gd name="connsiteX13" fmla="*/ 604697 w 792821"/>
                <a:gd name="connsiteY13" fmla="*/ 216263 h 4087110"/>
                <a:gd name="connsiteX14" fmla="*/ 792821 w 792821"/>
                <a:gd name="connsiteY14" fmla="*/ 0 h 4087110"/>
                <a:gd name="connsiteX0" fmla="*/ 198985 w 792821"/>
                <a:gd name="connsiteY0" fmla="*/ 4080755 h 4080755"/>
                <a:gd name="connsiteX1" fmla="*/ 116791 w 792821"/>
                <a:gd name="connsiteY1" fmla="*/ 3732032 h 4080755"/>
                <a:gd name="connsiteX2" fmla="*/ 107014 w 792821"/>
                <a:gd name="connsiteY2" fmla="*/ 3506794 h 4080755"/>
                <a:gd name="connsiteX3" fmla="*/ 47749 w 792821"/>
                <a:gd name="connsiteY3" fmla="*/ 3226561 h 4080755"/>
                <a:gd name="connsiteX4" fmla="*/ 363 w 792821"/>
                <a:gd name="connsiteY4" fmla="*/ 2398762 h 4080755"/>
                <a:gd name="connsiteX5" fmla="*/ 23689 w 792821"/>
                <a:gd name="connsiteY5" fmla="*/ 1917929 h 4080755"/>
                <a:gd name="connsiteX6" fmla="*/ 42656 w 792821"/>
                <a:gd name="connsiteY6" fmla="*/ 1503085 h 4080755"/>
                <a:gd name="connsiteX7" fmla="*/ 138525 w 792821"/>
                <a:gd name="connsiteY7" fmla="*/ 1252628 h 4080755"/>
                <a:gd name="connsiteX8" fmla="*/ 221784 w 792821"/>
                <a:gd name="connsiteY8" fmla="*/ 1115681 h 4080755"/>
                <a:gd name="connsiteX9" fmla="*/ 220740 w 792821"/>
                <a:gd name="connsiteY9" fmla="*/ 935442 h 4080755"/>
                <a:gd name="connsiteX10" fmla="*/ 311020 w 792821"/>
                <a:gd name="connsiteY10" fmla="*/ 781277 h 4080755"/>
                <a:gd name="connsiteX11" fmla="*/ 401876 w 792821"/>
                <a:gd name="connsiteY11" fmla="*/ 564283 h 4080755"/>
                <a:gd name="connsiteX12" fmla="*/ 604697 w 792821"/>
                <a:gd name="connsiteY12" fmla="*/ 216263 h 4080755"/>
                <a:gd name="connsiteX13" fmla="*/ 792821 w 792821"/>
                <a:gd name="connsiteY13" fmla="*/ 0 h 4080755"/>
                <a:gd name="connsiteX0" fmla="*/ 191480 w 792821"/>
                <a:gd name="connsiteY0" fmla="*/ 4034810 h 4034810"/>
                <a:gd name="connsiteX1" fmla="*/ 116791 w 792821"/>
                <a:gd name="connsiteY1" fmla="*/ 3732032 h 4034810"/>
                <a:gd name="connsiteX2" fmla="*/ 107014 w 792821"/>
                <a:gd name="connsiteY2" fmla="*/ 3506794 h 4034810"/>
                <a:gd name="connsiteX3" fmla="*/ 47749 w 792821"/>
                <a:gd name="connsiteY3" fmla="*/ 3226561 h 4034810"/>
                <a:gd name="connsiteX4" fmla="*/ 363 w 792821"/>
                <a:gd name="connsiteY4" fmla="*/ 2398762 h 4034810"/>
                <a:gd name="connsiteX5" fmla="*/ 23689 w 792821"/>
                <a:gd name="connsiteY5" fmla="*/ 1917929 h 4034810"/>
                <a:gd name="connsiteX6" fmla="*/ 42656 w 792821"/>
                <a:gd name="connsiteY6" fmla="*/ 1503085 h 4034810"/>
                <a:gd name="connsiteX7" fmla="*/ 138525 w 792821"/>
                <a:gd name="connsiteY7" fmla="*/ 1252628 h 4034810"/>
                <a:gd name="connsiteX8" fmla="*/ 221784 w 792821"/>
                <a:gd name="connsiteY8" fmla="*/ 1115681 h 4034810"/>
                <a:gd name="connsiteX9" fmla="*/ 220740 w 792821"/>
                <a:gd name="connsiteY9" fmla="*/ 935442 h 4034810"/>
                <a:gd name="connsiteX10" fmla="*/ 311020 w 792821"/>
                <a:gd name="connsiteY10" fmla="*/ 781277 h 4034810"/>
                <a:gd name="connsiteX11" fmla="*/ 401876 w 792821"/>
                <a:gd name="connsiteY11" fmla="*/ 564283 h 4034810"/>
                <a:gd name="connsiteX12" fmla="*/ 604697 w 792821"/>
                <a:gd name="connsiteY12" fmla="*/ 216263 h 4034810"/>
                <a:gd name="connsiteX13" fmla="*/ 792821 w 792821"/>
                <a:gd name="connsiteY13" fmla="*/ 0 h 4034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2821" h="4034810">
                  <a:moveTo>
                    <a:pt x="191480" y="4034810"/>
                  </a:moveTo>
                  <a:lnTo>
                    <a:pt x="116791" y="3732032"/>
                  </a:lnTo>
                  <a:cubicBezTo>
                    <a:pt x="113247" y="3693046"/>
                    <a:pt x="118521" y="3591039"/>
                    <a:pt x="107014" y="3506794"/>
                  </a:cubicBezTo>
                  <a:cubicBezTo>
                    <a:pt x="95507" y="3422549"/>
                    <a:pt x="65524" y="3411233"/>
                    <a:pt x="47749" y="3226561"/>
                  </a:cubicBezTo>
                  <a:cubicBezTo>
                    <a:pt x="29974" y="3041889"/>
                    <a:pt x="4373" y="2616867"/>
                    <a:pt x="363" y="2398762"/>
                  </a:cubicBezTo>
                  <a:cubicBezTo>
                    <a:pt x="-3647" y="2180657"/>
                    <a:pt x="26996" y="2061329"/>
                    <a:pt x="23689" y="1917929"/>
                  </a:cubicBezTo>
                  <a:cubicBezTo>
                    <a:pt x="20382" y="1774529"/>
                    <a:pt x="23517" y="1613968"/>
                    <a:pt x="42656" y="1503085"/>
                  </a:cubicBezTo>
                  <a:cubicBezTo>
                    <a:pt x="61795" y="1392202"/>
                    <a:pt x="108670" y="1317195"/>
                    <a:pt x="138525" y="1252628"/>
                  </a:cubicBezTo>
                  <a:cubicBezTo>
                    <a:pt x="168380" y="1188061"/>
                    <a:pt x="208082" y="1168545"/>
                    <a:pt x="221784" y="1115681"/>
                  </a:cubicBezTo>
                  <a:cubicBezTo>
                    <a:pt x="235486" y="1062817"/>
                    <a:pt x="205867" y="991176"/>
                    <a:pt x="220740" y="935442"/>
                  </a:cubicBezTo>
                  <a:cubicBezTo>
                    <a:pt x="235613" y="879708"/>
                    <a:pt x="280831" y="843137"/>
                    <a:pt x="311020" y="781277"/>
                  </a:cubicBezTo>
                  <a:cubicBezTo>
                    <a:pt x="341209" y="719417"/>
                    <a:pt x="352930" y="658452"/>
                    <a:pt x="401876" y="564283"/>
                  </a:cubicBezTo>
                  <a:cubicBezTo>
                    <a:pt x="450822" y="470114"/>
                    <a:pt x="525826" y="290691"/>
                    <a:pt x="604697" y="216263"/>
                  </a:cubicBezTo>
                  <a:cubicBezTo>
                    <a:pt x="683568" y="141835"/>
                    <a:pt x="716030" y="74428"/>
                    <a:pt x="792821" y="0"/>
                  </a:cubicBezTo>
                </a:path>
              </a:pathLst>
            </a:custGeom>
            <a:noFill/>
            <a:ln w="28575">
              <a:solidFill>
                <a:srgbClr val="FF0000"/>
              </a:solidFill>
              <a:headEnd type="arrow"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Freeform 56"/>
            <p:cNvSpPr/>
            <p:nvPr/>
          </p:nvSpPr>
          <p:spPr>
            <a:xfrm rot="3880346" flipH="1">
              <a:off x="6564812" y="2521848"/>
              <a:ext cx="650441" cy="4066311"/>
            </a:xfrm>
            <a:custGeom>
              <a:avLst/>
              <a:gdLst>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04587 w 788121"/>
                <a:gd name="connsiteY13" fmla="*/ 290624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213963 w 788121"/>
                <a:gd name="connsiteY11" fmla="*/ 609600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188158 w 788121"/>
                <a:gd name="connsiteY11" fmla="*/ 590553 h 3976577"/>
                <a:gd name="connsiteX12" fmla="*/ 362819 w 788121"/>
                <a:gd name="connsiteY12" fmla="*/ 446568 h 3976577"/>
                <a:gd name="connsiteX13" fmla="*/ 557167 w 788121"/>
                <a:gd name="connsiteY13" fmla="*/ 188747 h 3976577"/>
                <a:gd name="connsiteX14" fmla="*/ 788121 w 788121"/>
                <a:gd name="connsiteY14" fmla="*/ 0 h 3976577"/>
                <a:gd name="connsiteX0" fmla="*/ 164345 w 788121"/>
                <a:gd name="connsiteY0" fmla="*/ 3976577 h 3976577"/>
                <a:gd name="connsiteX1" fmla="*/ 100549 w 788121"/>
                <a:gd name="connsiteY1" fmla="*/ 3600893 h 3976577"/>
                <a:gd name="connsiteX2" fmla="*/ 100549 w 788121"/>
                <a:gd name="connsiteY2" fmla="*/ 3600893 h 3976577"/>
                <a:gd name="connsiteX3" fmla="*/ 79284 w 788121"/>
                <a:gd name="connsiteY3" fmla="*/ 3366977 h 3976577"/>
                <a:gd name="connsiteX4" fmla="*/ 72196 w 788121"/>
                <a:gd name="connsiteY4" fmla="*/ 3104707 h 3976577"/>
                <a:gd name="connsiteX5" fmla="*/ 58019 w 788121"/>
                <a:gd name="connsiteY5" fmla="*/ 2970028 h 3976577"/>
                <a:gd name="connsiteX6" fmla="*/ 8401 w 788121"/>
                <a:gd name="connsiteY6" fmla="*/ 1481470 h 3976577"/>
                <a:gd name="connsiteX7" fmla="*/ 1312 w 788121"/>
                <a:gd name="connsiteY7" fmla="*/ 1282996 h 3976577"/>
                <a:gd name="connsiteX8" fmla="*/ 22577 w 788121"/>
                <a:gd name="connsiteY8" fmla="*/ 1105786 h 3976577"/>
                <a:gd name="connsiteX9" fmla="*/ 65108 w 788121"/>
                <a:gd name="connsiteY9" fmla="*/ 935665 h 3976577"/>
                <a:gd name="connsiteX10" fmla="*/ 93461 w 788121"/>
                <a:gd name="connsiteY10" fmla="*/ 765544 h 3976577"/>
                <a:gd name="connsiteX11" fmla="*/ 188158 w 788121"/>
                <a:gd name="connsiteY11" fmla="*/ 590553 h 3976577"/>
                <a:gd name="connsiteX12" fmla="*/ 314897 w 788121"/>
                <a:gd name="connsiteY12" fmla="*/ 446568 h 3976577"/>
                <a:gd name="connsiteX13" fmla="*/ 557167 w 788121"/>
                <a:gd name="connsiteY13" fmla="*/ 188747 h 3976577"/>
                <a:gd name="connsiteX14" fmla="*/ 788121 w 788121"/>
                <a:gd name="connsiteY14" fmla="*/ 0 h 3976577"/>
                <a:gd name="connsiteX0" fmla="*/ 163495 w 787271"/>
                <a:gd name="connsiteY0" fmla="*/ 3976577 h 3976577"/>
                <a:gd name="connsiteX1" fmla="*/ 99699 w 787271"/>
                <a:gd name="connsiteY1" fmla="*/ 3600893 h 3976577"/>
                <a:gd name="connsiteX2" fmla="*/ 99699 w 787271"/>
                <a:gd name="connsiteY2" fmla="*/ 3600893 h 3976577"/>
                <a:gd name="connsiteX3" fmla="*/ 78434 w 787271"/>
                <a:gd name="connsiteY3" fmla="*/ 3366977 h 3976577"/>
                <a:gd name="connsiteX4" fmla="*/ 71346 w 787271"/>
                <a:gd name="connsiteY4" fmla="*/ 3104707 h 3976577"/>
                <a:gd name="connsiteX5" fmla="*/ 12932 w 787271"/>
                <a:gd name="connsiteY5" fmla="*/ 2387197 h 3976577"/>
                <a:gd name="connsiteX6" fmla="*/ 7551 w 787271"/>
                <a:gd name="connsiteY6" fmla="*/ 1481470 h 3976577"/>
                <a:gd name="connsiteX7" fmla="*/ 462 w 787271"/>
                <a:gd name="connsiteY7" fmla="*/ 1282996 h 3976577"/>
                <a:gd name="connsiteX8" fmla="*/ 21727 w 787271"/>
                <a:gd name="connsiteY8" fmla="*/ 1105786 h 3976577"/>
                <a:gd name="connsiteX9" fmla="*/ 64258 w 787271"/>
                <a:gd name="connsiteY9" fmla="*/ 935665 h 3976577"/>
                <a:gd name="connsiteX10" fmla="*/ 92611 w 787271"/>
                <a:gd name="connsiteY10" fmla="*/ 765544 h 3976577"/>
                <a:gd name="connsiteX11" fmla="*/ 187308 w 787271"/>
                <a:gd name="connsiteY11" fmla="*/ 590553 h 3976577"/>
                <a:gd name="connsiteX12" fmla="*/ 314047 w 787271"/>
                <a:gd name="connsiteY12" fmla="*/ 446568 h 3976577"/>
                <a:gd name="connsiteX13" fmla="*/ 556317 w 787271"/>
                <a:gd name="connsiteY13" fmla="*/ 188747 h 3976577"/>
                <a:gd name="connsiteX14" fmla="*/ 787271 w 787271"/>
                <a:gd name="connsiteY14" fmla="*/ 0 h 3976577"/>
                <a:gd name="connsiteX0" fmla="*/ 163495 w 787271"/>
                <a:gd name="connsiteY0" fmla="*/ 3976577 h 3976577"/>
                <a:gd name="connsiteX1" fmla="*/ 99699 w 787271"/>
                <a:gd name="connsiteY1" fmla="*/ 3600893 h 3976577"/>
                <a:gd name="connsiteX2" fmla="*/ 99699 w 787271"/>
                <a:gd name="connsiteY2" fmla="*/ 3600893 h 3976577"/>
                <a:gd name="connsiteX3" fmla="*/ 78434 w 787271"/>
                <a:gd name="connsiteY3" fmla="*/ 3366977 h 3976577"/>
                <a:gd name="connsiteX4" fmla="*/ 71346 w 787271"/>
                <a:gd name="connsiteY4" fmla="*/ 3104707 h 3976577"/>
                <a:gd name="connsiteX5" fmla="*/ 12932 w 787271"/>
                <a:gd name="connsiteY5" fmla="*/ 2387197 h 3976577"/>
                <a:gd name="connsiteX6" fmla="*/ 7551 w 787271"/>
                <a:gd name="connsiteY6" fmla="*/ 1481470 h 3976577"/>
                <a:gd name="connsiteX7" fmla="*/ 462 w 787271"/>
                <a:gd name="connsiteY7" fmla="*/ 1282996 h 3976577"/>
                <a:gd name="connsiteX8" fmla="*/ 21727 w 787271"/>
                <a:gd name="connsiteY8" fmla="*/ 1105786 h 3976577"/>
                <a:gd name="connsiteX9" fmla="*/ 64258 w 787271"/>
                <a:gd name="connsiteY9" fmla="*/ 935665 h 3976577"/>
                <a:gd name="connsiteX10" fmla="*/ 92611 w 787271"/>
                <a:gd name="connsiteY10" fmla="*/ 765544 h 3976577"/>
                <a:gd name="connsiteX11" fmla="*/ 187308 w 787271"/>
                <a:gd name="connsiteY11" fmla="*/ 590553 h 3976577"/>
                <a:gd name="connsiteX12" fmla="*/ 314047 w 787271"/>
                <a:gd name="connsiteY12" fmla="*/ 446568 h 3976577"/>
                <a:gd name="connsiteX13" fmla="*/ 556317 w 787271"/>
                <a:gd name="connsiteY13" fmla="*/ 188747 h 3976577"/>
                <a:gd name="connsiteX14" fmla="*/ 787271 w 787271"/>
                <a:gd name="connsiteY14" fmla="*/ 0 h 3976577"/>
                <a:gd name="connsiteX0" fmla="*/ 174643 w 798419"/>
                <a:gd name="connsiteY0" fmla="*/ 3976577 h 3976577"/>
                <a:gd name="connsiteX1" fmla="*/ 110847 w 798419"/>
                <a:gd name="connsiteY1" fmla="*/ 3600893 h 3976577"/>
                <a:gd name="connsiteX2" fmla="*/ 110847 w 798419"/>
                <a:gd name="connsiteY2" fmla="*/ 3600893 h 3976577"/>
                <a:gd name="connsiteX3" fmla="*/ 89582 w 798419"/>
                <a:gd name="connsiteY3" fmla="*/ 3366977 h 3976577"/>
                <a:gd name="connsiteX4" fmla="*/ 82494 w 798419"/>
                <a:gd name="connsiteY4" fmla="*/ 3104707 h 3976577"/>
                <a:gd name="connsiteX5" fmla="*/ 9334 w 798419"/>
                <a:gd name="connsiteY5" fmla="*/ 2253869 h 3976577"/>
                <a:gd name="connsiteX6" fmla="*/ 18699 w 798419"/>
                <a:gd name="connsiteY6" fmla="*/ 1481470 h 3976577"/>
                <a:gd name="connsiteX7" fmla="*/ 11610 w 798419"/>
                <a:gd name="connsiteY7" fmla="*/ 1282996 h 3976577"/>
                <a:gd name="connsiteX8" fmla="*/ 32875 w 798419"/>
                <a:gd name="connsiteY8" fmla="*/ 1105786 h 3976577"/>
                <a:gd name="connsiteX9" fmla="*/ 75406 w 798419"/>
                <a:gd name="connsiteY9" fmla="*/ 935665 h 3976577"/>
                <a:gd name="connsiteX10" fmla="*/ 103759 w 798419"/>
                <a:gd name="connsiteY10" fmla="*/ 765544 h 3976577"/>
                <a:gd name="connsiteX11" fmla="*/ 198456 w 798419"/>
                <a:gd name="connsiteY11" fmla="*/ 590553 h 3976577"/>
                <a:gd name="connsiteX12" fmla="*/ 325195 w 798419"/>
                <a:gd name="connsiteY12" fmla="*/ 446568 h 3976577"/>
                <a:gd name="connsiteX13" fmla="*/ 567465 w 798419"/>
                <a:gd name="connsiteY13" fmla="*/ 188747 h 3976577"/>
                <a:gd name="connsiteX14" fmla="*/ 798419 w 798419"/>
                <a:gd name="connsiteY14" fmla="*/ 0 h 3976577"/>
                <a:gd name="connsiteX0" fmla="*/ 174452 w 798228"/>
                <a:gd name="connsiteY0" fmla="*/ 3976577 h 3976577"/>
                <a:gd name="connsiteX1" fmla="*/ 110656 w 798228"/>
                <a:gd name="connsiteY1" fmla="*/ 3600893 h 3976577"/>
                <a:gd name="connsiteX2" fmla="*/ 110656 w 798228"/>
                <a:gd name="connsiteY2" fmla="*/ 3600893 h 3976577"/>
                <a:gd name="connsiteX3" fmla="*/ 89391 w 798228"/>
                <a:gd name="connsiteY3" fmla="*/ 3366977 h 3976577"/>
                <a:gd name="connsiteX4" fmla="*/ 82303 w 798228"/>
                <a:gd name="connsiteY4" fmla="*/ 3104707 h 3976577"/>
                <a:gd name="connsiteX5" fmla="*/ 9143 w 798228"/>
                <a:gd name="connsiteY5" fmla="*/ 2253869 h 3976577"/>
                <a:gd name="connsiteX6" fmla="*/ 18508 w 798228"/>
                <a:gd name="connsiteY6" fmla="*/ 1481470 h 3976577"/>
                <a:gd name="connsiteX7" fmla="*/ 4046 w 798228"/>
                <a:gd name="connsiteY7" fmla="*/ 1393467 h 3976577"/>
                <a:gd name="connsiteX8" fmla="*/ 32684 w 798228"/>
                <a:gd name="connsiteY8" fmla="*/ 1105786 h 3976577"/>
                <a:gd name="connsiteX9" fmla="*/ 75215 w 798228"/>
                <a:gd name="connsiteY9" fmla="*/ 935665 h 3976577"/>
                <a:gd name="connsiteX10" fmla="*/ 103568 w 798228"/>
                <a:gd name="connsiteY10" fmla="*/ 765544 h 3976577"/>
                <a:gd name="connsiteX11" fmla="*/ 198265 w 798228"/>
                <a:gd name="connsiteY11" fmla="*/ 590553 h 3976577"/>
                <a:gd name="connsiteX12" fmla="*/ 325004 w 798228"/>
                <a:gd name="connsiteY12" fmla="*/ 446568 h 3976577"/>
                <a:gd name="connsiteX13" fmla="*/ 567274 w 798228"/>
                <a:gd name="connsiteY13" fmla="*/ 188747 h 3976577"/>
                <a:gd name="connsiteX14" fmla="*/ 798228 w 798228"/>
                <a:gd name="connsiteY14" fmla="*/ 0 h 3976577"/>
                <a:gd name="connsiteX0" fmla="*/ 185492 w 809268"/>
                <a:gd name="connsiteY0" fmla="*/ 3976577 h 3976577"/>
                <a:gd name="connsiteX1" fmla="*/ 121696 w 809268"/>
                <a:gd name="connsiteY1" fmla="*/ 3600893 h 3976577"/>
                <a:gd name="connsiteX2" fmla="*/ 121696 w 809268"/>
                <a:gd name="connsiteY2" fmla="*/ 3600893 h 3976577"/>
                <a:gd name="connsiteX3" fmla="*/ 100431 w 809268"/>
                <a:gd name="connsiteY3" fmla="*/ 3366977 h 3976577"/>
                <a:gd name="connsiteX4" fmla="*/ 93343 w 809268"/>
                <a:gd name="connsiteY4" fmla="*/ 3104707 h 3976577"/>
                <a:gd name="connsiteX5" fmla="*/ 20183 w 809268"/>
                <a:gd name="connsiteY5" fmla="*/ 2253869 h 3976577"/>
                <a:gd name="connsiteX6" fmla="*/ 58 w 809268"/>
                <a:gd name="connsiteY6" fmla="*/ 1485280 h 3976577"/>
                <a:gd name="connsiteX7" fmla="*/ 15086 w 809268"/>
                <a:gd name="connsiteY7" fmla="*/ 1393467 h 3976577"/>
                <a:gd name="connsiteX8" fmla="*/ 43724 w 809268"/>
                <a:gd name="connsiteY8" fmla="*/ 1105786 h 3976577"/>
                <a:gd name="connsiteX9" fmla="*/ 86255 w 809268"/>
                <a:gd name="connsiteY9" fmla="*/ 935665 h 3976577"/>
                <a:gd name="connsiteX10" fmla="*/ 114608 w 809268"/>
                <a:gd name="connsiteY10" fmla="*/ 765544 h 3976577"/>
                <a:gd name="connsiteX11" fmla="*/ 209305 w 809268"/>
                <a:gd name="connsiteY11" fmla="*/ 590553 h 3976577"/>
                <a:gd name="connsiteX12" fmla="*/ 336044 w 809268"/>
                <a:gd name="connsiteY12" fmla="*/ 446568 h 3976577"/>
                <a:gd name="connsiteX13" fmla="*/ 578314 w 809268"/>
                <a:gd name="connsiteY13" fmla="*/ 188747 h 3976577"/>
                <a:gd name="connsiteX14" fmla="*/ 809268 w 809268"/>
                <a:gd name="connsiteY14" fmla="*/ 0 h 3976577"/>
                <a:gd name="connsiteX0" fmla="*/ 171630 w 795406"/>
                <a:gd name="connsiteY0" fmla="*/ 3976577 h 3976577"/>
                <a:gd name="connsiteX1" fmla="*/ 107834 w 795406"/>
                <a:gd name="connsiteY1" fmla="*/ 3600893 h 3976577"/>
                <a:gd name="connsiteX2" fmla="*/ 107834 w 795406"/>
                <a:gd name="connsiteY2" fmla="*/ 3600893 h 3976577"/>
                <a:gd name="connsiteX3" fmla="*/ 86569 w 795406"/>
                <a:gd name="connsiteY3" fmla="*/ 3366977 h 3976577"/>
                <a:gd name="connsiteX4" fmla="*/ 79481 w 795406"/>
                <a:gd name="connsiteY4" fmla="*/ 3104707 h 3976577"/>
                <a:gd name="connsiteX5" fmla="*/ 6321 w 795406"/>
                <a:gd name="connsiteY5" fmla="*/ 2253869 h 3976577"/>
                <a:gd name="connsiteX6" fmla="*/ 70982 w 795406"/>
                <a:gd name="connsiteY6" fmla="*/ 1508137 h 3976577"/>
                <a:gd name="connsiteX7" fmla="*/ 1224 w 795406"/>
                <a:gd name="connsiteY7" fmla="*/ 1393467 h 3976577"/>
                <a:gd name="connsiteX8" fmla="*/ 29862 w 795406"/>
                <a:gd name="connsiteY8" fmla="*/ 1105786 h 3976577"/>
                <a:gd name="connsiteX9" fmla="*/ 72393 w 795406"/>
                <a:gd name="connsiteY9" fmla="*/ 935665 h 3976577"/>
                <a:gd name="connsiteX10" fmla="*/ 100746 w 795406"/>
                <a:gd name="connsiteY10" fmla="*/ 765544 h 3976577"/>
                <a:gd name="connsiteX11" fmla="*/ 195443 w 795406"/>
                <a:gd name="connsiteY11" fmla="*/ 590553 h 3976577"/>
                <a:gd name="connsiteX12" fmla="*/ 322182 w 795406"/>
                <a:gd name="connsiteY12" fmla="*/ 446568 h 3976577"/>
                <a:gd name="connsiteX13" fmla="*/ 564452 w 795406"/>
                <a:gd name="connsiteY13" fmla="*/ 188747 h 3976577"/>
                <a:gd name="connsiteX14" fmla="*/ 795406 w 795406"/>
                <a:gd name="connsiteY14" fmla="*/ 0 h 3976577"/>
                <a:gd name="connsiteX0" fmla="*/ 174226 w 798002"/>
                <a:gd name="connsiteY0" fmla="*/ 3976577 h 3976577"/>
                <a:gd name="connsiteX1" fmla="*/ 110430 w 798002"/>
                <a:gd name="connsiteY1" fmla="*/ 3600893 h 3976577"/>
                <a:gd name="connsiteX2" fmla="*/ 110430 w 798002"/>
                <a:gd name="connsiteY2" fmla="*/ 3600893 h 3976577"/>
                <a:gd name="connsiteX3" fmla="*/ 89165 w 798002"/>
                <a:gd name="connsiteY3" fmla="*/ 3366977 h 3976577"/>
                <a:gd name="connsiteX4" fmla="*/ 82077 w 798002"/>
                <a:gd name="connsiteY4" fmla="*/ 3104707 h 3976577"/>
                <a:gd name="connsiteX5" fmla="*/ 8917 w 798002"/>
                <a:gd name="connsiteY5" fmla="*/ 2253869 h 3976577"/>
                <a:gd name="connsiteX6" fmla="*/ 3820 w 798002"/>
                <a:gd name="connsiteY6" fmla="*/ 1393467 h 3976577"/>
                <a:gd name="connsiteX7" fmla="*/ 32458 w 798002"/>
                <a:gd name="connsiteY7" fmla="*/ 1105786 h 3976577"/>
                <a:gd name="connsiteX8" fmla="*/ 74989 w 798002"/>
                <a:gd name="connsiteY8" fmla="*/ 935665 h 3976577"/>
                <a:gd name="connsiteX9" fmla="*/ 103342 w 798002"/>
                <a:gd name="connsiteY9" fmla="*/ 765544 h 3976577"/>
                <a:gd name="connsiteX10" fmla="*/ 198039 w 798002"/>
                <a:gd name="connsiteY10" fmla="*/ 590553 h 3976577"/>
                <a:gd name="connsiteX11" fmla="*/ 324778 w 798002"/>
                <a:gd name="connsiteY11" fmla="*/ 446568 h 3976577"/>
                <a:gd name="connsiteX12" fmla="*/ 567048 w 798002"/>
                <a:gd name="connsiteY12" fmla="*/ 188747 h 3976577"/>
                <a:gd name="connsiteX13" fmla="*/ 798002 w 798002"/>
                <a:gd name="connsiteY13"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336671 w 809895"/>
                <a:gd name="connsiteY11" fmla="*/ 446568 h 3976577"/>
                <a:gd name="connsiteX12" fmla="*/ 578941 w 809895"/>
                <a:gd name="connsiteY12" fmla="*/ 188747 h 3976577"/>
                <a:gd name="connsiteX13" fmla="*/ 809895 w 809895"/>
                <a:gd name="connsiteY13"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336671 w 809895"/>
                <a:gd name="connsiteY11" fmla="*/ 446568 h 3976577"/>
                <a:gd name="connsiteX12" fmla="*/ 809895 w 809895"/>
                <a:gd name="connsiteY12"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209932 w 809895"/>
                <a:gd name="connsiteY10" fmla="*/ 590553 h 3976577"/>
                <a:gd name="connsiteX11" fmla="*/ 809895 w 809895"/>
                <a:gd name="connsiteY11"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115235 w 809895"/>
                <a:gd name="connsiteY9" fmla="*/ 765544 h 3976577"/>
                <a:gd name="connsiteX10" fmla="*/ 809895 w 809895"/>
                <a:gd name="connsiteY10" fmla="*/ 0 h 3976577"/>
                <a:gd name="connsiteX0" fmla="*/ 186119 w 809895"/>
                <a:gd name="connsiteY0" fmla="*/ 3976577 h 3976577"/>
                <a:gd name="connsiteX1" fmla="*/ 122323 w 809895"/>
                <a:gd name="connsiteY1" fmla="*/ 3600893 h 3976577"/>
                <a:gd name="connsiteX2" fmla="*/ 122323 w 809895"/>
                <a:gd name="connsiteY2" fmla="*/ 3600893 h 3976577"/>
                <a:gd name="connsiteX3" fmla="*/ 101058 w 809895"/>
                <a:gd name="connsiteY3" fmla="*/ 3366977 h 3976577"/>
                <a:gd name="connsiteX4" fmla="*/ 93970 w 809895"/>
                <a:gd name="connsiteY4" fmla="*/ 3104707 h 3976577"/>
                <a:gd name="connsiteX5" fmla="*/ 20810 w 809895"/>
                <a:gd name="connsiteY5" fmla="*/ 2253869 h 3976577"/>
                <a:gd name="connsiteX6" fmla="*/ 968 w 809895"/>
                <a:gd name="connsiteY6" fmla="*/ 1393467 h 3976577"/>
                <a:gd name="connsiteX7" fmla="*/ 44351 w 809895"/>
                <a:gd name="connsiteY7" fmla="*/ 1105786 h 3976577"/>
                <a:gd name="connsiteX8" fmla="*/ 86882 w 809895"/>
                <a:gd name="connsiteY8" fmla="*/ 935665 h 3976577"/>
                <a:gd name="connsiteX9" fmla="*/ 809895 w 809895"/>
                <a:gd name="connsiteY9" fmla="*/ 0 h 3976577"/>
                <a:gd name="connsiteX0" fmla="*/ 214241 w 838017"/>
                <a:gd name="connsiteY0" fmla="*/ 3976577 h 3976577"/>
                <a:gd name="connsiteX1" fmla="*/ 150445 w 838017"/>
                <a:gd name="connsiteY1" fmla="*/ 3600893 h 3976577"/>
                <a:gd name="connsiteX2" fmla="*/ 150445 w 838017"/>
                <a:gd name="connsiteY2" fmla="*/ 3600893 h 3976577"/>
                <a:gd name="connsiteX3" fmla="*/ 129180 w 838017"/>
                <a:gd name="connsiteY3" fmla="*/ 3366977 h 3976577"/>
                <a:gd name="connsiteX4" fmla="*/ 122092 w 838017"/>
                <a:gd name="connsiteY4" fmla="*/ 3104707 h 3976577"/>
                <a:gd name="connsiteX5" fmla="*/ 48932 w 838017"/>
                <a:gd name="connsiteY5" fmla="*/ 2253869 h 3976577"/>
                <a:gd name="connsiteX6" fmla="*/ 29090 w 838017"/>
                <a:gd name="connsiteY6" fmla="*/ 1393467 h 3976577"/>
                <a:gd name="connsiteX7" fmla="*/ 72473 w 838017"/>
                <a:gd name="connsiteY7" fmla="*/ 1105786 h 3976577"/>
                <a:gd name="connsiteX8" fmla="*/ 838017 w 838017"/>
                <a:gd name="connsiteY8" fmla="*/ 0 h 3976577"/>
                <a:gd name="connsiteX0" fmla="*/ 241973 w 865749"/>
                <a:gd name="connsiteY0" fmla="*/ 3976577 h 3976577"/>
                <a:gd name="connsiteX1" fmla="*/ 178177 w 865749"/>
                <a:gd name="connsiteY1" fmla="*/ 3600893 h 3976577"/>
                <a:gd name="connsiteX2" fmla="*/ 178177 w 865749"/>
                <a:gd name="connsiteY2" fmla="*/ 3600893 h 3976577"/>
                <a:gd name="connsiteX3" fmla="*/ 156912 w 865749"/>
                <a:gd name="connsiteY3" fmla="*/ 3366977 h 3976577"/>
                <a:gd name="connsiteX4" fmla="*/ 149824 w 865749"/>
                <a:gd name="connsiteY4" fmla="*/ 3104707 h 3976577"/>
                <a:gd name="connsiteX5" fmla="*/ 76664 w 865749"/>
                <a:gd name="connsiteY5" fmla="*/ 2253869 h 3976577"/>
                <a:gd name="connsiteX6" fmla="*/ 56822 w 865749"/>
                <a:gd name="connsiteY6" fmla="*/ 1393467 h 3976577"/>
                <a:gd name="connsiteX7" fmla="*/ 865749 w 865749"/>
                <a:gd name="connsiteY7" fmla="*/ 0 h 3976577"/>
                <a:gd name="connsiteX0" fmla="*/ 206101 w 829877"/>
                <a:gd name="connsiteY0" fmla="*/ 3976577 h 3976577"/>
                <a:gd name="connsiteX1" fmla="*/ 142305 w 829877"/>
                <a:gd name="connsiteY1" fmla="*/ 3600893 h 3976577"/>
                <a:gd name="connsiteX2" fmla="*/ 142305 w 829877"/>
                <a:gd name="connsiteY2" fmla="*/ 3600893 h 3976577"/>
                <a:gd name="connsiteX3" fmla="*/ 121040 w 829877"/>
                <a:gd name="connsiteY3" fmla="*/ 3366977 h 3976577"/>
                <a:gd name="connsiteX4" fmla="*/ 113952 w 829877"/>
                <a:gd name="connsiteY4" fmla="*/ 3104707 h 3976577"/>
                <a:gd name="connsiteX5" fmla="*/ 40792 w 829877"/>
                <a:gd name="connsiteY5" fmla="*/ 2253869 h 3976577"/>
                <a:gd name="connsiteX6" fmla="*/ 829877 w 829877"/>
                <a:gd name="connsiteY6" fmla="*/ 0 h 3976577"/>
                <a:gd name="connsiteX0" fmla="*/ 205019 w 828795"/>
                <a:gd name="connsiteY0" fmla="*/ 3976577 h 3976577"/>
                <a:gd name="connsiteX1" fmla="*/ 141223 w 828795"/>
                <a:gd name="connsiteY1" fmla="*/ 3600893 h 3976577"/>
                <a:gd name="connsiteX2" fmla="*/ 141223 w 828795"/>
                <a:gd name="connsiteY2" fmla="*/ 3600893 h 3976577"/>
                <a:gd name="connsiteX3" fmla="*/ 119958 w 828795"/>
                <a:gd name="connsiteY3" fmla="*/ 3366977 h 3976577"/>
                <a:gd name="connsiteX4" fmla="*/ 39710 w 828795"/>
                <a:gd name="connsiteY4" fmla="*/ 2253869 h 3976577"/>
                <a:gd name="connsiteX5" fmla="*/ 828795 w 828795"/>
                <a:gd name="connsiteY5" fmla="*/ 0 h 3976577"/>
                <a:gd name="connsiteX0" fmla="*/ 200664 w 824440"/>
                <a:gd name="connsiteY0" fmla="*/ 3976577 h 3976577"/>
                <a:gd name="connsiteX1" fmla="*/ 136868 w 824440"/>
                <a:gd name="connsiteY1" fmla="*/ 3600893 h 3976577"/>
                <a:gd name="connsiteX2" fmla="*/ 136868 w 824440"/>
                <a:gd name="connsiteY2" fmla="*/ 3600893 h 3976577"/>
                <a:gd name="connsiteX3" fmla="*/ 35355 w 824440"/>
                <a:gd name="connsiteY3" fmla="*/ 2253869 h 3976577"/>
                <a:gd name="connsiteX4" fmla="*/ 824440 w 824440"/>
                <a:gd name="connsiteY4" fmla="*/ 0 h 3976577"/>
                <a:gd name="connsiteX0" fmla="*/ 165309 w 789085"/>
                <a:gd name="connsiteY0" fmla="*/ 3976577 h 3976577"/>
                <a:gd name="connsiteX1" fmla="*/ 101513 w 789085"/>
                <a:gd name="connsiteY1" fmla="*/ 3600893 h 3976577"/>
                <a:gd name="connsiteX2" fmla="*/ 0 w 789085"/>
                <a:gd name="connsiteY2" fmla="*/ 2253869 h 3976577"/>
                <a:gd name="connsiteX3" fmla="*/ 789085 w 789085"/>
                <a:gd name="connsiteY3" fmla="*/ 0 h 3976577"/>
                <a:gd name="connsiteX0" fmla="*/ 201917 w 825693"/>
                <a:gd name="connsiteY0" fmla="*/ 3976577 h 3976577"/>
                <a:gd name="connsiteX1" fmla="*/ 138121 w 825693"/>
                <a:gd name="connsiteY1" fmla="*/ 3600893 h 3976577"/>
                <a:gd name="connsiteX2" fmla="*/ 36608 w 825693"/>
                <a:gd name="connsiteY2" fmla="*/ 2253869 h 3976577"/>
                <a:gd name="connsiteX3" fmla="*/ 825693 w 825693"/>
                <a:gd name="connsiteY3" fmla="*/ 0 h 3976577"/>
                <a:gd name="connsiteX0" fmla="*/ 193211 w 816987"/>
                <a:gd name="connsiteY0" fmla="*/ 3976577 h 3976577"/>
                <a:gd name="connsiteX1" fmla="*/ 129415 w 816987"/>
                <a:gd name="connsiteY1" fmla="*/ 3600893 h 3976577"/>
                <a:gd name="connsiteX2" fmla="*/ 37761 w 816987"/>
                <a:gd name="connsiteY2" fmla="*/ 1825980 h 3976577"/>
                <a:gd name="connsiteX3" fmla="*/ 816987 w 816987"/>
                <a:gd name="connsiteY3" fmla="*/ 0 h 3976577"/>
                <a:gd name="connsiteX0" fmla="*/ 193211 w 816987"/>
                <a:gd name="connsiteY0" fmla="*/ 3976577 h 3976577"/>
                <a:gd name="connsiteX1" fmla="*/ 129415 w 816987"/>
                <a:gd name="connsiteY1" fmla="*/ 3600893 h 3976577"/>
                <a:gd name="connsiteX2" fmla="*/ 37761 w 816987"/>
                <a:gd name="connsiteY2" fmla="*/ 1825980 h 3976577"/>
                <a:gd name="connsiteX3" fmla="*/ 816987 w 816987"/>
                <a:gd name="connsiteY3" fmla="*/ 0 h 3976577"/>
                <a:gd name="connsiteX0" fmla="*/ 182494 w 806270"/>
                <a:gd name="connsiteY0" fmla="*/ 3976577 h 3976577"/>
                <a:gd name="connsiteX1" fmla="*/ 27044 w 806270"/>
                <a:gd name="connsiteY1" fmla="*/ 1825980 h 3976577"/>
                <a:gd name="connsiteX2" fmla="*/ 806270 w 806270"/>
                <a:gd name="connsiteY2" fmla="*/ 0 h 3976577"/>
                <a:gd name="connsiteX0" fmla="*/ 212632 w 836408"/>
                <a:gd name="connsiteY0" fmla="*/ 3976577 h 3976577"/>
                <a:gd name="connsiteX1" fmla="*/ 57182 w 836408"/>
                <a:gd name="connsiteY1" fmla="*/ 1825980 h 3976577"/>
                <a:gd name="connsiteX2" fmla="*/ 836408 w 836408"/>
                <a:gd name="connsiteY2" fmla="*/ 0 h 3976577"/>
                <a:gd name="connsiteX0" fmla="*/ 212632 w 836408"/>
                <a:gd name="connsiteY0" fmla="*/ 3976577 h 3976577"/>
                <a:gd name="connsiteX1" fmla="*/ 57182 w 836408"/>
                <a:gd name="connsiteY1" fmla="*/ 1825980 h 3976577"/>
                <a:gd name="connsiteX2" fmla="*/ 836408 w 836408"/>
                <a:gd name="connsiteY2" fmla="*/ 0 h 3976577"/>
                <a:gd name="connsiteX0" fmla="*/ 231757 w 826654"/>
                <a:gd name="connsiteY0" fmla="*/ 4028115 h 4028115"/>
                <a:gd name="connsiteX1" fmla="*/ 47428 w 826654"/>
                <a:gd name="connsiteY1" fmla="*/ 1825980 h 4028115"/>
                <a:gd name="connsiteX2" fmla="*/ 826654 w 826654"/>
                <a:gd name="connsiteY2" fmla="*/ 0 h 4028115"/>
                <a:gd name="connsiteX0" fmla="*/ 177254 w 852088"/>
                <a:gd name="connsiteY0" fmla="*/ 4026810 h 4026810"/>
                <a:gd name="connsiteX1" fmla="*/ 72862 w 852088"/>
                <a:gd name="connsiteY1" fmla="*/ 1825980 h 4026810"/>
                <a:gd name="connsiteX2" fmla="*/ 852088 w 852088"/>
                <a:gd name="connsiteY2" fmla="*/ 0 h 4026810"/>
              </a:gdLst>
              <a:ahLst/>
              <a:cxnLst>
                <a:cxn ang="0">
                  <a:pos x="connsiteX0" y="connsiteY0"/>
                </a:cxn>
                <a:cxn ang="0">
                  <a:pos x="connsiteX1" y="connsiteY1"/>
                </a:cxn>
                <a:cxn ang="0">
                  <a:pos x="connsiteX2" y="connsiteY2"/>
                </a:cxn>
              </a:cxnLst>
              <a:rect l="l" t="t" r="r" b="b"/>
              <a:pathLst>
                <a:path w="852088" h="4026810">
                  <a:moveTo>
                    <a:pt x="177254" y="4026810"/>
                  </a:moveTo>
                  <a:cubicBezTo>
                    <a:pt x="-52307" y="3171257"/>
                    <a:pt x="-26287" y="2497332"/>
                    <a:pt x="72862" y="1825980"/>
                  </a:cubicBezTo>
                  <a:cubicBezTo>
                    <a:pt x="172011" y="1154628"/>
                    <a:pt x="234189" y="815943"/>
                    <a:pt x="852088" y="0"/>
                  </a:cubicBezTo>
                </a:path>
              </a:pathLst>
            </a:cu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rapezoid 52"/>
            <p:cNvSpPr/>
            <p:nvPr/>
          </p:nvSpPr>
          <p:spPr>
            <a:xfrm rot="14680346" flipH="1">
              <a:off x="5394964" y="5297202"/>
              <a:ext cx="470250" cy="44236"/>
            </a:xfrm>
            <a:prstGeom prst="trapezoi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rapezoid 53"/>
            <p:cNvSpPr/>
            <p:nvPr/>
          </p:nvSpPr>
          <p:spPr>
            <a:xfrm rot="14680346" flipH="1" flipV="1">
              <a:off x="5201395" y="5388645"/>
              <a:ext cx="470250" cy="44578"/>
            </a:xfrm>
            <a:prstGeom prst="trapezoi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p:cNvSpPr/>
            <p:nvPr/>
          </p:nvSpPr>
          <p:spPr>
            <a:xfrm rot="3880346" flipH="1">
              <a:off x="5431163" y="5452628"/>
              <a:ext cx="48437" cy="4423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p:cNvSpPr/>
            <p:nvPr/>
          </p:nvSpPr>
          <p:spPr>
            <a:xfrm rot="3880346" flipH="1">
              <a:off x="5642949" y="5362023"/>
              <a:ext cx="48437" cy="4423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p:cNvSpPr/>
            <p:nvPr/>
          </p:nvSpPr>
          <p:spPr>
            <a:xfrm rot="3880346" flipH="1">
              <a:off x="6097826" y="5223244"/>
              <a:ext cx="48437" cy="4423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p:cNvSpPr/>
            <p:nvPr/>
          </p:nvSpPr>
          <p:spPr>
            <a:xfrm rot="3880346" flipH="1">
              <a:off x="6341911" y="5134315"/>
              <a:ext cx="48437" cy="4423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p:cNvSpPr/>
            <p:nvPr/>
          </p:nvSpPr>
          <p:spPr>
            <a:xfrm rot="3880346" flipH="1">
              <a:off x="7194601" y="4718535"/>
              <a:ext cx="48437" cy="4423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p:cNvSpPr/>
            <p:nvPr/>
          </p:nvSpPr>
          <p:spPr>
            <a:xfrm rot="3880346" flipH="1">
              <a:off x="7572929" y="4508160"/>
              <a:ext cx="48437" cy="4423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p:cNvSpPr/>
            <p:nvPr/>
          </p:nvSpPr>
          <p:spPr>
            <a:xfrm rot="3880346" flipH="1">
              <a:off x="7727435" y="4341775"/>
              <a:ext cx="48437" cy="4423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p:cNvSpPr/>
            <p:nvPr/>
          </p:nvSpPr>
          <p:spPr>
            <a:xfrm rot="3880346" flipH="1">
              <a:off x="7814478" y="4205625"/>
              <a:ext cx="48437" cy="4423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p:cNvSpPr/>
            <p:nvPr/>
          </p:nvSpPr>
          <p:spPr>
            <a:xfrm rot="3880346" flipH="1">
              <a:off x="7982875" y="4154850"/>
              <a:ext cx="48437" cy="4423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p:cNvSpPr/>
            <p:nvPr/>
          </p:nvSpPr>
          <p:spPr>
            <a:xfrm rot="3880346" flipH="1">
              <a:off x="8055929" y="4004731"/>
              <a:ext cx="48437" cy="4423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p:cNvSpPr/>
            <p:nvPr/>
          </p:nvSpPr>
          <p:spPr>
            <a:xfrm rot="3880346" flipH="1">
              <a:off x="8238516" y="3899259"/>
              <a:ext cx="48437" cy="4423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p:cNvSpPr/>
            <p:nvPr/>
          </p:nvSpPr>
          <p:spPr>
            <a:xfrm rot="3880346" flipH="1">
              <a:off x="8481878" y="3471065"/>
              <a:ext cx="49567" cy="865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6" name="TextBox 5"/>
              <p:cNvSpPr txBox="1"/>
              <p:nvPr/>
            </p:nvSpPr>
            <p:spPr>
              <a:xfrm>
                <a:off x="2931276" y="6289675"/>
                <a:ext cx="5939928" cy="372603"/>
              </a:xfrm>
              <a:prstGeom prst="rect">
                <a:avLst/>
              </a:prstGeom>
              <a:noFill/>
            </p:spPr>
            <p:txBody>
              <a:bodyPr wrap="square" rtlCol="0">
                <a:spAutoFit/>
              </a:bodyPr>
              <a:lstStyle/>
              <a:p>
                <a:pPr lvl="0"/>
                <a:r>
                  <a:rPr lang="en-GB" dirty="0">
                    <a:solidFill>
                      <a:prstClr val="black"/>
                    </a:solidFill>
                  </a:rPr>
                  <a:t>→ reference </a:t>
                </a:r>
                <a:r>
                  <a:rPr lang="en-GB" dirty="0" err="1">
                    <a:solidFill>
                      <a:prstClr val="black"/>
                    </a:solidFill>
                  </a:rPr>
                  <a:t>param</a:t>
                </a:r>
                <a:r>
                  <a:rPr lang="en-GB" dirty="0">
                    <a:solidFill>
                      <a:prstClr val="black"/>
                    </a:solidFill>
                  </a:rPr>
                  <a:t>. </a:t>
                </a:r>
                <a14:m>
                  <m:oMath xmlns:m="http://schemas.openxmlformats.org/officeDocument/2006/math">
                    <m:sSub>
                      <m:sSubPr>
                        <m:ctrlPr>
                          <a:rPr lang="el-GR" b="1" i="1">
                            <a:latin typeface="Cambria Math" panose="02040503050406030204" pitchFamily="18" charset="0"/>
                            <a:ea typeface="Cambria Math" panose="02040503050406030204" pitchFamily="18" charset="0"/>
                          </a:rPr>
                        </m:ctrlPr>
                      </m:sSubPr>
                      <m:e>
                        <m:r>
                          <a:rPr lang="en-GB" b="1" i="1">
                            <a:latin typeface="Cambria Math" panose="02040503050406030204" pitchFamily="18" charset="0"/>
                            <a:ea typeface="Cambria Math" panose="02040503050406030204" pitchFamily="18" charset="0"/>
                          </a:rPr>
                          <m:t>𝑷</m:t>
                        </m:r>
                      </m:e>
                      <m:sub>
                        <m:r>
                          <a:rPr lang="en-GB" b="1" i="1">
                            <a:latin typeface="Cambria Math" panose="02040503050406030204" pitchFamily="18" charset="0"/>
                            <a:ea typeface="Cambria Math" panose="02040503050406030204" pitchFamily="18" charset="0"/>
                          </a:rPr>
                          <m:t>𝒐</m:t>
                        </m:r>
                      </m:sub>
                    </m:sSub>
                  </m:oMath>
                </a14:m>
                <a:r>
                  <a:rPr lang="en-GB" dirty="0" smtClean="0">
                    <a:solidFill>
                      <a:prstClr val="black"/>
                    </a:solidFill>
                  </a:rPr>
                  <a:t>: </a:t>
                </a:r>
                <a:r>
                  <a:rPr lang="en-GB" dirty="0">
                    <a:solidFill>
                      <a:prstClr val="black"/>
                    </a:solidFill>
                  </a:rPr>
                  <a:t>{</a:t>
                </a:r>
                <a14:m>
                  <m:oMath xmlns:m="http://schemas.openxmlformats.org/officeDocument/2006/math">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𝑌</m:t>
                        </m:r>
                      </m:e>
                      <m:sub>
                        <m:r>
                          <a:rPr lang="en-GB" i="1">
                            <a:solidFill>
                              <a:prstClr val="black"/>
                            </a:solidFill>
                            <a:latin typeface="Cambria Math" panose="02040503050406030204" pitchFamily="18" charset="0"/>
                          </a:rPr>
                          <m:t>𝑟</m:t>
                        </m:r>
                      </m:sub>
                    </m:sSub>
                    <m:r>
                      <a:rPr lang="en-GB" i="1">
                        <a:solidFill>
                          <a:prstClr val="black"/>
                        </a:solidFill>
                        <a:latin typeface="Cambria Math" panose="02040503050406030204" pitchFamily="18" charset="0"/>
                      </a:rPr>
                      <m:t>,</m:t>
                    </m:r>
                    <m:sSub>
                      <m:sSubPr>
                        <m:ctrlPr>
                          <a:rPr lang="en-GB" i="1">
                            <a:solidFill>
                              <a:prstClr val="black"/>
                            </a:solidFill>
                            <a:latin typeface="Cambria Math" panose="02040503050406030204" pitchFamily="18" charset="0"/>
                          </a:rPr>
                        </m:ctrlPr>
                      </m:sSubPr>
                      <m:e>
                        <m:r>
                          <a:rPr lang="en-GB" i="1">
                            <a:solidFill>
                              <a:prstClr val="black"/>
                            </a:solidFill>
                            <a:latin typeface="Cambria Math" panose="02040503050406030204" pitchFamily="18" charset="0"/>
                          </a:rPr>
                          <m:t>𝑍</m:t>
                        </m:r>
                      </m:e>
                      <m:sub>
                        <m:r>
                          <a:rPr lang="en-GB" i="1">
                            <a:solidFill>
                              <a:prstClr val="black"/>
                            </a:solidFill>
                            <a:latin typeface="Cambria Math" panose="02040503050406030204" pitchFamily="18" charset="0"/>
                          </a:rPr>
                          <m:t>𝑟</m:t>
                        </m:r>
                      </m:sub>
                    </m:sSub>
                    <m:r>
                      <a:rPr lang="en-GB" i="1">
                        <a:solidFill>
                          <a:prstClr val="black"/>
                        </a:solidFill>
                        <a:latin typeface="Cambria Math" panose="02040503050406030204" pitchFamily="18" charset="0"/>
                      </a:rPr>
                      <m:t>,</m:t>
                    </m:r>
                    <m:sSub>
                      <m:sSubPr>
                        <m:ctrlPr>
                          <a:rPr lang="en-GB" i="1">
                            <a:solidFill>
                              <a:prstClr val="black"/>
                            </a:solidFill>
                            <a:latin typeface="Cambria Math" panose="02040503050406030204" pitchFamily="18" charset="0"/>
                          </a:rPr>
                        </m:ctrlPr>
                      </m:sSubPr>
                      <m:e>
                        <m:func>
                          <m:funcPr>
                            <m:ctrlPr>
                              <a:rPr lang="en-GB" i="1">
                                <a:solidFill>
                                  <a:prstClr val="black"/>
                                </a:solidFill>
                                <a:latin typeface="Cambria Math" panose="02040503050406030204" pitchFamily="18" charset="0"/>
                              </a:rPr>
                            </m:ctrlPr>
                          </m:funcPr>
                          <m:fName>
                            <m:r>
                              <m:rPr>
                                <m:sty m:val="p"/>
                              </m:rPr>
                              <a:rPr lang="en-GB">
                                <a:solidFill>
                                  <a:prstClr val="black"/>
                                </a:solidFill>
                                <a:latin typeface="Cambria Math" panose="02040503050406030204" pitchFamily="18" charset="0"/>
                              </a:rPr>
                              <m:t>sin</m:t>
                            </m:r>
                          </m:fName>
                          <m:e>
                            <m:r>
                              <a:rPr lang="en-GB" i="1">
                                <a:solidFill>
                                  <a:prstClr val="black"/>
                                </a:solidFill>
                                <a:latin typeface="Cambria Math" panose="02040503050406030204" pitchFamily="18" charset="0"/>
                                <a:ea typeface="Cambria Math" panose="02040503050406030204" pitchFamily="18" charset="0"/>
                              </a:rPr>
                              <m:t>𝜑</m:t>
                            </m:r>
                          </m:e>
                        </m:func>
                      </m:e>
                      <m:sub>
                        <m:r>
                          <a:rPr lang="en-GB" i="1">
                            <a:solidFill>
                              <a:prstClr val="black"/>
                            </a:solidFill>
                            <a:latin typeface="Cambria Math" panose="02040503050406030204" pitchFamily="18" charset="0"/>
                          </a:rPr>
                          <m:t>𝑟</m:t>
                        </m:r>
                      </m:sub>
                    </m:sSub>
                    <m:r>
                      <a:rPr lang="en-GB" i="1">
                        <a:solidFill>
                          <a:prstClr val="black"/>
                        </a:solidFill>
                        <a:latin typeface="Cambria Math" panose="02040503050406030204" pitchFamily="18" charset="0"/>
                      </a:rPr>
                      <m:t>,</m:t>
                    </m:r>
                    <m:func>
                      <m:funcPr>
                        <m:ctrlPr>
                          <a:rPr lang="en-GB" i="1">
                            <a:solidFill>
                              <a:prstClr val="black"/>
                            </a:solidFill>
                            <a:latin typeface="Cambria Math" panose="02040503050406030204" pitchFamily="18" charset="0"/>
                          </a:rPr>
                        </m:ctrlPr>
                      </m:funcPr>
                      <m:fName>
                        <m:r>
                          <m:rPr>
                            <m:sty m:val="p"/>
                          </m:rPr>
                          <a:rPr lang="en-GB">
                            <a:solidFill>
                              <a:prstClr val="black"/>
                            </a:solidFill>
                            <a:latin typeface="Cambria Math" panose="02040503050406030204" pitchFamily="18" charset="0"/>
                          </a:rPr>
                          <m:t>tan</m:t>
                        </m:r>
                      </m:fName>
                      <m:e>
                        <m:r>
                          <a:rPr lang="en-GB" i="1">
                            <a:solidFill>
                              <a:prstClr val="black"/>
                            </a:solidFill>
                            <a:latin typeface="Cambria Math" panose="02040503050406030204" pitchFamily="18" charset="0"/>
                            <a:ea typeface="Cambria Math" panose="02040503050406030204" pitchFamily="18" charset="0"/>
                          </a:rPr>
                          <m:t>𝜆</m:t>
                        </m:r>
                      </m:e>
                    </m:func>
                    <m:r>
                      <a:rPr lang="en-GB" i="1">
                        <a:solidFill>
                          <a:prstClr val="black"/>
                        </a:solidFill>
                        <a:latin typeface="Cambria Math" panose="02040503050406030204" pitchFamily="18" charset="0"/>
                      </a:rPr>
                      <m:t>,</m:t>
                    </m:r>
                    <m:sSubSup>
                      <m:sSubSupPr>
                        <m:ctrlPr>
                          <a:rPr lang="en-GB" i="1">
                            <a:solidFill>
                              <a:prstClr val="black"/>
                            </a:solidFill>
                            <a:latin typeface="Cambria Math" panose="02040503050406030204" pitchFamily="18" charset="0"/>
                          </a:rPr>
                        </m:ctrlPr>
                      </m:sSubSupPr>
                      <m:e>
                        <m:r>
                          <a:rPr lang="en-GB" i="1">
                            <a:solidFill>
                              <a:prstClr val="black"/>
                            </a:solidFill>
                            <a:latin typeface="Cambria Math" panose="02040503050406030204" pitchFamily="18" charset="0"/>
                          </a:rPr>
                          <m:t>𝑞𝑝</m:t>
                        </m:r>
                      </m:e>
                      <m:sub>
                        <m:r>
                          <a:rPr lang="en-GB" i="1">
                            <a:solidFill>
                              <a:prstClr val="black"/>
                            </a:solidFill>
                            <a:latin typeface="Cambria Math" panose="02040503050406030204" pitchFamily="18" charset="0"/>
                          </a:rPr>
                          <m:t>𝑇𝑟</m:t>
                        </m:r>
                      </m:sub>
                      <m:sup>
                        <m:r>
                          <a:rPr lang="en-GB" i="1">
                            <a:solidFill>
                              <a:prstClr val="black"/>
                            </a:solidFill>
                            <a:latin typeface="Cambria Math" panose="02040503050406030204" pitchFamily="18" charset="0"/>
                          </a:rPr>
                          <m:t>−1</m:t>
                        </m:r>
                      </m:sup>
                    </m:sSubSup>
                  </m:oMath>
                </a14:m>
                <a:r>
                  <a:rPr lang="en-GB" dirty="0" smtClean="0">
                    <a:solidFill>
                      <a:prstClr val="black"/>
                    </a:solidFill>
                  </a:rPr>
                  <a:t>}</a:t>
                </a:r>
                <a:endParaRPr lang="en-GB" dirty="0">
                  <a:solidFill>
                    <a:prstClr val="black"/>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931276" y="6289675"/>
                <a:ext cx="5939928" cy="372603"/>
              </a:xfrm>
              <a:prstGeom prst="rect">
                <a:avLst/>
              </a:prstGeom>
              <a:blipFill rotWithShape="0">
                <a:blip r:embed="rId2"/>
                <a:stretch>
                  <a:fillRect l="-924" t="-8197" b="-26230"/>
                </a:stretch>
              </a:blipFill>
            </p:spPr>
            <p:txBody>
              <a:bodyPr/>
              <a:lstStyle/>
              <a:p>
                <a:r>
                  <a:rPr lang="en-GB">
                    <a:noFill/>
                  </a:rPr>
                  <a:t> </a:t>
                </a:r>
              </a:p>
            </p:txBody>
          </p:sp>
        </mc:Fallback>
      </mc:AlternateContent>
    </p:spTree>
    <p:extLst>
      <p:ext uri="{BB962C8B-B14F-4D97-AF65-F5344CB8AC3E}">
        <p14:creationId xmlns:p14="http://schemas.microsoft.com/office/powerpoint/2010/main" val="2713333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A1546C9-1986-4594-BF5F-F67E686CF6AA}" type="slidenum">
              <a:rPr lang="en-GB" smtClean="0"/>
              <a:t>9</a:t>
            </a:fld>
            <a:endParaRPr lang="en-GB"/>
          </a:p>
        </p:txBody>
      </p:sp>
      <p:sp>
        <p:nvSpPr>
          <p:cNvPr id="41" name="TextBox 40"/>
          <p:cNvSpPr txBox="1"/>
          <p:nvPr/>
        </p:nvSpPr>
        <p:spPr>
          <a:xfrm>
            <a:off x="1925378" y="35262"/>
            <a:ext cx="5380075" cy="369332"/>
          </a:xfrm>
          <a:prstGeom prst="rect">
            <a:avLst/>
          </a:prstGeom>
          <a:noFill/>
        </p:spPr>
        <p:txBody>
          <a:bodyPr wrap="square" rtlCol="0">
            <a:spAutoFit/>
          </a:bodyPr>
          <a:lstStyle/>
          <a:p>
            <a:pPr algn="ctr"/>
            <a:r>
              <a:rPr lang="en-GB" b="1" dirty="0" smtClean="0"/>
              <a:t>Track model for Alice </a:t>
            </a:r>
            <a:r>
              <a:rPr lang="en-GB" b="1" dirty="0" err="1" smtClean="0"/>
              <a:t>Millepede</a:t>
            </a:r>
            <a:endParaRPr lang="en-GB" b="1" dirty="0"/>
          </a:p>
        </p:txBody>
      </p:sp>
      <mc:AlternateContent xmlns:mc="http://schemas.openxmlformats.org/markup-compatibility/2006">
        <mc:Choice xmlns:a14="http://schemas.microsoft.com/office/drawing/2010/main" Requires="a14">
          <p:sp>
            <p:nvSpPr>
              <p:cNvPr id="3" name="TextBox 2"/>
              <p:cNvSpPr txBox="1"/>
              <p:nvPr/>
            </p:nvSpPr>
            <p:spPr>
              <a:xfrm>
                <a:off x="-1" y="550754"/>
                <a:ext cx="9005777" cy="6274859"/>
              </a:xfrm>
              <a:prstGeom prst="rect">
                <a:avLst/>
              </a:prstGeom>
              <a:noFill/>
            </p:spPr>
            <p:txBody>
              <a:bodyPr wrap="square" rtlCol="0">
                <a:spAutoFit/>
              </a:bodyPr>
              <a:lstStyle/>
              <a:p>
                <a:r>
                  <a:rPr lang="en-GB" dirty="0" smtClean="0"/>
                  <a:t>Creating alignment track: accounting for material corrections</a:t>
                </a:r>
              </a:p>
              <a:p>
                <a:pPr marL="285750" indent="-285750">
                  <a:buFont typeface="Wingdings" panose="05000000000000000000" pitchFamily="2" charset="2"/>
                  <a:buChar char="§"/>
                </a:pPr>
                <a:r>
                  <a:rPr lang="en-GB" dirty="0" smtClean="0"/>
                  <a:t>Go outward from one point to another 2 times, starting at each point with </a:t>
                </a:r>
                <a:r>
                  <a:rPr lang="en-GB" dirty="0" err="1" smtClean="0"/>
                  <a:t>cov.matrix</a:t>
                </a:r>
                <a:r>
                  <a:rPr lang="en-GB" dirty="0" smtClean="0"/>
                  <a:t>  </a:t>
                </a:r>
                <a:r>
                  <a:rPr lang="en-GB" dirty="0" smtClean="0">
                    <a:latin typeface="Arial" panose="020B0604020202020204" pitchFamily="34" charset="0"/>
                    <a:cs typeface="Arial" panose="020B0604020202020204" pitchFamily="34" charset="0"/>
                  </a:rPr>
                  <a:t>~</a:t>
                </a:r>
                <a:r>
                  <a:rPr lang="en-GB" dirty="0" smtClean="0"/>
                  <a:t>0 :</a:t>
                </a:r>
              </a:p>
              <a:p>
                <a:pPr marL="361950" lvl="1" indent="-180975">
                  <a:buFont typeface="Arial" panose="020B0604020202020204" pitchFamily="34" charset="0"/>
                  <a:buChar char="•"/>
                </a:pPr>
                <a:r>
                  <a:rPr lang="en-GB" dirty="0" smtClean="0">
                    <a:solidFill>
                      <a:srgbClr val="C00000"/>
                    </a:solidFill>
                  </a:rPr>
                  <a:t>applying E-loss and MS contribution to </a:t>
                </a:r>
                <a:r>
                  <a:rPr lang="en-GB" dirty="0" err="1" smtClean="0">
                    <a:solidFill>
                      <a:srgbClr val="C00000"/>
                    </a:solidFill>
                  </a:rPr>
                  <a:t>cov.matrix</a:t>
                </a:r>
                <a:endParaRPr lang="en-GB" dirty="0" smtClean="0">
                  <a:solidFill>
                    <a:srgbClr val="C00000"/>
                  </a:solidFill>
                </a:endParaRPr>
              </a:p>
              <a:p>
                <a:pPr marL="361950" lvl="1" indent="-180975">
                  <a:buFont typeface="Arial" panose="020B0604020202020204" pitchFamily="34" charset="0"/>
                  <a:buChar char="•"/>
                </a:pPr>
                <a:r>
                  <a:rPr lang="en-GB" dirty="0" smtClean="0">
                    <a:solidFill>
                      <a:schemeClr val="accent6">
                        <a:lumMod val="75000"/>
                      </a:schemeClr>
                    </a:solidFill>
                  </a:rPr>
                  <a:t>w/o correction for materials</a:t>
                </a:r>
              </a:p>
              <a:p>
                <a:pPr marL="361950" lvl="1" indent="-180975">
                  <a:buFont typeface="Arial" panose="020B0604020202020204" pitchFamily="34" charset="0"/>
                  <a:buChar char="•"/>
                </a:pPr>
                <a:r>
                  <a:rPr lang="en-GB" dirty="0"/>
                  <a:t>t</a:t>
                </a:r>
                <a:r>
                  <a:rPr lang="en-GB" dirty="0" smtClean="0"/>
                  <a:t>ransform obtained parameters and</a:t>
                </a:r>
                <a:br>
                  <a:rPr lang="en-GB" dirty="0" smtClean="0"/>
                </a:br>
                <a:r>
                  <a:rPr lang="en-GB" dirty="0" err="1" smtClean="0"/>
                  <a:t>cov.matrices</a:t>
                </a:r>
                <a:r>
                  <a:rPr lang="en-GB" dirty="0" smtClean="0"/>
                  <a:t> </a:t>
                </a:r>
                <a:r>
                  <a:rPr lang="en-GB" dirty="0" smtClean="0"/>
                  <a:t>to target point </a:t>
                </a:r>
                <a:br>
                  <a:rPr lang="en-GB" dirty="0" smtClean="0"/>
                </a:br>
                <a:r>
                  <a:rPr lang="en-GB" dirty="0" smtClean="0"/>
                  <a:t>tracking frame</a:t>
                </a:r>
                <a:endParaRPr lang="en-GB" dirty="0"/>
              </a:p>
              <a:p>
                <a:pPr marL="180975" lvl="1"/>
                <a:endParaRPr lang="en-GB" dirty="0">
                  <a:solidFill>
                    <a:schemeClr val="accent6">
                      <a:lumMod val="75000"/>
                    </a:schemeClr>
                  </a:solidFill>
                </a:endParaRPr>
              </a:p>
              <a:p>
                <a:pPr marL="361950" lvl="1" indent="-180975">
                  <a:buFont typeface="Arial" panose="020B0604020202020204" pitchFamily="34" charset="0"/>
                  <a:buChar char="•"/>
                </a:pPr>
                <a:endParaRPr lang="en-GB" dirty="0" smtClean="0">
                  <a:solidFill>
                    <a:schemeClr val="accent6">
                      <a:lumMod val="75000"/>
                    </a:schemeClr>
                  </a:solidFill>
                </a:endParaRPr>
              </a:p>
              <a:p>
                <a:pPr marL="361950" lvl="1" indent="-180975">
                  <a:buFont typeface="Arial" panose="020B0604020202020204" pitchFamily="34" charset="0"/>
                  <a:buChar char="•"/>
                </a:pPr>
                <a:endParaRPr lang="en-GB" dirty="0">
                  <a:solidFill>
                    <a:schemeClr val="accent6">
                      <a:lumMod val="75000"/>
                    </a:schemeClr>
                  </a:solidFill>
                </a:endParaRPr>
              </a:p>
              <a:p>
                <a:pPr marL="180975" lvl="1"/>
                <a:r>
                  <a:rPr lang="en-GB" u="sng" dirty="0" smtClean="0"/>
                  <a:t>IF</a:t>
                </a:r>
                <a:r>
                  <a:rPr lang="en-GB" dirty="0" smtClean="0"/>
                  <a:t> accumulated material budget between points </a:t>
                </a:r>
                <a14:m>
                  <m:oMath xmlns:m="http://schemas.openxmlformats.org/officeDocument/2006/math">
                    <m:f>
                      <m:fPr>
                        <m:type m:val="skw"/>
                        <m:ctrlPr>
                          <a:rPr lang="en-GB" i="1" smtClean="0">
                            <a:latin typeface="Cambria Math" panose="02040503050406030204" pitchFamily="18" charset="0"/>
                          </a:rPr>
                        </m:ctrlPr>
                      </m:fPr>
                      <m:num>
                        <m:r>
                          <a:rPr lang="en-GB" b="0" i="1" smtClean="0">
                            <a:latin typeface="Cambria Math" panose="02040503050406030204" pitchFamily="18" charset="0"/>
                          </a:rPr>
                          <m:t>𝑥</m:t>
                        </m:r>
                      </m:num>
                      <m:den>
                        <m:sSub>
                          <m:sSubPr>
                            <m:ctrlPr>
                              <a:rPr lang="en-GB" i="1" smtClean="0">
                                <a:latin typeface="Cambria Math" panose="02040503050406030204" pitchFamily="18" charset="0"/>
                              </a:rPr>
                            </m:ctrlPr>
                          </m:sSubPr>
                          <m:e>
                            <m:r>
                              <a:rPr lang="en-GB" b="0" i="1" smtClean="0">
                                <a:latin typeface="Cambria Math" panose="02040503050406030204" pitchFamily="18" charset="0"/>
                              </a:rPr>
                              <m:t>𝑋</m:t>
                            </m:r>
                          </m:e>
                          <m:sub>
                            <m:r>
                              <a:rPr lang="en-GB" b="0" i="1" smtClean="0">
                                <a:latin typeface="Cambria Math" panose="02040503050406030204" pitchFamily="18" charset="0"/>
                              </a:rPr>
                              <m:t>𝑜</m:t>
                            </m:r>
                          </m:sub>
                        </m:sSub>
                      </m:den>
                    </m:f>
                    <m:sSub>
                      <m:sSubPr>
                        <m:ctrlPr>
                          <a:rPr lang="en-GB"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𝑇</m:t>
                        </m:r>
                      </m:sub>
                    </m:sSub>
                    <m:r>
                      <a:rPr lang="en-GB" b="0" i="1" smtClean="0">
                        <a:latin typeface="Cambria Math" panose="02040503050406030204" pitchFamily="18" charset="0"/>
                      </a:rPr>
                      <m:t>&gt;0.005</m:t>
                    </m:r>
                  </m:oMath>
                </a14:m>
                <a:r>
                  <a:rPr lang="en-GB" dirty="0" smtClean="0"/>
                  <a:t> then account</a:t>
                </a:r>
              </a:p>
              <a:p>
                <a:pPr marL="361950" lvl="1" indent="-180975">
                  <a:buFont typeface="Arial" panose="020B0604020202020204" pitchFamily="34" charset="0"/>
                  <a:buChar char="•"/>
                </a:pPr>
                <a:r>
                  <a:rPr lang="en-GB" dirty="0" smtClean="0"/>
                  <a:t>Difference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sSubSup>
                      <m:sSubSupPr>
                        <m:ctrlPr>
                          <a:rPr lang="el-GR"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𝑃</m:t>
                        </m:r>
                      </m:e>
                      <m:sub>
                        <m:r>
                          <a:rPr lang="en-GB" b="0" i="1" smtClean="0">
                            <a:latin typeface="Cambria Math" panose="02040503050406030204" pitchFamily="18" charset="0"/>
                            <a:ea typeface="Cambria Math" panose="02040503050406030204" pitchFamily="18" charset="0"/>
                          </a:rPr>
                          <m:t>𝑖</m:t>
                        </m:r>
                        <m:r>
                          <a:rPr lang="en-GB" b="0" i="1" smtClean="0">
                            <a:latin typeface="Cambria Math" panose="02040503050406030204" pitchFamily="18" charset="0"/>
                            <a:ea typeface="Cambria Math" panose="02040503050406030204" pitchFamily="18" charset="0"/>
                          </a:rPr>
                          <m:t>+1</m:t>
                        </m:r>
                      </m:sub>
                      <m:sup>
                        <m:r>
                          <a:rPr lang="en-GB" b="0" i="1" smtClean="0">
                            <a:latin typeface="Cambria Math" panose="02040503050406030204" pitchFamily="18" charset="0"/>
                            <a:ea typeface="Cambria Math" panose="02040503050406030204" pitchFamily="18" charset="0"/>
                          </a:rPr>
                          <m:t>𝐸</m:t>
                        </m:r>
                      </m:sup>
                    </m:sSubSup>
                    <m:r>
                      <a:rPr lang="en-GB" b="0" i="1" smtClean="0">
                        <a:latin typeface="Cambria Math" panose="02040503050406030204" pitchFamily="18" charset="0"/>
                        <a:ea typeface="Cambria Math" panose="02040503050406030204" pitchFamily="18" charset="0"/>
                      </a:rPr>
                      <m:t>=</m:t>
                    </m:r>
                  </m:oMath>
                </a14:m>
                <a:r>
                  <a:rPr lang="en-GB" dirty="0" smtClean="0"/>
                  <a:t> </a:t>
                </a:r>
                <a14:m>
                  <m:oMath xmlns:m="http://schemas.openxmlformats.org/officeDocument/2006/math">
                    <m:sSubSup>
                      <m:sSubSupPr>
                        <m:ctrlPr>
                          <a:rPr lang="en-GB" i="1">
                            <a:solidFill>
                              <a:srgbClr val="C00000"/>
                            </a:solidFill>
                            <a:latin typeface="Cambria Math" panose="02040503050406030204" pitchFamily="18" charset="0"/>
                          </a:rPr>
                        </m:ctrlPr>
                      </m:sSubSupPr>
                      <m:e>
                        <m:r>
                          <a:rPr lang="en-GB" i="1">
                            <a:solidFill>
                              <a:srgbClr val="C00000"/>
                            </a:solidFill>
                            <a:latin typeface="Cambria Math" panose="02040503050406030204" pitchFamily="18" charset="0"/>
                          </a:rPr>
                          <m:t>𝑃</m:t>
                        </m:r>
                      </m:e>
                      <m:sub>
                        <m:r>
                          <a:rPr lang="en-GB" i="1">
                            <a:solidFill>
                              <a:srgbClr val="C00000"/>
                            </a:solidFill>
                            <a:latin typeface="Cambria Math" panose="02040503050406030204" pitchFamily="18" charset="0"/>
                          </a:rPr>
                          <m:t>𝑖</m:t>
                        </m:r>
                        <m:r>
                          <a:rPr lang="en-GB" i="1">
                            <a:solidFill>
                              <a:srgbClr val="C00000"/>
                            </a:solidFill>
                            <a:latin typeface="Cambria Math" panose="02040503050406030204" pitchFamily="18" charset="0"/>
                          </a:rPr>
                          <m:t>+1</m:t>
                        </m:r>
                      </m:sub>
                      <m:sup>
                        <m:r>
                          <a:rPr lang="en-GB" i="1">
                            <a:solidFill>
                              <a:srgbClr val="C00000"/>
                            </a:solidFill>
                            <a:latin typeface="Cambria Math" panose="02040503050406030204" pitchFamily="18" charset="0"/>
                          </a:rPr>
                          <m:t>𝐸</m:t>
                        </m:r>
                        <m:r>
                          <a:rPr lang="en-GB" i="1">
                            <a:solidFill>
                              <a:srgbClr val="C00000"/>
                            </a:solidFill>
                            <a:latin typeface="Cambria Math" panose="02040503050406030204" pitchFamily="18" charset="0"/>
                          </a:rPr>
                          <m:t>−</m:t>
                        </m:r>
                        <m:r>
                          <a:rPr lang="en-GB" i="1">
                            <a:solidFill>
                              <a:srgbClr val="C00000"/>
                            </a:solidFill>
                            <a:latin typeface="Cambria Math" panose="02040503050406030204" pitchFamily="18" charset="0"/>
                          </a:rPr>
                          <m:t>𝑙𝑜𝑠𝑠</m:t>
                        </m:r>
                      </m:sup>
                    </m:sSubSup>
                    <m:r>
                      <a:rPr lang="en-GB" b="0" i="1" smtClean="0">
                        <a:solidFill>
                          <a:srgbClr val="C00000"/>
                        </a:solidFill>
                        <a:latin typeface="Cambria Math" panose="02040503050406030204" pitchFamily="18" charset="0"/>
                      </a:rPr>
                      <m:t> </m:t>
                    </m:r>
                    <m:r>
                      <a:rPr lang="en-GB" b="0" i="1" smtClean="0">
                        <a:latin typeface="Cambria Math" panose="02040503050406030204" pitchFamily="18" charset="0"/>
                      </a:rPr>
                      <m:t>−</m:t>
                    </m:r>
                    <m:sSubSup>
                      <m:sSubSupPr>
                        <m:ctrlPr>
                          <a:rPr lang="en-GB" i="1">
                            <a:solidFill>
                              <a:schemeClr val="accent6">
                                <a:lumMod val="75000"/>
                              </a:schemeClr>
                            </a:solidFill>
                            <a:latin typeface="Cambria Math" panose="02040503050406030204" pitchFamily="18" charset="0"/>
                          </a:rPr>
                        </m:ctrlPr>
                      </m:sSubSupPr>
                      <m:e>
                        <m:r>
                          <a:rPr lang="en-GB" i="1">
                            <a:solidFill>
                              <a:schemeClr val="accent6">
                                <a:lumMod val="75000"/>
                              </a:schemeClr>
                            </a:solidFill>
                            <a:latin typeface="Cambria Math" panose="02040503050406030204" pitchFamily="18" charset="0"/>
                          </a:rPr>
                          <m:t>𝑃</m:t>
                        </m:r>
                      </m:e>
                      <m:sub>
                        <m:r>
                          <a:rPr lang="en-GB" i="1">
                            <a:solidFill>
                              <a:schemeClr val="accent6">
                                <a:lumMod val="75000"/>
                              </a:schemeClr>
                            </a:solidFill>
                            <a:latin typeface="Cambria Math" panose="02040503050406030204" pitchFamily="18" charset="0"/>
                          </a:rPr>
                          <m:t>𝑖</m:t>
                        </m:r>
                        <m:r>
                          <a:rPr lang="en-GB" i="1">
                            <a:solidFill>
                              <a:schemeClr val="accent6">
                                <a:lumMod val="75000"/>
                              </a:schemeClr>
                            </a:solidFill>
                            <a:latin typeface="Cambria Math" panose="02040503050406030204" pitchFamily="18" charset="0"/>
                          </a:rPr>
                          <m:t>+1</m:t>
                        </m:r>
                      </m:sub>
                      <m:sup>
                        <m:r>
                          <a:rPr lang="en-GB" i="1">
                            <a:solidFill>
                              <a:schemeClr val="accent6">
                                <a:lumMod val="75000"/>
                              </a:schemeClr>
                            </a:solidFill>
                            <a:latin typeface="Cambria Math" panose="02040503050406030204" pitchFamily="18" charset="0"/>
                          </a:rPr>
                          <m:t>0</m:t>
                        </m:r>
                      </m:sup>
                    </m:sSubSup>
                  </m:oMath>
                </a14:m>
                <a:r>
                  <a:rPr lang="en-GB" dirty="0" smtClean="0"/>
                  <a:t> is 5-parameter effective fixed correction </a:t>
                </a:r>
                <a:br>
                  <a:rPr lang="en-GB" dirty="0" smtClean="0"/>
                </a:br>
                <a:r>
                  <a:rPr lang="en-GB" dirty="0" smtClean="0"/>
                  <a:t>for (deterministic) energy loss between to points</a:t>
                </a:r>
              </a:p>
              <a:p>
                <a:pPr marL="361950" lvl="1" indent="-180975">
                  <a:buFont typeface="Arial" panose="020B0604020202020204" pitchFamily="34" charset="0"/>
                  <a:buChar char="•"/>
                </a:pPr>
                <a:r>
                  <a:rPr lang="en-GB" dirty="0" smtClean="0"/>
                  <a:t>Difference </a:t>
                </a:r>
                <a14:m>
                  <m:oMath xmlns:m="http://schemas.openxmlformats.org/officeDocument/2006/math">
                    <m:r>
                      <m:rPr>
                        <m:sty m:val="p"/>
                      </m:rPr>
                      <a:rPr lang="el-GR" i="1">
                        <a:latin typeface="Cambria Math" panose="02040503050406030204" pitchFamily="18" charset="0"/>
                        <a:ea typeface="Cambria Math" panose="02040503050406030204" pitchFamily="18" charset="0"/>
                      </a:rPr>
                      <m:t>Δ</m:t>
                    </m:r>
                    <m:sSub>
                      <m:sSubPr>
                        <m:ctrlPr>
                          <a:rPr lang="el-GR" i="1">
                            <a:latin typeface="Cambria Math" panose="02040503050406030204" pitchFamily="18" charset="0"/>
                            <a:ea typeface="Cambria Math" panose="02040503050406030204" pitchFamily="18" charset="0"/>
                          </a:rPr>
                        </m:ctrlPr>
                      </m:sSubPr>
                      <m:e>
                        <m:r>
                          <m:rPr>
                            <m:sty m:val="p"/>
                          </m:rPr>
                          <a:rPr lang="el-GR" i="1" smtClean="0">
                            <a:latin typeface="Cambria Math" panose="02040503050406030204" pitchFamily="18" charset="0"/>
                            <a:ea typeface="Cambria Math" panose="02040503050406030204" pitchFamily="18" charset="0"/>
                          </a:rPr>
                          <m:t>Σ</m:t>
                        </m:r>
                      </m:e>
                      <m:sub>
                        <m:r>
                          <a:rPr lang="en-GB" i="1">
                            <a:latin typeface="Cambria Math" panose="02040503050406030204" pitchFamily="18" charset="0"/>
                            <a:ea typeface="Cambria Math" panose="02040503050406030204" pitchFamily="18" charset="0"/>
                          </a:rPr>
                          <m:t>𝑖</m:t>
                        </m:r>
                        <m:r>
                          <a:rPr lang="en-GB" i="1">
                            <a:latin typeface="Cambria Math" panose="02040503050406030204" pitchFamily="18" charset="0"/>
                            <a:ea typeface="Cambria Math" panose="02040503050406030204" pitchFamily="18" charset="0"/>
                          </a:rPr>
                          <m:t>+1</m:t>
                        </m:r>
                      </m:sub>
                    </m:sSub>
                    <m:r>
                      <a:rPr lang="en-GB" i="1">
                        <a:latin typeface="Cambria Math" panose="02040503050406030204" pitchFamily="18" charset="0"/>
                        <a:ea typeface="Cambria Math" panose="02040503050406030204" pitchFamily="18" charset="0"/>
                      </a:rPr>
                      <m:t>=</m:t>
                    </m:r>
                  </m:oMath>
                </a14:m>
                <a:r>
                  <a:rPr lang="en-GB" dirty="0"/>
                  <a:t> </a:t>
                </a:r>
                <a14:m>
                  <m:oMath xmlns:m="http://schemas.openxmlformats.org/officeDocument/2006/math">
                    <m:sSubSup>
                      <m:sSubSupPr>
                        <m:ctrlPr>
                          <a:rPr lang="en-GB" i="1">
                            <a:solidFill>
                              <a:srgbClr val="C00000"/>
                            </a:solidFill>
                            <a:latin typeface="Cambria Math" panose="02040503050406030204" pitchFamily="18" charset="0"/>
                          </a:rPr>
                        </m:ctrlPr>
                      </m:sSubSupPr>
                      <m:e>
                        <m:r>
                          <m:rPr>
                            <m:sty m:val="p"/>
                          </m:rPr>
                          <a:rPr lang="el-GR" i="1" smtClean="0">
                            <a:solidFill>
                              <a:srgbClr val="C00000"/>
                            </a:solidFill>
                            <a:latin typeface="Cambria Math" panose="02040503050406030204" pitchFamily="18" charset="0"/>
                            <a:ea typeface="Cambria Math" panose="02040503050406030204" pitchFamily="18" charset="0"/>
                          </a:rPr>
                          <m:t>Σ</m:t>
                        </m:r>
                      </m:e>
                      <m:sub>
                        <m:r>
                          <a:rPr lang="en-GB" i="1">
                            <a:solidFill>
                              <a:srgbClr val="C00000"/>
                            </a:solidFill>
                            <a:latin typeface="Cambria Math" panose="02040503050406030204" pitchFamily="18" charset="0"/>
                          </a:rPr>
                          <m:t>𝑖</m:t>
                        </m:r>
                        <m:r>
                          <a:rPr lang="en-GB" i="1">
                            <a:solidFill>
                              <a:srgbClr val="C00000"/>
                            </a:solidFill>
                            <a:latin typeface="Cambria Math" panose="02040503050406030204" pitchFamily="18" charset="0"/>
                          </a:rPr>
                          <m:t>+1</m:t>
                        </m:r>
                      </m:sub>
                      <m:sup>
                        <m:r>
                          <a:rPr lang="en-GB" b="0" i="1" smtClean="0">
                            <a:solidFill>
                              <a:srgbClr val="C00000"/>
                            </a:solidFill>
                            <a:latin typeface="Cambria Math" panose="02040503050406030204" pitchFamily="18" charset="0"/>
                          </a:rPr>
                          <m:t>𝑀𝑆</m:t>
                        </m:r>
                      </m:sup>
                    </m:sSubSup>
                    <m:r>
                      <a:rPr lang="en-GB" i="1">
                        <a:solidFill>
                          <a:srgbClr val="C00000"/>
                        </a:solidFill>
                        <a:latin typeface="Cambria Math" panose="02040503050406030204" pitchFamily="18" charset="0"/>
                      </a:rPr>
                      <m:t> </m:t>
                    </m:r>
                    <m:r>
                      <a:rPr lang="en-GB" i="1">
                        <a:latin typeface="Cambria Math" panose="02040503050406030204" pitchFamily="18" charset="0"/>
                      </a:rPr>
                      <m:t>−</m:t>
                    </m:r>
                    <m:sSubSup>
                      <m:sSubSupPr>
                        <m:ctrlPr>
                          <a:rPr lang="en-GB" i="1">
                            <a:solidFill>
                              <a:schemeClr val="accent6">
                                <a:lumMod val="75000"/>
                              </a:schemeClr>
                            </a:solidFill>
                            <a:latin typeface="Cambria Math" panose="02040503050406030204" pitchFamily="18" charset="0"/>
                          </a:rPr>
                        </m:ctrlPr>
                      </m:sSubSupPr>
                      <m:e>
                        <m:r>
                          <m:rPr>
                            <m:sty m:val="p"/>
                          </m:rPr>
                          <a:rPr lang="el-GR" i="1" smtClean="0">
                            <a:solidFill>
                              <a:schemeClr val="accent6">
                                <a:lumMod val="75000"/>
                              </a:schemeClr>
                            </a:solidFill>
                            <a:latin typeface="Cambria Math" panose="02040503050406030204" pitchFamily="18" charset="0"/>
                            <a:ea typeface="Cambria Math" panose="02040503050406030204" pitchFamily="18" charset="0"/>
                          </a:rPr>
                          <m:t>Σ</m:t>
                        </m:r>
                      </m:e>
                      <m:sub>
                        <m:r>
                          <a:rPr lang="en-GB" i="1">
                            <a:solidFill>
                              <a:schemeClr val="accent6">
                                <a:lumMod val="75000"/>
                              </a:schemeClr>
                            </a:solidFill>
                            <a:latin typeface="Cambria Math" panose="02040503050406030204" pitchFamily="18" charset="0"/>
                          </a:rPr>
                          <m:t>𝑖</m:t>
                        </m:r>
                        <m:r>
                          <a:rPr lang="en-GB" i="1">
                            <a:solidFill>
                              <a:schemeClr val="accent6">
                                <a:lumMod val="75000"/>
                              </a:schemeClr>
                            </a:solidFill>
                            <a:latin typeface="Cambria Math" panose="02040503050406030204" pitchFamily="18" charset="0"/>
                          </a:rPr>
                          <m:t>+1</m:t>
                        </m:r>
                      </m:sub>
                      <m:sup>
                        <m:r>
                          <a:rPr lang="en-GB" i="1">
                            <a:solidFill>
                              <a:schemeClr val="accent6">
                                <a:lumMod val="75000"/>
                              </a:schemeClr>
                            </a:solidFill>
                            <a:latin typeface="Cambria Math" panose="02040503050406030204" pitchFamily="18" charset="0"/>
                          </a:rPr>
                          <m:t>0</m:t>
                        </m:r>
                      </m:sup>
                    </m:sSubSup>
                  </m:oMath>
                </a14:m>
                <a:r>
                  <a:rPr lang="en-GB" dirty="0" smtClean="0"/>
                  <a:t> is 4x4 matrix MS for description of effective kink </a:t>
                </a:r>
                <a14:m>
                  <m:oMath xmlns:m="http://schemas.openxmlformats.org/officeDocument/2006/math">
                    <m:r>
                      <m:rPr>
                        <m:sty m:val="p"/>
                      </m:rPr>
                      <a:rPr lang="el-GR" i="1">
                        <a:latin typeface="Cambria Math" panose="02040503050406030204" pitchFamily="18" charset="0"/>
                        <a:ea typeface="Cambria Math" panose="02040503050406030204" pitchFamily="18" charset="0"/>
                      </a:rPr>
                      <m:t>Δ</m:t>
                    </m:r>
                    <m:sSubSup>
                      <m:sSubSupPr>
                        <m:ctrlPr>
                          <a:rPr lang="el-GR"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𝑃</m:t>
                        </m:r>
                      </m:e>
                      <m:sub>
                        <m:r>
                          <a:rPr lang="en-GB" i="1">
                            <a:latin typeface="Cambria Math" panose="02040503050406030204" pitchFamily="18" charset="0"/>
                            <a:ea typeface="Cambria Math" panose="02040503050406030204" pitchFamily="18" charset="0"/>
                          </a:rPr>
                          <m:t>𝑖</m:t>
                        </m:r>
                        <m:r>
                          <a:rPr lang="en-GB" i="1">
                            <a:latin typeface="Cambria Math" panose="02040503050406030204" pitchFamily="18" charset="0"/>
                            <a:ea typeface="Cambria Math" panose="02040503050406030204" pitchFamily="18" charset="0"/>
                          </a:rPr>
                          <m:t>+1</m:t>
                        </m:r>
                      </m:sub>
                      <m:sup>
                        <m:r>
                          <a:rPr lang="en-GB" b="0" i="1" smtClean="0">
                            <a:latin typeface="Cambria Math" panose="02040503050406030204" pitchFamily="18" charset="0"/>
                            <a:ea typeface="Cambria Math" panose="02040503050406030204" pitchFamily="18" charset="0"/>
                          </a:rPr>
                          <m:t>𝑀𝑆</m:t>
                        </m:r>
                      </m:sup>
                    </m:sSubSup>
                  </m:oMath>
                </a14:m>
                <a:r>
                  <a:rPr lang="en-GB" dirty="0" smtClean="0"/>
                  <a:t/>
                </a:r>
                <a:br>
                  <a:rPr lang="en-GB" dirty="0" smtClean="0"/>
                </a:br>
                <a:r>
                  <a:rPr lang="en-GB" dirty="0" smtClean="0"/>
                  <a:t>(5-th row/col discarded)</a:t>
                </a:r>
              </a:p>
              <a:p>
                <a:pPr marL="361950" lvl="1" indent="-180975">
                  <a:buFont typeface="Arial" panose="020B0604020202020204" pitchFamily="34" charset="0"/>
                  <a:buChar char="•"/>
                </a:pPr>
                <a:endParaRPr lang="en-GB" dirty="0"/>
              </a:p>
              <a:p>
                <a:r>
                  <a:rPr lang="en-GB" dirty="0" smtClean="0"/>
                  <a:t>   → </a:t>
                </a:r>
                <a:r>
                  <a:rPr lang="en-GB" dirty="0" smtClean="0"/>
                  <a:t>Track </a:t>
                </a:r>
                <a:r>
                  <a:rPr lang="en-GB" dirty="0" smtClean="0"/>
                  <a:t>equation</a:t>
                </a:r>
              </a:p>
              <a:p>
                <a:pPr marL="630238" indent="-182563">
                  <a:buFont typeface="Wingdings" panose="05000000000000000000" pitchFamily="2" charset="2"/>
                  <a:buChar char="§"/>
                </a:pPr>
                <a:r>
                  <a:rPr lang="en-GB" dirty="0" smtClean="0"/>
                  <a:t>reference </a:t>
                </a:r>
                <a:r>
                  <a:rPr lang="en-GB" dirty="0" smtClean="0"/>
                  <a:t>kinematic parameter (5 </a:t>
                </a:r>
                <a:r>
                  <a:rPr lang="en-GB" dirty="0" smtClean="0"/>
                  <a:t>independent variables</a:t>
                </a:r>
                <a:r>
                  <a:rPr lang="en-GB" dirty="0" smtClean="0"/>
                  <a:t>) </a:t>
                </a:r>
                <a14:m>
                  <m:oMath xmlns:m="http://schemas.openxmlformats.org/officeDocument/2006/math">
                    <m:sSub>
                      <m:sSubPr>
                        <m:ctrlPr>
                          <a:rPr lang="el-GR" b="1" i="1">
                            <a:latin typeface="Cambria Math" panose="02040503050406030204" pitchFamily="18" charset="0"/>
                            <a:ea typeface="Cambria Math" panose="02040503050406030204" pitchFamily="18" charset="0"/>
                          </a:rPr>
                        </m:ctrlPr>
                      </m:sSubPr>
                      <m:e>
                        <m:r>
                          <a:rPr lang="en-GB" b="1" i="1">
                            <a:latin typeface="Cambria Math" panose="02040503050406030204" pitchFamily="18" charset="0"/>
                            <a:ea typeface="Cambria Math" panose="02040503050406030204" pitchFamily="18" charset="0"/>
                          </a:rPr>
                          <m:t>𝑷</m:t>
                        </m:r>
                      </m:e>
                      <m:sub>
                        <m:r>
                          <a:rPr lang="en-GB" b="1" i="1" smtClean="0">
                            <a:latin typeface="Cambria Math" panose="02040503050406030204" pitchFamily="18" charset="0"/>
                            <a:ea typeface="Cambria Math" panose="02040503050406030204" pitchFamily="18" charset="0"/>
                          </a:rPr>
                          <m:t>𝒐</m:t>
                        </m:r>
                      </m:sub>
                    </m:sSub>
                  </m:oMath>
                </a14:m>
                <a:endParaRPr lang="en-GB" b="1" i="1" dirty="0" smtClean="0">
                  <a:latin typeface="Cambria Math" panose="02040503050406030204" pitchFamily="18" charset="0"/>
                  <a:ea typeface="Cambria Math" panose="02040503050406030204" pitchFamily="18" charset="0"/>
                </a:endParaRPr>
              </a:p>
              <a:p>
                <a:pPr marL="630238" lvl="1" indent="-173038">
                  <a:buFont typeface="Wingdings" panose="05000000000000000000" pitchFamily="2" charset="2"/>
                  <a:buChar char="§"/>
                </a:pPr>
                <a14:m>
                  <m:oMath xmlns:m="http://schemas.openxmlformats.org/officeDocument/2006/math">
                    <m:r>
                      <m:rPr>
                        <m:nor/>
                      </m:rPr>
                      <a:rPr lang="en-GB" dirty="0"/>
                      <m:t>at</m:t>
                    </m:r>
                    <m:r>
                      <m:rPr>
                        <m:nor/>
                      </m:rPr>
                      <a:rPr lang="en-GB" dirty="0"/>
                      <m:t> </m:t>
                    </m:r>
                    <m:r>
                      <m:rPr>
                        <m:nor/>
                      </m:rPr>
                      <a:rPr lang="en-GB" dirty="0"/>
                      <m:t>each</m:t>
                    </m:r>
                    <m:r>
                      <m:rPr>
                        <m:nor/>
                      </m:rPr>
                      <a:rPr lang="en-GB" dirty="0"/>
                      <m:t> </m:t>
                    </m:r>
                    <m:r>
                      <m:rPr>
                        <m:nor/>
                      </m:rPr>
                      <a:rPr lang="en-GB" dirty="0"/>
                      <m:t>point</m:t>
                    </m:r>
                    <m:r>
                      <m:rPr>
                        <m:nor/>
                      </m:rPr>
                      <a:rPr lang="en-GB" dirty="0"/>
                      <m:t>  </m:t>
                    </m:r>
                    <m:r>
                      <m:rPr>
                        <m:nor/>
                      </m:rPr>
                      <a:rPr lang="en-GB" b="1" i="1" dirty="0" smtClean="0">
                        <a:latin typeface="Times New Roman" panose="02020603050405020304" pitchFamily="18" charset="0"/>
                        <a:cs typeface="Times New Roman" panose="02020603050405020304" pitchFamily="18" charset="0"/>
                      </a:rPr>
                      <m:t>i</m:t>
                    </m:r>
                    <m:r>
                      <m:rPr>
                        <m:nor/>
                      </m:rPr>
                      <a:rPr lang="en-GB" dirty="0"/>
                      <m:t> </m:t>
                    </m:r>
                    <m:r>
                      <m:rPr>
                        <m:nor/>
                      </m:rPr>
                      <a:rPr lang="en-GB" dirty="0"/>
                      <m:t>with</m:t>
                    </m:r>
                    <m:r>
                      <m:rPr>
                        <m:nor/>
                      </m:rPr>
                      <a:rPr lang="en-GB" dirty="0"/>
                      <m:t> </m:t>
                    </m:r>
                    <m:r>
                      <m:rPr>
                        <m:nor/>
                      </m:rPr>
                      <a:rPr lang="en-GB" dirty="0"/>
                      <m:t>material</m:t>
                    </m:r>
                    <m:r>
                      <m:rPr>
                        <m:nor/>
                      </m:rPr>
                      <a:rPr lang="en-GB" dirty="0"/>
                      <m:t> </m:t>
                    </m:r>
                    <m:r>
                      <m:rPr>
                        <m:nor/>
                      </m:rPr>
                      <a:rPr lang="en-GB" dirty="0"/>
                      <m:t>information</m:t>
                    </m:r>
                  </m:oMath>
                </a14:m>
                <a:endParaRPr lang="en-GB" dirty="0" smtClean="0"/>
              </a:p>
              <a:p>
                <a:pPr marL="803275" lvl="2" indent="-173038">
                  <a:buFont typeface="Arial" panose="020B0604020202020204" pitchFamily="34" charset="0"/>
                  <a:buChar char="•"/>
                </a:pPr>
                <a:r>
                  <a:rPr lang="en-GB" dirty="0" smtClean="0"/>
                  <a:t>updated for deterministic e-loss </a:t>
                </a:r>
                <a14:m>
                  <m:oMath xmlns:m="http://schemas.openxmlformats.org/officeDocument/2006/math">
                    <m:r>
                      <a:rPr lang="el-GR" b="1" i="1">
                        <a:latin typeface="Cambria Math" panose="02040503050406030204" pitchFamily="18" charset="0"/>
                        <a:ea typeface="Cambria Math" panose="02040503050406030204" pitchFamily="18" charset="0"/>
                      </a:rPr>
                      <m:t>𝜟</m:t>
                    </m:r>
                    <m:sSub>
                      <m:sSubPr>
                        <m:ctrlPr>
                          <a:rPr lang="el-GR" b="1" i="1">
                            <a:latin typeface="Cambria Math" panose="02040503050406030204" pitchFamily="18" charset="0"/>
                            <a:ea typeface="Cambria Math" panose="02040503050406030204" pitchFamily="18" charset="0"/>
                          </a:rPr>
                        </m:ctrlPr>
                      </m:sSubPr>
                      <m:e>
                        <m:r>
                          <a:rPr lang="en-GB" b="1" i="1">
                            <a:latin typeface="Cambria Math" panose="02040503050406030204" pitchFamily="18" charset="0"/>
                            <a:ea typeface="Cambria Math" panose="02040503050406030204" pitchFamily="18" charset="0"/>
                          </a:rPr>
                          <m:t>𝑷</m:t>
                        </m:r>
                      </m:e>
                      <m:sub>
                        <m:r>
                          <a:rPr lang="en-GB" b="1" i="1">
                            <a:latin typeface="Cambria Math" panose="02040503050406030204" pitchFamily="18" charset="0"/>
                            <a:ea typeface="Cambria Math" panose="02040503050406030204" pitchFamily="18" charset="0"/>
                          </a:rPr>
                          <m:t>𝒊</m:t>
                        </m:r>
                      </m:sub>
                    </m:sSub>
                  </m:oMath>
                </a14:m>
                <a:endParaRPr lang="en-GB" b="1" dirty="0" smtClean="0"/>
              </a:p>
              <a:p>
                <a:pPr marL="803275" lvl="2" indent="-173038">
                  <a:buFont typeface="Arial" panose="020B0604020202020204" pitchFamily="34" charset="0"/>
                  <a:buChar char="•"/>
                </a:pPr>
                <a:r>
                  <a:rPr lang="en-GB" dirty="0" smtClean="0"/>
                  <a:t>corrected by random 4-parameter kink </a:t>
                </a:r>
                <a14:m>
                  <m:oMath xmlns:m="http://schemas.openxmlformats.org/officeDocument/2006/math">
                    <m:r>
                      <a:rPr lang="el-GR" b="1" i="1">
                        <a:latin typeface="Cambria Math" panose="02040503050406030204" pitchFamily="18" charset="0"/>
                        <a:ea typeface="Cambria Math" panose="02040503050406030204" pitchFamily="18" charset="0"/>
                      </a:rPr>
                      <m:t>𝜟</m:t>
                    </m:r>
                    <m:sSubSup>
                      <m:sSubSupPr>
                        <m:ctrlPr>
                          <a:rPr lang="el-GR" b="1" i="1">
                            <a:latin typeface="Cambria Math" panose="02040503050406030204" pitchFamily="18" charset="0"/>
                            <a:ea typeface="Cambria Math" panose="02040503050406030204" pitchFamily="18" charset="0"/>
                          </a:rPr>
                        </m:ctrlPr>
                      </m:sSubSupPr>
                      <m:e>
                        <m:r>
                          <a:rPr lang="en-GB" b="1" i="1">
                            <a:latin typeface="Cambria Math" panose="02040503050406030204" pitchFamily="18" charset="0"/>
                            <a:ea typeface="Cambria Math" panose="02040503050406030204" pitchFamily="18" charset="0"/>
                          </a:rPr>
                          <m:t>𝑷</m:t>
                        </m:r>
                      </m:e>
                      <m:sub>
                        <m:r>
                          <a:rPr lang="en-GB" b="1" i="1">
                            <a:latin typeface="Cambria Math" panose="02040503050406030204" pitchFamily="18" charset="0"/>
                            <a:ea typeface="Cambria Math" panose="02040503050406030204" pitchFamily="18" charset="0"/>
                          </a:rPr>
                          <m:t>𝒊</m:t>
                        </m:r>
                      </m:sub>
                      <m:sup>
                        <m:r>
                          <a:rPr lang="en-GB" b="1" i="1">
                            <a:latin typeface="Cambria Math" panose="02040503050406030204" pitchFamily="18" charset="0"/>
                            <a:ea typeface="Cambria Math" panose="02040503050406030204" pitchFamily="18" charset="0"/>
                          </a:rPr>
                          <m:t>𝑴𝑺</m:t>
                        </m:r>
                      </m:sup>
                    </m:sSubSup>
                  </m:oMath>
                </a14:m>
                <a:r>
                  <a:rPr lang="en-GB" dirty="0" smtClean="0"/>
                  <a:t>, constrained by its </a:t>
                </a:r>
                <a:r>
                  <a:rPr lang="en-GB" dirty="0" err="1" smtClean="0"/>
                  <a:t>cov</a:t>
                </a:r>
                <a:r>
                  <a:rPr lang="en-GB" dirty="0" smtClean="0"/>
                  <a:t>. matrix </a:t>
                </a:r>
                <a14:m>
                  <m:oMath xmlns:m="http://schemas.openxmlformats.org/officeDocument/2006/math">
                    <m:r>
                      <a:rPr lang="el-GR" b="1" i="1">
                        <a:latin typeface="Cambria Math" panose="02040503050406030204" pitchFamily="18" charset="0"/>
                        <a:ea typeface="Cambria Math" panose="02040503050406030204" pitchFamily="18" charset="0"/>
                      </a:rPr>
                      <m:t>𝜟</m:t>
                    </m:r>
                    <m:sSub>
                      <m:sSubPr>
                        <m:ctrlPr>
                          <a:rPr lang="el-GR" b="1" i="1">
                            <a:latin typeface="Cambria Math" panose="02040503050406030204" pitchFamily="18" charset="0"/>
                            <a:ea typeface="Cambria Math" panose="02040503050406030204" pitchFamily="18" charset="0"/>
                          </a:rPr>
                        </m:ctrlPr>
                      </m:sSubPr>
                      <m:e>
                        <m:r>
                          <a:rPr lang="el-GR" b="1" i="1">
                            <a:latin typeface="Cambria Math" panose="02040503050406030204" pitchFamily="18" charset="0"/>
                            <a:ea typeface="Cambria Math" panose="02040503050406030204" pitchFamily="18" charset="0"/>
                          </a:rPr>
                          <m:t>𝜮</m:t>
                        </m:r>
                      </m:e>
                      <m:sub>
                        <m:r>
                          <a:rPr lang="en-GB" b="1" i="1">
                            <a:latin typeface="Cambria Math" panose="02040503050406030204" pitchFamily="18" charset="0"/>
                            <a:ea typeface="Cambria Math" panose="02040503050406030204" pitchFamily="18" charset="0"/>
                          </a:rPr>
                          <m:t>𝒊</m:t>
                        </m:r>
                      </m:sub>
                    </m:sSub>
                  </m:oMath>
                </a14:m>
                <a:r>
                  <a:rPr lang="en-GB" b="1" dirty="0" smtClean="0"/>
                  <a:t/>
                </a:r>
                <a:br>
                  <a:rPr lang="en-GB" b="1" dirty="0" smtClean="0"/>
                </a:br>
                <a:r>
                  <a:rPr lang="en-GB" dirty="0" smtClean="0"/>
                  <a:t>(in general, kink parameters are correlated)</a:t>
                </a:r>
              </a:p>
            </p:txBody>
          </p:sp>
        </mc:Choice>
        <mc:Fallback>
          <p:sp>
            <p:nvSpPr>
              <p:cNvPr id="3" name="TextBox 2"/>
              <p:cNvSpPr txBox="1">
                <a:spLocks noRot="1" noChangeAspect="1" noMove="1" noResize="1" noEditPoints="1" noAdjustHandles="1" noChangeArrowheads="1" noChangeShapeType="1" noTextEdit="1"/>
              </p:cNvSpPr>
              <p:nvPr/>
            </p:nvSpPr>
            <p:spPr>
              <a:xfrm>
                <a:off x="-1" y="550754"/>
                <a:ext cx="9005777" cy="6274859"/>
              </a:xfrm>
              <a:prstGeom prst="rect">
                <a:avLst/>
              </a:prstGeom>
              <a:blipFill rotWithShape="0">
                <a:blip r:embed="rId2"/>
                <a:stretch>
                  <a:fillRect l="-542" t="-485" b="-485"/>
                </a:stretch>
              </a:blipFill>
            </p:spPr>
            <p:txBody>
              <a:bodyPr/>
              <a:lstStyle/>
              <a:p>
                <a:r>
                  <a:rPr lang="en-GB">
                    <a:noFill/>
                  </a:rPr>
                  <a:t> </a:t>
                </a:r>
              </a:p>
            </p:txBody>
          </p:sp>
        </mc:Fallback>
      </mc:AlternateContent>
      <p:grpSp>
        <p:nvGrpSpPr>
          <p:cNvPr id="25" name="Group 24"/>
          <p:cNvGrpSpPr/>
          <p:nvPr/>
        </p:nvGrpSpPr>
        <p:grpSpPr>
          <a:xfrm>
            <a:off x="3220188" y="1605460"/>
            <a:ext cx="5289456" cy="1617861"/>
            <a:chOff x="2911324" y="1584124"/>
            <a:chExt cx="5289456" cy="1617861"/>
          </a:xfrm>
        </p:grpSpPr>
        <p:grpSp>
          <p:nvGrpSpPr>
            <p:cNvPr id="12" name="Group 11"/>
            <p:cNvGrpSpPr/>
            <p:nvPr/>
          </p:nvGrpSpPr>
          <p:grpSpPr>
            <a:xfrm>
              <a:off x="3230028" y="1584124"/>
              <a:ext cx="4970752" cy="1617861"/>
              <a:chOff x="2388780" y="2023036"/>
              <a:chExt cx="4970752" cy="1617861"/>
            </a:xfrm>
          </p:grpSpPr>
          <p:sp>
            <p:nvSpPr>
              <p:cNvPr id="4" name="Flowchart: Punched Tape 3"/>
              <p:cNvSpPr/>
              <p:nvPr/>
            </p:nvSpPr>
            <p:spPr>
              <a:xfrm rot="5400000">
                <a:off x="3141921" y="2206256"/>
                <a:ext cx="1435394" cy="1254642"/>
              </a:xfrm>
              <a:prstGeom prst="flowChartPunchedTape">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lowchart: Punched Tape 42"/>
              <p:cNvSpPr/>
              <p:nvPr/>
            </p:nvSpPr>
            <p:spPr>
              <a:xfrm rot="5400000">
                <a:off x="4749209" y="2153979"/>
                <a:ext cx="1318437" cy="1242239"/>
              </a:xfrm>
              <a:prstGeom prst="flowChartPunchedTape">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2388780" y="3051542"/>
                <a:ext cx="148856" cy="1382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p:cNvSpPr/>
              <p:nvPr/>
            </p:nvSpPr>
            <p:spPr>
              <a:xfrm>
                <a:off x="6292512" y="2827125"/>
                <a:ext cx="148856" cy="13822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Freeform 44"/>
              <p:cNvSpPr/>
              <p:nvPr/>
            </p:nvSpPr>
            <p:spPr>
              <a:xfrm>
                <a:off x="2425804" y="2669468"/>
                <a:ext cx="3904112" cy="602702"/>
              </a:xfrm>
              <a:custGeom>
                <a:avLst/>
                <a:gdLst>
                  <a:gd name="connsiteX0" fmla="*/ 0 w 3949995"/>
                  <a:gd name="connsiteY0" fmla="*/ 919716 h 919716"/>
                  <a:gd name="connsiteX1" fmla="*/ 3949995 w 3949995"/>
                  <a:gd name="connsiteY1" fmla="*/ 0 h 919716"/>
                  <a:gd name="connsiteX2" fmla="*/ 3949995 w 3949995"/>
                  <a:gd name="connsiteY2" fmla="*/ 0 h 919716"/>
                  <a:gd name="connsiteX0" fmla="*/ 0 w 3949995"/>
                  <a:gd name="connsiteY0" fmla="*/ 919716 h 919716"/>
                  <a:gd name="connsiteX1" fmla="*/ 2089298 w 3949995"/>
                  <a:gd name="connsiteY1" fmla="*/ 425302 h 919716"/>
                  <a:gd name="connsiteX2" fmla="*/ 3949995 w 3949995"/>
                  <a:gd name="connsiteY2" fmla="*/ 0 h 919716"/>
                  <a:gd name="connsiteX3" fmla="*/ 3949995 w 3949995"/>
                  <a:gd name="connsiteY3" fmla="*/ 0 h 919716"/>
                  <a:gd name="connsiteX0" fmla="*/ 0 w 3949995"/>
                  <a:gd name="connsiteY0" fmla="*/ 919716 h 919716"/>
                  <a:gd name="connsiteX1" fmla="*/ 2068033 w 3949995"/>
                  <a:gd name="connsiteY1" fmla="*/ 207334 h 919716"/>
                  <a:gd name="connsiteX2" fmla="*/ 3949995 w 3949995"/>
                  <a:gd name="connsiteY2" fmla="*/ 0 h 919716"/>
                  <a:gd name="connsiteX3" fmla="*/ 3949995 w 3949995"/>
                  <a:gd name="connsiteY3" fmla="*/ 0 h 919716"/>
                  <a:gd name="connsiteX0" fmla="*/ 0 w 3949995"/>
                  <a:gd name="connsiteY0" fmla="*/ 919716 h 919716"/>
                  <a:gd name="connsiteX1" fmla="*/ 2068033 w 3949995"/>
                  <a:gd name="connsiteY1" fmla="*/ 207334 h 919716"/>
                  <a:gd name="connsiteX2" fmla="*/ 3949995 w 3949995"/>
                  <a:gd name="connsiteY2" fmla="*/ 0 h 919716"/>
                  <a:gd name="connsiteX3" fmla="*/ 3949995 w 3949995"/>
                  <a:gd name="connsiteY3" fmla="*/ 0 h 919716"/>
                  <a:gd name="connsiteX0" fmla="*/ 0 w 3949995"/>
                  <a:gd name="connsiteY0" fmla="*/ 919716 h 919716"/>
                  <a:gd name="connsiteX1" fmla="*/ 2068033 w 3949995"/>
                  <a:gd name="connsiteY1" fmla="*/ 207334 h 919716"/>
                  <a:gd name="connsiteX2" fmla="*/ 3949995 w 3949995"/>
                  <a:gd name="connsiteY2" fmla="*/ 0 h 919716"/>
                  <a:gd name="connsiteX3" fmla="*/ 3949995 w 3949995"/>
                  <a:gd name="connsiteY3" fmla="*/ 0 h 919716"/>
                  <a:gd name="connsiteX0" fmla="*/ 0 w 3949995"/>
                  <a:gd name="connsiteY0" fmla="*/ 957222 h 957222"/>
                  <a:gd name="connsiteX1" fmla="*/ 2068033 w 3949995"/>
                  <a:gd name="connsiteY1" fmla="*/ 244840 h 957222"/>
                  <a:gd name="connsiteX2" fmla="*/ 3949995 w 3949995"/>
                  <a:gd name="connsiteY2" fmla="*/ 37506 h 957222"/>
                  <a:gd name="connsiteX3" fmla="*/ 3949995 w 3949995"/>
                  <a:gd name="connsiteY3" fmla="*/ 37506 h 957222"/>
                  <a:gd name="connsiteX0" fmla="*/ 0 w 3949995"/>
                  <a:gd name="connsiteY0" fmla="*/ 927855 h 927855"/>
                  <a:gd name="connsiteX1" fmla="*/ 2068033 w 3949995"/>
                  <a:gd name="connsiteY1" fmla="*/ 215473 h 927855"/>
                  <a:gd name="connsiteX2" fmla="*/ 3949995 w 3949995"/>
                  <a:gd name="connsiteY2" fmla="*/ 8139 h 927855"/>
                  <a:gd name="connsiteX3" fmla="*/ 3949995 w 3949995"/>
                  <a:gd name="connsiteY3" fmla="*/ 8139 h 927855"/>
                  <a:gd name="connsiteX0" fmla="*/ 0 w 3949995"/>
                  <a:gd name="connsiteY0" fmla="*/ 919716 h 919716"/>
                  <a:gd name="connsiteX1" fmla="*/ 2068033 w 3949995"/>
                  <a:gd name="connsiteY1" fmla="*/ 207334 h 919716"/>
                  <a:gd name="connsiteX2" fmla="*/ 3949995 w 3949995"/>
                  <a:gd name="connsiteY2" fmla="*/ 0 h 919716"/>
                  <a:gd name="connsiteX3" fmla="*/ 3949995 w 3949995"/>
                  <a:gd name="connsiteY3" fmla="*/ 0 h 919716"/>
                  <a:gd name="connsiteX0" fmla="*/ 0 w 3949995"/>
                  <a:gd name="connsiteY0" fmla="*/ 919716 h 919716"/>
                  <a:gd name="connsiteX1" fmla="*/ 2068033 w 3949995"/>
                  <a:gd name="connsiteY1" fmla="*/ 207334 h 919716"/>
                  <a:gd name="connsiteX2" fmla="*/ 3949995 w 3949995"/>
                  <a:gd name="connsiteY2" fmla="*/ 0 h 919716"/>
                  <a:gd name="connsiteX3" fmla="*/ 3949995 w 3949995"/>
                  <a:gd name="connsiteY3" fmla="*/ 0 h 919716"/>
                  <a:gd name="connsiteX0" fmla="*/ 0 w 3949995"/>
                  <a:gd name="connsiteY0" fmla="*/ 919716 h 919716"/>
                  <a:gd name="connsiteX1" fmla="*/ 2062717 w 3949995"/>
                  <a:gd name="connsiteY1" fmla="*/ 164804 h 919716"/>
                  <a:gd name="connsiteX2" fmla="*/ 3949995 w 3949995"/>
                  <a:gd name="connsiteY2" fmla="*/ 0 h 919716"/>
                  <a:gd name="connsiteX3" fmla="*/ 3949995 w 3949995"/>
                  <a:gd name="connsiteY3" fmla="*/ 0 h 919716"/>
                  <a:gd name="connsiteX0" fmla="*/ 0 w 3949995"/>
                  <a:gd name="connsiteY0" fmla="*/ 919716 h 919716"/>
                  <a:gd name="connsiteX1" fmla="*/ 2062717 w 3949995"/>
                  <a:gd name="connsiteY1" fmla="*/ 164804 h 919716"/>
                  <a:gd name="connsiteX2" fmla="*/ 3949995 w 3949995"/>
                  <a:gd name="connsiteY2" fmla="*/ 0 h 919716"/>
                  <a:gd name="connsiteX3" fmla="*/ 3949995 w 3949995"/>
                  <a:gd name="connsiteY3" fmla="*/ 0 h 919716"/>
                  <a:gd name="connsiteX0" fmla="*/ 0 w 3949995"/>
                  <a:gd name="connsiteY0" fmla="*/ 919716 h 919716"/>
                  <a:gd name="connsiteX1" fmla="*/ 2062717 w 3949995"/>
                  <a:gd name="connsiteY1" fmla="*/ 164804 h 919716"/>
                  <a:gd name="connsiteX2" fmla="*/ 3949995 w 3949995"/>
                  <a:gd name="connsiteY2" fmla="*/ 0 h 919716"/>
                  <a:gd name="connsiteX3" fmla="*/ 3949995 w 3949995"/>
                  <a:gd name="connsiteY3" fmla="*/ 0 h 919716"/>
                  <a:gd name="connsiteX0" fmla="*/ 0 w 3949995"/>
                  <a:gd name="connsiteY0" fmla="*/ 919716 h 919716"/>
                  <a:gd name="connsiteX1" fmla="*/ 2062717 w 3949995"/>
                  <a:gd name="connsiteY1" fmla="*/ 164804 h 919716"/>
                  <a:gd name="connsiteX2" fmla="*/ 3949995 w 3949995"/>
                  <a:gd name="connsiteY2" fmla="*/ 0 h 919716"/>
                  <a:gd name="connsiteX3" fmla="*/ 3949995 w 3949995"/>
                  <a:gd name="connsiteY3" fmla="*/ 0 h 919716"/>
                  <a:gd name="connsiteX0" fmla="*/ 0 w 4059473"/>
                  <a:gd name="connsiteY0" fmla="*/ 956680 h 956680"/>
                  <a:gd name="connsiteX1" fmla="*/ 2062717 w 4059473"/>
                  <a:gd name="connsiteY1" fmla="*/ 201768 h 956680"/>
                  <a:gd name="connsiteX2" fmla="*/ 3949995 w 4059473"/>
                  <a:gd name="connsiteY2" fmla="*/ 36964 h 956680"/>
                  <a:gd name="connsiteX3" fmla="*/ 3817175 w 4059473"/>
                  <a:gd name="connsiteY3" fmla="*/ 795323 h 956680"/>
                  <a:gd name="connsiteX0" fmla="*/ 0 w 3817175"/>
                  <a:gd name="connsiteY0" fmla="*/ 755964 h 755964"/>
                  <a:gd name="connsiteX1" fmla="*/ 2062717 w 3817175"/>
                  <a:gd name="connsiteY1" fmla="*/ 1052 h 755964"/>
                  <a:gd name="connsiteX2" fmla="*/ 3817175 w 3817175"/>
                  <a:gd name="connsiteY2" fmla="*/ 594607 h 755964"/>
                  <a:gd name="connsiteX0" fmla="*/ 0 w 3817175"/>
                  <a:gd name="connsiteY0" fmla="*/ 757474 h 757474"/>
                  <a:gd name="connsiteX1" fmla="*/ 795646 w 3817175"/>
                  <a:gd name="connsiteY1" fmla="*/ 396007 h 757474"/>
                  <a:gd name="connsiteX2" fmla="*/ 2062717 w 3817175"/>
                  <a:gd name="connsiteY2" fmla="*/ 2562 h 757474"/>
                  <a:gd name="connsiteX3" fmla="*/ 3817175 w 3817175"/>
                  <a:gd name="connsiteY3" fmla="*/ 596117 h 757474"/>
                  <a:gd name="connsiteX0" fmla="*/ 0 w 3817175"/>
                  <a:gd name="connsiteY0" fmla="*/ 812812 h 812812"/>
                  <a:gd name="connsiteX1" fmla="*/ 795646 w 3817175"/>
                  <a:gd name="connsiteY1" fmla="*/ 451345 h 812812"/>
                  <a:gd name="connsiteX2" fmla="*/ 1797279 w 3817175"/>
                  <a:gd name="connsiteY2" fmla="*/ 67131 h 812812"/>
                  <a:gd name="connsiteX3" fmla="*/ 2062717 w 3817175"/>
                  <a:gd name="connsiteY3" fmla="*/ 57900 h 812812"/>
                  <a:gd name="connsiteX4" fmla="*/ 3817175 w 3817175"/>
                  <a:gd name="connsiteY4" fmla="*/ 651455 h 812812"/>
                  <a:gd name="connsiteX0" fmla="*/ 0 w 3817175"/>
                  <a:gd name="connsiteY0" fmla="*/ 748306 h 748306"/>
                  <a:gd name="connsiteX1" fmla="*/ 795646 w 3817175"/>
                  <a:gd name="connsiteY1" fmla="*/ 386839 h 748306"/>
                  <a:gd name="connsiteX2" fmla="*/ 1797279 w 3817175"/>
                  <a:gd name="connsiteY2" fmla="*/ 2625 h 748306"/>
                  <a:gd name="connsiteX3" fmla="*/ 3817175 w 3817175"/>
                  <a:gd name="connsiteY3" fmla="*/ 586949 h 748306"/>
                  <a:gd name="connsiteX0" fmla="*/ 0 w 3817175"/>
                  <a:gd name="connsiteY0" fmla="*/ 763663 h 763663"/>
                  <a:gd name="connsiteX1" fmla="*/ 795646 w 3817175"/>
                  <a:gd name="connsiteY1" fmla="*/ 402196 h 763663"/>
                  <a:gd name="connsiteX2" fmla="*/ 1797279 w 3817175"/>
                  <a:gd name="connsiteY2" fmla="*/ 17982 h 763663"/>
                  <a:gd name="connsiteX3" fmla="*/ 2297684 w 3817175"/>
                  <a:gd name="connsiteY3" fmla="*/ 118400 h 763663"/>
                  <a:gd name="connsiteX4" fmla="*/ 3817175 w 3817175"/>
                  <a:gd name="connsiteY4" fmla="*/ 602306 h 763663"/>
                  <a:gd name="connsiteX0" fmla="*/ 0 w 3817175"/>
                  <a:gd name="connsiteY0" fmla="*/ 763663 h 763663"/>
                  <a:gd name="connsiteX1" fmla="*/ 795646 w 3817175"/>
                  <a:gd name="connsiteY1" fmla="*/ 402196 h 763663"/>
                  <a:gd name="connsiteX2" fmla="*/ 1797279 w 3817175"/>
                  <a:gd name="connsiteY2" fmla="*/ 17982 h 763663"/>
                  <a:gd name="connsiteX3" fmla="*/ 2297684 w 3817175"/>
                  <a:gd name="connsiteY3" fmla="*/ 118400 h 763663"/>
                  <a:gd name="connsiteX4" fmla="*/ 3235389 w 3817175"/>
                  <a:gd name="connsiteY4" fmla="*/ 416567 h 763663"/>
                  <a:gd name="connsiteX5" fmla="*/ 3817175 w 3817175"/>
                  <a:gd name="connsiteY5" fmla="*/ 602306 h 763663"/>
                  <a:gd name="connsiteX0" fmla="*/ 0 w 3817175"/>
                  <a:gd name="connsiteY0" fmla="*/ 676097 h 676097"/>
                  <a:gd name="connsiteX1" fmla="*/ 795646 w 3817175"/>
                  <a:gd name="connsiteY1" fmla="*/ 314630 h 676097"/>
                  <a:gd name="connsiteX2" fmla="*/ 1768111 w 3817175"/>
                  <a:gd name="connsiteY2" fmla="*/ 140964 h 676097"/>
                  <a:gd name="connsiteX3" fmla="*/ 2297684 w 3817175"/>
                  <a:gd name="connsiteY3" fmla="*/ 30834 h 676097"/>
                  <a:gd name="connsiteX4" fmla="*/ 3235389 w 3817175"/>
                  <a:gd name="connsiteY4" fmla="*/ 329001 h 676097"/>
                  <a:gd name="connsiteX5" fmla="*/ 3817175 w 3817175"/>
                  <a:gd name="connsiteY5" fmla="*/ 514740 h 676097"/>
                  <a:gd name="connsiteX0" fmla="*/ 0 w 3817175"/>
                  <a:gd name="connsiteY0" fmla="*/ 676097 h 676097"/>
                  <a:gd name="connsiteX1" fmla="*/ 795646 w 3817175"/>
                  <a:gd name="connsiteY1" fmla="*/ 314630 h 676097"/>
                  <a:gd name="connsiteX2" fmla="*/ 1768111 w 3817175"/>
                  <a:gd name="connsiteY2" fmla="*/ 140964 h 676097"/>
                  <a:gd name="connsiteX3" fmla="*/ 2297684 w 3817175"/>
                  <a:gd name="connsiteY3" fmla="*/ 30834 h 676097"/>
                  <a:gd name="connsiteX4" fmla="*/ 3235389 w 3817175"/>
                  <a:gd name="connsiteY4" fmla="*/ 329001 h 676097"/>
                  <a:gd name="connsiteX5" fmla="*/ 3817175 w 3817175"/>
                  <a:gd name="connsiteY5" fmla="*/ 514740 h 676097"/>
                  <a:gd name="connsiteX0" fmla="*/ 0 w 3817175"/>
                  <a:gd name="connsiteY0" fmla="*/ 553425 h 553425"/>
                  <a:gd name="connsiteX1" fmla="*/ 795646 w 3817175"/>
                  <a:gd name="connsiteY1" fmla="*/ 191958 h 553425"/>
                  <a:gd name="connsiteX2" fmla="*/ 1768111 w 3817175"/>
                  <a:gd name="connsiteY2" fmla="*/ 18292 h 553425"/>
                  <a:gd name="connsiteX3" fmla="*/ 2278492 w 3817175"/>
                  <a:gd name="connsiteY3" fmla="*/ 116892 h 553425"/>
                  <a:gd name="connsiteX4" fmla="*/ 3235389 w 3817175"/>
                  <a:gd name="connsiteY4" fmla="*/ 206329 h 553425"/>
                  <a:gd name="connsiteX5" fmla="*/ 3817175 w 3817175"/>
                  <a:gd name="connsiteY5" fmla="*/ 392068 h 553425"/>
                  <a:gd name="connsiteX0" fmla="*/ 0 w 3817175"/>
                  <a:gd name="connsiteY0" fmla="*/ 543459 h 543459"/>
                  <a:gd name="connsiteX1" fmla="*/ 795646 w 3817175"/>
                  <a:gd name="connsiteY1" fmla="*/ 181992 h 543459"/>
                  <a:gd name="connsiteX2" fmla="*/ 1768111 w 3817175"/>
                  <a:gd name="connsiteY2" fmla="*/ 8326 h 543459"/>
                  <a:gd name="connsiteX3" fmla="*/ 2278492 w 3817175"/>
                  <a:gd name="connsiteY3" fmla="*/ 106926 h 543459"/>
                  <a:gd name="connsiteX4" fmla="*/ 3235389 w 3817175"/>
                  <a:gd name="connsiteY4" fmla="*/ 196363 h 543459"/>
                  <a:gd name="connsiteX5" fmla="*/ 3817175 w 3817175"/>
                  <a:gd name="connsiteY5" fmla="*/ 382102 h 543459"/>
                  <a:gd name="connsiteX0" fmla="*/ 0 w 3817175"/>
                  <a:gd name="connsiteY0" fmla="*/ 543459 h 543459"/>
                  <a:gd name="connsiteX1" fmla="*/ 795646 w 3817175"/>
                  <a:gd name="connsiteY1" fmla="*/ 181992 h 543459"/>
                  <a:gd name="connsiteX2" fmla="*/ 1768111 w 3817175"/>
                  <a:gd name="connsiteY2" fmla="*/ 8326 h 543459"/>
                  <a:gd name="connsiteX3" fmla="*/ 2278492 w 3817175"/>
                  <a:gd name="connsiteY3" fmla="*/ 106926 h 543459"/>
                  <a:gd name="connsiteX4" fmla="*/ 3235389 w 3817175"/>
                  <a:gd name="connsiteY4" fmla="*/ 196363 h 543459"/>
                  <a:gd name="connsiteX5" fmla="*/ 3817175 w 3817175"/>
                  <a:gd name="connsiteY5" fmla="*/ 382102 h 543459"/>
                  <a:gd name="connsiteX0" fmla="*/ 0 w 3817175"/>
                  <a:gd name="connsiteY0" fmla="*/ 543459 h 543459"/>
                  <a:gd name="connsiteX1" fmla="*/ 795646 w 3817175"/>
                  <a:gd name="connsiteY1" fmla="*/ 181992 h 543459"/>
                  <a:gd name="connsiteX2" fmla="*/ 1768111 w 3817175"/>
                  <a:gd name="connsiteY2" fmla="*/ 8326 h 543459"/>
                  <a:gd name="connsiteX3" fmla="*/ 2278492 w 3817175"/>
                  <a:gd name="connsiteY3" fmla="*/ 106926 h 543459"/>
                  <a:gd name="connsiteX4" fmla="*/ 3235389 w 3817175"/>
                  <a:gd name="connsiteY4" fmla="*/ 196363 h 543459"/>
                  <a:gd name="connsiteX5" fmla="*/ 3817175 w 3817175"/>
                  <a:gd name="connsiteY5" fmla="*/ 382102 h 543459"/>
                  <a:gd name="connsiteX0" fmla="*/ 0 w 3817175"/>
                  <a:gd name="connsiteY0" fmla="*/ 543459 h 543459"/>
                  <a:gd name="connsiteX1" fmla="*/ 795646 w 3817175"/>
                  <a:gd name="connsiteY1" fmla="*/ 181992 h 543459"/>
                  <a:gd name="connsiteX2" fmla="*/ 1768111 w 3817175"/>
                  <a:gd name="connsiteY2" fmla="*/ 8326 h 543459"/>
                  <a:gd name="connsiteX3" fmla="*/ 2278492 w 3817175"/>
                  <a:gd name="connsiteY3" fmla="*/ 106926 h 543459"/>
                  <a:gd name="connsiteX4" fmla="*/ 3235389 w 3817175"/>
                  <a:gd name="connsiteY4" fmla="*/ 196363 h 543459"/>
                  <a:gd name="connsiteX5" fmla="*/ 3817175 w 3817175"/>
                  <a:gd name="connsiteY5" fmla="*/ 382102 h 543459"/>
                  <a:gd name="connsiteX0" fmla="*/ 0 w 3817175"/>
                  <a:gd name="connsiteY0" fmla="*/ 566924 h 566924"/>
                  <a:gd name="connsiteX1" fmla="*/ 795646 w 3817175"/>
                  <a:gd name="connsiteY1" fmla="*/ 205457 h 566924"/>
                  <a:gd name="connsiteX2" fmla="*/ 1768111 w 3817175"/>
                  <a:gd name="connsiteY2" fmla="*/ 31791 h 566924"/>
                  <a:gd name="connsiteX3" fmla="*/ 2278492 w 3817175"/>
                  <a:gd name="connsiteY3" fmla="*/ 130391 h 566924"/>
                  <a:gd name="connsiteX4" fmla="*/ 3235389 w 3817175"/>
                  <a:gd name="connsiteY4" fmla="*/ 219828 h 566924"/>
                  <a:gd name="connsiteX5" fmla="*/ 3817175 w 3817175"/>
                  <a:gd name="connsiteY5" fmla="*/ 405567 h 566924"/>
                  <a:gd name="connsiteX0" fmla="*/ 0 w 3817175"/>
                  <a:gd name="connsiteY0" fmla="*/ 548691 h 548691"/>
                  <a:gd name="connsiteX1" fmla="*/ 795646 w 3817175"/>
                  <a:gd name="connsiteY1" fmla="*/ 187224 h 548691"/>
                  <a:gd name="connsiteX2" fmla="*/ 1768111 w 3817175"/>
                  <a:gd name="connsiteY2" fmla="*/ 13558 h 548691"/>
                  <a:gd name="connsiteX3" fmla="*/ 2278492 w 3817175"/>
                  <a:gd name="connsiteY3" fmla="*/ 112158 h 548691"/>
                  <a:gd name="connsiteX4" fmla="*/ 3235389 w 3817175"/>
                  <a:gd name="connsiteY4" fmla="*/ 201595 h 548691"/>
                  <a:gd name="connsiteX5" fmla="*/ 3817175 w 3817175"/>
                  <a:gd name="connsiteY5" fmla="*/ 387334 h 548691"/>
                  <a:gd name="connsiteX0" fmla="*/ 0 w 3817175"/>
                  <a:gd name="connsiteY0" fmla="*/ 548691 h 548691"/>
                  <a:gd name="connsiteX1" fmla="*/ 795646 w 3817175"/>
                  <a:gd name="connsiteY1" fmla="*/ 187224 h 548691"/>
                  <a:gd name="connsiteX2" fmla="*/ 1768111 w 3817175"/>
                  <a:gd name="connsiteY2" fmla="*/ 13558 h 548691"/>
                  <a:gd name="connsiteX3" fmla="*/ 2278492 w 3817175"/>
                  <a:gd name="connsiteY3" fmla="*/ 112158 h 548691"/>
                  <a:gd name="connsiteX4" fmla="*/ 3235389 w 3817175"/>
                  <a:gd name="connsiteY4" fmla="*/ 201595 h 548691"/>
                  <a:gd name="connsiteX5" fmla="*/ 3817175 w 3817175"/>
                  <a:gd name="connsiteY5" fmla="*/ 387334 h 548691"/>
                  <a:gd name="connsiteX0" fmla="*/ 0 w 3817175"/>
                  <a:gd name="connsiteY0" fmla="*/ 535133 h 535133"/>
                  <a:gd name="connsiteX1" fmla="*/ 795646 w 3817175"/>
                  <a:gd name="connsiteY1" fmla="*/ 173666 h 535133"/>
                  <a:gd name="connsiteX2" fmla="*/ 1768111 w 3817175"/>
                  <a:gd name="connsiteY2" fmla="*/ 0 h 535133"/>
                  <a:gd name="connsiteX3" fmla="*/ 2278492 w 3817175"/>
                  <a:gd name="connsiteY3" fmla="*/ 98600 h 535133"/>
                  <a:gd name="connsiteX4" fmla="*/ 3235389 w 3817175"/>
                  <a:gd name="connsiteY4" fmla="*/ 188037 h 535133"/>
                  <a:gd name="connsiteX5" fmla="*/ 3817175 w 3817175"/>
                  <a:gd name="connsiteY5" fmla="*/ 373776 h 535133"/>
                  <a:gd name="connsiteX0" fmla="*/ 0 w 3817175"/>
                  <a:gd name="connsiteY0" fmla="*/ 538891 h 538891"/>
                  <a:gd name="connsiteX1" fmla="*/ 795646 w 3817175"/>
                  <a:gd name="connsiteY1" fmla="*/ 177424 h 538891"/>
                  <a:gd name="connsiteX2" fmla="*/ 1768111 w 3817175"/>
                  <a:gd name="connsiteY2" fmla="*/ 3758 h 538891"/>
                  <a:gd name="connsiteX3" fmla="*/ 2278492 w 3817175"/>
                  <a:gd name="connsiteY3" fmla="*/ 102358 h 538891"/>
                  <a:gd name="connsiteX4" fmla="*/ 3235389 w 3817175"/>
                  <a:gd name="connsiteY4" fmla="*/ 191795 h 538891"/>
                  <a:gd name="connsiteX5" fmla="*/ 3817175 w 3817175"/>
                  <a:gd name="connsiteY5" fmla="*/ 377534 h 538891"/>
                  <a:gd name="connsiteX0" fmla="*/ 0 w 3817175"/>
                  <a:gd name="connsiteY0" fmla="*/ 538891 h 538891"/>
                  <a:gd name="connsiteX1" fmla="*/ 795646 w 3817175"/>
                  <a:gd name="connsiteY1" fmla="*/ 177424 h 538891"/>
                  <a:gd name="connsiteX2" fmla="*/ 1768111 w 3817175"/>
                  <a:gd name="connsiteY2" fmla="*/ 3758 h 538891"/>
                  <a:gd name="connsiteX3" fmla="*/ 2279706 w 3817175"/>
                  <a:gd name="connsiteY3" fmla="*/ 87211 h 538891"/>
                  <a:gd name="connsiteX4" fmla="*/ 3235389 w 3817175"/>
                  <a:gd name="connsiteY4" fmla="*/ 191795 h 538891"/>
                  <a:gd name="connsiteX5" fmla="*/ 3817175 w 3817175"/>
                  <a:gd name="connsiteY5" fmla="*/ 377534 h 538891"/>
                  <a:gd name="connsiteX0" fmla="*/ 0 w 3817175"/>
                  <a:gd name="connsiteY0" fmla="*/ 538891 h 538891"/>
                  <a:gd name="connsiteX1" fmla="*/ 795646 w 3817175"/>
                  <a:gd name="connsiteY1" fmla="*/ 177424 h 538891"/>
                  <a:gd name="connsiteX2" fmla="*/ 1768111 w 3817175"/>
                  <a:gd name="connsiteY2" fmla="*/ 3758 h 538891"/>
                  <a:gd name="connsiteX3" fmla="*/ 2279706 w 3817175"/>
                  <a:gd name="connsiteY3" fmla="*/ 87211 h 538891"/>
                  <a:gd name="connsiteX4" fmla="*/ 3235389 w 3817175"/>
                  <a:gd name="connsiteY4" fmla="*/ 191795 h 538891"/>
                  <a:gd name="connsiteX5" fmla="*/ 3817175 w 3817175"/>
                  <a:gd name="connsiteY5" fmla="*/ 377534 h 538891"/>
                  <a:gd name="connsiteX0" fmla="*/ 0 w 3817175"/>
                  <a:gd name="connsiteY0" fmla="*/ 538891 h 538891"/>
                  <a:gd name="connsiteX1" fmla="*/ 795646 w 3817175"/>
                  <a:gd name="connsiteY1" fmla="*/ 177424 h 538891"/>
                  <a:gd name="connsiteX2" fmla="*/ 1768111 w 3817175"/>
                  <a:gd name="connsiteY2" fmla="*/ 3758 h 538891"/>
                  <a:gd name="connsiteX3" fmla="*/ 2279706 w 3817175"/>
                  <a:gd name="connsiteY3" fmla="*/ 87211 h 538891"/>
                  <a:gd name="connsiteX4" fmla="*/ 3235389 w 3817175"/>
                  <a:gd name="connsiteY4" fmla="*/ 191795 h 538891"/>
                  <a:gd name="connsiteX5" fmla="*/ 3817175 w 3817175"/>
                  <a:gd name="connsiteY5" fmla="*/ 377534 h 538891"/>
                  <a:gd name="connsiteX0" fmla="*/ 0 w 3817175"/>
                  <a:gd name="connsiteY0" fmla="*/ 538891 h 538891"/>
                  <a:gd name="connsiteX1" fmla="*/ 795646 w 3817175"/>
                  <a:gd name="connsiteY1" fmla="*/ 177424 h 538891"/>
                  <a:gd name="connsiteX2" fmla="*/ 1768111 w 3817175"/>
                  <a:gd name="connsiteY2" fmla="*/ 3758 h 538891"/>
                  <a:gd name="connsiteX3" fmla="*/ 2289921 w 3817175"/>
                  <a:gd name="connsiteY3" fmla="*/ 51766 h 538891"/>
                  <a:gd name="connsiteX4" fmla="*/ 3235389 w 3817175"/>
                  <a:gd name="connsiteY4" fmla="*/ 191795 h 538891"/>
                  <a:gd name="connsiteX5" fmla="*/ 3817175 w 3817175"/>
                  <a:gd name="connsiteY5" fmla="*/ 377534 h 538891"/>
                  <a:gd name="connsiteX0" fmla="*/ 0 w 3817175"/>
                  <a:gd name="connsiteY0" fmla="*/ 542983 h 542983"/>
                  <a:gd name="connsiteX1" fmla="*/ 795646 w 3817175"/>
                  <a:gd name="connsiteY1" fmla="*/ 181516 h 542983"/>
                  <a:gd name="connsiteX2" fmla="*/ 1807776 w 3817175"/>
                  <a:gd name="connsiteY2" fmla="*/ 3599 h 542983"/>
                  <a:gd name="connsiteX3" fmla="*/ 2289921 w 3817175"/>
                  <a:gd name="connsiteY3" fmla="*/ 55858 h 542983"/>
                  <a:gd name="connsiteX4" fmla="*/ 3235389 w 3817175"/>
                  <a:gd name="connsiteY4" fmla="*/ 195887 h 542983"/>
                  <a:gd name="connsiteX5" fmla="*/ 3817175 w 3817175"/>
                  <a:gd name="connsiteY5" fmla="*/ 381626 h 542983"/>
                  <a:gd name="connsiteX0" fmla="*/ 0 w 3817175"/>
                  <a:gd name="connsiteY0" fmla="*/ 542983 h 542983"/>
                  <a:gd name="connsiteX1" fmla="*/ 795646 w 3817175"/>
                  <a:gd name="connsiteY1" fmla="*/ 181516 h 542983"/>
                  <a:gd name="connsiteX2" fmla="*/ 1807776 w 3817175"/>
                  <a:gd name="connsiteY2" fmla="*/ 3599 h 542983"/>
                  <a:gd name="connsiteX3" fmla="*/ 2289921 w 3817175"/>
                  <a:gd name="connsiteY3" fmla="*/ 55858 h 542983"/>
                  <a:gd name="connsiteX4" fmla="*/ 3228355 w 3817175"/>
                  <a:gd name="connsiteY4" fmla="*/ 344935 h 542983"/>
                  <a:gd name="connsiteX5" fmla="*/ 3817175 w 3817175"/>
                  <a:gd name="connsiteY5" fmla="*/ 381626 h 542983"/>
                  <a:gd name="connsiteX0" fmla="*/ 0 w 3817175"/>
                  <a:gd name="connsiteY0" fmla="*/ 542983 h 542983"/>
                  <a:gd name="connsiteX1" fmla="*/ 795646 w 3817175"/>
                  <a:gd name="connsiteY1" fmla="*/ 181516 h 542983"/>
                  <a:gd name="connsiteX2" fmla="*/ 1807776 w 3817175"/>
                  <a:gd name="connsiteY2" fmla="*/ 3599 h 542983"/>
                  <a:gd name="connsiteX3" fmla="*/ 2289921 w 3817175"/>
                  <a:gd name="connsiteY3" fmla="*/ 55858 h 542983"/>
                  <a:gd name="connsiteX4" fmla="*/ 3228355 w 3817175"/>
                  <a:gd name="connsiteY4" fmla="*/ 344935 h 542983"/>
                  <a:gd name="connsiteX5" fmla="*/ 3817175 w 3817175"/>
                  <a:gd name="connsiteY5" fmla="*/ 381626 h 542983"/>
                  <a:gd name="connsiteX0" fmla="*/ 0 w 3817175"/>
                  <a:gd name="connsiteY0" fmla="*/ 542983 h 542983"/>
                  <a:gd name="connsiteX1" fmla="*/ 795646 w 3817175"/>
                  <a:gd name="connsiteY1" fmla="*/ 181516 h 542983"/>
                  <a:gd name="connsiteX2" fmla="*/ 1807776 w 3817175"/>
                  <a:gd name="connsiteY2" fmla="*/ 3599 h 542983"/>
                  <a:gd name="connsiteX3" fmla="*/ 2289921 w 3817175"/>
                  <a:gd name="connsiteY3" fmla="*/ 55858 h 542983"/>
                  <a:gd name="connsiteX4" fmla="*/ 3228355 w 3817175"/>
                  <a:gd name="connsiteY4" fmla="*/ 344935 h 542983"/>
                  <a:gd name="connsiteX5" fmla="*/ 3817175 w 3817175"/>
                  <a:gd name="connsiteY5" fmla="*/ 381626 h 542983"/>
                  <a:gd name="connsiteX0" fmla="*/ 0 w 3817175"/>
                  <a:gd name="connsiteY0" fmla="*/ 542983 h 542983"/>
                  <a:gd name="connsiteX1" fmla="*/ 795646 w 3817175"/>
                  <a:gd name="connsiteY1" fmla="*/ 181516 h 542983"/>
                  <a:gd name="connsiteX2" fmla="*/ 1807776 w 3817175"/>
                  <a:gd name="connsiteY2" fmla="*/ 3599 h 542983"/>
                  <a:gd name="connsiteX3" fmla="*/ 2289921 w 3817175"/>
                  <a:gd name="connsiteY3" fmla="*/ 55858 h 542983"/>
                  <a:gd name="connsiteX4" fmla="*/ 3228355 w 3817175"/>
                  <a:gd name="connsiteY4" fmla="*/ 344935 h 542983"/>
                  <a:gd name="connsiteX5" fmla="*/ 3817175 w 3817175"/>
                  <a:gd name="connsiteY5" fmla="*/ 381626 h 542983"/>
                  <a:gd name="connsiteX0" fmla="*/ 0 w 3759078"/>
                  <a:gd name="connsiteY0" fmla="*/ 542983 h 722409"/>
                  <a:gd name="connsiteX1" fmla="*/ 795646 w 3759078"/>
                  <a:gd name="connsiteY1" fmla="*/ 181516 h 722409"/>
                  <a:gd name="connsiteX2" fmla="*/ 1807776 w 3759078"/>
                  <a:gd name="connsiteY2" fmla="*/ 3599 h 722409"/>
                  <a:gd name="connsiteX3" fmla="*/ 2289921 w 3759078"/>
                  <a:gd name="connsiteY3" fmla="*/ 55858 h 722409"/>
                  <a:gd name="connsiteX4" fmla="*/ 3228355 w 3759078"/>
                  <a:gd name="connsiteY4" fmla="*/ 344935 h 722409"/>
                  <a:gd name="connsiteX5" fmla="*/ 3759078 w 3759078"/>
                  <a:gd name="connsiteY5" fmla="*/ 722409 h 722409"/>
                  <a:gd name="connsiteX0" fmla="*/ 0 w 3759078"/>
                  <a:gd name="connsiteY0" fmla="*/ 542983 h 722409"/>
                  <a:gd name="connsiteX1" fmla="*/ 795646 w 3759078"/>
                  <a:gd name="connsiteY1" fmla="*/ 181516 h 722409"/>
                  <a:gd name="connsiteX2" fmla="*/ 1807776 w 3759078"/>
                  <a:gd name="connsiteY2" fmla="*/ 3599 h 722409"/>
                  <a:gd name="connsiteX3" fmla="*/ 2289921 w 3759078"/>
                  <a:gd name="connsiteY3" fmla="*/ 55858 h 722409"/>
                  <a:gd name="connsiteX4" fmla="*/ 3228355 w 3759078"/>
                  <a:gd name="connsiteY4" fmla="*/ 344935 h 722409"/>
                  <a:gd name="connsiteX5" fmla="*/ 3759078 w 3759078"/>
                  <a:gd name="connsiteY5" fmla="*/ 722409 h 722409"/>
                  <a:gd name="connsiteX0" fmla="*/ 0 w 3759078"/>
                  <a:gd name="connsiteY0" fmla="*/ 542983 h 722409"/>
                  <a:gd name="connsiteX1" fmla="*/ 795646 w 3759078"/>
                  <a:gd name="connsiteY1" fmla="*/ 181516 h 722409"/>
                  <a:gd name="connsiteX2" fmla="*/ 1807776 w 3759078"/>
                  <a:gd name="connsiteY2" fmla="*/ 3599 h 722409"/>
                  <a:gd name="connsiteX3" fmla="*/ 2289921 w 3759078"/>
                  <a:gd name="connsiteY3" fmla="*/ 55858 h 722409"/>
                  <a:gd name="connsiteX4" fmla="*/ 3228355 w 3759078"/>
                  <a:gd name="connsiteY4" fmla="*/ 344935 h 722409"/>
                  <a:gd name="connsiteX5" fmla="*/ 3759078 w 3759078"/>
                  <a:gd name="connsiteY5" fmla="*/ 722409 h 722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9078" h="722409">
                    <a:moveTo>
                      <a:pt x="0" y="542983"/>
                    </a:moveTo>
                    <a:cubicBezTo>
                      <a:pt x="132608" y="482739"/>
                      <a:pt x="451860" y="307335"/>
                      <a:pt x="795646" y="181516"/>
                    </a:cubicBezTo>
                    <a:cubicBezTo>
                      <a:pt x="1095192" y="57236"/>
                      <a:pt x="1549000" y="-17693"/>
                      <a:pt x="1807776" y="3599"/>
                    </a:cubicBezTo>
                    <a:cubicBezTo>
                      <a:pt x="2041171" y="13731"/>
                      <a:pt x="2000553" y="8176"/>
                      <a:pt x="2289921" y="55858"/>
                    </a:cubicBezTo>
                    <a:cubicBezTo>
                      <a:pt x="2653719" y="137710"/>
                      <a:pt x="2766046" y="112865"/>
                      <a:pt x="3228355" y="344935"/>
                    </a:cubicBezTo>
                    <a:cubicBezTo>
                      <a:pt x="3451224" y="473279"/>
                      <a:pt x="3582418" y="561495"/>
                      <a:pt x="3759078" y="722409"/>
                    </a:cubicBezTo>
                  </a:path>
                </a:pathLst>
              </a:custGeom>
              <a:noFill/>
              <a:ln w="28575">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reeform 8"/>
              <p:cNvSpPr/>
              <p:nvPr/>
            </p:nvSpPr>
            <p:spPr>
              <a:xfrm rot="332431">
                <a:off x="2511940" y="2373720"/>
                <a:ext cx="3949995" cy="919716"/>
              </a:xfrm>
              <a:custGeom>
                <a:avLst/>
                <a:gdLst>
                  <a:gd name="connsiteX0" fmla="*/ 0 w 3949995"/>
                  <a:gd name="connsiteY0" fmla="*/ 919716 h 919716"/>
                  <a:gd name="connsiteX1" fmla="*/ 3949995 w 3949995"/>
                  <a:gd name="connsiteY1" fmla="*/ 0 h 919716"/>
                  <a:gd name="connsiteX2" fmla="*/ 3949995 w 3949995"/>
                  <a:gd name="connsiteY2" fmla="*/ 0 h 919716"/>
                  <a:gd name="connsiteX0" fmla="*/ 0 w 3949995"/>
                  <a:gd name="connsiteY0" fmla="*/ 919716 h 919716"/>
                  <a:gd name="connsiteX1" fmla="*/ 2089298 w 3949995"/>
                  <a:gd name="connsiteY1" fmla="*/ 425302 h 919716"/>
                  <a:gd name="connsiteX2" fmla="*/ 3949995 w 3949995"/>
                  <a:gd name="connsiteY2" fmla="*/ 0 h 919716"/>
                  <a:gd name="connsiteX3" fmla="*/ 3949995 w 3949995"/>
                  <a:gd name="connsiteY3" fmla="*/ 0 h 919716"/>
                  <a:gd name="connsiteX0" fmla="*/ 0 w 3949995"/>
                  <a:gd name="connsiteY0" fmla="*/ 919716 h 919716"/>
                  <a:gd name="connsiteX1" fmla="*/ 2068033 w 3949995"/>
                  <a:gd name="connsiteY1" fmla="*/ 207334 h 919716"/>
                  <a:gd name="connsiteX2" fmla="*/ 3949995 w 3949995"/>
                  <a:gd name="connsiteY2" fmla="*/ 0 h 919716"/>
                  <a:gd name="connsiteX3" fmla="*/ 3949995 w 3949995"/>
                  <a:gd name="connsiteY3" fmla="*/ 0 h 919716"/>
                  <a:gd name="connsiteX0" fmla="*/ 0 w 3949995"/>
                  <a:gd name="connsiteY0" fmla="*/ 919716 h 919716"/>
                  <a:gd name="connsiteX1" fmla="*/ 2068033 w 3949995"/>
                  <a:gd name="connsiteY1" fmla="*/ 207334 h 919716"/>
                  <a:gd name="connsiteX2" fmla="*/ 3949995 w 3949995"/>
                  <a:gd name="connsiteY2" fmla="*/ 0 h 919716"/>
                  <a:gd name="connsiteX3" fmla="*/ 3949995 w 3949995"/>
                  <a:gd name="connsiteY3" fmla="*/ 0 h 919716"/>
                  <a:gd name="connsiteX0" fmla="*/ 0 w 3949995"/>
                  <a:gd name="connsiteY0" fmla="*/ 919716 h 919716"/>
                  <a:gd name="connsiteX1" fmla="*/ 2068033 w 3949995"/>
                  <a:gd name="connsiteY1" fmla="*/ 207334 h 919716"/>
                  <a:gd name="connsiteX2" fmla="*/ 3949995 w 3949995"/>
                  <a:gd name="connsiteY2" fmla="*/ 0 h 919716"/>
                  <a:gd name="connsiteX3" fmla="*/ 3949995 w 3949995"/>
                  <a:gd name="connsiteY3" fmla="*/ 0 h 919716"/>
                  <a:gd name="connsiteX0" fmla="*/ 0 w 3949995"/>
                  <a:gd name="connsiteY0" fmla="*/ 957222 h 957222"/>
                  <a:gd name="connsiteX1" fmla="*/ 2068033 w 3949995"/>
                  <a:gd name="connsiteY1" fmla="*/ 244840 h 957222"/>
                  <a:gd name="connsiteX2" fmla="*/ 3949995 w 3949995"/>
                  <a:gd name="connsiteY2" fmla="*/ 37506 h 957222"/>
                  <a:gd name="connsiteX3" fmla="*/ 3949995 w 3949995"/>
                  <a:gd name="connsiteY3" fmla="*/ 37506 h 957222"/>
                  <a:gd name="connsiteX0" fmla="*/ 0 w 3949995"/>
                  <a:gd name="connsiteY0" fmla="*/ 927855 h 927855"/>
                  <a:gd name="connsiteX1" fmla="*/ 2068033 w 3949995"/>
                  <a:gd name="connsiteY1" fmla="*/ 215473 h 927855"/>
                  <a:gd name="connsiteX2" fmla="*/ 3949995 w 3949995"/>
                  <a:gd name="connsiteY2" fmla="*/ 8139 h 927855"/>
                  <a:gd name="connsiteX3" fmla="*/ 3949995 w 3949995"/>
                  <a:gd name="connsiteY3" fmla="*/ 8139 h 927855"/>
                  <a:gd name="connsiteX0" fmla="*/ 0 w 3949995"/>
                  <a:gd name="connsiteY0" fmla="*/ 919716 h 919716"/>
                  <a:gd name="connsiteX1" fmla="*/ 2068033 w 3949995"/>
                  <a:gd name="connsiteY1" fmla="*/ 207334 h 919716"/>
                  <a:gd name="connsiteX2" fmla="*/ 3949995 w 3949995"/>
                  <a:gd name="connsiteY2" fmla="*/ 0 h 919716"/>
                  <a:gd name="connsiteX3" fmla="*/ 3949995 w 3949995"/>
                  <a:gd name="connsiteY3" fmla="*/ 0 h 919716"/>
                  <a:gd name="connsiteX0" fmla="*/ 0 w 3949995"/>
                  <a:gd name="connsiteY0" fmla="*/ 919716 h 919716"/>
                  <a:gd name="connsiteX1" fmla="*/ 2068033 w 3949995"/>
                  <a:gd name="connsiteY1" fmla="*/ 207334 h 919716"/>
                  <a:gd name="connsiteX2" fmla="*/ 3949995 w 3949995"/>
                  <a:gd name="connsiteY2" fmla="*/ 0 h 919716"/>
                  <a:gd name="connsiteX3" fmla="*/ 3949995 w 3949995"/>
                  <a:gd name="connsiteY3" fmla="*/ 0 h 919716"/>
                  <a:gd name="connsiteX0" fmla="*/ 0 w 3949995"/>
                  <a:gd name="connsiteY0" fmla="*/ 919716 h 919716"/>
                  <a:gd name="connsiteX1" fmla="*/ 2062717 w 3949995"/>
                  <a:gd name="connsiteY1" fmla="*/ 164804 h 919716"/>
                  <a:gd name="connsiteX2" fmla="*/ 3949995 w 3949995"/>
                  <a:gd name="connsiteY2" fmla="*/ 0 h 919716"/>
                  <a:gd name="connsiteX3" fmla="*/ 3949995 w 3949995"/>
                  <a:gd name="connsiteY3" fmla="*/ 0 h 919716"/>
                  <a:gd name="connsiteX0" fmla="*/ 0 w 3949995"/>
                  <a:gd name="connsiteY0" fmla="*/ 919716 h 919716"/>
                  <a:gd name="connsiteX1" fmla="*/ 2062717 w 3949995"/>
                  <a:gd name="connsiteY1" fmla="*/ 164804 h 919716"/>
                  <a:gd name="connsiteX2" fmla="*/ 3949995 w 3949995"/>
                  <a:gd name="connsiteY2" fmla="*/ 0 h 919716"/>
                  <a:gd name="connsiteX3" fmla="*/ 3949995 w 3949995"/>
                  <a:gd name="connsiteY3" fmla="*/ 0 h 919716"/>
                  <a:gd name="connsiteX0" fmla="*/ 0 w 3949995"/>
                  <a:gd name="connsiteY0" fmla="*/ 919716 h 919716"/>
                  <a:gd name="connsiteX1" fmla="*/ 2062717 w 3949995"/>
                  <a:gd name="connsiteY1" fmla="*/ 164804 h 919716"/>
                  <a:gd name="connsiteX2" fmla="*/ 3949995 w 3949995"/>
                  <a:gd name="connsiteY2" fmla="*/ 0 h 919716"/>
                  <a:gd name="connsiteX3" fmla="*/ 3949995 w 3949995"/>
                  <a:gd name="connsiteY3" fmla="*/ 0 h 919716"/>
                  <a:gd name="connsiteX0" fmla="*/ 0 w 3949995"/>
                  <a:gd name="connsiteY0" fmla="*/ 919716 h 919716"/>
                  <a:gd name="connsiteX1" fmla="*/ 2062717 w 3949995"/>
                  <a:gd name="connsiteY1" fmla="*/ 164804 h 919716"/>
                  <a:gd name="connsiteX2" fmla="*/ 3949995 w 3949995"/>
                  <a:gd name="connsiteY2" fmla="*/ 0 h 919716"/>
                  <a:gd name="connsiteX3" fmla="*/ 3949995 w 3949995"/>
                  <a:gd name="connsiteY3" fmla="*/ 0 h 919716"/>
                </a:gdLst>
                <a:ahLst/>
                <a:cxnLst>
                  <a:cxn ang="0">
                    <a:pos x="connsiteX0" y="connsiteY0"/>
                  </a:cxn>
                  <a:cxn ang="0">
                    <a:pos x="connsiteX1" y="connsiteY1"/>
                  </a:cxn>
                  <a:cxn ang="0">
                    <a:pos x="connsiteX2" y="connsiteY2"/>
                  </a:cxn>
                  <a:cxn ang="0">
                    <a:pos x="connsiteX3" y="connsiteY3"/>
                  </a:cxn>
                </a:cxnLst>
                <a:rect l="l" t="t" r="r" b="b"/>
                <a:pathLst>
                  <a:path w="3949995" h="919716">
                    <a:moveTo>
                      <a:pt x="0" y="919716"/>
                    </a:moveTo>
                    <a:cubicBezTo>
                      <a:pt x="774405" y="559981"/>
                      <a:pt x="1150089" y="370368"/>
                      <a:pt x="2062717" y="164804"/>
                    </a:cubicBezTo>
                    <a:cubicBezTo>
                      <a:pt x="2775099" y="15949"/>
                      <a:pt x="3598235" y="885"/>
                      <a:pt x="3949995" y="0"/>
                    </a:cubicBezTo>
                    <a:lnTo>
                      <a:pt x="3949995" y="0"/>
                    </a:lnTo>
                  </a:path>
                </a:pathLst>
              </a:custGeom>
              <a:noFill/>
              <a:ln w="19050">
                <a:solidFill>
                  <a:srgbClr val="00B050"/>
                </a:solidFill>
                <a:prstDash val="sys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859618" y="2023036"/>
                <a:ext cx="1597443" cy="369332"/>
              </a:xfrm>
              <a:prstGeom prst="rect">
                <a:avLst/>
              </a:prstGeom>
              <a:solidFill>
                <a:schemeClr val="bg1"/>
              </a:solidFill>
              <a:ln w="25400">
                <a:solidFill>
                  <a:schemeClr val="accent5">
                    <a:lumMod val="40000"/>
                    <a:lumOff val="60000"/>
                  </a:schemeClr>
                </a:solidFill>
              </a:ln>
            </p:spPr>
            <p:txBody>
              <a:bodyPr wrap="square" rtlCol="0">
                <a:spAutoFit/>
              </a:bodyPr>
              <a:lstStyle/>
              <a:p>
                <a:pPr algn="ctr"/>
                <a:r>
                  <a:rPr lang="en-GB" dirty="0" smtClean="0"/>
                  <a:t>Material</a:t>
                </a:r>
                <a:endParaRPr lang="en-GB" dirty="0"/>
              </a:p>
            </p:txBody>
          </p:sp>
          <mc:AlternateContent xmlns:mc="http://schemas.openxmlformats.org/markup-compatibility/2006" xmlns:a14="http://schemas.microsoft.com/office/drawing/2010/main">
            <mc:Choice Requires="a14">
              <p:sp>
                <p:nvSpPr>
                  <p:cNvPr id="11" name="TextBox 10"/>
                  <p:cNvSpPr txBox="1"/>
                  <p:nvPr/>
                </p:nvSpPr>
                <p:spPr>
                  <a:xfrm>
                    <a:off x="5934481" y="2150973"/>
                    <a:ext cx="1257287" cy="38606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GB" b="0" i="1" smtClean="0">
                                  <a:solidFill>
                                    <a:schemeClr val="accent6">
                                      <a:lumMod val="75000"/>
                                    </a:schemeClr>
                                  </a:solidFill>
                                  <a:latin typeface="Cambria Math" panose="02040503050406030204" pitchFamily="18" charset="0"/>
                                </a:rPr>
                              </m:ctrlPr>
                            </m:sSubSupPr>
                            <m:e>
                              <m:r>
                                <a:rPr lang="en-GB" b="0" i="1" smtClean="0">
                                  <a:solidFill>
                                    <a:schemeClr val="accent6">
                                      <a:lumMod val="75000"/>
                                    </a:schemeClr>
                                  </a:solidFill>
                                  <a:latin typeface="Cambria Math" panose="02040503050406030204" pitchFamily="18" charset="0"/>
                                </a:rPr>
                                <m:t>𝑃</m:t>
                              </m:r>
                            </m:e>
                            <m:sub>
                              <m:r>
                                <a:rPr lang="en-GB" b="0" i="1" smtClean="0">
                                  <a:solidFill>
                                    <a:schemeClr val="accent6">
                                      <a:lumMod val="75000"/>
                                    </a:schemeClr>
                                  </a:solidFill>
                                  <a:latin typeface="Cambria Math" panose="02040503050406030204" pitchFamily="18" charset="0"/>
                                </a:rPr>
                                <m:t>𝑖</m:t>
                              </m:r>
                              <m:r>
                                <a:rPr lang="en-GB" b="0" i="1" smtClean="0">
                                  <a:solidFill>
                                    <a:schemeClr val="accent6">
                                      <a:lumMod val="75000"/>
                                    </a:schemeClr>
                                  </a:solidFill>
                                  <a:latin typeface="Cambria Math" panose="02040503050406030204" pitchFamily="18" charset="0"/>
                                </a:rPr>
                                <m:t>+1</m:t>
                              </m:r>
                            </m:sub>
                            <m:sup>
                              <m:r>
                                <a:rPr lang="en-GB" b="0" i="1" smtClean="0">
                                  <a:solidFill>
                                    <a:schemeClr val="accent6">
                                      <a:lumMod val="75000"/>
                                    </a:schemeClr>
                                  </a:solidFill>
                                  <a:latin typeface="Cambria Math" panose="02040503050406030204" pitchFamily="18" charset="0"/>
                                </a:rPr>
                                <m:t>0</m:t>
                              </m:r>
                            </m:sup>
                          </m:sSubSup>
                          <m:r>
                            <a:rPr lang="en-GB" b="0" i="1" smtClean="0">
                              <a:solidFill>
                                <a:schemeClr val="accent6">
                                  <a:lumMod val="75000"/>
                                </a:schemeClr>
                              </a:solidFill>
                              <a:latin typeface="Cambria Math" panose="02040503050406030204" pitchFamily="18" charset="0"/>
                            </a:rPr>
                            <m:t>,</m:t>
                          </m:r>
                          <m:r>
                            <m:rPr>
                              <m:sty m:val="p"/>
                            </m:rPr>
                            <a:rPr lang="el-GR" b="0" i="1" smtClean="0">
                              <a:solidFill>
                                <a:schemeClr val="accent6">
                                  <a:lumMod val="75000"/>
                                </a:schemeClr>
                              </a:solidFill>
                              <a:latin typeface="Cambria Math" panose="02040503050406030204" pitchFamily="18" charset="0"/>
                              <a:ea typeface="Cambria Math" panose="02040503050406030204" pitchFamily="18" charset="0"/>
                            </a:rPr>
                            <m:t>Σ</m:t>
                          </m:r>
                          <m:r>
                            <a:rPr lang="en-GB" b="0" i="1" smtClean="0">
                              <a:solidFill>
                                <a:schemeClr val="accent6">
                                  <a:lumMod val="75000"/>
                                </a:schemeClr>
                              </a:solidFill>
                              <a:latin typeface="Cambria Math" panose="02040503050406030204" pitchFamily="18" charset="0"/>
                              <a:ea typeface="Cambria Math" panose="02040503050406030204" pitchFamily="18" charset="0"/>
                            </a:rPr>
                            <m:t>=0</m:t>
                          </m:r>
                        </m:oMath>
                      </m:oMathPara>
                    </a14:m>
                    <a:endParaRPr lang="en-GB" dirty="0">
                      <a:solidFill>
                        <a:schemeClr val="accent6">
                          <a:lumMod val="75000"/>
                        </a:schemeClr>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934481" y="2150973"/>
                    <a:ext cx="1257287" cy="386068"/>
                  </a:xfrm>
                  <a:prstGeom prst="rect">
                    <a:avLst/>
                  </a:prstGeom>
                  <a:blipFill rotWithShape="0">
                    <a:blip r:embed="rId3"/>
                    <a:stretch>
                      <a:fillRect b="-476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6102245" y="3249315"/>
                    <a:ext cx="1257287" cy="3915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GB" b="0" i="1" smtClean="0">
                                  <a:solidFill>
                                    <a:srgbClr val="C00000"/>
                                  </a:solidFill>
                                  <a:latin typeface="Cambria Math" panose="02040503050406030204" pitchFamily="18" charset="0"/>
                                </a:rPr>
                              </m:ctrlPr>
                            </m:sSubSupPr>
                            <m:e>
                              <m:r>
                                <a:rPr lang="en-GB" b="0" i="1" smtClean="0">
                                  <a:solidFill>
                                    <a:srgbClr val="C00000"/>
                                  </a:solidFill>
                                  <a:latin typeface="Cambria Math" panose="02040503050406030204" pitchFamily="18" charset="0"/>
                                </a:rPr>
                                <m:t>𝑃</m:t>
                              </m:r>
                            </m:e>
                            <m:sub>
                              <m:r>
                                <a:rPr lang="en-GB" b="0" i="1" smtClean="0">
                                  <a:solidFill>
                                    <a:srgbClr val="C00000"/>
                                  </a:solidFill>
                                  <a:latin typeface="Cambria Math" panose="02040503050406030204" pitchFamily="18" charset="0"/>
                                </a:rPr>
                                <m:t>𝑖</m:t>
                              </m:r>
                              <m:r>
                                <a:rPr lang="en-GB" b="0" i="1" smtClean="0">
                                  <a:solidFill>
                                    <a:srgbClr val="C00000"/>
                                  </a:solidFill>
                                  <a:latin typeface="Cambria Math" panose="02040503050406030204" pitchFamily="18" charset="0"/>
                                </a:rPr>
                                <m:t>+1</m:t>
                              </m:r>
                            </m:sub>
                            <m:sup>
                              <m:r>
                                <a:rPr lang="en-GB" b="0" i="1" smtClean="0">
                                  <a:solidFill>
                                    <a:srgbClr val="C00000"/>
                                  </a:solidFill>
                                  <a:latin typeface="Cambria Math" panose="02040503050406030204" pitchFamily="18" charset="0"/>
                                </a:rPr>
                                <m:t>𝐸</m:t>
                              </m:r>
                              <m:r>
                                <a:rPr lang="en-GB" b="0" i="1" smtClean="0">
                                  <a:solidFill>
                                    <a:srgbClr val="C00000"/>
                                  </a:solidFill>
                                  <a:latin typeface="Cambria Math" panose="02040503050406030204" pitchFamily="18" charset="0"/>
                                </a:rPr>
                                <m:t>−</m:t>
                              </m:r>
                              <m:r>
                                <a:rPr lang="en-GB" b="0" i="1" smtClean="0">
                                  <a:solidFill>
                                    <a:srgbClr val="C00000"/>
                                  </a:solidFill>
                                  <a:latin typeface="Cambria Math" panose="02040503050406030204" pitchFamily="18" charset="0"/>
                                </a:rPr>
                                <m:t>𝑙𝑜𝑠𝑠</m:t>
                              </m:r>
                            </m:sup>
                          </m:sSubSup>
                          <m:r>
                            <a:rPr lang="en-GB" b="0" i="1" smtClean="0">
                              <a:solidFill>
                                <a:srgbClr val="C00000"/>
                              </a:solidFill>
                              <a:latin typeface="Cambria Math" panose="02040503050406030204" pitchFamily="18" charset="0"/>
                            </a:rPr>
                            <m:t>,</m:t>
                          </m:r>
                          <m:sSubSup>
                            <m:sSubSupPr>
                              <m:ctrlPr>
                                <a:rPr lang="en-GB" b="0" i="1" smtClean="0">
                                  <a:solidFill>
                                    <a:srgbClr val="C00000"/>
                                  </a:solidFill>
                                  <a:latin typeface="Cambria Math" panose="02040503050406030204" pitchFamily="18" charset="0"/>
                                </a:rPr>
                              </m:ctrlPr>
                            </m:sSubSupPr>
                            <m:e>
                              <m:r>
                                <m:rPr>
                                  <m:sty m:val="p"/>
                                </m:rPr>
                                <a:rPr lang="el-GR" b="0" i="1" smtClean="0">
                                  <a:solidFill>
                                    <a:srgbClr val="C00000"/>
                                  </a:solidFill>
                                  <a:latin typeface="Cambria Math" panose="02040503050406030204" pitchFamily="18" charset="0"/>
                                  <a:ea typeface="Cambria Math" panose="02040503050406030204" pitchFamily="18" charset="0"/>
                                </a:rPr>
                                <m:t>Σ</m:t>
                              </m:r>
                            </m:e>
                            <m:sub>
                              <m:r>
                                <a:rPr lang="en-GB" b="0" i="1" smtClean="0">
                                  <a:solidFill>
                                    <a:srgbClr val="C00000"/>
                                  </a:solidFill>
                                  <a:latin typeface="Cambria Math" panose="02040503050406030204" pitchFamily="18" charset="0"/>
                                </a:rPr>
                                <m:t>𝑖</m:t>
                              </m:r>
                              <m:r>
                                <a:rPr lang="en-GB" b="0" i="1" smtClean="0">
                                  <a:solidFill>
                                    <a:srgbClr val="C00000"/>
                                  </a:solidFill>
                                  <a:latin typeface="Cambria Math" panose="02040503050406030204" pitchFamily="18" charset="0"/>
                                </a:rPr>
                                <m:t>+1</m:t>
                              </m:r>
                            </m:sub>
                            <m:sup>
                              <m:r>
                                <a:rPr lang="en-GB" b="0" i="1" smtClean="0">
                                  <a:solidFill>
                                    <a:srgbClr val="C00000"/>
                                  </a:solidFill>
                                  <a:latin typeface="Cambria Math" panose="02040503050406030204" pitchFamily="18" charset="0"/>
                                </a:rPr>
                                <m:t>𝐸𝑙𝑜𝑠𝑠</m:t>
                              </m:r>
                              <m:r>
                                <a:rPr lang="en-GB" b="0" i="1" smtClean="0">
                                  <a:solidFill>
                                    <a:srgbClr val="C00000"/>
                                  </a:solidFill>
                                  <a:latin typeface="Cambria Math" panose="02040503050406030204" pitchFamily="18" charset="0"/>
                                </a:rPr>
                                <m:t>+</m:t>
                              </m:r>
                              <m:r>
                                <a:rPr lang="en-GB" b="0" i="1" smtClean="0">
                                  <a:solidFill>
                                    <a:srgbClr val="C00000"/>
                                  </a:solidFill>
                                  <a:latin typeface="Cambria Math" panose="02040503050406030204" pitchFamily="18" charset="0"/>
                                </a:rPr>
                                <m:t>𝑀𝑆</m:t>
                              </m:r>
                            </m:sup>
                          </m:sSubSup>
                        </m:oMath>
                      </m:oMathPara>
                    </a14:m>
                    <a:endParaRPr lang="en-GB" dirty="0"/>
                  </a:p>
                </p:txBody>
              </p:sp>
            </mc:Choice>
            <mc:Fallback xmlns="">
              <p:sp>
                <p:nvSpPr>
                  <p:cNvPr id="46" name="TextBox 45"/>
                  <p:cNvSpPr txBox="1">
                    <a:spLocks noRot="1" noChangeAspect="1" noMove="1" noResize="1" noEditPoints="1" noAdjustHandles="1" noChangeArrowheads="1" noChangeShapeType="1" noTextEdit="1"/>
                  </p:cNvSpPr>
                  <p:nvPr/>
                </p:nvSpPr>
                <p:spPr>
                  <a:xfrm>
                    <a:off x="6102245" y="3249315"/>
                    <a:ext cx="1257287" cy="391582"/>
                  </a:xfrm>
                  <a:prstGeom prst="rect">
                    <a:avLst/>
                  </a:prstGeom>
                  <a:blipFill rotWithShape="0">
                    <a:blip r:embed="rId4"/>
                    <a:stretch>
                      <a:fillRect r="-49515" b="-4688"/>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47" name="TextBox 46"/>
                <p:cNvSpPr txBox="1"/>
                <p:nvPr/>
              </p:nvSpPr>
              <p:spPr>
                <a:xfrm>
                  <a:off x="2911324" y="2088012"/>
                  <a:ext cx="1257287" cy="4088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𝑃</m:t>
                            </m:r>
                          </m:e>
                          <m:sub>
                            <m:r>
                              <a:rPr lang="en-GB" b="0" i="1" smtClean="0">
                                <a:latin typeface="Cambria Math" panose="02040503050406030204" pitchFamily="18" charset="0"/>
                              </a:rPr>
                              <m:t>𝑖</m:t>
                            </m:r>
                          </m:sub>
                          <m:sup/>
                        </m:sSubSup>
                        <m:r>
                          <a:rPr lang="en-GB"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Σ</m:t>
                        </m:r>
                        <m:r>
                          <a:rPr lang="en-GB" b="0" i="1" smtClean="0">
                            <a:latin typeface="Cambria Math" panose="02040503050406030204" pitchFamily="18" charset="0"/>
                            <a:ea typeface="Cambria Math" panose="02040503050406030204" pitchFamily="18" charset="0"/>
                          </a:rPr>
                          <m:t>=0</m:t>
                        </m:r>
                      </m:oMath>
                    </m:oMathPara>
                  </a14:m>
                  <a:endParaRPr lang="en-GB" dirty="0"/>
                </a:p>
              </p:txBody>
            </p:sp>
          </mc:Choice>
          <mc:Fallback xmlns="">
            <p:sp>
              <p:nvSpPr>
                <p:cNvPr id="47" name="TextBox 46"/>
                <p:cNvSpPr txBox="1">
                  <a:spLocks noRot="1" noChangeAspect="1" noMove="1" noResize="1" noEditPoints="1" noAdjustHandles="1" noChangeArrowheads="1" noChangeShapeType="1" noTextEdit="1"/>
                </p:cNvSpPr>
                <p:nvPr/>
              </p:nvSpPr>
              <p:spPr>
                <a:xfrm>
                  <a:off x="2911324" y="2088012"/>
                  <a:ext cx="1257287" cy="408830"/>
                </a:xfrm>
                <a:prstGeom prst="rect">
                  <a:avLst/>
                </a:prstGeom>
                <a:blipFill rotWithShape="0">
                  <a:blip r:embed="rId5"/>
                  <a:stretch>
                    <a:fillRect b="-4478"/>
                  </a:stretch>
                </a:blipFill>
              </p:spPr>
              <p:txBody>
                <a:bodyPr/>
                <a:lstStyle/>
                <a:p>
                  <a:r>
                    <a:rPr lang="en-GB">
                      <a:noFill/>
                    </a:rPr>
                    <a:t> </a:t>
                  </a:r>
                </a:p>
              </p:txBody>
            </p:sp>
          </mc:Fallback>
        </mc:AlternateContent>
      </p:grpSp>
    </p:spTree>
    <p:extLst>
      <p:ext uri="{BB962C8B-B14F-4D97-AF65-F5344CB8AC3E}">
        <p14:creationId xmlns:p14="http://schemas.microsoft.com/office/powerpoint/2010/main" val="33280061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2650</TotalTime>
  <Words>1385</Words>
  <Application>Microsoft Office PowerPoint</Application>
  <PresentationFormat>On-screen Show (4:3)</PresentationFormat>
  <Paragraphs>522</Paragraphs>
  <Slides>43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Arial</vt:lpstr>
      <vt:lpstr>Calibri</vt:lpstr>
      <vt:lpstr>Calibri Light</vt:lpstr>
      <vt:lpstr>Cambria Math</vt:lpstr>
      <vt:lpstr>Courier New</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Shahoyan</dc:creator>
  <cp:lastModifiedBy>Ruben Shahoyan</cp:lastModifiedBy>
  <cp:revision>270</cp:revision>
  <dcterms:created xsi:type="dcterms:W3CDTF">2015-06-21T14:13:23Z</dcterms:created>
  <dcterms:modified xsi:type="dcterms:W3CDTF">2015-07-01T20:53:55Z</dcterms:modified>
</cp:coreProperties>
</file>