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3"/>
  </p:handoutMasterIdLst>
  <p:sldIdLst>
    <p:sldId id="261" r:id="rId2"/>
    <p:sldId id="270" r:id="rId3"/>
    <p:sldId id="262" r:id="rId4"/>
    <p:sldId id="263" r:id="rId5"/>
    <p:sldId id="271" r:id="rId6"/>
    <p:sldId id="264" r:id="rId7"/>
    <p:sldId id="266" r:id="rId8"/>
    <p:sldId id="265" r:id="rId9"/>
    <p:sldId id="267" r:id="rId10"/>
    <p:sldId id="269" r:id="rId11"/>
    <p:sldId id="268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5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7/2/2015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7864475" cy="822325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7276"/>
            <a:ext cx="8226854" cy="4935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5" y="-4632"/>
            <a:ext cx="822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395656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xml.jsp" TargetMode="External"/><Relationship Id="rId2" Type="http://schemas.openxmlformats.org/officeDocument/2006/relationships/hyperlink" Target="http://alimonitor.cern.ch/siteinfo/issues.js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inuxsoft.cern.ch/wlc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8892"/>
            <a:ext cx="7864475" cy="429088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Operations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Maarten Litmaath</a:t>
            </a:r>
            <a:br>
              <a:rPr lang="en-US" sz="2000" dirty="0" smtClean="0"/>
            </a:br>
            <a:r>
              <a:rPr lang="en-US" sz="2000" dirty="0" smtClean="0"/>
              <a:t>CERN-IT-SDC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200" dirty="0" smtClean="0"/>
              <a:t>ALICE Offline week</a:t>
            </a:r>
            <a:br>
              <a:rPr lang="en-US" sz="3200" dirty="0" smtClean="0"/>
            </a:br>
            <a:r>
              <a:rPr lang="en-US" sz="3200" dirty="0" smtClean="0"/>
              <a:t>July 3, 2015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824"/>
            <a:ext cx="8226854" cy="510720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KISTI OPN link at 10 Gbps since Apr 24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KISTI </a:t>
            </a:r>
            <a:r>
              <a:rPr lang="en-US" dirty="0" smtClean="0">
                <a:solidFill>
                  <a:srgbClr val="009900"/>
                </a:solidFill>
              </a:rPr>
              <a:t>leadership</a:t>
            </a:r>
            <a:r>
              <a:rPr lang="en-US" dirty="0" smtClean="0"/>
              <a:t> for network evolution in Asia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</a:rPr>
              <a:t>Proposal to use OPN link also for LHCONE</a:t>
            </a:r>
            <a:r>
              <a:rPr lang="en-GB" sz="2800" dirty="0" smtClean="0">
                <a:solidFill>
                  <a:srgbClr val="000000"/>
                </a:solidFill>
              </a:rPr>
              <a:t/>
            </a:r>
            <a:br>
              <a:rPr lang="en-GB" sz="2800" dirty="0" smtClean="0">
                <a:solidFill>
                  <a:srgbClr val="000000"/>
                </a:solidFill>
              </a:rPr>
            </a:br>
            <a:r>
              <a:rPr lang="en-GB" sz="2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GB" sz="2800" dirty="0" smtClean="0">
                <a:solidFill>
                  <a:srgbClr val="009900"/>
                </a:solidFill>
                <a:sym typeface="Wingdings" panose="05000000000000000000" pitchFamily="2" charset="2"/>
              </a:rPr>
              <a:t>improve connectivity </a:t>
            </a:r>
            <a:r>
              <a:rPr lang="en-GB" sz="2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of Asian T2 sites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Conference on network evolution in Asia, Sep 22-24</a:t>
            </a:r>
          </a:p>
          <a:p>
            <a:pPr lvl="2"/>
            <a:r>
              <a:rPr lang="en-GB" sz="2300" dirty="0">
                <a:sym typeface="Wingdings" panose="05000000000000000000" pitchFamily="2" charset="2"/>
                <a:hlinkClick r:id="rId2"/>
              </a:rPr>
              <a:t>https://indico.cern.ch/event/395656</a:t>
            </a:r>
            <a:r>
              <a:rPr lang="en-GB" sz="2300" dirty="0" smtClean="0">
                <a:sym typeface="Wingdings" panose="05000000000000000000" pitchFamily="2" charset="2"/>
                <a:hlinkClick r:id="rId2"/>
              </a:rPr>
              <a:t>/</a:t>
            </a:r>
            <a:endParaRPr lang="en-GB" sz="2300" dirty="0" smtClean="0">
              <a:sym typeface="Wingdings" panose="05000000000000000000" pitchFamily="2" charset="2"/>
            </a:endParaRPr>
          </a:p>
          <a:p>
            <a:pPr marL="749808" lvl="2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749808" lvl="2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749808" lvl="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749808" lvl="2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r>
              <a:rPr lang="en-US" sz="3400" dirty="0" smtClean="0"/>
              <a:t>Raw data export</a:t>
            </a:r>
            <a:br>
              <a:rPr lang="en-US" sz="3400" dirty="0" smtClean="0"/>
            </a:br>
            <a:r>
              <a:rPr lang="en-US" sz="3400" dirty="0" smtClean="0"/>
              <a:t>to KISTI OK</a:t>
            </a:r>
          </a:p>
          <a:p>
            <a:pPr lvl="1"/>
            <a:r>
              <a:rPr lang="en-US" sz="3100" dirty="0" smtClean="0">
                <a:solidFill>
                  <a:srgbClr val="000000"/>
                </a:solidFill>
              </a:rPr>
              <a:t>600+ MB/s</a:t>
            </a:r>
          </a:p>
          <a:p>
            <a:pPr lvl="1"/>
            <a:r>
              <a:rPr lang="en-US" sz="3100" dirty="0" smtClean="0">
                <a:solidFill>
                  <a:srgbClr val="000000"/>
                </a:solidFill>
              </a:rPr>
              <a:t>Via CASTOR</a:t>
            </a:r>
            <a:br>
              <a:rPr lang="en-US" sz="3100" dirty="0" smtClean="0">
                <a:solidFill>
                  <a:srgbClr val="000000"/>
                </a:solidFill>
              </a:rPr>
            </a:br>
            <a:r>
              <a:rPr lang="en-US" sz="3100" dirty="0" smtClean="0">
                <a:solidFill>
                  <a:srgbClr val="000000"/>
                </a:solidFill>
              </a:rPr>
              <a:t>gateway hosts!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35000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348" y="3184903"/>
            <a:ext cx="5005228" cy="293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68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7864475" cy="1176208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9900"/>
                </a:solidFill>
              </a:rPr>
              <a:t>Sites mostly OK – thanks!</a:t>
            </a:r>
            <a:br>
              <a:rPr lang="en-US" sz="4000" dirty="0" smtClean="0">
                <a:solidFill>
                  <a:srgbClr val="009900"/>
                </a:solidFill>
              </a:rPr>
            </a:br>
            <a:r>
              <a:rPr lang="en-US" sz="4000" dirty="0" smtClean="0"/>
              <a:t>However…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7324"/>
            <a:ext cx="8226854" cy="453570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VOBOX or WN </a:t>
            </a:r>
            <a:r>
              <a:rPr lang="en-US" dirty="0" smtClean="0">
                <a:solidFill>
                  <a:srgbClr val="FF0000"/>
                </a:solidFill>
              </a:rPr>
              <a:t>issues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CVMFS problem, CE not ready for jobs, myproxy running low, …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Absence of “system” library</a:t>
            </a:r>
          </a:p>
          <a:p>
            <a:pPr lvl="2"/>
            <a:r>
              <a:rPr lang="en-US" dirty="0" smtClean="0"/>
              <a:t>HEP_OSlibs rpm helps avoid that</a:t>
            </a:r>
          </a:p>
          <a:p>
            <a:r>
              <a:rPr lang="en-US" dirty="0" smtClean="0"/>
              <a:t>Files </a:t>
            </a:r>
            <a:r>
              <a:rPr lang="en-US" dirty="0" smtClean="0">
                <a:solidFill>
                  <a:srgbClr val="FF0000"/>
                </a:solidFill>
              </a:rPr>
              <a:t>unavailable</a:t>
            </a:r>
            <a:r>
              <a:rPr lang="en-US" dirty="0" smtClean="0"/>
              <a:t> due to SE problem</a:t>
            </a:r>
          </a:p>
          <a:p>
            <a:r>
              <a:rPr lang="en-US" dirty="0" smtClean="0">
                <a:solidFill>
                  <a:srgbClr val="009900"/>
                </a:solidFill>
              </a:rPr>
              <a:t>Admins please check site issues page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alimonitor.cern.ch/siteinfo/issues.jsp</a:t>
            </a:r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Subscribe to relevant notifications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alimonitor.cern.ch/xml.jsp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755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service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record:</a:t>
            </a:r>
          </a:p>
          <a:p>
            <a:pPr lvl="1"/>
            <a:r>
              <a:rPr lang="en-US" dirty="0" smtClean="0"/>
              <a:t>Keep them running OK, improve the SW</a:t>
            </a:r>
          </a:p>
          <a:p>
            <a:pPr lvl="2"/>
            <a:r>
              <a:rPr lang="en-US" dirty="0" smtClean="0"/>
              <a:t>See talks by Miguel and Pavlo</a:t>
            </a:r>
          </a:p>
          <a:p>
            <a:pPr lvl="1"/>
            <a:r>
              <a:rPr lang="en-US" dirty="0" smtClean="0"/>
              <a:t>HW upgrades!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25" y="4019551"/>
            <a:ext cx="6294410" cy="2100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132" y="4019551"/>
            <a:ext cx="1239272" cy="21004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48475" y="4371975"/>
            <a:ext cx="4154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7305675" y="4019551"/>
            <a:ext cx="930275" cy="876299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616" y="2809272"/>
            <a:ext cx="591634" cy="61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65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Site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6854" cy="501195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Alert and/or assist sites having issues with their VOBOX services, CE, WN, SE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Noticed in MonALISA and/or reported by users/admins</a:t>
            </a:r>
          </a:p>
          <a:p>
            <a:r>
              <a:rPr lang="en-US" dirty="0" smtClean="0"/>
              <a:t>Help new sites get started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HPC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see Costin’s talk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Clouds  several ongoing and planned activities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Assist sites with changes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SE additions, upgrades, migrations, cleanups</a:t>
            </a:r>
          </a:p>
          <a:p>
            <a:pPr lvl="2"/>
            <a:r>
              <a:rPr lang="en-US" dirty="0" smtClean="0"/>
              <a:t>See talks of Miguel and Adrian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Transition to ARC CE</a:t>
            </a:r>
          </a:p>
          <a:p>
            <a:pPr lvl="2"/>
            <a:r>
              <a:rPr lang="en-US" dirty="0" smtClean="0"/>
              <a:t>Thanks to Pavlo</a:t>
            </a:r>
          </a:p>
          <a:p>
            <a:r>
              <a:rPr lang="en-US" dirty="0" smtClean="0"/>
              <a:t>Interface with WLCG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SAM tests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Reporting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303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User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71550"/>
            <a:ext cx="8543925" cy="515302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“Cannot get token!”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Often due to issue with user machine or network</a:t>
            </a:r>
          </a:p>
          <a:p>
            <a:r>
              <a:rPr lang="en-US" dirty="0" smtClean="0"/>
              <a:t>Mistakes in JDL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Bad TTL, inconsistent SW versions, …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AliEn now </a:t>
            </a:r>
            <a:r>
              <a:rPr lang="en-US" dirty="0" smtClean="0">
                <a:solidFill>
                  <a:srgbClr val="009900"/>
                </a:solidFill>
              </a:rPr>
              <a:t>catches</a:t>
            </a:r>
            <a:r>
              <a:rPr lang="en-US" dirty="0" smtClean="0">
                <a:solidFill>
                  <a:srgbClr val="000000"/>
                </a:solidFill>
              </a:rPr>
              <a:t> some of these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see Miguel’s talk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Segfaults / memory leaks not seen in a quick test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Uninitialized variables, undeclared transients, double deletes, lacking cleanup, …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Problem with installing AliEn, AliRoot, …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Dario’s </a:t>
            </a:r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exact recipes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usually are the answer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CAF?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Got a whole lot easier with the transition to the </a:t>
            </a:r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VCAF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!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See Dario’s talk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Many experts on the analysis task force and operations lists help other users  </a:t>
            </a:r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thanks!</a:t>
            </a:r>
            <a:endParaRPr lang="en-GB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97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Busy times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3450"/>
            <a:ext cx="8401050" cy="5059578"/>
          </a:xfrm>
        </p:spPr>
        <p:txBody>
          <a:bodyPr/>
          <a:lstStyle/>
          <a:p>
            <a:r>
              <a:rPr lang="en-US" sz="2400" dirty="0" smtClean="0"/>
              <a:t>82k concurrent jobs reached on April 19</a:t>
            </a:r>
          </a:p>
          <a:p>
            <a:r>
              <a:rPr lang="en-US" sz="2400" dirty="0" smtClean="0"/>
              <a:t>80k for many hours on June 21-22</a:t>
            </a:r>
          </a:p>
          <a:p>
            <a:r>
              <a:rPr lang="en-US" sz="2400" dirty="0" smtClean="0"/>
              <a:t>Taking advantage of increased + opportunistic 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418828"/>
            <a:ext cx="6296025" cy="36890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42900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7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proxies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81076"/>
            <a:ext cx="8496301" cy="50119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 WLCG VOBOXes are running with RFC proxies since a few months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We then tried making the AliEn v2-19.276 the default for “alienv”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That caused simulation jobs everywhere to fail in libgfortran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We went back to v2-19.223 as default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It has the same version of that library…</a:t>
            </a:r>
          </a:p>
          <a:p>
            <a:pPr lvl="5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We discovered that the way we use 276 at the sites still has some “pollution” from the default version (now again 223)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t</a:t>
            </a:r>
            <a:r>
              <a:rPr lang="en-US" dirty="0" smtClean="0"/>
              <a:t>o be fixed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The matter still needs to be debugged further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881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334375" cy="4935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SL5</a:t>
            </a:r>
            <a:r>
              <a:rPr lang="en-US" dirty="0" smtClean="0"/>
              <a:t> will be deprecated for MW next spring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Already there have been openssl compatibility issues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W</a:t>
            </a:r>
            <a:r>
              <a:rPr lang="en-US" dirty="0" smtClean="0">
                <a:sym typeface="Wingdings" panose="05000000000000000000" pitchFamily="2" charset="2"/>
              </a:rPr>
              <a:t>ill only get worse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CentOS/EL7</a:t>
            </a:r>
            <a:r>
              <a:rPr lang="en-US" dirty="0" smtClean="0">
                <a:sym typeface="Wingdings" panose="05000000000000000000" pitchFamily="2" charset="2"/>
              </a:rPr>
              <a:t> will come this autumn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Myproxy.cern.ch was upgraded already</a:t>
            </a:r>
          </a:p>
          <a:p>
            <a:pPr lvl="5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ARC CE + HTCondor becoming more popular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BITP and RAL in production since last autumn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GRIF_IRFU, Oxford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CERN prototype OK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HTCondor will replace LSF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Some issues will be fixed in the AliEn ARC client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569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3925"/>
            <a:ext cx="8048625" cy="506910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 Availability / Reliability profile based on selected </a:t>
            </a:r>
            <a:r>
              <a:rPr lang="en-US" dirty="0" smtClean="0">
                <a:solidFill>
                  <a:srgbClr val="009900"/>
                </a:solidFill>
              </a:rPr>
              <a:t>MonALISA</a:t>
            </a:r>
            <a:r>
              <a:rPr lang="en-US" dirty="0" smtClean="0"/>
              <a:t> results not yet critical</a:t>
            </a:r>
          </a:p>
          <a:p>
            <a:r>
              <a:rPr lang="en-US" dirty="0" smtClean="0"/>
              <a:t>Waiting for a few Dashboard GUI fixes to be released to production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The new profile should take over after the summer break</a:t>
            </a:r>
          </a:p>
          <a:p>
            <a:r>
              <a:rPr lang="en-US" dirty="0" smtClean="0"/>
              <a:t>Sites will first be alerted to compare old and new profile results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SE test failures will reduce the A / R!</a:t>
            </a:r>
          </a:p>
          <a:p>
            <a:pPr marL="448056" lvl="1" indent="0">
              <a:buNone/>
            </a:pPr>
            <a:endParaRPr lang="en-US" dirty="0" smtClean="0"/>
          </a:p>
          <a:p>
            <a:r>
              <a:rPr lang="en-US" dirty="0" smtClean="0"/>
              <a:t>Direct submission to ARC CE in production since a few months (also for LHCb)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Thanks to Pavlo!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5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Xrootd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477250" cy="4935752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Sites need to start planning upgrades to </a:t>
            </a:r>
            <a:r>
              <a:rPr lang="en-US" sz="3400" dirty="0" smtClean="0">
                <a:solidFill>
                  <a:srgbClr val="009900"/>
                </a:solidFill>
              </a:rPr>
              <a:t>Xrootd &gt;= 4.1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Stable and well supported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Required for IPv6 support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</a:t>
            </a:r>
            <a:r>
              <a:rPr lang="en-US" dirty="0" smtClean="0">
                <a:sym typeface="Wingdings" panose="05000000000000000000" pitchFamily="2" charset="2"/>
              </a:rPr>
              <a:t>teadily becoming more important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T1 sites are particularly concerned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They receive raw data exported from T0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Latest CASTOR incompatible</a:t>
            </a:r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 with old xrd3cp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Gateway hosts have been set up as a temporary workaround</a:t>
            </a:r>
          </a:p>
          <a:p>
            <a:pPr lvl="5"/>
            <a:endParaRPr lang="en-GB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Communication via LCG Task Force list as usual for expert advice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SL6 hosts now can have xrootd for ALICE installed through </a:t>
            </a:r>
            <a:r>
              <a:rPr lang="en-US" sz="3400" dirty="0" smtClean="0">
                <a:solidFill>
                  <a:srgbClr val="009900"/>
                </a:solidFill>
                <a:sym typeface="Wingdings" panose="05000000000000000000" pitchFamily="2" charset="2"/>
              </a:rPr>
              <a:t>rpms</a:t>
            </a:r>
            <a:r>
              <a:rPr lang="en-US" sz="3400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en-US" dirty="0">
                <a:sym typeface="Wingdings" panose="05000000000000000000" pitchFamily="2" charset="2"/>
                <a:hlinkClick r:id="rId2"/>
              </a:rPr>
              <a:t>http://linuxsoft.cern.ch/wlcg</a:t>
            </a:r>
            <a:r>
              <a:rPr lang="en-US" dirty="0" smtClean="0">
                <a:sym typeface="Wingdings" panose="05000000000000000000" pitchFamily="2" charset="2"/>
                <a:hlinkClick r:id="rId2"/>
              </a:rPr>
              <a:t>/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sz="2900" dirty="0" smtClean="0">
                <a:solidFill>
                  <a:srgbClr val="000000"/>
                </a:solidFill>
                <a:sym typeface="Wingdings" panose="05000000000000000000" pitchFamily="2" charset="2"/>
              </a:rPr>
              <a:t>Thanks to Adrian Sevcenco!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0384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663</TotalTime>
  <Words>631</Words>
  <Application>Microsoft Office PowerPoint</Application>
  <PresentationFormat>On-screen Show (4:3)</PresentationFormat>
  <Paragraphs>131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CERNCorporate4-3</vt:lpstr>
      <vt:lpstr>Operations  Maarten Litmaath CERN-IT-SDC   ALICE Offline week July 3, 2015</vt:lpstr>
      <vt:lpstr>Central service support</vt:lpstr>
      <vt:lpstr>Site support</vt:lpstr>
      <vt:lpstr>User support</vt:lpstr>
      <vt:lpstr>Busy times</vt:lpstr>
      <vt:lpstr>RFC proxies</vt:lpstr>
      <vt:lpstr>Middleware </vt:lpstr>
      <vt:lpstr>SAM</vt:lpstr>
      <vt:lpstr>Xrootd</vt:lpstr>
      <vt:lpstr>Networks </vt:lpstr>
      <vt:lpstr>Sites mostly OK – thanks! However…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NN</cp:lastModifiedBy>
  <cp:revision>82</cp:revision>
  <cp:lastPrinted>2015-03-25T10:23:14Z</cp:lastPrinted>
  <dcterms:created xsi:type="dcterms:W3CDTF">2015-01-26T14:46:24Z</dcterms:created>
  <dcterms:modified xsi:type="dcterms:W3CDTF">2015-07-02T21:40:09Z</dcterms:modified>
</cp:coreProperties>
</file>