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1" r:id="rId3"/>
    <p:sldId id="265" r:id="rId4"/>
    <p:sldId id="262" r:id="rId5"/>
    <p:sldId id="271" r:id="rId6"/>
    <p:sldId id="276" r:id="rId7"/>
    <p:sldId id="267" r:id="rId8"/>
    <p:sldId id="268" r:id="rId9"/>
    <p:sldId id="269" r:id="rId10"/>
    <p:sldId id="273" r:id="rId11"/>
    <p:sldId id="274" r:id="rId12"/>
    <p:sldId id="275" r:id="rId13"/>
    <p:sldId id="270" r:id="rId14"/>
    <p:sldId id="263" r:id="rId15"/>
    <p:sldId id="257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FFF"/>
    <a:srgbClr val="CC66CC"/>
    <a:srgbClr val="FF00FF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48" autoAdjust="0"/>
    <p:restoredTop sz="95644" autoAdjust="0"/>
  </p:normalViewPr>
  <p:slideViewPr>
    <p:cSldViewPr snapToGrid="0" snapToObjects="1">
      <p:cViewPr varScale="1">
        <p:scale>
          <a:sx n="56" d="100"/>
          <a:sy n="56" d="100"/>
        </p:scale>
        <p:origin x="60" y="8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B5E64D-7CBE-824F-AE0A-930FBB0FAEE0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A52A53-4C16-C64A-BED7-1DF0526134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3968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97E8AD-0086-0D4E-84A1-E7DE01787BF8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EDAEB-65CB-C447-935A-BDA914D017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3007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EDAEB-65CB-C447-935A-BDA914D0175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105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152525" y="1075813"/>
            <a:ext cx="6858000" cy="2148731"/>
          </a:xfrm>
        </p:spPr>
        <p:txBody>
          <a:bodyPr anchor="t" anchorCtr="0"/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143000" y="3902394"/>
            <a:ext cx="6858000" cy="1684365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F4086F77-C440-2B4D-AC40-E5F74E4567D5}" type="datetime1">
              <a:rPr lang="en-US" smtClean="0"/>
              <a:t>6/8/2015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RdV2013           Searches for Supersymmetry             E. Halkiadakis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5E82E88-7BB1-B44F-9A5E-76E613FC3C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838200" y="837688"/>
            <a:ext cx="7315200" cy="2776821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838200" y="3826194"/>
            <a:ext cx="7315200" cy="2165612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838200" y="837688"/>
            <a:ext cx="228600" cy="2776821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838200" y="3826194"/>
            <a:ext cx="228600" cy="2165612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E9FCB-AF03-884D-8382-7A44B63425D2}" type="datetime1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RdV2013           Searches for Supersymmetry             E. Halkiadakis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82E88-7BB1-B44F-9A5E-76E613FC3C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05AA1-A137-B144-85EF-CF49B058D830}" type="datetime1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RdV2013           Searches for Supersymmetry             E. Halkiadakis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82E88-7BB1-B44F-9A5E-76E613FC3C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8E7D4-AF09-854F-8B82-B24A88A6A8A5}" type="datetime1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RdV2013           Searches for Supersymmetry             E. Halkiadakis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82E88-7BB1-B44F-9A5E-76E613FC3C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23823E65-8D5C-D248-8096-E7ED23DE959A}" type="datetime1">
              <a:rPr lang="en-US" smtClean="0"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RdV2013           Searches for Supersymmetry             E. Halkiadakis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5E82E88-7BB1-B44F-9A5E-76E613FC3C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1069E-F5A6-B540-969A-489590ED0D10}" type="datetime1">
              <a:rPr lang="en-US" smtClean="0"/>
              <a:t>6/8/2015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RdV2013           Searches for Supersymmetry             E. Halkiadakis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82E88-7BB1-B44F-9A5E-76E613FC3C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E29CD-0372-BB48-A6D3-534DA1CFA0DF}" type="datetime1">
              <a:rPr lang="en-US" smtClean="0"/>
              <a:t>6/8/2015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RdV2013           Searches for Supersymmetry             E. Halkiadakis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82E88-7BB1-B44F-9A5E-76E613FC3C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B9725-E355-3D4A-94FB-A514017E4FF9}" type="datetime1">
              <a:rPr lang="en-US" smtClean="0"/>
              <a:t>6/8/2015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RdV2013           Searches for Supersymmetry             E. Halkiadakis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82E88-7BB1-B44F-9A5E-76E613FC3C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1B613-0745-1247-93FD-E9F59C49A9B9}" type="datetime1">
              <a:rPr lang="en-US" smtClean="0"/>
              <a:t>6/8/2015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RdV2013           Searches for Supersymmetry             E. Halkiadakis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82E88-7BB1-B44F-9A5E-76E613FC3C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0D68C-29B9-964F-B910-CB2B49029211}" type="datetime1">
              <a:rPr lang="en-US" smtClean="0"/>
              <a:t>6/8/2015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RdV2013           Searches for Supersymmetry             E. Halkiadakis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82E88-7BB1-B44F-9A5E-76E613FC3C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F3CB9-D309-124B-895F-77BCD78D2174}" type="datetime1">
              <a:rPr lang="en-US" smtClean="0"/>
              <a:t>6/8/2015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RdV2013           Searches for Supersymmetry             E. Halkiadakis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82E88-7BB1-B44F-9A5E-76E613FC3C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66663" y="6380172"/>
            <a:ext cx="766026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rgbClr val="000000"/>
                </a:solidFill>
              </a:defRPr>
            </a:lvl1pPr>
          </a:lstStyle>
          <a:p>
            <a:fld id="{176A4513-DB87-C349-905B-D8C8B6198B25}" type="datetime1">
              <a:rPr lang="en-US" smtClean="0"/>
              <a:t>6/8/2015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32689" y="6356350"/>
            <a:ext cx="5472911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RdV2013           Searches for Supersymmetry             E. Halkiadakis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000000"/>
                </a:solidFill>
              </a:defRPr>
            </a:lvl1pPr>
          </a:lstStyle>
          <a:p>
            <a:fld id="{C5E82E88-7BB1-B44F-9A5E-76E613FC3C8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TextBox 15"/>
          <p:cNvSpPr txBox="1"/>
          <p:nvPr userDrawn="1"/>
        </p:nvSpPr>
        <p:spPr>
          <a:xfrm>
            <a:off x="112063" y="5317051"/>
            <a:ext cx="427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SzPct val="300000"/>
              <a:buFont typeface="Arial"/>
              <a:buChar char="•"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rgbClr val="000000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tx1"/>
        </a:buClr>
        <a:buSzPct val="110000"/>
        <a:buFont typeface="Arial"/>
        <a:buChar char="•"/>
        <a:defRPr kumimoji="0" sz="2600" kern="1200">
          <a:solidFill>
            <a:srgbClr val="000000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tx1"/>
        </a:buClr>
        <a:buSzPct val="110000"/>
        <a:buFont typeface="Lucida Grande"/>
        <a:buChar char="-"/>
        <a:defRPr kumimoji="0" sz="2300" kern="1200">
          <a:solidFill>
            <a:srgbClr val="000000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tx1"/>
        </a:buClr>
        <a:buSzPct val="110000"/>
        <a:buFont typeface="Lucida Grande"/>
        <a:buChar char="-"/>
        <a:defRPr kumimoji="0" sz="2000" kern="1200">
          <a:solidFill>
            <a:srgbClr val="000000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tx1"/>
        </a:buClr>
        <a:buSzPct val="110000"/>
        <a:buFont typeface="Lucida Grande"/>
        <a:buChar char="-"/>
        <a:defRPr kumimoji="0" sz="1800" kern="1200">
          <a:solidFill>
            <a:srgbClr val="000000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tx1"/>
        </a:buClr>
        <a:buSzPct val="110000"/>
        <a:buFont typeface="Lucida Grande"/>
        <a:buChar char="-"/>
        <a:defRPr kumimoji="0" sz="1600" kern="1200">
          <a:solidFill>
            <a:srgbClr val="000000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020886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020886" TargetMode="External"/><Relationship Id="rId2" Type="http://schemas.openxmlformats.org/officeDocument/2006/relationships/hyperlink" Target="http://cds.cern.ch/search?ln=en&amp;cc=LHCC+Public+Documents&amp;sc=1&amp;p=atlas&amp;action_search=Search&amp;op1=a&amp;m1=a&amp;p1=&amp;f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272893/contribution/6/material/slides/0.pdf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272893/contribution/6/material/slides/0.pdf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2525" y="866609"/>
            <a:ext cx="6858000" cy="2148731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New Trigger Strategies</a:t>
            </a:r>
            <a:br>
              <a:rPr lang="en-US" b="1" dirty="0" smtClean="0"/>
            </a:br>
            <a:r>
              <a:rPr lang="en-US" b="1" dirty="0" smtClean="0"/>
              <a:t>Discussion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0000FF"/>
                </a:solidFill>
              </a:rPr>
              <a:t>Perimeter Institute HL-LHC Workshop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June </a:t>
            </a:r>
            <a:r>
              <a:rPr lang="en-US" dirty="0"/>
              <a:t>8</a:t>
            </a:r>
            <a:r>
              <a:rPr lang="en-US" dirty="0" smtClean="0"/>
              <a:t>, 2015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075505" y="3534929"/>
            <a:ext cx="7014400" cy="1791755"/>
          </a:xfrm>
        </p:spPr>
        <p:txBody>
          <a:bodyPr>
            <a:noAutofit/>
          </a:bodyPr>
          <a:lstStyle/>
          <a:p>
            <a:pPr algn="ctr"/>
            <a:endParaRPr lang="en-US" sz="2400" dirty="0" smtClean="0">
              <a:latin typeface="Arial"/>
              <a:cs typeface="Arial"/>
            </a:endParaRPr>
          </a:p>
          <a:p>
            <a:pPr algn="ctr"/>
            <a:r>
              <a:rPr lang="en-US" sz="2400" dirty="0" smtClean="0">
                <a:latin typeface="Arial"/>
                <a:cs typeface="Arial"/>
              </a:rPr>
              <a:t>Eva Halkiadakis, </a:t>
            </a:r>
          </a:p>
          <a:p>
            <a:pPr algn="ctr"/>
            <a:r>
              <a:rPr lang="en-US" sz="2400" dirty="0" smtClean="0">
                <a:latin typeface="Arial"/>
                <a:cs typeface="Arial"/>
              </a:rPr>
              <a:t>Matt </a:t>
            </a:r>
            <a:r>
              <a:rPr lang="en-US" sz="2400" dirty="0" err="1" smtClean="0">
                <a:latin typeface="Arial"/>
                <a:cs typeface="Arial"/>
              </a:rPr>
              <a:t>Strassler</a:t>
            </a:r>
            <a:r>
              <a:rPr lang="en-US" sz="2400" dirty="0" smtClean="0">
                <a:latin typeface="Arial"/>
                <a:cs typeface="Arial"/>
              </a:rPr>
              <a:t>, </a:t>
            </a:r>
          </a:p>
          <a:p>
            <a:pPr algn="ctr"/>
            <a:r>
              <a:rPr lang="en-US" sz="2400" dirty="0" smtClean="0">
                <a:latin typeface="Arial"/>
                <a:cs typeface="Arial"/>
              </a:rPr>
              <a:t>Gordon Watts  </a:t>
            </a:r>
          </a:p>
          <a:p>
            <a:pPr algn="ctr"/>
            <a:r>
              <a:rPr lang="en-US" sz="2400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</a:p>
          <a:p>
            <a:pPr algn="ctr"/>
            <a:endParaRPr lang="en-US" sz="2400" dirty="0" smtClean="0">
              <a:solidFill>
                <a:srgbClr val="800000"/>
              </a:solidFill>
              <a:latin typeface="Arial"/>
              <a:cs typeface="Arial"/>
            </a:endParaRPr>
          </a:p>
          <a:p>
            <a:pPr algn="ctr"/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Calorimeter Electronics Upgrade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82E88-7BB1-B44F-9A5E-76E613FC3C87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338984"/>
            <a:ext cx="5949269" cy="38564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705600" y="1558636"/>
            <a:ext cx="22895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dirty="0" smtClean="0"/>
              <a:t>Digitize full Cal on each crossing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US" dirty="0" smtClean="0"/>
              <a:t>Level 0 and Level 1 now have access to shower shape information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09348" y="5330456"/>
            <a:ext cx="5044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Upgrade occurs over both Phase I and Phase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52499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Track Trigger @ HL-LHC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82E88-7BB1-B44F-9A5E-76E613FC3C87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386340"/>
            <a:ext cx="6785724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342909" y="1694121"/>
            <a:ext cx="169476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RoI based track reconstruction planned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Full detector possible; studies ongoing now.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0790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ATLAS: </a:t>
            </a:r>
            <a:r>
              <a:rPr lang="en-US" smtClean="0"/>
              <a:t>Trigger Evolution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82E88-7BB1-B44F-9A5E-76E613FC3C87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22459"/>
          <a:stretch/>
        </p:blipFill>
        <p:spPr>
          <a:xfrm>
            <a:off x="160542" y="1379760"/>
            <a:ext cx="4356040" cy="3918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r="22737"/>
          <a:stretch/>
        </p:blipFill>
        <p:spPr>
          <a:xfrm>
            <a:off x="4662899" y="1379759"/>
            <a:ext cx="4349736" cy="3918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ight Arrow 5"/>
          <p:cNvSpPr/>
          <p:nvPr/>
        </p:nvSpPr>
        <p:spPr>
          <a:xfrm>
            <a:off x="4256018" y="1428699"/>
            <a:ext cx="631964" cy="4862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1704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CMS: Estimated total L1 Menu Rate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82E88-7BB1-B44F-9A5E-76E613FC3C87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" name="Content Placeholder 4" descr="Screen Shot 2015-06-07 at 10.38.16 PM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883" r="-42883"/>
          <a:stretch>
            <a:fillRect/>
          </a:stretch>
        </p:blipFill>
        <p:spPr/>
      </p:pic>
      <p:sp>
        <p:nvSpPr>
          <p:cNvPr id="6" name="TextBox 5"/>
          <p:cNvSpPr txBox="1"/>
          <p:nvPr/>
        </p:nvSpPr>
        <p:spPr>
          <a:xfrm>
            <a:off x="106947" y="6254097"/>
            <a:ext cx="63049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CMS technical </a:t>
            </a:r>
            <a:r>
              <a:rPr lang="en-US" dirty="0" smtClean="0"/>
              <a:t>proposal: </a:t>
            </a:r>
            <a:r>
              <a:rPr lang="en-US" u="sng" dirty="0" smtClean="0">
                <a:hlinkClick r:id="rId3"/>
              </a:rPr>
              <a:t>https</a:t>
            </a:r>
            <a:r>
              <a:rPr lang="en-US" u="sng" dirty="0">
                <a:hlinkClick r:id="rId3"/>
              </a:rPr>
              <a:t>://cds.cern.ch/record/2020886</a:t>
            </a:r>
            <a:endParaRPr lang="en-US" u="sng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992921" y="3830782"/>
            <a:ext cx="2693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ATLAS Goals are similar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54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has worked in the past?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82E88-7BB1-B44F-9A5E-76E613FC3C87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459824"/>
            <a:ext cx="8229600" cy="493776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Beyond having standard single object triggers, CMS and ATLAS have implemented: 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Data scouting: </a:t>
            </a:r>
            <a:r>
              <a:rPr lang="en-US" dirty="0">
                <a:solidFill>
                  <a:srgbClr val="FF0000"/>
                </a:solidFill>
              </a:rPr>
              <a:t>save only a small subset of the event content (e.g., only the HLT-level jet objects) 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endParaRPr lang="en-US" dirty="0" smtClean="0"/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Data parking: </a:t>
            </a:r>
            <a:r>
              <a:rPr lang="en-US" dirty="0">
                <a:solidFill>
                  <a:srgbClr val="0000FF"/>
                </a:solidFill>
              </a:rPr>
              <a:t>send events from the HLT to tape without reconstructing </a:t>
            </a:r>
            <a:r>
              <a:rPr lang="en-US" dirty="0" smtClean="0">
                <a:solidFill>
                  <a:srgbClr val="0000FF"/>
                </a:solidFill>
              </a:rPr>
              <a:t>them, analyze later.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Multi-object triggers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26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discuss …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82E88-7BB1-B44F-9A5E-76E613FC3C87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Entirely </a:t>
            </a:r>
            <a:r>
              <a:rPr lang="en-US" dirty="0"/>
              <a:t>different trigger concepts?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Are there holes in trigger strategy?  Can we anticipate this before Run II conclusions?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Different trigger strategies:</a:t>
            </a:r>
          </a:p>
          <a:p>
            <a:pPr lvl="1"/>
            <a:r>
              <a:rPr lang="en-US" dirty="0" smtClean="0"/>
              <a:t>Assuming we find new physics in Run II</a:t>
            </a:r>
          </a:p>
          <a:p>
            <a:pPr lvl="2"/>
            <a:r>
              <a:rPr lang="en-US" dirty="0" smtClean="0"/>
              <a:t>Would trigger strategy change depending on flavor of new physics? </a:t>
            </a:r>
          </a:p>
          <a:p>
            <a:pPr lvl="1"/>
            <a:r>
              <a:rPr lang="en-US" dirty="0" smtClean="0"/>
              <a:t>Assuming we have yet to find new physics in Run II</a:t>
            </a:r>
          </a:p>
          <a:p>
            <a:pPr lvl="1"/>
            <a:endParaRPr lang="en-US" dirty="0"/>
          </a:p>
          <a:p>
            <a:r>
              <a:rPr lang="en-US" dirty="0" smtClean="0"/>
              <a:t>Thoughts/comments?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354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Discussion of triggers in HL-LHC environment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82E88-7BB1-B44F-9A5E-76E613FC3C8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do we expect to face?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What are new capabilities?</a:t>
            </a:r>
          </a:p>
          <a:p>
            <a:endParaRPr lang="en-US" dirty="0" smtClean="0"/>
          </a:p>
          <a:p>
            <a:r>
              <a:rPr lang="en-US" dirty="0">
                <a:solidFill>
                  <a:srgbClr val="0000FF"/>
                </a:solidFill>
              </a:rPr>
              <a:t>What have we done in the past</a:t>
            </a:r>
            <a:r>
              <a:rPr lang="en-US" dirty="0" smtClean="0">
                <a:solidFill>
                  <a:srgbClr val="0000FF"/>
                </a:solidFill>
              </a:rPr>
              <a:t>?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08000"/>
                </a:solidFill>
              </a:rPr>
              <a:t>How do we prevent interesting new physics from slipping through the triggering cracks?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660066"/>
                </a:solidFill>
              </a:rPr>
              <a:t>When do we panic?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31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program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35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204197129"/>
              </p:ext>
            </p:extLst>
          </p:nvPr>
        </p:nvGraphicFramePr>
        <p:xfrm>
          <a:off x="457200" y="1828800"/>
          <a:ext cx="801370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6537"/>
                <a:gridCol w="1090063"/>
                <a:gridCol w="1473200"/>
                <a:gridCol w="1181100"/>
                <a:gridCol w="1066800"/>
                <a:gridCol w="1054100"/>
                <a:gridCol w="12319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2010- 2012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2013- 2014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2015- 2018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2018- 2019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2019- 2022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2023- 2025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2025- 203X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Run1: 7-8TeV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LS1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RunII</a:t>
                      </a:r>
                      <a:r>
                        <a:rPr lang="en-US" dirty="0" smtClean="0"/>
                        <a:t>: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13TeV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LS2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Run3: 14TeV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LS3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HL-LHC</a:t>
                      </a:r>
                      <a:r>
                        <a:rPr lang="en-US" baseline="0" dirty="0" smtClean="0"/>
                        <a:t> 14 </a:t>
                      </a:r>
                      <a:r>
                        <a:rPr lang="en-US" baseline="0" dirty="0" err="1" smtClean="0"/>
                        <a:t>TeV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25fb</a:t>
                      </a:r>
                      <a:r>
                        <a:rPr lang="en-US" baseline="30000" dirty="0" smtClean="0"/>
                        <a:t>-1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Phase</a:t>
                      </a:r>
                      <a:r>
                        <a:rPr lang="en-US" baseline="0" dirty="0" smtClean="0"/>
                        <a:t> 0 upgrade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~120fb</a:t>
                      </a:r>
                      <a:r>
                        <a:rPr lang="en-US" baseline="30000" dirty="0" smtClean="0"/>
                        <a:t>-1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Phase 1 upgrade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~300fb</a:t>
                      </a:r>
                      <a:r>
                        <a:rPr lang="en-US" baseline="30000" dirty="0" smtClean="0"/>
                        <a:t>-1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Phase 2 upgrade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~3000fb</a:t>
                      </a:r>
                      <a:r>
                        <a:rPr lang="en-US" baseline="30000" dirty="0" smtClean="0"/>
                        <a:t>-1</a:t>
                      </a:r>
                      <a:endParaRPr lang="en-US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PU 20</a:t>
                      </a:r>
                    </a:p>
                    <a:p>
                      <a:r>
                        <a:rPr lang="en-US" dirty="0" smtClean="0"/>
                        <a:t>(50ns)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 20-40</a:t>
                      </a:r>
                    </a:p>
                    <a:p>
                      <a:r>
                        <a:rPr lang="en-US" dirty="0" smtClean="0"/>
                        <a:t>(50ns, 25ns)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 50-80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 140-200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7x10</a:t>
                      </a:r>
                      <a:r>
                        <a:rPr lang="en-US" baseline="30000" dirty="0" smtClean="0"/>
                        <a:t>33</a:t>
                      </a:r>
                      <a:r>
                        <a:rPr lang="en-US" baseline="0" dirty="0" smtClean="0"/>
                        <a:t> cm</a:t>
                      </a:r>
                      <a:r>
                        <a:rPr lang="en-US" baseline="30000" dirty="0" smtClean="0"/>
                        <a:t>-2 </a:t>
                      </a:r>
                      <a:r>
                        <a:rPr lang="en-US" baseline="0" dirty="0" smtClean="0"/>
                        <a:t>s</a:t>
                      </a:r>
                      <a:r>
                        <a:rPr lang="en-US" baseline="30000" dirty="0" smtClean="0"/>
                        <a:t>-1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~1x10</a:t>
                      </a:r>
                      <a:r>
                        <a:rPr lang="en-US" baseline="30000" dirty="0" smtClean="0"/>
                        <a:t>34</a:t>
                      </a:r>
                      <a:r>
                        <a:rPr lang="en-US" baseline="0" dirty="0" smtClean="0"/>
                        <a:t> cm</a:t>
                      </a:r>
                      <a:r>
                        <a:rPr lang="en-US" baseline="30000" dirty="0" smtClean="0"/>
                        <a:t>-2 </a:t>
                      </a:r>
                      <a:r>
                        <a:rPr lang="en-US" baseline="0" dirty="0" smtClean="0"/>
                        <a:t>s</a:t>
                      </a:r>
                      <a:r>
                        <a:rPr lang="en-US" baseline="30000" dirty="0" smtClean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~2x10</a:t>
                      </a:r>
                      <a:r>
                        <a:rPr lang="en-US" baseline="30000" dirty="0" smtClean="0"/>
                        <a:t>34</a:t>
                      </a:r>
                      <a:r>
                        <a:rPr lang="en-US" baseline="0" dirty="0" smtClean="0"/>
                        <a:t> cm</a:t>
                      </a:r>
                      <a:r>
                        <a:rPr lang="en-US" baseline="30000" dirty="0" smtClean="0"/>
                        <a:t>-2 </a:t>
                      </a:r>
                      <a:r>
                        <a:rPr lang="en-US" baseline="0" dirty="0" smtClean="0"/>
                        <a:t>s</a:t>
                      </a:r>
                      <a:r>
                        <a:rPr lang="en-US" baseline="30000" dirty="0" smtClean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~5x10</a:t>
                      </a:r>
                      <a:r>
                        <a:rPr lang="en-US" baseline="30000" dirty="0" smtClean="0"/>
                        <a:t>34</a:t>
                      </a:r>
                      <a:r>
                        <a:rPr lang="en-US" baseline="0" dirty="0" smtClean="0"/>
                        <a:t> cm</a:t>
                      </a:r>
                      <a:r>
                        <a:rPr lang="en-US" baseline="30000" dirty="0" smtClean="0"/>
                        <a:t>-2 </a:t>
                      </a:r>
                      <a:r>
                        <a:rPr lang="en-US" baseline="0" dirty="0" smtClean="0"/>
                        <a:t>s</a:t>
                      </a:r>
                      <a:r>
                        <a:rPr lang="en-US" baseline="30000" dirty="0" smtClean="0"/>
                        <a:t>-1</a:t>
                      </a: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Straight Arrow Connector 4"/>
          <p:cNvCxnSpPr/>
          <p:nvPr/>
        </p:nvCxnSpPr>
        <p:spPr>
          <a:xfrm flipV="1">
            <a:off x="2660316" y="5173579"/>
            <a:ext cx="0" cy="73526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032000" y="5908842"/>
            <a:ext cx="1498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You are here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7045158" y="1590842"/>
            <a:ext cx="1641642" cy="374315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956555" y="5876576"/>
            <a:ext cx="2382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You are heading here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>
            <a:stCxn id="8" idx="0"/>
            <a:endCxn id="10" idx="3"/>
          </p:cNvCxnSpPr>
          <p:nvPr/>
        </p:nvCxnSpPr>
        <p:spPr>
          <a:xfrm flipV="1">
            <a:off x="7147586" y="4785827"/>
            <a:ext cx="137985" cy="109074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036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HL-LHC </a:t>
            </a:r>
            <a:br>
              <a:rPr lang="en-US" dirty="0" smtClean="0"/>
            </a:br>
            <a:r>
              <a:rPr lang="en-US" dirty="0" smtClean="0"/>
              <a:t>Trigger Upgrades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82E88-7BB1-B44F-9A5E-76E613FC3C87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560575"/>
            <a:ext cx="8229600" cy="4937760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 smtClean="0"/>
              <a:t>New Track Trigger at L1</a:t>
            </a:r>
            <a:endParaRPr lang="en-US" sz="2000" dirty="0"/>
          </a:p>
          <a:p>
            <a:r>
              <a:rPr lang="en-US" sz="2000" dirty="0" smtClean="0"/>
              <a:t>Upgrades to the detector readout, L1 trigger and HLT systems</a:t>
            </a:r>
          </a:p>
          <a:p>
            <a:endParaRPr lang="en-US" sz="2000" dirty="0" smtClean="0"/>
          </a:p>
          <a:p>
            <a:r>
              <a:rPr lang="en-US" sz="2000" dirty="0" smtClean="0">
                <a:solidFill>
                  <a:srgbClr val="FF0000"/>
                </a:solidFill>
              </a:rPr>
              <a:t>L1 read-out: up to 750kHz-1MHz  -- Compared to current 100kHz</a:t>
            </a:r>
            <a:endParaRPr lang="en-US" sz="2000" dirty="0">
              <a:solidFill>
                <a:srgbClr val="FF0000"/>
              </a:solidFill>
            </a:endParaRPr>
          </a:p>
          <a:p>
            <a:r>
              <a:rPr lang="en-US" sz="2000" dirty="0" smtClean="0">
                <a:solidFill>
                  <a:srgbClr val="FF0000"/>
                </a:solidFill>
              </a:rPr>
              <a:t>Up </a:t>
            </a:r>
            <a:r>
              <a:rPr lang="en-US" sz="2000" dirty="0">
                <a:solidFill>
                  <a:srgbClr val="FF0000"/>
                </a:solidFill>
              </a:rPr>
              <a:t>to 7.5 kHz </a:t>
            </a:r>
            <a:r>
              <a:rPr lang="en-US" sz="2000" dirty="0" smtClean="0">
                <a:solidFill>
                  <a:srgbClr val="FF0000"/>
                </a:solidFill>
              </a:rPr>
              <a:t>permanent </a:t>
            </a:r>
            <a:r>
              <a:rPr lang="en-US" sz="2000" dirty="0">
                <a:solidFill>
                  <a:srgbClr val="FF0000"/>
                </a:solidFill>
              </a:rPr>
              <a:t>event storage rate </a:t>
            </a:r>
            <a:r>
              <a:rPr lang="en-US" sz="2000" dirty="0" smtClean="0">
                <a:solidFill>
                  <a:srgbClr val="FF0000"/>
                </a:solidFill>
              </a:rPr>
              <a:t>-- Compared </a:t>
            </a:r>
            <a:r>
              <a:rPr lang="en-US" sz="2000" dirty="0">
                <a:solidFill>
                  <a:srgbClr val="FF0000"/>
                </a:solidFill>
              </a:rPr>
              <a:t>to the current 0.5 to 1 </a:t>
            </a:r>
            <a:r>
              <a:rPr lang="en-US" sz="2000" dirty="0" smtClean="0">
                <a:solidFill>
                  <a:srgbClr val="FF0000"/>
                </a:solidFill>
              </a:rPr>
              <a:t>kHz</a:t>
            </a:r>
          </a:p>
          <a:p>
            <a:endParaRPr lang="en-US" sz="2000" dirty="0" smtClean="0"/>
          </a:p>
          <a:p>
            <a:r>
              <a:rPr lang="en-US" sz="2000" dirty="0" smtClean="0">
                <a:solidFill>
                  <a:srgbClr val="0000FF"/>
                </a:solidFill>
              </a:rPr>
              <a:t>For 140 </a:t>
            </a:r>
            <a:r>
              <a:rPr lang="en-US" sz="2000" dirty="0">
                <a:solidFill>
                  <a:srgbClr val="0000FF"/>
                </a:solidFill>
              </a:rPr>
              <a:t>PU, at least 1500 kHz of L1 acceptance rate would be required to maintain the same physics acceptance as outlined for Phase-I. </a:t>
            </a:r>
            <a:endParaRPr lang="en-US" sz="2000" dirty="0" smtClean="0">
              <a:solidFill>
                <a:srgbClr val="0000FF"/>
              </a:solidFill>
            </a:endParaRPr>
          </a:p>
          <a:p>
            <a:r>
              <a:rPr lang="en-US" sz="2000" dirty="0" smtClean="0">
                <a:solidFill>
                  <a:srgbClr val="0000FF"/>
                </a:solidFill>
              </a:rPr>
              <a:t>For </a:t>
            </a:r>
            <a:r>
              <a:rPr lang="en-US" sz="2000" dirty="0">
                <a:solidFill>
                  <a:srgbClr val="0000FF"/>
                </a:solidFill>
              </a:rPr>
              <a:t>an environment of 200 PU the same L1 menu would require almost 4000 kHz. </a:t>
            </a:r>
            <a:r>
              <a:rPr lang="en-US" sz="2000" dirty="0" smtClean="0">
                <a:solidFill>
                  <a:srgbClr val="0000FF"/>
                </a:solidFill>
              </a:rPr>
              <a:t>	</a:t>
            </a:r>
          </a:p>
          <a:p>
            <a:pPr lvl="2">
              <a:buFont typeface="Wingdings" charset="0"/>
              <a:buChar char="à"/>
            </a:pPr>
            <a:r>
              <a:rPr lang="en-US" dirty="0" smtClean="0">
                <a:solidFill>
                  <a:srgbClr val="0000FF"/>
                </a:solidFill>
                <a:sym typeface="Wingdings"/>
              </a:rPr>
              <a:t>B</a:t>
            </a:r>
            <a:r>
              <a:rPr lang="en-US" dirty="0" smtClean="0">
                <a:solidFill>
                  <a:srgbClr val="0000FF"/>
                </a:solidFill>
              </a:rPr>
              <a:t>eyond </a:t>
            </a:r>
            <a:r>
              <a:rPr lang="en-US" dirty="0">
                <a:solidFill>
                  <a:srgbClr val="0000FF"/>
                </a:solidFill>
              </a:rPr>
              <a:t>the technical feasibility of </a:t>
            </a:r>
            <a:r>
              <a:rPr lang="en-US" dirty="0" smtClean="0">
                <a:solidFill>
                  <a:srgbClr val="0000FF"/>
                </a:solidFill>
              </a:rPr>
              <a:t>upgrades</a:t>
            </a:r>
          </a:p>
          <a:p>
            <a:pPr lvl="2">
              <a:buFont typeface="Wingdings" charset="0"/>
              <a:buChar char="à"/>
            </a:pPr>
            <a:endParaRPr lang="en-US" dirty="0" smtClean="0"/>
          </a:p>
          <a:p>
            <a:r>
              <a:rPr lang="en-US" sz="2000" dirty="0" smtClean="0">
                <a:solidFill>
                  <a:srgbClr val="008000"/>
                </a:solidFill>
              </a:rPr>
              <a:t>Adding </a:t>
            </a:r>
            <a:r>
              <a:rPr lang="en-US" sz="2000" dirty="0">
                <a:solidFill>
                  <a:srgbClr val="008000"/>
                </a:solidFill>
              </a:rPr>
              <a:t>tracking information to L1 trigger objects substantially reduces these rates to about 260(500) kHz for the same beam conditions of 140(200) PU. </a:t>
            </a:r>
          </a:p>
          <a:p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943262" y="68275"/>
            <a:ext cx="4132467" cy="181588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ATLAS TDR:  </a:t>
            </a:r>
          </a:p>
          <a:p>
            <a:r>
              <a:rPr lang="en-US" sz="1400" u="sng" dirty="0" smtClean="0">
                <a:hlinkClick r:id="rId2"/>
              </a:rPr>
              <a:t>http</a:t>
            </a:r>
            <a:r>
              <a:rPr lang="en-US" sz="1400" u="sng" dirty="0">
                <a:hlinkClick r:id="rId2"/>
              </a:rPr>
              <a:t>://cds.cern.ch/search?ln=en&amp;cc=LHCC+Public+Documents&amp;sc=1&amp;p=atlas&amp;action_search=Search&amp;op1=a&amp;m1=a&amp;p1=&amp;f1=</a:t>
            </a:r>
          </a:p>
          <a:p>
            <a:endParaRPr lang="en-US" sz="1400" dirty="0" smtClean="0"/>
          </a:p>
          <a:p>
            <a:r>
              <a:rPr lang="en-US" sz="1400" dirty="0" smtClean="0"/>
              <a:t>CMS technical proposal:</a:t>
            </a:r>
          </a:p>
          <a:p>
            <a:r>
              <a:rPr lang="en-US" sz="1400" u="sng" dirty="0">
                <a:hlinkClick r:id="rId3"/>
              </a:rPr>
              <a:t>https://cds.cern.ch/record/</a:t>
            </a:r>
            <a:r>
              <a:rPr lang="en-US" sz="1400" u="sng" dirty="0" smtClean="0">
                <a:hlinkClick r:id="rId3"/>
              </a:rPr>
              <a:t>2020886</a:t>
            </a:r>
            <a:endParaRPr lang="en-US" sz="1400" u="sng" dirty="0"/>
          </a:p>
          <a:p>
            <a:endParaRPr lang="en-US" sz="1400" u="sng" dirty="0" smtClean="0"/>
          </a:p>
        </p:txBody>
      </p:sp>
    </p:spTree>
    <p:extLst>
      <p:ext uri="{BB962C8B-B14F-4D97-AF65-F5344CB8AC3E}">
        <p14:creationId xmlns:p14="http://schemas.microsoft.com/office/powerpoint/2010/main" val="165714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– with and without a L1 Track Trigger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82E88-7BB1-B44F-9A5E-76E613FC3C87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64163"/>
            <a:ext cx="5810477" cy="43710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6772102" y="3288010"/>
            <a:ext cx="15406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Factor of 4 to 5 reduction in rate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192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Rates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82E88-7BB1-B44F-9A5E-76E613FC3C87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274264"/>
              </p:ext>
            </p:extLst>
          </p:nvPr>
        </p:nvGraphicFramePr>
        <p:xfrm>
          <a:off x="1364672" y="2075873"/>
          <a:ext cx="7550727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8568"/>
                <a:gridCol w="3335250"/>
                <a:gridCol w="2516909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Capabilities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Accept Rate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Level 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Calo</a:t>
                      </a:r>
                      <a:r>
                        <a:rPr lang="en-US" dirty="0" smtClean="0"/>
                        <a:t>/Muon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MHz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Level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Calo</a:t>
                      </a:r>
                      <a:r>
                        <a:rPr lang="en-US" dirty="0" smtClean="0"/>
                        <a:t>/Muon/Tracking (RoI)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 kHz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HLT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Software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3kHz – 10 kHz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17220" y="1448038"/>
            <a:ext cx="898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ATLAS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17220" y="3749278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CMS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1311383"/>
              </p:ext>
            </p:extLst>
          </p:nvPr>
        </p:nvGraphicFramePr>
        <p:xfrm>
          <a:off x="1364672" y="4308533"/>
          <a:ext cx="7139247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9749"/>
                <a:gridCol w="2379749"/>
                <a:gridCol w="2379749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Capabilities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Accept Rate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Level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Calo</a:t>
                      </a:r>
                      <a:r>
                        <a:rPr lang="en-US" dirty="0" smtClean="0"/>
                        <a:t>/Muon/Tracking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MHz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HLT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Software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3kHz</a:t>
                      </a:r>
                      <a:r>
                        <a:rPr lang="en-US" baseline="0" dirty="0" smtClean="0"/>
                        <a:t> – 10 kHz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09827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812716"/>
            <a:ext cx="8229600" cy="990600"/>
          </a:xfrm>
        </p:spPr>
        <p:txBody>
          <a:bodyPr/>
          <a:lstStyle/>
          <a:p>
            <a:r>
              <a:rPr lang="en-US" dirty="0" smtClean="0"/>
              <a:t>ATLAS and CMS trigger upgrades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82E88-7BB1-B44F-9A5E-76E613FC3C8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62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Trigger Upgrade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82E88-7BB1-B44F-9A5E-76E613FC3C87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Content Placeholder 4" descr="Screen Shot 2015-06-07 at 10.36.57 PM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842" r="-12842"/>
          <a:stretch>
            <a:fillRect/>
          </a:stretch>
        </p:blipFill>
        <p:spPr>
          <a:xfrm>
            <a:off x="457200" y="1165728"/>
            <a:ext cx="8229600" cy="4937760"/>
          </a:xfrm>
        </p:spPr>
      </p:pic>
      <p:sp>
        <p:nvSpPr>
          <p:cNvPr id="7" name="TextBox 6"/>
          <p:cNvSpPr txBox="1"/>
          <p:nvPr/>
        </p:nvSpPr>
        <p:spPr>
          <a:xfrm>
            <a:off x="294109" y="5974893"/>
            <a:ext cx="7340471" cy="92333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Taken from:</a:t>
            </a:r>
          </a:p>
          <a:p>
            <a:r>
              <a:rPr lang="en-US" u="sng" dirty="0">
                <a:hlinkClick r:id="rId3"/>
              </a:rPr>
              <a:t>https://indico.cern.ch/event/272893/contribution/6/material/slides/0.pdf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53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Trigger upgrade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82E88-7BB1-B44F-9A5E-76E613FC3C87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Content Placeholder 4" descr="Screen Shot 2015-06-07 at 10.37.40 PM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684" r="-9684"/>
          <a:stretch>
            <a:fillRect/>
          </a:stretch>
        </p:blipFill>
        <p:spPr>
          <a:xfrm>
            <a:off x="828846" y="1220278"/>
            <a:ext cx="7737642" cy="4642585"/>
          </a:xfrm>
        </p:spPr>
      </p:pic>
      <p:sp>
        <p:nvSpPr>
          <p:cNvPr id="7" name="TextBox 6"/>
          <p:cNvSpPr txBox="1"/>
          <p:nvPr/>
        </p:nvSpPr>
        <p:spPr>
          <a:xfrm>
            <a:off x="294109" y="5988261"/>
            <a:ext cx="7340471" cy="92333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Taken from:</a:t>
            </a:r>
          </a:p>
          <a:p>
            <a:r>
              <a:rPr lang="en-US" u="sng" dirty="0">
                <a:hlinkClick r:id="rId3"/>
              </a:rPr>
              <a:t>https://indico.cern.ch/event/272893/contribution/6/material/slides/0.pdf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2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Custom 12">
      <a:dk1>
        <a:srgbClr val="000000"/>
      </a:dk1>
      <a:lt1>
        <a:srgbClr val="FFFFFF"/>
      </a:lt1>
      <a:dk2>
        <a:srgbClr val="FFFFFF"/>
      </a:dk2>
      <a:lt2>
        <a:srgbClr val="000000"/>
      </a:lt2>
      <a:accent1>
        <a:srgbClr val="496CC3"/>
      </a:accent1>
      <a:accent2>
        <a:srgbClr val="0D215D"/>
      </a:accent2>
      <a:accent3>
        <a:srgbClr val="FFFFFF"/>
      </a:accent3>
      <a:accent4>
        <a:srgbClr val="000000"/>
      </a:accent4>
      <a:accent5>
        <a:srgbClr val="A4B0E1"/>
      </a:accent5>
      <a:accent6>
        <a:srgbClr val="0F1A78"/>
      </a:accent6>
      <a:hlink>
        <a:srgbClr val="0000FF"/>
      </a:hlink>
      <a:folHlink>
        <a:srgbClr val="CB00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Origin.thmx</Template>
  <TotalTime>34147</TotalTime>
  <Words>533</Words>
  <Application>Microsoft Office PowerPoint</Application>
  <PresentationFormat>On-screen Show (4:3)</PresentationFormat>
  <Paragraphs>145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Lucida Grande</vt:lpstr>
      <vt:lpstr>Wingdings</vt:lpstr>
      <vt:lpstr>Wingdings 3</vt:lpstr>
      <vt:lpstr>Origin</vt:lpstr>
      <vt:lpstr>New Trigger Strategies Discussion  Perimeter Institute HL-LHC Workshop  June 8, 2015</vt:lpstr>
      <vt:lpstr>Discussion of triggers in HL-LHC environment</vt:lpstr>
      <vt:lpstr>LHC program</vt:lpstr>
      <vt:lpstr>HL-LHC  Trigger Upgrades</vt:lpstr>
      <vt:lpstr>ATLAS – with and without a L1 Track Trigger</vt:lpstr>
      <vt:lpstr>Overall Rates</vt:lpstr>
      <vt:lpstr>ATLAS and CMS trigger upgrades</vt:lpstr>
      <vt:lpstr>CMS Trigger Upgrade</vt:lpstr>
      <vt:lpstr>CMS Trigger upgrade</vt:lpstr>
      <vt:lpstr>ATLAS Calorimeter Electronics Upgrade</vt:lpstr>
      <vt:lpstr>ATLAS Track Trigger @ HL-LHC</vt:lpstr>
      <vt:lpstr>ATLAS: Trigger Evolution</vt:lpstr>
      <vt:lpstr>CMS: Estimated total L1 Menu Rate</vt:lpstr>
      <vt:lpstr>What has worked in the past? </vt:lpstr>
      <vt:lpstr>To discuss …</vt:lpstr>
    </vt:vector>
  </TitlesOfParts>
  <Company>Rutgers University, Department of Physics &amp; Astronom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Boost</dc:title>
  <dc:creator>Office 2004 Test Drive User</dc:creator>
  <cp:lastModifiedBy>Gordon Watts</cp:lastModifiedBy>
  <cp:revision>1116</cp:revision>
  <cp:lastPrinted>2015-04-30T12:57:50Z</cp:lastPrinted>
  <dcterms:created xsi:type="dcterms:W3CDTF">2011-05-25T13:51:47Z</dcterms:created>
  <dcterms:modified xsi:type="dcterms:W3CDTF">2015-06-08T18:31:31Z</dcterms:modified>
</cp:coreProperties>
</file>