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oleObject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png" ContentType="image/png"/>
  <Default Extension="wmf" ContentType="image/x-wm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4"/>
    <p:sldMasterId id="2147483676" r:id="rId5"/>
  </p:sldMasterIdLst>
  <p:notesMasterIdLst>
    <p:notesMasterId r:id="rId20"/>
  </p:notesMasterIdLst>
  <p:handoutMasterIdLst>
    <p:handoutMasterId r:id="rId21"/>
  </p:handoutMasterIdLst>
  <p:sldIdLst>
    <p:sldId id="256" r:id="rId6"/>
    <p:sldId id="258" r:id="rId7"/>
    <p:sldId id="271" r:id="rId8"/>
    <p:sldId id="275" r:id="rId9"/>
    <p:sldId id="276" r:id="rId10"/>
    <p:sldId id="277" r:id="rId11"/>
    <p:sldId id="278" r:id="rId12"/>
    <p:sldId id="279" r:id="rId13"/>
    <p:sldId id="274" r:id="rId14"/>
    <p:sldId id="272" r:id="rId15"/>
    <p:sldId id="281" r:id="rId16"/>
    <p:sldId id="270" r:id="rId17"/>
    <p:sldId id="282" r:id="rId18"/>
    <p:sldId id="28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36"/>
    <p:restoredTop sz="94886"/>
  </p:normalViewPr>
  <p:slideViewPr>
    <p:cSldViewPr>
      <p:cViewPr varScale="1">
        <p:scale>
          <a:sx n="85" d="100"/>
          <a:sy n="85" d="100"/>
        </p:scale>
        <p:origin x="2176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4.xml"/><Relationship Id="rId20" Type="http://schemas.openxmlformats.org/officeDocument/2006/relationships/notesMaster" Target="notesMasters/notesMaster1.xml"/><Relationship Id="rId21" Type="http://schemas.openxmlformats.org/officeDocument/2006/relationships/handoutMaster" Target="handoutMasters/handoutMaster1.xml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<Relationship Id="rId17" Type="http://schemas.openxmlformats.org/officeDocument/2006/relationships/slide" Target="slides/slide12.xml"/><Relationship Id="rId18" Type="http://schemas.openxmlformats.org/officeDocument/2006/relationships/slide" Target="slides/slide13.xml"/><Relationship Id="rId19" Type="http://schemas.openxmlformats.org/officeDocument/2006/relationships/slide" Target="slides/slide14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Master" Target="slideMasters/slideMaster2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7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C4B69-06FF-42E0-BEC5-2640ABA3B422}" type="datetimeFigureOut">
              <a:rPr lang="en-GB" smtClean="0"/>
              <a:t>29/10/2015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2F08CD-5F1C-4A25-83EF-56CCABC83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9369125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814A36-84F8-4ADE-AED2-6077B79D62FD}" type="datetimeFigureOut">
              <a:rPr lang="en-GB" smtClean="0"/>
              <a:t>29/10/2015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EA8DC-45FA-42FB-B291-2E84CFDFCED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166888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5C02256-4583-4BCE-B52E-317021D659CB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5654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11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jpg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4" Type="http://schemas.openxmlformats.org/officeDocument/2006/relationships/image" Target="../media/image10.jpeg"/><Relationship Id="rId5" Type="http://schemas.openxmlformats.org/officeDocument/2006/relationships/image" Target="../media/image12.jpeg"/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7.jp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emf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emf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1"/>
          <p:cNvSpPr>
            <a:spLocks noGrp="1"/>
          </p:cNvSpPr>
          <p:nvPr>
            <p:ph type="title"/>
          </p:nvPr>
        </p:nvSpPr>
        <p:spPr>
          <a:xfrm>
            <a:off x="431800" y="404664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0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5" name="Espace réservé du texte 2"/>
          <p:cNvSpPr>
            <a:spLocks noGrp="1"/>
          </p:cNvSpPr>
          <p:nvPr>
            <p:ph type="body" idx="1"/>
          </p:nvPr>
        </p:nvSpPr>
        <p:spPr>
          <a:xfrm>
            <a:off x="1187624" y="5534988"/>
            <a:ext cx="5445974" cy="1066688"/>
          </a:xfrm>
        </p:spPr>
        <p:txBody>
          <a:bodyPr lIns="45720" tIns="0" rIns="45720" bIns="0"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8025" y="5238238"/>
            <a:ext cx="2213333" cy="144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262" y="5886150"/>
            <a:ext cx="721200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The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</a:rPr>
              <a:t>HiLumi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</a:rPr>
              <a:t>Programme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 7 Capacities Specific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</a:rPr>
              <a:t>Programme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, Grant Agreement 284404. </a:t>
            </a:r>
            <a:endParaRPr lang="en-GB" sz="1200" dirty="0">
              <a:solidFill>
                <a:srgbClr val="4BACC6">
                  <a:lumMod val="75000"/>
                </a:srgb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16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noProof="0" dirty="0" smtClean="0"/>
              <a:t>Click to edit Master title style</a:t>
            </a:r>
            <a:endParaRPr lang="en-US" noProof="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>
                <a:solidFill>
                  <a:prstClr val="black"/>
                </a:solidFill>
              </a:rPr>
              <a:t>L. Rossi-5th Annual Meeting -CERN 26Oct15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361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noProof="0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>
                <a:solidFill>
                  <a:prstClr val="black"/>
                </a:solidFill>
              </a:rPr>
              <a:t>L. Rossi-5th Annual Meeting -CERN 26Oct15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930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>
                <a:solidFill>
                  <a:prstClr val="black"/>
                </a:solidFill>
              </a:rPr>
              <a:t>L. Rossi-5th Annual Meeting -CERN 26Oct15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83742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>
                <a:solidFill>
                  <a:prstClr val="black"/>
                </a:solidFill>
              </a:rPr>
              <a:t>L. Rossi-5th Annual Meeting -CERN 26Oct15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2797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>
                <a:solidFill>
                  <a:prstClr val="black"/>
                </a:solidFill>
              </a:rPr>
              <a:t>L. Rossi-5th Annual Meeting -CERN 26Oct15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89180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‹#›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GB" smtClean="0">
                <a:solidFill>
                  <a:prstClr val="black"/>
                </a:solidFill>
              </a:rPr>
              <a:t>L. Rossi-5th Annual Meeting -CERN 26Oct15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61760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457200"/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The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</a:rPr>
              <a:t>HiLumi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</a:rPr>
              <a:t>Programme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 7 Capacities Specific </a:t>
            </a:r>
            <a:r>
              <a:rPr lang="en-US" sz="1200" dirty="0" err="1" smtClean="0">
                <a:solidFill>
                  <a:srgbClr val="4BACC6">
                    <a:lumMod val="75000"/>
                  </a:srgbClr>
                </a:solidFill>
              </a:rPr>
              <a:t>Programme</a:t>
            </a:r>
            <a:r>
              <a:rPr lang="en-US" sz="1200" dirty="0" smtClean="0">
                <a:solidFill>
                  <a:srgbClr val="4BACC6">
                    <a:lumMod val="75000"/>
                  </a:srgbClr>
                </a:solidFill>
              </a:rPr>
              <a:t>, Grant Agreement 284404. </a:t>
            </a:r>
            <a:endParaRPr lang="en-GB" sz="1200" dirty="0">
              <a:solidFill>
                <a:srgbClr val="4BACC6">
                  <a:lumMod val="75000"/>
                </a:srgb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9801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5" Type="http://schemas.openxmlformats.org/officeDocument/2006/relationships/image" Target="../media/image1.png"/><Relationship Id="rId16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Relationship Id="rId9" Type="http://schemas.openxmlformats.org/officeDocument/2006/relationships/theme" Target="../theme/theme2.xml"/><Relationship Id="rId10" Type="http://schemas.openxmlformats.org/officeDocument/2006/relationships/image" Target="../media/image7.jpg"/><Relationship Id="rId11" Type="http://schemas.openxmlformats.org/officeDocument/2006/relationships/image" Target="../media/image8.jpeg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135082"/>
            <a:ext cx="1280015" cy="6256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6134721"/>
            <a:ext cx="837440" cy="626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195736" y="6309320"/>
            <a:ext cx="5760640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GB" sz="1100" dirty="0" smtClean="0"/>
              <a:t>B. Di Girolamo – Collider-Experiments</a:t>
            </a:r>
            <a:r>
              <a:rPr lang="en-GB" sz="1100" baseline="0" dirty="0" smtClean="0"/>
              <a:t> Day – 5</a:t>
            </a:r>
            <a:r>
              <a:rPr lang="en-GB" sz="1100" baseline="30000" dirty="0" smtClean="0"/>
              <a:t>th</a:t>
            </a:r>
            <a:r>
              <a:rPr lang="en-GB" sz="1100" baseline="0" dirty="0" smtClean="0"/>
              <a:t> HiLumi Annual Meeting</a:t>
            </a:r>
            <a:endParaRPr lang="en-GB" sz="1100" dirty="0"/>
          </a:p>
        </p:txBody>
      </p:sp>
      <p:sp>
        <p:nvSpPr>
          <p:cNvPr id="10" name="TextBox 9"/>
          <p:cNvSpPr txBox="1"/>
          <p:nvPr/>
        </p:nvSpPr>
        <p:spPr>
          <a:xfrm>
            <a:off x="8388424" y="6276041"/>
            <a:ext cx="43204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fld id="{3F9F3250-7C3C-4A6B-A05C-EE1E8B023A2D}" type="slidenum">
              <a:rPr lang="en-GB" sz="1400" smtClean="0"/>
              <a:t>‹#›</a:t>
            </a:fld>
            <a:endParaRPr lang="en-GB" sz="140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63" r:id="rId2"/>
    <p:sldLayoutId id="2147483661" r:id="rId3"/>
    <p:sldLayoutId id="2147483673" r:id="rId4"/>
    <p:sldLayoutId id="2147483662" r:id="rId5"/>
    <p:sldLayoutId id="2147483666" r:id="rId6"/>
    <p:sldLayoutId id="2147483667" r:id="rId7"/>
    <p:sldLayoutId id="2147483664" r:id="rId8"/>
    <p:sldLayoutId id="2147483665" r:id="rId9"/>
    <p:sldLayoutId id="2147483668" r:id="rId10"/>
    <p:sldLayoutId id="2147483669" r:id="rId11"/>
    <p:sldLayoutId id="2147483670" r:id="rId12"/>
    <p:sldLayoutId id="2147483671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pPr defTabSz="457200"/>
            <a:fld id="{0FA004B2-1541-5046-B6F2-22AF56585712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en-US" noProof="0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pPr defTabSz="457200"/>
            <a:r>
              <a:rPr lang="en-GB" smtClean="0">
                <a:solidFill>
                  <a:prstClr val="black"/>
                </a:solidFill>
              </a:rPr>
              <a:t>L. Rossi-5th Annual Meeting -CERN 26Oct15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7749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3.jpg"/><Relationship Id="rId3" Type="http://schemas.openxmlformats.org/officeDocument/2006/relationships/image" Target="../media/image1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https://indico.cern.ch/event/400665/timetable/#20151027.detailed" TargetMode="Externa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Relationship Id="rId2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oleObject" Target="../embeddings/oleObject1.bin"/><Relationship Id="rId7" Type="http://schemas.openxmlformats.org/officeDocument/2006/relationships/image" Target="../media/image17.wmf"/><Relationship Id="rId8" Type="http://schemas.openxmlformats.org/officeDocument/2006/relationships/image" Target="../media/image21.jpeg"/><Relationship Id="rId9" Type="http://schemas.openxmlformats.org/officeDocument/2006/relationships/image" Target="../media/image22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31800" y="116632"/>
            <a:ext cx="8265984" cy="1826363"/>
          </a:xfrm>
        </p:spPr>
        <p:txBody>
          <a:bodyPr>
            <a:normAutofit/>
          </a:bodyPr>
          <a:lstStyle/>
          <a:p>
            <a:r>
              <a:rPr lang="en-GB" sz="3200" dirty="0" smtClean="0"/>
              <a:t>Introduction to the Collider-Experiment Interactions Day</a:t>
            </a:r>
            <a:endParaRPr lang="en-GB" sz="3200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29 October 2015</a:t>
            </a:r>
          </a:p>
          <a:p>
            <a:r>
              <a:rPr lang="en-GB" dirty="0" smtClean="0"/>
              <a:t>B. Di Girolamo</a:t>
            </a:r>
            <a:endParaRPr lang="en-GB" dirty="0"/>
          </a:p>
        </p:txBody>
      </p:sp>
      <p:pic>
        <p:nvPicPr>
          <p:cNvPr id="2" name="Picture 1" descr="lhc-sim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43366"/>
            <a:ext cx="9144000" cy="319374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437112"/>
            <a:ext cx="1677030" cy="2369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2905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the day - afternoon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made a selection of topics</a:t>
            </a:r>
          </a:p>
          <a:p>
            <a:pPr lvl="1"/>
            <a:r>
              <a:rPr lang="en-US" dirty="0" smtClean="0"/>
              <a:t>Response to the request to study the impact on the collider for supplying nominal LHC luminosity to </a:t>
            </a:r>
            <a:r>
              <a:rPr lang="en-US" dirty="0" err="1" smtClean="0"/>
              <a:t>LHCb</a:t>
            </a:r>
            <a:endParaRPr lang="en-US" dirty="0" smtClean="0"/>
          </a:p>
          <a:p>
            <a:pPr lvl="1"/>
            <a:r>
              <a:rPr lang="en-US" dirty="0" smtClean="0"/>
              <a:t>Latest updates to Heavy Ions</a:t>
            </a:r>
          </a:p>
          <a:p>
            <a:pPr lvl="2"/>
            <a:r>
              <a:rPr lang="en-US" dirty="0" smtClean="0"/>
              <a:t>Requests</a:t>
            </a:r>
          </a:p>
          <a:p>
            <a:pPr lvl="2"/>
            <a:r>
              <a:rPr lang="en-US" dirty="0" smtClean="0"/>
              <a:t>Possibilities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8744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270000"/>
            <a:ext cx="9144000" cy="4305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94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Spirit of this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We had no way of being exhaustive</a:t>
            </a:r>
          </a:p>
          <a:p>
            <a:r>
              <a:rPr lang="en-US" sz="2400" dirty="0" smtClean="0"/>
              <a:t>Many studies are far from being completed because of the hectic schedules and documents, activities, shutdowns, data taking</a:t>
            </a:r>
          </a:p>
          <a:p>
            <a:r>
              <a:rPr lang="en-US" sz="2400" dirty="0" smtClean="0"/>
              <a:t>But we wanted to resume links and communication from both sides</a:t>
            </a:r>
          </a:p>
          <a:p>
            <a:r>
              <a:rPr lang="en-US" sz="2400" dirty="0" smtClean="0"/>
              <a:t>By the end of the morning we will have a discussion session and proposals for further studies</a:t>
            </a:r>
          </a:p>
          <a:p>
            <a:r>
              <a:rPr lang="en-US" sz="2400" dirty="0" smtClean="0"/>
              <a:t>I asked the speakers to respect the time to allow discussions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47889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we can’t cover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Although equally </a:t>
            </a:r>
            <a:r>
              <a:rPr lang="en-US" dirty="0" smtClean="0"/>
              <a:t>important</a:t>
            </a:r>
          </a:p>
          <a:p>
            <a:pPr lvl="1"/>
            <a:r>
              <a:rPr lang="en-US" dirty="0" smtClean="0"/>
              <a:t>Physics motivations</a:t>
            </a:r>
            <a:endParaRPr lang="en-US" dirty="0" smtClean="0"/>
          </a:p>
          <a:p>
            <a:pPr lvl="1"/>
            <a:r>
              <a:rPr lang="en-US" dirty="0" smtClean="0"/>
              <a:t>Possible synergies around the R2E topics</a:t>
            </a:r>
          </a:p>
          <a:p>
            <a:pPr lvl="1"/>
            <a:r>
              <a:rPr lang="en-US" dirty="0" smtClean="0"/>
              <a:t>Deeper </a:t>
            </a:r>
            <a:r>
              <a:rPr lang="en-US" dirty="0"/>
              <a:t>discussions on radiation levels and </a:t>
            </a:r>
            <a:r>
              <a:rPr lang="en-US" dirty="0" smtClean="0"/>
              <a:t>background</a:t>
            </a:r>
          </a:p>
          <a:p>
            <a:pPr lvl="1"/>
            <a:r>
              <a:rPr lang="en-US" dirty="0" smtClean="0"/>
              <a:t>Civil Engineering synergies</a:t>
            </a:r>
          </a:p>
          <a:p>
            <a:pPr lvl="2"/>
            <a:r>
              <a:rPr lang="en-US" dirty="0" smtClean="0"/>
              <a:t>I invite the experiments colleagues to review the presentations of the Tuesday plenary session </a:t>
            </a:r>
            <a:r>
              <a:rPr lang="en-US" dirty="0">
                <a:hlinkClick r:id="rId2"/>
              </a:rPr>
              <a:t>https://indico.cern.ch/event/400665/timetable/#</a:t>
            </a:r>
            <a:r>
              <a:rPr lang="en-US" dirty="0" smtClean="0">
                <a:hlinkClick r:id="rId2"/>
              </a:rPr>
              <a:t>20151027.detailed</a:t>
            </a:r>
            <a:endParaRPr lang="en-US" dirty="0" smtClean="0"/>
          </a:p>
          <a:p>
            <a:pPr lvl="1"/>
            <a:r>
              <a:rPr lang="en-US" dirty="0" smtClean="0"/>
              <a:t>The list can be long</a:t>
            </a:r>
            <a:r>
              <a:rPr lang="is-IS" dirty="0" smtClean="0"/>
              <a:t>... </a:t>
            </a:r>
            <a:r>
              <a:rPr lang="en-US" dirty="0" smtClean="0"/>
              <a:t>I</a:t>
            </a:r>
            <a:r>
              <a:rPr lang="is-IS" dirty="0" smtClean="0"/>
              <a:t>t means it will deserve more interactions in the future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2557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Concluding</a:t>
            </a:r>
            <a:r>
              <a:rPr lang="is-IS" dirty="0" smtClean="0"/>
              <a:t>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Please:</a:t>
            </a:r>
          </a:p>
          <a:p>
            <a:pPr lvl="1"/>
            <a:r>
              <a:rPr lang="en-US" dirty="0" smtClean="0"/>
              <a:t>Enjoy</a:t>
            </a:r>
          </a:p>
          <a:p>
            <a:pPr lvl="1"/>
            <a:r>
              <a:rPr lang="en-US" dirty="0" smtClean="0"/>
              <a:t>Discuss</a:t>
            </a:r>
          </a:p>
          <a:p>
            <a:pPr lvl="1"/>
            <a:r>
              <a:rPr lang="en-US" dirty="0" smtClean="0"/>
              <a:t>Don’t be shy</a:t>
            </a:r>
          </a:p>
          <a:p>
            <a:pPr lvl="1"/>
            <a:r>
              <a:rPr lang="en-US" dirty="0" smtClean="0"/>
              <a:t>We can still explore ideas, but please express them before too late</a:t>
            </a:r>
          </a:p>
          <a:p>
            <a:r>
              <a:rPr lang="en-US" dirty="0" smtClean="0"/>
              <a:t>A BIG THANK YOU TO ALL PLAYERS</a:t>
            </a:r>
          </a:p>
          <a:p>
            <a:pPr lvl="1"/>
            <a:r>
              <a:rPr lang="en-US" dirty="0" smtClean="0"/>
              <a:t>Really a lot of effort has been done for </a:t>
            </a:r>
            <a:r>
              <a:rPr lang="en-US" smtClean="0"/>
              <a:t>this session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2362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Collider-Experiments Interactions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There is a need for several interactions between HL-LHC and the experiments with different urgency and importance</a:t>
            </a:r>
          </a:p>
          <a:p>
            <a:pPr lvl="1"/>
            <a:r>
              <a:rPr lang="en-US" dirty="0" smtClean="0"/>
              <a:t>It is important to agree on:</a:t>
            </a:r>
          </a:p>
          <a:p>
            <a:pPr lvl="2"/>
            <a:r>
              <a:rPr lang="en-US" dirty="0" smtClean="0"/>
              <a:t>How to tackle them</a:t>
            </a:r>
          </a:p>
          <a:p>
            <a:pPr lvl="2"/>
            <a:r>
              <a:rPr lang="en-US" dirty="0" smtClean="0"/>
              <a:t>How to establish links between experts and a forum to discuss</a:t>
            </a:r>
          </a:p>
          <a:p>
            <a:pPr lvl="2"/>
            <a:r>
              <a:rPr lang="en-US" dirty="0" smtClean="0"/>
              <a:t>How to follow up on issues </a:t>
            </a:r>
          </a:p>
          <a:p>
            <a:pPr lvl="2"/>
            <a:r>
              <a:rPr lang="en-US" dirty="0" smtClean="0"/>
              <a:t>Collect ideas and a checklist of future studies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157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the day - morning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made a selection of topics</a:t>
            </a:r>
          </a:p>
          <a:p>
            <a:pPr lvl="1"/>
            <a:r>
              <a:rPr lang="en-US" dirty="0" smtClean="0"/>
              <a:t>Understanding apertures and beam loss scenarios as we did for LHC</a:t>
            </a:r>
          </a:p>
          <a:p>
            <a:pPr lvl="2"/>
            <a:r>
              <a:rPr lang="en-US" dirty="0" smtClean="0"/>
              <a:t>High luminosity implies higher apertures in the Triplet magnets and smaller more intense beams</a:t>
            </a:r>
          </a:p>
          <a:p>
            <a:pPr lvl="2"/>
            <a:r>
              <a:rPr lang="en-US" dirty="0" smtClean="0"/>
              <a:t>A lot of work has been done to quantify effects</a:t>
            </a:r>
          </a:p>
          <a:p>
            <a:pPr lvl="2"/>
            <a:r>
              <a:rPr lang="en-US" dirty="0" smtClean="0"/>
              <a:t>Iterations will be important</a:t>
            </a:r>
          </a:p>
          <a:p>
            <a:pPr lvl="2"/>
            <a:r>
              <a:rPr lang="en-US" dirty="0" smtClean="0"/>
              <a:t>Aim is also to finalize the experimental beam pipe layout (not just the central section)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021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 of the day - morning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made a selection of topics</a:t>
            </a:r>
          </a:p>
          <a:p>
            <a:pPr lvl="1"/>
            <a:r>
              <a:rPr lang="en-US" dirty="0" smtClean="0"/>
              <a:t>Understanding the impact of the vacuum equipment displacement</a:t>
            </a:r>
          </a:p>
          <a:p>
            <a:pPr lvl="1"/>
            <a:r>
              <a:rPr lang="en-US" dirty="0" smtClean="0"/>
              <a:t>Put again on the table the discussions about</a:t>
            </a:r>
          </a:p>
          <a:p>
            <a:pPr lvl="2"/>
            <a:r>
              <a:rPr lang="en-US" dirty="0" smtClean="0"/>
              <a:t>Pile-up maximum</a:t>
            </a:r>
          </a:p>
          <a:p>
            <a:pPr lvl="2"/>
            <a:r>
              <a:rPr lang="en-US" dirty="0" smtClean="0"/>
              <a:t>Pile-up density</a:t>
            </a:r>
          </a:p>
          <a:p>
            <a:pPr lvl="2"/>
            <a:r>
              <a:rPr lang="en-US" dirty="0" smtClean="0"/>
              <a:t>Bunch length</a:t>
            </a:r>
          </a:p>
          <a:p>
            <a:pPr lvl="1"/>
            <a:r>
              <a:rPr lang="en-US" dirty="0" smtClean="0"/>
              <a:t>Overview of Experiments upgrade plans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516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dirty="0" smtClean="0"/>
              <a:t>Goal of High </a:t>
            </a:r>
            <a:r>
              <a:rPr lang="fr-CH" dirty="0" err="1" smtClean="0"/>
              <a:t>Luminosity</a:t>
            </a:r>
            <a:r>
              <a:rPr lang="fr-CH" dirty="0" smtClean="0"/>
              <a:t> LHC (HL-LHC) as </a:t>
            </a:r>
            <a:r>
              <a:rPr lang="fr-CH" dirty="0" err="1" smtClean="0"/>
              <a:t>fixed</a:t>
            </a:r>
            <a:r>
              <a:rPr lang="fr-CH" dirty="0" smtClean="0"/>
              <a:t> in </a:t>
            </a:r>
            <a:r>
              <a:rPr lang="fr-CH" dirty="0" err="1" smtClean="0"/>
              <a:t>November</a:t>
            </a:r>
            <a:r>
              <a:rPr lang="fr-CH" dirty="0" smtClean="0"/>
              <a:t> 2010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L. Rossi-5th Annual Meeting -CERN 26Oct15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457200"/>
            <a:endParaRPr lang="en-GB">
              <a:solidFill>
                <a:prstClr val="black"/>
              </a:solidFill>
            </a:endParaRPr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defTabSz="457200"/>
            <a:endParaRPr lang="en-GB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0352" y="1751139"/>
            <a:ext cx="8339328" cy="3508653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457200"/>
            <a:r>
              <a:rPr lang="en-GB" sz="2000" dirty="0">
                <a:solidFill>
                  <a:prstClr val="black"/>
                </a:solidFill>
              </a:rPr>
              <a:t>The main objective of HiLumi LHC Design Study is to determine a hardware configuration and a set of beam parameters that will allow the LHC to reach the following targets:</a:t>
            </a:r>
          </a:p>
          <a:p>
            <a:pPr defTabSz="457200"/>
            <a:endParaRPr lang="en-GB" dirty="0">
              <a:solidFill>
                <a:prstClr val="black"/>
              </a:solidFill>
            </a:endParaRPr>
          </a:p>
          <a:p>
            <a:pPr defTabSz="457200"/>
            <a:r>
              <a:rPr lang="en-GB" sz="2400" dirty="0">
                <a:solidFill>
                  <a:prstClr val="black"/>
                </a:solidFill>
              </a:rPr>
              <a:t>A peak luminosity of </a:t>
            </a:r>
            <a:r>
              <a:rPr lang="en-GB" sz="2400" dirty="0" err="1" smtClean="0">
                <a:solidFill>
                  <a:prstClr val="black"/>
                </a:solidFill>
              </a:rPr>
              <a:t>L</a:t>
            </a:r>
            <a:r>
              <a:rPr lang="en-GB" sz="2400" baseline="-25000" dirty="0" err="1" smtClean="0">
                <a:solidFill>
                  <a:prstClr val="black"/>
                </a:solidFill>
              </a:rPr>
              <a:t>peak</a:t>
            </a:r>
            <a:r>
              <a:rPr lang="en-GB" sz="2400" dirty="0" smtClean="0">
                <a:solidFill>
                  <a:prstClr val="black"/>
                </a:solidFill>
              </a:rPr>
              <a:t> = </a:t>
            </a:r>
            <a:r>
              <a:rPr lang="en-GB" sz="2400" b="1" dirty="0" smtClean="0">
                <a:solidFill>
                  <a:prstClr val="black"/>
                </a:solidFill>
              </a:rPr>
              <a:t>5×10</a:t>
            </a:r>
            <a:r>
              <a:rPr lang="en-GB" sz="2400" b="1" baseline="30000" dirty="0" smtClean="0">
                <a:solidFill>
                  <a:prstClr val="black"/>
                </a:solidFill>
              </a:rPr>
              <a:t>34</a:t>
            </a:r>
            <a:r>
              <a:rPr lang="en-GB" sz="2400" b="1" dirty="0" smtClean="0">
                <a:solidFill>
                  <a:prstClr val="black"/>
                </a:solidFill>
              </a:rPr>
              <a:t> </a:t>
            </a:r>
            <a:r>
              <a:rPr lang="en-GB" sz="2400" b="1" dirty="0">
                <a:solidFill>
                  <a:prstClr val="black"/>
                </a:solidFill>
              </a:rPr>
              <a:t>cm</a:t>
            </a:r>
            <a:r>
              <a:rPr lang="en-GB" sz="2400" b="1" baseline="30000" dirty="0">
                <a:solidFill>
                  <a:prstClr val="black"/>
                </a:solidFill>
              </a:rPr>
              <a:t>-2</a:t>
            </a:r>
            <a:r>
              <a:rPr lang="en-GB" sz="2400" b="1" dirty="0">
                <a:solidFill>
                  <a:prstClr val="black"/>
                </a:solidFill>
              </a:rPr>
              <a:t>s</a:t>
            </a:r>
            <a:r>
              <a:rPr lang="en-GB" sz="2400" b="1" baseline="30000" dirty="0">
                <a:solidFill>
                  <a:prstClr val="black"/>
                </a:solidFill>
              </a:rPr>
              <a:t>-1</a:t>
            </a:r>
            <a:r>
              <a:rPr lang="en-GB" sz="2400" b="1" dirty="0">
                <a:solidFill>
                  <a:prstClr val="black"/>
                </a:solidFill>
              </a:rPr>
              <a:t> with levelling</a:t>
            </a:r>
            <a:r>
              <a:rPr lang="en-GB" sz="2400" dirty="0">
                <a:solidFill>
                  <a:prstClr val="black"/>
                </a:solidFill>
              </a:rPr>
              <a:t>, allowing:</a:t>
            </a:r>
          </a:p>
          <a:p>
            <a:pPr defTabSz="457200"/>
            <a:r>
              <a:rPr lang="en-GB" sz="2400" dirty="0" smtClean="0">
                <a:solidFill>
                  <a:prstClr val="black"/>
                </a:solidFill>
              </a:rPr>
              <a:t/>
            </a:r>
            <a:br>
              <a:rPr lang="en-GB" sz="2400" dirty="0" smtClean="0">
                <a:solidFill>
                  <a:prstClr val="black"/>
                </a:solidFill>
              </a:rPr>
            </a:br>
            <a:r>
              <a:rPr lang="en-GB" sz="2400" dirty="0" smtClean="0">
                <a:solidFill>
                  <a:prstClr val="black"/>
                </a:solidFill>
              </a:rPr>
              <a:t>An </a:t>
            </a:r>
            <a:r>
              <a:rPr lang="en-GB" sz="2400" dirty="0">
                <a:solidFill>
                  <a:prstClr val="black"/>
                </a:solidFill>
              </a:rPr>
              <a:t>integrated luminosity of </a:t>
            </a:r>
            <a:r>
              <a:rPr lang="en-GB" sz="2400" b="1" dirty="0">
                <a:solidFill>
                  <a:prstClr val="black"/>
                </a:solidFill>
              </a:rPr>
              <a:t>250 fb</a:t>
            </a:r>
            <a:r>
              <a:rPr lang="en-GB" sz="2400" b="1" baseline="30000" dirty="0">
                <a:solidFill>
                  <a:prstClr val="black"/>
                </a:solidFill>
              </a:rPr>
              <a:t>-1</a:t>
            </a:r>
            <a:r>
              <a:rPr lang="en-GB" sz="2400" b="1" dirty="0">
                <a:solidFill>
                  <a:prstClr val="black"/>
                </a:solidFill>
              </a:rPr>
              <a:t> per year</a:t>
            </a:r>
            <a:r>
              <a:rPr lang="en-GB" sz="2400" dirty="0">
                <a:solidFill>
                  <a:prstClr val="black"/>
                </a:solidFill>
              </a:rPr>
              <a:t>, enabling the goal of </a:t>
            </a:r>
            <a:r>
              <a:rPr lang="en-GB" sz="2400" b="1" dirty="0" smtClean="0">
                <a:solidFill>
                  <a:prstClr val="black"/>
                </a:solidFill>
              </a:rPr>
              <a:t>L</a:t>
            </a:r>
            <a:r>
              <a:rPr lang="en-GB" sz="2400" b="1" baseline="-25000" dirty="0" smtClean="0">
                <a:solidFill>
                  <a:prstClr val="black"/>
                </a:solidFill>
              </a:rPr>
              <a:t>int</a:t>
            </a:r>
            <a:r>
              <a:rPr lang="en-GB" sz="2400" b="1" dirty="0" smtClean="0">
                <a:solidFill>
                  <a:prstClr val="black"/>
                </a:solidFill>
              </a:rPr>
              <a:t> = 3000 </a:t>
            </a:r>
            <a:r>
              <a:rPr lang="en-GB" sz="2400" b="1" dirty="0">
                <a:solidFill>
                  <a:prstClr val="black"/>
                </a:solidFill>
              </a:rPr>
              <a:t>fb</a:t>
            </a:r>
            <a:r>
              <a:rPr lang="en-GB" sz="2400" b="1" baseline="30000" dirty="0">
                <a:solidFill>
                  <a:prstClr val="black"/>
                </a:solidFill>
              </a:rPr>
              <a:t>-1</a:t>
            </a:r>
            <a:r>
              <a:rPr lang="en-GB" sz="2400" dirty="0">
                <a:solidFill>
                  <a:prstClr val="black"/>
                </a:solidFill>
              </a:rPr>
              <a:t> twelve years after the upgrade. </a:t>
            </a:r>
            <a:r>
              <a:rPr lang="en-GB" sz="2400" dirty="0" smtClean="0">
                <a:solidFill>
                  <a:prstClr val="black"/>
                </a:solidFill>
              </a:rPr>
              <a:t/>
            </a:r>
            <a:br>
              <a:rPr lang="en-GB" sz="2400" dirty="0" smtClean="0">
                <a:solidFill>
                  <a:prstClr val="black"/>
                </a:solidFill>
              </a:rPr>
            </a:br>
            <a:r>
              <a:rPr lang="en-GB" sz="2400" dirty="0" smtClean="0">
                <a:solidFill>
                  <a:prstClr val="black"/>
                </a:solidFill>
              </a:rPr>
              <a:t>This </a:t>
            </a:r>
            <a:r>
              <a:rPr lang="en-GB" sz="2400" dirty="0">
                <a:solidFill>
                  <a:prstClr val="black"/>
                </a:solidFill>
              </a:rPr>
              <a:t>luminosity is more than ten times the luminosity reach of the first 10 years of the LHC lifetime.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322576" y="1351707"/>
            <a:ext cx="4517136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457200"/>
            <a:r>
              <a:rPr lang="fr-CH" dirty="0" err="1" smtClean="0">
                <a:solidFill>
                  <a:prstClr val="black"/>
                </a:solidFill>
              </a:rPr>
              <a:t>From</a:t>
            </a:r>
            <a:r>
              <a:rPr lang="fr-CH" dirty="0" smtClean="0">
                <a:solidFill>
                  <a:prstClr val="black"/>
                </a:solidFill>
              </a:rPr>
              <a:t> FP7 HiLumi LHC Design </a:t>
            </a:r>
            <a:r>
              <a:rPr lang="fr-CH" dirty="0" err="1" smtClean="0">
                <a:solidFill>
                  <a:prstClr val="black"/>
                </a:solidFill>
              </a:rPr>
              <a:t>Study</a:t>
            </a:r>
            <a:r>
              <a:rPr lang="fr-CH" dirty="0" smtClean="0">
                <a:solidFill>
                  <a:prstClr val="black"/>
                </a:solidFill>
              </a:rPr>
              <a:t> application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47588" y="5304894"/>
            <a:ext cx="7704856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457200"/>
            <a:r>
              <a:rPr lang="fr-CH" dirty="0" smtClean="0">
                <a:solidFill>
                  <a:prstClr val="black"/>
                </a:solidFill>
              </a:rPr>
              <a:t>Concept of </a:t>
            </a:r>
            <a:r>
              <a:rPr lang="fr-CH" dirty="0" err="1" smtClean="0">
                <a:solidFill>
                  <a:prstClr val="black"/>
                </a:solidFill>
              </a:rPr>
              <a:t>ultimate</a:t>
            </a:r>
            <a:r>
              <a:rPr lang="fr-CH" dirty="0" smtClean="0">
                <a:solidFill>
                  <a:prstClr val="black"/>
                </a:solidFill>
              </a:rPr>
              <a:t> performance </a:t>
            </a:r>
            <a:r>
              <a:rPr lang="fr-CH" u="sng" dirty="0" smtClean="0">
                <a:solidFill>
                  <a:prstClr val="black"/>
                </a:solidFill>
              </a:rPr>
              <a:t>(use of </a:t>
            </a:r>
            <a:r>
              <a:rPr lang="fr-CH" u="sng" dirty="0" err="1" smtClean="0">
                <a:solidFill>
                  <a:prstClr val="black"/>
                </a:solidFill>
              </a:rPr>
              <a:t>existing</a:t>
            </a:r>
            <a:r>
              <a:rPr lang="fr-CH" u="sng" dirty="0" smtClean="0">
                <a:solidFill>
                  <a:prstClr val="black"/>
                </a:solidFill>
              </a:rPr>
              <a:t> </a:t>
            </a:r>
            <a:r>
              <a:rPr lang="fr-CH" u="sng" dirty="0" err="1" smtClean="0">
                <a:solidFill>
                  <a:prstClr val="black"/>
                </a:solidFill>
              </a:rPr>
              <a:t>margin</a:t>
            </a:r>
            <a:r>
              <a:rPr lang="fr-CH" u="sng" dirty="0" smtClean="0">
                <a:solidFill>
                  <a:prstClr val="black"/>
                </a:solidFill>
              </a:rPr>
              <a:t>)</a:t>
            </a:r>
            <a:r>
              <a:rPr lang="fr-CH" dirty="0" smtClean="0">
                <a:solidFill>
                  <a:prstClr val="black"/>
                </a:solidFill>
              </a:rPr>
              <a:t> </a:t>
            </a:r>
            <a:r>
              <a:rPr lang="fr-CH" dirty="0" err="1" smtClean="0">
                <a:solidFill>
                  <a:prstClr val="black"/>
                </a:solidFill>
              </a:rPr>
              <a:t>defined</a:t>
            </a:r>
            <a:r>
              <a:rPr lang="fr-CH" dirty="0" smtClean="0">
                <a:solidFill>
                  <a:prstClr val="black"/>
                </a:solidFill>
              </a:rPr>
              <a:t>:</a:t>
            </a:r>
          </a:p>
          <a:p>
            <a:pPr algn="ctr" defTabSz="457200"/>
            <a:r>
              <a:rPr lang="fr-CH" b="1" dirty="0" err="1" smtClean="0">
                <a:solidFill>
                  <a:prstClr val="black"/>
                </a:solidFill>
              </a:rPr>
              <a:t>L</a:t>
            </a:r>
            <a:r>
              <a:rPr lang="fr-CH" b="1" baseline="-25000" dirty="0" err="1" smtClean="0">
                <a:solidFill>
                  <a:prstClr val="black"/>
                </a:solidFill>
              </a:rPr>
              <a:t>ult</a:t>
            </a:r>
            <a:r>
              <a:rPr lang="fr-CH" b="1" dirty="0" smtClean="0">
                <a:solidFill>
                  <a:prstClr val="black"/>
                </a:solidFill>
              </a:rPr>
              <a:t> 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 7.5 10</a:t>
            </a:r>
            <a:r>
              <a:rPr lang="fr-CH" b="1" baseline="30000" dirty="0" smtClean="0">
                <a:solidFill>
                  <a:prstClr val="black"/>
                </a:solidFill>
                <a:sym typeface="Symbol"/>
              </a:rPr>
              <a:t>34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 cm</a:t>
            </a:r>
            <a:r>
              <a:rPr lang="fr-CH" b="1" baseline="30000" dirty="0" smtClean="0">
                <a:solidFill>
                  <a:prstClr val="black"/>
                </a:solidFill>
                <a:sym typeface="Symbol"/>
              </a:rPr>
              <a:t>-2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s</a:t>
            </a:r>
            <a:r>
              <a:rPr lang="fr-CH" b="1" baseline="30000" dirty="0" smtClean="0">
                <a:solidFill>
                  <a:prstClr val="black"/>
                </a:solidFill>
                <a:sym typeface="Symbol"/>
              </a:rPr>
              <a:t>-1</a:t>
            </a:r>
            <a:r>
              <a:rPr lang="fr-CH" dirty="0" smtClean="0">
                <a:solidFill>
                  <a:prstClr val="black"/>
                </a:solidFill>
                <a:sym typeface="Symbol"/>
              </a:rPr>
              <a:t>  and   </a:t>
            </a:r>
            <a:r>
              <a:rPr lang="fr-CH" b="1" dirty="0" err="1" smtClean="0">
                <a:solidFill>
                  <a:prstClr val="black"/>
                </a:solidFill>
                <a:sym typeface="Symbol"/>
              </a:rPr>
              <a:t>Ultimate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 Integrated L</a:t>
            </a:r>
            <a:r>
              <a:rPr lang="fr-CH" b="1" baseline="-25000" dirty="0" smtClean="0">
                <a:solidFill>
                  <a:prstClr val="black"/>
                </a:solidFill>
                <a:sym typeface="Symbol"/>
              </a:rPr>
              <a:t>int </a:t>
            </a:r>
            <a:r>
              <a:rPr lang="fr-CH" b="1" baseline="-25000" dirty="0" err="1" smtClean="0">
                <a:solidFill>
                  <a:prstClr val="black"/>
                </a:solidFill>
                <a:sym typeface="Symbol"/>
              </a:rPr>
              <a:t>ult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  4000 fb</a:t>
            </a:r>
            <a:r>
              <a:rPr lang="fr-CH" b="1" baseline="30000" dirty="0" smtClean="0">
                <a:solidFill>
                  <a:prstClr val="black"/>
                </a:solidFill>
                <a:sym typeface="Symbol"/>
              </a:rPr>
              <a:t>-1</a:t>
            </a:r>
            <a:r>
              <a:rPr lang="fr-CH" b="1" dirty="0" smtClean="0">
                <a:solidFill>
                  <a:prstClr val="black"/>
                </a:solidFill>
                <a:sym typeface="Symbol"/>
              </a:rPr>
              <a:t> </a:t>
            </a:r>
            <a:r>
              <a:rPr lang="fr-CH" dirty="0" smtClean="0">
                <a:solidFill>
                  <a:prstClr val="black"/>
                </a:solidFill>
                <a:sym typeface="Symbol"/>
              </a:rPr>
              <a:t> </a:t>
            </a:r>
          </a:p>
          <a:p>
            <a:pPr algn="ctr" defTabSz="457200"/>
            <a:r>
              <a:rPr lang="fr-CH" dirty="0" smtClean="0">
                <a:solidFill>
                  <a:prstClr val="black"/>
                </a:solidFill>
                <a:sym typeface="Symbol"/>
              </a:rPr>
              <a:t>LHC </a:t>
            </a:r>
            <a:r>
              <a:rPr lang="fr-CH" dirty="0" err="1" smtClean="0">
                <a:solidFill>
                  <a:prstClr val="black"/>
                </a:solidFill>
                <a:sym typeface="Symbol"/>
              </a:rPr>
              <a:t>should</a:t>
            </a:r>
            <a:r>
              <a:rPr lang="fr-CH" dirty="0" smtClean="0">
                <a:solidFill>
                  <a:prstClr val="black"/>
                </a:solidFill>
                <a:sym typeface="Symbol"/>
              </a:rPr>
              <a:t> not </a:t>
            </a:r>
            <a:r>
              <a:rPr lang="fr-CH" dirty="0" err="1" smtClean="0">
                <a:solidFill>
                  <a:prstClr val="black"/>
                </a:solidFill>
                <a:sym typeface="Symbol"/>
              </a:rPr>
              <a:t>be</a:t>
            </a:r>
            <a:r>
              <a:rPr lang="fr-CH" dirty="0" smtClean="0">
                <a:solidFill>
                  <a:prstClr val="black"/>
                </a:solidFill>
                <a:sym typeface="Symbol"/>
              </a:rPr>
              <a:t> the </a:t>
            </a:r>
            <a:r>
              <a:rPr lang="fr-CH" dirty="0" err="1" smtClean="0">
                <a:solidFill>
                  <a:prstClr val="black"/>
                </a:solidFill>
                <a:sym typeface="Symbol"/>
              </a:rPr>
              <a:t>limit</a:t>
            </a:r>
            <a:r>
              <a:rPr lang="fr-CH" dirty="0" smtClean="0">
                <a:solidFill>
                  <a:prstClr val="black"/>
                </a:solidFill>
                <a:sym typeface="Symbol"/>
              </a:rPr>
              <a:t>, </a:t>
            </a:r>
            <a:r>
              <a:rPr lang="fr-CH" dirty="0" err="1" smtClean="0">
                <a:solidFill>
                  <a:prstClr val="black"/>
                </a:solidFill>
                <a:sym typeface="Symbol"/>
              </a:rPr>
              <a:t>would</a:t>
            </a:r>
            <a:r>
              <a:rPr lang="fr-CH" dirty="0" smtClean="0">
                <a:solidFill>
                  <a:prstClr val="black"/>
                </a:solidFill>
                <a:sym typeface="Symbol"/>
              </a:rPr>
              <a:t> </a:t>
            </a:r>
            <a:r>
              <a:rPr lang="fr-CH" dirty="0" err="1" smtClean="0">
                <a:solidFill>
                  <a:prstClr val="black"/>
                </a:solidFill>
                <a:sym typeface="Symbol"/>
              </a:rPr>
              <a:t>Physics</a:t>
            </a:r>
            <a:r>
              <a:rPr lang="fr-CH" dirty="0" smtClean="0">
                <a:solidFill>
                  <a:prstClr val="black"/>
                </a:solidFill>
                <a:sym typeface="Symbol"/>
              </a:rPr>
              <a:t> </a:t>
            </a:r>
            <a:r>
              <a:rPr lang="fr-CH" dirty="0" err="1" smtClean="0">
                <a:solidFill>
                  <a:prstClr val="black"/>
                </a:solidFill>
                <a:sym typeface="Symbol"/>
              </a:rPr>
              <a:t>require</a:t>
            </a:r>
            <a:r>
              <a:rPr lang="fr-CH" dirty="0" smtClean="0">
                <a:solidFill>
                  <a:prstClr val="black"/>
                </a:solidFill>
                <a:sym typeface="Symbol"/>
              </a:rPr>
              <a:t> more…</a:t>
            </a:r>
            <a:endParaRPr lang="en-GB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7157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CH" b="1" dirty="0" smtClean="0"/>
              <a:t>Nomina</a:t>
            </a:r>
            <a:r>
              <a:rPr lang="fr-CH" dirty="0" smtClean="0"/>
              <a:t>l upgrade </a:t>
            </a:r>
            <a:r>
              <a:rPr lang="fr-CH" dirty="0" err="1" smtClean="0"/>
              <a:t>parameters</a:t>
            </a:r>
            <a:r>
              <a:rPr lang="fr-CH" dirty="0" smtClean="0"/>
              <a:t> </a:t>
            </a:r>
            <a:br>
              <a:rPr lang="fr-CH" dirty="0" smtClean="0"/>
            </a:br>
            <a:r>
              <a:rPr lang="fr-CH" dirty="0" smtClean="0"/>
              <a:t>3000 fb</a:t>
            </a:r>
            <a:r>
              <a:rPr lang="fr-CH" baseline="30000" dirty="0" smtClean="0"/>
              <a:t>-1</a:t>
            </a:r>
            <a:r>
              <a:rPr lang="fr-CH" dirty="0" smtClean="0"/>
              <a:t> </a:t>
            </a:r>
            <a:r>
              <a:rPr lang="fr-CH" b="1" dirty="0" err="1" smtClean="0"/>
              <a:t>would</a:t>
            </a:r>
            <a:r>
              <a:rPr lang="fr-CH" b="1" dirty="0" smtClean="0"/>
              <a:t> </a:t>
            </a:r>
            <a:r>
              <a:rPr lang="fr-CH" b="1" dirty="0" err="1" smtClean="0"/>
              <a:t>be</a:t>
            </a:r>
            <a:r>
              <a:rPr lang="fr-CH" b="1" dirty="0" smtClean="0"/>
              <a:t> </a:t>
            </a:r>
            <a:r>
              <a:rPr lang="fr-CH" b="1" dirty="0" err="1" smtClean="0"/>
              <a:t>reached</a:t>
            </a:r>
            <a:r>
              <a:rPr lang="fr-CH" b="1" dirty="0" smtClean="0"/>
              <a:t> in 2037</a:t>
            </a:r>
            <a:endParaRPr lang="en-GB" b="1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L. Rossi-5th Annual Meeting -CERN 26Oct15</a:t>
            </a:r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1320900"/>
            <a:ext cx="8312328" cy="4859197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98022" y="5767564"/>
            <a:ext cx="6761018" cy="461665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457200"/>
            <a:r>
              <a:rPr lang="fr-CH" sz="1200" b="1" dirty="0" smtClean="0">
                <a:solidFill>
                  <a:prstClr val="black"/>
                </a:solidFill>
              </a:rPr>
              <a:t>M. Lamont (</a:t>
            </a:r>
            <a:r>
              <a:rPr lang="fr-CH" sz="1200" b="1" dirty="0" err="1" smtClean="0">
                <a:solidFill>
                  <a:prstClr val="black"/>
                </a:solidFill>
              </a:rPr>
              <a:t>Lumi</a:t>
            </a:r>
            <a:r>
              <a:rPr lang="fr-CH" sz="1200" b="1" dirty="0" smtClean="0">
                <a:solidFill>
                  <a:prstClr val="black"/>
                </a:solidFill>
              </a:rPr>
              <a:t> plots are </a:t>
            </a:r>
            <a:r>
              <a:rPr lang="fr-CH" sz="1200" b="1" dirty="0" err="1" smtClean="0">
                <a:solidFill>
                  <a:prstClr val="black"/>
                </a:solidFill>
              </a:rPr>
              <a:t>maintained</a:t>
            </a:r>
            <a:r>
              <a:rPr lang="fr-CH" sz="1200" b="1" dirty="0" smtClean="0">
                <a:solidFill>
                  <a:prstClr val="black"/>
                </a:solidFill>
              </a:rPr>
              <a:t> by the Head of LHC </a:t>
            </a:r>
            <a:r>
              <a:rPr lang="fr-CH" sz="1200" b="1" dirty="0" err="1" smtClean="0">
                <a:solidFill>
                  <a:prstClr val="black"/>
                </a:solidFill>
              </a:rPr>
              <a:t>operation</a:t>
            </a:r>
            <a:r>
              <a:rPr lang="fr-CH" sz="1200" b="1" dirty="0" smtClean="0">
                <a:solidFill>
                  <a:prstClr val="black"/>
                </a:solidFill>
              </a:rPr>
              <a:t>)</a:t>
            </a:r>
          </a:p>
          <a:p>
            <a:pPr defTabSz="457200"/>
            <a:r>
              <a:rPr lang="fr-CH" sz="1200" b="1" dirty="0" smtClean="0">
                <a:solidFill>
                  <a:prstClr val="black"/>
                </a:solidFill>
              </a:rPr>
              <a:t>Time for proton </a:t>
            </a:r>
            <a:r>
              <a:rPr lang="fr-CH" sz="1200" b="1" dirty="0" err="1" smtClean="0">
                <a:solidFill>
                  <a:prstClr val="black"/>
                </a:solidFill>
              </a:rPr>
              <a:t>physics</a:t>
            </a:r>
            <a:r>
              <a:rPr lang="fr-CH" sz="1200" b="1" dirty="0" smtClean="0">
                <a:solidFill>
                  <a:prstClr val="black"/>
                </a:solidFill>
              </a:rPr>
              <a:t> till 2030 </a:t>
            </a:r>
            <a:r>
              <a:rPr lang="fr-CH" sz="1200" b="1" dirty="0" err="1" smtClean="0">
                <a:solidFill>
                  <a:prstClr val="black"/>
                </a:solidFill>
              </a:rPr>
              <a:t>is</a:t>
            </a:r>
            <a:r>
              <a:rPr lang="fr-CH" sz="1200" b="1" dirty="0" smtClean="0">
                <a:solidFill>
                  <a:prstClr val="black"/>
                </a:solidFill>
              </a:rPr>
              <a:t> standard; </a:t>
            </a:r>
            <a:r>
              <a:rPr lang="fr-CH" sz="1200" b="1" dirty="0" err="1" smtClean="0">
                <a:solidFill>
                  <a:prstClr val="black"/>
                </a:solidFill>
              </a:rPr>
              <a:t>then</a:t>
            </a:r>
            <a:r>
              <a:rPr lang="fr-CH" sz="1200" b="1" dirty="0" smtClean="0">
                <a:solidFill>
                  <a:prstClr val="black"/>
                </a:solidFill>
              </a:rPr>
              <a:t> </a:t>
            </a:r>
            <a:r>
              <a:rPr lang="fr-CH" sz="1200" b="1" dirty="0" err="1" smtClean="0">
                <a:solidFill>
                  <a:prstClr val="black"/>
                </a:solidFill>
              </a:rPr>
              <a:t>it</a:t>
            </a:r>
            <a:r>
              <a:rPr lang="fr-CH" sz="1200" b="1" dirty="0" smtClean="0">
                <a:solidFill>
                  <a:prstClr val="black"/>
                </a:solidFill>
              </a:rPr>
              <a:t> </a:t>
            </a:r>
            <a:r>
              <a:rPr lang="fr-CH" sz="1200" b="1" dirty="0" err="1" smtClean="0">
                <a:solidFill>
                  <a:prstClr val="black"/>
                </a:solidFill>
              </a:rPr>
              <a:t>increases</a:t>
            </a:r>
            <a:r>
              <a:rPr lang="fr-CH" sz="1200" b="1" dirty="0" smtClean="0">
                <a:solidFill>
                  <a:prstClr val="black"/>
                </a:solidFill>
              </a:rPr>
              <a:t> (no ions and </a:t>
            </a:r>
            <a:r>
              <a:rPr lang="fr-CH" sz="1200" b="1" dirty="0" err="1" smtClean="0">
                <a:solidFill>
                  <a:prstClr val="black"/>
                </a:solidFill>
              </a:rPr>
              <a:t>MDs</a:t>
            </a:r>
            <a:r>
              <a:rPr lang="fr-CH" sz="1200" b="1" dirty="0" smtClean="0">
                <a:solidFill>
                  <a:prstClr val="black"/>
                </a:solidFill>
              </a:rPr>
              <a:t> and </a:t>
            </a:r>
            <a:r>
              <a:rPr lang="fr-CH" sz="1200" b="1" dirty="0" err="1" smtClean="0">
                <a:solidFill>
                  <a:prstClr val="black"/>
                </a:solidFill>
              </a:rPr>
              <a:t>less</a:t>
            </a:r>
            <a:r>
              <a:rPr lang="fr-CH" sz="1200" b="1" dirty="0" smtClean="0">
                <a:solidFill>
                  <a:prstClr val="black"/>
                </a:solidFill>
              </a:rPr>
              <a:t> Tech Stops.)</a:t>
            </a:r>
            <a:endParaRPr lang="en-GB" sz="1200" b="1" dirty="0">
              <a:solidFill>
                <a:prstClr val="black"/>
              </a:solidFill>
            </a:endParaRPr>
          </a:p>
        </p:txBody>
      </p:sp>
      <p:sp>
        <p:nvSpPr>
          <p:cNvPr id="7" name="Oval 6"/>
          <p:cNvSpPr/>
          <p:nvPr/>
        </p:nvSpPr>
        <p:spPr>
          <a:xfrm>
            <a:off x="6278881" y="4782393"/>
            <a:ext cx="2865119" cy="1216003"/>
          </a:xfrm>
          <a:prstGeom prst="ellipse">
            <a:avLst/>
          </a:prstGeom>
          <a:ln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 defTabSz="457200"/>
            <a:r>
              <a:rPr lang="fr-CH" sz="1400" b="1" dirty="0" smtClean="0">
                <a:solidFill>
                  <a:prstClr val="black"/>
                </a:solidFill>
              </a:rPr>
              <a:t>Issues of ions performance and plan </a:t>
            </a:r>
            <a:r>
              <a:rPr lang="fr-CH" sz="1400" b="1" dirty="0" err="1" smtClean="0">
                <a:solidFill>
                  <a:prstClr val="black"/>
                </a:solidFill>
              </a:rPr>
              <a:t>being</a:t>
            </a:r>
            <a:r>
              <a:rPr lang="fr-CH" sz="1400" b="1" dirty="0" smtClean="0">
                <a:solidFill>
                  <a:prstClr val="black"/>
                </a:solidFill>
              </a:rPr>
              <a:t> </a:t>
            </a:r>
            <a:r>
              <a:rPr lang="fr-CH" sz="1400" b="1" dirty="0" err="1" smtClean="0">
                <a:solidFill>
                  <a:prstClr val="black"/>
                </a:solidFill>
              </a:rPr>
              <a:t>addressed</a:t>
            </a:r>
            <a:r>
              <a:rPr lang="fr-CH" sz="1400" b="1" dirty="0" smtClean="0">
                <a:solidFill>
                  <a:prstClr val="black"/>
                </a:solidFill>
              </a:rPr>
              <a:t> (HL-LIU </a:t>
            </a:r>
            <a:r>
              <a:rPr lang="fr-CH" sz="1400" b="1" dirty="0" err="1" smtClean="0">
                <a:solidFill>
                  <a:prstClr val="black"/>
                </a:solidFill>
              </a:rPr>
              <a:t>day</a:t>
            </a:r>
            <a:r>
              <a:rPr lang="fr-CH" sz="1400" b="1" dirty="0" smtClean="0">
                <a:solidFill>
                  <a:prstClr val="black"/>
                </a:solidFill>
              </a:rPr>
              <a:t>, Thursday C.-</a:t>
            </a:r>
            <a:r>
              <a:rPr lang="fr-CH" sz="1400" b="1" dirty="0" err="1" smtClean="0">
                <a:solidFill>
                  <a:prstClr val="black"/>
                </a:solidFill>
              </a:rPr>
              <a:t>Exp</a:t>
            </a:r>
            <a:r>
              <a:rPr lang="fr-CH" sz="1400" b="1" dirty="0" smtClean="0">
                <a:solidFill>
                  <a:prstClr val="black"/>
                </a:solidFill>
              </a:rPr>
              <a:t>. Interface Day</a:t>
            </a:r>
            <a:endParaRPr lang="en-GB" sz="1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817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HL-LHC </a:t>
            </a:r>
            <a:r>
              <a:rPr lang="fr-CH" b="1" i="1" dirty="0" err="1" smtClean="0"/>
              <a:t>ultimate</a:t>
            </a:r>
            <a:r>
              <a:rPr lang="fr-CH" b="1" i="1" dirty="0" smtClean="0"/>
              <a:t> </a:t>
            </a:r>
            <a:r>
              <a:rPr lang="fr-CH" i="1" dirty="0" smtClean="0"/>
              <a:t>performance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862847" y="6515418"/>
            <a:ext cx="3981157" cy="365125"/>
          </a:xfrm>
        </p:spPr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L. Rossi-5th Annual Meeting -CERN 26Oct15</a:t>
            </a:r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5035" y="1141083"/>
            <a:ext cx="8338056" cy="5015217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60720" y="5525861"/>
            <a:ext cx="3229325" cy="954107"/>
          </a:xfrm>
          <a:prstGeom prst="rect">
            <a:avLst/>
          </a:prstGeom>
          <a:solidFill>
            <a:srgbClr val="284579"/>
          </a:solidFill>
          <a:ln>
            <a:solidFill>
              <a:schemeClr val="bg1"/>
            </a:solidFill>
          </a:ln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defTabSz="457200"/>
            <a:r>
              <a:rPr lang="fr-CH" sz="1400" b="1" i="1" dirty="0" err="1">
                <a:solidFill>
                  <a:prstClr val="white"/>
                </a:solidFill>
              </a:rPr>
              <a:t>U</a:t>
            </a:r>
            <a:r>
              <a:rPr lang="fr-CH" sz="1400" b="1" i="1" dirty="0" err="1" smtClean="0">
                <a:solidFill>
                  <a:prstClr val="white"/>
                </a:solidFill>
              </a:rPr>
              <a:t>ltimate</a:t>
            </a:r>
            <a:r>
              <a:rPr lang="fr-CH" sz="1400" b="1" i="1" dirty="0" smtClean="0">
                <a:solidFill>
                  <a:prstClr val="white"/>
                </a:solidFill>
              </a:rPr>
              <a:t> </a:t>
            </a:r>
            <a:r>
              <a:rPr lang="fr-CH" sz="1400" b="1" i="1" dirty="0" err="1" smtClean="0">
                <a:solidFill>
                  <a:prstClr val="white"/>
                </a:solidFill>
              </a:rPr>
              <a:t>lumi</a:t>
            </a:r>
            <a:r>
              <a:rPr lang="fr-CH" sz="1400" b="1" i="1" dirty="0" smtClean="0">
                <a:solidFill>
                  <a:prstClr val="white"/>
                </a:solidFill>
              </a:rPr>
              <a:t> </a:t>
            </a:r>
            <a:r>
              <a:rPr lang="fr-CH" sz="1400" b="1" dirty="0" smtClean="0">
                <a:solidFill>
                  <a:prstClr val="white"/>
                </a:solidFill>
              </a:rPr>
              <a:t>(not </a:t>
            </a:r>
            <a:r>
              <a:rPr lang="fr-CH" sz="1400" b="1" dirty="0" err="1" smtClean="0">
                <a:solidFill>
                  <a:prstClr val="white"/>
                </a:solidFill>
              </a:rPr>
              <a:t>yet</a:t>
            </a:r>
            <a:r>
              <a:rPr lang="fr-CH" sz="1400" b="1" dirty="0" smtClean="0">
                <a:solidFill>
                  <a:prstClr val="white"/>
                </a:solidFill>
              </a:rPr>
              <a:t> </a:t>
            </a:r>
            <a:r>
              <a:rPr lang="fr-CH" sz="1400" b="1" dirty="0" err="1" smtClean="0">
                <a:solidFill>
                  <a:prstClr val="white"/>
                </a:solidFill>
              </a:rPr>
              <a:t>studied</a:t>
            </a:r>
            <a:r>
              <a:rPr lang="fr-CH" sz="1400" b="1" dirty="0" smtClean="0">
                <a:solidFill>
                  <a:prstClr val="white"/>
                </a:solidFill>
              </a:rPr>
              <a:t> in </a:t>
            </a:r>
            <a:r>
              <a:rPr lang="fr-CH" sz="1400" b="1" dirty="0" err="1" smtClean="0">
                <a:solidFill>
                  <a:prstClr val="white"/>
                </a:solidFill>
              </a:rPr>
              <a:t>details</a:t>
            </a:r>
            <a:r>
              <a:rPr lang="fr-CH" sz="1400" b="1" dirty="0" smtClean="0">
                <a:solidFill>
                  <a:prstClr val="white"/>
                </a:solidFill>
              </a:rPr>
              <a:t>)</a:t>
            </a:r>
          </a:p>
          <a:p>
            <a:pPr marL="285750" indent="-285750" defTabSz="457200">
              <a:buFontTx/>
              <a:buChar char="-"/>
            </a:pPr>
            <a:r>
              <a:rPr lang="fr-CH" sz="1400" b="1" i="1" dirty="0" smtClean="0">
                <a:solidFill>
                  <a:prstClr val="white"/>
                </a:solidFill>
              </a:rPr>
              <a:t>L = 5 </a:t>
            </a:r>
            <a:r>
              <a:rPr lang="fr-CH" sz="1400" b="1" i="1" dirty="0" smtClean="0">
                <a:solidFill>
                  <a:prstClr val="white"/>
                </a:solidFill>
                <a:sym typeface="Symbol" panose="05050102010706020507" pitchFamily="18" charset="2"/>
              </a:rPr>
              <a:t> 7.5 10</a:t>
            </a:r>
            <a:r>
              <a:rPr lang="fr-CH" sz="1400" b="1" i="1" baseline="30000" dirty="0" smtClean="0">
                <a:solidFill>
                  <a:prstClr val="white"/>
                </a:solidFill>
                <a:sym typeface="Symbol" panose="05050102010706020507" pitchFamily="18" charset="2"/>
              </a:rPr>
              <a:t>34</a:t>
            </a:r>
            <a:r>
              <a:rPr lang="fr-CH" sz="1400" b="1" i="1" dirty="0" smtClean="0">
                <a:solidFill>
                  <a:prstClr val="white"/>
                </a:solidFill>
                <a:sym typeface="Symbol" panose="05050102010706020507" pitchFamily="18" charset="2"/>
              </a:rPr>
              <a:t> cm</a:t>
            </a:r>
            <a:r>
              <a:rPr lang="fr-CH" sz="1400" b="1" i="1" baseline="30000" dirty="0" smtClean="0">
                <a:solidFill>
                  <a:prstClr val="white"/>
                </a:solidFill>
                <a:sym typeface="Symbol" panose="05050102010706020507" pitchFamily="18" charset="2"/>
              </a:rPr>
              <a:t>-2</a:t>
            </a:r>
            <a:r>
              <a:rPr lang="fr-CH" sz="1400" b="1" i="1" dirty="0" smtClean="0">
                <a:solidFill>
                  <a:prstClr val="white"/>
                </a:solidFill>
                <a:sym typeface="Symbol" panose="05050102010706020507" pitchFamily="18" charset="2"/>
              </a:rPr>
              <a:t>s</a:t>
            </a:r>
            <a:r>
              <a:rPr lang="fr-CH" sz="1400" b="1" i="1" baseline="30000" dirty="0" smtClean="0">
                <a:solidFill>
                  <a:prstClr val="white"/>
                </a:solidFill>
                <a:sym typeface="Symbol" panose="05050102010706020507" pitchFamily="18" charset="2"/>
              </a:rPr>
              <a:t>-1</a:t>
            </a:r>
          </a:p>
          <a:p>
            <a:pPr marL="285750" indent="-285750" defTabSz="457200">
              <a:buFontTx/>
              <a:buChar char="-"/>
            </a:pPr>
            <a:r>
              <a:rPr lang="fr-CH" sz="1400" b="1" i="1" dirty="0" smtClean="0">
                <a:solidFill>
                  <a:prstClr val="white"/>
                </a:solidFill>
                <a:sym typeface="Symbol" panose="05050102010706020507" pitchFamily="18" charset="2"/>
              </a:rPr>
              <a:t>Int. L = 3000  4000 fb</a:t>
            </a:r>
            <a:r>
              <a:rPr lang="fr-CH" sz="1400" b="1" i="1" baseline="30000" dirty="0" smtClean="0">
                <a:solidFill>
                  <a:prstClr val="white"/>
                </a:solidFill>
                <a:sym typeface="Symbol" panose="05050102010706020507" pitchFamily="18" charset="2"/>
              </a:rPr>
              <a:t>-1</a:t>
            </a:r>
            <a:r>
              <a:rPr lang="fr-CH" sz="1400" b="1" i="1" dirty="0" smtClean="0">
                <a:solidFill>
                  <a:prstClr val="white"/>
                </a:solidFill>
                <a:sym typeface="Symbol" panose="05050102010706020507" pitchFamily="18" charset="2"/>
              </a:rPr>
              <a:t> </a:t>
            </a:r>
          </a:p>
          <a:p>
            <a:pPr marL="285750" indent="-285750" defTabSz="457200">
              <a:buFontTx/>
              <a:buChar char="-"/>
            </a:pPr>
            <a:r>
              <a:rPr lang="fr-CH" sz="1400" b="1" i="1" dirty="0" smtClean="0">
                <a:solidFill>
                  <a:prstClr val="white"/>
                </a:solidFill>
                <a:sym typeface="Symbol" panose="05050102010706020507" pitchFamily="18" charset="2"/>
              </a:rPr>
              <a:t>Pile up   200</a:t>
            </a:r>
          </a:p>
        </p:txBody>
      </p:sp>
    </p:spTree>
    <p:extLst>
      <p:ext uri="{BB962C8B-B14F-4D97-AF65-F5344CB8AC3E}">
        <p14:creationId xmlns:p14="http://schemas.microsoft.com/office/powerpoint/2010/main" val="176356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9618" y="3662967"/>
            <a:ext cx="3761813" cy="2726756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Luminosity</a:t>
            </a:r>
            <a:r>
              <a:rPr lang="fr-CH" dirty="0" smtClean="0"/>
              <a:t> the main </a:t>
            </a:r>
            <a:r>
              <a:rPr lang="fr-CH" dirty="0" err="1" smtClean="0"/>
              <a:t>ingredients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>
                <a:solidFill>
                  <a:prstClr val="black"/>
                </a:solidFill>
              </a:rPr>
              <a:t>L. Rossi-5th Annual Meeting -CERN 26Oct15</a:t>
            </a:r>
            <a:endParaRPr lang="en-GB" dirty="0">
              <a:solidFill>
                <a:prstClr val="black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3" y="2191131"/>
            <a:ext cx="2671813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9611" y="1094898"/>
            <a:ext cx="2524589" cy="646745"/>
          </a:xfrm>
          <a:prstGeom prst="rect">
            <a:avLst/>
          </a:prstGeom>
          <a:solidFill>
            <a:srgbClr val="FFC000"/>
          </a:solidFill>
          <a:ln>
            <a:noFill/>
          </a:ln>
          <a:effectLst/>
          <a:extLst/>
        </p:spPr>
      </p:pic>
      <p:sp>
        <p:nvSpPr>
          <p:cNvPr id="8" name="Oval 7"/>
          <p:cNvSpPr/>
          <p:nvPr/>
        </p:nvSpPr>
        <p:spPr>
          <a:xfrm>
            <a:off x="1691680" y="2458794"/>
            <a:ext cx="36004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78296" y="2956285"/>
            <a:ext cx="827534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defTabSz="457200"/>
            <a:r>
              <a:rPr lang="fr-CH" dirty="0" err="1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endParaRPr lang="en-GB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Oval 9"/>
          <p:cNvSpPr/>
          <p:nvPr/>
        </p:nvSpPr>
        <p:spPr>
          <a:xfrm>
            <a:off x="1871701" y="2059596"/>
            <a:ext cx="1548170" cy="697068"/>
          </a:xfrm>
          <a:prstGeom prst="ellipse">
            <a:avLst/>
          </a:prstGeom>
          <a:noFill/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3553998" y="2419255"/>
            <a:ext cx="413774" cy="45720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</a:endParaRPr>
          </a:p>
        </p:txBody>
      </p:sp>
      <p:cxnSp>
        <p:nvCxnSpPr>
          <p:cNvPr id="12" name="Straight Connector 11"/>
          <p:cNvCxnSpPr>
            <a:stCxn id="11" idx="7"/>
          </p:cNvCxnSpPr>
          <p:nvPr/>
        </p:nvCxnSpPr>
        <p:spPr>
          <a:xfrm flipV="1">
            <a:off x="3907176" y="2123146"/>
            <a:ext cx="1542685" cy="363064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>
            <a:stCxn id="11" idx="5"/>
          </p:cNvCxnSpPr>
          <p:nvPr/>
        </p:nvCxnSpPr>
        <p:spPr>
          <a:xfrm>
            <a:off x="3907176" y="2809500"/>
            <a:ext cx="1376995" cy="22300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hevron 13"/>
          <p:cNvSpPr/>
          <p:nvPr/>
        </p:nvSpPr>
        <p:spPr>
          <a:xfrm rot="5400000">
            <a:off x="6187763" y="3297669"/>
            <a:ext cx="419005" cy="484632"/>
          </a:xfrm>
          <a:prstGeom prst="chevr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74231" y="1763774"/>
            <a:ext cx="1461939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defTabSz="457200"/>
            <a:r>
              <a:rPr lang="fr-CH" dirty="0" err="1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  <a:r>
              <a:rPr lang="fr-CH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current</a:t>
            </a:r>
            <a:endParaRPr lang="fr-CH" dirty="0" smtClean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491017" y="3170653"/>
            <a:ext cx="1142238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defTabSz="457200"/>
            <a:r>
              <a:rPr lang="fr-CH" dirty="0" err="1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Beam</a:t>
            </a:r>
            <a:r>
              <a:rPr lang="fr-CH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size</a:t>
            </a:r>
            <a:endParaRPr lang="en-GB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5069230" y="1916832"/>
            <a:ext cx="2599114" cy="14088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</a:endParaRPr>
          </a:p>
        </p:txBody>
      </p:sp>
      <p:graphicFrame>
        <p:nvGraphicFramePr>
          <p:cNvPr id="23" name="Object 22"/>
          <p:cNvGraphicFramePr>
            <a:graphicFrameLocks noChangeAspect="1"/>
          </p:cNvGraphicFramePr>
          <p:nvPr>
            <p:extLst/>
          </p:nvPr>
        </p:nvGraphicFramePr>
        <p:xfrm>
          <a:off x="3241430" y="1094899"/>
          <a:ext cx="3581400" cy="644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7" name="Equation" r:id="rId6" imgW="1981080" imgH="355320" progId="Equation.3">
                  <p:embed/>
                </p:oleObj>
              </mc:Choice>
              <mc:Fallback>
                <p:oleObj name="Equation" r:id="rId6" imgW="1981080" imgH="3553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241430" y="1094899"/>
                        <a:ext cx="3581400" cy="644525"/>
                      </a:xfrm>
                      <a:prstGeom prst="rect">
                        <a:avLst/>
                      </a:prstGeom>
                      <a:solidFill>
                        <a:srgbClr val="FFC000"/>
                      </a:solidFill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Oval 23"/>
          <p:cNvSpPr/>
          <p:nvPr/>
        </p:nvSpPr>
        <p:spPr>
          <a:xfrm>
            <a:off x="2610804" y="2686675"/>
            <a:ext cx="809067" cy="457200"/>
          </a:xfrm>
          <a:prstGeom prst="ellipse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</a:endParaRPr>
          </a:p>
        </p:txBody>
      </p:sp>
      <p:sp>
        <p:nvSpPr>
          <p:cNvPr id="21" name="Oval 20"/>
          <p:cNvSpPr/>
          <p:nvPr/>
        </p:nvSpPr>
        <p:spPr>
          <a:xfrm>
            <a:off x="5454387" y="1094898"/>
            <a:ext cx="914400" cy="651657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white"/>
              </a:solidFill>
            </a:endParaRPr>
          </a:p>
        </p:txBody>
      </p:sp>
      <p:sp>
        <p:nvSpPr>
          <p:cNvPr id="22" name="Arc 21"/>
          <p:cNvSpPr/>
          <p:nvPr/>
        </p:nvSpPr>
        <p:spPr>
          <a:xfrm rot="19158737">
            <a:off x="6172808" y="1090636"/>
            <a:ext cx="914400" cy="914400"/>
          </a:xfrm>
          <a:prstGeom prst="arc">
            <a:avLst/>
          </a:prstGeom>
          <a:ln>
            <a:solidFill>
              <a:schemeClr val="tx1"/>
            </a:solidFill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457200"/>
            <a:endParaRPr lang="en-GB">
              <a:solidFill>
                <a:prstClr val="black"/>
              </a:solidFill>
            </a:endParaRPr>
          </a:p>
        </p:txBody>
      </p:sp>
      <p:sp>
        <p:nvSpPr>
          <p:cNvPr id="25" name="Oval 24"/>
          <p:cNvSpPr/>
          <p:nvPr/>
        </p:nvSpPr>
        <p:spPr>
          <a:xfrm>
            <a:off x="6928254" y="1089986"/>
            <a:ext cx="914400" cy="651657"/>
          </a:xfrm>
          <a:prstGeom prst="ellipse">
            <a:avLst/>
          </a:prstGeom>
          <a:solidFill>
            <a:srgbClr val="FFC000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57200"/>
            <a:r>
              <a:rPr lang="fr-CH" sz="2400" i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r>
              <a:rPr lang="fr-CH" sz="2400" i="1" baseline="-25000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</a:t>
            </a:r>
            <a:endParaRPr lang="en-GB" sz="2400" i="1" baseline="-250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29" y="3932667"/>
            <a:ext cx="4515109" cy="2160901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319502" y="5185942"/>
            <a:ext cx="1186122" cy="36933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defTabSz="457200"/>
            <a:r>
              <a:rPr lang="fr-CH" dirty="0" err="1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Levelling</a:t>
            </a:r>
            <a:r>
              <a:rPr lang="fr-CH" dirty="0" smtClean="0">
                <a:solidFill>
                  <a:prstClr val="white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en-GB" dirty="0">
              <a:solidFill>
                <a:prstClr val="white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355203" y="2223907"/>
            <a:ext cx="2027167" cy="784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90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0"/>
            <a:ext cx="6840141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5122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pt">
  <a:themeElements>
    <a:clrScheme name="Colors CERN">
      <a:dk1>
        <a:srgbClr val="0C377B"/>
      </a:dk1>
      <a:lt1>
        <a:srgbClr val="FFFFFF"/>
      </a:lt1>
      <a:dk2>
        <a:srgbClr val="0C377B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548BCBC-7AC7-467D-B241-6172C898C1C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77683AE-03F1-403D-ABC2-E4F67B7F875E}">
  <ds:schemaRefs>
    <ds:schemaRef ds:uri="http://schemas.microsoft.com/office/2006/documentManagement/types"/>
    <ds:schemaRef ds:uri="http://schemas.microsoft.com/office/2006/metadata/properties"/>
    <ds:schemaRef ds:uri="http://www.w3.org/XML/1998/namespace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7002BD6F-41D2-4FEB-A1E2-F6CA5DDB61F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ppt</Template>
  <TotalTime>519</TotalTime>
  <Words>625</Words>
  <Application>Microsoft Macintosh PowerPoint</Application>
  <PresentationFormat>On-screen Show (4:3)</PresentationFormat>
  <Paragraphs>86</Paragraphs>
  <Slides>14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1" baseType="lpstr">
      <vt:lpstr>Arial</vt:lpstr>
      <vt:lpstr>Calibri</vt:lpstr>
      <vt:lpstr>Symbol</vt:lpstr>
      <vt:lpstr>Times New Roman</vt:lpstr>
      <vt:lpstr>ppt</vt:lpstr>
      <vt:lpstr>HiLumiLHC_PresentationTemplate</vt:lpstr>
      <vt:lpstr>Equation</vt:lpstr>
      <vt:lpstr>Introduction to the Collider-Experiment Interactions Day</vt:lpstr>
      <vt:lpstr>Collider-Experiments Interactions</vt:lpstr>
      <vt:lpstr>Structure of the day - morning </vt:lpstr>
      <vt:lpstr>Structure of the day - morning </vt:lpstr>
      <vt:lpstr>Goal of High Luminosity LHC (HL-LHC) as fixed in November 2010</vt:lpstr>
      <vt:lpstr>Nominal upgrade parameters  3000 fb-1 would be reached in 2037</vt:lpstr>
      <vt:lpstr>HL-LHC ultimate performance</vt:lpstr>
      <vt:lpstr>Luminosity the main ingredients</vt:lpstr>
      <vt:lpstr>PowerPoint Presentation</vt:lpstr>
      <vt:lpstr>Structure of the day - afternoon</vt:lpstr>
      <vt:lpstr>PowerPoint Presentation</vt:lpstr>
      <vt:lpstr>Spirit of this session</vt:lpstr>
      <vt:lpstr>What we can’t cover</vt:lpstr>
      <vt:lpstr>Concluding…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CERN users for presentations at CERN</dc:title>
  <cp:lastModifiedBy>Microsoft Office User</cp:lastModifiedBy>
  <cp:revision>25</cp:revision>
  <cp:lastPrinted>2015-07-06T11:10:50Z</cp:lastPrinted>
  <dcterms:created xsi:type="dcterms:W3CDTF">2013-06-24T08:34:31Z</dcterms:created>
  <dcterms:modified xsi:type="dcterms:W3CDTF">2015-10-29T07:10:39Z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