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emf" ContentType="image/x-emf"/>
  <Default Extension="xlsx" ContentType="application/vnd.openxmlformats-officedocument.spreadsheetml.sheet"/>
  <Default Extension="rels" ContentType="application/vnd.openxmlformats-package.relationships+xml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  <p:sldMasterId id="2147483682" r:id="rId2"/>
  </p:sldMasterIdLst>
  <p:notesMasterIdLst>
    <p:notesMasterId r:id="rId39"/>
  </p:notesMasterIdLst>
  <p:handoutMasterIdLst>
    <p:handoutMasterId r:id="rId40"/>
  </p:handoutMasterIdLst>
  <p:sldIdLst>
    <p:sldId id="256" r:id="rId3"/>
    <p:sldId id="325" r:id="rId4"/>
    <p:sldId id="328" r:id="rId5"/>
    <p:sldId id="329" r:id="rId6"/>
    <p:sldId id="330" r:id="rId7"/>
    <p:sldId id="391" r:id="rId8"/>
    <p:sldId id="412" r:id="rId9"/>
    <p:sldId id="392" r:id="rId10"/>
    <p:sldId id="393" r:id="rId11"/>
    <p:sldId id="327" r:id="rId12"/>
    <p:sldId id="331" r:id="rId13"/>
    <p:sldId id="394" r:id="rId14"/>
    <p:sldId id="320" r:id="rId15"/>
    <p:sldId id="310" r:id="rId16"/>
    <p:sldId id="398" r:id="rId17"/>
    <p:sldId id="409" r:id="rId18"/>
    <p:sldId id="336" r:id="rId19"/>
    <p:sldId id="345" r:id="rId20"/>
    <p:sldId id="403" r:id="rId21"/>
    <p:sldId id="406" r:id="rId22"/>
    <p:sldId id="407" r:id="rId23"/>
    <p:sldId id="405" r:id="rId24"/>
    <p:sldId id="400" r:id="rId25"/>
    <p:sldId id="401" r:id="rId26"/>
    <p:sldId id="312" r:id="rId27"/>
    <p:sldId id="365" r:id="rId28"/>
    <p:sldId id="366" r:id="rId29"/>
    <p:sldId id="368" r:id="rId30"/>
    <p:sldId id="369" r:id="rId31"/>
    <p:sldId id="372" r:id="rId32"/>
    <p:sldId id="373" r:id="rId33"/>
    <p:sldId id="346" r:id="rId34"/>
    <p:sldId id="378" r:id="rId35"/>
    <p:sldId id="408" r:id="rId36"/>
    <p:sldId id="411" r:id="rId37"/>
    <p:sldId id="410" r:id="rId38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1pPr>
    <a:lvl2pPr marL="4572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2pPr>
    <a:lvl3pPr marL="9144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3pPr>
    <a:lvl4pPr marL="13716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4pPr>
    <a:lvl5pPr marL="18288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BD1F24"/>
    <a:srgbClr val="DA592A"/>
    <a:srgbClr val="808080"/>
    <a:srgbClr val="154D81"/>
    <a:srgbClr val="DF652C"/>
    <a:srgbClr val="E0692D"/>
    <a:srgbClr val="DF6424"/>
    <a:srgbClr val="D3542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0522" autoAdjust="0"/>
  </p:normalViewPr>
  <p:slideViewPr>
    <p:cSldViewPr snapToGrid="0" snapToObjects="1">
      <p:cViewPr>
        <p:scale>
          <a:sx n="94" d="100"/>
          <a:sy n="94" d="100"/>
        </p:scale>
        <p:origin x="-504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2000"/>
    </p:cViewPr>
  </p:sorterViewPr>
  <p:notesViewPr>
    <p:cSldViewPr snapToGrid="0" snapToObjects="1">
      <p:cViewPr varScale="1">
        <p:scale>
          <a:sx n="66" d="100"/>
          <a:sy n="66" d="100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8.xml"/><Relationship Id="rId21" Type="http://schemas.openxmlformats.org/officeDocument/2006/relationships/slide" Target="slides/slide19.xml"/><Relationship Id="rId22" Type="http://schemas.openxmlformats.org/officeDocument/2006/relationships/slide" Target="slides/slide20.xml"/><Relationship Id="rId23" Type="http://schemas.openxmlformats.org/officeDocument/2006/relationships/slide" Target="slides/slide21.xml"/><Relationship Id="rId24" Type="http://schemas.openxmlformats.org/officeDocument/2006/relationships/slide" Target="slides/slide22.xml"/><Relationship Id="rId25" Type="http://schemas.openxmlformats.org/officeDocument/2006/relationships/slide" Target="slides/slide23.xml"/><Relationship Id="rId26" Type="http://schemas.openxmlformats.org/officeDocument/2006/relationships/slide" Target="slides/slide24.xml"/><Relationship Id="rId27" Type="http://schemas.openxmlformats.org/officeDocument/2006/relationships/slide" Target="slides/slide25.xml"/><Relationship Id="rId28" Type="http://schemas.openxmlformats.org/officeDocument/2006/relationships/slide" Target="slides/slide26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30" Type="http://schemas.openxmlformats.org/officeDocument/2006/relationships/slide" Target="slides/slide28.xml"/><Relationship Id="rId31" Type="http://schemas.openxmlformats.org/officeDocument/2006/relationships/slide" Target="slides/slide29.xml"/><Relationship Id="rId32" Type="http://schemas.openxmlformats.org/officeDocument/2006/relationships/slide" Target="slides/slide30.xml"/><Relationship Id="rId9" Type="http://schemas.openxmlformats.org/officeDocument/2006/relationships/slide" Target="slides/slide7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33" Type="http://schemas.openxmlformats.org/officeDocument/2006/relationships/slide" Target="slides/slide31.xml"/><Relationship Id="rId34" Type="http://schemas.openxmlformats.org/officeDocument/2006/relationships/slide" Target="slides/slide32.xml"/><Relationship Id="rId35" Type="http://schemas.openxmlformats.org/officeDocument/2006/relationships/slide" Target="slides/slide33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slide" Target="slides/slide15.xml"/><Relationship Id="rId18" Type="http://schemas.openxmlformats.org/officeDocument/2006/relationships/slide" Target="slides/slide16.xml"/><Relationship Id="rId19" Type="http://schemas.openxmlformats.org/officeDocument/2006/relationships/slide" Target="slides/slide17.xml"/><Relationship Id="rId37" Type="http://schemas.openxmlformats.org/officeDocument/2006/relationships/slide" Target="slides/slide35.xml"/><Relationship Id="rId38" Type="http://schemas.openxmlformats.org/officeDocument/2006/relationships/slide" Target="slides/slide36.xml"/><Relationship Id="rId39" Type="http://schemas.openxmlformats.org/officeDocument/2006/relationships/notesMaster" Target="notesMasters/notesMaster1.xml"/><Relationship Id="rId40" Type="http://schemas.openxmlformats.org/officeDocument/2006/relationships/handoutMaster" Target="handoutMasters/handoutMaster1.xml"/><Relationship Id="rId41" Type="http://schemas.openxmlformats.org/officeDocument/2006/relationships/printerSettings" Target="printerSettings/printerSettings1.bin"/><Relationship Id="rId42" Type="http://schemas.openxmlformats.org/officeDocument/2006/relationships/presProps" Target="presProps.xml"/><Relationship Id="rId43" Type="http://schemas.openxmlformats.org/officeDocument/2006/relationships/viewProps" Target="viewProps.xml"/><Relationship Id="rId44" Type="http://schemas.openxmlformats.org/officeDocument/2006/relationships/theme" Target="theme/theme1.xml"/><Relationship Id="rId45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52033932514951"/>
          <c:y val="0.110525282948035"/>
          <c:w val="0.705524612201945"/>
          <c:h val="0.660586074647941"/>
        </c:manualLayout>
      </c:layout>
      <c:scatterChart>
        <c:scatterStyle val="lineMarker"/>
        <c:varyColors val="0"/>
        <c:ser>
          <c:idx val="1"/>
          <c:order val="0"/>
          <c:tx>
            <c:v>MQXFSM1 @ 1.9K</c:v>
          </c:tx>
          <c:spPr>
            <a:ln w="28575">
              <a:noFill/>
            </a:ln>
          </c:spPr>
          <c:marker>
            <c:symbol val="square"/>
            <c:size val="5"/>
          </c:marker>
          <c:xVal>
            <c:numRef>
              <c:f>'MQXFSM1 for CM24'!$C$11:$C$41</c:f>
              <c:numCache>
                <c:formatCode>General</c:formatCode>
                <c:ptCount val="31"/>
                <c:pt idx="0">
                  <c:v>1.0</c:v>
                </c:pt>
                <c:pt idx="1">
                  <c:v>2.0</c:v>
                </c:pt>
                <c:pt idx="2">
                  <c:v>3.0</c:v>
                </c:pt>
                <c:pt idx="3">
                  <c:v>4.0</c:v>
                </c:pt>
                <c:pt idx="4">
                  <c:v>5.0</c:v>
                </c:pt>
                <c:pt idx="5">
                  <c:v>6.0</c:v>
                </c:pt>
                <c:pt idx="7">
                  <c:v>7.0</c:v>
                </c:pt>
                <c:pt idx="8">
                  <c:v>8.0</c:v>
                </c:pt>
                <c:pt idx="9">
                  <c:v>9.0</c:v>
                </c:pt>
                <c:pt idx="10">
                  <c:v>10.0</c:v>
                </c:pt>
                <c:pt idx="11">
                  <c:v>11.0</c:v>
                </c:pt>
                <c:pt idx="12">
                  <c:v>12.0</c:v>
                </c:pt>
                <c:pt idx="13">
                  <c:v>13.0</c:v>
                </c:pt>
                <c:pt idx="14">
                  <c:v>14.0</c:v>
                </c:pt>
                <c:pt idx="15">
                  <c:v>15.0</c:v>
                </c:pt>
                <c:pt idx="16">
                  <c:v>16.0</c:v>
                </c:pt>
                <c:pt idx="17">
                  <c:v>17.0</c:v>
                </c:pt>
                <c:pt idx="18">
                  <c:v>18.0</c:v>
                </c:pt>
                <c:pt idx="19">
                  <c:v>19.0</c:v>
                </c:pt>
                <c:pt idx="20">
                  <c:v>20.0</c:v>
                </c:pt>
                <c:pt idx="21">
                  <c:v>21.0</c:v>
                </c:pt>
                <c:pt idx="22">
                  <c:v>22.0</c:v>
                </c:pt>
                <c:pt idx="23">
                  <c:v>23.0</c:v>
                </c:pt>
                <c:pt idx="26">
                  <c:v>24.0</c:v>
                </c:pt>
                <c:pt idx="27">
                  <c:v>25.0</c:v>
                </c:pt>
                <c:pt idx="28">
                  <c:v>26.0</c:v>
                </c:pt>
                <c:pt idx="29">
                  <c:v>27.0</c:v>
                </c:pt>
                <c:pt idx="30">
                  <c:v>28.0</c:v>
                </c:pt>
              </c:numCache>
            </c:numRef>
          </c:xVal>
          <c:yVal>
            <c:numRef>
              <c:f>'MQXFSM1 for CM24'!$F$11:$F$41</c:f>
              <c:numCache>
                <c:formatCode>0.0%</c:formatCode>
                <c:ptCount val="31"/>
                <c:pt idx="0">
                  <c:v>0.703251839544268</c:v>
                </c:pt>
                <c:pt idx="1">
                  <c:v>0.757085212437693</c:v>
                </c:pt>
                <c:pt idx="2">
                  <c:v>0.782767624020888</c:v>
                </c:pt>
                <c:pt idx="3">
                  <c:v>0.798670780916211</c:v>
                </c:pt>
                <c:pt idx="4">
                  <c:v>0.821837170662236</c:v>
                </c:pt>
                <c:pt idx="5">
                  <c:v>0.827154046997389</c:v>
                </c:pt>
                <c:pt idx="6">
                  <c:v>0.0</c:v>
                </c:pt>
                <c:pt idx="7">
                  <c:v>0.828103489200095</c:v>
                </c:pt>
                <c:pt idx="8">
                  <c:v>0.845478281509613</c:v>
                </c:pt>
                <c:pt idx="9">
                  <c:v>0.845098504628531</c:v>
                </c:pt>
                <c:pt idx="10">
                  <c:v>0.855922145739378</c:v>
                </c:pt>
                <c:pt idx="11">
                  <c:v>0.866555898409684</c:v>
                </c:pt>
                <c:pt idx="12">
                  <c:v>0.854118205554237</c:v>
                </c:pt>
                <c:pt idx="13">
                  <c:v>0.874341324471873</c:v>
                </c:pt>
                <c:pt idx="14">
                  <c:v>0.874910989793496</c:v>
                </c:pt>
                <c:pt idx="15">
                  <c:v>0.888250652741515</c:v>
                </c:pt>
                <c:pt idx="16">
                  <c:v>0.89081414668882</c:v>
                </c:pt>
                <c:pt idx="17">
                  <c:v>0.894706859719915</c:v>
                </c:pt>
                <c:pt idx="18">
                  <c:v>0.896890576786138</c:v>
                </c:pt>
                <c:pt idx="19">
                  <c:v>0.901970092570615</c:v>
                </c:pt>
                <c:pt idx="20">
                  <c:v>0.890861618798956</c:v>
                </c:pt>
                <c:pt idx="21">
                  <c:v>0.91331592689295</c:v>
                </c:pt>
                <c:pt idx="22">
                  <c:v>0.907002136244956</c:v>
                </c:pt>
                <c:pt idx="23">
                  <c:v>0.90443864229765</c:v>
                </c:pt>
                <c:pt idx="26">
                  <c:v>0.888962734393544</c:v>
                </c:pt>
                <c:pt idx="27">
                  <c:v>0.90121053880845</c:v>
                </c:pt>
                <c:pt idx="28">
                  <c:v>0.90121053880845</c:v>
                </c:pt>
                <c:pt idx="29">
                  <c:v>0.901447899359127</c:v>
                </c:pt>
                <c:pt idx="30">
                  <c:v>0.898979349632091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2135752152"/>
        <c:axId val="-2135422520"/>
        <c:extLst>
          <c:ext xmlns:c15="http://schemas.microsoft.com/office/drawing/2012/chart" uri="{02D57815-91ED-43cb-92C2-25804820EDAC}">
            <c15:filteredScatterSeries>
              <c15:ser>
                <c:idx val="0"/>
                <c:order val="1"/>
                <c:tx>
                  <c:v>HQM04 4.5 K</c:v>
                </c:tx>
                <c:spPr>
                  <a:ln w="28575">
                    <a:noFill/>
                  </a:ln>
                </c:spPr>
                <c:marker>
                  <c:symbol val="diamond"/>
                  <c:size val="10"/>
                  <c:spPr>
                    <a:solidFill>
                      <a:srgbClr val="002060"/>
                    </a:solidFill>
                  </c:spPr>
                </c:marker>
                <c:xVal>
                  <c:numRef>
                    <c:extLst>
                      <c:ext uri="{02D57815-91ED-43cb-92C2-25804820EDAC}">
                        <c15:formulaRef>
                          <c15:sqref>HQM04_QH!$C$11:$C$45</c15:sqref>
                        </c15:formulaRef>
                      </c:ext>
                    </c:extLst>
                    <c:numCache>
                      <c:formatCode>General</c:formatCode>
                      <c:ptCount val="35"/>
                      <c:pt idx="0">
                        <c:v>1</c:v>
                      </c:pt>
                      <c:pt idx="1">
                        <c:v>2</c:v>
                      </c:pt>
                      <c:pt idx="2">
                        <c:v>3</c:v>
                      </c:pt>
                      <c:pt idx="3">
                        <c:v>4</c:v>
                      </c:pt>
                      <c:pt idx="4">
                        <c:v>5</c:v>
                      </c:pt>
                      <c:pt idx="7">
                        <c:v>6</c:v>
                      </c:pt>
                      <c:pt idx="9">
                        <c:v>7</c:v>
                      </c:pt>
                      <c:pt idx="10">
                        <c:v>8</c:v>
                      </c:pt>
                      <c:pt idx="11">
                        <c:v>9</c:v>
                      </c:pt>
                      <c:pt idx="12">
                        <c:v>10</c:v>
                      </c:pt>
                      <c:pt idx="13">
                        <c:v>11</c:v>
                      </c:pt>
                      <c:pt idx="14">
                        <c:v>12</c:v>
                      </c:pt>
                      <c:pt idx="16">
                        <c:v>13</c:v>
                      </c:pt>
                      <c:pt idx="17">
                        <c:v>14</c:v>
                      </c:pt>
                      <c:pt idx="18">
                        <c:v>15</c:v>
                      </c:pt>
                      <c:pt idx="20">
                        <c:v>16</c:v>
                      </c:pt>
                      <c:pt idx="21">
                        <c:v>17</c:v>
                      </c:pt>
                      <c:pt idx="22">
                        <c:v>18</c:v>
                      </c:pt>
                      <c:pt idx="23">
                        <c:v>19</c:v>
                      </c:pt>
                      <c:pt idx="24">
                        <c:v>20</c:v>
                      </c:pt>
                      <c:pt idx="25">
                        <c:v>21</c:v>
                      </c:pt>
                      <c:pt idx="26">
                        <c:v>22</c:v>
                      </c:pt>
                      <c:pt idx="27">
                        <c:v>23</c:v>
                      </c:pt>
                      <c:pt idx="28">
                        <c:v>24</c:v>
                      </c:pt>
                      <c:pt idx="29">
                        <c:v>25</c:v>
                      </c:pt>
                      <c:pt idx="30">
                        <c:v>26</c:v>
                      </c:pt>
                      <c:pt idx="31">
                        <c:v>27</c:v>
                      </c:pt>
                      <c:pt idx="32">
                        <c:v>28</c:v>
                      </c:pt>
                      <c:pt idx="33">
                        <c:v>29</c:v>
                      </c:pt>
                      <c:pt idx="34">
                        <c:v>30</c:v>
                      </c:pt>
                    </c:numCache>
                  </c:numRef>
                </c:xVal>
                <c:yVal>
                  <c:numRef>
                    <c:extLst>
                      <c:ext uri="{02D57815-91ED-43cb-92C2-25804820EDAC}">
                        <c15:formulaRef>
                          <c15:sqref>HQM04_QH!$F$11:$F$45</c15:sqref>
                        </c15:formulaRef>
                      </c:ext>
                    </c:extLst>
                    <c:numCache>
                      <c:formatCode>0.0%</c:formatCode>
                      <c:ptCount val="35"/>
                      <c:pt idx="0">
                        <c:v>0.71864197530864193</c:v>
                      </c:pt>
                      <c:pt idx="1">
                        <c:v>0.74876543209876545</c:v>
                      </c:pt>
                      <c:pt idx="2">
                        <c:v>0.76820987654320982</c:v>
                      </c:pt>
                      <c:pt idx="3">
                        <c:v>0.77111111111111108</c:v>
                      </c:pt>
                      <c:pt idx="4">
                        <c:v>0.77592592592592591</c:v>
                      </c:pt>
                      <c:pt idx="5">
                        <c:v>0.77703703703703708</c:v>
                      </c:pt>
                      <c:pt idx="7">
                        <c:v>0.78839506172839502</c:v>
                      </c:pt>
                      <c:pt idx="9">
                        <c:v>0.80320987654320986</c:v>
                      </c:pt>
                      <c:pt idx="10">
                        <c:v>0.81506172839506175</c:v>
                      </c:pt>
                      <c:pt idx="11">
                        <c:v>0.8246913580246914</c:v>
                      </c:pt>
                      <c:pt idx="12">
                        <c:v>0.812962962962963</c:v>
                      </c:pt>
                      <c:pt idx="13">
                        <c:v>0.82567901234567898</c:v>
                      </c:pt>
                      <c:pt idx="14">
                        <c:v>0.81833333333333336</c:v>
                      </c:pt>
                      <c:pt idx="16">
                        <c:v>0.82728395061728399</c:v>
                      </c:pt>
                      <c:pt idx="17">
                        <c:v>0.83716049382716051</c:v>
                      </c:pt>
                      <c:pt idx="18">
                        <c:v>0.84209876543209872</c:v>
                      </c:pt>
                      <c:pt idx="20">
                        <c:v>0.84074074074074079</c:v>
                      </c:pt>
                      <c:pt idx="21">
                        <c:v>0.84456790123456793</c:v>
                      </c:pt>
                      <c:pt idx="22">
                        <c:v>0.84679012345679017</c:v>
                      </c:pt>
                      <c:pt idx="23">
                        <c:v>0.81734567901234567</c:v>
                      </c:pt>
                      <c:pt idx="24">
                        <c:v>0.85586419753086418</c:v>
                      </c:pt>
                      <c:pt idx="25">
                        <c:v>0.84691358024691354</c:v>
                      </c:pt>
                      <c:pt idx="26">
                        <c:v>0.86592592592592588</c:v>
                      </c:pt>
                      <c:pt idx="27">
                        <c:v>0.87098765432098768</c:v>
                      </c:pt>
                      <c:pt idx="28">
                        <c:v>0.88320987654320993</c:v>
                      </c:pt>
                      <c:pt idx="29">
                        <c:v>0.89123456790123456</c:v>
                      </c:pt>
                      <c:pt idx="30">
                        <c:v>0.88197530864197526</c:v>
                      </c:pt>
                      <c:pt idx="31">
                        <c:v>0.89172839506172841</c:v>
                      </c:pt>
                      <c:pt idx="32">
                        <c:v>0.88796296296296295</c:v>
                      </c:pt>
                      <c:pt idx="33">
                        <c:v>0.89814814814814814</c:v>
                      </c:pt>
                      <c:pt idx="34">
                        <c:v>0.90259259259259261</c:v>
                      </c:pt>
                    </c:numCache>
                  </c:numRef>
                </c:yVal>
                <c:smooth val="0"/>
              </c15:ser>
            </c15:filteredScatterSeries>
          </c:ext>
        </c:extLst>
      </c:scatterChart>
      <c:valAx>
        <c:axId val="-2135752152"/>
        <c:scaling>
          <c:orientation val="minMax"/>
          <c:min val="0.0"/>
        </c:scaling>
        <c:delete val="0"/>
        <c:axPos val="b"/>
        <c:title>
          <c:tx>
            <c:rich>
              <a:bodyPr/>
              <a:lstStyle/>
              <a:p>
                <a:pPr>
                  <a:defRPr sz="1600"/>
                </a:pPr>
                <a:r>
                  <a:rPr lang="en-US" sz="1600"/>
                  <a:t>Quench #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in"/>
        <c:tickLblPos val="nextTo"/>
        <c:txPr>
          <a:bodyPr/>
          <a:lstStyle/>
          <a:p>
            <a:pPr>
              <a:defRPr sz="1400"/>
            </a:pPr>
            <a:endParaRPr lang="en-US"/>
          </a:p>
        </c:txPr>
        <c:crossAx val="-2135422520"/>
        <c:crosses val="autoZero"/>
        <c:crossBetween val="midCat"/>
        <c:majorUnit val="5.0"/>
        <c:minorUnit val="1.0"/>
      </c:valAx>
      <c:valAx>
        <c:axId val="-2135422520"/>
        <c:scaling>
          <c:orientation val="minMax"/>
          <c:max val="1.0"/>
          <c:min val="0.6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 sz="1600"/>
                </a:pPr>
                <a:r>
                  <a:rPr lang="en-US" sz="1600" dirty="0" err="1" smtClean="0"/>
                  <a:t>I</a:t>
                </a:r>
                <a:r>
                  <a:rPr lang="en-US" sz="1600" baseline="-25000" dirty="0" err="1" smtClean="0"/>
                  <a:t>quench</a:t>
                </a:r>
                <a:r>
                  <a:rPr lang="en-US" sz="1600" baseline="0" dirty="0" smtClean="0"/>
                  <a:t> </a:t>
                </a:r>
                <a:r>
                  <a:rPr lang="en-US" sz="1600" baseline="0" dirty="0"/>
                  <a:t>/ </a:t>
                </a:r>
                <a:r>
                  <a:rPr lang="en-US" sz="1600" baseline="0" dirty="0" smtClean="0"/>
                  <a:t>I</a:t>
                </a:r>
                <a:r>
                  <a:rPr lang="en-US" sz="1600" baseline="-25000" dirty="0" smtClean="0"/>
                  <a:t>SSL</a:t>
                </a:r>
                <a:endParaRPr lang="en-US" sz="1600" dirty="0"/>
              </a:p>
            </c:rich>
          </c:tx>
          <c:layout>
            <c:manualLayout>
              <c:xMode val="edge"/>
              <c:yMode val="edge"/>
              <c:x val="0.0345608791852337"/>
              <c:y val="0.232051517232847"/>
            </c:manualLayout>
          </c:layout>
          <c:overlay val="0"/>
        </c:title>
        <c:numFmt formatCode="0%" sourceLinked="0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en-US"/>
          </a:p>
        </c:txPr>
        <c:crossAx val="-2135752152"/>
        <c:crosses val="autoZero"/>
        <c:crossBetween val="midCat"/>
        <c:majorUnit val="0.1"/>
      </c:valAx>
      <c:spPr>
        <a:ln>
          <a:solidFill>
            <a:schemeClr val="tx1">
              <a:lumMod val="50000"/>
              <a:lumOff val="50000"/>
            </a:schemeClr>
          </a:solidFill>
        </a:ln>
      </c:spPr>
    </c:plotArea>
    <c:legend>
      <c:legendPos val="r"/>
      <c:layout>
        <c:manualLayout>
          <c:xMode val="edge"/>
          <c:yMode val="edge"/>
          <c:x val="0.726144655851865"/>
          <c:y val="0.622382828132861"/>
          <c:w val="0.219314293030444"/>
          <c:h val="0.138582662242933"/>
        </c:manualLayout>
      </c:layout>
      <c:overlay val="0"/>
      <c:spPr>
        <a:solidFill>
          <a:schemeClr val="bg1"/>
        </a:solidFill>
        <a:ln>
          <a:solidFill>
            <a:srgbClr val="FF0000"/>
          </a:solidFill>
        </a:ln>
      </c:spPr>
      <c:txPr>
        <a:bodyPr/>
        <a:lstStyle/>
        <a:p>
          <a:pPr>
            <a:defRPr sz="1600" baseline="0"/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0924363663385862"/>
          <c:y val="0.0467761171786939"/>
          <c:w val="0.786851051931089"/>
          <c:h val="0.755081533621782"/>
        </c:manualLayout>
      </c:layout>
      <c:scatterChart>
        <c:scatterStyle val="lineMarker"/>
        <c:varyColors val="0"/>
        <c:ser>
          <c:idx val="7"/>
          <c:order val="0"/>
          <c:tx>
            <c:strRef>
              <c:f>HQ03a2_QH!$A$1</c:f>
              <c:strCache>
                <c:ptCount val="1"/>
                <c:pt idx="0">
                  <c:v>HQ03a2</c:v>
                </c:pt>
              </c:strCache>
            </c:strRef>
          </c:tx>
          <c:spPr>
            <a:ln w="28575">
              <a:noFill/>
            </a:ln>
          </c:spPr>
          <c:marker>
            <c:symbol val="circle"/>
            <c:size val="11"/>
            <c:spPr>
              <a:solidFill>
                <a:srgbClr val="3333FF"/>
              </a:solidFill>
              <a:ln w="12700">
                <a:solidFill>
                  <a:srgbClr val="3333FF"/>
                </a:solidFill>
              </a:ln>
            </c:spPr>
          </c:marker>
          <c:xVal>
            <c:numRef>
              <c:f>HQ03a2_QH!$D$6:$D$33</c:f>
              <c:numCache>
                <c:formatCode>General</c:formatCode>
                <c:ptCount val="28"/>
                <c:pt idx="0">
                  <c:v>1.0</c:v>
                </c:pt>
                <c:pt idx="1">
                  <c:v>2.0</c:v>
                </c:pt>
                <c:pt idx="2">
                  <c:v>3.0</c:v>
                </c:pt>
                <c:pt idx="3">
                  <c:v>4.0</c:v>
                </c:pt>
                <c:pt idx="5">
                  <c:v>5.0</c:v>
                </c:pt>
                <c:pt idx="7">
                  <c:v>6.0</c:v>
                </c:pt>
                <c:pt idx="8">
                  <c:v>7.0</c:v>
                </c:pt>
                <c:pt idx="9">
                  <c:v>8.0</c:v>
                </c:pt>
                <c:pt idx="10">
                  <c:v>9.0</c:v>
                </c:pt>
                <c:pt idx="11">
                  <c:v>10.0</c:v>
                </c:pt>
                <c:pt idx="13">
                  <c:v>11.0</c:v>
                </c:pt>
                <c:pt idx="14">
                  <c:v>12.0</c:v>
                </c:pt>
                <c:pt idx="15">
                  <c:v>13.0</c:v>
                </c:pt>
                <c:pt idx="16">
                  <c:v>14.0</c:v>
                </c:pt>
                <c:pt idx="17">
                  <c:v>15.0</c:v>
                </c:pt>
                <c:pt idx="18">
                  <c:v>16.0</c:v>
                </c:pt>
                <c:pt idx="20">
                  <c:v>17.0</c:v>
                </c:pt>
                <c:pt idx="21">
                  <c:v>18.0</c:v>
                </c:pt>
                <c:pt idx="23">
                  <c:v>19.0</c:v>
                </c:pt>
                <c:pt idx="24">
                  <c:v>20.0</c:v>
                </c:pt>
                <c:pt idx="25">
                  <c:v>21.0</c:v>
                </c:pt>
                <c:pt idx="26">
                  <c:v>22.0</c:v>
                </c:pt>
              </c:numCache>
            </c:numRef>
          </c:xVal>
          <c:yVal>
            <c:numRef>
              <c:f>HQ03a2_QH!$E$6:$E$33</c:f>
              <c:numCache>
                <c:formatCode>General</c:formatCode>
                <c:ptCount val="28"/>
                <c:pt idx="0">
                  <c:v>14961.0</c:v>
                </c:pt>
                <c:pt idx="1">
                  <c:v>15169.0</c:v>
                </c:pt>
                <c:pt idx="2">
                  <c:v>15309.0</c:v>
                </c:pt>
                <c:pt idx="3">
                  <c:v>14985.0</c:v>
                </c:pt>
                <c:pt idx="4">
                  <c:v>12615.0</c:v>
                </c:pt>
                <c:pt idx="5">
                  <c:v>15300.0</c:v>
                </c:pt>
                <c:pt idx="7">
                  <c:v>15378.0</c:v>
                </c:pt>
                <c:pt idx="8">
                  <c:v>15526.0</c:v>
                </c:pt>
                <c:pt idx="9">
                  <c:v>15560.0</c:v>
                </c:pt>
                <c:pt idx="10">
                  <c:v>15624.0</c:v>
                </c:pt>
                <c:pt idx="11">
                  <c:v>15592.0</c:v>
                </c:pt>
                <c:pt idx="13">
                  <c:v>15691.0</c:v>
                </c:pt>
                <c:pt idx="14">
                  <c:v>15823.0</c:v>
                </c:pt>
                <c:pt idx="15">
                  <c:v>15887.0</c:v>
                </c:pt>
                <c:pt idx="16">
                  <c:v>16008.0</c:v>
                </c:pt>
                <c:pt idx="17">
                  <c:v>16032.0</c:v>
                </c:pt>
                <c:pt idx="18">
                  <c:v>15990.0</c:v>
                </c:pt>
                <c:pt idx="20">
                  <c:v>15980.0</c:v>
                </c:pt>
                <c:pt idx="21">
                  <c:v>16066.0</c:v>
                </c:pt>
                <c:pt idx="23">
                  <c:v>16053.0</c:v>
                </c:pt>
                <c:pt idx="24">
                  <c:v>16055.0</c:v>
                </c:pt>
                <c:pt idx="25">
                  <c:v>16062.0</c:v>
                </c:pt>
                <c:pt idx="26">
                  <c:v>16120.0</c:v>
                </c:pt>
              </c:numCache>
            </c:numRef>
          </c:yVal>
          <c:smooth val="0"/>
        </c:ser>
        <c:ser>
          <c:idx val="1"/>
          <c:order val="1"/>
          <c:spPr>
            <a:ln w="50800">
              <a:solidFill>
                <a:srgbClr val="3333FF"/>
              </a:solidFill>
            </a:ln>
          </c:spPr>
          <c:marker>
            <c:symbol val="dot"/>
            <c:size val="2"/>
            <c:spPr>
              <a:ln>
                <a:solidFill>
                  <a:srgbClr val="3333FF"/>
                </a:solidFill>
              </a:ln>
            </c:spPr>
          </c:marker>
          <c:xVal>
            <c:numRef>
              <c:f>HQ03a2_QH!$AA$15:$AA$16</c:f>
              <c:numCache>
                <c:formatCode>General</c:formatCode>
                <c:ptCount val="2"/>
              </c:numCache>
            </c:numRef>
          </c:xVal>
          <c:yVal>
            <c:numRef>
              <c:f>HQ03a2_QH!$AB$15:$AB$16</c:f>
              <c:numCache>
                <c:formatCode>General</c:formatCode>
                <c:ptCount val="2"/>
              </c:numCache>
            </c:numRef>
          </c:yVal>
          <c:smooth val="0"/>
        </c:ser>
        <c:ser>
          <c:idx val="2"/>
          <c:order val="2"/>
          <c:spPr>
            <a:ln w="38100">
              <a:solidFill>
                <a:srgbClr val="3333FF"/>
              </a:solidFill>
              <a:prstDash val="dash"/>
            </a:ln>
          </c:spPr>
          <c:marker>
            <c:symbol val="dot"/>
            <c:size val="2"/>
            <c:spPr>
              <a:ln>
                <a:solidFill>
                  <a:srgbClr val="3333FF"/>
                </a:solidFill>
              </a:ln>
            </c:spPr>
          </c:marker>
          <c:xVal>
            <c:numRef>
              <c:f>HQ03a2_QH!$AA$18:$AA$19</c:f>
              <c:numCache>
                <c:formatCode>General</c:formatCode>
                <c:ptCount val="2"/>
              </c:numCache>
            </c:numRef>
          </c:xVal>
          <c:yVal>
            <c:numRef>
              <c:f>HQ03a2_QH!$AB$18:$AB$19</c:f>
              <c:numCache>
                <c:formatCode>General</c:formatCode>
                <c:ptCount val="2"/>
              </c:numCache>
            </c:numRef>
          </c:yVal>
          <c:smooth val="0"/>
        </c:ser>
        <c:ser>
          <c:idx val="3"/>
          <c:order val="3"/>
          <c:spPr>
            <a:ln w="38100">
              <a:solidFill>
                <a:srgbClr val="002060"/>
              </a:solidFill>
              <a:prstDash val="dash"/>
            </a:ln>
          </c:spPr>
          <c:marker>
            <c:symbol val="dot"/>
            <c:size val="2"/>
            <c:spPr>
              <a:ln>
                <a:solidFill>
                  <a:srgbClr val="002060"/>
                </a:solidFill>
              </a:ln>
            </c:spPr>
          </c:marker>
          <c:xVal>
            <c:strRef>
              <c:f>HQ03a2_QH!$AD$18:$AD$19</c:f>
              <c:strCache>
                <c:ptCount val="2"/>
                <c:pt idx="0">
                  <c:v> </c:v>
                </c:pt>
                <c:pt idx="1">
                  <c:v> </c:v>
                </c:pt>
              </c:strCache>
            </c:strRef>
          </c:xVal>
          <c:yVal>
            <c:numRef>
              <c:f>HQ03a2_QH!$AC$18:$AC$19</c:f>
              <c:numCache>
                <c:formatCode>General</c:formatCode>
                <c:ptCount val="2"/>
              </c:numCache>
            </c:numRef>
          </c:yVal>
          <c:smooth val="0"/>
        </c:ser>
        <c:ser>
          <c:idx val="0"/>
          <c:order val="4"/>
          <c:tx>
            <c:strRef>
              <c:f>HQ03a2_QH!$A$86</c:f>
              <c:strCache>
                <c:ptCount val="1"/>
                <c:pt idx="0">
                  <c:v>HQ03a</c:v>
                </c:pt>
              </c:strCache>
            </c:strRef>
          </c:tx>
          <c:spPr>
            <a:ln w="28575">
              <a:noFill/>
            </a:ln>
          </c:spPr>
          <c:marker>
            <c:symbol val="diamond"/>
            <c:size val="11"/>
            <c:spPr>
              <a:solidFill>
                <a:srgbClr val="C00000"/>
              </a:solidFill>
              <a:ln>
                <a:solidFill>
                  <a:srgbClr val="C00000"/>
                </a:solidFill>
              </a:ln>
            </c:spPr>
          </c:marker>
          <c:xVal>
            <c:numRef>
              <c:f>HQ03a2_QH!$A$87:$A$88</c:f>
              <c:numCache>
                <c:formatCode>General</c:formatCode>
                <c:ptCount val="2"/>
                <c:pt idx="0">
                  <c:v>-2.0</c:v>
                </c:pt>
                <c:pt idx="1">
                  <c:v>-1.0</c:v>
                </c:pt>
              </c:numCache>
            </c:numRef>
          </c:xVal>
          <c:yVal>
            <c:numRef>
              <c:f>HQ03a2_QH!$B$87:$B$88</c:f>
              <c:numCache>
                <c:formatCode>General</c:formatCode>
                <c:ptCount val="2"/>
                <c:pt idx="0">
                  <c:v>14585.0</c:v>
                </c:pt>
                <c:pt idx="1">
                  <c:v>14788.0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2003220968"/>
        <c:axId val="-2004873624"/>
      </c:scatterChart>
      <c:valAx>
        <c:axId val="-2003220968"/>
        <c:scaling>
          <c:orientation val="minMax"/>
          <c:max val="22.0"/>
          <c:min val="-3.0"/>
        </c:scaling>
        <c:delete val="0"/>
        <c:axPos val="b"/>
        <c:title>
          <c:tx>
            <c:rich>
              <a:bodyPr/>
              <a:lstStyle/>
              <a:p>
                <a:pPr>
                  <a:defRPr sz="1800">
                    <a:latin typeface="Times New Roman" pitchFamily="18" charset="0"/>
                    <a:cs typeface="Times New Roman" pitchFamily="18" charset="0"/>
                  </a:defRPr>
                </a:pPr>
                <a:r>
                  <a:rPr lang="en-US" sz="1800">
                    <a:latin typeface="Times New Roman" pitchFamily="18" charset="0"/>
                    <a:cs typeface="Times New Roman" pitchFamily="18" charset="0"/>
                  </a:rPr>
                  <a:t>Quench #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800">
                <a:latin typeface="Times New Roman" pitchFamily="18" charset="0"/>
                <a:cs typeface="Times New Roman" pitchFamily="18" charset="0"/>
              </a:defRPr>
            </a:pPr>
            <a:endParaRPr lang="en-US"/>
          </a:p>
        </c:txPr>
        <c:crossAx val="-2004873624"/>
        <c:crosses val="autoZero"/>
        <c:crossBetween val="midCat"/>
      </c:valAx>
      <c:valAx>
        <c:axId val="-2004873624"/>
        <c:scaling>
          <c:orientation val="minMax"/>
          <c:max val="17000.0"/>
          <c:min val="14000.0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 sz="2000">
                    <a:latin typeface="Times New Roman" pitchFamily="18" charset="0"/>
                    <a:cs typeface="Times New Roman" pitchFamily="18" charset="0"/>
                  </a:defRPr>
                </a:pPr>
                <a:r>
                  <a:rPr lang="en-US" sz="2000">
                    <a:latin typeface="Times New Roman" pitchFamily="18" charset="0"/>
                    <a:cs typeface="Times New Roman" pitchFamily="18" charset="0"/>
                  </a:rPr>
                  <a:t>Quench Current (A)</a:t>
                </a:r>
              </a:p>
            </c:rich>
          </c:tx>
          <c:layout>
            <c:manualLayout>
              <c:xMode val="edge"/>
              <c:yMode val="edge"/>
              <c:x val="0.00266650569061886"/>
              <c:y val="0.057813333474784"/>
            </c:manualLayout>
          </c:layout>
          <c:overlay val="0"/>
        </c:title>
        <c:numFmt formatCode="General" sourceLinked="1"/>
        <c:majorTickMark val="out"/>
        <c:minorTickMark val="none"/>
        <c:tickLblPos val="high"/>
        <c:txPr>
          <a:bodyPr/>
          <a:lstStyle/>
          <a:p>
            <a:pPr>
              <a:defRPr sz="1800">
                <a:latin typeface="Times New Roman" pitchFamily="18" charset="0"/>
                <a:cs typeface="Times New Roman" pitchFamily="18" charset="0"/>
              </a:defRPr>
            </a:pPr>
            <a:endParaRPr lang="en-US"/>
          </a:p>
        </c:txPr>
        <c:crossAx val="-2003220968"/>
        <c:crosses val="autoZero"/>
        <c:crossBetween val="midCat"/>
      </c:valAx>
      <c:spPr>
        <a:ln>
          <a:solidFill>
            <a:schemeClr val="tx1"/>
          </a:solidFill>
        </a:ln>
      </c:spPr>
    </c:plotArea>
    <c:legend>
      <c:legendPos val="r"/>
      <c:legendEntry>
        <c:idx val="1"/>
        <c:delete val="1"/>
      </c:legendEntry>
      <c:legendEntry>
        <c:idx val="2"/>
        <c:delete val="1"/>
      </c:legendEntry>
      <c:legendEntry>
        <c:idx val="3"/>
        <c:delete val="1"/>
      </c:legendEntry>
      <c:layout>
        <c:manualLayout>
          <c:xMode val="edge"/>
          <c:yMode val="edge"/>
          <c:x val="0.245693646684914"/>
          <c:y val="0.0639954123381636"/>
          <c:w val="0.508649769649108"/>
          <c:h val="0.115341582302212"/>
        </c:manualLayout>
      </c:layout>
      <c:overlay val="0"/>
      <c:txPr>
        <a:bodyPr/>
        <a:lstStyle/>
        <a:p>
          <a:pPr>
            <a:defRPr sz="1800">
              <a:latin typeface="Times New Roman" pitchFamily="18" charset="0"/>
              <a:cs typeface="Times New Roman" pitchFamily="18" charset="0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rgbClr val="FFFFFF"/>
    </a:solidFill>
    <a:ln>
      <a:noFill/>
    </a:ln>
  </c:sp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fld id="{528D6FC2-2DAA-FD42-A34C-4639BF3C5E4B}" type="datetimeFigureOut">
              <a:rPr lang="en-US"/>
              <a:pPr>
                <a:defRPr/>
              </a:pPr>
              <a:t>10/26/15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fld id="{A0BD9128-4C72-AD4E-B74D-E49CB9B8F68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204985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fld id="{7ECE6ED0-F9A8-7E47-933E-17C0F10FECA9}" type="datetimeFigureOut">
              <a:rPr lang="en-US"/>
              <a:pPr>
                <a:defRPr/>
              </a:pPr>
              <a:t>10/26/15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dirty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dirty="0" smtClean="0"/>
              <a:t>Click to edit Master text styles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fld id="{4E3A2339-41DF-D34F-893D-CD7D0A0F306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405769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/>
        <a:ea typeface="ＭＳ Ｐゴシック" charset="0"/>
        <a:cs typeface="ＭＳ Ｐゴシック" charset="0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/>
        <a:ea typeface="ＭＳ Ｐゴシック" charset="0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/>
        <a:ea typeface="ＭＳ Ｐゴシック" charset="0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/>
        <a:ea typeface="ＭＳ Ｐゴシック" charset="0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4" Type="http://schemas.openxmlformats.org/officeDocument/2006/relationships/image" Target="../media/image4.emf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emf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6.jpeg"/><Relationship Id="rId1" Type="http://schemas.openxmlformats.org/officeDocument/2006/relationships/slideMaster" Target="../slideMasters/slideMaster1.xml"/><Relationship Id="rId2" Type="http://schemas.openxmlformats.org/officeDocument/2006/relationships/hyperlink" Target="http://www.uslarp.org/" TargetMode="Externa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Blue-Seal_c100m56y0k23-Mark_SC_Horizontal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91063" y="1371600"/>
            <a:ext cx="3644900" cy="615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5" descr="FermilabLogo_100c56m0y23k.eps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06450" y="1447800"/>
            <a:ext cx="2901950" cy="527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806450" y="3559283"/>
            <a:ext cx="7526338" cy="1139271"/>
          </a:xfrm>
          <a:prstGeom prst="rect">
            <a:avLst/>
          </a:prstGeom>
        </p:spPr>
        <p:txBody>
          <a:bodyPr wrap="square" lIns="0" tIns="0" rIns="0" bIns="0" anchor="t"/>
          <a:lstStyle>
            <a:lvl1pPr algn="l">
              <a:defRPr sz="3200" b="1" i="0" baseline="0">
                <a:solidFill>
                  <a:srgbClr val="154D81"/>
                </a:solidFill>
                <a:latin typeface="Helvetica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4" name="Text Placeholder 23"/>
          <p:cNvSpPr>
            <a:spLocks noGrp="1"/>
          </p:cNvSpPr>
          <p:nvPr>
            <p:ph type="body" sz="quarter" idx="10"/>
          </p:nvPr>
        </p:nvSpPr>
        <p:spPr>
          <a:xfrm>
            <a:off x="806450" y="4841093"/>
            <a:ext cx="7526338" cy="148995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FontTx/>
              <a:buNone/>
              <a:defRPr sz="2000">
                <a:solidFill>
                  <a:srgbClr val="154D81"/>
                </a:solidFill>
                <a:latin typeface="Helvetica"/>
              </a:defRPr>
            </a:lvl1pPr>
            <a:lvl2pPr marL="4572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2pPr>
            <a:lvl3pPr marL="9144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3pPr>
            <a:lvl4pPr marL="13716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4pPr>
            <a:lvl5pPr marL="18288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2446241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6450" y="103664"/>
            <a:ext cx="6532039" cy="641739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400">
                <a:solidFill>
                  <a:srgbClr val="154D8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043046"/>
            <a:ext cx="8672513" cy="4987867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404040"/>
                </a:solidFill>
              </a:defRPr>
            </a:lvl1pPr>
            <a:lvl2pPr>
              <a:defRPr sz="2200">
                <a:solidFill>
                  <a:srgbClr val="404040"/>
                </a:solidFill>
              </a:defRPr>
            </a:lvl2pPr>
            <a:lvl3pPr>
              <a:defRPr sz="2000">
                <a:solidFill>
                  <a:srgbClr val="404040"/>
                </a:solidFill>
              </a:defRPr>
            </a:lvl3pPr>
            <a:lvl4pPr>
              <a:defRPr sz="1800">
                <a:solidFill>
                  <a:srgbClr val="40404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404040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50013" y="6515100"/>
            <a:ext cx="1076325" cy="241300"/>
          </a:xfrm>
        </p:spPr>
        <p:txBody>
          <a:bodyPr/>
          <a:lstStyle>
            <a:lvl1pPr>
              <a:defRPr sz="900">
                <a:solidFill>
                  <a:srgbClr val="154D81"/>
                </a:solidFill>
              </a:defRPr>
            </a:lvl1pPr>
          </a:lstStyle>
          <a:p>
            <a:pPr>
              <a:defRPr/>
            </a:pPr>
            <a:fld id="{804D5173-BAB6-F647-9F11-16332735A71B}" type="datetime1">
              <a:rPr lang="en-US"/>
              <a:pPr>
                <a:defRPr/>
              </a:pPr>
              <a:t>10/26/15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900">
                <a:solidFill>
                  <a:srgbClr val="154D81"/>
                </a:solidFill>
              </a:defRPr>
            </a:lvl1pPr>
          </a:lstStyle>
          <a:p>
            <a:pPr>
              <a:defRPr/>
            </a:pPr>
            <a:r>
              <a:rPr lang="en-US" dirty="0" smtClean="0"/>
              <a:t>G. Apollinari| - LARP Status and Challenges</a:t>
            </a:r>
            <a:endParaRPr lang="en-US" b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900">
                <a:solidFill>
                  <a:srgbClr val="154D81"/>
                </a:solidFill>
              </a:defRPr>
            </a:lvl1pPr>
          </a:lstStyle>
          <a:p>
            <a:pPr>
              <a:defRPr/>
            </a:pPr>
            <a:fld id="{2E8B149A-14C6-B749-AF60-1744CFF2A84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7" name="Picture 11" descr="LARP">
            <a:hlinkClick r:id="rId2"/>
          </p:cNvPr>
          <p:cNvPicPr>
            <a:picLocks noChangeAspect="1" noChangeArrowheads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56670" cy="871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 descr="2011-10-04_logoHiLumi561px.jp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38489" y="0"/>
            <a:ext cx="1805511" cy="871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203414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Placeholder 3"/>
          <p:cNvSpPr>
            <a:spLocks noGrp="1"/>
          </p:cNvSpPr>
          <p:nvPr>
            <p:ph type="body" sz="half" idx="12"/>
          </p:nvPr>
        </p:nvSpPr>
        <p:spPr>
          <a:xfrm>
            <a:off x="229365" y="4765101"/>
            <a:ext cx="4251960" cy="126581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000">
                <a:solidFill>
                  <a:srgbClr val="404040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>
          <a:xfrm>
            <a:off x="4654550" y="4765101"/>
            <a:ext cx="4260850" cy="126581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000">
                <a:solidFill>
                  <a:srgbClr val="404040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Content Placeholder 2"/>
          <p:cNvSpPr>
            <a:spLocks noGrp="1"/>
          </p:cNvSpPr>
          <p:nvPr>
            <p:ph sz="half" idx="17"/>
          </p:nvPr>
        </p:nvSpPr>
        <p:spPr>
          <a:xfrm>
            <a:off x="228601" y="1043694"/>
            <a:ext cx="4251324" cy="3568701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404040"/>
                </a:solidFill>
              </a:defRPr>
            </a:lvl1pPr>
            <a:lvl2pPr>
              <a:defRPr sz="2200">
                <a:solidFill>
                  <a:srgbClr val="404040"/>
                </a:solidFill>
              </a:defRPr>
            </a:lvl2pPr>
            <a:lvl3pPr>
              <a:defRPr sz="2000">
                <a:solidFill>
                  <a:srgbClr val="404040"/>
                </a:solidFill>
              </a:defRPr>
            </a:lvl3pPr>
            <a:lvl4pPr>
              <a:defRPr sz="1800">
                <a:solidFill>
                  <a:srgbClr val="40404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40404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6" name="Content Placeholder 2"/>
          <p:cNvSpPr>
            <a:spLocks noGrp="1"/>
          </p:cNvSpPr>
          <p:nvPr>
            <p:ph sz="half" idx="18"/>
          </p:nvPr>
        </p:nvSpPr>
        <p:spPr>
          <a:xfrm>
            <a:off x="4654550" y="1043694"/>
            <a:ext cx="4260851" cy="3568701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404040"/>
                </a:solidFill>
              </a:defRPr>
            </a:lvl1pPr>
            <a:lvl2pPr>
              <a:defRPr sz="2200">
                <a:solidFill>
                  <a:srgbClr val="404040"/>
                </a:solidFill>
              </a:defRPr>
            </a:lvl2pPr>
            <a:lvl3pPr>
              <a:defRPr sz="2000">
                <a:solidFill>
                  <a:srgbClr val="404040"/>
                </a:solidFill>
              </a:defRPr>
            </a:lvl3pPr>
            <a:lvl4pPr>
              <a:defRPr sz="1800">
                <a:solidFill>
                  <a:srgbClr val="40404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40404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7" name="Title 1"/>
          <p:cNvSpPr>
            <a:spLocks noGrp="1"/>
          </p:cNvSpPr>
          <p:nvPr>
            <p:ph type="title"/>
          </p:nvPr>
        </p:nvSpPr>
        <p:spPr>
          <a:xfrm>
            <a:off x="228600" y="103664"/>
            <a:ext cx="8686800" cy="641739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400">
                <a:solidFill>
                  <a:srgbClr val="154D8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9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9B5105-32CC-E246-9DD9-30CEE9CC085B}" type="datetime1">
              <a:rPr lang="en-US"/>
              <a:pPr>
                <a:defRPr/>
              </a:pPr>
              <a:t>10/26/15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2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Presenter | Presentation Title</a:t>
            </a:r>
            <a:endParaRPr lang="en-US" b="1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97611B-5B9D-504C-A10C-76D254BF846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32545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8600" y="1043693"/>
            <a:ext cx="3027894" cy="4994276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000">
                <a:solidFill>
                  <a:srgbClr val="404040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sz="half" idx="15"/>
          </p:nvPr>
        </p:nvSpPr>
        <p:spPr>
          <a:xfrm>
            <a:off x="3469958" y="1043694"/>
            <a:ext cx="5420360" cy="4994275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404040"/>
                </a:solidFill>
              </a:defRPr>
            </a:lvl1pPr>
            <a:lvl2pPr>
              <a:defRPr sz="2200">
                <a:solidFill>
                  <a:srgbClr val="404040"/>
                </a:solidFill>
              </a:defRPr>
            </a:lvl2pPr>
            <a:lvl3pPr>
              <a:defRPr sz="2000">
                <a:solidFill>
                  <a:srgbClr val="404040"/>
                </a:solidFill>
              </a:defRPr>
            </a:lvl3pPr>
            <a:lvl4pPr>
              <a:defRPr sz="1800">
                <a:solidFill>
                  <a:srgbClr val="40404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40404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228600" y="103664"/>
            <a:ext cx="8686800" cy="641739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400">
                <a:solidFill>
                  <a:srgbClr val="154D8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70DA69-1775-5340-8BEC-0D63263A501E}" type="datetime1">
              <a:rPr lang="en-US"/>
              <a:pPr>
                <a:defRPr/>
              </a:pPr>
              <a:t>10/26/15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Presenter | Presentation Title</a:t>
            </a:r>
            <a:endParaRPr lang="en-US" b="1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8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CD0EA1-E585-ED4A-B7EF-72E8393BB43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34577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4073" y="1043694"/>
            <a:ext cx="8700851" cy="3695054"/>
          </a:xfrm>
          <a:prstGeom prst="rect">
            <a:avLst/>
          </a:prstGeom>
        </p:spPr>
        <p:txBody>
          <a:bodyPr lIns="0" tIns="0" rIns="0" bIns="0" rtlCol="0">
            <a:normAutofit/>
          </a:bodyPr>
          <a:lstStyle>
            <a:lvl1pPr marL="0" indent="0">
              <a:buNone/>
              <a:defRPr sz="1600">
                <a:solidFill>
                  <a:srgbClr val="404040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Drag picture to placeholder or click icon to add</a:t>
            </a:r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4073" y="4943005"/>
            <a:ext cx="8700851" cy="1091259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000">
                <a:solidFill>
                  <a:srgbClr val="404040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228600" y="103664"/>
            <a:ext cx="8686800" cy="641739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400">
                <a:solidFill>
                  <a:srgbClr val="154D8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AEF516-563B-6A44-AF64-BB74B0739041}" type="datetime1">
              <a:rPr lang="en-US"/>
              <a:pPr>
                <a:defRPr/>
              </a:pPr>
              <a:t>10/26/15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Presenter | Presentation Title</a:t>
            </a:r>
            <a:endParaRPr lang="en-US" b="1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114F21-8F40-C449-B067-FA6F87AB7A2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34128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2"/>
          <p:cNvSpPr>
            <a:spLocks noGrp="1"/>
          </p:cNvSpPr>
          <p:nvPr>
            <p:ph sz="half" idx="13"/>
          </p:nvPr>
        </p:nvSpPr>
        <p:spPr>
          <a:xfrm>
            <a:off x="228601" y="355192"/>
            <a:ext cx="4206240" cy="4250146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404040"/>
                </a:solidFill>
              </a:defRPr>
            </a:lvl1pPr>
            <a:lvl2pPr>
              <a:defRPr sz="2200">
                <a:solidFill>
                  <a:srgbClr val="404040"/>
                </a:solidFill>
              </a:defRPr>
            </a:lvl2pPr>
            <a:lvl3pPr>
              <a:defRPr sz="2000">
                <a:solidFill>
                  <a:srgbClr val="404040"/>
                </a:solidFill>
              </a:defRPr>
            </a:lvl3pPr>
            <a:lvl4pPr>
              <a:defRPr sz="1800">
                <a:solidFill>
                  <a:srgbClr val="40404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40404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3" name="Content Placeholder 2"/>
          <p:cNvSpPr>
            <a:spLocks noGrp="1"/>
          </p:cNvSpPr>
          <p:nvPr>
            <p:ph sz="half" idx="15"/>
          </p:nvPr>
        </p:nvSpPr>
        <p:spPr>
          <a:xfrm>
            <a:off x="4709161" y="355192"/>
            <a:ext cx="4206240" cy="4250146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404040"/>
                </a:solidFill>
              </a:defRPr>
            </a:lvl1pPr>
            <a:lvl2pPr>
              <a:defRPr sz="2200">
                <a:solidFill>
                  <a:srgbClr val="404040"/>
                </a:solidFill>
              </a:defRPr>
            </a:lvl2pPr>
            <a:lvl3pPr>
              <a:defRPr sz="2000">
                <a:solidFill>
                  <a:srgbClr val="404040"/>
                </a:solidFill>
              </a:defRPr>
            </a:lvl3pPr>
            <a:lvl4pPr>
              <a:defRPr sz="1800">
                <a:solidFill>
                  <a:srgbClr val="40404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40404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9" name="Text Placeholder 3"/>
          <p:cNvSpPr>
            <a:spLocks noGrp="1"/>
          </p:cNvSpPr>
          <p:nvPr>
            <p:ph type="body" sz="half" idx="12"/>
          </p:nvPr>
        </p:nvSpPr>
        <p:spPr>
          <a:xfrm>
            <a:off x="229365" y="4765101"/>
            <a:ext cx="4205476" cy="126581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000">
                <a:solidFill>
                  <a:srgbClr val="404040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709160" y="4765101"/>
            <a:ext cx="4206239" cy="126581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000">
                <a:solidFill>
                  <a:srgbClr val="404040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20"/>
          </p:nvPr>
        </p:nvSpPr>
        <p:spPr>
          <a:xfrm>
            <a:off x="6445250" y="6515100"/>
            <a:ext cx="1076325" cy="2413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D01379-4E4F-064D-86DB-CA75F98669BE}" type="datetime1">
              <a:rPr lang="en-US"/>
              <a:pPr>
                <a:defRPr/>
              </a:pPr>
              <a:t>10/26/15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2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Presenter | Presentation Title</a:t>
            </a:r>
            <a:endParaRPr lang="en-US" b="1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2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6F397A-9C1D-2B40-851E-E0DB0862E87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75552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228601" y="361950"/>
            <a:ext cx="8675688" cy="5668963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404040"/>
                </a:solidFill>
              </a:defRPr>
            </a:lvl1pPr>
            <a:lvl2pPr>
              <a:defRPr sz="2200">
                <a:solidFill>
                  <a:srgbClr val="404040"/>
                </a:solidFill>
              </a:defRPr>
            </a:lvl2pPr>
            <a:lvl3pPr>
              <a:defRPr sz="2000">
                <a:solidFill>
                  <a:srgbClr val="404040"/>
                </a:solidFill>
              </a:defRPr>
            </a:lvl3pPr>
            <a:lvl4pPr>
              <a:defRPr sz="1800">
                <a:solidFill>
                  <a:srgbClr val="40404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40404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4"/>
          </p:nvPr>
        </p:nvSpPr>
        <p:spPr>
          <a:xfrm>
            <a:off x="6445250" y="6515100"/>
            <a:ext cx="1076325" cy="2413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DBFE83-5E3F-554D-B5DD-023E2C3AC08B}" type="datetime1">
              <a:rPr lang="en-US"/>
              <a:pPr>
                <a:defRPr/>
              </a:pPr>
              <a:t>10/26/15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Presenter | Presentation Title</a:t>
            </a:r>
            <a:endParaRPr lang="en-US" b="1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245C53-4825-D941-96F0-E5EF740382D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7514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2"/>
          <p:cNvSpPr>
            <a:spLocks noGrp="1"/>
          </p:cNvSpPr>
          <p:nvPr>
            <p:ph type="pic" idx="13"/>
          </p:nvPr>
        </p:nvSpPr>
        <p:spPr>
          <a:xfrm>
            <a:off x="224073" y="361950"/>
            <a:ext cx="8700851" cy="4369742"/>
          </a:xfrm>
          <a:prstGeom prst="rect">
            <a:avLst/>
          </a:prstGeom>
        </p:spPr>
        <p:txBody>
          <a:bodyPr lIns="0" tIns="0" rIns="0" bIns="0" rtlCol="0">
            <a:normAutofit/>
          </a:bodyPr>
          <a:lstStyle>
            <a:lvl1pPr marL="0" indent="0">
              <a:buNone/>
              <a:defRPr sz="1600">
                <a:solidFill>
                  <a:srgbClr val="404040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Drag picture to placeholder or click icon to add</a:t>
            </a:r>
            <a:endParaRPr lang="en-US" noProof="0" dirty="0" smtClean="0"/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224073" y="4943005"/>
            <a:ext cx="8700851" cy="1091259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000">
                <a:solidFill>
                  <a:schemeClr val="accent6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>
          <a:xfrm>
            <a:off x="6445250" y="6515100"/>
            <a:ext cx="1076325" cy="2413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2A1CBB-9E5A-9C47-B193-53621075CEEF}" type="datetime1">
              <a:rPr lang="en-US"/>
              <a:pPr>
                <a:defRPr/>
              </a:pPr>
              <a:t>10/26/15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Presenter | Presentation Title</a:t>
            </a:r>
            <a:endParaRPr lang="en-US" b="1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B7E1A3-D14B-384F-BC68-92191555743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66723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Without 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228600" y="103664"/>
            <a:ext cx="8686800" cy="641739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400">
                <a:solidFill>
                  <a:srgbClr val="154D8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228600" y="1043046"/>
            <a:ext cx="8672513" cy="4987867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404040"/>
                </a:solidFill>
              </a:defRPr>
            </a:lvl1pPr>
            <a:lvl2pPr>
              <a:defRPr sz="2200">
                <a:solidFill>
                  <a:srgbClr val="404040"/>
                </a:solidFill>
              </a:defRPr>
            </a:lvl2pPr>
            <a:lvl3pPr>
              <a:defRPr sz="2000">
                <a:solidFill>
                  <a:srgbClr val="404040"/>
                </a:solidFill>
              </a:defRPr>
            </a:lvl3pPr>
            <a:lvl4pPr>
              <a:defRPr sz="1800">
                <a:solidFill>
                  <a:srgbClr val="40404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404040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45250" y="6515100"/>
            <a:ext cx="1076325" cy="2413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6BCBA9-3969-7C4A-9556-1EE9C0B595C2}" type="datetime1">
              <a:rPr lang="en-US"/>
              <a:pPr>
                <a:defRPr/>
              </a:pPr>
              <a:t>10/26/15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Presenter | Presentation Title</a:t>
            </a:r>
            <a:endParaRPr lang="en-US" b="1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015B89-6E9F-3742-A1D5-5376EC3E0B8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95901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Relationship Id="rId7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4" Type="http://schemas.openxmlformats.org/officeDocument/2006/relationships/slideLayout" Target="../slideLayouts/slideLayout9.xml"/><Relationship Id="rId5" Type="http://schemas.openxmlformats.org/officeDocument/2006/relationships/theme" Target="../theme/theme2.xml"/><Relationship Id="rId6" Type="http://schemas.openxmlformats.org/officeDocument/2006/relationships/image" Target="../media/image7.emf"/><Relationship Id="rId1" Type="http://schemas.openxmlformats.org/officeDocument/2006/relationships/slideLayout" Target="../slideLayouts/slideLayout6.xml"/><Relationship Id="rId2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7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459538" y="6515100"/>
            <a:ext cx="1076325" cy="241300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algn="r">
              <a:defRPr sz="900">
                <a:solidFill>
                  <a:srgbClr val="154D81"/>
                </a:solidFill>
                <a:latin typeface="Helvetica"/>
              </a:defRPr>
            </a:lvl1pPr>
          </a:lstStyle>
          <a:p>
            <a:pPr>
              <a:defRPr/>
            </a:pPr>
            <a:fld id="{714D723B-70C3-B04F-BF45-A24999FCF514}" type="datetime1">
              <a:rPr lang="en-US"/>
              <a:pPr>
                <a:defRPr/>
              </a:pPr>
              <a:t>10/26/15</a:t>
            </a:fld>
            <a:endParaRPr lang="en-US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06450" y="6515100"/>
            <a:ext cx="5373688" cy="241300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algn="l">
              <a:defRPr sz="900">
                <a:solidFill>
                  <a:srgbClr val="154D81"/>
                </a:solidFill>
                <a:latin typeface="Helvetica"/>
              </a:defRPr>
            </a:lvl1pPr>
          </a:lstStyle>
          <a:p>
            <a:pPr>
              <a:defRPr/>
            </a:pPr>
            <a:r>
              <a:rPr lang="en-US"/>
              <a:t>Presenter | Presentation Title</a:t>
            </a:r>
            <a:endParaRPr lang="en-US" b="1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28600" y="6515100"/>
            <a:ext cx="447675" cy="241300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algn="l">
              <a:defRPr sz="900">
                <a:solidFill>
                  <a:srgbClr val="154D81"/>
                </a:solidFill>
                <a:latin typeface="Helvetica"/>
              </a:defRPr>
            </a:lvl1pPr>
          </a:lstStyle>
          <a:p>
            <a:pPr>
              <a:defRPr/>
            </a:pPr>
            <a:fld id="{3B28AF4A-2B9C-4B44-8998-8A4E63D96B7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99" r:id="rId1"/>
    <p:sldLayoutId id="2147484000" r:id="rId2"/>
    <p:sldLayoutId id="2147483996" r:id="rId3"/>
    <p:sldLayoutId id="2147483997" r:id="rId4"/>
    <p:sldLayoutId id="2147483998" r:id="rId5"/>
  </p:sldLayoutIdLst>
  <p:timing>
    <p:tnLst>
      <p:par>
        <p:cTn xmlns:p14="http://schemas.microsoft.com/office/powerpoint/2010/main" id="1" dur="indefinite" restart="never" nodeType="tmRoot"/>
      </p:par>
    </p:tnLst>
  </p:timing>
  <p:hf hdr="0"/>
  <p:txStyles>
    <p:titleStyle>
      <a:lvl1pPr algn="l" defTabSz="457200" rtl="0" eaLnBrk="1" fontAlgn="base" hangingPunct="1">
        <a:spcBef>
          <a:spcPct val="0"/>
        </a:spcBef>
        <a:spcAft>
          <a:spcPct val="0"/>
        </a:spcAft>
        <a:defRPr sz="1700" b="1" kern="1200">
          <a:solidFill>
            <a:srgbClr val="074184"/>
          </a:solidFill>
          <a:latin typeface="Helvetica"/>
          <a:ea typeface="ＭＳ Ｐゴシック" charset="0"/>
          <a:cs typeface="ＭＳ Ｐゴシック" charset="0"/>
        </a:defRPr>
      </a:lvl1pPr>
      <a:lvl2pPr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074184"/>
          </a:solidFill>
          <a:latin typeface="Helvetica" charset="0"/>
          <a:ea typeface="ＭＳ Ｐゴシック" charset="0"/>
          <a:cs typeface="ＭＳ Ｐゴシック" charset="0"/>
        </a:defRPr>
      </a:lvl2pPr>
      <a:lvl3pPr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074184"/>
          </a:solidFill>
          <a:latin typeface="Helvetica" charset="0"/>
          <a:ea typeface="ＭＳ Ｐゴシック" charset="0"/>
          <a:cs typeface="ＭＳ Ｐゴシック" charset="0"/>
        </a:defRPr>
      </a:lvl3pPr>
      <a:lvl4pPr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074184"/>
          </a:solidFill>
          <a:latin typeface="Helvetica" charset="0"/>
          <a:ea typeface="ＭＳ Ｐゴシック" charset="0"/>
          <a:cs typeface="ＭＳ Ｐゴシック" charset="0"/>
        </a:defRPr>
      </a:lvl4pPr>
      <a:lvl5pPr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074184"/>
          </a:solidFill>
          <a:latin typeface="Helvetica" charset="0"/>
          <a:ea typeface="ＭＳ Ｐゴシック" charset="0"/>
          <a:cs typeface="ＭＳ Ｐゴシック" charset="0"/>
        </a:defRPr>
      </a:lvl5pPr>
      <a:lvl6pPr marL="4572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6pPr>
      <a:lvl7pPr marL="9144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7pPr>
      <a:lvl8pPr marL="13716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8pPr>
      <a:lvl9pPr marL="18288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kern="1200">
          <a:solidFill>
            <a:srgbClr val="595959"/>
          </a:solidFill>
          <a:latin typeface="Helvetica"/>
          <a:ea typeface="ＭＳ Ｐゴシック" charset="0"/>
          <a:cs typeface="ＭＳ Ｐゴシック" charset="0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600" kern="1200">
          <a:solidFill>
            <a:srgbClr val="595959"/>
          </a:solidFill>
          <a:latin typeface="Helvetica"/>
          <a:ea typeface="ＭＳ Ｐゴシック" charset="0"/>
          <a:cs typeface="+mn-cs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1400" kern="1200">
          <a:solidFill>
            <a:srgbClr val="595959"/>
          </a:solidFill>
          <a:latin typeface="Helvetica"/>
          <a:ea typeface="ＭＳ Ｐゴシック" charset="0"/>
          <a:cs typeface="+mn-cs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200" kern="1200">
          <a:solidFill>
            <a:srgbClr val="595959"/>
          </a:solidFill>
          <a:latin typeface="Helvetica"/>
          <a:ea typeface="ＭＳ Ｐゴシック" charset="0"/>
          <a:cs typeface="+mn-cs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200" kern="1200">
          <a:solidFill>
            <a:srgbClr val="595959"/>
          </a:solidFill>
          <a:latin typeface="Helvetica"/>
          <a:ea typeface="ＭＳ Ｐゴシック" charset="0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6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Date Placeholder 3"/>
          <p:cNvSpPr>
            <a:spLocks noGrp="1"/>
          </p:cNvSpPr>
          <p:nvPr>
            <p:ph type="dt" sz="half" idx="2"/>
          </p:nvPr>
        </p:nvSpPr>
        <p:spPr bwMode="auto">
          <a:xfrm>
            <a:off x="6450013" y="6515100"/>
            <a:ext cx="1076325" cy="241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 defTabSz="914400">
              <a:defRPr sz="900">
                <a:solidFill>
                  <a:srgbClr val="154D81"/>
                </a:solidFill>
                <a:latin typeface="Helvetica" charset="0"/>
                <a:cs typeface="Helvetica" charset="0"/>
              </a:defRPr>
            </a:lvl1pPr>
          </a:lstStyle>
          <a:p>
            <a:pPr>
              <a:defRPr/>
            </a:pPr>
            <a:fld id="{FB020454-63AB-5348-A9BA-5BE6E1E69ACE}" type="datetime1">
              <a:rPr lang="en-US"/>
              <a:pPr>
                <a:defRPr/>
              </a:pPr>
              <a:t>10/26/15</a:t>
            </a:fld>
            <a:endParaRPr lang="en-US"/>
          </a:p>
        </p:txBody>
      </p:sp>
      <p:sp>
        <p:nvSpPr>
          <p:cNvPr id="9219" name="Footer Placeholder 4"/>
          <p:cNvSpPr>
            <a:spLocks noGrp="1"/>
          </p:cNvSpPr>
          <p:nvPr>
            <p:ph type="ftr" sz="quarter" idx="3"/>
          </p:nvPr>
        </p:nvSpPr>
        <p:spPr bwMode="auto">
          <a:xfrm>
            <a:off x="806450" y="6515100"/>
            <a:ext cx="5373688" cy="241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defTabSz="914400">
              <a:defRPr sz="900">
                <a:solidFill>
                  <a:srgbClr val="154D81"/>
                </a:solidFill>
                <a:latin typeface="Helvetica" charset="0"/>
              </a:defRPr>
            </a:lvl1pPr>
          </a:lstStyle>
          <a:p>
            <a:pPr>
              <a:defRPr/>
            </a:pPr>
            <a:r>
              <a:rPr lang="en-US"/>
              <a:t>Presenter | Presentation Title</a:t>
            </a:r>
            <a:endParaRPr lang="en-US" b="1"/>
          </a:p>
        </p:txBody>
      </p:sp>
      <p:sp>
        <p:nvSpPr>
          <p:cNvPr id="9220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228600" y="6515100"/>
            <a:ext cx="447675" cy="241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defTabSz="914400">
              <a:defRPr sz="900">
                <a:solidFill>
                  <a:srgbClr val="154D81"/>
                </a:solidFill>
                <a:latin typeface="Helvetica" charset="0"/>
              </a:defRPr>
            </a:lvl1pPr>
          </a:lstStyle>
          <a:p>
            <a:pPr>
              <a:defRPr/>
            </a:pPr>
            <a:fld id="{8B433248-BB39-E743-A850-354E7CBAD4C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01" r:id="rId1"/>
    <p:sldLayoutId id="2147484002" r:id="rId2"/>
    <p:sldLayoutId id="2147484003" r:id="rId3"/>
    <p:sldLayoutId id="2147484004" r:id="rId4"/>
  </p:sldLayoutIdLst>
  <p:timing>
    <p:tnLst>
      <p:par>
        <p:cTn xmlns:p14="http://schemas.microsoft.com/office/powerpoint/2010/main" id="1" dur="indefinite" restart="never" nodeType="tmRoot"/>
      </p:par>
    </p:tnLst>
  </p:timing>
  <p:hf hdr="0"/>
  <p:txStyles>
    <p:titleStyle>
      <a:lvl1pPr algn="l" defTabSz="457200" rtl="0" eaLnBrk="0" fontAlgn="base" hangingPunct="0">
        <a:spcBef>
          <a:spcPct val="0"/>
        </a:spcBef>
        <a:spcAft>
          <a:spcPct val="0"/>
        </a:spcAft>
        <a:defRPr sz="1700" b="1" kern="1200">
          <a:solidFill>
            <a:srgbClr val="2E5286"/>
          </a:solidFill>
          <a:latin typeface="Helvetica"/>
          <a:ea typeface="ＭＳ Ｐゴシック" charset="0"/>
          <a:cs typeface="ＭＳ Ｐゴシック" charset="0"/>
        </a:defRPr>
      </a:lvl1pPr>
      <a:lvl2pPr algn="l" defTabSz="457200" rtl="0" eaLnBrk="0" fontAlgn="base" hangingPunct="0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ＭＳ Ｐゴシック" charset="0"/>
          <a:cs typeface="ＭＳ Ｐゴシック" charset="0"/>
        </a:defRPr>
      </a:lvl2pPr>
      <a:lvl3pPr algn="l" defTabSz="457200" rtl="0" eaLnBrk="0" fontAlgn="base" hangingPunct="0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ＭＳ Ｐゴシック" charset="0"/>
          <a:cs typeface="ＭＳ Ｐゴシック" charset="0"/>
        </a:defRPr>
      </a:lvl3pPr>
      <a:lvl4pPr algn="l" defTabSz="457200" rtl="0" eaLnBrk="0" fontAlgn="base" hangingPunct="0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ＭＳ Ｐゴシック" charset="0"/>
          <a:cs typeface="ＭＳ Ｐゴシック" charset="0"/>
        </a:defRPr>
      </a:lvl4pPr>
      <a:lvl5pPr algn="l" defTabSz="457200" rtl="0" eaLnBrk="0" fontAlgn="base" hangingPunct="0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ＭＳ Ｐゴシック" charset="0"/>
          <a:cs typeface="ＭＳ Ｐゴシック" charset="0"/>
        </a:defRPr>
      </a:lvl5pPr>
      <a:lvl6pPr marL="457200" algn="l" defTabSz="457200" rtl="0" fontAlgn="base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ＭＳ Ｐゴシック" charset="0"/>
          <a:cs typeface="ＭＳ Ｐゴシック" charset="0"/>
        </a:defRPr>
      </a:lvl6pPr>
      <a:lvl7pPr marL="914400" algn="l" defTabSz="457200" rtl="0" fontAlgn="base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ＭＳ Ｐゴシック" charset="0"/>
          <a:cs typeface="ＭＳ Ｐゴシック" charset="0"/>
        </a:defRPr>
      </a:lvl7pPr>
      <a:lvl8pPr marL="1371600" algn="l" defTabSz="457200" rtl="0" fontAlgn="base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ＭＳ Ｐゴシック" charset="0"/>
          <a:cs typeface="ＭＳ Ｐゴシック" charset="0"/>
        </a:defRPr>
      </a:lvl8pPr>
      <a:lvl9pPr marL="1828800" algn="l" defTabSz="457200" rtl="0" fontAlgn="base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kern="1200">
          <a:solidFill>
            <a:srgbClr val="7F7F7F"/>
          </a:solidFill>
          <a:latin typeface="Helvetica"/>
          <a:ea typeface="ＭＳ Ｐゴシック" charset="0"/>
          <a:cs typeface="ＭＳ Ｐゴシック" charset="0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1600" kern="1200">
          <a:solidFill>
            <a:srgbClr val="7F7F7F"/>
          </a:solidFill>
          <a:latin typeface="Helvetica"/>
          <a:ea typeface="ＭＳ Ｐゴシック" charset="0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1400" kern="1200">
          <a:solidFill>
            <a:srgbClr val="7F7F7F"/>
          </a:solidFill>
          <a:latin typeface="Helvetica"/>
          <a:ea typeface="ＭＳ Ｐゴシック" charset="0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1200" kern="1200">
          <a:solidFill>
            <a:srgbClr val="7F7F7F"/>
          </a:solidFill>
          <a:latin typeface="Helvetica"/>
          <a:ea typeface="ＭＳ Ｐゴシック" charset="0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1200" kern="1200">
          <a:solidFill>
            <a:srgbClr val="7F7F7F"/>
          </a:solidFill>
          <a:latin typeface="Helvetica"/>
          <a:ea typeface="ＭＳ Ｐゴシック" charset="0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4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png"/></Relationships>
</file>

<file path=ppt/slides/_rels/slide13.xml.rels><?xml version="1.0" encoding="UTF-8" standalone="yes"?>
<Relationships xmlns="http://schemas.openxmlformats.org/package/2006/relationships"><Relationship Id="rId11" Type="http://schemas.openxmlformats.org/officeDocument/2006/relationships/image" Target="../media/image33.png"/><Relationship Id="rId12" Type="http://schemas.openxmlformats.org/officeDocument/2006/relationships/image" Target="../media/image34.png"/><Relationship Id="rId13" Type="http://schemas.openxmlformats.org/officeDocument/2006/relationships/image" Target="../media/image35.jpeg"/><Relationship Id="rId14" Type="http://schemas.openxmlformats.org/officeDocument/2006/relationships/image" Target="../media/image36.png"/><Relationship Id="rId15" Type="http://schemas.openxmlformats.org/officeDocument/2006/relationships/image" Target="../media/image37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png"/><Relationship Id="rId3" Type="http://schemas.openxmlformats.org/officeDocument/2006/relationships/image" Target="../media/image25.jpeg"/><Relationship Id="rId4" Type="http://schemas.openxmlformats.org/officeDocument/2006/relationships/image" Target="../media/image26.png"/><Relationship Id="rId5" Type="http://schemas.openxmlformats.org/officeDocument/2006/relationships/image" Target="../media/image27.jpeg"/><Relationship Id="rId6" Type="http://schemas.openxmlformats.org/officeDocument/2006/relationships/image" Target="../media/image28.png"/><Relationship Id="rId7" Type="http://schemas.openxmlformats.org/officeDocument/2006/relationships/image" Target="../media/image29.png"/><Relationship Id="rId8" Type="http://schemas.openxmlformats.org/officeDocument/2006/relationships/image" Target="../media/image30.jpeg"/><Relationship Id="rId9" Type="http://schemas.openxmlformats.org/officeDocument/2006/relationships/image" Target="../media/image31.png"/><Relationship Id="rId10" Type="http://schemas.openxmlformats.org/officeDocument/2006/relationships/image" Target="../media/image32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8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9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4" Type="http://schemas.openxmlformats.org/officeDocument/2006/relationships/image" Target="../media/image42.jpeg"/><Relationship Id="rId5" Type="http://schemas.openxmlformats.org/officeDocument/2006/relationships/image" Target="../media/image43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0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4.jpeg"/><Relationship Id="rId3" Type="http://schemas.openxmlformats.org/officeDocument/2006/relationships/image" Target="../media/image45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6.png"/><Relationship Id="rId3" Type="http://schemas.openxmlformats.org/officeDocument/2006/relationships/image" Target="../media/image47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8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4" Type="http://schemas.openxmlformats.org/officeDocument/2006/relationships/image" Target="../media/image51.png"/><Relationship Id="rId5" Type="http://schemas.openxmlformats.org/officeDocument/2006/relationships/image" Target="../media/image5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9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4" Type="http://schemas.openxmlformats.org/officeDocument/2006/relationships/image" Target="../media/image5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3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www.directives.doe.gov/directives-documents/0413.3-BOrder-b" TargetMode="Externa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6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7.png"/><Relationship Id="rId3" Type="http://schemas.openxmlformats.org/officeDocument/2006/relationships/image" Target="../media/image58.e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jpg"/><Relationship Id="rId3" Type="http://schemas.openxmlformats.org/officeDocument/2006/relationships/chart" Target="../charts/char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9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0.jpe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1.jpeg"/><Relationship Id="rId3" Type="http://schemas.openxmlformats.org/officeDocument/2006/relationships/image" Target="../media/image62.jpe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Relationship Id="rId3" Type="http://schemas.openxmlformats.org/officeDocument/2006/relationships/chart" Target="../charts/char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4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Relationship Id="rId3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jpeg"/><Relationship Id="rId3" Type="http://schemas.openxmlformats.org/officeDocument/2006/relationships/image" Target="../media/image17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le 1"/>
          <p:cNvSpPr>
            <a:spLocks noGrp="1"/>
          </p:cNvSpPr>
          <p:nvPr>
            <p:ph type="title"/>
          </p:nvPr>
        </p:nvSpPr>
        <p:spPr bwMode="auto">
          <a:xfrm>
            <a:off x="806450" y="3559175"/>
            <a:ext cx="8188138" cy="11398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numCol="1" anchorCtr="0" compatLnSpc="1">
            <a:prstTxWarp prst="textNoShape">
              <a:avLst/>
            </a:prstTxWarp>
          </a:bodyPr>
          <a:lstStyle/>
          <a:p>
            <a:r>
              <a:rPr lang="en-US" dirty="0" smtClean="0">
                <a:solidFill>
                  <a:schemeClr val="tx2"/>
                </a:solidFill>
                <a:latin typeface="Helvetica" charset="0"/>
              </a:rPr>
              <a:t>From US-LARP to US-</a:t>
            </a:r>
            <a:r>
              <a:rPr lang="en-US" dirty="0" err="1" smtClean="0">
                <a:solidFill>
                  <a:schemeClr val="tx2"/>
                </a:solidFill>
                <a:latin typeface="Helvetica" charset="0"/>
              </a:rPr>
              <a:t>HiLumi</a:t>
            </a:r>
            <a:endParaRPr lang="en-US" dirty="0">
              <a:solidFill>
                <a:schemeClr val="tx2"/>
              </a:solidFill>
              <a:latin typeface="Helvetica" charset="0"/>
            </a:endParaRPr>
          </a:p>
        </p:txBody>
      </p:sp>
      <p:sp>
        <p:nvSpPr>
          <p:cNvPr id="14338" name="Text Placeholder 2"/>
          <p:cNvSpPr>
            <a:spLocks noGrp="1"/>
          </p:cNvSpPr>
          <p:nvPr>
            <p:ph type="body" sz="quarter" idx="10"/>
          </p:nvPr>
        </p:nvSpPr>
        <p:spPr bwMode="auto">
          <a:xfrm>
            <a:off x="806450" y="4841875"/>
            <a:ext cx="7556500" cy="148907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anchor="t" anchorCtr="0" compatLnSpc="1">
            <a:prstTxWarp prst="textNoShape">
              <a:avLst/>
            </a:prstTxWarp>
          </a:bodyPr>
          <a:lstStyle/>
          <a:p>
            <a:r>
              <a:rPr lang="en-US" dirty="0" smtClean="0">
                <a:solidFill>
                  <a:schemeClr val="tx2"/>
                </a:solidFill>
                <a:latin typeface="Helvetica" charset="0"/>
              </a:rPr>
              <a:t>G. Apollinari</a:t>
            </a:r>
            <a:endParaRPr lang="en-US" dirty="0">
              <a:solidFill>
                <a:schemeClr val="tx2"/>
              </a:solidFill>
              <a:latin typeface="Helvetica" charset="0"/>
            </a:endParaRPr>
          </a:p>
          <a:p>
            <a:r>
              <a:rPr lang="en-US" i="1" dirty="0" smtClean="0">
                <a:solidFill>
                  <a:schemeClr val="tx2"/>
                </a:solidFill>
                <a:latin typeface="Helvetica" charset="0"/>
              </a:rPr>
              <a:t>LARP Director</a:t>
            </a:r>
          </a:p>
          <a:p>
            <a:endParaRPr lang="en-US" dirty="0">
              <a:solidFill>
                <a:schemeClr val="tx2"/>
              </a:solidFill>
              <a:latin typeface="Helvetica" charset="0"/>
            </a:endParaRPr>
          </a:p>
          <a:p>
            <a:r>
              <a:rPr lang="en-US" dirty="0">
                <a:solidFill>
                  <a:schemeClr val="tx2"/>
                </a:solidFill>
                <a:latin typeface="Helvetica" charset="0"/>
              </a:rPr>
              <a:t>5</a:t>
            </a:r>
            <a:r>
              <a:rPr lang="en-US" baseline="30000" dirty="0" smtClean="0">
                <a:solidFill>
                  <a:schemeClr val="tx2"/>
                </a:solidFill>
                <a:latin typeface="Helvetica" charset="0"/>
              </a:rPr>
              <a:t>th</a:t>
            </a:r>
            <a:r>
              <a:rPr lang="en-US" dirty="0" smtClean="0">
                <a:solidFill>
                  <a:schemeClr val="tx2"/>
                </a:solidFill>
                <a:latin typeface="Helvetica" charset="0"/>
              </a:rPr>
              <a:t> Joint </a:t>
            </a:r>
            <a:r>
              <a:rPr lang="en-US" dirty="0" err="1" smtClean="0">
                <a:solidFill>
                  <a:schemeClr val="tx2"/>
                </a:solidFill>
                <a:latin typeface="Helvetica" charset="0"/>
              </a:rPr>
              <a:t>HiLumi</a:t>
            </a:r>
            <a:r>
              <a:rPr lang="en-US" dirty="0" smtClean="0">
                <a:solidFill>
                  <a:schemeClr val="tx2"/>
                </a:solidFill>
                <a:latin typeface="Helvetica" charset="0"/>
              </a:rPr>
              <a:t>-LHC/LARP Annual Meeting</a:t>
            </a:r>
            <a:endParaRPr lang="en-US" dirty="0">
              <a:solidFill>
                <a:schemeClr val="tx2"/>
              </a:solidFill>
              <a:latin typeface="Helvetica" charset="0"/>
            </a:endParaRPr>
          </a:p>
          <a:p>
            <a:r>
              <a:rPr lang="en-US" dirty="0" smtClean="0">
                <a:solidFill>
                  <a:schemeClr val="tx2"/>
                </a:solidFill>
                <a:latin typeface="Helvetica" charset="0"/>
              </a:rPr>
              <a:t>October 27</a:t>
            </a:r>
            <a:r>
              <a:rPr lang="en-US" baseline="30000" dirty="0" smtClean="0">
                <a:solidFill>
                  <a:schemeClr val="tx2"/>
                </a:solidFill>
                <a:latin typeface="Helvetica" charset="0"/>
              </a:rPr>
              <a:t>th</a:t>
            </a:r>
            <a:r>
              <a:rPr lang="en-US" dirty="0" smtClean="0">
                <a:solidFill>
                  <a:schemeClr val="tx2"/>
                </a:solidFill>
                <a:latin typeface="Helvetica" charset="0"/>
              </a:rPr>
              <a:t>, 2015</a:t>
            </a:r>
            <a:endParaRPr lang="en-US" dirty="0">
              <a:solidFill>
                <a:schemeClr val="tx2"/>
              </a:solidFill>
              <a:latin typeface="Helvetica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231" y="103664"/>
            <a:ext cx="4571181" cy="641739"/>
          </a:xfrm>
        </p:spPr>
        <p:txBody>
          <a:bodyPr/>
          <a:lstStyle/>
          <a:p>
            <a:r>
              <a:rPr lang="en-US" sz="3200" dirty="0" smtClean="0"/>
              <a:t>Crab Cavities Situation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599" y="921456"/>
            <a:ext cx="5621939" cy="5374191"/>
          </a:xfrm>
        </p:spPr>
        <p:txBody>
          <a:bodyPr/>
          <a:lstStyle/>
          <a:p>
            <a:r>
              <a:rPr lang="en-US" dirty="0" smtClean="0"/>
              <a:t>What worked:</a:t>
            </a:r>
          </a:p>
          <a:p>
            <a:pPr lvl="1"/>
            <a:r>
              <a:rPr lang="en-US" sz="2000" dirty="0" smtClean="0"/>
              <a:t>Parts stamped OK at </a:t>
            </a:r>
            <a:r>
              <a:rPr lang="en-US" sz="2000" dirty="0" err="1" smtClean="0"/>
              <a:t>Niowave</a:t>
            </a:r>
            <a:endParaRPr lang="en-US" sz="2000" dirty="0" smtClean="0"/>
          </a:p>
          <a:p>
            <a:pPr lvl="1"/>
            <a:r>
              <a:rPr lang="en-US" sz="2000" dirty="0" smtClean="0"/>
              <a:t>EBW limits to imperfections being renegotiated with CERN</a:t>
            </a:r>
          </a:p>
          <a:p>
            <a:r>
              <a:rPr lang="en-US" dirty="0" smtClean="0"/>
              <a:t>What didn’t:</a:t>
            </a:r>
          </a:p>
          <a:p>
            <a:pPr lvl="1"/>
            <a:r>
              <a:rPr lang="en-US" sz="2000" dirty="0" smtClean="0"/>
              <a:t>Plan to weld cavities at JLAB not accepted by NW</a:t>
            </a:r>
          </a:p>
          <a:p>
            <a:pPr lvl="1"/>
            <a:r>
              <a:rPr lang="en-US" sz="2000" dirty="0" smtClean="0"/>
              <a:t>NW continued, and plans to complete, the welding of 2 RFD and 2 DQW</a:t>
            </a:r>
          </a:p>
          <a:p>
            <a:r>
              <a:rPr lang="en-US" dirty="0" smtClean="0"/>
              <a:t>What’s next:</a:t>
            </a:r>
          </a:p>
          <a:p>
            <a:pPr lvl="1"/>
            <a:r>
              <a:rPr lang="en-US" sz="2000" dirty="0" smtClean="0"/>
              <a:t>Decision on acceptance of NW cavities </a:t>
            </a:r>
          </a:p>
          <a:p>
            <a:pPr lvl="1"/>
            <a:r>
              <a:rPr lang="en-US" sz="2000" dirty="0" smtClean="0"/>
              <a:t>If accepted, plans for chemical processing and assembly of the He Vessel at JLAB</a:t>
            </a:r>
          </a:p>
          <a:p>
            <a:pPr lvl="1"/>
            <a:r>
              <a:rPr lang="en-US" sz="2000" dirty="0" smtClean="0"/>
              <a:t>Alternatives need to be investigated</a:t>
            </a:r>
            <a:endParaRPr lang="en-US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04D5173-BAB6-F647-9F11-16332735A71B}" type="datetime1">
              <a:rPr lang="en-US" smtClean="0"/>
              <a:pPr>
                <a:defRPr/>
              </a:pPr>
              <a:t>10/26/15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E8B149A-14C6-B749-AF60-1744CFF2A849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  <p:pic>
        <p:nvPicPr>
          <p:cNvPr id="9" name="Picture 2" descr="C:\Users\jyancey\Downloads\IMG_20150423_143028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189394" y="872042"/>
            <a:ext cx="2920554" cy="17624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3" descr="N:\Project Engineering\13-0017 400 MHz Crab Cryomodule for LHC (Phase II)\Photos\150415 RFD Nb End Cap\Stamped Part\IMG_20150417_064709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837026" y="2458815"/>
            <a:ext cx="3056484" cy="19809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F:\DCIM\101MSDCF\DSC00783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11716" y="4147096"/>
            <a:ext cx="2576624" cy="1932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6450" y="6515100"/>
            <a:ext cx="2922762" cy="2413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G. Apollinari| - From US-LARP to US-</a:t>
            </a:r>
            <a:r>
              <a:rPr lang="en-US" dirty="0" err="1" smtClean="0"/>
              <a:t>HiLumi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6407883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R&amp;D Activities: e-lens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04D5173-BAB6-F647-9F11-16332735A71B}" type="datetime1">
              <a:rPr lang="en-US" smtClean="0"/>
              <a:pPr>
                <a:defRPr/>
              </a:pPr>
              <a:t>10/26/15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E8B149A-14C6-B749-AF60-1744CFF2A849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 bwMode="auto">
          <a:xfrm>
            <a:off x="228601" y="1042988"/>
            <a:ext cx="8716102" cy="49879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b="1" dirty="0" smtClean="0">
                <a:latin typeface="Helvetica" charset="0"/>
              </a:rPr>
              <a:t>Collimation with hollow electron beams</a:t>
            </a:r>
          </a:p>
          <a:p>
            <a:pPr lvl="1"/>
            <a:r>
              <a:rPr lang="en-US" dirty="0">
                <a:latin typeface="Helvetica" charset="0"/>
              </a:rPr>
              <a:t>B</a:t>
            </a:r>
            <a:r>
              <a:rPr lang="en-US" dirty="0" smtClean="0">
                <a:latin typeface="Helvetica" charset="0"/>
              </a:rPr>
              <a:t>eam studies on halo population and active control in LHC</a:t>
            </a:r>
          </a:p>
          <a:p>
            <a:pPr lvl="1"/>
            <a:r>
              <a:rPr lang="en-US" dirty="0" smtClean="0">
                <a:latin typeface="Helvetica" charset="0"/>
              </a:rPr>
              <a:t>Tests and characterization of CERN hollow gun at Fermilab</a:t>
            </a:r>
          </a:p>
          <a:p>
            <a:pPr lvl="1"/>
            <a:r>
              <a:rPr lang="en-US" dirty="0" smtClean="0">
                <a:latin typeface="Helvetica" charset="0"/>
              </a:rPr>
              <a:t>Numerical tracking and calculation of loss maps</a:t>
            </a:r>
          </a:p>
          <a:p>
            <a:r>
              <a:rPr lang="en-US" b="1" dirty="0" smtClean="0">
                <a:latin typeface="Helvetica" charset="0"/>
              </a:rPr>
              <a:t>Long-range beam-beam compensation with electron wire</a:t>
            </a:r>
          </a:p>
          <a:p>
            <a:pPr lvl="1"/>
            <a:r>
              <a:rPr lang="en-US" dirty="0" smtClean="0">
                <a:latin typeface="Helvetica" charset="0"/>
              </a:rPr>
              <a:t>Definition of conceptual design</a:t>
            </a:r>
          </a:p>
          <a:p>
            <a:pPr lvl="1"/>
            <a:r>
              <a:rPr lang="en-US" dirty="0" smtClean="0">
                <a:latin typeface="Helvetica" charset="0"/>
              </a:rPr>
              <a:t>Beam dynamics simulations of compensation scenarios</a:t>
            </a:r>
          </a:p>
        </p:txBody>
      </p:sp>
      <p:pic>
        <p:nvPicPr>
          <p:cNvPr id="9" name="Picture 8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04723" y="3877362"/>
            <a:ext cx="4039979" cy="2418180"/>
          </a:xfrm>
          <a:prstGeom prst="rect">
            <a:avLst/>
          </a:prstGeom>
          <a:noFill/>
          <a:ln>
            <a:noFill/>
          </a:ln>
          <a:effectLst/>
          <a:extLst/>
        </p:spPr>
      </p:pic>
      <p:sp>
        <p:nvSpPr>
          <p:cNvPr id="10" name="Content Placeholder 2"/>
          <p:cNvSpPr txBox="1">
            <a:spLocks/>
          </p:cNvSpPr>
          <p:nvPr/>
        </p:nvSpPr>
        <p:spPr bwMode="auto">
          <a:xfrm>
            <a:off x="218866" y="3960517"/>
            <a:ext cx="4875025" cy="2348536"/>
          </a:xfrm>
          <a:prstGeom prst="rect">
            <a:avLst/>
          </a:prstGeom>
          <a:noFill/>
          <a:extLs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rgbClr val="404040"/>
                </a:solidFill>
                <a:latin typeface="Helvetica"/>
                <a:ea typeface="ＭＳ Ｐゴシック" charset="0"/>
                <a:cs typeface="ＭＳ Ｐゴシック" charset="0"/>
              </a:defRPr>
            </a:lvl1pPr>
            <a:lvl2pPr marL="742950" indent="-28575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200" kern="1200">
                <a:solidFill>
                  <a:srgbClr val="404040"/>
                </a:solidFill>
                <a:latin typeface="Helvetica"/>
                <a:ea typeface="ＭＳ Ｐゴシック" charset="0"/>
                <a:cs typeface="+mn-cs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000" kern="1200">
                <a:solidFill>
                  <a:srgbClr val="404040"/>
                </a:solidFill>
                <a:latin typeface="Helvetica"/>
                <a:ea typeface="ＭＳ Ｐゴシック" charset="0"/>
                <a:cs typeface="+mn-cs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800" kern="1200">
                <a:solidFill>
                  <a:srgbClr val="404040"/>
                </a:solidFill>
                <a:latin typeface="Helvetica"/>
                <a:ea typeface="ＭＳ Ｐゴシック" charset="0"/>
                <a:cs typeface="+mn-cs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/>
              <a:buChar char="•"/>
              <a:defRPr sz="1800" kern="1200">
                <a:solidFill>
                  <a:srgbClr val="404040"/>
                </a:solidFill>
                <a:latin typeface="Helvetica"/>
                <a:ea typeface="ＭＳ Ｐゴシック" charset="0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 smtClean="0">
                <a:latin typeface="Helvetica" charset="0"/>
              </a:rPr>
              <a:t>Common to collimation and beam-beam compensation</a:t>
            </a:r>
          </a:p>
          <a:p>
            <a:pPr lvl="1"/>
            <a:r>
              <a:rPr lang="en-US" dirty="0" smtClean="0">
                <a:latin typeface="Helvetica" charset="0"/>
              </a:rPr>
              <a:t>Study magnetized electron beams with self fields</a:t>
            </a:r>
          </a:p>
          <a:p>
            <a:pPr lvl="1"/>
            <a:r>
              <a:rPr lang="en-US" dirty="0" smtClean="0">
                <a:latin typeface="Helvetica" charset="0"/>
              </a:rPr>
              <a:t>Maintain and improve Fermilab electron-lens test stand</a:t>
            </a:r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6450" y="6515100"/>
            <a:ext cx="2922762" cy="2413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G. Apollinari| - From US-LARP to US-</a:t>
            </a:r>
            <a:r>
              <a:rPr lang="en-US" dirty="0" err="1" smtClean="0"/>
              <a:t>HiLumi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3833108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R&amp;D Activities: Wide Band Feedback System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04D5173-BAB6-F647-9F11-16332735A71B}" type="datetime1">
              <a:rPr lang="en-US" smtClean="0"/>
              <a:pPr>
                <a:defRPr/>
              </a:pPr>
              <a:t>10/26/15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E8B149A-14C6-B749-AF60-1744CFF2A849}" type="slidenum">
              <a:rPr lang="en-US" smtClean="0"/>
              <a:pPr>
                <a:defRPr/>
              </a:pPr>
              <a:t>12</a:t>
            </a:fld>
            <a:endParaRPr lang="en-US" dirty="0"/>
          </a:p>
        </p:txBody>
      </p:sp>
      <p:pic>
        <p:nvPicPr>
          <p:cNvPr id="8" name="Picture 7" descr="Screen Shot 2015-10-20 at 3.52.31 AM.pn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4582" y="1080798"/>
            <a:ext cx="8944270" cy="505273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</p:pic>
      <p:sp>
        <p:nvSpPr>
          <p:cNvPr id="9" name="TextBox 8"/>
          <p:cNvSpPr txBox="1"/>
          <p:nvPr/>
        </p:nvSpPr>
        <p:spPr>
          <a:xfrm>
            <a:off x="201576" y="5328030"/>
            <a:ext cx="2625125" cy="584776"/>
          </a:xfrm>
          <a:prstGeom prst="rect">
            <a:avLst/>
          </a:prstGeom>
          <a:noFill/>
          <a:ln>
            <a:solidFill>
              <a:srgbClr val="404040"/>
            </a:solidFill>
          </a:ln>
        </p:spPr>
        <p:txBody>
          <a:bodyPr wrap="none" rtlCol="0">
            <a:spAutoFit/>
          </a:bodyPr>
          <a:lstStyle/>
          <a:p>
            <a:r>
              <a:rPr lang="en-US" sz="1600" i="1" dirty="0" smtClean="0"/>
              <a:t>Talk from K. Li at LIU/HL-LHC</a:t>
            </a:r>
          </a:p>
          <a:p>
            <a:r>
              <a:rPr lang="en-US" sz="1600" i="1" dirty="0" smtClean="0"/>
              <a:t>Oct 15</a:t>
            </a:r>
            <a:r>
              <a:rPr lang="en-US" sz="1600" i="1" baseline="30000" dirty="0" smtClean="0"/>
              <a:t>th</a:t>
            </a:r>
            <a:r>
              <a:rPr lang="en-US" sz="1600" i="1" dirty="0" smtClean="0"/>
              <a:t>, 2015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6450" y="6515100"/>
            <a:ext cx="2922762" cy="2413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G. Apollinari| - From US-LARP to US-</a:t>
            </a:r>
            <a:r>
              <a:rPr lang="en-US" dirty="0" err="1" smtClean="0"/>
              <a:t>HiLumi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4329256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1155" y="103664"/>
            <a:ext cx="3242609" cy="641739"/>
          </a:xfrm>
        </p:spPr>
        <p:txBody>
          <a:bodyPr/>
          <a:lstStyle/>
          <a:p>
            <a:r>
              <a:rPr lang="en-US" sz="2800" dirty="0" err="1" smtClean="0"/>
              <a:t>Toohig</a:t>
            </a:r>
            <a:r>
              <a:rPr lang="en-US" sz="2800" dirty="0" smtClean="0"/>
              <a:t> Fellowship</a:t>
            </a:r>
            <a:endParaRPr lang="en-US" sz="2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656254" y="6524589"/>
            <a:ext cx="1076325" cy="241300"/>
          </a:xfrm>
        </p:spPr>
        <p:txBody>
          <a:bodyPr/>
          <a:lstStyle/>
          <a:p>
            <a:pPr>
              <a:defRPr/>
            </a:pPr>
            <a:fld id="{804D5173-BAB6-F647-9F11-16332735A71B}" type="datetime1">
              <a:rPr lang="en-US" smtClean="0"/>
              <a:pPr>
                <a:defRPr/>
              </a:pPr>
              <a:t>10/26/15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E8B149A-14C6-B749-AF60-1744CFF2A849}" type="slidenum">
              <a:rPr lang="en-US" smtClean="0"/>
              <a:pPr>
                <a:defRPr/>
              </a:pPr>
              <a:t>13</a:t>
            </a:fld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40536" y="971160"/>
            <a:ext cx="3772432" cy="2062346"/>
          </a:xfrm>
        </p:spPr>
        <p:txBody>
          <a:bodyPr>
            <a:normAutofit/>
          </a:bodyPr>
          <a:lstStyle/>
          <a:p>
            <a:r>
              <a:rPr lang="en-US" sz="2000" dirty="0" smtClean="0"/>
              <a:t>Following May’15 </a:t>
            </a:r>
            <a:r>
              <a:rPr lang="en-US" sz="2000" dirty="0" err="1" smtClean="0"/>
              <a:t>HiLumi</a:t>
            </a:r>
            <a:r>
              <a:rPr lang="en-US" sz="2000" dirty="0" smtClean="0"/>
              <a:t>/LARP Meeting, 2 candidates were offered a </a:t>
            </a:r>
            <a:r>
              <a:rPr lang="en-US" sz="2000" dirty="0" err="1" smtClean="0"/>
              <a:t>Toohig</a:t>
            </a:r>
            <a:r>
              <a:rPr lang="en-US" sz="2000" dirty="0" smtClean="0"/>
              <a:t> Fellow position at US National Labs:</a:t>
            </a:r>
          </a:p>
          <a:p>
            <a:pPr lvl="1"/>
            <a:r>
              <a:rPr lang="en-US" sz="1800" dirty="0" smtClean="0"/>
              <a:t>M </a:t>
            </a:r>
            <a:r>
              <a:rPr lang="en-US" sz="1800" dirty="0" err="1" smtClean="0"/>
              <a:t>Fitterer</a:t>
            </a:r>
            <a:r>
              <a:rPr lang="en-US" sz="1800" dirty="0" smtClean="0"/>
              <a:t> – FNAL</a:t>
            </a:r>
          </a:p>
          <a:p>
            <a:pPr lvl="1"/>
            <a:r>
              <a:rPr lang="en-US" sz="1800" dirty="0" smtClean="0"/>
              <a:t>E. </a:t>
            </a:r>
            <a:r>
              <a:rPr lang="en-US" sz="1800" dirty="0" err="1" smtClean="0"/>
              <a:t>Ravaioli</a:t>
            </a:r>
            <a:r>
              <a:rPr lang="en-US" sz="1800" dirty="0" smtClean="0"/>
              <a:t> - LBNL</a:t>
            </a:r>
          </a:p>
        </p:txBody>
      </p:sp>
      <p:sp>
        <p:nvSpPr>
          <p:cNvPr id="9" name="Slide Number Placeholder 3"/>
          <p:cNvSpPr txBox="1">
            <a:spLocks/>
          </p:cNvSpPr>
          <p:nvPr/>
        </p:nvSpPr>
        <p:spPr>
          <a:xfrm>
            <a:off x="4216641" y="6502364"/>
            <a:ext cx="2133600" cy="365125"/>
          </a:xfrm>
          <a:prstGeom prst="rect">
            <a:avLst/>
          </a:prstGeom>
        </p:spPr>
        <p:txBody>
          <a:bodyPr lIns="0" tIns="0" rIns="0" bIns="0" anchor="t" anchorCtr="0"/>
          <a:lstStyle>
            <a:defPPr>
              <a:defRPr lang="en-US"/>
            </a:defPPr>
            <a:lvl1pPr marL="0" algn="l" defTabSz="457200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rgbClr val="154D81"/>
                </a:solidFill>
                <a:latin typeface="Helvetica"/>
                <a:ea typeface="ＭＳ Ｐゴシック" charset="0"/>
                <a:cs typeface="ＭＳ Ｐゴシック" charset="0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9pPr>
          </a:lstStyle>
          <a:p>
            <a:fld id="{E5266E6E-3187-4C1D-BA6D-2ACAC749C432}" type="slidenum">
              <a:rPr lang="en-US" smtClean="0"/>
              <a:pPr/>
              <a:t>13</a:t>
            </a:fld>
            <a:endParaRPr lang="en-US"/>
          </a:p>
        </p:txBody>
      </p:sp>
      <p:pic>
        <p:nvPicPr>
          <p:cNvPr id="11" name="Picture 10" descr="Screen Shot 2015-03-21 at 6.55.59 PM.pn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28600" y="2900460"/>
            <a:ext cx="1431839" cy="2057400"/>
          </a:xfrm>
          <a:prstGeom prst="rect">
            <a:avLst/>
          </a:prstGeom>
        </p:spPr>
      </p:pic>
      <p:pic>
        <p:nvPicPr>
          <p:cNvPr id="12" name="Picture 11" descr="Screen Shot 2015-03-21 at 6.50.04 PM.png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709436" y="3024230"/>
            <a:ext cx="1476773" cy="1604682"/>
          </a:xfrm>
          <a:prstGeom prst="rect">
            <a:avLst/>
          </a:prstGeom>
        </p:spPr>
      </p:pic>
      <p:pic>
        <p:nvPicPr>
          <p:cNvPr id="13" name="Picture 12" descr="Screen Shot 2015-03-21 at 6.47.50 PM.png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300712" y="919260"/>
            <a:ext cx="1466704" cy="1900519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7624416" y="2362595"/>
            <a:ext cx="1040736" cy="46166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200" i="1" dirty="0"/>
              <a:t>D</a:t>
            </a:r>
            <a:r>
              <a:rPr lang="en-US" sz="1200" i="1" dirty="0" smtClean="0"/>
              <a:t>. </a:t>
            </a:r>
            <a:r>
              <a:rPr lang="en-US" sz="1200" i="1" dirty="0" err="1" smtClean="0"/>
              <a:t>Bocian</a:t>
            </a:r>
            <a:r>
              <a:rPr lang="en-US" sz="1200" i="1" dirty="0" smtClean="0"/>
              <a:t> </a:t>
            </a:r>
          </a:p>
          <a:p>
            <a:r>
              <a:rPr lang="en-US" sz="1200" i="1" dirty="0" smtClean="0"/>
              <a:t>Prof. HNINP</a:t>
            </a:r>
            <a:endParaRPr lang="en-US" sz="1200" i="1" dirty="0"/>
          </a:p>
        </p:txBody>
      </p:sp>
      <p:sp>
        <p:nvSpPr>
          <p:cNvPr id="15" name="TextBox 14"/>
          <p:cNvSpPr txBox="1"/>
          <p:nvPr/>
        </p:nvSpPr>
        <p:spPr>
          <a:xfrm>
            <a:off x="228600" y="4776915"/>
            <a:ext cx="1480836" cy="27699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200" i="1" dirty="0" smtClean="0"/>
              <a:t>R. </a:t>
            </a:r>
            <a:r>
              <a:rPr lang="en-US" sz="1200" i="1" dirty="0" err="1" smtClean="0"/>
              <a:t>DeMaria</a:t>
            </a:r>
            <a:r>
              <a:rPr lang="en-US" sz="1200" i="1" dirty="0" smtClean="0"/>
              <a:t> –CERN</a:t>
            </a:r>
            <a:endParaRPr lang="en-US" sz="1200" i="1" dirty="0"/>
          </a:p>
        </p:txBody>
      </p:sp>
      <p:pic>
        <p:nvPicPr>
          <p:cNvPr id="16" name="Picture 15" descr="Screen Shot 2015-03-21 at 6.57.19 PM.png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045308" y="3072214"/>
            <a:ext cx="1476220" cy="1695825"/>
          </a:xfrm>
          <a:prstGeom prst="rect">
            <a:avLst/>
          </a:prstGeom>
        </p:spPr>
      </p:pic>
      <p:pic>
        <p:nvPicPr>
          <p:cNvPr id="17" name="Picture 16" descr="Screen Shot 2015-03-21 at 6.44.27 PM.png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689496" y="919260"/>
            <a:ext cx="1776603" cy="1543424"/>
          </a:xfrm>
          <a:prstGeom prst="rect">
            <a:avLst/>
          </a:prstGeom>
        </p:spPr>
      </p:pic>
      <p:pic>
        <p:nvPicPr>
          <p:cNvPr id="18" name="Picture 17" descr="Screen Shot 2015-03-21 at 6.45.44 PM.png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95616" y="1147860"/>
            <a:ext cx="1445325" cy="1752600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3765696" y="2085596"/>
            <a:ext cx="1408325" cy="276999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</p:spPr>
        <p:txBody>
          <a:bodyPr wrap="none" rtlCol="0">
            <a:spAutoFit/>
          </a:bodyPr>
          <a:lstStyle/>
          <a:p>
            <a:r>
              <a:rPr lang="en-US" sz="1200" i="1" dirty="0" smtClean="0"/>
              <a:t>R. </a:t>
            </a:r>
            <a:r>
              <a:rPr lang="en-US" sz="1200" i="1" dirty="0" err="1" smtClean="0"/>
              <a:t>Calaga</a:t>
            </a:r>
            <a:r>
              <a:rPr lang="en-US" sz="1200" i="1" dirty="0" smtClean="0"/>
              <a:t> – CERN</a:t>
            </a:r>
            <a:endParaRPr lang="en-US" sz="1200" i="1" dirty="0"/>
          </a:p>
        </p:txBody>
      </p:sp>
      <p:sp>
        <p:nvSpPr>
          <p:cNvPr id="20" name="TextBox 19"/>
          <p:cNvSpPr txBox="1"/>
          <p:nvPr/>
        </p:nvSpPr>
        <p:spPr>
          <a:xfrm>
            <a:off x="1881316" y="4195048"/>
            <a:ext cx="1433723" cy="27699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200" i="1" dirty="0" smtClean="0"/>
              <a:t>R. Miyamoto – ESS</a:t>
            </a:r>
            <a:endParaRPr lang="en-US" sz="1200" i="1" dirty="0"/>
          </a:p>
        </p:txBody>
      </p:sp>
      <p:sp>
        <p:nvSpPr>
          <p:cNvPr id="21" name="TextBox 20"/>
          <p:cNvSpPr txBox="1"/>
          <p:nvPr/>
        </p:nvSpPr>
        <p:spPr>
          <a:xfrm>
            <a:off x="3460528" y="4291414"/>
            <a:ext cx="1055088" cy="46166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200" i="1" dirty="0"/>
              <a:t>T</a:t>
            </a:r>
            <a:r>
              <a:rPr lang="en-US" sz="1200" i="1" dirty="0" smtClean="0"/>
              <a:t>. </a:t>
            </a:r>
            <a:r>
              <a:rPr lang="en-US" sz="1200" i="1" dirty="0" err="1" smtClean="0"/>
              <a:t>Mastoridis</a:t>
            </a:r>
            <a:endParaRPr lang="en-US" sz="1200" i="1" dirty="0" smtClean="0"/>
          </a:p>
          <a:p>
            <a:r>
              <a:rPr lang="en-US" sz="1200" i="1" dirty="0" smtClean="0"/>
              <a:t>Prof. CPU </a:t>
            </a:r>
            <a:endParaRPr lang="en-US" sz="1200" i="1" dirty="0"/>
          </a:p>
        </p:txBody>
      </p:sp>
      <p:pic>
        <p:nvPicPr>
          <p:cNvPr id="22" name="Picture 21" descr="Screen Shot 2015-03-21 at 7.02.09 PM.png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717840" y="3052860"/>
            <a:ext cx="1569117" cy="1543354"/>
          </a:xfrm>
          <a:prstGeom prst="rect">
            <a:avLst/>
          </a:prstGeom>
        </p:spPr>
      </p:pic>
      <p:sp>
        <p:nvSpPr>
          <p:cNvPr id="23" name="TextBox 22"/>
          <p:cNvSpPr txBox="1"/>
          <p:nvPr/>
        </p:nvSpPr>
        <p:spPr>
          <a:xfrm>
            <a:off x="4899396" y="4043392"/>
            <a:ext cx="1248350" cy="46166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200" i="1" dirty="0" smtClean="0"/>
              <a:t>V. </a:t>
            </a:r>
            <a:r>
              <a:rPr lang="en-US" sz="1200" i="1" dirty="0" err="1" smtClean="0"/>
              <a:t>Previtali</a:t>
            </a:r>
            <a:endParaRPr lang="en-US" sz="1200" i="1" dirty="0" smtClean="0"/>
          </a:p>
          <a:p>
            <a:r>
              <a:rPr lang="en-US" sz="1200" i="1" dirty="0" smtClean="0"/>
              <a:t>Teacher, </a:t>
            </a:r>
            <a:r>
              <a:rPr lang="en-US" sz="1200" i="1" dirty="0" err="1" smtClean="0"/>
              <a:t>Geneve</a:t>
            </a:r>
            <a:endParaRPr lang="en-US" sz="1200" i="1" dirty="0"/>
          </a:p>
        </p:txBody>
      </p:sp>
      <p:pic>
        <p:nvPicPr>
          <p:cNvPr id="24" name="Picture 23" descr="Screen Shot 2015-03-21 at 7.03.38 PM.png"/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689891" y="3024230"/>
            <a:ext cx="1389529" cy="1553882"/>
          </a:xfrm>
          <a:prstGeom prst="rect">
            <a:avLst/>
          </a:prstGeom>
        </p:spPr>
      </p:pic>
      <p:pic>
        <p:nvPicPr>
          <p:cNvPr id="25" name="Picture 24" descr="Screen Shot 2015-03-21 at 7.05.26 PM.png"/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384375" y="3072214"/>
            <a:ext cx="1299883" cy="1583766"/>
          </a:xfrm>
          <a:prstGeom prst="rect">
            <a:avLst/>
          </a:prstGeom>
        </p:spPr>
      </p:pic>
      <p:sp>
        <p:nvSpPr>
          <p:cNvPr id="26" name="TextBox 25"/>
          <p:cNvSpPr txBox="1"/>
          <p:nvPr/>
        </p:nvSpPr>
        <p:spPr>
          <a:xfrm>
            <a:off x="6418546" y="4340594"/>
            <a:ext cx="1262702" cy="27699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200" i="1" dirty="0"/>
              <a:t>S</a:t>
            </a:r>
            <a:r>
              <a:rPr lang="en-US" sz="1200" i="1" dirty="0" smtClean="0"/>
              <a:t>. White – ESRF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5671816" y="2547261"/>
            <a:ext cx="1133268" cy="276999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</p:spPr>
        <p:txBody>
          <a:bodyPr wrap="none" rtlCol="0">
            <a:spAutoFit/>
          </a:bodyPr>
          <a:lstStyle/>
          <a:p>
            <a:r>
              <a:rPr lang="en-US" sz="1200" i="1" dirty="0" smtClean="0"/>
              <a:t>H. </a:t>
            </a:r>
            <a:r>
              <a:rPr lang="en-US" sz="1200" i="1" dirty="0" err="1" smtClean="0"/>
              <a:t>Felice</a:t>
            </a:r>
            <a:r>
              <a:rPr lang="en-US" sz="1200" i="1" dirty="0" smtClean="0"/>
              <a:t> – CEA</a:t>
            </a:r>
            <a:endParaRPr lang="en-US" sz="1200" i="1" dirty="0"/>
          </a:p>
        </p:txBody>
      </p:sp>
      <p:sp>
        <p:nvSpPr>
          <p:cNvPr id="28" name="TextBox 27"/>
          <p:cNvSpPr txBox="1"/>
          <p:nvPr/>
        </p:nvSpPr>
        <p:spPr>
          <a:xfrm>
            <a:off x="7761672" y="4059516"/>
            <a:ext cx="952471" cy="46166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200" i="1" dirty="0" err="1" smtClean="0"/>
              <a:t>J.Cesaratto</a:t>
            </a:r>
            <a:endParaRPr lang="en-US" sz="1200" i="1" dirty="0" smtClean="0"/>
          </a:p>
          <a:p>
            <a:r>
              <a:rPr lang="en-US" sz="1200" i="1" dirty="0" smtClean="0"/>
              <a:t>Phillips</a:t>
            </a:r>
            <a:endParaRPr lang="en-US" sz="1200" i="1" dirty="0"/>
          </a:p>
        </p:txBody>
      </p:sp>
      <p:pic>
        <p:nvPicPr>
          <p:cNvPr id="29" name="Picture 28" descr="Screen Shot 2015-03-21 at 7.09.09 PM.png"/>
          <p:cNvPicPr>
            <a:picLocks noChangeAspect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04698" y="5138774"/>
            <a:ext cx="1219200" cy="1728715"/>
          </a:xfrm>
          <a:prstGeom prst="rect">
            <a:avLst/>
          </a:prstGeom>
        </p:spPr>
      </p:pic>
      <p:sp>
        <p:nvSpPr>
          <p:cNvPr id="30" name="TextBox 29"/>
          <p:cNvSpPr txBox="1"/>
          <p:nvPr/>
        </p:nvSpPr>
        <p:spPr>
          <a:xfrm>
            <a:off x="680898" y="6357974"/>
            <a:ext cx="657544" cy="46166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200" i="1" dirty="0" err="1" smtClean="0"/>
              <a:t>I.Pong</a:t>
            </a:r>
            <a:endParaRPr lang="en-US" sz="1200" i="1" dirty="0" smtClean="0"/>
          </a:p>
          <a:p>
            <a:r>
              <a:rPr lang="en-US" sz="1200" i="1" dirty="0" smtClean="0"/>
              <a:t>LBNL</a:t>
            </a:r>
            <a:endParaRPr lang="en-US" sz="1200" i="1" dirty="0"/>
          </a:p>
        </p:txBody>
      </p:sp>
      <p:pic>
        <p:nvPicPr>
          <p:cNvPr id="31" name="Picture 30" descr="Screen Shot 2015-03-21 at 7.10.25 PM.png"/>
          <p:cNvPicPr>
            <a:picLocks noChangeAspect="1"/>
          </p:cNvPicPr>
          <p:nvPr/>
        </p:nvPicPr>
        <p:blipFill rotWithShape="1">
          <a:blip r:embed="rId1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990914" y="5067434"/>
            <a:ext cx="1195295" cy="1598706"/>
          </a:xfrm>
          <a:prstGeom prst="rect">
            <a:avLst/>
          </a:prstGeom>
        </p:spPr>
      </p:pic>
      <p:sp>
        <p:nvSpPr>
          <p:cNvPr id="32" name="TextBox 31"/>
          <p:cNvSpPr txBox="1"/>
          <p:nvPr/>
        </p:nvSpPr>
        <p:spPr>
          <a:xfrm>
            <a:off x="2067114" y="6134234"/>
            <a:ext cx="744231" cy="46166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200" i="1" dirty="0" smtClean="0"/>
              <a:t>S. </a:t>
            </a:r>
            <a:r>
              <a:rPr lang="en-US" sz="1200" i="1" dirty="0" err="1" smtClean="0"/>
              <a:t>Verdu</a:t>
            </a:r>
            <a:endParaRPr lang="en-US" sz="1200" i="1" dirty="0" smtClean="0"/>
          </a:p>
          <a:p>
            <a:r>
              <a:rPr lang="en-US" sz="1200" i="1" dirty="0" smtClean="0"/>
              <a:t>BNL</a:t>
            </a:r>
            <a:endParaRPr lang="en-US" sz="1200" i="1" dirty="0"/>
          </a:p>
        </p:txBody>
      </p:sp>
      <p:pic>
        <p:nvPicPr>
          <p:cNvPr id="33" name="Picture 32" descr="image002.jpg"/>
          <p:cNvPicPr>
            <a:picLocks noChangeAspect="1"/>
          </p:cNvPicPr>
          <p:nvPr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9941"/>
          <a:stretch/>
        </p:blipFill>
        <p:spPr>
          <a:xfrm>
            <a:off x="3588137" y="4846829"/>
            <a:ext cx="1866782" cy="1828800"/>
          </a:xfrm>
          <a:prstGeom prst="rect">
            <a:avLst/>
          </a:prstGeom>
        </p:spPr>
      </p:pic>
      <p:sp>
        <p:nvSpPr>
          <p:cNvPr id="34" name="TextBox 33"/>
          <p:cNvSpPr txBox="1"/>
          <p:nvPr/>
        </p:nvSpPr>
        <p:spPr>
          <a:xfrm>
            <a:off x="3700825" y="6142229"/>
            <a:ext cx="684678" cy="46166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200" i="1" dirty="0"/>
              <a:t>T</a:t>
            </a:r>
            <a:r>
              <a:rPr lang="en-US" sz="1200" i="1" dirty="0" smtClean="0"/>
              <a:t>. </a:t>
            </a:r>
            <a:r>
              <a:rPr lang="en-US" sz="1200" i="1" dirty="0" err="1" smtClean="0"/>
              <a:t>Holik</a:t>
            </a:r>
            <a:endParaRPr lang="en-US" sz="1200" i="1" dirty="0" smtClean="0"/>
          </a:p>
          <a:p>
            <a:r>
              <a:rPr lang="en-US" sz="1200" i="1" dirty="0" smtClean="0"/>
              <a:t>FNAL</a:t>
            </a:r>
            <a:endParaRPr lang="en-US" sz="1200" i="1" dirty="0"/>
          </a:p>
        </p:txBody>
      </p:sp>
      <p:sp>
        <p:nvSpPr>
          <p:cNvPr id="3" name="Rounded Rectangle 2"/>
          <p:cNvSpPr/>
          <p:nvPr/>
        </p:nvSpPr>
        <p:spPr>
          <a:xfrm>
            <a:off x="280223" y="5038896"/>
            <a:ext cx="3034816" cy="1790566"/>
          </a:xfrm>
          <a:prstGeom prst="roundRect">
            <a:avLst/>
          </a:prstGeom>
          <a:noFill/>
          <a:ln w="57150" cmpd="sng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 descr="EmmanueleRavaioli-2.png"/>
          <p:cNvPicPr>
            <a:picLocks noChangeAspect="1"/>
          </p:cNvPicPr>
          <p:nvPr/>
        </p:nvPicPr>
        <p:blipFill rotWithShape="1">
          <a:blip r:embed="rId1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466099" y="4640282"/>
            <a:ext cx="1677266" cy="1986509"/>
          </a:xfrm>
          <a:prstGeom prst="rect">
            <a:avLst/>
          </a:prstGeom>
        </p:spPr>
      </p:pic>
      <p:sp>
        <p:nvSpPr>
          <p:cNvPr id="35" name="TextBox 34"/>
          <p:cNvSpPr txBox="1"/>
          <p:nvPr/>
        </p:nvSpPr>
        <p:spPr>
          <a:xfrm>
            <a:off x="5595616" y="6204475"/>
            <a:ext cx="864715" cy="46166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200" i="1" dirty="0" smtClean="0"/>
              <a:t>E. </a:t>
            </a:r>
            <a:r>
              <a:rPr lang="en-US" sz="1200" i="1" dirty="0" err="1" smtClean="0"/>
              <a:t>Ravaioli</a:t>
            </a:r>
            <a:endParaRPr lang="en-US" sz="1200" i="1" dirty="0" smtClean="0"/>
          </a:p>
          <a:p>
            <a:r>
              <a:rPr lang="en-US" sz="1200" i="1" dirty="0" smtClean="0"/>
              <a:t>LBL</a:t>
            </a:r>
            <a:endParaRPr lang="en-US" sz="1200" i="1" dirty="0"/>
          </a:p>
        </p:txBody>
      </p:sp>
      <p:pic>
        <p:nvPicPr>
          <p:cNvPr id="5" name="Picture 4" descr="DSC_2840.JPG"/>
          <p:cNvPicPr>
            <a:picLocks noChangeAspect="1"/>
          </p:cNvPicPr>
          <p:nvPr/>
        </p:nvPicPr>
        <p:blipFill rotWithShape="1">
          <a:blip r:embed="rId1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372463" y="4770851"/>
            <a:ext cx="1579069" cy="1895289"/>
          </a:xfrm>
          <a:prstGeom prst="rect">
            <a:avLst/>
          </a:prstGeom>
        </p:spPr>
      </p:pic>
      <p:sp>
        <p:nvSpPr>
          <p:cNvPr id="36" name="TextBox 35"/>
          <p:cNvSpPr txBox="1"/>
          <p:nvPr/>
        </p:nvSpPr>
        <p:spPr>
          <a:xfrm>
            <a:off x="7433423" y="6424864"/>
            <a:ext cx="1280720" cy="27699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i="1" dirty="0"/>
              <a:t>M</a:t>
            </a:r>
            <a:r>
              <a:rPr lang="en-US" sz="1200" i="1" dirty="0" smtClean="0"/>
              <a:t>. </a:t>
            </a:r>
            <a:r>
              <a:rPr lang="en-US" sz="1200" i="1" dirty="0" err="1" smtClean="0"/>
              <a:t>Fitterer</a:t>
            </a:r>
            <a:r>
              <a:rPr lang="en-US" sz="1200" i="1" dirty="0"/>
              <a:t> </a:t>
            </a:r>
            <a:r>
              <a:rPr lang="en-US" sz="1200" i="1" dirty="0" smtClean="0"/>
              <a:t>FNAL</a:t>
            </a:r>
            <a:endParaRPr lang="en-US" sz="1200" i="1" dirty="0"/>
          </a:p>
        </p:txBody>
      </p:sp>
      <p:sp>
        <p:nvSpPr>
          <p:cNvPr id="37" name="Rounded Rectangle 36"/>
          <p:cNvSpPr/>
          <p:nvPr/>
        </p:nvSpPr>
        <p:spPr>
          <a:xfrm>
            <a:off x="3467438" y="4753078"/>
            <a:ext cx="5611981" cy="2003321"/>
          </a:xfrm>
          <a:prstGeom prst="roundRect">
            <a:avLst/>
          </a:prstGeom>
          <a:noFill/>
          <a:ln w="57150" cmpd="sng">
            <a:solidFill>
              <a:srgbClr val="FF0000"/>
            </a:solidFill>
            <a:prstDash val="soli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36226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37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4137" y="43900"/>
            <a:ext cx="4588688" cy="641739"/>
          </a:xfrm>
        </p:spPr>
        <p:txBody>
          <a:bodyPr/>
          <a:lstStyle/>
          <a:p>
            <a:r>
              <a:rPr lang="en-US" sz="2800" dirty="0" smtClean="0"/>
              <a:t>Some Definitions !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5610" y="851445"/>
            <a:ext cx="8915400" cy="5345859"/>
          </a:xfrm>
        </p:spPr>
        <p:txBody>
          <a:bodyPr/>
          <a:lstStyle/>
          <a:p>
            <a:r>
              <a:rPr lang="en-US" b="1" dirty="0" smtClean="0"/>
              <a:t>LARP</a:t>
            </a:r>
            <a:r>
              <a:rPr lang="en-US" dirty="0" smtClean="0"/>
              <a:t> (FY15-FY17/18):</a:t>
            </a:r>
          </a:p>
          <a:p>
            <a:pPr lvl="1"/>
            <a:r>
              <a:rPr lang="en-US" sz="2100" dirty="0" smtClean="0"/>
              <a:t>Continue LHC R&amp;D with emphasis on minimizing risk of US in-kind deliverables for HL-LHC Project.</a:t>
            </a:r>
          </a:p>
          <a:p>
            <a:pPr lvl="2"/>
            <a:r>
              <a:rPr lang="en-US" dirty="0" smtClean="0"/>
              <a:t>Deliver 5 QXF Models/Prototypes &amp; 4 dressed CC (SPS Test)</a:t>
            </a:r>
          </a:p>
          <a:p>
            <a:pPr lvl="2"/>
            <a:r>
              <a:rPr lang="en-US" dirty="0" smtClean="0"/>
              <a:t>Support </a:t>
            </a:r>
            <a:r>
              <a:rPr lang="en-US" dirty="0" err="1" smtClean="0"/>
              <a:t>Toohig</a:t>
            </a:r>
            <a:r>
              <a:rPr lang="en-US" dirty="0" smtClean="0"/>
              <a:t> Fellowship and - if possible - Acc. Phys. activities</a:t>
            </a:r>
          </a:p>
          <a:p>
            <a:r>
              <a:rPr lang="en-US" i="1" dirty="0" smtClean="0"/>
              <a:t>US-</a:t>
            </a:r>
            <a:r>
              <a:rPr lang="en-US" i="1" dirty="0" err="1" smtClean="0"/>
              <a:t>HiLumi</a:t>
            </a:r>
            <a:r>
              <a:rPr lang="en-US" i="1" dirty="0" smtClean="0"/>
              <a:t> </a:t>
            </a:r>
            <a:r>
              <a:rPr lang="en-US" dirty="0" smtClean="0"/>
              <a:t>(FY18-FY24):</a:t>
            </a:r>
          </a:p>
          <a:p>
            <a:pPr lvl="1"/>
            <a:r>
              <a:rPr lang="en-US" sz="2100" dirty="0" smtClean="0"/>
              <a:t>US in-kind deliverable to HL-LHC, controlled as a 413.3b Project</a:t>
            </a:r>
          </a:p>
          <a:p>
            <a:pPr lvl="2"/>
            <a:r>
              <a:rPr lang="en-US" dirty="0" smtClean="0"/>
              <a:t>Follows </a:t>
            </a:r>
          </a:p>
          <a:p>
            <a:pPr lvl="3"/>
            <a:r>
              <a:rPr lang="en-US" dirty="0" smtClean="0"/>
              <a:t>DOE-CERN agreement on ICA (done) </a:t>
            </a:r>
          </a:p>
          <a:p>
            <a:pPr lvl="3"/>
            <a:r>
              <a:rPr lang="en-US" dirty="0" smtClean="0"/>
              <a:t>DOE-CERN Protocol </a:t>
            </a:r>
            <a:r>
              <a:rPr lang="en-US" dirty="0" smtClean="0"/>
              <a:t>(~end </a:t>
            </a:r>
            <a:r>
              <a:rPr lang="en-US" dirty="0" smtClean="0"/>
              <a:t>CY15) </a:t>
            </a:r>
            <a:endParaRPr lang="en-US" dirty="0"/>
          </a:p>
          <a:p>
            <a:pPr lvl="3"/>
            <a:r>
              <a:rPr lang="en-US" dirty="0" smtClean="0"/>
              <a:t>Coll. Agreement with in-kind deliverables </a:t>
            </a:r>
          </a:p>
          <a:p>
            <a:pPr marL="1371600" lvl="3" indent="0">
              <a:buNone/>
            </a:pPr>
            <a:r>
              <a:rPr lang="en-US" dirty="0" smtClean="0"/>
              <a:t>    (early CY16?)</a:t>
            </a:r>
          </a:p>
          <a:p>
            <a:r>
              <a:rPr lang="en-US" dirty="0" smtClean="0"/>
              <a:t>“</a:t>
            </a:r>
            <a:r>
              <a:rPr lang="en-US" dirty="0" smtClean="0">
                <a:latin typeface="Times New Roman"/>
                <a:cs typeface="Times New Roman"/>
              </a:rPr>
              <a:t>LARP2</a:t>
            </a:r>
            <a:r>
              <a:rPr lang="en-US" dirty="0" smtClean="0"/>
              <a:t>” (FY19-FY30):</a:t>
            </a:r>
          </a:p>
          <a:p>
            <a:pPr lvl="1"/>
            <a:r>
              <a:rPr lang="en-US" sz="2100" dirty="0"/>
              <a:t>P</a:t>
            </a:r>
            <a:r>
              <a:rPr lang="en-US" sz="2100" dirty="0" smtClean="0"/>
              <a:t>rogram to support US intellectual involvement in HL-LHC while </a:t>
            </a:r>
            <a:r>
              <a:rPr lang="en-US" sz="2100" i="1" dirty="0" smtClean="0"/>
              <a:t>US-</a:t>
            </a:r>
            <a:r>
              <a:rPr lang="en-US" sz="2100" i="1" dirty="0" err="1" smtClean="0"/>
              <a:t>HiLumi</a:t>
            </a:r>
            <a:r>
              <a:rPr lang="en-US" sz="2100" i="1" dirty="0" smtClean="0"/>
              <a:t> </a:t>
            </a:r>
            <a:r>
              <a:rPr lang="en-US" sz="2100" dirty="0" smtClean="0"/>
              <a:t>is being executed or HL-LHC operates</a:t>
            </a:r>
            <a:endParaRPr lang="en-US" sz="21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04D5173-BAB6-F647-9F11-16332735A71B}" type="datetime1">
              <a:rPr lang="en-US" smtClean="0"/>
              <a:pPr>
                <a:defRPr/>
              </a:pPr>
              <a:t>10/26/15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E8B149A-14C6-B749-AF60-1744CFF2A849}" type="slidenum">
              <a:rPr lang="en-US" smtClean="0"/>
              <a:pPr>
                <a:defRPr/>
              </a:pPr>
              <a:t>14</a:t>
            </a:fld>
            <a:endParaRPr lang="en-US" dirty="0"/>
          </a:p>
        </p:txBody>
      </p:sp>
      <p:pic>
        <p:nvPicPr>
          <p:cNvPr id="7" name="Picture 6" descr="CERN-US-Handshake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59354" y="3532745"/>
            <a:ext cx="2539516" cy="1429385"/>
          </a:xfrm>
          <a:prstGeom prst="rect">
            <a:avLst/>
          </a:prstGeom>
        </p:spPr>
      </p:pic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6450" y="6515100"/>
            <a:ext cx="2922762" cy="2413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G. Apollinari| - From US-LARP to US-</a:t>
            </a:r>
            <a:r>
              <a:rPr lang="en-US" dirty="0" err="1" smtClean="0"/>
              <a:t>HiLumi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40311580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59304"/>
            <a:ext cx="4878922" cy="5293322"/>
          </a:xfrm>
        </p:spPr>
        <p:txBody>
          <a:bodyPr/>
          <a:lstStyle/>
          <a:p>
            <a:r>
              <a:rPr lang="en-US" sz="2000" dirty="0" smtClean="0"/>
              <a:t>Basic Idea</a:t>
            </a:r>
          </a:p>
          <a:p>
            <a:pPr lvl="1"/>
            <a:r>
              <a:rPr lang="en-US" sz="1800" dirty="0" smtClean="0"/>
              <a:t>Initiative to capture US </a:t>
            </a:r>
            <a:r>
              <a:rPr lang="en-US" sz="1800" dirty="0" smtClean="0"/>
              <a:t>Acc. </a:t>
            </a:r>
            <a:r>
              <a:rPr lang="en-US" sz="1800" dirty="0" smtClean="0"/>
              <a:t>R&amp;D at the LHC </a:t>
            </a:r>
            <a:r>
              <a:rPr lang="en-US" sz="1800" dirty="0" smtClean="0"/>
              <a:t>during</a:t>
            </a:r>
            <a:r>
              <a:rPr lang="en-US" sz="1800" dirty="0" smtClean="0"/>
              <a:t> </a:t>
            </a:r>
            <a:r>
              <a:rPr lang="en-US" sz="1800" dirty="0" smtClean="0"/>
              <a:t>HL-LHC </a:t>
            </a:r>
            <a:r>
              <a:rPr lang="en-US" sz="1800" dirty="0" smtClean="0"/>
              <a:t>Construction</a:t>
            </a:r>
            <a:endParaRPr lang="en-US" sz="1800" dirty="0" smtClean="0"/>
          </a:p>
          <a:p>
            <a:pPr lvl="1"/>
            <a:r>
              <a:rPr lang="en-US" sz="1800" dirty="0" smtClean="0"/>
              <a:t>Focus on intellectual contributions and beam test</a:t>
            </a:r>
          </a:p>
          <a:p>
            <a:pPr lvl="2"/>
            <a:r>
              <a:rPr lang="en-US" sz="1800" dirty="0" smtClean="0"/>
              <a:t>No deliverable to HL-</a:t>
            </a:r>
            <a:r>
              <a:rPr lang="en-US" sz="1800" dirty="0" smtClean="0"/>
              <a:t>LHC</a:t>
            </a:r>
          </a:p>
          <a:p>
            <a:pPr lvl="2"/>
            <a:r>
              <a:rPr lang="en-US" sz="1800" dirty="0" smtClean="0"/>
              <a:t>Vision for future like LARP 10y ago</a:t>
            </a:r>
          </a:p>
          <a:p>
            <a:pPr lvl="2"/>
            <a:r>
              <a:rPr lang="en-US" sz="1800" dirty="0" smtClean="0"/>
              <a:t>Directed-Program Nature </a:t>
            </a:r>
            <a:endParaRPr lang="en-US" sz="1800" dirty="0" smtClean="0"/>
          </a:p>
          <a:p>
            <a:pPr lvl="1"/>
            <a:r>
              <a:rPr lang="en-US" sz="1800" dirty="0" smtClean="0"/>
              <a:t>Support of Fellows Research fraction, LTV, studies at HL-LHC informing development of Future </a:t>
            </a:r>
            <a:r>
              <a:rPr lang="en-US" sz="1800" dirty="0" smtClean="0"/>
              <a:t>Colliders</a:t>
            </a:r>
            <a:endParaRPr lang="en-US" sz="1800" dirty="0"/>
          </a:p>
          <a:p>
            <a:r>
              <a:rPr lang="en-US" sz="2000" dirty="0" smtClean="0"/>
              <a:t>Plan</a:t>
            </a:r>
          </a:p>
          <a:p>
            <a:pPr lvl="1"/>
            <a:r>
              <a:rPr lang="en-US" sz="1800" dirty="0" smtClean="0"/>
              <a:t>Organize a satellite ½-1 day workshop around next </a:t>
            </a:r>
            <a:r>
              <a:rPr lang="en-US" sz="1800" dirty="0" err="1" smtClean="0"/>
              <a:t>HiLumi</a:t>
            </a:r>
            <a:r>
              <a:rPr lang="en-US" sz="1800" dirty="0" smtClean="0"/>
              <a:t>/LARP meeting in US to converge on proposal to DOE.</a:t>
            </a:r>
          </a:p>
          <a:p>
            <a:pPr lvl="1"/>
            <a:r>
              <a:rPr lang="en-US" sz="1800" dirty="0" smtClean="0"/>
              <a:t>Program driven by US interests, but will solicit feedback and support from CERN </a:t>
            </a:r>
            <a:endParaRPr lang="en-US" sz="1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04D5173-BAB6-F647-9F11-16332735A71B}" type="datetime1">
              <a:rPr lang="en-US" smtClean="0"/>
              <a:pPr>
                <a:defRPr/>
              </a:pPr>
              <a:t>10/26/15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E8B149A-14C6-B749-AF60-1744CFF2A849}" type="slidenum">
              <a:rPr lang="en-US" smtClean="0"/>
              <a:pPr>
                <a:defRPr/>
              </a:pPr>
              <a:t>15</a:t>
            </a:fld>
            <a:endParaRPr lang="en-US" dirty="0"/>
          </a:p>
        </p:txBody>
      </p:sp>
      <p:pic>
        <p:nvPicPr>
          <p:cNvPr id="7" name="Content Placeholder 6" descr="Screen Shot 2015-10-15 at 5.04.54 PM.pn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386622" y="997557"/>
            <a:ext cx="3571257" cy="5090869"/>
          </a:xfrm>
          <a:prstGeom prst="rect">
            <a:avLst/>
          </a:prstGeom>
          <a:ln>
            <a:solidFill>
              <a:srgbClr val="404040"/>
            </a:solidFill>
          </a:ln>
        </p:spPr>
      </p:pic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1063171" y="103664"/>
            <a:ext cx="5246763" cy="641739"/>
          </a:xfrm>
        </p:spPr>
        <p:txBody>
          <a:bodyPr/>
          <a:lstStyle/>
          <a:p>
            <a:r>
              <a:rPr lang="en-US" sz="2800" dirty="0" smtClean="0"/>
              <a:t>LARP2 (2019 and beyond)</a:t>
            </a:r>
            <a:endParaRPr lang="en-US" sz="2800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6450" y="6515100"/>
            <a:ext cx="2922762" cy="2413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G. Apollinari| - From US-LARP to US-</a:t>
            </a:r>
            <a:r>
              <a:rPr lang="en-US" dirty="0" err="1" smtClean="0"/>
              <a:t>HiLumi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656553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84707" y="2913738"/>
            <a:ext cx="5747050" cy="641739"/>
          </a:xfrm>
        </p:spPr>
        <p:txBody>
          <a:bodyPr/>
          <a:lstStyle/>
          <a:p>
            <a:r>
              <a:rPr lang="en-US" sz="4000" dirty="0" smtClean="0"/>
              <a:t>…onward to US-</a:t>
            </a:r>
            <a:r>
              <a:rPr lang="en-US" sz="4000" dirty="0" err="1" smtClean="0"/>
              <a:t>HiLumi</a:t>
            </a:r>
            <a:endParaRPr lang="en-US" sz="4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04D5173-BAB6-F647-9F11-16332735A71B}" type="datetime1">
              <a:rPr lang="en-US" smtClean="0"/>
              <a:pPr>
                <a:defRPr/>
              </a:pPr>
              <a:t>10/26/15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E8B149A-14C6-B749-AF60-1744CFF2A849}" type="slidenum">
              <a:rPr lang="en-US" smtClean="0"/>
              <a:pPr>
                <a:defRPr/>
              </a:pPr>
              <a:t>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6450" y="6515100"/>
            <a:ext cx="2922762" cy="2413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G. Apollinari| - From US-LARP to US-</a:t>
            </a:r>
            <a:r>
              <a:rPr lang="en-US" dirty="0" err="1" smtClean="0"/>
              <a:t>HiLumi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7184128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1671" y="103664"/>
            <a:ext cx="6178814" cy="641739"/>
          </a:xfrm>
        </p:spPr>
        <p:txBody>
          <a:bodyPr/>
          <a:lstStyle/>
          <a:p>
            <a:r>
              <a:rPr lang="en-US" sz="2800" dirty="0" smtClean="0"/>
              <a:t>US-</a:t>
            </a:r>
            <a:r>
              <a:rPr lang="en-US" sz="2800" dirty="0" err="1" smtClean="0"/>
              <a:t>HiLumi</a:t>
            </a:r>
            <a:r>
              <a:rPr lang="en-US" sz="2800" dirty="0" smtClean="0"/>
              <a:t> Deliverables: Magnets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08577"/>
            <a:ext cx="4403165" cy="4987867"/>
          </a:xfrm>
        </p:spPr>
        <p:txBody>
          <a:bodyPr/>
          <a:lstStyle/>
          <a:p>
            <a:r>
              <a:rPr lang="en-US" dirty="0" smtClean="0"/>
              <a:t>US-</a:t>
            </a:r>
            <a:r>
              <a:rPr lang="en-US" dirty="0" err="1" smtClean="0"/>
              <a:t>HiLumi</a:t>
            </a:r>
            <a:r>
              <a:rPr lang="en-US" dirty="0" smtClean="0"/>
              <a:t> Focusing Magnets</a:t>
            </a:r>
          </a:p>
          <a:p>
            <a:pPr lvl="1"/>
            <a:r>
              <a:rPr lang="en-US" sz="2000" dirty="0" smtClean="0"/>
              <a:t>Deliver </a:t>
            </a:r>
            <a:r>
              <a:rPr lang="en-US" sz="2000" u="sng" dirty="0" smtClean="0"/>
              <a:t>10 Cold Masses</a:t>
            </a:r>
            <a:r>
              <a:rPr lang="en-US" sz="2000" dirty="0" smtClean="0"/>
              <a:t> to CERN by end CY24. Each CM contains two 4.2m long, 150 mm aperture magnets</a:t>
            </a:r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04D5173-BAB6-F647-9F11-16332735A71B}" type="datetime1">
              <a:rPr lang="en-US" smtClean="0"/>
              <a:pPr>
                <a:defRPr/>
              </a:pPr>
              <a:t>10/26/15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E8B149A-14C6-B749-AF60-1744CFF2A849}" type="slidenum">
              <a:rPr lang="en-US" smtClean="0"/>
              <a:pPr>
                <a:defRPr/>
              </a:pPr>
              <a:t>17</a:t>
            </a:fld>
            <a:endParaRPr lang="en-US" dirty="0"/>
          </a:p>
        </p:txBody>
      </p:sp>
      <p:pic>
        <p:nvPicPr>
          <p:cNvPr id="9" name="Picture 8" descr="MQXF-cutaway5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0119" y="2587117"/>
            <a:ext cx="1467224" cy="838207"/>
          </a:xfrm>
          <a:prstGeom prst="rect">
            <a:avLst/>
          </a:prstGeom>
        </p:spPr>
      </p:pic>
      <p:pic>
        <p:nvPicPr>
          <p:cNvPr id="11" name="Picture 10" descr="MQXF-overall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8702" y="4781496"/>
            <a:ext cx="2693986" cy="1539042"/>
          </a:xfrm>
          <a:prstGeom prst="rect">
            <a:avLst/>
          </a:prstGeom>
        </p:spPr>
      </p:pic>
      <p:pic>
        <p:nvPicPr>
          <p:cNvPr id="10" name="Picture 9" descr="MQXF-cutawaywithdome-4.jpg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92725" y="3485658"/>
            <a:ext cx="2694550" cy="1417320"/>
          </a:xfrm>
          <a:prstGeom prst="rect">
            <a:avLst/>
          </a:prstGeom>
        </p:spPr>
      </p:pic>
      <p:pic>
        <p:nvPicPr>
          <p:cNvPr id="8" name="Picture 7" descr="MQXF-cutaway5.jp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6000" y="2562066"/>
            <a:ext cx="1524000" cy="870643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2306033" y="2764121"/>
            <a:ext cx="3385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+</a:t>
            </a:r>
            <a:endParaRPr lang="en-US" dirty="0"/>
          </a:p>
        </p:txBody>
      </p:sp>
      <p:sp>
        <p:nvSpPr>
          <p:cNvPr id="13" name="Left Brace 12"/>
          <p:cNvSpPr/>
          <p:nvPr/>
        </p:nvSpPr>
        <p:spPr>
          <a:xfrm rot="16200000">
            <a:off x="2037998" y="2533728"/>
            <a:ext cx="209551" cy="1900099"/>
          </a:xfrm>
          <a:prstGeom prst="leftBrace">
            <a:avLst/>
          </a:prstGeom>
          <a:ln>
            <a:solidFill>
              <a:srgbClr val="40404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228600" y="4871142"/>
            <a:ext cx="4403165" cy="0"/>
          </a:xfrm>
          <a:prstGeom prst="line">
            <a:avLst/>
          </a:prstGeom>
          <a:ln>
            <a:solidFill>
              <a:srgbClr val="FF0000"/>
            </a:solidFill>
            <a:prstDash val="dash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3790203" y="5363890"/>
            <a:ext cx="1683123" cy="461665"/>
          </a:xfrm>
          <a:prstGeom prst="rect">
            <a:avLst/>
          </a:prstGeom>
          <a:noFill/>
          <a:ln>
            <a:solidFill>
              <a:srgbClr val="40404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CERN Scope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3782688" y="3768168"/>
            <a:ext cx="2116986" cy="83099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US-</a:t>
            </a:r>
            <a:r>
              <a:rPr lang="en-US" dirty="0" err="1" smtClean="0"/>
              <a:t>HiLumi</a:t>
            </a:r>
            <a:r>
              <a:rPr lang="en-US" dirty="0" smtClean="0"/>
              <a:t> </a:t>
            </a:r>
          </a:p>
          <a:p>
            <a:r>
              <a:rPr lang="en-US" dirty="0" smtClean="0"/>
              <a:t>Baseline Scope</a:t>
            </a:r>
            <a:endParaRPr lang="en-US" dirty="0"/>
          </a:p>
        </p:txBody>
      </p:sp>
      <p:cxnSp>
        <p:nvCxnSpPr>
          <p:cNvPr id="20" name="Straight Arrow Connector 19"/>
          <p:cNvCxnSpPr/>
          <p:nvPr/>
        </p:nvCxnSpPr>
        <p:spPr>
          <a:xfrm>
            <a:off x="6051181" y="2910409"/>
            <a:ext cx="0" cy="990963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6247783" y="3017210"/>
            <a:ext cx="280557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US-</a:t>
            </a:r>
            <a:r>
              <a:rPr lang="en-US" dirty="0" err="1" smtClean="0"/>
              <a:t>HiLumi</a:t>
            </a:r>
            <a:endParaRPr lang="en-US" dirty="0" smtClean="0"/>
          </a:p>
          <a:p>
            <a:r>
              <a:rPr lang="en-US" dirty="0" smtClean="0"/>
              <a:t>Scope “Contingency”</a:t>
            </a:r>
            <a:endParaRPr lang="en-US" dirty="0"/>
          </a:p>
        </p:txBody>
      </p:sp>
      <p:sp>
        <p:nvSpPr>
          <p:cNvPr id="1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6450" y="6515100"/>
            <a:ext cx="2922762" cy="2413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G. Apollinari| - From US-LARP to US-</a:t>
            </a:r>
            <a:r>
              <a:rPr lang="en-US" dirty="0" err="1" smtClean="0"/>
              <a:t>HiLumi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8562326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04D5173-BAB6-F647-9F11-16332735A71B}" type="datetime1">
              <a:rPr lang="en-US" smtClean="0"/>
              <a:pPr>
                <a:defRPr/>
              </a:pPr>
              <a:t>10/26/15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E8B149A-14C6-B749-AF60-1744CFF2A849}" type="slidenum">
              <a:rPr lang="en-US" smtClean="0"/>
              <a:pPr>
                <a:defRPr/>
              </a:pPr>
              <a:t>18</a:t>
            </a:fld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806450" y="103664"/>
            <a:ext cx="6532039" cy="641739"/>
          </a:xfrm>
        </p:spPr>
        <p:txBody>
          <a:bodyPr/>
          <a:lstStyle/>
          <a:p>
            <a:r>
              <a:rPr lang="en-US" sz="2800" dirty="0" smtClean="0"/>
              <a:t>US-</a:t>
            </a:r>
            <a:r>
              <a:rPr lang="en-US" sz="2800" dirty="0" err="1" smtClean="0"/>
              <a:t>HiLumi</a:t>
            </a:r>
            <a:r>
              <a:rPr lang="en-US" sz="2800" dirty="0" smtClean="0"/>
              <a:t> Deliverables: Crab Cavities</a:t>
            </a:r>
            <a:endParaRPr lang="en-US" sz="2800" dirty="0"/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228599" y="908577"/>
            <a:ext cx="5254315" cy="4987867"/>
          </a:xfrm>
        </p:spPr>
        <p:txBody>
          <a:bodyPr/>
          <a:lstStyle/>
          <a:p>
            <a:r>
              <a:rPr lang="en-US" dirty="0" smtClean="0"/>
              <a:t>US-</a:t>
            </a:r>
            <a:r>
              <a:rPr lang="en-US" dirty="0" err="1" smtClean="0"/>
              <a:t>HiLumi</a:t>
            </a:r>
            <a:r>
              <a:rPr lang="en-US" dirty="0" smtClean="0"/>
              <a:t> Crab Cavities</a:t>
            </a:r>
          </a:p>
          <a:p>
            <a:pPr lvl="1"/>
            <a:r>
              <a:rPr lang="en-US" sz="2000" dirty="0" smtClean="0"/>
              <a:t>Deliver </a:t>
            </a:r>
            <a:r>
              <a:rPr lang="en-US" sz="2000" u="sng" dirty="0" smtClean="0"/>
              <a:t>40 Individual He-Vessel Dressed Crab Cavities</a:t>
            </a:r>
            <a:r>
              <a:rPr lang="en-US" sz="2000" dirty="0" smtClean="0"/>
              <a:t> with HOM and tuners to CERN by end CY24. </a:t>
            </a:r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pic>
        <p:nvPicPr>
          <p:cNvPr id="11" name="Content Placeholder 7"/>
          <p:cNvPicPr>
            <a:picLocks noChangeAspect="1"/>
          </p:cNvPicPr>
          <p:nvPr/>
        </p:nvPicPr>
        <p:blipFill rotWithShape="1"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80056" y="2202354"/>
            <a:ext cx="3536353" cy="1836977"/>
          </a:xfrm>
          <a:prstGeom prst="rect">
            <a:avLst/>
          </a:prstGeom>
        </p:spPr>
      </p:pic>
      <p:pic>
        <p:nvPicPr>
          <p:cNvPr id="12" name="Picture 2" descr="C:\Ofelia\crab cavities\HL-LHC_meeting_may2015\Cryomodules_images\DQW - CRYOMODULE (22).jpg"/>
          <p:cNvPicPr>
            <a:picLocks noChangeAspect="1" noChangeArrowheads="1"/>
          </p:cNvPicPr>
          <p:nvPr/>
        </p:nvPicPr>
        <p:blipFill rotWithShape="1"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180000">
            <a:off x="-221063" y="4208789"/>
            <a:ext cx="3609094" cy="22750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3" name="Straight Connector 12"/>
          <p:cNvCxnSpPr/>
          <p:nvPr/>
        </p:nvCxnSpPr>
        <p:spPr>
          <a:xfrm>
            <a:off x="228600" y="4243675"/>
            <a:ext cx="4403165" cy="0"/>
          </a:xfrm>
          <a:prstGeom prst="line">
            <a:avLst/>
          </a:prstGeom>
          <a:ln>
            <a:solidFill>
              <a:srgbClr val="FF0000"/>
            </a:solidFill>
            <a:prstDash val="dash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3961769" y="5133057"/>
            <a:ext cx="1683123" cy="461665"/>
          </a:xfrm>
          <a:prstGeom prst="rect">
            <a:avLst/>
          </a:prstGeom>
          <a:noFill/>
          <a:ln>
            <a:solidFill>
              <a:srgbClr val="40404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CERN Scope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3890786" y="2937171"/>
            <a:ext cx="2116986" cy="830997"/>
          </a:xfrm>
          <a:prstGeom prst="rect">
            <a:avLst/>
          </a:prstGeom>
          <a:solidFill>
            <a:srgbClr val="FFFFFF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US-</a:t>
            </a:r>
            <a:r>
              <a:rPr lang="en-US" dirty="0" err="1" smtClean="0"/>
              <a:t>HiLumi</a:t>
            </a:r>
            <a:r>
              <a:rPr lang="en-US" dirty="0" smtClean="0"/>
              <a:t> </a:t>
            </a:r>
          </a:p>
          <a:p>
            <a:r>
              <a:rPr lang="en-US" dirty="0" smtClean="0"/>
              <a:t>Baseline Scope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6586890" y="2937171"/>
            <a:ext cx="255711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US-</a:t>
            </a:r>
            <a:r>
              <a:rPr lang="en-US" dirty="0" err="1" smtClean="0"/>
              <a:t>HiLumi</a:t>
            </a:r>
            <a:endParaRPr lang="en-US" dirty="0" smtClean="0"/>
          </a:p>
          <a:p>
            <a:r>
              <a:rPr lang="en-US" dirty="0" smtClean="0"/>
              <a:t>Scope Contingency</a:t>
            </a:r>
            <a:endParaRPr lang="en-US" dirty="0"/>
          </a:p>
        </p:txBody>
      </p:sp>
      <p:cxnSp>
        <p:nvCxnSpPr>
          <p:cNvPr id="3" name="Straight Arrow Connector 2"/>
          <p:cNvCxnSpPr/>
          <p:nvPr/>
        </p:nvCxnSpPr>
        <p:spPr>
          <a:xfrm flipV="1">
            <a:off x="8391765" y="2509624"/>
            <a:ext cx="483850" cy="427547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 flipV="1">
            <a:off x="7566133" y="1995604"/>
            <a:ext cx="0" cy="765022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 flipV="1">
            <a:off x="8049983" y="2202354"/>
            <a:ext cx="341782" cy="612071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 flipH="1" flipV="1">
            <a:off x="6180138" y="2509624"/>
            <a:ext cx="483850" cy="427547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 flipH="1" flipV="1">
            <a:off x="6754782" y="2239582"/>
            <a:ext cx="341782" cy="612071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36" name="Group 35"/>
          <p:cNvGrpSpPr/>
          <p:nvPr/>
        </p:nvGrpSpPr>
        <p:grpSpPr>
          <a:xfrm flipV="1">
            <a:off x="6180138" y="3772891"/>
            <a:ext cx="2695477" cy="941567"/>
            <a:chOff x="6332538" y="2148004"/>
            <a:chExt cx="2695477" cy="941567"/>
          </a:xfrm>
        </p:grpSpPr>
        <p:cxnSp>
          <p:nvCxnSpPr>
            <p:cNvPr id="31" name="Straight Arrow Connector 30"/>
            <p:cNvCxnSpPr/>
            <p:nvPr/>
          </p:nvCxnSpPr>
          <p:spPr>
            <a:xfrm flipV="1">
              <a:off x="8544165" y="2662024"/>
              <a:ext cx="483850" cy="427547"/>
            </a:xfrm>
            <a:prstGeom prst="straightConnector1">
              <a:avLst/>
            </a:prstGeom>
            <a:ln>
              <a:headEnd type="arrow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Arrow Connector 31"/>
            <p:cNvCxnSpPr/>
            <p:nvPr/>
          </p:nvCxnSpPr>
          <p:spPr>
            <a:xfrm flipV="1">
              <a:off x="7718533" y="2148004"/>
              <a:ext cx="0" cy="765022"/>
            </a:xfrm>
            <a:prstGeom prst="straightConnector1">
              <a:avLst/>
            </a:prstGeom>
            <a:ln>
              <a:headEnd type="arrow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Arrow Connector 32"/>
            <p:cNvCxnSpPr/>
            <p:nvPr/>
          </p:nvCxnSpPr>
          <p:spPr>
            <a:xfrm flipV="1">
              <a:off x="8202383" y="2354754"/>
              <a:ext cx="341782" cy="612071"/>
            </a:xfrm>
            <a:prstGeom prst="straightConnector1">
              <a:avLst/>
            </a:prstGeom>
            <a:ln>
              <a:headEnd type="arrow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Arrow Connector 33"/>
            <p:cNvCxnSpPr/>
            <p:nvPr/>
          </p:nvCxnSpPr>
          <p:spPr>
            <a:xfrm flipH="1" flipV="1">
              <a:off x="6332538" y="2662024"/>
              <a:ext cx="483850" cy="427547"/>
            </a:xfrm>
            <a:prstGeom prst="straightConnector1">
              <a:avLst/>
            </a:prstGeom>
            <a:ln>
              <a:headEnd type="arrow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Arrow Connector 34"/>
            <p:cNvCxnSpPr/>
            <p:nvPr/>
          </p:nvCxnSpPr>
          <p:spPr>
            <a:xfrm flipH="1" flipV="1">
              <a:off x="6907182" y="2391982"/>
              <a:ext cx="341782" cy="612071"/>
            </a:xfrm>
            <a:prstGeom prst="straightConnector1">
              <a:avLst/>
            </a:prstGeom>
            <a:ln>
              <a:headEnd type="arrow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6450" y="6515100"/>
            <a:ext cx="2922762" cy="2413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G. Apollinari| - From US-LARP to US-</a:t>
            </a:r>
            <a:r>
              <a:rPr lang="en-US" dirty="0" err="1" smtClean="0"/>
              <a:t>HiLumi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0162819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4524" y="103664"/>
            <a:ext cx="6532039" cy="641739"/>
          </a:xfrm>
        </p:spPr>
        <p:txBody>
          <a:bodyPr/>
          <a:lstStyle/>
          <a:p>
            <a:r>
              <a:rPr lang="en-US" dirty="0" smtClean="0"/>
              <a:t>Functional Requirements for MQXF Magnets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04D5173-BAB6-F647-9F11-16332735A71B}" type="datetime1">
              <a:rPr lang="en-US" smtClean="0"/>
              <a:pPr>
                <a:defRPr/>
              </a:pPr>
              <a:t>10/26/15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E8B149A-14C6-B749-AF60-1744CFF2A849}" type="slidenum">
              <a:rPr lang="en-US" smtClean="0"/>
              <a:pPr>
                <a:defRPr/>
              </a:pPr>
              <a:t>19</a:t>
            </a:fld>
            <a:endParaRPr lang="en-US" dirty="0"/>
          </a:p>
        </p:txBody>
      </p:sp>
      <p:pic>
        <p:nvPicPr>
          <p:cNvPr id="9" name="Picture 8" descr="Screen Shot 2015-10-15 at 5.31.52 PM.pn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1140" y="960447"/>
            <a:ext cx="3106640" cy="4429176"/>
          </a:xfrm>
          <a:prstGeom prst="rect">
            <a:avLst/>
          </a:prstGeom>
        </p:spPr>
      </p:pic>
      <p:pic>
        <p:nvPicPr>
          <p:cNvPr id="7" name="Picture 6" descr="Screen Shot 2015-10-15 at 5.33.57 PM.png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17862" y="1901128"/>
            <a:ext cx="3134549" cy="4435239"/>
          </a:xfrm>
          <a:prstGeom prst="rect">
            <a:avLst/>
          </a:prstGeom>
        </p:spPr>
      </p:pic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4608086" y="911653"/>
            <a:ext cx="4311466" cy="5322229"/>
          </a:xfrm>
        </p:spPr>
        <p:txBody>
          <a:bodyPr/>
          <a:lstStyle/>
          <a:p>
            <a:r>
              <a:rPr lang="en-US" sz="1800" dirty="0" smtClean="0"/>
              <a:t>MQXF Functional Requirements already exchanged with WP2. </a:t>
            </a:r>
            <a:r>
              <a:rPr lang="en-US" sz="1800" dirty="0"/>
              <a:t>V</a:t>
            </a:r>
            <a:r>
              <a:rPr lang="en-US" sz="1800" dirty="0" smtClean="0"/>
              <a:t>1 with ~6 drafts/inputs preceding it.</a:t>
            </a:r>
          </a:p>
          <a:p>
            <a:r>
              <a:rPr lang="en-US" sz="1800" dirty="0" smtClean="0"/>
              <a:t>Handled in terms of ~22 “Threshold Requirements”, i.e. minimum goals for magnet performance before shipment to CERN:</a:t>
            </a:r>
          </a:p>
          <a:p>
            <a:pPr lvl="1"/>
            <a:r>
              <a:rPr lang="en-US" sz="1600" dirty="0" smtClean="0"/>
              <a:t>Ex: MQXF </a:t>
            </a:r>
            <a:r>
              <a:rPr lang="en-US" sz="1600" dirty="0" smtClean="0"/>
              <a:t>trained to 108% (17.8 kA) of operating current, withstand 800V to ground during quenching, etc..</a:t>
            </a:r>
            <a:endParaRPr lang="en-US" sz="1800" dirty="0" smtClean="0"/>
          </a:p>
          <a:p>
            <a:r>
              <a:rPr lang="en-US" sz="1800" dirty="0" smtClean="0"/>
              <a:t>Few of these requirements will become “Target KPPs (</a:t>
            </a:r>
            <a:r>
              <a:rPr lang="en-US" sz="1800" u="sng" dirty="0" smtClean="0"/>
              <a:t>Key Performance Parameters</a:t>
            </a:r>
            <a:r>
              <a:rPr lang="en-US" sz="1800" dirty="0" smtClean="0"/>
              <a:t>)” used by US Congress to monitor US-</a:t>
            </a:r>
            <a:r>
              <a:rPr lang="en-US" sz="1800" dirty="0" err="1" smtClean="0"/>
              <a:t>HiLumi</a:t>
            </a:r>
            <a:r>
              <a:rPr lang="en-US" sz="1800" dirty="0" smtClean="0"/>
              <a:t> Project during its execution.</a:t>
            </a:r>
          </a:p>
          <a:p>
            <a:pPr lvl="1"/>
            <a:r>
              <a:rPr lang="en-US" sz="1600" dirty="0" smtClean="0"/>
              <a:t>Plan to investigate with DOE whether </a:t>
            </a:r>
            <a:r>
              <a:rPr lang="en-US" sz="1600" u="sng" dirty="0" smtClean="0"/>
              <a:t>Achievement of Threshold KPP </a:t>
            </a:r>
            <a:r>
              <a:rPr lang="en-US" sz="1600" dirty="0" smtClean="0"/>
              <a:t> and </a:t>
            </a:r>
            <a:r>
              <a:rPr lang="en-US" sz="1600" u="sng" dirty="0" smtClean="0"/>
              <a:t>Acceptance by </a:t>
            </a:r>
            <a:r>
              <a:rPr lang="en-US" sz="1600" dirty="0" smtClean="0"/>
              <a:t>CERN can be used as synonymous.</a:t>
            </a:r>
          </a:p>
          <a:p>
            <a:endParaRPr lang="en-US" sz="1800" dirty="0" smtClean="0"/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6450" y="6515100"/>
            <a:ext cx="2922762" cy="2413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G. Apollinari| - From US-LARP to US-</a:t>
            </a:r>
            <a:r>
              <a:rPr lang="en-US" dirty="0" err="1" smtClean="0"/>
              <a:t>HiLumi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4441812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Status and Progress of LARP</a:t>
            </a:r>
          </a:p>
          <a:p>
            <a:pPr lvl="1"/>
            <a:r>
              <a:rPr lang="en-US" dirty="0" smtClean="0"/>
              <a:t>2015 Achievements </a:t>
            </a:r>
          </a:p>
          <a:p>
            <a:pPr lvl="1"/>
            <a:r>
              <a:rPr lang="fr-FR" dirty="0" smtClean="0"/>
              <a:t>20</a:t>
            </a:r>
            <a:r>
              <a:rPr lang="en-US" dirty="0" smtClean="0"/>
              <a:t>16 Goals</a:t>
            </a:r>
          </a:p>
          <a:p>
            <a:pPr lvl="1"/>
            <a:r>
              <a:rPr lang="en-US" dirty="0" smtClean="0"/>
              <a:t>New </a:t>
            </a:r>
            <a:r>
              <a:rPr lang="en-US" dirty="0" err="1" smtClean="0"/>
              <a:t>Toohig</a:t>
            </a:r>
            <a:r>
              <a:rPr lang="en-US" dirty="0" smtClean="0"/>
              <a:t> Fellows</a:t>
            </a:r>
          </a:p>
          <a:p>
            <a:pPr lvl="1"/>
            <a:r>
              <a:rPr lang="en-US" dirty="0" smtClean="0"/>
              <a:t>“LARP2” Program</a:t>
            </a:r>
          </a:p>
          <a:p>
            <a:r>
              <a:rPr lang="en-US" dirty="0" smtClean="0"/>
              <a:t>Transition to US-</a:t>
            </a:r>
            <a:r>
              <a:rPr lang="en-US" dirty="0" err="1" smtClean="0"/>
              <a:t>HiLumi</a:t>
            </a:r>
            <a:endParaRPr lang="en-US" dirty="0" smtClean="0"/>
          </a:p>
          <a:p>
            <a:pPr lvl="1"/>
            <a:r>
              <a:rPr lang="en-US" dirty="0" smtClean="0"/>
              <a:t>Definition of Deliverables</a:t>
            </a:r>
          </a:p>
          <a:p>
            <a:pPr lvl="1"/>
            <a:r>
              <a:rPr lang="en-US" dirty="0" smtClean="0"/>
              <a:t>Functional and Technical Specs</a:t>
            </a:r>
          </a:p>
          <a:p>
            <a:pPr lvl="1"/>
            <a:r>
              <a:rPr lang="en-US" dirty="0" smtClean="0"/>
              <a:t>Preliminary Funding Profile </a:t>
            </a:r>
          </a:p>
          <a:p>
            <a:pPr lvl="1"/>
            <a:r>
              <a:rPr lang="en-US" dirty="0" smtClean="0"/>
              <a:t>Conceptual US-</a:t>
            </a:r>
            <a:r>
              <a:rPr lang="en-US" dirty="0" err="1" smtClean="0"/>
              <a:t>HiLumi</a:t>
            </a:r>
            <a:r>
              <a:rPr lang="en-US" dirty="0" smtClean="0"/>
              <a:t> Schedule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04D5173-BAB6-F647-9F11-16332735A71B}" type="datetime1">
              <a:rPr lang="en-US" smtClean="0"/>
              <a:pPr>
                <a:defRPr/>
              </a:pPr>
              <a:t>10/26/15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E8B149A-14C6-B749-AF60-1744CFF2A849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6450" y="6515100"/>
            <a:ext cx="2922762" cy="2413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G. Apollinari| - From US-LARP to US-</a:t>
            </a:r>
            <a:r>
              <a:rPr lang="en-US" dirty="0" err="1" smtClean="0"/>
              <a:t>HiLumi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4877148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04D5173-BAB6-F647-9F11-16332735A71B}" type="datetime1">
              <a:rPr lang="en-US" smtClean="0"/>
              <a:pPr>
                <a:defRPr/>
              </a:pPr>
              <a:t>10/26/15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E8B149A-14C6-B749-AF60-1744CFF2A849}" type="slidenum">
              <a:rPr lang="en-US" smtClean="0"/>
              <a:pPr>
                <a:defRPr/>
              </a:pPr>
              <a:t>20</a:t>
            </a:fld>
            <a:endParaRPr lang="en-US" dirty="0"/>
          </a:p>
        </p:txBody>
      </p:sp>
      <p:pic>
        <p:nvPicPr>
          <p:cNvPr id="7" name="Picture 6" descr="Screen Shot 2015-10-15 at 5.31.31 PM.pn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67145" y="949632"/>
            <a:ext cx="3824750" cy="5315822"/>
          </a:xfrm>
          <a:prstGeom prst="rect">
            <a:avLst/>
          </a:prstGeom>
        </p:spPr>
      </p:pic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924524" y="103664"/>
            <a:ext cx="6532039" cy="641739"/>
          </a:xfrm>
        </p:spPr>
        <p:txBody>
          <a:bodyPr/>
          <a:lstStyle/>
          <a:p>
            <a:r>
              <a:rPr lang="en-US" dirty="0" smtClean="0"/>
              <a:t>Functional Requirements for Cold Mass</a:t>
            </a:r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4608086" y="911653"/>
            <a:ext cx="4311466" cy="5322229"/>
          </a:xfrm>
        </p:spPr>
        <p:txBody>
          <a:bodyPr/>
          <a:lstStyle/>
          <a:p>
            <a:r>
              <a:rPr lang="en-US" sz="1800" dirty="0" smtClean="0"/>
              <a:t>Exchanged with WP2 by ~mid October.</a:t>
            </a:r>
          </a:p>
          <a:p>
            <a:r>
              <a:rPr lang="en-US" sz="1800" dirty="0" smtClean="0"/>
              <a:t>Mostly dealing with integration requirements for 2 magnets in one He Vessel.</a:t>
            </a:r>
          </a:p>
          <a:p>
            <a:r>
              <a:rPr lang="en-US" sz="1800" dirty="0" smtClean="0"/>
              <a:t>(Where applicable) Threshold Requirements based on what </a:t>
            </a:r>
            <a:r>
              <a:rPr lang="en-US" sz="1800" u="sng" dirty="0" smtClean="0"/>
              <a:t>is considered feasible</a:t>
            </a:r>
            <a:r>
              <a:rPr lang="en-US" sz="1800" dirty="0" smtClean="0"/>
              <a:t> to achieve “form and function” </a:t>
            </a:r>
            <a:r>
              <a:rPr lang="en-US" sz="1800" dirty="0" smtClean="0"/>
              <a:t>and/or </a:t>
            </a:r>
            <a:r>
              <a:rPr lang="en-US" sz="1800" dirty="0" smtClean="0"/>
              <a:t>what </a:t>
            </a:r>
            <a:r>
              <a:rPr lang="en-US" sz="1800" u="sng" dirty="0" smtClean="0"/>
              <a:t>has been achieved </a:t>
            </a:r>
            <a:r>
              <a:rPr lang="en-US" sz="1800" dirty="0" smtClean="0"/>
              <a:t>for present Q2 LHC Triplets. </a:t>
            </a:r>
          </a:p>
          <a:p>
            <a:endParaRPr lang="en-US" sz="1800" dirty="0"/>
          </a:p>
          <a:p>
            <a:r>
              <a:rPr lang="en-US" sz="1800" dirty="0" smtClean="0"/>
              <a:t>A convergence on the Functional Requirements for the Magnets and Cold Mass are necessary elements for a proper justification of Project estimates in the US (Project Cost, Contingency Levels, Schedule, etc.) </a:t>
            </a:r>
          </a:p>
          <a:p>
            <a:pPr marL="457200" lvl="1" indent="0">
              <a:buNone/>
            </a:pPr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6450" y="6515100"/>
            <a:ext cx="2922762" cy="2413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G. Apollinari| - From US-LARP to US-</a:t>
            </a:r>
            <a:r>
              <a:rPr lang="en-US" dirty="0" err="1" smtClean="0"/>
              <a:t>HiLumi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0971061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Importance of “Technical Feasibility”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800672"/>
            <a:ext cx="8672513" cy="5576150"/>
          </a:xfrm>
          <a:noFill/>
        </p:spPr>
        <p:txBody>
          <a:bodyPr/>
          <a:lstStyle/>
          <a:p>
            <a:r>
              <a:rPr lang="en-US" sz="1600" dirty="0" smtClean="0"/>
              <a:t>Success story of technical communication across the Atlantic !</a:t>
            </a:r>
          </a:p>
          <a:p>
            <a:r>
              <a:rPr lang="en-US" sz="1600" dirty="0" smtClean="0"/>
              <a:t>During the development of Technical Specification for CC, very stringent requirements on allowed imperfections of Electron Beam Welds found their way into the specification.</a:t>
            </a:r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 smtClean="0"/>
          </a:p>
          <a:p>
            <a:endParaRPr lang="en-US" sz="1800" dirty="0"/>
          </a:p>
          <a:p>
            <a:endParaRPr lang="en-US" sz="1800" dirty="0" smtClean="0"/>
          </a:p>
          <a:p>
            <a:r>
              <a:rPr lang="en-US" sz="1600" dirty="0" smtClean="0"/>
              <a:t>After interactions with experts at JLAB and other Labs in the US, a spec based on </a:t>
            </a:r>
            <a:r>
              <a:rPr lang="en-US" sz="1600" i="1" dirty="0" smtClean="0"/>
              <a:t>Stringent </a:t>
            </a:r>
            <a:r>
              <a:rPr lang="en-US" sz="1600" i="1" dirty="0"/>
              <a:t>R</a:t>
            </a:r>
            <a:r>
              <a:rPr lang="en-US" sz="1600" i="1" dirty="0" smtClean="0"/>
              <a:t>equirement </a:t>
            </a:r>
            <a:r>
              <a:rPr lang="en-US" sz="1600" dirty="0" smtClean="0"/>
              <a:t>of EN-ISO 13919-</a:t>
            </a:r>
            <a:r>
              <a:rPr lang="en-US" sz="1600" dirty="0" smtClean="0"/>
              <a:t>2 (Al. EBW) </a:t>
            </a:r>
            <a:r>
              <a:rPr lang="en-US" sz="1600" dirty="0" smtClean="0"/>
              <a:t>is being considered:</a:t>
            </a:r>
          </a:p>
          <a:p>
            <a:endParaRPr lang="en-US" sz="1600" dirty="0"/>
          </a:p>
          <a:p>
            <a:endParaRPr lang="en-US" sz="1600" dirty="0" smtClean="0"/>
          </a:p>
          <a:p>
            <a:endParaRPr lang="en-US" sz="1600" dirty="0" smtClean="0"/>
          </a:p>
          <a:p>
            <a:endParaRPr lang="en-US" sz="1600" dirty="0"/>
          </a:p>
          <a:p>
            <a:endParaRPr lang="en-US" sz="1600" dirty="0" smtClean="0"/>
          </a:p>
          <a:p>
            <a:pPr marL="0" indent="0">
              <a:buNone/>
            </a:pPr>
            <a:endParaRPr lang="en-US" sz="1600" dirty="0" smtClean="0"/>
          </a:p>
          <a:p>
            <a:r>
              <a:rPr lang="en-US" sz="2000" dirty="0" smtClean="0"/>
              <a:t>Converging on “technically feasible” specs prevents non-conformities, </a:t>
            </a:r>
            <a:r>
              <a:rPr lang="en-US" sz="2000" i="1" dirty="0" smtClean="0"/>
              <a:t>“explosion” </a:t>
            </a:r>
            <a:r>
              <a:rPr lang="en-US" sz="2000" dirty="0" smtClean="0"/>
              <a:t>of contingency in US Project estimate, schedule delays, …</a:t>
            </a:r>
            <a:endParaRPr lang="en-US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04D5173-BAB6-F647-9F11-16332735A71B}" type="datetime1">
              <a:rPr lang="en-US" smtClean="0"/>
              <a:pPr>
                <a:defRPr/>
              </a:pPr>
              <a:t>10/26/15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E8B149A-14C6-B749-AF60-1744CFF2A849}" type="slidenum">
              <a:rPr lang="en-US" smtClean="0"/>
              <a:pPr>
                <a:defRPr/>
              </a:pPr>
              <a:t>21</a:t>
            </a:fld>
            <a:endParaRPr lang="en-US" dirty="0"/>
          </a:p>
        </p:txBody>
      </p:sp>
      <p:pic>
        <p:nvPicPr>
          <p:cNvPr id="7" name="Picture 6" descr="Screen Shot 2015-10-16 at 9.23.49 AM.pn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60232" y="1619293"/>
            <a:ext cx="6178257" cy="756477"/>
          </a:xfrm>
          <a:prstGeom prst="rect">
            <a:avLst/>
          </a:prstGeom>
        </p:spPr>
      </p:pic>
      <p:grpSp>
        <p:nvGrpSpPr>
          <p:cNvPr id="5" name="Group 4"/>
          <p:cNvGrpSpPr/>
          <p:nvPr/>
        </p:nvGrpSpPr>
        <p:grpSpPr>
          <a:xfrm>
            <a:off x="370421" y="3782794"/>
            <a:ext cx="8341914" cy="1576306"/>
            <a:chOff x="370421" y="4012465"/>
            <a:chExt cx="8341914" cy="1576306"/>
          </a:xfrm>
        </p:grpSpPr>
        <p:pic>
          <p:nvPicPr>
            <p:cNvPr id="9" name="Picture 8" descr="Screen Shot 2015-10-16 at 9.31.40 AM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5400000">
              <a:off x="4210503" y="175558"/>
              <a:ext cx="664926" cy="8338739"/>
            </a:xfrm>
            <a:prstGeom prst="rect">
              <a:avLst/>
            </a:prstGeom>
          </p:spPr>
        </p:pic>
        <p:pic>
          <p:nvPicPr>
            <p:cNvPr id="10" name="Picture 9" descr="Screen Shot 2015-10-16 at 9.31.40 AM.png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5400000">
              <a:off x="4047428" y="999602"/>
              <a:ext cx="912162" cy="8266176"/>
            </a:xfrm>
            <a:prstGeom prst="rect">
              <a:avLst/>
            </a:prstGeom>
          </p:spPr>
        </p:pic>
      </p:grpSp>
      <p:sp>
        <p:nvSpPr>
          <p:cNvPr id="12" name="TextBox 11"/>
          <p:cNvSpPr txBox="1"/>
          <p:nvPr/>
        </p:nvSpPr>
        <p:spPr>
          <a:xfrm>
            <a:off x="6474957" y="4978943"/>
            <a:ext cx="2449884" cy="276999"/>
          </a:xfrm>
          <a:prstGeom prst="rect">
            <a:avLst/>
          </a:prstGeom>
          <a:solidFill>
            <a:srgbClr val="FFFFFF"/>
          </a:solidFill>
          <a:ln>
            <a:solidFill>
              <a:srgbClr val="404040"/>
            </a:solidFill>
          </a:ln>
        </p:spPr>
        <p:txBody>
          <a:bodyPr wrap="none" rtlCol="0">
            <a:spAutoFit/>
          </a:bodyPr>
          <a:lstStyle/>
          <a:p>
            <a:r>
              <a:rPr lang="en-US" sz="1200" i="1" dirty="0"/>
              <a:t>h</a:t>
            </a:r>
            <a:r>
              <a:rPr lang="en-US" sz="1200" i="1" dirty="0" smtClean="0"/>
              <a:t> &lt; 0.2 mm + 0.14 x 4 mm = 0.8 mm</a:t>
            </a:r>
            <a:endParaRPr lang="en-US" sz="1200" i="1" dirty="0"/>
          </a:p>
        </p:txBody>
      </p:sp>
      <p:pic>
        <p:nvPicPr>
          <p:cNvPr id="13" name="Picture 12" descr="Screen Shot 2015-10-16 at 9.23.49 AM.png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235602" y="2346878"/>
            <a:ext cx="5888736" cy="877824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353997" y="2881107"/>
            <a:ext cx="1172341" cy="276999"/>
          </a:xfrm>
          <a:prstGeom prst="rect">
            <a:avLst/>
          </a:prstGeom>
          <a:solidFill>
            <a:srgbClr val="FFFFFF"/>
          </a:solidFill>
          <a:ln>
            <a:solidFill>
              <a:srgbClr val="404040"/>
            </a:solidFill>
          </a:ln>
        </p:spPr>
        <p:txBody>
          <a:bodyPr wrap="none" rtlCol="0">
            <a:spAutoFit/>
          </a:bodyPr>
          <a:lstStyle/>
          <a:p>
            <a:r>
              <a:rPr lang="en-US" sz="1200" i="1" dirty="0" smtClean="0"/>
              <a:t>EDMS 1389669 </a:t>
            </a:r>
            <a:endParaRPr lang="en-US" sz="1200" i="1" dirty="0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6450" y="6515100"/>
            <a:ext cx="2922762" cy="2413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G. Apollinari| - From US-LARP to US-</a:t>
            </a:r>
            <a:r>
              <a:rPr lang="en-US" dirty="0" err="1" smtClean="0"/>
              <a:t>HiLumi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0121158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Launch Safety Agreement for MQXF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1" y="911653"/>
            <a:ext cx="8662056" cy="1290473"/>
          </a:xfrm>
        </p:spPr>
        <p:txBody>
          <a:bodyPr/>
          <a:lstStyle/>
          <a:p>
            <a:r>
              <a:rPr lang="en-US" sz="1800" dirty="0" smtClean="0"/>
              <a:t>US-</a:t>
            </a:r>
            <a:r>
              <a:rPr lang="en-US" sz="1800" dirty="0" err="1" smtClean="0"/>
              <a:t>HiLumi</a:t>
            </a:r>
            <a:r>
              <a:rPr lang="en-US" sz="1800" dirty="0" smtClean="0"/>
              <a:t> PO started inquiring on the stipulation of the LSA that US-</a:t>
            </a:r>
            <a:r>
              <a:rPr lang="en-US" sz="1800" dirty="0" err="1" smtClean="0"/>
              <a:t>HiLumi</a:t>
            </a:r>
            <a:r>
              <a:rPr lang="en-US" sz="1800" dirty="0" smtClean="0"/>
              <a:t> will need to abide to in order for the US deliverables to be accepted at CERN</a:t>
            </a:r>
          </a:p>
          <a:p>
            <a:r>
              <a:rPr lang="en-US" sz="1800" dirty="0" smtClean="0"/>
              <a:t>Directed to WP3-HSE interactions for Crab Cavities and LSA for 11 T.</a:t>
            </a:r>
          </a:p>
          <a:p>
            <a:pPr lvl="1"/>
            <a:r>
              <a:rPr lang="en-US" sz="1600" dirty="0" smtClean="0"/>
              <a:t>CE-marking</a:t>
            </a:r>
          </a:p>
          <a:p>
            <a:pPr lvl="1"/>
            <a:endParaRPr lang="en-US" sz="1600" dirty="0"/>
          </a:p>
          <a:p>
            <a:pPr lvl="1"/>
            <a:endParaRPr lang="en-US" sz="1600" dirty="0" smtClean="0"/>
          </a:p>
          <a:p>
            <a:pPr lvl="1"/>
            <a:endParaRPr lang="en-US" sz="1600" dirty="0"/>
          </a:p>
          <a:p>
            <a:pPr lvl="1"/>
            <a:endParaRPr lang="en-US" sz="1600" dirty="0" smtClean="0"/>
          </a:p>
          <a:p>
            <a:pPr lvl="1"/>
            <a:endParaRPr lang="en-US" sz="1600" dirty="0"/>
          </a:p>
          <a:p>
            <a:pPr lvl="1"/>
            <a:endParaRPr lang="en-US" sz="1600" dirty="0" smtClean="0"/>
          </a:p>
          <a:p>
            <a:pPr lvl="1"/>
            <a:r>
              <a:rPr lang="en-US" sz="1600" dirty="0" smtClean="0"/>
              <a:t>(Possible) US-</a:t>
            </a:r>
            <a:r>
              <a:rPr lang="en-US" sz="1600" dirty="0" err="1" smtClean="0"/>
              <a:t>HiLumi</a:t>
            </a:r>
            <a:r>
              <a:rPr lang="en-US" sz="1600" dirty="0" smtClean="0"/>
              <a:t> Project external dependence</a:t>
            </a:r>
          </a:p>
          <a:p>
            <a:pPr lvl="1"/>
            <a:endParaRPr lang="en-US" sz="1600" dirty="0"/>
          </a:p>
          <a:p>
            <a:pPr lvl="1"/>
            <a:endParaRPr lang="en-US" sz="1600" dirty="0" smtClean="0"/>
          </a:p>
          <a:p>
            <a:pPr lvl="1"/>
            <a:endParaRPr lang="en-US" sz="1600" dirty="0"/>
          </a:p>
          <a:p>
            <a:pPr lvl="1"/>
            <a:r>
              <a:rPr lang="en-US" sz="1600" dirty="0" smtClean="0"/>
              <a:t>11T LSA</a:t>
            </a:r>
          </a:p>
          <a:p>
            <a:pPr marL="0" indent="0">
              <a:buNone/>
            </a:pPr>
            <a:endParaRPr lang="en-US" sz="1800" dirty="0" smtClean="0"/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04D5173-BAB6-F647-9F11-16332735A71B}" type="datetime1">
              <a:rPr lang="en-US" smtClean="0"/>
              <a:pPr>
                <a:defRPr/>
              </a:pPr>
              <a:t>10/26/15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G. Apollinari| - LARP Status and Challenges</a:t>
            </a:r>
            <a:endParaRPr lang="en-US" b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E8B149A-14C6-B749-AF60-1744CFF2A849}" type="slidenum">
              <a:rPr lang="en-US" smtClean="0"/>
              <a:pPr>
                <a:defRPr/>
              </a:pPr>
              <a:t>22</a:t>
            </a:fld>
            <a:endParaRPr lang="en-US" dirty="0"/>
          </a:p>
        </p:txBody>
      </p:sp>
      <p:grpSp>
        <p:nvGrpSpPr>
          <p:cNvPr id="14" name="Group 13"/>
          <p:cNvGrpSpPr/>
          <p:nvPr/>
        </p:nvGrpSpPr>
        <p:grpSpPr>
          <a:xfrm>
            <a:off x="585216" y="2194560"/>
            <a:ext cx="8305441" cy="1554480"/>
            <a:chOff x="585216" y="2194560"/>
            <a:chExt cx="8305441" cy="1554480"/>
          </a:xfrm>
        </p:grpSpPr>
        <p:pic>
          <p:nvPicPr>
            <p:cNvPr id="7" name="Picture 6" descr="Screen Shot 2015-10-16 at 10.11.03 AM.png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85216" y="2194560"/>
              <a:ext cx="7808976" cy="1554480"/>
            </a:xfrm>
            <a:prstGeom prst="rect">
              <a:avLst/>
            </a:prstGeom>
            <a:ln>
              <a:solidFill>
                <a:srgbClr val="404040"/>
              </a:solidFill>
            </a:ln>
          </p:spPr>
        </p:pic>
        <p:sp>
          <p:nvSpPr>
            <p:cNvPr id="8" name="TextBox 7"/>
            <p:cNvSpPr txBox="1"/>
            <p:nvPr/>
          </p:nvSpPr>
          <p:spPr>
            <a:xfrm>
              <a:off x="7718316" y="2300178"/>
              <a:ext cx="1172341" cy="276999"/>
            </a:xfrm>
            <a:prstGeom prst="rect">
              <a:avLst/>
            </a:prstGeom>
            <a:solidFill>
              <a:srgbClr val="FFFFFF"/>
            </a:solidFill>
            <a:ln>
              <a:solidFill>
                <a:srgbClr val="404040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1200" i="1" dirty="0" smtClean="0"/>
                <a:t>EDMS 1541969 </a:t>
              </a:r>
              <a:endParaRPr lang="en-US" sz="1200" i="1" dirty="0"/>
            </a:p>
          </p:txBody>
        </p:sp>
        <p:cxnSp>
          <p:nvCxnSpPr>
            <p:cNvPr id="12" name="Straight Connector 11"/>
            <p:cNvCxnSpPr/>
            <p:nvPr/>
          </p:nvCxnSpPr>
          <p:spPr>
            <a:xfrm flipV="1">
              <a:off x="676275" y="3066764"/>
              <a:ext cx="1782843" cy="1351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flipV="1">
              <a:off x="4260631" y="3263485"/>
              <a:ext cx="2495187" cy="1351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" name="Group 8"/>
          <p:cNvGrpSpPr/>
          <p:nvPr/>
        </p:nvGrpSpPr>
        <p:grpSpPr>
          <a:xfrm>
            <a:off x="594360" y="4269150"/>
            <a:ext cx="8296297" cy="628777"/>
            <a:chOff x="594360" y="4269150"/>
            <a:chExt cx="8296297" cy="628777"/>
          </a:xfrm>
        </p:grpSpPr>
        <p:pic>
          <p:nvPicPr>
            <p:cNvPr id="10" name="Picture 9" descr="Screen Shot 2015-10-16 at 10.12.05 AM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94360" y="4269150"/>
              <a:ext cx="7827264" cy="459341"/>
            </a:xfrm>
            <a:prstGeom prst="rect">
              <a:avLst/>
            </a:prstGeom>
            <a:ln>
              <a:solidFill>
                <a:srgbClr val="404040"/>
              </a:solidFill>
            </a:ln>
          </p:spPr>
        </p:pic>
        <p:sp>
          <p:nvSpPr>
            <p:cNvPr id="15" name="TextBox 14"/>
            <p:cNvSpPr txBox="1"/>
            <p:nvPr/>
          </p:nvSpPr>
          <p:spPr>
            <a:xfrm>
              <a:off x="7718316" y="4620928"/>
              <a:ext cx="1172341" cy="276999"/>
            </a:xfrm>
            <a:prstGeom prst="rect">
              <a:avLst/>
            </a:prstGeom>
            <a:solidFill>
              <a:srgbClr val="FFFFFF"/>
            </a:solidFill>
            <a:ln>
              <a:solidFill>
                <a:srgbClr val="404040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1200" i="1" dirty="0" smtClean="0"/>
                <a:t>EDMS 1375354 </a:t>
              </a:r>
              <a:endParaRPr lang="en-US" sz="1200" i="1" dirty="0"/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2422015" y="4944650"/>
            <a:ext cx="6352581" cy="1264009"/>
            <a:chOff x="2422015" y="4944650"/>
            <a:chExt cx="6352581" cy="1264009"/>
          </a:xfrm>
        </p:grpSpPr>
        <p:pic>
          <p:nvPicPr>
            <p:cNvPr id="16" name="Picture 15" descr="Screen Shot 2015-10-16 at 10.29.59 AM.png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2422015" y="4944650"/>
              <a:ext cx="6022775" cy="1209969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sp>
          <p:nvSpPr>
            <p:cNvPr id="17" name="TextBox 16"/>
            <p:cNvSpPr txBox="1"/>
            <p:nvPr/>
          </p:nvSpPr>
          <p:spPr>
            <a:xfrm>
              <a:off x="7602255" y="5931660"/>
              <a:ext cx="1172341" cy="276999"/>
            </a:xfrm>
            <a:prstGeom prst="rect">
              <a:avLst/>
            </a:prstGeom>
            <a:solidFill>
              <a:srgbClr val="FFFFFF"/>
            </a:solidFill>
            <a:ln>
              <a:solidFill>
                <a:srgbClr val="404040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1200" i="1" dirty="0" smtClean="0"/>
                <a:t>EDMS 1472317 </a:t>
              </a:r>
              <a:endParaRPr lang="en-US" sz="1200" i="1" dirty="0"/>
            </a:p>
          </p:txBody>
        </p:sp>
        <p:cxnSp>
          <p:nvCxnSpPr>
            <p:cNvPr id="18" name="Straight Connector 17"/>
            <p:cNvCxnSpPr/>
            <p:nvPr/>
          </p:nvCxnSpPr>
          <p:spPr>
            <a:xfrm flipV="1">
              <a:off x="2621275" y="6084931"/>
              <a:ext cx="2719611" cy="1351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>
              <a:off x="7215214" y="5900364"/>
              <a:ext cx="1148504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>
              <a:off x="4053509" y="6160062"/>
              <a:ext cx="1287377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>
              <a:off x="2621275" y="5715015"/>
              <a:ext cx="2107798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7453353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US-</a:t>
            </a:r>
            <a:r>
              <a:rPr lang="en-US" dirty="0" err="1" smtClean="0"/>
              <a:t>HiLumi</a:t>
            </a:r>
            <a:r>
              <a:rPr lang="en-US" dirty="0" smtClean="0"/>
              <a:t> Project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 DOE construction project is governed by DOE Order 413.3B</a:t>
            </a:r>
          </a:p>
          <a:p>
            <a:pPr lvl="1"/>
            <a:r>
              <a:rPr lang="en-US" dirty="0">
                <a:hlinkClick r:id="rId2"/>
              </a:rPr>
              <a:t>https://</a:t>
            </a:r>
            <a:r>
              <a:rPr lang="en-US" dirty="0" smtClean="0">
                <a:hlinkClick r:id="rId2"/>
              </a:rPr>
              <a:t>www.directives.doe.gov/directives-documents/0413.3-BOrder-b</a:t>
            </a:r>
            <a:r>
              <a:rPr lang="en-US" dirty="0" smtClean="0"/>
              <a:t> </a:t>
            </a:r>
          </a:p>
          <a:p>
            <a:pPr lvl="1"/>
            <a:r>
              <a:rPr lang="en-US" dirty="0"/>
              <a:t>Applies to capital assets projects having a Total Project Cost greater than or equal to $50M</a:t>
            </a:r>
          </a:p>
          <a:p>
            <a:r>
              <a:rPr lang="en-US" dirty="0" smtClean="0"/>
              <a:t>DOE projects typically progress through five Critical Decision (CD) gateways, which serve as major milestones</a:t>
            </a:r>
          </a:p>
          <a:p>
            <a:pPr lvl="1"/>
            <a:r>
              <a:rPr lang="en-US" dirty="0" smtClean="0"/>
              <a:t>Each CD marks an authorization to increase the commitment of resources by DOE and requires successful completion of the preceding phase or CD</a:t>
            </a:r>
          </a:p>
          <a:p>
            <a:pPr marL="0" indent="-400050"/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66E6E-3187-4C1D-BA6D-2ACAC749C432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33492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Critical Decisions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032800"/>
            <a:ext cx="8672513" cy="5275653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Critical Decision (CD) Gateways</a:t>
            </a:r>
          </a:p>
          <a:p>
            <a:pPr lvl="1"/>
            <a:r>
              <a:rPr lang="en-US" dirty="0" smtClean="0"/>
              <a:t>CD-0: Approve Mission Need</a:t>
            </a:r>
          </a:p>
          <a:p>
            <a:pPr lvl="1"/>
            <a:r>
              <a:rPr lang="en-US" dirty="0" smtClean="0"/>
              <a:t>CD-1: Approve Alternative Selection and Cost Range</a:t>
            </a:r>
          </a:p>
          <a:p>
            <a:pPr lvl="1"/>
            <a:r>
              <a:rPr lang="en-US" dirty="0" smtClean="0"/>
              <a:t>CD-2: Approve Performance Baseline </a:t>
            </a:r>
            <a:r>
              <a:rPr lang="en-US" sz="1700" i="1" dirty="0" smtClean="0"/>
              <a:t>(when KPP are frozen !)</a:t>
            </a:r>
          </a:p>
          <a:p>
            <a:pPr lvl="1"/>
            <a:r>
              <a:rPr lang="en-US" dirty="0" smtClean="0"/>
              <a:t>CD-3: Approve Start of Construction/Execution </a:t>
            </a:r>
            <a:r>
              <a:rPr lang="en-US" sz="1700" i="1" dirty="0" smtClean="0"/>
              <a:t>(Production Start !)</a:t>
            </a:r>
          </a:p>
          <a:p>
            <a:pPr lvl="1"/>
            <a:r>
              <a:rPr lang="en-US" dirty="0" smtClean="0"/>
              <a:t>CD-4: Approve Start of Operations or Project Completion</a:t>
            </a:r>
          </a:p>
          <a:p>
            <a:r>
              <a:rPr lang="en-US" dirty="0" smtClean="0"/>
              <a:t>A project shall be completed at CD-4 within the original approved performance baseline (CD-2)</a:t>
            </a:r>
          </a:p>
          <a:p>
            <a:endParaRPr lang="en-US" dirty="0" smtClean="0"/>
          </a:p>
          <a:p>
            <a:r>
              <a:rPr lang="en-US" sz="2000" dirty="0"/>
              <a:t>CD-0 approval is now expected by early FY16</a:t>
            </a:r>
          </a:p>
          <a:p>
            <a:pPr lvl="1"/>
            <a:r>
              <a:rPr lang="en-US" sz="2000" dirty="0"/>
              <a:t>Mission Need based on DOE/CERN agreements</a:t>
            </a:r>
          </a:p>
          <a:p>
            <a:pPr lvl="1"/>
            <a:r>
              <a:rPr lang="en-US" sz="2000" dirty="0">
                <a:solidFill>
                  <a:srgbClr val="FF0000"/>
                </a:solidFill>
              </a:rPr>
              <a:t>US-LARP acting as if we already received CD-0 </a:t>
            </a:r>
            <a:r>
              <a:rPr lang="en-US" sz="2000" dirty="0" smtClean="0">
                <a:solidFill>
                  <a:srgbClr val="FF0000"/>
                </a:solidFill>
              </a:rPr>
              <a:t>for US-</a:t>
            </a:r>
            <a:r>
              <a:rPr lang="en-US" sz="2000" dirty="0" err="1" smtClean="0">
                <a:solidFill>
                  <a:srgbClr val="FF0000"/>
                </a:solidFill>
              </a:rPr>
              <a:t>HiLumi</a:t>
            </a:r>
            <a:r>
              <a:rPr lang="en-US" sz="2000" dirty="0" smtClean="0">
                <a:solidFill>
                  <a:srgbClr val="FF0000"/>
                </a:solidFill>
              </a:rPr>
              <a:t> and </a:t>
            </a:r>
            <a:r>
              <a:rPr lang="en-US" sz="2000" dirty="0">
                <a:solidFill>
                  <a:srgbClr val="FF0000"/>
                </a:solidFill>
              </a:rPr>
              <a:t>preparing </a:t>
            </a:r>
            <a:r>
              <a:rPr lang="en-US" sz="2000" dirty="0" smtClean="0">
                <a:solidFill>
                  <a:srgbClr val="FF0000"/>
                </a:solidFill>
              </a:rPr>
              <a:t>actively for </a:t>
            </a:r>
            <a:r>
              <a:rPr lang="en-US" sz="2000" dirty="0">
                <a:solidFill>
                  <a:srgbClr val="FF0000"/>
                </a:solidFill>
              </a:rPr>
              <a:t>CD-1</a:t>
            </a:r>
          </a:p>
          <a:p>
            <a:r>
              <a:rPr lang="en-US" sz="2000" dirty="0"/>
              <a:t>CD-1 approval by ~Jan 17?</a:t>
            </a:r>
          </a:p>
          <a:p>
            <a:pPr lvl="1"/>
            <a:r>
              <a:rPr lang="en-US" sz="2000" dirty="0"/>
              <a:t>Requires preparation in 2016 for CD-1 Director’s review and CD-1 DOE review</a:t>
            </a:r>
          </a:p>
          <a:p>
            <a:r>
              <a:rPr lang="en-US" sz="2000" dirty="0"/>
              <a:t>Consolidated CD-2/3 approval</a:t>
            </a:r>
          </a:p>
          <a:p>
            <a:pPr lvl="1"/>
            <a:r>
              <a:rPr lang="en-US" sz="2000" dirty="0"/>
              <a:t>Approval by Q3 FY18, based on 2 successful long magnet prototypes</a:t>
            </a:r>
          </a:p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66E6E-3187-4C1D-BA6D-2ACAC749C432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30486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04D5173-BAB6-F647-9F11-16332735A71B}" type="datetime1">
              <a:rPr lang="en-US" smtClean="0"/>
              <a:pPr>
                <a:defRPr/>
              </a:pPr>
              <a:t>10/26/15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E8B149A-14C6-B749-AF60-1744CFF2A849}" type="slidenum">
              <a:rPr lang="en-US" smtClean="0"/>
              <a:pPr>
                <a:defRPr/>
              </a:pPr>
              <a:t>25</a:t>
            </a:fld>
            <a:endParaRPr lang="en-US" dirty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1029426" y="76200"/>
            <a:ext cx="6307138" cy="639762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 anchorCtr="0">
            <a:noAutofit/>
          </a:bodyPr>
          <a:lstStyle>
            <a:lvl1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rgbClr val="154D81"/>
                </a:solidFill>
                <a:latin typeface="Helvetica"/>
                <a:ea typeface="ＭＳ Ｐゴシック" charset="0"/>
                <a:cs typeface="ＭＳ Ｐゴシック" charset="0"/>
              </a:defRPr>
            </a:lvl1pPr>
            <a:lvl2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074184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2pPr>
            <a:lvl3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074184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3pPr>
            <a:lvl4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074184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4pPr>
            <a:lvl5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074184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5pPr>
            <a:lvl6pPr marL="4572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6pPr>
            <a:lvl7pPr marL="9144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7pPr>
            <a:lvl8pPr marL="13716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8pPr>
            <a:lvl9pPr marL="18288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9pPr>
          </a:lstStyle>
          <a:p>
            <a:r>
              <a:rPr lang="en-US" sz="2800" dirty="0" smtClean="0"/>
              <a:t>Funding Profile History </a:t>
            </a:r>
            <a:endParaRPr lang="en-US" sz="2800" dirty="0"/>
          </a:p>
        </p:txBody>
      </p:sp>
      <p:sp>
        <p:nvSpPr>
          <p:cNvPr id="8" name="Slide Number Placeholder 3"/>
          <p:cNvSpPr txBox="1">
            <a:spLocks/>
          </p:cNvSpPr>
          <p:nvPr/>
        </p:nvSpPr>
        <p:spPr>
          <a:xfrm>
            <a:off x="7010400" y="6492875"/>
            <a:ext cx="2133600" cy="365125"/>
          </a:xfrm>
          <a:prstGeom prst="rect">
            <a:avLst/>
          </a:prstGeom>
        </p:spPr>
        <p:txBody>
          <a:bodyPr lIns="0" tIns="0" rIns="0" bIns="0" anchor="t" anchorCtr="0"/>
          <a:lstStyle>
            <a:defPPr>
              <a:defRPr lang="en-US"/>
            </a:defPPr>
            <a:lvl1pPr marL="0" algn="l" defTabSz="457200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rgbClr val="154D81"/>
                </a:solidFill>
                <a:latin typeface="Helvetica"/>
                <a:ea typeface="ＭＳ Ｐゴシック" charset="0"/>
                <a:cs typeface="ＭＳ Ｐゴシック" charset="0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9pPr>
          </a:lstStyle>
          <a:p>
            <a:fld id="{E5266E6E-3187-4C1D-BA6D-2ACAC749C432}" type="slidenum">
              <a:rPr lang="en-US" smtClean="0"/>
              <a:pPr/>
              <a:t>25</a:t>
            </a:fld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5356" y="2235996"/>
            <a:ext cx="3794017" cy="2681634"/>
          </a:xfrm>
          <a:prstGeom prst="rect">
            <a:avLst/>
          </a:prstGeom>
        </p:spPr>
      </p:pic>
      <p:cxnSp>
        <p:nvCxnSpPr>
          <p:cNvPr id="11" name="Straight Arrow Connector 10"/>
          <p:cNvCxnSpPr/>
          <p:nvPr/>
        </p:nvCxnSpPr>
        <p:spPr>
          <a:xfrm>
            <a:off x="1564700" y="1982957"/>
            <a:ext cx="783300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2348000" y="1982957"/>
            <a:ext cx="1822257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1391161" y="1435857"/>
            <a:ext cx="110367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latin typeface="+mj-lt"/>
              </a:rPr>
              <a:t>Pre-FY18 </a:t>
            </a:r>
          </a:p>
          <a:p>
            <a:pPr algn="ctr"/>
            <a:r>
              <a:rPr lang="en-US" sz="1200" dirty="0" smtClean="0">
                <a:latin typeface="+mj-lt"/>
              </a:rPr>
              <a:t>($14.4M)</a:t>
            </a:r>
            <a:endParaRPr lang="en-US" sz="1200" dirty="0">
              <a:latin typeface="+mj-lt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792095" y="1394143"/>
            <a:ext cx="990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latin typeface="+mj-lt"/>
              </a:rPr>
              <a:t>Project </a:t>
            </a:r>
          </a:p>
          <a:p>
            <a:pPr algn="ctr"/>
            <a:r>
              <a:rPr lang="en-US" sz="1200" dirty="0" smtClean="0">
                <a:latin typeface="+mj-lt"/>
              </a:rPr>
              <a:t>($222M)</a:t>
            </a:r>
            <a:endParaRPr lang="en-US" sz="1200" dirty="0">
              <a:latin typeface="+mj-lt"/>
            </a:endParaRPr>
          </a:p>
        </p:txBody>
      </p:sp>
      <p:cxnSp>
        <p:nvCxnSpPr>
          <p:cNvPr id="15" name="Straight Connector 14"/>
          <p:cNvCxnSpPr/>
          <p:nvPr/>
        </p:nvCxnSpPr>
        <p:spPr>
          <a:xfrm>
            <a:off x="2348000" y="1601957"/>
            <a:ext cx="0" cy="60960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4178357" y="1576113"/>
            <a:ext cx="0" cy="60960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1564700" y="1575884"/>
            <a:ext cx="0" cy="60960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Content Placeholder 2"/>
          <p:cNvSpPr txBox="1">
            <a:spLocks/>
          </p:cNvSpPr>
          <p:nvPr/>
        </p:nvSpPr>
        <p:spPr>
          <a:xfrm>
            <a:off x="5664134" y="1776716"/>
            <a:ext cx="3219754" cy="28878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accent3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spcAft>
                <a:spcPts val="0"/>
              </a:spcAft>
              <a:buNone/>
            </a:pPr>
            <a:endParaRPr lang="en-US" sz="1800" dirty="0"/>
          </a:p>
          <a:p>
            <a:pPr fontAlgn="auto">
              <a:spcAft>
                <a:spcPts val="0"/>
              </a:spcAft>
            </a:pPr>
            <a:endParaRPr lang="en-US" sz="1800" dirty="0" smtClean="0"/>
          </a:p>
          <a:p>
            <a:pPr fontAlgn="auto">
              <a:spcAft>
                <a:spcPts val="0"/>
              </a:spcAft>
            </a:pPr>
            <a:endParaRPr lang="en-US" sz="1800" dirty="0"/>
          </a:p>
          <a:p>
            <a:pPr marL="0" indent="0" fontAlgn="auto">
              <a:spcAft>
                <a:spcPts val="0"/>
              </a:spcAft>
              <a:buNone/>
            </a:pPr>
            <a:endParaRPr lang="en-US" sz="1800" dirty="0" smtClean="0"/>
          </a:p>
          <a:p>
            <a:pPr fontAlgn="auto">
              <a:spcAft>
                <a:spcPts val="0"/>
              </a:spcAft>
            </a:pPr>
            <a:endParaRPr lang="en-US" sz="1800" dirty="0" smtClean="0"/>
          </a:p>
        </p:txBody>
      </p:sp>
      <p:sp>
        <p:nvSpPr>
          <p:cNvPr id="19" name="Content Placeholder 2"/>
          <p:cNvSpPr>
            <a:spLocks noGrp="1"/>
          </p:cNvSpPr>
          <p:nvPr>
            <p:ph idx="1"/>
          </p:nvPr>
        </p:nvSpPr>
        <p:spPr>
          <a:xfrm>
            <a:off x="423116" y="1055480"/>
            <a:ext cx="8672513" cy="5275653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Feb </a:t>
            </a:r>
            <a:r>
              <a:rPr lang="fr-FR" dirty="0" smtClean="0"/>
              <a:t>’</a:t>
            </a:r>
            <a:r>
              <a:rPr lang="en-US" dirty="0" smtClean="0"/>
              <a:t>15 presentation to DOE-Germantown:</a:t>
            </a:r>
          </a:p>
          <a:p>
            <a:pPr marL="0" indent="0">
              <a:buNone/>
            </a:pPr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DOE Feedback in May ‘15 at </a:t>
            </a:r>
            <a:r>
              <a:rPr lang="en-US" dirty="0" err="1" smtClean="0"/>
              <a:t>HiLumi</a:t>
            </a:r>
            <a:r>
              <a:rPr lang="en-US" dirty="0" smtClean="0"/>
              <a:t>/LARP Collaboration meeting:</a:t>
            </a:r>
          </a:p>
          <a:p>
            <a:pPr lvl="1"/>
            <a:r>
              <a:rPr lang="en-US" dirty="0"/>
              <a:t>P</a:t>
            </a:r>
            <a:r>
              <a:rPr lang="en-US" dirty="0" smtClean="0"/>
              <a:t>lan for funding profile</a:t>
            </a:r>
          </a:p>
          <a:p>
            <a:pPr lvl="2"/>
            <a:r>
              <a:rPr lang="en-US" dirty="0" smtClean="0"/>
              <a:t>starting in FY18 at ~20 M$ </a:t>
            </a:r>
            <a:endParaRPr lang="en-US" dirty="0"/>
          </a:p>
          <a:p>
            <a:pPr lvl="2"/>
            <a:r>
              <a:rPr lang="en-US" dirty="0" smtClean="0"/>
              <a:t>integrating to ~181 M$ by FY24</a:t>
            </a:r>
          </a:p>
        </p:txBody>
      </p:sp>
      <p:graphicFrame>
        <p:nvGraphicFramePr>
          <p:cNvPr id="22" name="Table 2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69604033"/>
              </p:ext>
            </p:extLst>
          </p:nvPr>
        </p:nvGraphicFramePr>
        <p:xfrm>
          <a:off x="5659420" y="1822129"/>
          <a:ext cx="2540529" cy="252983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80550"/>
                <a:gridCol w="1259979"/>
              </a:tblGrid>
              <a:tr h="150707">
                <a:tc gridSpan="2"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Feb 2015 FY18-22 Estimate</a:t>
                      </a:r>
                      <a:endParaRPr lang="en-US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/>
                        <a:t>Management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$13M</a:t>
                      </a:r>
                      <a:endParaRPr lang="en-US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/>
                        <a:t>Magnets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$138M</a:t>
                      </a:r>
                      <a:endParaRPr lang="en-US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/>
                        <a:t>Cavities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$47M</a:t>
                      </a:r>
                      <a:endParaRPr lang="en-US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/>
                        <a:t>E-lenses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$17M</a:t>
                      </a:r>
                      <a:endParaRPr lang="en-US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/>
                        <a:t>WBFS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$7M</a:t>
                      </a:r>
                      <a:endParaRPr lang="en-US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sz="1400" b="1" dirty="0" smtClean="0"/>
                        <a:t>TOTAL</a:t>
                      </a:r>
                      <a:endParaRPr 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dirty="0" smtClean="0"/>
                        <a:t>$222M</a:t>
                      </a:r>
                      <a:endParaRPr lang="en-US" sz="1400" b="1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251479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6210" y="103664"/>
            <a:ext cx="6859541" cy="641739"/>
          </a:xfrm>
        </p:spPr>
        <p:txBody>
          <a:bodyPr/>
          <a:lstStyle/>
          <a:p>
            <a:r>
              <a:rPr lang="en-US" sz="2800" dirty="0" smtClean="0"/>
              <a:t>Other Relevant “High Level” Inputs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861630"/>
            <a:ext cx="8797173" cy="5442665"/>
          </a:xfrm>
        </p:spPr>
        <p:txBody>
          <a:bodyPr/>
          <a:lstStyle/>
          <a:p>
            <a:r>
              <a:rPr lang="en-US" dirty="0" smtClean="0"/>
              <a:t>CERN C&amp;S Review – Feb 2015</a:t>
            </a:r>
          </a:p>
          <a:p>
            <a:pPr lvl="1"/>
            <a:r>
              <a:rPr lang="en-US" sz="2000" dirty="0" smtClean="0"/>
              <a:t>Recommendation to consider installation of ~50% of the Crab Cavity System in LS3, with the remaining 50% installed in LS4</a:t>
            </a:r>
          </a:p>
          <a:p>
            <a:r>
              <a:rPr lang="en-US" dirty="0" smtClean="0"/>
              <a:t>CERN Council – Jun 2015</a:t>
            </a:r>
          </a:p>
          <a:p>
            <a:pPr lvl="1"/>
            <a:r>
              <a:rPr lang="en-US" sz="2000" dirty="0" smtClean="0"/>
              <a:t>Plan for a contribution from US to HL-LHC at the level of ~200M$ (previously 181 M$) in the FY18-FY24 timeframe</a:t>
            </a:r>
          </a:p>
          <a:p>
            <a:pPr lvl="1"/>
            <a:r>
              <a:rPr lang="en-US" sz="2000" dirty="0" smtClean="0"/>
              <a:t>Consider possible contribution from US to HL-LHC at the level of ~50 M$ in the FY24-FY29 timeframe</a:t>
            </a:r>
          </a:p>
          <a:p>
            <a:pPr lvl="2"/>
            <a:r>
              <a:rPr lang="en-US" sz="1800" dirty="0" smtClean="0"/>
              <a:t>Homework to CERN to define possible scope for additional contribution</a:t>
            </a:r>
          </a:p>
          <a:p>
            <a:pPr lvl="3"/>
            <a:r>
              <a:rPr lang="en-US" dirty="0" smtClean="0"/>
              <a:t>Very preliminary un-official feedback on “50M$” scope definition (July 2015)</a:t>
            </a:r>
          </a:p>
          <a:p>
            <a:pPr marL="1828800" lvl="4" indent="0">
              <a:buNone/>
            </a:pPr>
            <a:r>
              <a:rPr lang="en-US" sz="1600" dirty="0" smtClean="0"/>
              <a:t>1a)		Hollow e-lens					(LS3)</a:t>
            </a:r>
          </a:p>
          <a:p>
            <a:pPr marL="1828800" lvl="4" indent="0">
              <a:buNone/>
            </a:pPr>
            <a:r>
              <a:rPr lang="en-US" sz="1600" dirty="0" smtClean="0"/>
              <a:t>1b)		Complete CC - HOM, Main PC 	(50% in LS3, 50% in LS4)</a:t>
            </a:r>
            <a:endParaRPr lang="en-US" sz="1600" dirty="0"/>
          </a:p>
          <a:p>
            <a:pPr marL="1828800" lvl="4" indent="0">
              <a:buNone/>
            </a:pPr>
            <a:r>
              <a:rPr lang="en-US" sz="1600" dirty="0" smtClean="0"/>
              <a:t>3)		e-beam Compensator 			(LS4)</a:t>
            </a:r>
            <a:endParaRPr lang="en-US" sz="1600" dirty="0"/>
          </a:p>
          <a:p>
            <a:pPr marL="1828800" lvl="4" indent="0">
              <a:buNone/>
            </a:pPr>
            <a:r>
              <a:rPr lang="en-US" sz="1600" dirty="0" smtClean="0"/>
              <a:t>4)		SPS/HL-LHC WBFS			(LS3)</a:t>
            </a:r>
          </a:p>
          <a:p>
            <a:pPr marL="1828800" lvl="4" indent="0">
              <a:buNone/>
            </a:pPr>
            <a:r>
              <a:rPr lang="en-US" sz="1600" dirty="0" smtClean="0"/>
              <a:t>5)		Contribution to 11 T				(LS4)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7/31/2015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E8B149A-14C6-B749-AF60-1744CFF2A849}" type="slidenum">
              <a:rPr lang="en-US" smtClean="0"/>
              <a:pPr>
                <a:defRPr/>
              </a:pPr>
              <a:t>26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31498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Possibilities</a:t>
            </a:r>
            <a:endParaRPr lang="en-US" sz="2800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109298"/>
              </p:ext>
            </p:extLst>
          </p:nvPr>
        </p:nvGraphicFramePr>
        <p:xfrm>
          <a:off x="228600" y="1042992"/>
          <a:ext cx="8798216" cy="1320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09408"/>
                <a:gridCol w="1104368"/>
                <a:gridCol w="1256888"/>
                <a:gridCol w="1256888"/>
                <a:gridCol w="610523"/>
                <a:gridCol w="1602752"/>
                <a:gridCol w="1557389"/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r>
                        <a:rPr lang="en-US" dirty="0" smtClean="0"/>
                        <a:t>Up to LS3 (~ 200 M$)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dirty="0" smtClean="0"/>
                        <a:t>Up to LS4 ( ~50 M$)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err="1" smtClean="0"/>
                        <a:t>Manag</a:t>
                      </a:r>
                      <a:r>
                        <a:rPr lang="en-US" sz="1600" dirty="0" smtClean="0"/>
                        <a:t>. + Magnets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Crab Cavities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Hollow e-lens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Compensator</a:t>
                      </a:r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b="1" i="1" dirty="0" smtClean="0"/>
                        <a:t>Scenario #1</a:t>
                      </a:r>
                      <a:endParaRPr lang="en-US" sz="1600" b="1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~ 160 M$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~ 40 M$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~20 M$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~30 M$</a:t>
                      </a:r>
                      <a:endParaRPr lang="en-US" sz="16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7/31/2015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E8B149A-14C6-B749-AF60-1744CFF2A849}" type="slidenum">
              <a:rPr lang="en-US" smtClean="0"/>
              <a:pPr>
                <a:defRPr/>
              </a:pPr>
              <a:t>27</a:t>
            </a:fld>
            <a:endParaRPr lang="en-US" dirty="0"/>
          </a:p>
        </p:txBody>
      </p:sp>
      <p:graphicFrame>
        <p:nvGraphicFramePr>
          <p:cNvPr id="8" name="Content Placeholder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01471041"/>
              </p:ext>
            </p:extLst>
          </p:nvPr>
        </p:nvGraphicFramePr>
        <p:xfrm>
          <a:off x="228600" y="2767688"/>
          <a:ext cx="8672517" cy="1320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34633"/>
                <a:gridCol w="1043229"/>
                <a:gridCol w="1238931"/>
                <a:gridCol w="1238931"/>
                <a:gridCol w="697472"/>
                <a:gridCol w="1542270"/>
                <a:gridCol w="1477051"/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r>
                        <a:rPr lang="en-US" dirty="0" smtClean="0"/>
                        <a:t>Up to LS3 (~ 200 M$)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dirty="0" smtClean="0"/>
                        <a:t>Up to LS4 ( ~50 M$)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err="1" smtClean="0"/>
                        <a:t>Manag</a:t>
                      </a:r>
                      <a:r>
                        <a:rPr lang="en-US" sz="1600" dirty="0" smtClean="0"/>
                        <a:t>. + Magnets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50% Crab Cavities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Hollow e-lens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50% Crab Cavities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Compensator</a:t>
                      </a:r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b="1" i="1" dirty="0" smtClean="0"/>
                        <a:t>Scenario #2</a:t>
                      </a:r>
                      <a:endParaRPr lang="en-US" sz="1600" b="1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~ 160 M$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~ 20 M$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~20 M$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~20 M$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~30 M$</a:t>
                      </a:r>
                      <a:endParaRPr lang="en-US" sz="1600" dirty="0"/>
                    </a:p>
                  </a:txBody>
                  <a:tcPr/>
                </a:tc>
              </a:tr>
            </a:tbl>
          </a:graphicData>
        </a:graphic>
      </p:graphicFrame>
      <p:grpSp>
        <p:nvGrpSpPr>
          <p:cNvPr id="11" name="Group 10"/>
          <p:cNvGrpSpPr/>
          <p:nvPr/>
        </p:nvGrpSpPr>
        <p:grpSpPr>
          <a:xfrm>
            <a:off x="1466669" y="816385"/>
            <a:ext cx="5595229" cy="1939191"/>
            <a:chOff x="1466669" y="937329"/>
            <a:chExt cx="5595229" cy="1939191"/>
          </a:xfrm>
        </p:grpSpPr>
        <p:sp>
          <p:nvSpPr>
            <p:cNvPr id="9" name="Rounded Rectangle 8"/>
            <p:cNvSpPr/>
            <p:nvPr/>
          </p:nvSpPr>
          <p:spPr>
            <a:xfrm>
              <a:off x="1466669" y="937329"/>
              <a:ext cx="2721653" cy="1708359"/>
            </a:xfrm>
            <a:prstGeom prst="roundRect">
              <a:avLst/>
            </a:prstGeom>
            <a:noFill/>
            <a:ln w="38100" cmpd="sng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4052240" y="2414855"/>
              <a:ext cx="3009658" cy="461665"/>
            </a:xfrm>
            <a:prstGeom prst="rect">
              <a:avLst/>
            </a:prstGeom>
            <a:solidFill>
              <a:srgbClr val="FFFFFF"/>
            </a:solidFill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To be presented today</a:t>
              </a:r>
              <a:endParaRPr lang="en-US" dirty="0"/>
            </a:p>
          </p:txBody>
        </p:sp>
      </p:grpSp>
      <p:sp>
        <p:nvSpPr>
          <p:cNvPr id="12" name="Content Placeholder 2"/>
          <p:cNvSpPr txBox="1">
            <a:spLocks/>
          </p:cNvSpPr>
          <p:nvPr/>
        </p:nvSpPr>
        <p:spPr>
          <a:xfrm>
            <a:off x="228600" y="4209432"/>
            <a:ext cx="8672513" cy="2071306"/>
          </a:xfrm>
          <a:prstGeom prst="rect">
            <a:avLst/>
          </a:prstGeom>
        </p:spPr>
        <p:txBody>
          <a:bodyPr lIns="0" tIns="0" rIns="0" bIns="0"/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rgbClr val="404040"/>
                </a:solidFill>
                <a:latin typeface="Helvetica"/>
                <a:ea typeface="ＭＳ Ｐゴシック" charset="0"/>
                <a:cs typeface="ＭＳ Ｐゴシック" charset="0"/>
              </a:defRPr>
            </a:lvl1pPr>
            <a:lvl2pPr marL="742950" indent="-28575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200" kern="1200">
                <a:solidFill>
                  <a:srgbClr val="404040"/>
                </a:solidFill>
                <a:latin typeface="Helvetica"/>
                <a:ea typeface="ＭＳ Ｐゴシック" charset="0"/>
                <a:cs typeface="+mn-cs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000" kern="1200">
                <a:solidFill>
                  <a:srgbClr val="404040"/>
                </a:solidFill>
                <a:latin typeface="Helvetica"/>
                <a:ea typeface="ＭＳ Ｐゴシック" charset="0"/>
                <a:cs typeface="+mn-cs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800" kern="1200">
                <a:solidFill>
                  <a:srgbClr val="404040"/>
                </a:solidFill>
                <a:latin typeface="Helvetica"/>
                <a:ea typeface="ＭＳ Ｐゴシック" charset="0"/>
                <a:cs typeface="+mn-cs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/>
              <a:buChar char="•"/>
              <a:defRPr sz="1800" kern="1200">
                <a:solidFill>
                  <a:srgbClr val="404040"/>
                </a:solidFill>
                <a:latin typeface="Helvetica"/>
                <a:ea typeface="ＭＳ Ｐゴシック" charset="0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 smtClean="0"/>
              <a:t>What would need to happen for “Scenario #2”:</a:t>
            </a:r>
          </a:p>
          <a:p>
            <a:pPr lvl="1"/>
            <a:r>
              <a:rPr lang="en-US" sz="1800" dirty="0" smtClean="0"/>
              <a:t>Inclusion of e-lens in Baseline by CERN (~this year ?)</a:t>
            </a:r>
          </a:p>
          <a:p>
            <a:pPr lvl="1"/>
            <a:r>
              <a:rPr lang="en-US" sz="1800" dirty="0" smtClean="0"/>
              <a:t>Analysis of possible US contribution (by cost and effort) with discussion and Agreement on scope of US Contribution</a:t>
            </a:r>
          </a:p>
          <a:p>
            <a:pPr lvl="2"/>
            <a:r>
              <a:rPr lang="en-US" sz="1600" i="1" dirty="0" smtClean="0"/>
              <a:t>Timing Corollary</a:t>
            </a:r>
            <a:r>
              <a:rPr lang="en-US" sz="1600" dirty="0" smtClean="0"/>
              <a:t>: a possible US contribution to Hollow e-lens in US-</a:t>
            </a:r>
            <a:r>
              <a:rPr lang="en-US" sz="1600" dirty="0" err="1" smtClean="0"/>
              <a:t>HiLumi</a:t>
            </a:r>
            <a:r>
              <a:rPr lang="en-US" sz="1600" dirty="0" smtClean="0"/>
              <a:t> (FY18-FY24) cannot rely on much R&amp;D effort. It must be an almost “ready-to-go”  contribution based on existing and proven designs (</a:t>
            </a:r>
            <a:r>
              <a:rPr lang="en-US" sz="1600" dirty="0" err="1" smtClean="0"/>
              <a:t>TeV</a:t>
            </a:r>
            <a:r>
              <a:rPr lang="en-US" sz="1600" dirty="0" smtClean="0"/>
              <a:t>, RHIC,..)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9571088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Approach to fit DOE funding profile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R</a:t>
            </a:r>
            <a:r>
              <a:rPr lang="en-US" dirty="0" smtClean="0"/>
              <a:t>educe TPC estimate $222M -&gt; </a:t>
            </a:r>
            <a:r>
              <a:rPr lang="en-US" dirty="0"/>
              <a:t>(</a:t>
            </a:r>
            <a:r>
              <a:rPr lang="en-US" dirty="0" smtClean="0"/>
              <a:t>$181M + $19M = $200M):</a:t>
            </a:r>
          </a:p>
          <a:p>
            <a:pPr lvl="1"/>
            <a:r>
              <a:rPr lang="en-US" dirty="0" smtClean="0"/>
              <a:t>Reduce scope (-$24M)</a:t>
            </a:r>
          </a:p>
          <a:p>
            <a:pPr lvl="2"/>
            <a:r>
              <a:rPr lang="en-US" dirty="0" smtClean="0"/>
              <a:t>Removed Electron Lens (-$17M)</a:t>
            </a:r>
          </a:p>
          <a:p>
            <a:pPr lvl="2"/>
            <a:r>
              <a:rPr lang="en-US" dirty="0" smtClean="0"/>
              <a:t>Removed Wideband Feedback System (-</a:t>
            </a:r>
            <a:r>
              <a:rPr lang="en-US" dirty="0"/>
              <a:t>7</a:t>
            </a:r>
            <a:r>
              <a:rPr lang="en-US" dirty="0" smtClean="0"/>
              <a:t>M)</a:t>
            </a:r>
          </a:p>
          <a:p>
            <a:r>
              <a:rPr lang="en-US" dirty="0" smtClean="0"/>
              <a:t>Reduce cost in early FYs:</a:t>
            </a:r>
          </a:p>
          <a:p>
            <a:pPr lvl="1"/>
            <a:r>
              <a:rPr lang="en-US" dirty="0" smtClean="0"/>
              <a:t>CERN LS3 delayed by one year</a:t>
            </a:r>
          </a:p>
          <a:p>
            <a:pPr lvl="2"/>
            <a:r>
              <a:rPr lang="en-US" dirty="0" smtClean="0"/>
              <a:t>Tunnel installation in 2025 instead of 2024</a:t>
            </a:r>
          </a:p>
          <a:p>
            <a:pPr lvl="1"/>
            <a:r>
              <a:rPr lang="en-US" dirty="0" smtClean="0"/>
              <a:t>Enables starting production slowly in FY18/FY19</a:t>
            </a:r>
          </a:p>
          <a:p>
            <a:pPr lvl="2"/>
            <a:r>
              <a:rPr lang="en-US" dirty="0" smtClean="0"/>
              <a:t>Use </a:t>
            </a:r>
            <a:r>
              <a:rPr lang="en-US" i="1" dirty="0" smtClean="0"/>
              <a:t>LARP</a:t>
            </a:r>
            <a:r>
              <a:rPr lang="en-US" dirty="0" smtClean="0"/>
              <a:t> tooling and </a:t>
            </a:r>
            <a:r>
              <a:rPr lang="en-US" i="1" dirty="0" smtClean="0"/>
              <a:t>LARP</a:t>
            </a:r>
            <a:r>
              <a:rPr lang="en-US" dirty="0" smtClean="0"/>
              <a:t> technician crew</a:t>
            </a:r>
          </a:p>
          <a:p>
            <a:pPr lvl="1"/>
            <a:r>
              <a:rPr lang="en-US" dirty="0" smtClean="0"/>
              <a:t>As more funding becomes available in FY19/20, ramp-up production rate by adding tooling and technicians</a:t>
            </a:r>
          </a:p>
          <a:p>
            <a:pPr lvl="1"/>
            <a:r>
              <a:rPr lang="en-US" dirty="0" smtClean="0"/>
              <a:t>“Just-in-time” procurements</a:t>
            </a:r>
          </a:p>
          <a:p>
            <a:pPr lvl="2"/>
            <a:r>
              <a:rPr lang="en-US" dirty="0" smtClean="0"/>
              <a:t>Use phased procurements</a:t>
            </a:r>
          </a:p>
          <a:p>
            <a:pPr lvl="3"/>
            <a:r>
              <a:rPr lang="en-US" dirty="0" smtClean="0">
                <a:solidFill>
                  <a:srgbClr val="FF0000"/>
                </a:solidFill>
              </a:rPr>
              <a:t>Increases schedule risk and escalation cost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66E6E-3187-4C1D-BA6D-2ACAC749C432}" type="slidenum">
              <a:rPr lang="en-US" smtClean="0"/>
              <a:t>28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7/31/2015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R. Carcagno – US HiLumi Project Preparation Status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8666515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Magnets Manufacturing Plan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43400" y="1142322"/>
            <a:ext cx="4343400" cy="1384419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Launched a magnets manufacturing plan effort in April 2015</a:t>
            </a:r>
          </a:p>
          <a:p>
            <a:r>
              <a:rPr lang="en-US" dirty="0" smtClean="0"/>
              <a:t>Initial focus on production rates as a function of tooling and crew size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66E6E-3187-4C1D-BA6D-2ACAC749C432}" type="slidenum">
              <a:rPr lang="en-US" smtClean="0"/>
              <a:t>29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6275" y="1001351"/>
            <a:ext cx="3498733" cy="52578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95800" y="2654716"/>
            <a:ext cx="4038600" cy="3669884"/>
          </a:xfrm>
          <a:prstGeom prst="rect">
            <a:avLst/>
          </a:prstGeom>
        </p:spPr>
      </p:pic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7/31/2015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R. Carcagno – US HiLumi Project Preparation Status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42544907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5339" y="103664"/>
            <a:ext cx="6739695" cy="641739"/>
          </a:xfrm>
          <a:solidFill>
            <a:schemeClr val="bg1"/>
          </a:solidFill>
        </p:spPr>
        <p:txBody>
          <a:bodyPr/>
          <a:lstStyle/>
          <a:p>
            <a:r>
              <a:rPr lang="en-US" sz="3200" dirty="0" smtClean="0"/>
              <a:t>Successful Test of First MQXF Coil</a:t>
            </a:r>
            <a:endParaRPr lang="en-US" sz="32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E8B149A-14C6-B749-AF60-1744CFF2A849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  <p:pic>
        <p:nvPicPr>
          <p:cNvPr id="7" name="Picture 6" descr="15-0010-0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32851" y="879776"/>
            <a:ext cx="4117474" cy="2748414"/>
          </a:xfrm>
          <a:prstGeom prst="rect">
            <a:avLst/>
          </a:prstGeom>
        </p:spPr>
      </p:pic>
      <p:sp>
        <p:nvSpPr>
          <p:cNvPr id="8" name="Content Placeholder 2"/>
          <p:cNvSpPr txBox="1">
            <a:spLocks/>
          </p:cNvSpPr>
          <p:nvPr/>
        </p:nvSpPr>
        <p:spPr>
          <a:xfrm>
            <a:off x="175129" y="973243"/>
            <a:ext cx="4169610" cy="5194195"/>
          </a:xfrm>
          <a:prstGeom prst="rect">
            <a:avLst/>
          </a:prstGeom>
        </p:spPr>
        <p:txBody>
          <a:bodyPr lIns="0" tIns="0" rIns="0" bIns="0"/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rgbClr val="404040"/>
                </a:solidFill>
                <a:latin typeface="Helvetica"/>
                <a:ea typeface="ＭＳ Ｐゴシック" charset="0"/>
                <a:cs typeface="ＭＳ Ｐゴシック" charset="0"/>
              </a:defRPr>
            </a:lvl1pPr>
            <a:lvl2pPr marL="742950" indent="-28575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200" kern="1200">
                <a:solidFill>
                  <a:srgbClr val="404040"/>
                </a:solidFill>
                <a:latin typeface="Helvetica"/>
                <a:ea typeface="ＭＳ Ｐゴシック" charset="0"/>
                <a:cs typeface="+mn-cs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000" kern="1200">
                <a:solidFill>
                  <a:srgbClr val="404040"/>
                </a:solidFill>
                <a:latin typeface="Helvetica"/>
                <a:ea typeface="ＭＳ Ｐゴシック" charset="0"/>
                <a:cs typeface="+mn-cs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800" kern="1200">
                <a:solidFill>
                  <a:srgbClr val="404040"/>
                </a:solidFill>
                <a:latin typeface="Helvetica"/>
                <a:ea typeface="ＭＳ Ｐゴシック" charset="0"/>
                <a:cs typeface="+mn-cs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/>
              <a:buChar char="•"/>
              <a:defRPr sz="1800" kern="1200">
                <a:solidFill>
                  <a:srgbClr val="404040"/>
                </a:solidFill>
                <a:latin typeface="Helvetica"/>
                <a:ea typeface="ＭＳ Ｐゴシック" charset="0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u="sng" dirty="0" smtClean="0"/>
              <a:t>First model coil </a:t>
            </a:r>
            <a:r>
              <a:rPr lang="en-US" sz="1800" dirty="0" smtClean="0"/>
              <a:t>for HL-LHC magnets assembled and tested in mirror configuration at FNAL. The Mirror Magnet was tested in the IB1 Vertical Magnet Test Facility using for the </a:t>
            </a:r>
            <a:r>
              <a:rPr lang="en-US" sz="1800" u="sng" dirty="0" smtClean="0"/>
              <a:t>first time </a:t>
            </a:r>
            <a:r>
              <a:rPr lang="en-US" sz="1800" dirty="0" smtClean="0"/>
              <a:t>an upgraded 30kA setup.</a:t>
            </a:r>
          </a:p>
          <a:p>
            <a:pPr lvl="1"/>
            <a:r>
              <a:rPr lang="en-US" sz="1600" dirty="0" smtClean="0"/>
              <a:t>Higher current needed for higher-performing Nb</a:t>
            </a:r>
            <a:r>
              <a:rPr lang="en-US" sz="1600" baseline="-25000" dirty="0" smtClean="0"/>
              <a:t>3</a:t>
            </a:r>
            <a:r>
              <a:rPr lang="en-US" sz="1600" dirty="0" smtClean="0"/>
              <a:t>Sn magnets</a:t>
            </a:r>
          </a:p>
          <a:p>
            <a:pPr lvl="1"/>
            <a:endParaRPr lang="en-US" sz="1600" dirty="0" smtClean="0"/>
          </a:p>
          <a:p>
            <a:r>
              <a:rPr lang="en-US" sz="1800" dirty="0" smtClean="0"/>
              <a:t>Coil achieved HL-LHC “operating current” (16.5kA) in 3 quenches during the first day of testing !</a:t>
            </a:r>
          </a:p>
        </p:txBody>
      </p:sp>
      <p:graphicFrame>
        <p:nvGraphicFramePr>
          <p:cNvPr id="12" name="Chart 1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50787517"/>
              </p:ext>
            </p:extLst>
          </p:nvPr>
        </p:nvGraphicFramePr>
        <p:xfrm>
          <a:off x="4116716" y="3474623"/>
          <a:ext cx="4874369" cy="287605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4" name="TextBox 13"/>
          <p:cNvSpPr txBox="1"/>
          <p:nvPr/>
        </p:nvSpPr>
        <p:spPr>
          <a:xfrm>
            <a:off x="6222807" y="5201765"/>
            <a:ext cx="729061" cy="307777"/>
          </a:xfrm>
          <a:prstGeom prst="rect">
            <a:avLst/>
          </a:prstGeom>
          <a:solidFill>
            <a:srgbClr val="FFFFFF"/>
          </a:solidFill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tx2"/>
                </a:solidFill>
              </a:rPr>
              <a:t>16.5 kA</a:t>
            </a:r>
            <a:endParaRPr lang="en-US" sz="1400" dirty="0">
              <a:solidFill>
                <a:schemeClr val="tx2"/>
              </a:solidFill>
            </a:endParaRPr>
          </a:p>
        </p:txBody>
      </p:sp>
      <p:cxnSp>
        <p:nvCxnSpPr>
          <p:cNvPr id="16" name="Straight Arrow Connector 15"/>
          <p:cNvCxnSpPr/>
          <p:nvPr/>
        </p:nvCxnSpPr>
        <p:spPr>
          <a:xfrm flipH="1" flipV="1">
            <a:off x="5693330" y="4861551"/>
            <a:ext cx="526675" cy="438993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5" name="Group 14"/>
          <p:cNvGrpSpPr/>
          <p:nvPr/>
        </p:nvGrpSpPr>
        <p:grpSpPr>
          <a:xfrm>
            <a:off x="5328374" y="4269776"/>
            <a:ext cx="3436109" cy="824977"/>
            <a:chOff x="5328374" y="4269776"/>
            <a:chExt cx="3436109" cy="824977"/>
          </a:xfrm>
        </p:grpSpPr>
        <p:cxnSp>
          <p:nvCxnSpPr>
            <p:cNvPr id="5" name="Straight Connector 4"/>
            <p:cNvCxnSpPr/>
            <p:nvPr/>
          </p:nvCxnSpPr>
          <p:spPr>
            <a:xfrm>
              <a:off x="5328374" y="4832353"/>
              <a:ext cx="3421951" cy="0"/>
            </a:xfrm>
            <a:prstGeom prst="line">
              <a:avLst/>
            </a:prstGeom>
            <a:ln>
              <a:solidFill>
                <a:schemeClr val="tx1"/>
              </a:solidFill>
              <a:prstDash val="sys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>
              <a:off x="5328374" y="4546775"/>
              <a:ext cx="3421951" cy="0"/>
            </a:xfrm>
            <a:prstGeom prst="line">
              <a:avLst/>
            </a:prstGeom>
            <a:ln>
              <a:solidFill>
                <a:schemeClr val="tx1"/>
              </a:solidFill>
              <a:prstDash val="sys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TextBox 10"/>
            <p:cNvSpPr txBox="1"/>
            <p:nvPr/>
          </p:nvSpPr>
          <p:spPr>
            <a:xfrm>
              <a:off x="7853867" y="4817754"/>
              <a:ext cx="90949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i="1" dirty="0" smtClean="0"/>
                <a:t>Operations</a:t>
              </a:r>
              <a:endParaRPr lang="en-US" sz="1200" i="1" dirty="0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7826882" y="4269776"/>
              <a:ext cx="93760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i="1" dirty="0" smtClean="0"/>
                <a:t>Acceptance</a:t>
              </a:r>
              <a:endParaRPr lang="en-US" sz="1200" i="1" dirty="0"/>
            </a:p>
          </p:txBody>
        </p:sp>
      </p:grpSp>
      <p:sp>
        <p:nvSpPr>
          <p:cNvPr id="1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6450" y="6515100"/>
            <a:ext cx="2922762" cy="2413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G. Apollinari| - From US-LARP to US-</a:t>
            </a:r>
            <a:r>
              <a:rPr lang="en-US" dirty="0" err="1" smtClean="0"/>
              <a:t>HiLumi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221909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1951" y="1401621"/>
            <a:ext cx="7748588" cy="488123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Preliminary Integrated Schedule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47460"/>
            <a:ext cx="6430710" cy="407378"/>
          </a:xfrm>
        </p:spPr>
        <p:txBody>
          <a:bodyPr/>
          <a:lstStyle/>
          <a:p>
            <a:r>
              <a:rPr lang="en-US" sz="1800" dirty="0" smtClean="0"/>
              <a:t>MS Project with logic dependencies</a:t>
            </a:r>
            <a:endParaRPr lang="en-US" sz="1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66E6E-3187-4C1D-BA6D-2ACAC749C432}" type="slidenum">
              <a:rPr lang="en-US" smtClean="0"/>
              <a:t>30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301951" y="1580472"/>
            <a:ext cx="609599" cy="246221"/>
          </a:xfrm>
          <a:prstGeom prst="rect">
            <a:avLst/>
          </a:prstGeom>
          <a:solidFill>
            <a:srgbClr val="FFFF66"/>
          </a:solidFill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+mn-lt"/>
              </a:rPr>
              <a:t>LARP</a:t>
            </a:r>
            <a:endParaRPr lang="en-US" sz="1000" dirty="0">
              <a:latin typeface="+mn-lt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598697" y="2462299"/>
            <a:ext cx="922312" cy="246221"/>
          </a:xfrm>
          <a:prstGeom prst="rect">
            <a:avLst/>
          </a:prstGeom>
          <a:solidFill>
            <a:srgbClr val="FFFF66"/>
          </a:solidFill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+mn-lt"/>
              </a:rPr>
              <a:t>FNAL Coils</a:t>
            </a:r>
            <a:endParaRPr lang="en-US" sz="1000" dirty="0">
              <a:latin typeface="+mn-lt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673551" y="3558929"/>
            <a:ext cx="765374" cy="246221"/>
          </a:xfrm>
          <a:prstGeom prst="rect">
            <a:avLst/>
          </a:prstGeom>
          <a:solidFill>
            <a:srgbClr val="FFFF66"/>
          </a:solidFill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+mn-lt"/>
              </a:rPr>
              <a:t>BNL Coils</a:t>
            </a:r>
            <a:endParaRPr lang="en-US" sz="1000" dirty="0">
              <a:latin typeface="+mn-lt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854437" y="4323023"/>
            <a:ext cx="1647914" cy="246221"/>
          </a:xfrm>
          <a:prstGeom prst="rect">
            <a:avLst/>
          </a:prstGeom>
          <a:solidFill>
            <a:srgbClr val="FFFF66"/>
          </a:solidFill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+mn-lt"/>
              </a:rPr>
              <a:t>LBNL Structure Assembly</a:t>
            </a:r>
            <a:endParaRPr lang="en-US" sz="1000" dirty="0">
              <a:latin typeface="+mn-lt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247544" y="4908844"/>
            <a:ext cx="1254807" cy="246221"/>
          </a:xfrm>
          <a:prstGeom prst="rect">
            <a:avLst/>
          </a:prstGeom>
          <a:solidFill>
            <a:srgbClr val="FFFF66"/>
          </a:solidFill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+mn-lt"/>
              </a:rPr>
              <a:t>BNL Vertical Test</a:t>
            </a:r>
            <a:endParaRPr lang="en-US" sz="1000" dirty="0">
              <a:latin typeface="+mn-lt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144994" y="5349629"/>
            <a:ext cx="1890757" cy="246221"/>
          </a:xfrm>
          <a:prstGeom prst="rect">
            <a:avLst/>
          </a:prstGeom>
          <a:solidFill>
            <a:srgbClr val="FFFF66"/>
          </a:solidFill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+mn-lt"/>
              </a:rPr>
              <a:t>FNAL Cold Mass Assembly</a:t>
            </a:r>
            <a:endParaRPr lang="en-US" sz="1000" dirty="0">
              <a:latin typeface="+mn-lt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521009" y="5570022"/>
            <a:ext cx="1667142" cy="246221"/>
          </a:xfrm>
          <a:prstGeom prst="rect">
            <a:avLst/>
          </a:prstGeom>
          <a:solidFill>
            <a:srgbClr val="FFFF66"/>
          </a:solidFill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+mn-lt"/>
              </a:rPr>
              <a:t>FNAL Cold Mass Test</a:t>
            </a:r>
            <a:endParaRPr lang="en-US" sz="1000" dirty="0">
              <a:latin typeface="+mn-lt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273039" y="5861130"/>
            <a:ext cx="1448512" cy="246221"/>
          </a:xfrm>
          <a:prstGeom prst="rect">
            <a:avLst/>
          </a:prstGeom>
          <a:solidFill>
            <a:srgbClr val="FFFF66"/>
          </a:solidFill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+mn-lt"/>
              </a:rPr>
              <a:t>Delivery to CERN</a:t>
            </a:r>
            <a:endParaRPr lang="en-US" sz="1000" dirty="0">
              <a:latin typeface="+mn-lt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248044" y="1233623"/>
            <a:ext cx="486871" cy="246221"/>
          </a:xfrm>
          <a:prstGeom prst="rect">
            <a:avLst/>
          </a:prstGeom>
          <a:solidFill>
            <a:srgbClr val="FFFF66"/>
          </a:solidFill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+mn-lt"/>
              </a:rPr>
              <a:t>FY18</a:t>
            </a:r>
            <a:endParaRPr lang="en-US" sz="1000" dirty="0">
              <a:latin typeface="+mn-lt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346537" y="1233622"/>
            <a:ext cx="486871" cy="246221"/>
          </a:xfrm>
          <a:prstGeom prst="rect">
            <a:avLst/>
          </a:prstGeom>
          <a:solidFill>
            <a:srgbClr val="FFFF66"/>
          </a:solidFill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+mn-lt"/>
              </a:rPr>
              <a:t>FY19</a:t>
            </a:r>
            <a:endParaRPr lang="en-US" sz="1000" dirty="0">
              <a:latin typeface="+mn-lt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445030" y="1233621"/>
            <a:ext cx="486871" cy="246221"/>
          </a:xfrm>
          <a:prstGeom prst="rect">
            <a:avLst/>
          </a:prstGeom>
          <a:solidFill>
            <a:srgbClr val="FFFF66"/>
          </a:solidFill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+mn-lt"/>
              </a:rPr>
              <a:t>FY20</a:t>
            </a:r>
            <a:endParaRPr lang="en-US" sz="1000" dirty="0">
              <a:latin typeface="+mn-l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644570" y="1233620"/>
            <a:ext cx="486871" cy="246221"/>
          </a:xfrm>
          <a:prstGeom prst="rect">
            <a:avLst/>
          </a:prstGeom>
          <a:solidFill>
            <a:srgbClr val="FFFF66"/>
          </a:solidFill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+mn-lt"/>
              </a:rPr>
              <a:t>FY21</a:t>
            </a:r>
            <a:endParaRPr lang="en-US" sz="1000" dirty="0">
              <a:latin typeface="+mn-lt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738342" y="1233619"/>
            <a:ext cx="486871" cy="246221"/>
          </a:xfrm>
          <a:prstGeom prst="rect">
            <a:avLst/>
          </a:prstGeom>
          <a:solidFill>
            <a:srgbClr val="FFFF66"/>
          </a:solidFill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+mn-lt"/>
              </a:rPr>
              <a:t>FY22</a:t>
            </a:r>
            <a:endParaRPr lang="en-US" sz="1000" dirty="0">
              <a:latin typeface="+mn-lt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815310" y="1233618"/>
            <a:ext cx="486871" cy="246221"/>
          </a:xfrm>
          <a:prstGeom prst="rect">
            <a:avLst/>
          </a:prstGeom>
          <a:solidFill>
            <a:srgbClr val="FFFF66"/>
          </a:solidFill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+mn-lt"/>
              </a:rPr>
              <a:t>FY23</a:t>
            </a:r>
            <a:endParaRPr lang="en-US" sz="1000" dirty="0">
              <a:latin typeface="+mn-lt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7727974" y="1233617"/>
            <a:ext cx="486871" cy="246221"/>
          </a:xfrm>
          <a:prstGeom prst="rect">
            <a:avLst/>
          </a:prstGeom>
          <a:solidFill>
            <a:srgbClr val="FFFF66"/>
          </a:solidFill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+mn-lt"/>
              </a:rPr>
              <a:t>FY24</a:t>
            </a:r>
            <a:endParaRPr lang="en-US" sz="1000" dirty="0">
              <a:latin typeface="+mn-lt"/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7/31/2015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30622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2800" dirty="0" smtClean="0"/>
              <a:t>Preliminary LQXF CERN Delivery Dates</a:t>
            </a:r>
            <a:endParaRPr lang="en-US" sz="2800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/>
          </p:nvPr>
        </p:nvGraphicFramePr>
        <p:xfrm>
          <a:off x="1143000" y="1371600"/>
          <a:ext cx="2971800" cy="4348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85900"/>
                <a:gridCol w="14859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Cold Mass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Delivery Date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LMQXFA-1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10/11/21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LMQXFA-2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6/13/22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LMQXFA-3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9/9/22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LMQXFA-4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12/8/22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LMQXFA-5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3/8/23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LMQXFA-6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6/6/23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LMQXFA-7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9/4/23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LMQXFA-8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11/27/23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LMQXFA-9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2/19/24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LMQXFA-10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5/27/24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66E6E-3187-4C1D-BA6D-2ACAC749C432}" type="slidenum">
              <a:rPr lang="en-US" smtClean="0"/>
              <a:t>31</a:t>
            </a:fld>
            <a:endParaRPr lang="en-US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4588379" y="1628685"/>
            <a:ext cx="3962400" cy="3703890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accent3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dirty="0" smtClean="0"/>
              <a:t>US-</a:t>
            </a:r>
            <a:r>
              <a:rPr lang="en-US" dirty="0" err="1" smtClean="0"/>
              <a:t>HiLumi</a:t>
            </a:r>
            <a:r>
              <a:rPr lang="en-US" dirty="0" smtClean="0"/>
              <a:t> </a:t>
            </a:r>
            <a:br>
              <a:rPr lang="en-US" dirty="0" smtClean="0"/>
            </a:br>
            <a:r>
              <a:rPr lang="en-US" dirty="0" smtClean="0"/>
              <a:t>Coil Fabrication Starts 4/27/18</a:t>
            </a:r>
          </a:p>
          <a:p>
            <a:pPr fontAlgn="auto">
              <a:spcAft>
                <a:spcPts val="0"/>
              </a:spcAft>
            </a:pPr>
            <a:r>
              <a:rPr lang="en-US" dirty="0" smtClean="0"/>
              <a:t>Base project duration 76.2 months (6.3 years)</a:t>
            </a:r>
          </a:p>
          <a:p>
            <a:pPr fontAlgn="auto">
              <a:spcAft>
                <a:spcPts val="0"/>
              </a:spcAft>
            </a:pPr>
            <a:r>
              <a:rPr lang="en-US" dirty="0" smtClean="0"/>
              <a:t>New expected LHC tunnel installation in 2025 during LS3</a:t>
            </a:r>
          </a:p>
          <a:p>
            <a:pPr fontAlgn="auto">
              <a:spcAft>
                <a:spcPts val="0"/>
              </a:spcAft>
            </a:pPr>
            <a:r>
              <a:rPr lang="en-US" dirty="0" smtClean="0"/>
              <a:t>Last cold mass for tunnel installation (LMQXFA-8) delivered before the end of 2023</a:t>
            </a:r>
          </a:p>
          <a:p>
            <a:pPr fontAlgn="auto">
              <a:spcAft>
                <a:spcPts val="0"/>
              </a:spcAft>
            </a:pPr>
            <a:r>
              <a:rPr lang="en-US" dirty="0" smtClean="0"/>
              <a:t>Two spares (LMQXFA-9 and 10) delivered in 2024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7/31/2015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R. Carcagno – US HiLumi Project Preparation Status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0059857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Comments on Crab Cavities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6080" y="937220"/>
            <a:ext cx="8920976" cy="5231011"/>
          </a:xfrm>
        </p:spPr>
        <p:txBody>
          <a:bodyPr/>
          <a:lstStyle/>
          <a:p>
            <a:r>
              <a:rPr lang="en-US" sz="2200" dirty="0" smtClean="0"/>
              <a:t>Design for Crab Cavities is at more preliminary stage than Magnets:</a:t>
            </a:r>
          </a:p>
          <a:p>
            <a:pPr lvl="1"/>
            <a:r>
              <a:rPr lang="en-US" sz="2000" dirty="0" smtClean="0"/>
              <a:t>POP LARP Crab Cav. (‘11-’14)		TQ LARP Magnets (</a:t>
            </a:r>
            <a:r>
              <a:rPr lang="fr-FR" sz="2000" dirty="0" smtClean="0"/>
              <a:t>’</a:t>
            </a:r>
            <a:r>
              <a:rPr lang="en-US" sz="2000" dirty="0" smtClean="0"/>
              <a:t>07-’11)</a:t>
            </a:r>
          </a:p>
          <a:p>
            <a:pPr lvl="1"/>
            <a:r>
              <a:rPr lang="en-US" sz="2000" dirty="0" smtClean="0"/>
              <a:t>SPS LARP Cav.</a:t>
            </a:r>
            <a:r>
              <a:rPr lang="en-US" sz="2000" dirty="0"/>
              <a:t> </a:t>
            </a:r>
            <a:r>
              <a:rPr lang="en-US" sz="2000" dirty="0" smtClean="0"/>
              <a:t>(Now)				HQ LARP Magnets (</a:t>
            </a:r>
            <a:r>
              <a:rPr lang="fr-FR" sz="2000" dirty="0" smtClean="0"/>
              <a:t>’</a:t>
            </a:r>
            <a:r>
              <a:rPr lang="en-US" sz="2000" dirty="0" smtClean="0"/>
              <a:t>11-’14)</a:t>
            </a:r>
          </a:p>
          <a:p>
            <a:pPr lvl="1"/>
            <a:r>
              <a:rPr lang="en-US" sz="2000" dirty="0" smtClean="0"/>
              <a:t>Pre-Series Cavities (‘19-’20)			QXF LARP Prototypes (Now)</a:t>
            </a:r>
          </a:p>
          <a:p>
            <a:pPr lvl="1"/>
            <a:r>
              <a:rPr lang="en-US" sz="2000" dirty="0" smtClean="0"/>
              <a:t>Series Cavities (‘21-’24)				QXF Series Magnets(</a:t>
            </a:r>
            <a:r>
              <a:rPr lang="fr-FR" sz="2000" dirty="0" smtClean="0"/>
              <a:t>’</a:t>
            </a:r>
            <a:r>
              <a:rPr lang="en-US" sz="2000" dirty="0" smtClean="0"/>
              <a:t>18-’24)</a:t>
            </a:r>
          </a:p>
          <a:p>
            <a:pPr marL="457200" lvl="1" indent="0">
              <a:buNone/>
            </a:pPr>
            <a:endParaRPr lang="en-US" sz="2000" dirty="0" smtClean="0"/>
          </a:p>
          <a:p>
            <a:r>
              <a:rPr lang="en-US" dirty="0" smtClean="0"/>
              <a:t>Present plan: work on Pre-Series Cavities (4) under US-</a:t>
            </a:r>
            <a:r>
              <a:rPr lang="en-US" dirty="0" err="1" smtClean="0"/>
              <a:t>HiLumi</a:t>
            </a:r>
            <a:r>
              <a:rPr lang="en-US" dirty="0" smtClean="0"/>
              <a:t> in FY19-20, with Series Cavities (36) produced by US-</a:t>
            </a:r>
            <a:r>
              <a:rPr lang="en-US" dirty="0" err="1" smtClean="0"/>
              <a:t>HiLumi</a:t>
            </a:r>
            <a:r>
              <a:rPr lang="en-US" dirty="0" smtClean="0"/>
              <a:t>	in FY21-FY24</a:t>
            </a:r>
          </a:p>
          <a:p>
            <a:pPr lvl="1"/>
            <a:r>
              <a:rPr lang="en-US" dirty="0" smtClean="0"/>
              <a:t>Potential benefits from HL-LHC C&amp;S Review (Feb ‘15) recommendation to split CC installation between LS3 and LS4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04D5173-BAB6-F647-9F11-16332735A71B}" type="datetime1">
              <a:rPr lang="en-US" smtClean="0"/>
              <a:pPr>
                <a:defRPr/>
              </a:pPr>
              <a:t>10/26/15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E8B149A-14C6-B749-AF60-1744CFF2A849}" type="slidenum">
              <a:rPr lang="en-US" smtClean="0"/>
              <a:pPr>
                <a:defRPr/>
              </a:pPr>
              <a:t>32</a:t>
            </a:fld>
            <a:endParaRPr lang="en-US" dirty="0"/>
          </a:p>
        </p:txBody>
      </p:sp>
      <p:grpSp>
        <p:nvGrpSpPr>
          <p:cNvPr id="20" name="Group 19"/>
          <p:cNvGrpSpPr/>
          <p:nvPr/>
        </p:nvGrpSpPr>
        <p:grpSpPr>
          <a:xfrm>
            <a:off x="166320" y="2056079"/>
            <a:ext cx="8648814" cy="333819"/>
            <a:chOff x="166320" y="2056079"/>
            <a:chExt cx="8648814" cy="333819"/>
          </a:xfrm>
        </p:grpSpPr>
        <p:cxnSp>
          <p:nvCxnSpPr>
            <p:cNvPr id="8" name="Straight Connector 7"/>
            <p:cNvCxnSpPr/>
            <p:nvPr/>
          </p:nvCxnSpPr>
          <p:spPr>
            <a:xfrm>
              <a:off x="166320" y="2056079"/>
              <a:ext cx="4205839" cy="0"/>
            </a:xfrm>
            <a:prstGeom prst="line">
              <a:avLst/>
            </a:prstGeom>
            <a:ln>
              <a:solidFill>
                <a:srgbClr val="FF0000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4372159" y="2389898"/>
              <a:ext cx="4442975" cy="0"/>
            </a:xfrm>
            <a:prstGeom prst="line">
              <a:avLst/>
            </a:prstGeom>
            <a:ln>
              <a:solidFill>
                <a:srgbClr val="FF0000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>
              <a:off x="4372159" y="2056079"/>
              <a:ext cx="0" cy="333819"/>
            </a:xfrm>
            <a:prstGeom prst="line">
              <a:avLst/>
            </a:prstGeom>
            <a:ln>
              <a:solidFill>
                <a:srgbClr val="FF0000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aphicFrame>
        <p:nvGraphicFramePr>
          <p:cNvPr id="19" name="Table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81180913"/>
              </p:ext>
            </p:extLst>
          </p:nvPr>
        </p:nvGraphicFramePr>
        <p:xfrm>
          <a:off x="304197" y="5116082"/>
          <a:ext cx="8586536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26648"/>
                <a:gridCol w="1226648"/>
                <a:gridCol w="1226648"/>
                <a:gridCol w="1368443"/>
                <a:gridCol w="1194503"/>
                <a:gridCol w="1194504"/>
                <a:gridCol w="1149142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FY18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FY19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FY20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FY21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FY22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FY23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FY24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sz="1600" dirty="0" smtClean="0"/>
                        <a:t>SPS Test</a:t>
                      </a: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Pre-series (4)</a:t>
                      </a:r>
                      <a:endParaRPr lang="en-US" sz="1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Final Design</a:t>
                      </a:r>
                      <a:endParaRPr lang="en-US" sz="1600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Series Cavities (36)</a:t>
                      </a:r>
                      <a:endParaRPr lang="en-US" sz="1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sz="1600" i="1" dirty="0" smtClean="0"/>
                        <a:t>LARP</a:t>
                      </a:r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ctr"/>
                      <a:r>
                        <a:rPr lang="en-US" sz="1600" i="1" dirty="0" smtClean="0"/>
                        <a:t>US-</a:t>
                      </a:r>
                      <a:r>
                        <a:rPr lang="en-US" sz="1600" i="1" dirty="0" err="1" smtClean="0"/>
                        <a:t>HiLumi</a:t>
                      </a:r>
                      <a:endParaRPr lang="en-US" sz="1600" i="1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6450" y="6515100"/>
            <a:ext cx="5373688" cy="2413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G. Apollinari| - LARP Plans and P2P Transition</a:t>
            </a:r>
            <a:endParaRPr lang="en-US" b="1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1513303" y="5116082"/>
            <a:ext cx="0" cy="1052149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027934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/>
              <a:t>US-</a:t>
            </a:r>
            <a:r>
              <a:rPr lang="en-US" sz="2800" dirty="0" err="1"/>
              <a:t>HiLumi</a:t>
            </a:r>
            <a:r>
              <a:rPr lang="en-US" sz="2800" dirty="0"/>
              <a:t> Cost Model Output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7/31/2015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R. Carcagno – US HiLumi Project Preparation Status</a:t>
            </a:r>
            <a:endParaRPr lang="en-US" b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E8B149A-14C6-B749-AF60-1744CFF2A849}" type="slidenum">
              <a:rPr lang="en-US" smtClean="0"/>
              <a:pPr>
                <a:defRPr/>
              </a:pPr>
              <a:t>33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0333" y="1140674"/>
            <a:ext cx="7831667" cy="4896192"/>
          </a:xfrm>
          <a:prstGeom prst="rect">
            <a:avLst/>
          </a:prstGeom>
        </p:spPr>
      </p:pic>
      <p:grpSp>
        <p:nvGrpSpPr>
          <p:cNvPr id="7" name="Group 6"/>
          <p:cNvGrpSpPr/>
          <p:nvPr/>
        </p:nvGrpSpPr>
        <p:grpSpPr>
          <a:xfrm>
            <a:off x="1864606" y="2431795"/>
            <a:ext cx="5815706" cy="3080274"/>
            <a:chOff x="1864606" y="2431795"/>
            <a:chExt cx="5815706" cy="3080274"/>
          </a:xfrm>
        </p:grpSpPr>
        <p:sp>
          <p:nvSpPr>
            <p:cNvPr id="3" name="Rectangle 2"/>
            <p:cNvSpPr/>
            <p:nvPr/>
          </p:nvSpPr>
          <p:spPr>
            <a:xfrm>
              <a:off x="1864606" y="4471801"/>
              <a:ext cx="216186" cy="1026758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2787169" y="3431533"/>
              <a:ext cx="216186" cy="2067026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3750267" y="2431795"/>
              <a:ext cx="216186" cy="3066764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4686342" y="2918153"/>
              <a:ext cx="216186" cy="2566895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5595393" y="3779002"/>
              <a:ext cx="216186" cy="1719556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6558491" y="3792513"/>
              <a:ext cx="216186" cy="1719556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7464126" y="4309680"/>
              <a:ext cx="216186" cy="1188877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3569788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6450" y="103664"/>
            <a:ext cx="6532039" cy="641739"/>
          </a:xfrm>
        </p:spPr>
        <p:txBody>
          <a:bodyPr/>
          <a:lstStyle/>
          <a:p>
            <a:r>
              <a:rPr lang="en-US" sz="2800" dirty="0" smtClean="0"/>
              <a:t>Possible LARP-to-HiLumi-to-LARP2</a:t>
            </a:r>
            <a:endParaRPr lang="en-US" sz="2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04D5173-BAB6-F647-9F11-16332735A71B}" type="datetime1">
              <a:rPr lang="en-US" smtClean="0"/>
              <a:pPr>
                <a:defRPr/>
              </a:pPr>
              <a:t>10/26/15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E8B149A-14C6-B749-AF60-1744CFF2A849}" type="slidenum">
              <a:rPr lang="en-US" smtClean="0"/>
              <a:pPr>
                <a:defRPr/>
              </a:pPr>
              <a:t>34</a:t>
            </a:fld>
            <a:endParaRPr lang="en-US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22052634"/>
              </p:ext>
            </p:extLst>
          </p:nvPr>
        </p:nvGraphicFramePr>
        <p:xfrm>
          <a:off x="228600" y="2121832"/>
          <a:ext cx="8787298" cy="165607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84064"/>
                <a:gridCol w="1084064"/>
                <a:gridCol w="1088173"/>
                <a:gridCol w="1079955"/>
                <a:gridCol w="1198850"/>
                <a:gridCol w="1084064"/>
                <a:gridCol w="1084064"/>
                <a:gridCol w="1084064"/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FY16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FY17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FY18-pre- CD3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FY18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dirty="0" smtClean="0"/>
                        <a:t>post-CD3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FY19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FY20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FY21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Total LARP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15.5 M$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18.5</a:t>
                      </a:r>
                      <a:r>
                        <a:rPr lang="en-US" baseline="0" dirty="0" smtClean="0"/>
                        <a:t> M$</a:t>
                      </a:r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13.7 M$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5.5 M$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3.0M$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3.0 M$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US-</a:t>
                      </a:r>
                      <a:r>
                        <a:rPr lang="en-US" sz="1400" dirty="0" err="1" smtClean="0"/>
                        <a:t>HiLumi</a:t>
                      </a:r>
                      <a:endParaRPr lang="en-US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20M$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31.5 M$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45.5 M$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38 M$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2" name="Content Placeholder 2"/>
          <p:cNvSpPr>
            <a:spLocks noGrp="1"/>
          </p:cNvSpPr>
          <p:nvPr>
            <p:ph idx="1"/>
          </p:nvPr>
        </p:nvSpPr>
        <p:spPr>
          <a:xfrm>
            <a:off x="167443" y="5683459"/>
            <a:ext cx="8920976" cy="521857"/>
          </a:xfrm>
        </p:spPr>
        <p:txBody>
          <a:bodyPr/>
          <a:lstStyle/>
          <a:p>
            <a:r>
              <a:rPr lang="en-US" sz="2200" dirty="0" smtClean="0"/>
              <a:t>A major investment from US-HEP in LHC infrastructure !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1243071" y="1323976"/>
            <a:ext cx="5418166" cy="2040006"/>
            <a:chOff x="1243071" y="1323976"/>
            <a:chExt cx="5418166" cy="2040006"/>
          </a:xfrm>
        </p:grpSpPr>
        <p:sp>
          <p:nvSpPr>
            <p:cNvPr id="9" name="Rounded Rectangle 8"/>
            <p:cNvSpPr/>
            <p:nvPr/>
          </p:nvSpPr>
          <p:spPr>
            <a:xfrm>
              <a:off x="1243071" y="3039741"/>
              <a:ext cx="5418166" cy="324241"/>
            </a:xfrm>
            <a:prstGeom prst="roundRect">
              <a:avLst/>
            </a:prstGeom>
            <a:noFill/>
            <a:ln w="38100" cmpd="sng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1391699" y="1323976"/>
              <a:ext cx="3450646" cy="461665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i="1" dirty="0" smtClean="0"/>
                <a:t>LARP as we know it today</a:t>
              </a:r>
              <a:endParaRPr lang="en-US" i="1" dirty="0"/>
            </a:p>
          </p:txBody>
        </p:sp>
        <p:cxnSp>
          <p:nvCxnSpPr>
            <p:cNvPr id="17" name="Straight Arrow Connector 16"/>
            <p:cNvCxnSpPr/>
            <p:nvPr/>
          </p:nvCxnSpPr>
          <p:spPr>
            <a:xfrm>
              <a:off x="3080653" y="1785641"/>
              <a:ext cx="1" cy="1254100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" name="Group 4"/>
          <p:cNvGrpSpPr/>
          <p:nvPr/>
        </p:nvGrpSpPr>
        <p:grpSpPr>
          <a:xfrm>
            <a:off x="6080466" y="1323976"/>
            <a:ext cx="2935431" cy="2026494"/>
            <a:chOff x="6080466" y="1323976"/>
            <a:chExt cx="2935431" cy="2026494"/>
          </a:xfrm>
        </p:grpSpPr>
        <p:sp>
          <p:nvSpPr>
            <p:cNvPr id="11" name="TextBox 10"/>
            <p:cNvSpPr txBox="1"/>
            <p:nvPr/>
          </p:nvSpPr>
          <p:spPr>
            <a:xfrm>
              <a:off x="6080466" y="1323976"/>
              <a:ext cx="2516046" cy="461665"/>
            </a:xfrm>
            <a:prstGeom prst="rect">
              <a:avLst/>
            </a:prstGeom>
            <a:noFill/>
            <a:ln>
              <a:solidFill>
                <a:srgbClr val="404040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i="1" dirty="0" smtClean="0"/>
                <a:t>Asymptotic LARP2</a:t>
              </a:r>
              <a:endParaRPr lang="en-US" i="1" dirty="0"/>
            </a:p>
          </p:txBody>
        </p:sp>
        <p:sp>
          <p:nvSpPr>
            <p:cNvPr id="13" name="Rounded Rectangle 12"/>
            <p:cNvSpPr/>
            <p:nvPr/>
          </p:nvSpPr>
          <p:spPr>
            <a:xfrm>
              <a:off x="6786614" y="3053252"/>
              <a:ext cx="2229283" cy="297218"/>
            </a:xfrm>
            <a:prstGeom prst="roundRect">
              <a:avLst/>
            </a:prstGeom>
            <a:noFill/>
            <a:ln w="38100" cmpd="sng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9" name="Straight Arrow Connector 18"/>
            <p:cNvCxnSpPr/>
            <p:nvPr/>
          </p:nvCxnSpPr>
          <p:spPr>
            <a:xfrm>
              <a:off x="7772963" y="1799152"/>
              <a:ext cx="1" cy="1254100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" name="Group 7"/>
          <p:cNvGrpSpPr/>
          <p:nvPr/>
        </p:nvGrpSpPr>
        <p:grpSpPr>
          <a:xfrm>
            <a:off x="4391282" y="3445040"/>
            <a:ext cx="4624616" cy="1441968"/>
            <a:chOff x="4391282" y="3445040"/>
            <a:chExt cx="4624616" cy="1441968"/>
          </a:xfrm>
        </p:grpSpPr>
        <p:sp>
          <p:nvSpPr>
            <p:cNvPr id="14" name="Rounded Rectangle 13"/>
            <p:cNvSpPr/>
            <p:nvPr/>
          </p:nvSpPr>
          <p:spPr>
            <a:xfrm>
              <a:off x="4391282" y="3445040"/>
              <a:ext cx="4624616" cy="332871"/>
            </a:xfrm>
            <a:prstGeom prst="roundRect">
              <a:avLst/>
            </a:prstGeom>
            <a:noFill/>
            <a:ln w="38100" cmpd="sng">
              <a:solidFill>
                <a:schemeClr val="accent5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6089558" y="4425343"/>
              <a:ext cx="2497862" cy="461665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i="1" dirty="0" smtClean="0"/>
                <a:t>US-</a:t>
              </a:r>
              <a:r>
                <a:rPr lang="en-US" i="1" dirty="0" err="1" smtClean="0"/>
                <a:t>HiLumi</a:t>
              </a:r>
              <a:r>
                <a:rPr lang="en-US" i="1" dirty="0" smtClean="0"/>
                <a:t> Project</a:t>
              </a:r>
              <a:endParaRPr lang="en-US" i="1" dirty="0"/>
            </a:p>
          </p:txBody>
        </p:sp>
        <p:cxnSp>
          <p:nvCxnSpPr>
            <p:cNvPr id="20" name="Straight Arrow Connector 19"/>
            <p:cNvCxnSpPr/>
            <p:nvPr/>
          </p:nvCxnSpPr>
          <p:spPr>
            <a:xfrm flipV="1">
              <a:off x="7114665" y="3777911"/>
              <a:ext cx="1" cy="647433"/>
            </a:xfrm>
            <a:prstGeom prst="straightConnector1">
              <a:avLst/>
            </a:prstGeom>
            <a:ln>
              <a:solidFill>
                <a:schemeClr val="accent5">
                  <a:lumMod val="75000"/>
                </a:schemeClr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8" name="Straight Connector 17"/>
          <p:cNvCxnSpPr/>
          <p:nvPr/>
        </p:nvCxnSpPr>
        <p:spPr>
          <a:xfrm flipV="1">
            <a:off x="3458979" y="3053252"/>
            <a:ext cx="0" cy="72465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 flipV="1">
            <a:off x="7948614" y="3053252"/>
            <a:ext cx="0" cy="72465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V="1">
            <a:off x="6857943" y="3066762"/>
            <a:ext cx="0" cy="72465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 flipV="1">
            <a:off x="5767273" y="3053252"/>
            <a:ext cx="0" cy="72465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 flipV="1">
            <a:off x="2406648" y="3025182"/>
            <a:ext cx="0" cy="72465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 flipV="1">
            <a:off x="4545259" y="3445040"/>
            <a:ext cx="0" cy="304801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71801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build="p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5494" y="154381"/>
            <a:ext cx="6450853" cy="641739"/>
          </a:xfrm>
        </p:spPr>
        <p:txBody>
          <a:bodyPr>
            <a:normAutofit fontScale="90000"/>
          </a:bodyPr>
          <a:lstStyle/>
          <a:p>
            <a:r>
              <a:rPr lang="en-US" sz="3600" b="1" dirty="0" smtClean="0">
                <a:solidFill>
                  <a:srgbClr val="376092"/>
                </a:solidFill>
              </a:rPr>
              <a:t>Joint Spring LARP/</a:t>
            </a:r>
            <a:r>
              <a:rPr lang="en-US" sz="3600" b="1" dirty="0" err="1" smtClean="0">
                <a:solidFill>
                  <a:srgbClr val="376092"/>
                </a:solidFill>
              </a:rPr>
              <a:t>HiLumi</a:t>
            </a:r>
            <a:r>
              <a:rPr lang="en-US" sz="3600" b="1" dirty="0" smtClean="0">
                <a:solidFill>
                  <a:srgbClr val="376092"/>
                </a:solidFill>
              </a:rPr>
              <a:t> CM</a:t>
            </a:r>
            <a:endParaRPr lang="en-US" sz="3600" b="1" dirty="0">
              <a:solidFill>
                <a:srgbClr val="37609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65895" y="1006288"/>
            <a:ext cx="4618030" cy="4648353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Also LARP-CM26</a:t>
            </a:r>
          </a:p>
          <a:p>
            <a:r>
              <a:rPr lang="en-US" dirty="0" smtClean="0"/>
              <a:t>Where</a:t>
            </a:r>
          </a:p>
          <a:p>
            <a:pPr lvl="1"/>
            <a:r>
              <a:rPr lang="en-US" dirty="0" smtClean="0"/>
              <a:t>SLAC, CA – USA</a:t>
            </a:r>
            <a:endParaRPr lang="en-US" dirty="0"/>
          </a:p>
          <a:p>
            <a:r>
              <a:rPr lang="en-US" dirty="0" smtClean="0"/>
              <a:t>When (tentatively):</a:t>
            </a:r>
          </a:p>
          <a:p>
            <a:pPr lvl="1"/>
            <a:r>
              <a:rPr lang="en-US" dirty="0" smtClean="0"/>
              <a:t>Week of May 2</a:t>
            </a:r>
            <a:r>
              <a:rPr lang="en-US" baseline="30000" dirty="0" smtClean="0"/>
              <a:t>nd</a:t>
            </a:r>
            <a:r>
              <a:rPr lang="en-US" dirty="0" smtClean="0"/>
              <a:t> – 6</a:t>
            </a:r>
            <a:r>
              <a:rPr lang="en-US" baseline="30000" dirty="0" smtClean="0"/>
              <a:t>th</a:t>
            </a:r>
            <a:r>
              <a:rPr lang="en-US" dirty="0" smtClean="0"/>
              <a:t>, 2016</a:t>
            </a:r>
          </a:p>
          <a:p>
            <a:pPr lvl="2"/>
            <a:r>
              <a:rPr lang="en-US" dirty="0" smtClean="0"/>
              <a:t>EuCard2: April 26-28, Malta</a:t>
            </a:r>
          </a:p>
          <a:p>
            <a:pPr lvl="2"/>
            <a:r>
              <a:rPr lang="en-US" dirty="0"/>
              <a:t>IPAC16: May 9-13, </a:t>
            </a:r>
            <a:r>
              <a:rPr lang="en-US" dirty="0" smtClean="0"/>
              <a:t>Korea</a:t>
            </a:r>
          </a:p>
          <a:p>
            <a:r>
              <a:rPr lang="en-US" dirty="0" smtClean="0"/>
              <a:t>What</a:t>
            </a:r>
          </a:p>
          <a:p>
            <a:pPr lvl="1"/>
            <a:r>
              <a:rPr lang="en-US" dirty="0" smtClean="0"/>
              <a:t>2 ½ - 3 days format to avoid excessive compression</a:t>
            </a:r>
          </a:p>
          <a:p>
            <a:pPr lvl="1"/>
            <a:r>
              <a:rPr lang="en-US" dirty="0" smtClean="0"/>
              <a:t>LARP2 satellite meeting. Others as needed.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962E954-A950-7341-A7F7-EE0D0CC58447}" type="slidenum">
              <a:rPr lang="en-US" smtClean="0"/>
              <a:pPr>
                <a:defRPr/>
              </a:pPr>
              <a:t>35</a:t>
            </a:fld>
            <a:endParaRPr lang="en-US" dirty="0"/>
          </a:p>
        </p:txBody>
      </p:sp>
      <p:pic>
        <p:nvPicPr>
          <p:cNvPr id="5" name="Picture 4" descr="SLAC_aerial_view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0740" y="1006288"/>
            <a:ext cx="3878937" cy="5144254"/>
          </a:xfrm>
          <a:prstGeom prst="rect">
            <a:avLst/>
          </a:prstGeom>
        </p:spPr>
      </p:pic>
      <p:pic>
        <p:nvPicPr>
          <p:cNvPr id="6" name="Picture 5" descr="SLAC_LogoSD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5494" y="5422369"/>
            <a:ext cx="3302927" cy="5456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84515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Steady progress under LARP on magnets, crab cavities and other R&amp;D activities</a:t>
            </a:r>
          </a:p>
          <a:p>
            <a:r>
              <a:rPr lang="en-US" dirty="0" smtClean="0"/>
              <a:t>Transition from LARP to US-</a:t>
            </a:r>
            <a:r>
              <a:rPr lang="en-US" dirty="0" err="1" smtClean="0"/>
              <a:t>HiLumi</a:t>
            </a:r>
            <a:r>
              <a:rPr lang="en-US" dirty="0" smtClean="0"/>
              <a:t> getting to the nitty-gritty details of deliverables, functional specifications, etc.</a:t>
            </a:r>
          </a:p>
          <a:p>
            <a:r>
              <a:rPr lang="en-US" dirty="0" smtClean="0"/>
              <a:t>Preliminary funding profile for US-</a:t>
            </a:r>
            <a:r>
              <a:rPr lang="en-US" dirty="0" err="1" smtClean="0"/>
              <a:t>HiLumi</a:t>
            </a:r>
            <a:r>
              <a:rPr lang="en-US" dirty="0" smtClean="0"/>
              <a:t> appears to allow deliveries according to CERN schedule needs, albeit at a slightly increased schedule and execution risk (JIT Production)</a:t>
            </a:r>
          </a:p>
          <a:p>
            <a:r>
              <a:rPr lang="en-US" dirty="0" smtClean="0"/>
              <a:t>Preparation of a plan for an Accelerator Physics LARP2 phase is encouraged.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04D5173-BAB6-F647-9F11-16332735A71B}" type="datetime1">
              <a:rPr lang="en-US" smtClean="0"/>
              <a:pPr>
                <a:defRPr/>
              </a:pPr>
              <a:t>10/26/15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G. Apollinari| - LARP Status and Challenges</a:t>
            </a:r>
            <a:endParaRPr lang="en-US" b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E8B149A-14C6-B749-AF60-1744CFF2A849}" type="slidenum">
              <a:rPr lang="en-US" smtClean="0"/>
              <a:pPr>
                <a:defRPr/>
              </a:pPr>
              <a:t>36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37654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867416"/>
            <a:ext cx="4301067" cy="2320937"/>
          </a:xfrm>
        </p:spPr>
        <p:txBody>
          <a:bodyPr/>
          <a:lstStyle/>
          <a:p>
            <a:r>
              <a:rPr lang="en-US" sz="2000" dirty="0" smtClean="0"/>
              <a:t>120 mm Aperture</a:t>
            </a:r>
          </a:p>
          <a:p>
            <a:pPr lvl="1"/>
            <a:r>
              <a:rPr lang="en-US" sz="1800" dirty="0" smtClean="0"/>
              <a:t>Excellent Memory</a:t>
            </a:r>
          </a:p>
          <a:p>
            <a:pPr lvl="1"/>
            <a:r>
              <a:rPr lang="en-US" sz="1800" dirty="0" smtClean="0"/>
              <a:t>Achieved 90% SSL at 1.9K, 98% at 4.5K.</a:t>
            </a:r>
          </a:p>
          <a:p>
            <a:pPr lvl="1"/>
            <a:r>
              <a:rPr lang="en-US" sz="1800" dirty="0" smtClean="0"/>
              <a:t>The shims achieved expected </a:t>
            </a:r>
            <a:r>
              <a:rPr lang="en-US" sz="1800" dirty="0"/>
              <a:t>change the b3 and b5 harmonics with little effect on other harmonics.</a:t>
            </a:r>
          </a:p>
          <a:p>
            <a:endParaRPr lang="en-US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04D5173-BAB6-F647-9F11-16332735A71B}" type="datetime1">
              <a:rPr lang="en-US" smtClean="0"/>
              <a:pPr>
                <a:defRPr/>
              </a:pPr>
              <a:t>10/26/15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6450" y="6515100"/>
            <a:ext cx="2922762" cy="2413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G. Apollinari| - From US-LARP to US-</a:t>
            </a:r>
            <a:r>
              <a:rPr lang="en-US" dirty="0" err="1" smtClean="0"/>
              <a:t>HiLumi</a:t>
            </a:r>
            <a:endParaRPr lang="en-US" b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E8B149A-14C6-B749-AF60-1744CFF2A849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1087187" y="103664"/>
            <a:ext cx="6024813" cy="641739"/>
          </a:xfrm>
          <a:solidFill>
            <a:schemeClr val="bg1"/>
          </a:solidFill>
        </p:spPr>
        <p:txBody>
          <a:bodyPr/>
          <a:lstStyle/>
          <a:p>
            <a:r>
              <a:rPr lang="en-US" sz="3200" dirty="0" smtClean="0"/>
              <a:t>Successful Test of HQ03a</a:t>
            </a:r>
            <a:endParaRPr lang="en-US" sz="32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29667" y="945675"/>
            <a:ext cx="4322689" cy="3328764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6335830" y="1933166"/>
            <a:ext cx="447164" cy="26161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100" dirty="0" smtClean="0"/>
              <a:t>Keys</a:t>
            </a:r>
            <a:endParaRPr lang="en-US" sz="1100" dirty="0"/>
          </a:p>
        </p:txBody>
      </p:sp>
      <p:sp>
        <p:nvSpPr>
          <p:cNvPr id="10" name="TextBox 9"/>
          <p:cNvSpPr txBox="1"/>
          <p:nvPr/>
        </p:nvSpPr>
        <p:spPr>
          <a:xfrm>
            <a:off x="6220309" y="1043046"/>
            <a:ext cx="61632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C00000"/>
                </a:solidFill>
              </a:rPr>
              <a:t>Shims</a:t>
            </a:r>
            <a:endParaRPr lang="en-US" sz="1400" dirty="0">
              <a:solidFill>
                <a:srgbClr val="C00000"/>
              </a:solidFill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 flipH="1">
            <a:off x="6335830" y="1340772"/>
            <a:ext cx="114183" cy="189423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6450013" y="1340772"/>
            <a:ext cx="386621" cy="189423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1" name="Chart 2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73982347"/>
              </p:ext>
            </p:extLst>
          </p:nvPr>
        </p:nvGraphicFramePr>
        <p:xfrm>
          <a:off x="228599" y="3243501"/>
          <a:ext cx="5845647" cy="30163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2" name="TextBox 21"/>
          <p:cNvSpPr txBox="1"/>
          <p:nvPr/>
        </p:nvSpPr>
        <p:spPr>
          <a:xfrm>
            <a:off x="806450" y="3950924"/>
            <a:ext cx="1884688" cy="369332"/>
          </a:xfrm>
          <a:prstGeom prst="rect">
            <a:avLst/>
          </a:prstGeom>
          <a:solidFill>
            <a:srgbClr val="FFFFFF"/>
          </a:solidFill>
          <a:ln>
            <a:solidFill>
              <a:srgbClr val="404040"/>
            </a:solidFill>
          </a:ln>
        </p:spPr>
        <p:txBody>
          <a:bodyPr wrap="none" rtlCol="0">
            <a:spAutoFit/>
          </a:bodyPr>
          <a:lstStyle/>
          <a:p>
            <a:r>
              <a:rPr lang="en-US" sz="1800" dirty="0" smtClean="0"/>
              <a:t>Excellent Memory</a:t>
            </a:r>
            <a:endParaRPr lang="en-US" sz="1800" dirty="0"/>
          </a:p>
        </p:txBody>
      </p:sp>
      <p:cxnSp>
        <p:nvCxnSpPr>
          <p:cNvPr id="24" name="Straight Arrow Connector 23"/>
          <p:cNvCxnSpPr>
            <a:stCxn id="22" idx="2"/>
          </p:cNvCxnSpPr>
          <p:nvPr/>
        </p:nvCxnSpPr>
        <p:spPr>
          <a:xfrm flipH="1">
            <a:off x="1297117" y="4320256"/>
            <a:ext cx="451677" cy="516314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3532632" y="4836570"/>
            <a:ext cx="1649460" cy="369332"/>
          </a:xfrm>
          <a:prstGeom prst="rect">
            <a:avLst/>
          </a:prstGeom>
          <a:solidFill>
            <a:srgbClr val="FFFFFF"/>
          </a:solidFill>
          <a:ln>
            <a:solidFill>
              <a:srgbClr val="404040"/>
            </a:solidFill>
          </a:ln>
        </p:spPr>
        <p:txBody>
          <a:bodyPr wrap="none" rtlCol="0">
            <a:spAutoFit/>
          </a:bodyPr>
          <a:lstStyle/>
          <a:p>
            <a:r>
              <a:rPr lang="en-US" sz="1800" dirty="0" smtClean="0"/>
              <a:t>90% SSL at 1.9K</a:t>
            </a:r>
            <a:endParaRPr lang="en-US" sz="1800" dirty="0"/>
          </a:p>
        </p:txBody>
      </p:sp>
      <p:cxnSp>
        <p:nvCxnSpPr>
          <p:cNvPr id="26" name="Straight Arrow Connector 25"/>
          <p:cNvCxnSpPr>
            <a:stCxn id="25" idx="0"/>
          </p:cNvCxnSpPr>
          <p:nvPr/>
        </p:nvCxnSpPr>
        <p:spPr>
          <a:xfrm flipV="1">
            <a:off x="4357362" y="4274439"/>
            <a:ext cx="574385" cy="562131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864984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6450" y="103664"/>
            <a:ext cx="6719888" cy="641739"/>
          </a:xfrm>
        </p:spPr>
        <p:txBody>
          <a:bodyPr/>
          <a:lstStyle/>
          <a:p>
            <a:r>
              <a:rPr lang="en-US" dirty="0" smtClean="0"/>
              <a:t>Successful Assembly of First MQXFS.</a:t>
            </a:r>
            <a:br>
              <a:rPr lang="en-US" dirty="0" smtClean="0"/>
            </a:br>
            <a:r>
              <a:rPr lang="en-US" dirty="0" smtClean="0"/>
              <a:t>Test Coming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04D5173-BAB6-F647-9F11-16332735A71B}" type="datetime1">
              <a:rPr lang="en-US" smtClean="0"/>
              <a:pPr>
                <a:defRPr/>
              </a:pPr>
              <a:t>10/26/15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E8B149A-14C6-B749-AF60-1744CFF2A849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304800" y="1219200"/>
            <a:ext cx="4194574" cy="3048000"/>
          </a:xfrm>
          <a:prstGeom prst="rect">
            <a:avLst/>
          </a:prstGeom>
        </p:spPr>
        <p:txBody>
          <a:bodyPr lIns="0" tIns="0" rIns="0" bIns="0">
            <a:normAutofit fontScale="92500" lnSpcReduction="20000"/>
          </a:bodyPr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rgbClr val="404040"/>
                </a:solidFill>
                <a:latin typeface="Helvetica"/>
                <a:ea typeface="ＭＳ Ｐゴシック" charset="0"/>
                <a:cs typeface="ＭＳ Ｐゴシック" charset="0"/>
              </a:defRPr>
            </a:lvl1pPr>
            <a:lvl2pPr marL="742950" indent="-28575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200" kern="1200">
                <a:solidFill>
                  <a:srgbClr val="404040"/>
                </a:solidFill>
                <a:latin typeface="Helvetica"/>
                <a:ea typeface="ＭＳ Ｐゴシック" charset="0"/>
                <a:cs typeface="+mn-cs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000" kern="1200">
                <a:solidFill>
                  <a:srgbClr val="404040"/>
                </a:solidFill>
                <a:latin typeface="Helvetica"/>
                <a:ea typeface="ＭＳ Ｐゴシック" charset="0"/>
                <a:cs typeface="+mn-cs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800" kern="1200">
                <a:solidFill>
                  <a:srgbClr val="404040"/>
                </a:solidFill>
                <a:latin typeface="Helvetica"/>
                <a:ea typeface="ＭＳ Ｐゴシック" charset="0"/>
                <a:cs typeface="+mn-cs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/>
              <a:buChar char="•"/>
              <a:defRPr sz="1800" kern="1200">
                <a:solidFill>
                  <a:srgbClr val="404040"/>
                </a:solidFill>
                <a:latin typeface="Helvetica"/>
                <a:ea typeface="ＭＳ Ｐゴシック" charset="0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 panose="020B0604020202020204" pitchFamily="34" charset="0"/>
              <a:buChar char="•"/>
              <a:defRPr/>
            </a:pPr>
            <a:r>
              <a:rPr lang="en-GB" altLang="en-US" dirty="0" smtClean="0">
                <a:solidFill>
                  <a:srgbClr val="FF0000"/>
                </a:solidFill>
                <a:ea typeface="+mn-ea"/>
              </a:rPr>
              <a:t>Two identical structure </a:t>
            </a:r>
            <a:r>
              <a:rPr lang="en-GB" altLang="en-US" dirty="0" smtClean="0">
                <a:ea typeface="+mn-ea"/>
              </a:rPr>
              <a:t>assembled and pre-loaded with aluminium coils at LBNL and CERN, and then with real coils at LBNL</a:t>
            </a:r>
          </a:p>
          <a:p>
            <a:pPr>
              <a:buFont typeface="Arial" panose="020B0604020202020204" pitchFamily="34" charset="0"/>
              <a:buChar char="•"/>
              <a:defRPr/>
            </a:pPr>
            <a:endParaRPr lang="en-GB" altLang="en-US" dirty="0" smtClean="0">
              <a:ea typeface="+mn-ea"/>
            </a:endParaRPr>
          </a:p>
          <a:p>
            <a:pPr>
              <a:buFont typeface="Arial" panose="020B0604020202020204" pitchFamily="34" charset="0"/>
              <a:buChar char="•"/>
              <a:defRPr/>
            </a:pPr>
            <a:r>
              <a:rPr lang="en-GB" altLang="en-US" dirty="0" smtClean="0">
                <a:ea typeface="+mn-ea"/>
              </a:rPr>
              <a:t>Component instrumented with </a:t>
            </a:r>
            <a:r>
              <a:rPr lang="en-GB" altLang="en-US" dirty="0" smtClean="0">
                <a:solidFill>
                  <a:srgbClr val="FF0000"/>
                </a:solidFill>
                <a:ea typeface="+mn-ea"/>
              </a:rPr>
              <a:t>strain gauges</a:t>
            </a:r>
          </a:p>
          <a:p>
            <a:pPr lvl="1">
              <a:buFont typeface="Arial" panose="020B0604020202020204" pitchFamily="34" charset="0"/>
              <a:buChar char="–"/>
              <a:defRPr/>
            </a:pPr>
            <a:r>
              <a:rPr lang="en-GB" altLang="en-US" dirty="0" smtClean="0">
                <a:ea typeface="+mn-ea"/>
              </a:rPr>
              <a:t>Very good agreement with </a:t>
            </a:r>
            <a:r>
              <a:rPr lang="en-GB" altLang="en-US" dirty="0" err="1" smtClean="0">
                <a:ea typeface="+mn-ea"/>
              </a:rPr>
              <a:t>calcuations</a:t>
            </a:r>
            <a:endParaRPr lang="en-GB" altLang="en-US" dirty="0" smtClean="0">
              <a:ea typeface="+mn-ea"/>
            </a:endParaRPr>
          </a:p>
          <a:p>
            <a:pPr>
              <a:buFont typeface="Arial" panose="020B0604020202020204" pitchFamily="34" charset="0"/>
              <a:buChar char="•"/>
              <a:defRPr/>
            </a:pPr>
            <a:endParaRPr lang="en-GB" altLang="en-US" dirty="0" smtClean="0">
              <a:ea typeface="+mn-ea"/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99976" y="4054184"/>
            <a:ext cx="2519362" cy="18415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54975" y="4040674"/>
            <a:ext cx="2519363" cy="1890712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pic>
        <p:nvPicPr>
          <p:cNvPr id="10" name="Picture 2" descr="cb8031a0-ff7f-448b-af9f-0ad6975e00e7@cern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64254" y="1365663"/>
            <a:ext cx="4644625" cy="2207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6450" y="6515100"/>
            <a:ext cx="2922762" cy="2413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G. Apollinari| - From US-LARP to US-</a:t>
            </a:r>
            <a:r>
              <a:rPr lang="en-US" dirty="0" err="1" smtClean="0"/>
              <a:t>HiLumi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7385031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9661" y="103664"/>
            <a:ext cx="6354716" cy="641739"/>
          </a:xfrm>
        </p:spPr>
        <p:txBody>
          <a:bodyPr/>
          <a:lstStyle/>
          <a:p>
            <a:r>
              <a:rPr lang="en-US" sz="2800" dirty="0" smtClean="0"/>
              <a:t>Assembly Mishap during MQXFS</a:t>
            </a:r>
            <a:endParaRPr lang="en-US" sz="2800" dirty="0"/>
          </a:p>
        </p:txBody>
      </p:sp>
      <p:pic>
        <p:nvPicPr>
          <p:cNvPr id="7" name="Content Placeholder 6" descr="Screen Shot 2015-10-15 at 4.20.50 PM.png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746805" y="1002989"/>
            <a:ext cx="3774812" cy="5059950"/>
          </a:xfrm>
          <a:ln>
            <a:solidFill>
              <a:srgbClr val="404040"/>
            </a:solidFill>
          </a:ln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04D5173-BAB6-F647-9F11-16332735A71B}" type="datetime1">
              <a:rPr lang="en-US" smtClean="0"/>
              <a:pPr>
                <a:defRPr/>
              </a:pPr>
              <a:t>10/26/15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E8B149A-14C6-B749-AF60-1744CFF2A849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  <p:pic>
        <p:nvPicPr>
          <p:cNvPr id="8" name="Picture 7" descr="Screen Shot 2015-10-15 at 4.23.57 PM.png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32372" y="1002989"/>
            <a:ext cx="4067004" cy="5059950"/>
          </a:xfrm>
          <a:prstGeom prst="rect">
            <a:avLst/>
          </a:prstGeom>
          <a:ln>
            <a:solidFill>
              <a:srgbClr val="404040"/>
            </a:solidFill>
          </a:ln>
        </p:spPr>
      </p:pic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6450" y="6515100"/>
            <a:ext cx="2922762" cy="2413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G. Apollinari| - From US-LARP to US-</a:t>
            </a:r>
            <a:r>
              <a:rPr lang="en-US" dirty="0" err="1" smtClean="0"/>
              <a:t>HiLumi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9504076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Conductor Procurement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04D5173-BAB6-F647-9F11-16332735A71B}" type="datetime1">
              <a:rPr lang="en-US" smtClean="0"/>
              <a:pPr>
                <a:defRPr/>
              </a:pPr>
              <a:t>10/26/15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G. Apollinari| - LARP Status and Challenges</a:t>
            </a:r>
            <a:endParaRPr lang="en-US" b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E8B149A-14C6-B749-AF60-1744CFF2A849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3585882" y="971175"/>
            <a:ext cx="5210194" cy="5027253"/>
          </a:xfrm>
          <a:noFill/>
        </p:spPr>
        <p:txBody>
          <a:bodyPr/>
          <a:lstStyle/>
          <a:p>
            <a:r>
              <a:rPr lang="en-US" sz="2000" dirty="0" smtClean="0"/>
              <a:t>Convergence on 108/127 based on performance and cost analysis.</a:t>
            </a:r>
          </a:p>
          <a:p>
            <a:r>
              <a:rPr lang="en-US" sz="2000" dirty="0" smtClean="0"/>
              <a:t>Order placed by FNAL for ~200 km in Sep ‘15.</a:t>
            </a:r>
          </a:p>
          <a:p>
            <a:r>
              <a:rPr lang="en-US" sz="2000" dirty="0" smtClean="0"/>
              <a:t>First interactions on material certifications with manufacturing company happening as we speak.</a:t>
            </a:r>
          </a:p>
        </p:txBody>
      </p:sp>
      <p:pic>
        <p:nvPicPr>
          <p:cNvPr id="8" name="Picture 7" descr="Screen Shot 2015-05-05 at 3.17.59 PM.pn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971176"/>
            <a:ext cx="3570940" cy="52592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59370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FY16 Goals: Test of Long MQXF Coil &amp; First Long (4 m) MQXF Quad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1" y="1043046"/>
            <a:ext cx="4382226" cy="4987867"/>
          </a:xfrm>
        </p:spPr>
        <p:txBody>
          <a:bodyPr/>
          <a:lstStyle/>
          <a:p>
            <a:r>
              <a:rPr lang="en-US" dirty="0" smtClean="0"/>
              <a:t>First US-LARP long (4 m) coil </a:t>
            </a:r>
          </a:p>
          <a:p>
            <a:pPr lvl="1"/>
            <a:r>
              <a:rPr lang="en-US" dirty="0" smtClean="0"/>
              <a:t>Wound and cured at FNAL</a:t>
            </a:r>
            <a:endParaRPr lang="en-US" dirty="0"/>
          </a:p>
          <a:p>
            <a:pPr lvl="1"/>
            <a:r>
              <a:rPr lang="en-US" dirty="0"/>
              <a:t>R</a:t>
            </a:r>
            <a:r>
              <a:rPr lang="en-US" dirty="0" smtClean="0"/>
              <a:t>eacted </a:t>
            </a:r>
            <a:r>
              <a:rPr lang="en-US" dirty="0" smtClean="0"/>
              <a:t>and under impregnation at BNL</a:t>
            </a:r>
          </a:p>
          <a:p>
            <a:r>
              <a:rPr lang="en-US" dirty="0" smtClean="0"/>
              <a:t>Plan for mirror configuration test in April </a:t>
            </a:r>
            <a:r>
              <a:rPr lang="fr-FR" dirty="0" smtClean="0"/>
              <a:t>’</a:t>
            </a:r>
            <a:r>
              <a:rPr lang="en-US" dirty="0" smtClean="0"/>
              <a:t>16</a:t>
            </a:r>
          </a:p>
          <a:p>
            <a:pPr lvl="1"/>
            <a:r>
              <a:rPr lang="en-US" dirty="0" smtClean="0"/>
              <a:t>BNL Vertical Stand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04D5173-BAB6-F647-9F11-16332735A71B}" type="datetime1">
              <a:rPr lang="en-US" smtClean="0"/>
              <a:pPr>
                <a:defRPr/>
              </a:pPr>
              <a:t>10/26/15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E8B149A-14C6-B749-AF60-1744CFF2A849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  <p:pic>
        <p:nvPicPr>
          <p:cNvPr id="8" name="Picture 7" descr="IMG_9551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83253" y="1043046"/>
            <a:ext cx="2945613" cy="2209210"/>
          </a:xfrm>
          <a:prstGeom prst="rect">
            <a:avLst/>
          </a:prstGeom>
        </p:spPr>
      </p:pic>
      <p:pic>
        <p:nvPicPr>
          <p:cNvPr id="9" name="Picture 8" descr="IMG_9552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83253" y="3287304"/>
            <a:ext cx="2945614" cy="2209211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5627717" y="2909784"/>
            <a:ext cx="1328772" cy="307777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US" sz="1400" dirty="0" smtClean="0"/>
              <a:t>Coil #1 on </a:t>
            </a:r>
            <a:r>
              <a:rPr lang="en-US" sz="1400" dirty="0" err="1" smtClean="0"/>
              <a:t>Selva</a:t>
            </a:r>
            <a:endParaRPr lang="en-US" sz="1400" dirty="0"/>
          </a:p>
        </p:txBody>
      </p:sp>
      <p:sp>
        <p:nvSpPr>
          <p:cNvPr id="12" name="TextBox 11"/>
          <p:cNvSpPr txBox="1"/>
          <p:nvPr/>
        </p:nvSpPr>
        <p:spPr>
          <a:xfrm>
            <a:off x="5627717" y="5156009"/>
            <a:ext cx="1407669" cy="307777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US" sz="1400" dirty="0" smtClean="0"/>
              <a:t>Coil #1 End Parts</a:t>
            </a:r>
            <a:endParaRPr lang="en-US" sz="1400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6450" y="6515100"/>
            <a:ext cx="2922762" cy="2413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G. Apollinari| - From US-LARP to US-</a:t>
            </a:r>
            <a:r>
              <a:rPr lang="en-US" dirty="0" err="1" smtClean="0"/>
              <a:t>HiLumi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6315422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1" y="1043046"/>
            <a:ext cx="4313202" cy="5239091"/>
          </a:xfrm>
        </p:spPr>
        <p:txBody>
          <a:bodyPr/>
          <a:lstStyle/>
          <a:p>
            <a:r>
              <a:rPr lang="en-US" sz="2000" dirty="0" smtClean="0"/>
              <a:t>Complete first long (4m) </a:t>
            </a:r>
            <a:r>
              <a:rPr lang="en-US" sz="2000" dirty="0" err="1" smtClean="0"/>
              <a:t>quadrupole</a:t>
            </a:r>
            <a:r>
              <a:rPr lang="en-US" sz="2000" dirty="0" smtClean="0"/>
              <a:t> in US</a:t>
            </a:r>
          </a:p>
          <a:p>
            <a:pPr lvl="1"/>
            <a:r>
              <a:rPr lang="en-US" sz="1800" dirty="0" smtClean="0"/>
              <a:t>Coil winding at FNAL</a:t>
            </a:r>
          </a:p>
          <a:p>
            <a:pPr lvl="1"/>
            <a:r>
              <a:rPr lang="en-US" sz="1800" dirty="0" smtClean="0"/>
              <a:t>Reaction/</a:t>
            </a:r>
            <a:r>
              <a:rPr lang="en-US" sz="1800" dirty="0" err="1" smtClean="0"/>
              <a:t>impregrantion</a:t>
            </a:r>
            <a:r>
              <a:rPr lang="en-US" sz="1800" dirty="0" smtClean="0"/>
              <a:t> shared with BNL</a:t>
            </a:r>
          </a:p>
          <a:p>
            <a:pPr lvl="1"/>
            <a:r>
              <a:rPr lang="en-US" sz="1800" dirty="0" smtClean="0"/>
              <a:t>Structure Procurement and Assembly at LBL</a:t>
            </a:r>
          </a:p>
          <a:p>
            <a:pPr lvl="2"/>
            <a:r>
              <a:rPr lang="en-US" sz="1600" dirty="0"/>
              <a:t>S</a:t>
            </a:r>
            <a:r>
              <a:rPr lang="en-US" sz="1600" dirty="0" smtClean="0"/>
              <a:t>ummer 2015 Internal LARP Review with full participation from CERN</a:t>
            </a:r>
          </a:p>
          <a:p>
            <a:pPr lvl="1"/>
            <a:r>
              <a:rPr lang="en-US" sz="1800" dirty="0" smtClean="0"/>
              <a:t>Test by early FY17</a:t>
            </a:r>
          </a:p>
          <a:p>
            <a:pPr lvl="1"/>
            <a:endParaRPr lang="en-US" sz="1800" dirty="0" smtClean="0"/>
          </a:p>
          <a:p>
            <a:r>
              <a:rPr lang="en-US" sz="2000" dirty="0" smtClean="0"/>
              <a:t>Magnet assembly treated as Project with “poor-man” EVMS to confirm effort estimates for US-</a:t>
            </a:r>
            <a:r>
              <a:rPr lang="en-US" sz="2000" dirty="0" err="1" smtClean="0"/>
              <a:t>HiLumi</a:t>
            </a:r>
            <a:r>
              <a:rPr lang="en-US" sz="2000" dirty="0" smtClean="0"/>
              <a:t> Project</a:t>
            </a:r>
          </a:p>
          <a:p>
            <a:pPr marL="457200" lvl="1" indent="0">
              <a:buNone/>
            </a:pP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04D5173-BAB6-F647-9F11-16332735A71B}" type="datetime1">
              <a:rPr lang="en-US" smtClean="0"/>
              <a:pPr>
                <a:defRPr/>
              </a:pPr>
              <a:t>10/26/15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E8B149A-14C6-B749-AF60-1744CFF2A849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06450" y="103664"/>
            <a:ext cx="6532039" cy="641739"/>
          </a:xfrm>
        </p:spPr>
        <p:txBody>
          <a:bodyPr/>
          <a:lstStyle/>
          <a:p>
            <a:r>
              <a:rPr lang="en-US" dirty="0" smtClean="0"/>
              <a:t>FY16 Goals: Complete First Long (4 m) MQXF Quad</a:t>
            </a:r>
            <a:endParaRPr lang="en-US" dirty="0"/>
          </a:p>
        </p:txBody>
      </p:sp>
      <p:pic>
        <p:nvPicPr>
          <p:cNvPr id="9" name="Picture 8" descr="Screen Shot 2015-09-30 at 8.50.13 AM.pn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908816" y="962753"/>
            <a:ext cx="3794760" cy="4996558"/>
          </a:xfrm>
          <a:prstGeom prst="rect">
            <a:avLst/>
          </a:prstGeom>
          <a:ln>
            <a:solidFill>
              <a:schemeClr val="accent6">
                <a:lumMod val="50000"/>
              </a:schemeClr>
            </a:solidFill>
          </a:ln>
        </p:spPr>
      </p:pic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6450" y="6515100"/>
            <a:ext cx="2922762" cy="2413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G. Apollinari| - From US-LARP to US-</a:t>
            </a:r>
            <a:r>
              <a:rPr lang="en-US" dirty="0" err="1" smtClean="0"/>
              <a:t>HiLumi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6172791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FermilabTemplate">
  <a:themeElements>
    <a:clrScheme name="Custom 2">
      <a:dk1>
        <a:srgbClr val="404040"/>
      </a:dk1>
      <a:lt1>
        <a:srgbClr val="FFFFFF"/>
      </a:lt1>
      <a:dk2>
        <a:srgbClr val="154D81"/>
      </a:dk2>
      <a:lt2>
        <a:srgbClr val="FFFFFF"/>
      </a:lt2>
      <a:accent1>
        <a:srgbClr val="82D2E6"/>
      </a:accent1>
      <a:accent2>
        <a:srgbClr val="1997B7"/>
      </a:accent2>
      <a:accent3>
        <a:srgbClr val="DA592A"/>
      </a:accent3>
      <a:accent4>
        <a:srgbClr val="BD1F24"/>
      </a:accent4>
      <a:accent5>
        <a:srgbClr val="519A24"/>
      </a:accent5>
      <a:accent6>
        <a:srgbClr val="404040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Fermilab: Footer Only">
  <a:themeElements>
    <a:clrScheme name="Fermilab">
      <a:dk1>
        <a:srgbClr val="074184"/>
      </a:dk1>
      <a:lt1>
        <a:srgbClr val="FFFFFF"/>
      </a:lt1>
      <a:dk2>
        <a:srgbClr val="074184"/>
      </a:dk2>
      <a:lt2>
        <a:srgbClr val="FFFCF3"/>
      </a:lt2>
      <a:accent1>
        <a:srgbClr val="70C3DC"/>
      </a:accent1>
      <a:accent2>
        <a:srgbClr val="E14825"/>
      </a:accent2>
      <a:accent3>
        <a:srgbClr val="399F3C"/>
      </a:accent3>
      <a:accent4>
        <a:srgbClr val="800F1B"/>
      </a:accent4>
      <a:accent5>
        <a:srgbClr val="1997B7"/>
      </a:accent5>
      <a:accent6>
        <a:srgbClr val="404040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FermilabTemplate.pot</Template>
  <TotalTime>16479</TotalTime>
  <Words>3090</Words>
  <Application>Microsoft Macintosh PowerPoint</Application>
  <PresentationFormat>On-screen Show (4:3)</PresentationFormat>
  <Paragraphs>531</Paragraphs>
  <Slides>36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36</vt:i4>
      </vt:variant>
    </vt:vector>
  </HeadingPairs>
  <TitlesOfParts>
    <vt:vector size="38" baseType="lpstr">
      <vt:lpstr>FermilabTemplate</vt:lpstr>
      <vt:lpstr>Fermilab: Footer Only</vt:lpstr>
      <vt:lpstr>From US-LARP to US-HiLumi</vt:lpstr>
      <vt:lpstr>Content</vt:lpstr>
      <vt:lpstr>Successful Test of First MQXF Coil</vt:lpstr>
      <vt:lpstr>Successful Test of HQ03a</vt:lpstr>
      <vt:lpstr>Successful Assembly of First MQXFS. Test Coming</vt:lpstr>
      <vt:lpstr>Assembly Mishap during MQXFS</vt:lpstr>
      <vt:lpstr>Conductor Procurement</vt:lpstr>
      <vt:lpstr>FY16 Goals: Test of Long MQXF Coil &amp; First Long (4 m) MQXF Quad</vt:lpstr>
      <vt:lpstr>FY16 Goals: Complete First Long (4 m) MQXF Quad</vt:lpstr>
      <vt:lpstr>Crab Cavities Situation</vt:lpstr>
      <vt:lpstr>R&amp;D Activities: e-lens</vt:lpstr>
      <vt:lpstr>R&amp;D Activities: Wide Band Feedback System</vt:lpstr>
      <vt:lpstr>Toohig Fellowship</vt:lpstr>
      <vt:lpstr>Some Definitions !</vt:lpstr>
      <vt:lpstr>LARP2 (2019 and beyond)</vt:lpstr>
      <vt:lpstr>…onward to US-HiLumi</vt:lpstr>
      <vt:lpstr>US-HiLumi Deliverables: Magnets</vt:lpstr>
      <vt:lpstr>US-HiLumi Deliverables: Crab Cavities</vt:lpstr>
      <vt:lpstr>Functional Requirements for MQXF Magnets</vt:lpstr>
      <vt:lpstr>Functional Requirements for Cold Mass</vt:lpstr>
      <vt:lpstr>Importance of “Technical Feasibility”</vt:lpstr>
      <vt:lpstr>Launch Safety Agreement for MQXF</vt:lpstr>
      <vt:lpstr>US-HiLumi Project</vt:lpstr>
      <vt:lpstr>Critical Decisions</vt:lpstr>
      <vt:lpstr>PowerPoint Presentation</vt:lpstr>
      <vt:lpstr>Other Relevant “High Level” Inputs</vt:lpstr>
      <vt:lpstr>Possibilities</vt:lpstr>
      <vt:lpstr>Approach to fit DOE funding profile</vt:lpstr>
      <vt:lpstr>Magnets Manufacturing Plan</vt:lpstr>
      <vt:lpstr>Preliminary Integrated Schedule</vt:lpstr>
      <vt:lpstr>Preliminary LQXF CERN Delivery Dates</vt:lpstr>
      <vt:lpstr>Comments on Crab Cavities</vt:lpstr>
      <vt:lpstr>US-HiLumi Cost Model Output</vt:lpstr>
      <vt:lpstr>Possible LARP-to-HiLumi-to-LARP2</vt:lpstr>
      <vt:lpstr>Joint Spring LARP/HiLumi CM</vt:lpstr>
      <vt:lpstr>Conclusion</vt:lpstr>
    </vt:vector>
  </TitlesOfParts>
  <Company>Sandbox Studio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Sandbox Studio</dc:creator>
  <cp:lastModifiedBy>Giorgio Apollinari</cp:lastModifiedBy>
  <cp:revision>296</cp:revision>
  <cp:lastPrinted>2014-01-20T19:40:21Z</cp:lastPrinted>
  <dcterms:created xsi:type="dcterms:W3CDTF">2014-01-03T20:18:13Z</dcterms:created>
  <dcterms:modified xsi:type="dcterms:W3CDTF">2015-10-26T21:17:19Z</dcterms:modified>
</cp:coreProperties>
</file>