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1" r:id="rId3"/>
    <p:sldId id="257" r:id="rId4"/>
    <p:sldId id="258" r:id="rId5"/>
    <p:sldId id="259" r:id="rId6"/>
    <p:sldId id="260" r:id="rId7"/>
    <p:sldId id="263" r:id="rId8"/>
    <p:sldId id="269" r:id="rId9"/>
    <p:sldId id="270" r:id="rId10"/>
    <p:sldId id="262" r:id="rId11"/>
    <p:sldId id="271" r:id="rId12"/>
    <p:sldId id="272" r:id="rId13"/>
    <p:sldId id="273" r:id="rId14"/>
    <p:sldId id="274" r:id="rId15"/>
    <p:sldId id="275" r:id="rId16"/>
    <p:sldId id="276" r:id="rId17"/>
    <p:sldId id="278" r:id="rId18"/>
    <p:sldId id="267" r:id="rId19"/>
    <p:sldId id="265" r:id="rId20"/>
    <p:sldId id="266" r:id="rId21"/>
    <p:sldId id="2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259"/>
      </p:cViewPr>
      <p:guideLst/>
    </p:cSldViewPr>
  </p:slideViewPr>
  <p:notesTextViewPr>
    <p:cViewPr>
      <p:scale>
        <a:sx n="1" d="1"/>
        <a:sy n="1" d="1"/>
      </p:scale>
      <p:origin x="0" y="0"/>
    </p:cViewPr>
  </p:notesTextViewPr>
  <p:sorterViewPr>
    <p:cViewPr>
      <p:scale>
        <a:sx n="100" d="100"/>
        <a:sy n="100" d="100"/>
      </p:scale>
      <p:origin x="0" y="-1315"/>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9AF28A-9B94-47C3-A8B7-D6B871182800}" type="datetimeFigureOut">
              <a:rPr lang="en-GB" smtClean="0"/>
              <a:t>26/10/2015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1EF070-7E8C-46F6-899B-300D5AD170C5}" type="slidenum">
              <a:rPr lang="en-GB" smtClean="0"/>
              <a:t>‹#›</a:t>
            </a:fld>
            <a:endParaRPr lang="en-GB"/>
          </a:p>
        </p:txBody>
      </p:sp>
    </p:spTree>
    <p:extLst>
      <p:ext uri="{BB962C8B-B14F-4D97-AF65-F5344CB8AC3E}">
        <p14:creationId xmlns:p14="http://schemas.microsoft.com/office/powerpoint/2010/main" val="2616674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F7A8370-EC55-4679-8377-7938F31C5E0C}" type="slidenum">
              <a:rPr lang="en-GB" altLang="en-US" sz="1200"/>
              <a:pPr eaLnBrk="1" hangingPunct="1"/>
              <a:t>2</a:t>
            </a:fld>
            <a:endParaRPr lang="en-GB" altLang="en-US" sz="1200"/>
          </a:p>
        </p:txBody>
      </p:sp>
    </p:spTree>
    <p:extLst>
      <p:ext uri="{BB962C8B-B14F-4D97-AF65-F5344CB8AC3E}">
        <p14:creationId xmlns:p14="http://schemas.microsoft.com/office/powerpoint/2010/main" val="1197645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DE2B0B52-3855-402C-9850-77F14587E0F1}" type="slidenum">
              <a:rPr lang="en-US" altLang="en-US" sz="1200"/>
              <a:pPr eaLnBrk="1" hangingPunct="1"/>
              <a:t>3</a:t>
            </a:fld>
            <a:endParaRPr lang="en-US" altLang="en-US" sz="1200"/>
          </a:p>
        </p:txBody>
      </p:sp>
      <p:sp>
        <p:nvSpPr>
          <p:cNvPr id="40962" name="Rectangle 2"/>
          <p:cNvSpPr>
            <a:spLocks noGrp="1" noRot="1" noChangeAspect="1" noChangeArrowheads="1"/>
          </p:cNvSpPr>
          <p:nvPr>
            <p:ph type="sldImg"/>
          </p:nvPr>
        </p:nvSpPr>
        <p:spPr bwMode="auto">
          <a:solidFill>
            <a:srgbClr val="FFFFFF"/>
          </a:solidFill>
          <a:ln>
            <a:solidFill>
              <a:srgbClr val="000000"/>
            </a:solidFill>
            <a:miter lim="800000"/>
            <a:headEnd/>
            <a:tailEnd/>
          </a:ln>
        </p:spPr>
      </p:sp>
      <p:sp>
        <p:nvSpPr>
          <p:cNvPr id="129638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1354946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0588"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890588"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890588"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890588"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890588"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8905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8905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8905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8905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3B1C9E8C-07B6-4C2F-85C6-16880F1E8A1A}" type="slidenum">
              <a:rPr lang="en-US" altLang="en-US" sz="1000">
                <a:solidFill>
                  <a:srgbClr val="C0504D"/>
                </a:solidFill>
                <a:latin typeface="Times New Roman" panose="02020603050405020304" pitchFamily="18" charset="0"/>
              </a:rPr>
              <a:pPr eaLnBrk="1" hangingPunct="1"/>
              <a:t>4</a:t>
            </a:fld>
            <a:endParaRPr lang="en-US" altLang="en-US" sz="1000">
              <a:solidFill>
                <a:srgbClr val="C0504D"/>
              </a:solidFill>
              <a:latin typeface="Times New Roman" panose="02020603050405020304" pitchFamily="18" charset="0"/>
            </a:endParaRPr>
          </a:p>
        </p:txBody>
      </p:sp>
      <p:sp>
        <p:nvSpPr>
          <p:cNvPr id="4301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301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168083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AF9D6BE8-16B5-4B12-873B-D4882B09468B}" type="slidenum">
              <a:rPr lang="en-US" altLang="en-US" sz="1200"/>
              <a:pPr eaLnBrk="1" hangingPunct="1"/>
              <a:t>5</a:t>
            </a:fld>
            <a:endParaRPr lang="en-US" altLang="en-US" sz="1200"/>
          </a:p>
        </p:txBody>
      </p:sp>
      <p:sp>
        <p:nvSpPr>
          <p:cNvPr id="45058" name="Rectangle 2"/>
          <p:cNvSpPr>
            <a:spLocks noGrp="1" noRot="1" noChangeAspect="1" noChangeArrowheads="1"/>
          </p:cNvSpPr>
          <p:nvPr>
            <p:ph type="sldImg"/>
          </p:nvPr>
        </p:nvSpPr>
        <p:spPr bwMode="auto">
          <a:solidFill>
            <a:srgbClr val="FFFFFF"/>
          </a:solidFill>
          <a:ln>
            <a:solidFill>
              <a:srgbClr val="000000"/>
            </a:solidFill>
            <a:miter lim="800000"/>
            <a:headEnd/>
            <a:tailEnd/>
          </a:ln>
        </p:spPr>
      </p:sp>
      <p:sp>
        <p:nvSpPr>
          <p:cNvPr id="1296387" name="Rectangle 3"/>
          <p:cNvSpPr>
            <a:spLocks noGrp="1" noChangeArrowheads="1"/>
          </p:cNvSpPr>
          <p:nvPr>
            <p:ph type="body" idx="1"/>
          </p:nvPr>
        </p:nvSpPr>
        <p:spPr>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altLang="en-US" smtClean="0">
                <a:ea typeface="ＭＳ Ｐゴシック" panose="020B0600070205080204" pitchFamily="34" charset="-128"/>
              </a:rPr>
              <a:t>- The picture under task 1 is the side view of the BPM showing the proton bunch passing between two crystals on opposite sides of the beam pipe. The light passes through the P=polarizer and A= analyzer, so that a polarization change in the crystal can be analyzed. The intensity is readout by the electronics  (fast MSM photo-detectors) on the right. </a:t>
            </a:r>
          </a:p>
          <a:p>
            <a:endParaRPr lang="en-US" altLang="en-US" smtClean="0">
              <a:ea typeface="ＭＳ Ｐゴシック" panose="020B0600070205080204" pitchFamily="34" charset="-128"/>
            </a:endParaRPr>
          </a:p>
          <a:p>
            <a:r>
              <a:rPr lang="en-US" altLang="en-US" smtClean="0">
                <a:ea typeface="ＭＳ Ｐゴシック" panose="020B0600070205080204" pitchFamily="34" charset="-128"/>
              </a:rPr>
              <a:t>- the gas-jet picture shows the proton beam interacting with a neutral gas sheet and the produced ions accelerated towards a luminescent screen</a:t>
            </a:r>
          </a:p>
        </p:txBody>
      </p:sp>
    </p:spTree>
    <p:extLst>
      <p:ext uri="{BB962C8B-B14F-4D97-AF65-F5344CB8AC3E}">
        <p14:creationId xmlns:p14="http://schemas.microsoft.com/office/powerpoint/2010/main" val="1751334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GB" altLang="en-US" sz="1600" smtClean="0">
                <a:latin typeface="Lucida Sans" panose="020B0602030504020204" pitchFamily="34" charset="0"/>
                <a:ea typeface="ヒラギノ角ゴ Pro W3" charset="-128"/>
              </a:rPr>
              <a:t>WP4 will focus on the cryogenic/electrical interfaces,  quench protection, and the testing of the SC-Links. It will delivering the full mechanical design of distribution feedbox cryomodules and manufacture the pre-series prototype hardware. </a:t>
            </a:r>
          </a:p>
          <a:p>
            <a:pPr eaLnBrk="1" hangingPunct="1"/>
            <a:r>
              <a:rPr lang="en-GB" altLang="en-US" sz="1600" smtClean="0">
                <a:latin typeface="Lucida Sans" panose="020B0602030504020204" pitchFamily="34" charset="0"/>
                <a:ea typeface="ヒラギノ角ゴ Pro W3" charset="-128"/>
              </a:rPr>
              <a:t>	</a:t>
            </a:r>
            <a:r>
              <a:rPr lang="en-GB" altLang="en-US" sz="1600" smtClean="0">
                <a:latin typeface="Lucida Sans" panose="020B0602030504020204" pitchFamily="34" charset="0"/>
                <a:ea typeface="ＭＳ Ｐゴシック" panose="020B0600070205080204" pitchFamily="34" charset="-128"/>
              </a:rPr>
              <a:t>Task 1 : SC-Link interface to HTS current leads (Yang), Soton</a:t>
            </a:r>
          </a:p>
          <a:p>
            <a:pPr lvl="1" eaLnBrk="1" hangingPunct="1"/>
            <a:r>
              <a:rPr lang="en-GB" altLang="en-US" sz="1600" smtClean="0">
                <a:latin typeface="Lucida Sans" panose="020B0602030504020204" pitchFamily="34" charset="0"/>
                <a:ea typeface="ＭＳ Ｐゴシック" panose="020B0600070205080204" pitchFamily="34" charset="-128"/>
              </a:rPr>
              <a:t>	Task 2 : SC-Link interface to Magnets (Yang), Soton</a:t>
            </a:r>
          </a:p>
          <a:p>
            <a:pPr eaLnBrk="1" hangingPunct="1"/>
            <a:r>
              <a:rPr lang="en-GB" altLang="en-US" sz="1600" smtClean="0">
                <a:latin typeface="Lucida Sans" panose="020B0602030504020204" pitchFamily="34" charset="0"/>
                <a:ea typeface="ヒラギノ角ゴ Pro W3" charset="-128"/>
              </a:rPr>
              <a:t>Task 1 will enable SC-Link system demonstration in SM18 prior to LS2. It will produce transfer the novel feedbox design concept for manufacturing at CERN, supervise the integration to SC-Link system and participate the full cryogenic/electric tests.</a:t>
            </a:r>
          </a:p>
          <a:p>
            <a:pPr eaLnBrk="1" hangingPunct="1"/>
            <a:r>
              <a:rPr lang="en-GB" altLang="en-US" sz="1600" smtClean="0">
                <a:latin typeface="Lucida Sans" panose="020B0602030504020204" pitchFamily="34" charset="0"/>
                <a:ea typeface="ヒラギノ角ゴ Pro W3" charset="-128"/>
              </a:rPr>
              <a:t>Task 2 will i) study the cryogenic stability of and develop novel quench protection for SC-Links and ii) design and produce a pre-series cryomodule for the SC-Links interface to P1/P5 HL_LHC Triplets and arc magnets</a:t>
            </a:r>
            <a:endParaRPr lang="en-US" altLang="en-US" smtClean="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4BC0391B-900C-4C61-92FA-1D40EE0E7AA5}" type="slidenum">
              <a:rPr lang="en-GB" altLang="en-US" sz="1200"/>
              <a:pPr eaLnBrk="1" hangingPunct="1"/>
              <a:t>6</a:t>
            </a:fld>
            <a:endParaRPr lang="en-GB" altLang="en-US" sz="1200"/>
          </a:p>
        </p:txBody>
      </p:sp>
    </p:spTree>
    <p:extLst>
      <p:ext uri="{BB962C8B-B14F-4D97-AF65-F5344CB8AC3E}">
        <p14:creationId xmlns:p14="http://schemas.microsoft.com/office/powerpoint/2010/main" val="2049406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51EF070-7E8C-46F6-899B-300D5AD170C5}" type="slidenum">
              <a:rPr lang="en-GB" smtClean="0"/>
              <a:t>19</a:t>
            </a:fld>
            <a:endParaRPr lang="en-GB"/>
          </a:p>
        </p:txBody>
      </p:sp>
    </p:spTree>
    <p:extLst>
      <p:ext uri="{BB962C8B-B14F-4D97-AF65-F5344CB8AC3E}">
        <p14:creationId xmlns:p14="http://schemas.microsoft.com/office/powerpoint/2010/main" val="2344715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CF7B667-5EDC-4FD1-BD6C-19ABF6D1F684}" type="datetime1">
              <a:rPr lang="en-GB" smtClean="0"/>
              <a:t>28/10/2015</a:t>
            </a:fld>
            <a:endParaRPr lang="en-GB"/>
          </a:p>
        </p:txBody>
      </p:sp>
      <p:sp>
        <p:nvSpPr>
          <p:cNvPr id="5" name="Footer Placeholder 4"/>
          <p:cNvSpPr>
            <a:spLocks noGrp="1"/>
          </p:cNvSpPr>
          <p:nvPr>
            <p:ph type="ftr" sz="quarter" idx="11"/>
          </p:nvPr>
        </p:nvSpPr>
        <p:spPr/>
        <p:txBody>
          <a:bodyPr/>
          <a:lstStyle/>
          <a:p>
            <a:r>
              <a:rPr lang="en-GB" smtClean="0"/>
              <a:t>“HL-LHC-UK visit”  14/07/15</a:t>
            </a:r>
            <a:endParaRPr lang="en-GB"/>
          </a:p>
        </p:txBody>
      </p:sp>
      <p:sp>
        <p:nvSpPr>
          <p:cNvPr id="6" name="Slide Number Placeholder 5"/>
          <p:cNvSpPr>
            <a:spLocks noGrp="1"/>
          </p:cNvSpPr>
          <p:nvPr>
            <p:ph type="sldNum" sz="quarter" idx="12"/>
          </p:nvPr>
        </p:nvSpPr>
        <p:spPr/>
        <p:txBody>
          <a:bodyPr/>
          <a:lstStyle/>
          <a:p>
            <a:fld id="{626E7E88-82C1-4EDC-BB5E-D5F1738F30DD}" type="slidenum">
              <a:rPr lang="en-GB" smtClean="0"/>
              <a:t>‹#›</a:t>
            </a:fld>
            <a:endParaRPr lang="en-GB"/>
          </a:p>
        </p:txBody>
      </p:sp>
    </p:spTree>
    <p:extLst>
      <p:ext uri="{BB962C8B-B14F-4D97-AF65-F5344CB8AC3E}">
        <p14:creationId xmlns:p14="http://schemas.microsoft.com/office/powerpoint/2010/main" val="3333142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B790C46-EE7D-4113-AF43-FFCEF9F9C0DA}" type="datetime1">
              <a:rPr lang="en-GB" smtClean="0"/>
              <a:t>28/10/2015</a:t>
            </a:fld>
            <a:endParaRPr lang="en-GB"/>
          </a:p>
        </p:txBody>
      </p:sp>
      <p:sp>
        <p:nvSpPr>
          <p:cNvPr id="5" name="Footer Placeholder 4"/>
          <p:cNvSpPr>
            <a:spLocks noGrp="1"/>
          </p:cNvSpPr>
          <p:nvPr>
            <p:ph type="ftr" sz="quarter" idx="11"/>
          </p:nvPr>
        </p:nvSpPr>
        <p:spPr/>
        <p:txBody>
          <a:bodyPr/>
          <a:lstStyle/>
          <a:p>
            <a:r>
              <a:rPr lang="en-GB" smtClean="0"/>
              <a:t>“HL-LHC-UK visit”  14/07/15</a:t>
            </a:r>
            <a:endParaRPr lang="en-GB"/>
          </a:p>
        </p:txBody>
      </p:sp>
      <p:sp>
        <p:nvSpPr>
          <p:cNvPr id="6" name="Slide Number Placeholder 5"/>
          <p:cNvSpPr>
            <a:spLocks noGrp="1"/>
          </p:cNvSpPr>
          <p:nvPr>
            <p:ph type="sldNum" sz="quarter" idx="12"/>
          </p:nvPr>
        </p:nvSpPr>
        <p:spPr/>
        <p:txBody>
          <a:bodyPr/>
          <a:lstStyle/>
          <a:p>
            <a:fld id="{626E7E88-82C1-4EDC-BB5E-D5F1738F30DD}" type="slidenum">
              <a:rPr lang="en-GB" smtClean="0"/>
              <a:t>‹#›</a:t>
            </a:fld>
            <a:endParaRPr lang="en-GB"/>
          </a:p>
        </p:txBody>
      </p:sp>
    </p:spTree>
    <p:extLst>
      <p:ext uri="{BB962C8B-B14F-4D97-AF65-F5344CB8AC3E}">
        <p14:creationId xmlns:p14="http://schemas.microsoft.com/office/powerpoint/2010/main" val="2680823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4A824D-C403-439E-977F-68FD41D9E8EB}" type="datetime1">
              <a:rPr lang="en-GB" smtClean="0"/>
              <a:t>28/10/2015</a:t>
            </a:fld>
            <a:endParaRPr lang="en-GB"/>
          </a:p>
        </p:txBody>
      </p:sp>
      <p:sp>
        <p:nvSpPr>
          <p:cNvPr id="5" name="Footer Placeholder 4"/>
          <p:cNvSpPr>
            <a:spLocks noGrp="1"/>
          </p:cNvSpPr>
          <p:nvPr>
            <p:ph type="ftr" sz="quarter" idx="11"/>
          </p:nvPr>
        </p:nvSpPr>
        <p:spPr/>
        <p:txBody>
          <a:bodyPr/>
          <a:lstStyle/>
          <a:p>
            <a:r>
              <a:rPr lang="en-GB" smtClean="0"/>
              <a:t>“HL-LHC-UK visit”  14/07/15</a:t>
            </a:r>
            <a:endParaRPr lang="en-GB"/>
          </a:p>
        </p:txBody>
      </p:sp>
      <p:sp>
        <p:nvSpPr>
          <p:cNvPr id="6" name="Slide Number Placeholder 5"/>
          <p:cNvSpPr>
            <a:spLocks noGrp="1"/>
          </p:cNvSpPr>
          <p:nvPr>
            <p:ph type="sldNum" sz="quarter" idx="12"/>
          </p:nvPr>
        </p:nvSpPr>
        <p:spPr/>
        <p:txBody>
          <a:bodyPr/>
          <a:lstStyle/>
          <a:p>
            <a:fld id="{626E7E88-82C1-4EDC-BB5E-D5F1738F30DD}" type="slidenum">
              <a:rPr lang="en-GB" smtClean="0"/>
              <a:t>‹#›</a:t>
            </a:fld>
            <a:endParaRPr lang="en-GB"/>
          </a:p>
        </p:txBody>
      </p:sp>
    </p:spTree>
    <p:extLst>
      <p:ext uri="{BB962C8B-B14F-4D97-AF65-F5344CB8AC3E}">
        <p14:creationId xmlns:p14="http://schemas.microsoft.com/office/powerpoint/2010/main" val="3794339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407516E-CC5E-4D3D-976E-408182C574EB}" type="datetime1">
              <a:rPr lang="en-GB" smtClean="0"/>
              <a:t>28/10/2015</a:t>
            </a:fld>
            <a:endParaRPr lang="en-GB"/>
          </a:p>
        </p:txBody>
      </p:sp>
      <p:sp>
        <p:nvSpPr>
          <p:cNvPr id="5" name="Footer Placeholder 4"/>
          <p:cNvSpPr>
            <a:spLocks noGrp="1"/>
          </p:cNvSpPr>
          <p:nvPr>
            <p:ph type="ftr" sz="quarter" idx="11"/>
          </p:nvPr>
        </p:nvSpPr>
        <p:spPr/>
        <p:txBody>
          <a:bodyPr/>
          <a:lstStyle/>
          <a:p>
            <a:r>
              <a:rPr lang="en-GB" smtClean="0"/>
              <a:t>“HL-LHC-UK visit”  14/07/15</a:t>
            </a:r>
            <a:endParaRPr lang="en-GB"/>
          </a:p>
        </p:txBody>
      </p:sp>
      <p:sp>
        <p:nvSpPr>
          <p:cNvPr id="6" name="Slide Number Placeholder 5"/>
          <p:cNvSpPr>
            <a:spLocks noGrp="1"/>
          </p:cNvSpPr>
          <p:nvPr>
            <p:ph type="sldNum" sz="quarter" idx="12"/>
          </p:nvPr>
        </p:nvSpPr>
        <p:spPr/>
        <p:txBody>
          <a:bodyPr/>
          <a:lstStyle/>
          <a:p>
            <a:fld id="{626E7E88-82C1-4EDC-BB5E-D5F1738F30DD}" type="slidenum">
              <a:rPr lang="en-GB" smtClean="0"/>
              <a:t>‹#›</a:t>
            </a:fld>
            <a:endParaRPr lang="en-GB"/>
          </a:p>
        </p:txBody>
      </p:sp>
    </p:spTree>
    <p:extLst>
      <p:ext uri="{BB962C8B-B14F-4D97-AF65-F5344CB8AC3E}">
        <p14:creationId xmlns:p14="http://schemas.microsoft.com/office/powerpoint/2010/main" val="3287094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2C0125-C33D-4EB0-AA41-AC6BD39E8083}" type="datetime1">
              <a:rPr lang="en-GB" smtClean="0"/>
              <a:t>28/10/2015</a:t>
            </a:fld>
            <a:endParaRPr lang="en-GB"/>
          </a:p>
        </p:txBody>
      </p:sp>
      <p:sp>
        <p:nvSpPr>
          <p:cNvPr id="5" name="Footer Placeholder 4"/>
          <p:cNvSpPr>
            <a:spLocks noGrp="1"/>
          </p:cNvSpPr>
          <p:nvPr>
            <p:ph type="ftr" sz="quarter" idx="11"/>
          </p:nvPr>
        </p:nvSpPr>
        <p:spPr/>
        <p:txBody>
          <a:bodyPr/>
          <a:lstStyle/>
          <a:p>
            <a:r>
              <a:rPr lang="en-GB" smtClean="0"/>
              <a:t>“HL-LHC-UK visit”  14/07/15</a:t>
            </a:r>
            <a:endParaRPr lang="en-GB"/>
          </a:p>
        </p:txBody>
      </p:sp>
      <p:sp>
        <p:nvSpPr>
          <p:cNvPr id="6" name="Slide Number Placeholder 5"/>
          <p:cNvSpPr>
            <a:spLocks noGrp="1"/>
          </p:cNvSpPr>
          <p:nvPr>
            <p:ph type="sldNum" sz="quarter" idx="12"/>
          </p:nvPr>
        </p:nvSpPr>
        <p:spPr/>
        <p:txBody>
          <a:bodyPr/>
          <a:lstStyle/>
          <a:p>
            <a:fld id="{626E7E88-82C1-4EDC-BB5E-D5F1738F30DD}" type="slidenum">
              <a:rPr lang="en-GB" smtClean="0"/>
              <a:t>‹#›</a:t>
            </a:fld>
            <a:endParaRPr lang="en-GB"/>
          </a:p>
        </p:txBody>
      </p:sp>
    </p:spTree>
    <p:extLst>
      <p:ext uri="{BB962C8B-B14F-4D97-AF65-F5344CB8AC3E}">
        <p14:creationId xmlns:p14="http://schemas.microsoft.com/office/powerpoint/2010/main" val="237944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700CEA8-AE6D-4651-B33C-EEA8F9B7B4EF}" type="datetime1">
              <a:rPr lang="en-GB" smtClean="0"/>
              <a:t>28/10/2015</a:t>
            </a:fld>
            <a:endParaRPr lang="en-GB"/>
          </a:p>
        </p:txBody>
      </p:sp>
      <p:sp>
        <p:nvSpPr>
          <p:cNvPr id="6" name="Footer Placeholder 5"/>
          <p:cNvSpPr>
            <a:spLocks noGrp="1"/>
          </p:cNvSpPr>
          <p:nvPr>
            <p:ph type="ftr" sz="quarter" idx="11"/>
          </p:nvPr>
        </p:nvSpPr>
        <p:spPr/>
        <p:txBody>
          <a:bodyPr/>
          <a:lstStyle/>
          <a:p>
            <a:r>
              <a:rPr lang="en-GB" smtClean="0"/>
              <a:t>“HL-LHC-UK visit”  14/07/15</a:t>
            </a:r>
            <a:endParaRPr lang="en-GB"/>
          </a:p>
        </p:txBody>
      </p:sp>
      <p:sp>
        <p:nvSpPr>
          <p:cNvPr id="7" name="Slide Number Placeholder 6"/>
          <p:cNvSpPr>
            <a:spLocks noGrp="1"/>
          </p:cNvSpPr>
          <p:nvPr>
            <p:ph type="sldNum" sz="quarter" idx="12"/>
          </p:nvPr>
        </p:nvSpPr>
        <p:spPr/>
        <p:txBody>
          <a:bodyPr/>
          <a:lstStyle/>
          <a:p>
            <a:fld id="{626E7E88-82C1-4EDC-BB5E-D5F1738F30DD}" type="slidenum">
              <a:rPr lang="en-GB" smtClean="0"/>
              <a:t>‹#›</a:t>
            </a:fld>
            <a:endParaRPr lang="en-GB"/>
          </a:p>
        </p:txBody>
      </p:sp>
    </p:spTree>
    <p:extLst>
      <p:ext uri="{BB962C8B-B14F-4D97-AF65-F5344CB8AC3E}">
        <p14:creationId xmlns:p14="http://schemas.microsoft.com/office/powerpoint/2010/main" val="121972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1CBF654-A5AA-4F1A-B703-FD5DD0F91B3D}" type="datetime1">
              <a:rPr lang="en-GB" smtClean="0"/>
              <a:t>28/10/2015</a:t>
            </a:fld>
            <a:endParaRPr lang="en-GB"/>
          </a:p>
        </p:txBody>
      </p:sp>
      <p:sp>
        <p:nvSpPr>
          <p:cNvPr id="8" name="Footer Placeholder 7"/>
          <p:cNvSpPr>
            <a:spLocks noGrp="1"/>
          </p:cNvSpPr>
          <p:nvPr>
            <p:ph type="ftr" sz="quarter" idx="11"/>
          </p:nvPr>
        </p:nvSpPr>
        <p:spPr/>
        <p:txBody>
          <a:bodyPr/>
          <a:lstStyle/>
          <a:p>
            <a:r>
              <a:rPr lang="en-GB" smtClean="0"/>
              <a:t>“HL-LHC-UK visit”  14/07/15</a:t>
            </a:r>
            <a:endParaRPr lang="en-GB"/>
          </a:p>
        </p:txBody>
      </p:sp>
      <p:sp>
        <p:nvSpPr>
          <p:cNvPr id="9" name="Slide Number Placeholder 8"/>
          <p:cNvSpPr>
            <a:spLocks noGrp="1"/>
          </p:cNvSpPr>
          <p:nvPr>
            <p:ph type="sldNum" sz="quarter" idx="12"/>
          </p:nvPr>
        </p:nvSpPr>
        <p:spPr/>
        <p:txBody>
          <a:bodyPr/>
          <a:lstStyle/>
          <a:p>
            <a:fld id="{626E7E88-82C1-4EDC-BB5E-D5F1738F30DD}" type="slidenum">
              <a:rPr lang="en-GB" smtClean="0"/>
              <a:t>‹#›</a:t>
            </a:fld>
            <a:endParaRPr lang="en-GB"/>
          </a:p>
        </p:txBody>
      </p:sp>
    </p:spTree>
    <p:extLst>
      <p:ext uri="{BB962C8B-B14F-4D97-AF65-F5344CB8AC3E}">
        <p14:creationId xmlns:p14="http://schemas.microsoft.com/office/powerpoint/2010/main" val="509652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44FB81D-DE12-4D41-B08C-60A7D858669D}" type="datetime1">
              <a:rPr lang="en-GB" smtClean="0"/>
              <a:t>28/10/2015</a:t>
            </a:fld>
            <a:endParaRPr lang="en-GB"/>
          </a:p>
        </p:txBody>
      </p:sp>
      <p:sp>
        <p:nvSpPr>
          <p:cNvPr id="4" name="Footer Placeholder 3"/>
          <p:cNvSpPr>
            <a:spLocks noGrp="1"/>
          </p:cNvSpPr>
          <p:nvPr>
            <p:ph type="ftr" sz="quarter" idx="11"/>
          </p:nvPr>
        </p:nvSpPr>
        <p:spPr/>
        <p:txBody>
          <a:bodyPr/>
          <a:lstStyle/>
          <a:p>
            <a:r>
              <a:rPr lang="en-GB" smtClean="0"/>
              <a:t>“HL-LHC-UK visit”  14/07/15</a:t>
            </a:r>
            <a:endParaRPr lang="en-GB"/>
          </a:p>
        </p:txBody>
      </p:sp>
      <p:sp>
        <p:nvSpPr>
          <p:cNvPr id="5" name="Slide Number Placeholder 4"/>
          <p:cNvSpPr>
            <a:spLocks noGrp="1"/>
          </p:cNvSpPr>
          <p:nvPr>
            <p:ph type="sldNum" sz="quarter" idx="12"/>
          </p:nvPr>
        </p:nvSpPr>
        <p:spPr/>
        <p:txBody>
          <a:bodyPr/>
          <a:lstStyle/>
          <a:p>
            <a:fld id="{626E7E88-82C1-4EDC-BB5E-D5F1738F30DD}" type="slidenum">
              <a:rPr lang="en-GB" smtClean="0"/>
              <a:t>‹#›</a:t>
            </a:fld>
            <a:endParaRPr lang="en-GB"/>
          </a:p>
        </p:txBody>
      </p:sp>
    </p:spTree>
    <p:extLst>
      <p:ext uri="{BB962C8B-B14F-4D97-AF65-F5344CB8AC3E}">
        <p14:creationId xmlns:p14="http://schemas.microsoft.com/office/powerpoint/2010/main" val="3701893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B3C28-EB94-4506-9B15-077B0B7088CC}" type="datetime1">
              <a:rPr lang="en-GB" smtClean="0"/>
              <a:t>28/10/2015</a:t>
            </a:fld>
            <a:endParaRPr lang="en-GB"/>
          </a:p>
        </p:txBody>
      </p:sp>
      <p:sp>
        <p:nvSpPr>
          <p:cNvPr id="3" name="Footer Placeholder 2"/>
          <p:cNvSpPr>
            <a:spLocks noGrp="1"/>
          </p:cNvSpPr>
          <p:nvPr>
            <p:ph type="ftr" sz="quarter" idx="11"/>
          </p:nvPr>
        </p:nvSpPr>
        <p:spPr/>
        <p:txBody>
          <a:bodyPr/>
          <a:lstStyle/>
          <a:p>
            <a:r>
              <a:rPr lang="en-GB" smtClean="0"/>
              <a:t>“HL-LHC-UK visit”  14/07/15</a:t>
            </a:r>
            <a:endParaRPr lang="en-GB"/>
          </a:p>
        </p:txBody>
      </p:sp>
      <p:sp>
        <p:nvSpPr>
          <p:cNvPr id="4" name="Slide Number Placeholder 3"/>
          <p:cNvSpPr>
            <a:spLocks noGrp="1"/>
          </p:cNvSpPr>
          <p:nvPr>
            <p:ph type="sldNum" sz="quarter" idx="12"/>
          </p:nvPr>
        </p:nvSpPr>
        <p:spPr/>
        <p:txBody>
          <a:bodyPr/>
          <a:lstStyle/>
          <a:p>
            <a:fld id="{626E7E88-82C1-4EDC-BB5E-D5F1738F30DD}" type="slidenum">
              <a:rPr lang="en-GB" smtClean="0"/>
              <a:t>‹#›</a:t>
            </a:fld>
            <a:endParaRPr lang="en-GB"/>
          </a:p>
        </p:txBody>
      </p:sp>
    </p:spTree>
    <p:extLst>
      <p:ext uri="{BB962C8B-B14F-4D97-AF65-F5344CB8AC3E}">
        <p14:creationId xmlns:p14="http://schemas.microsoft.com/office/powerpoint/2010/main" val="3321121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453204-FF1C-4AE8-A40C-CF750A9864BF}" type="datetime1">
              <a:rPr lang="en-GB" smtClean="0"/>
              <a:t>28/10/2015</a:t>
            </a:fld>
            <a:endParaRPr lang="en-GB"/>
          </a:p>
        </p:txBody>
      </p:sp>
      <p:sp>
        <p:nvSpPr>
          <p:cNvPr id="6" name="Footer Placeholder 5"/>
          <p:cNvSpPr>
            <a:spLocks noGrp="1"/>
          </p:cNvSpPr>
          <p:nvPr>
            <p:ph type="ftr" sz="quarter" idx="11"/>
          </p:nvPr>
        </p:nvSpPr>
        <p:spPr/>
        <p:txBody>
          <a:bodyPr/>
          <a:lstStyle/>
          <a:p>
            <a:r>
              <a:rPr lang="en-GB" smtClean="0"/>
              <a:t>“HL-LHC-UK visit”  14/07/15</a:t>
            </a:r>
            <a:endParaRPr lang="en-GB"/>
          </a:p>
        </p:txBody>
      </p:sp>
      <p:sp>
        <p:nvSpPr>
          <p:cNvPr id="7" name="Slide Number Placeholder 6"/>
          <p:cNvSpPr>
            <a:spLocks noGrp="1"/>
          </p:cNvSpPr>
          <p:nvPr>
            <p:ph type="sldNum" sz="quarter" idx="12"/>
          </p:nvPr>
        </p:nvSpPr>
        <p:spPr/>
        <p:txBody>
          <a:bodyPr/>
          <a:lstStyle/>
          <a:p>
            <a:fld id="{626E7E88-82C1-4EDC-BB5E-D5F1738F30DD}" type="slidenum">
              <a:rPr lang="en-GB" smtClean="0"/>
              <a:t>‹#›</a:t>
            </a:fld>
            <a:endParaRPr lang="en-GB"/>
          </a:p>
        </p:txBody>
      </p:sp>
    </p:spTree>
    <p:extLst>
      <p:ext uri="{BB962C8B-B14F-4D97-AF65-F5344CB8AC3E}">
        <p14:creationId xmlns:p14="http://schemas.microsoft.com/office/powerpoint/2010/main" val="2614432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CF9A35-C82B-419D-BB55-3FE0F358700E}" type="datetime1">
              <a:rPr lang="en-GB" smtClean="0"/>
              <a:t>28/10/2015</a:t>
            </a:fld>
            <a:endParaRPr lang="en-GB"/>
          </a:p>
        </p:txBody>
      </p:sp>
      <p:sp>
        <p:nvSpPr>
          <p:cNvPr id="6" name="Footer Placeholder 5"/>
          <p:cNvSpPr>
            <a:spLocks noGrp="1"/>
          </p:cNvSpPr>
          <p:nvPr>
            <p:ph type="ftr" sz="quarter" idx="11"/>
          </p:nvPr>
        </p:nvSpPr>
        <p:spPr/>
        <p:txBody>
          <a:bodyPr/>
          <a:lstStyle/>
          <a:p>
            <a:r>
              <a:rPr lang="en-GB" smtClean="0"/>
              <a:t>“HL-LHC-UK visit”  14/07/15</a:t>
            </a:r>
            <a:endParaRPr lang="en-GB"/>
          </a:p>
        </p:txBody>
      </p:sp>
      <p:sp>
        <p:nvSpPr>
          <p:cNvPr id="7" name="Slide Number Placeholder 6"/>
          <p:cNvSpPr>
            <a:spLocks noGrp="1"/>
          </p:cNvSpPr>
          <p:nvPr>
            <p:ph type="sldNum" sz="quarter" idx="12"/>
          </p:nvPr>
        </p:nvSpPr>
        <p:spPr/>
        <p:txBody>
          <a:bodyPr/>
          <a:lstStyle/>
          <a:p>
            <a:fld id="{626E7E88-82C1-4EDC-BB5E-D5F1738F30DD}" type="slidenum">
              <a:rPr lang="en-GB" smtClean="0"/>
              <a:t>‹#›</a:t>
            </a:fld>
            <a:endParaRPr lang="en-GB"/>
          </a:p>
        </p:txBody>
      </p:sp>
    </p:spTree>
    <p:extLst>
      <p:ext uri="{BB962C8B-B14F-4D97-AF65-F5344CB8AC3E}">
        <p14:creationId xmlns:p14="http://schemas.microsoft.com/office/powerpoint/2010/main" val="456196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EFE294-B790-4232-A509-EE407F4E866A}" type="datetime1">
              <a:rPr lang="en-GB" smtClean="0"/>
              <a:t>28/10/2015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“HL-LHC-UK visit”  14/07/15</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6E7E88-82C1-4EDC-BB5E-D5F1738F30DD}" type="slidenum">
              <a:rPr lang="en-GB" smtClean="0"/>
              <a:t>‹#›</a:t>
            </a:fld>
            <a:endParaRPr lang="en-GB"/>
          </a:p>
        </p:txBody>
      </p:sp>
      <p:grpSp>
        <p:nvGrpSpPr>
          <p:cNvPr id="7" name="Group 30"/>
          <p:cNvGrpSpPr>
            <a:grpSpLocks noChangeAspect="1"/>
          </p:cNvGrpSpPr>
          <p:nvPr userDrawn="1"/>
        </p:nvGrpSpPr>
        <p:grpSpPr bwMode="auto">
          <a:xfrm>
            <a:off x="107504" y="116632"/>
            <a:ext cx="1259632" cy="762546"/>
            <a:chOff x="4363" y="3017"/>
            <a:chExt cx="1043" cy="669"/>
          </a:xfrm>
        </p:grpSpPr>
        <p:pic>
          <p:nvPicPr>
            <p:cNvPr id="8" name="Picture 16" descr="Cilogotransparent"/>
            <p:cNvPicPr>
              <a:picLocks noChangeAspect="1" noChangeArrowheads="1"/>
            </p:cNvPicPr>
            <p:nvPr/>
          </p:nvPicPr>
          <p:blipFill>
            <a:blip r:embed="rId13" cstate="print"/>
            <a:srcRect/>
            <a:stretch>
              <a:fillRect/>
            </a:stretch>
          </p:blipFill>
          <p:spPr bwMode="auto">
            <a:xfrm>
              <a:off x="4363" y="3017"/>
              <a:ext cx="752" cy="515"/>
            </a:xfrm>
            <a:prstGeom prst="rect">
              <a:avLst/>
            </a:prstGeom>
            <a:noFill/>
            <a:ln w="9525">
              <a:noFill/>
              <a:miter lim="800000"/>
              <a:headEnd/>
              <a:tailEnd/>
            </a:ln>
          </p:spPr>
        </p:pic>
        <p:pic>
          <p:nvPicPr>
            <p:cNvPr id="9" name="Picture 18"/>
            <p:cNvPicPr>
              <a:picLocks noChangeAspect="1" noChangeArrowheads="1"/>
            </p:cNvPicPr>
            <p:nvPr/>
          </p:nvPicPr>
          <p:blipFill>
            <a:blip r:embed="rId14" cstate="print"/>
            <a:srcRect/>
            <a:stretch>
              <a:fillRect/>
            </a:stretch>
          </p:blipFill>
          <p:spPr bwMode="auto">
            <a:xfrm>
              <a:off x="4372" y="3529"/>
              <a:ext cx="1034" cy="157"/>
            </a:xfrm>
            <a:prstGeom prst="rect">
              <a:avLst/>
            </a:prstGeom>
            <a:noFill/>
            <a:ln w="9525">
              <a:noFill/>
              <a:miter lim="800000"/>
              <a:headEnd/>
              <a:tailEnd/>
            </a:ln>
          </p:spPr>
        </p:pic>
      </p:grpSp>
      <p:pic>
        <p:nvPicPr>
          <p:cNvPr id="10" name="Picture 2" descr="https://pbs.twimg.com/profile_images/509361698294075392/ekDslcSD_400x400.jpe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0935444" y="88620"/>
            <a:ext cx="1052736" cy="1052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13213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emf"/></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3.xml"/><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emf"/><Relationship Id="rId4" Type="http://schemas.openxmlformats.org/officeDocument/2006/relationships/image" Target="../media/image17.emf"/></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HL-LHC-UK</a:t>
            </a:r>
            <a:endParaRPr lang="en-GB" dirty="0"/>
          </a:p>
        </p:txBody>
      </p:sp>
      <p:sp>
        <p:nvSpPr>
          <p:cNvPr id="3" name="Subtitle 2"/>
          <p:cNvSpPr>
            <a:spLocks noGrp="1"/>
          </p:cNvSpPr>
          <p:nvPr>
            <p:ph type="subTitle" idx="1"/>
          </p:nvPr>
        </p:nvSpPr>
        <p:spPr/>
        <p:txBody>
          <a:bodyPr/>
          <a:lstStyle/>
          <a:p>
            <a:r>
              <a:rPr lang="en-GB" dirty="0" smtClean="0"/>
              <a:t>G. Burt, Lancaster University</a:t>
            </a:r>
            <a:endParaRPr lang="en-GB" dirty="0"/>
          </a:p>
        </p:txBody>
      </p:sp>
      <p:sp>
        <p:nvSpPr>
          <p:cNvPr id="4" name="Slide Number Placeholder 3"/>
          <p:cNvSpPr>
            <a:spLocks noGrp="1"/>
          </p:cNvSpPr>
          <p:nvPr>
            <p:ph type="sldNum" sz="quarter" idx="12"/>
          </p:nvPr>
        </p:nvSpPr>
        <p:spPr/>
        <p:txBody>
          <a:bodyPr/>
          <a:lstStyle/>
          <a:p>
            <a:fld id="{626E7E88-82C1-4EDC-BB5E-D5F1738F30DD}" type="slidenum">
              <a:rPr lang="en-GB" smtClean="0"/>
              <a:t>1</a:t>
            </a:fld>
            <a:endParaRPr lang="en-GB"/>
          </a:p>
        </p:txBody>
      </p:sp>
    </p:spTree>
    <p:extLst>
      <p:ext uri="{BB962C8B-B14F-4D97-AF65-F5344CB8AC3E}">
        <p14:creationId xmlns:p14="http://schemas.microsoft.com/office/powerpoint/2010/main" val="15916270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3"/>
          <p:cNvSpPr>
            <a:spLocks noGrp="1" noChangeArrowheads="1"/>
          </p:cNvSpPr>
          <p:nvPr>
            <p:ph type="body" idx="1"/>
          </p:nvPr>
        </p:nvSpPr>
        <p:spPr>
          <a:xfrm>
            <a:off x="1847850" y="1052514"/>
            <a:ext cx="8604250" cy="5805487"/>
          </a:xfrm>
        </p:spPr>
        <p:txBody>
          <a:bodyPr/>
          <a:lstStyle/>
          <a:p>
            <a:pPr eaLnBrk="1" hangingPunct="1"/>
            <a:endParaRPr lang="en-GB" altLang="en-US" sz="1600">
              <a:latin typeface="Arial" panose="020B0604020202020204" pitchFamily="34" charset="0"/>
              <a:cs typeface="Arial" panose="020B0604020202020204" pitchFamily="34" charset="0"/>
            </a:endParaRPr>
          </a:p>
          <a:p>
            <a:pPr eaLnBrk="1" hangingPunct="1"/>
            <a:endParaRPr lang="en-GB" altLang="en-US" sz="1600">
              <a:latin typeface="Arial" panose="020B0604020202020204" pitchFamily="34" charset="0"/>
              <a:ea typeface="ＭＳ Ｐゴシック" panose="020B0600070205080204" pitchFamily="34" charset="-128"/>
            </a:endParaRPr>
          </a:p>
        </p:txBody>
      </p:sp>
      <p:sp>
        <p:nvSpPr>
          <p:cNvPr id="66562" name="Rectangle 2"/>
          <p:cNvSpPr>
            <a:spLocks/>
          </p:cNvSpPr>
          <p:nvPr/>
        </p:nvSpPr>
        <p:spPr bwMode="auto">
          <a:xfrm>
            <a:off x="2640014" y="333375"/>
            <a:ext cx="8027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2600" b="1" dirty="0">
                <a:solidFill>
                  <a:srgbClr val="000090"/>
                </a:solidFill>
                <a:ea typeface="ヒラギノ角ゴ Pro W3" charset="-128"/>
              </a:rPr>
              <a:t>WP </a:t>
            </a:r>
            <a:r>
              <a:rPr lang="en-US" altLang="en-US" sz="2600" b="1" dirty="0" smtClean="0">
                <a:solidFill>
                  <a:srgbClr val="000090"/>
                </a:solidFill>
                <a:ea typeface="ヒラギノ角ゴ Pro W3" charset="-128"/>
              </a:rPr>
              <a:t>2.2 </a:t>
            </a:r>
            <a:r>
              <a:rPr lang="en-US" altLang="en-US" sz="2600" b="1" dirty="0">
                <a:solidFill>
                  <a:srgbClr val="000090"/>
                </a:solidFill>
                <a:ea typeface="ヒラギノ角ゴ Pro W3" charset="-128"/>
              </a:rPr>
              <a:t>: </a:t>
            </a:r>
            <a:r>
              <a:rPr lang="en-US" altLang="en-US" sz="2600" b="1" dirty="0" err="1" smtClean="0">
                <a:solidFill>
                  <a:srgbClr val="000090"/>
                </a:solidFill>
                <a:ea typeface="ヒラギノ角ゴ Pro W3" charset="-128"/>
              </a:rPr>
              <a:t>Cryomodule</a:t>
            </a:r>
            <a:endParaRPr lang="en-GB" altLang="en-US" sz="2600" b="1" i="1" dirty="0">
              <a:solidFill>
                <a:srgbClr val="0000FF"/>
              </a:solidFill>
              <a:ea typeface="ヒラギノ角ゴ Pro W3" charset="-128"/>
            </a:endParaRPr>
          </a:p>
        </p:txBody>
      </p:sp>
      <p:sp>
        <p:nvSpPr>
          <p:cNvPr id="66563" name="Slide Number Placeholder 1"/>
          <p:cNvSpPr>
            <a:spLocks noGrp="1"/>
          </p:cNvSpPr>
          <p:nvPr>
            <p:ph type="sldNum" sz="quarter" idx="11"/>
          </p:nvPr>
        </p:nvSpPr>
        <p:spPr>
          <a:xfrm>
            <a:off x="8077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5D9644B8-0C2D-4658-9ADB-F047C8C5F72B}" type="slidenum">
              <a:rPr lang="en-GB" altLang="en-US" sz="1400">
                <a:solidFill>
                  <a:srgbClr val="000000"/>
                </a:solidFill>
                <a:ea typeface="ヒラギノ角ゴ Pro W3" charset="-128"/>
              </a:rPr>
              <a:pPr eaLnBrk="1" hangingPunct="1"/>
              <a:t>10</a:t>
            </a:fld>
            <a:endParaRPr lang="en-GB" altLang="en-US" sz="1400">
              <a:solidFill>
                <a:srgbClr val="000000"/>
              </a:solidFill>
              <a:ea typeface="ヒラギノ角ゴ Pro W3" charset="-128"/>
            </a:endParaRPr>
          </a:p>
        </p:txBody>
      </p:sp>
      <p:pic>
        <p:nvPicPr>
          <p:cNvPr id="66564" name="Picture 6" descr="\\cern.ch\dfs\Users\r\rleuxe\Public\LHC-CRAB-Cavity\2014-04-28-Meeting\CRAB Cavity Titanium - 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3975" y="3141664"/>
            <a:ext cx="6769100"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5" name="Content Placeholder 3"/>
          <p:cNvPicPr>
            <a:picLocks noChangeAspect="1"/>
          </p:cNvPicPr>
          <p:nvPr/>
        </p:nvPicPr>
        <p:blipFill>
          <a:blip r:embed="rId3" cstate="print">
            <a:extLst>
              <a:ext uri="{28A0092B-C50C-407E-A947-70E740481C1C}">
                <a14:useLocalDpi xmlns:a14="http://schemas.microsoft.com/office/drawing/2010/main" val="0"/>
              </a:ext>
            </a:extLst>
          </a:blip>
          <a:srcRect l="27724" t="11240" r="16006" b="13773"/>
          <a:stretch>
            <a:fillRect/>
          </a:stretch>
        </p:blipFill>
        <p:spPr bwMode="auto">
          <a:xfrm>
            <a:off x="1703388" y="1196976"/>
            <a:ext cx="2597150"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6" name="Picture 7"/>
          <p:cNvPicPr>
            <a:picLocks noChangeAspect="1" noChangeArrowheads="1"/>
          </p:cNvPicPr>
          <p:nvPr/>
        </p:nvPicPr>
        <p:blipFill>
          <a:blip r:embed="rId4">
            <a:extLst>
              <a:ext uri="{28A0092B-C50C-407E-A947-70E740481C1C}">
                <a14:useLocalDpi xmlns:a14="http://schemas.microsoft.com/office/drawing/2010/main" val="0"/>
              </a:ext>
            </a:extLst>
          </a:blip>
          <a:srcRect l="44037" t="50769"/>
          <a:stretch>
            <a:fillRect/>
          </a:stretch>
        </p:blipFill>
        <p:spPr bwMode="auto">
          <a:xfrm>
            <a:off x="5951538" y="981076"/>
            <a:ext cx="403225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7" name="TextBox 8"/>
          <p:cNvSpPr txBox="1">
            <a:spLocks noChangeArrowheads="1"/>
          </p:cNvSpPr>
          <p:nvPr/>
        </p:nvSpPr>
        <p:spPr bwMode="auto">
          <a:xfrm>
            <a:off x="13957300" y="4005264"/>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ea typeface="ヒラギノ角ゴ Pro W3" charset="-128"/>
            </a:endParaRPr>
          </a:p>
        </p:txBody>
      </p:sp>
      <p:sp>
        <p:nvSpPr>
          <p:cNvPr id="66568" name="TextBox 9"/>
          <p:cNvSpPr txBox="1">
            <a:spLocks noChangeArrowheads="1"/>
          </p:cNvSpPr>
          <p:nvPr/>
        </p:nvSpPr>
        <p:spPr bwMode="auto">
          <a:xfrm>
            <a:off x="281354" y="3789363"/>
            <a:ext cx="3582621"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285750" indent="-285750" eaLnBrk="1" hangingPunct="1">
              <a:buFont typeface="Arial" panose="020B0604020202020204" pitchFamily="34" charset="0"/>
              <a:buChar char="•"/>
            </a:pPr>
            <a:r>
              <a:rPr lang="en-GB" altLang="en-US" sz="1800" dirty="0">
                <a:ea typeface="ヒラギノ角ゴ Pro W3" charset="-128"/>
              </a:rPr>
              <a:t>The key goal of this WP is to deliver a UK-led pre-series </a:t>
            </a:r>
            <a:r>
              <a:rPr lang="en-GB" altLang="en-US" sz="1800" dirty="0" err="1">
                <a:ea typeface="ヒラギノ角ゴ Pro W3" charset="-128"/>
              </a:rPr>
              <a:t>cryomodule</a:t>
            </a:r>
            <a:r>
              <a:rPr lang="en-GB" altLang="en-US" sz="1800" dirty="0">
                <a:ea typeface="ヒラギノ角ゴ Pro W3" charset="-128"/>
              </a:rPr>
              <a:t> to CERN for </a:t>
            </a:r>
            <a:r>
              <a:rPr lang="en-GB" altLang="en-US" sz="1800" dirty="0" smtClean="0">
                <a:ea typeface="ヒラギノ角ゴ Pro W3" charset="-128"/>
              </a:rPr>
              <a:t>testing.</a:t>
            </a:r>
          </a:p>
          <a:p>
            <a:pPr marL="285750" indent="-285750" eaLnBrk="1" hangingPunct="1">
              <a:buFont typeface="Arial" panose="020B0604020202020204" pitchFamily="34" charset="0"/>
              <a:buChar char="•"/>
            </a:pPr>
            <a:r>
              <a:rPr lang="en-GB" altLang="en-US" sz="1800" dirty="0" smtClean="0">
                <a:ea typeface="ヒラギノ角ゴ Pro W3" charset="-128"/>
              </a:rPr>
              <a:t>Also covers the mechanical design of components for the SPS </a:t>
            </a:r>
            <a:r>
              <a:rPr lang="en-GB" altLang="en-US" sz="1800" dirty="0" err="1" smtClean="0">
                <a:ea typeface="ヒラギノ角ゴ Pro W3" charset="-128"/>
              </a:rPr>
              <a:t>cryomodule</a:t>
            </a:r>
            <a:r>
              <a:rPr lang="en-GB" altLang="en-US" sz="1800" dirty="0" smtClean="0">
                <a:ea typeface="ヒラギノ角ゴ Pro W3" charset="-128"/>
              </a:rPr>
              <a:t>.</a:t>
            </a:r>
          </a:p>
        </p:txBody>
      </p:sp>
    </p:spTree>
    <p:extLst>
      <p:ext uri="{BB962C8B-B14F-4D97-AF65-F5344CB8AC3E}">
        <p14:creationId xmlns:p14="http://schemas.microsoft.com/office/powerpoint/2010/main" val="19219768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Task 2:  </a:t>
            </a:r>
            <a:r>
              <a:rPr lang="en-GB" b="1" dirty="0" smtClean="0"/>
              <a:t>Design and assembly of the pre-series prototype</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Design of Pre-series cryomodules with CERN</a:t>
            </a:r>
          </a:p>
          <a:p>
            <a:r>
              <a:rPr lang="en-GB" dirty="0" smtClean="0"/>
              <a:t>Create drawings for one type of cryomodule</a:t>
            </a:r>
          </a:p>
          <a:p>
            <a:r>
              <a:rPr lang="en-GB" dirty="0" smtClean="0"/>
              <a:t>Purchase 50% of the cryomodule parts (equivalent to one cryomodule)</a:t>
            </a:r>
          </a:p>
          <a:p>
            <a:r>
              <a:rPr lang="en-GB" dirty="0" smtClean="0"/>
              <a:t>Assemble cryomodule and integrate cavities at Daresbury</a:t>
            </a:r>
          </a:p>
          <a:p>
            <a:endParaRPr lang="en-GB" dirty="0" smtClean="0"/>
          </a:p>
          <a:p>
            <a:pPr>
              <a:buNone/>
            </a:pPr>
            <a:r>
              <a:rPr lang="en-GB" b="1" dirty="0" smtClean="0"/>
              <a:t>Milestones and Deliverables</a:t>
            </a:r>
          </a:p>
          <a:p>
            <a:pPr lvl="0"/>
            <a:r>
              <a:rPr lang="en-US" dirty="0" smtClean="0"/>
              <a:t>M2.4 Pre-series </a:t>
            </a:r>
            <a:r>
              <a:rPr lang="en-US" dirty="0" err="1" smtClean="0"/>
              <a:t>cryomodule</a:t>
            </a:r>
            <a:r>
              <a:rPr lang="en-US" dirty="0" smtClean="0"/>
              <a:t> design review (M24) - </a:t>
            </a:r>
            <a:r>
              <a:rPr lang="en-US" dirty="0" err="1" smtClean="0"/>
              <a:t>Mr</a:t>
            </a:r>
            <a:r>
              <a:rPr lang="en-US" dirty="0" smtClean="0"/>
              <a:t> S </a:t>
            </a:r>
            <a:r>
              <a:rPr lang="en-US" dirty="0" err="1" smtClean="0"/>
              <a:t>Pattalwar</a:t>
            </a:r>
            <a:endParaRPr lang="en-US" dirty="0" smtClean="0"/>
          </a:p>
          <a:p>
            <a:pPr lvl="0"/>
            <a:r>
              <a:rPr lang="en-US" dirty="0" smtClean="0"/>
              <a:t>D2.2 Design of a pre-series </a:t>
            </a:r>
            <a:r>
              <a:rPr lang="en-US" dirty="0" err="1" smtClean="0"/>
              <a:t>cryomodule</a:t>
            </a:r>
            <a:r>
              <a:rPr lang="en-US" dirty="0" smtClean="0"/>
              <a:t> for HL-LHC crab cavity (M30 - Drawings) - </a:t>
            </a:r>
            <a:r>
              <a:rPr lang="en-US" dirty="0" err="1" smtClean="0"/>
              <a:t>Mr</a:t>
            </a:r>
            <a:r>
              <a:rPr lang="en-US" dirty="0" smtClean="0"/>
              <a:t> S </a:t>
            </a:r>
            <a:r>
              <a:rPr lang="en-US" dirty="0" err="1" smtClean="0"/>
              <a:t>Pattalwar</a:t>
            </a:r>
            <a:endParaRPr lang="en-GB" dirty="0" smtClean="0"/>
          </a:p>
          <a:p>
            <a:pPr lvl="0"/>
            <a:r>
              <a:rPr lang="en-US" dirty="0" smtClean="0"/>
              <a:t>D2.4 Production of a pre-series </a:t>
            </a:r>
            <a:r>
              <a:rPr lang="en-US" dirty="0" err="1" smtClean="0"/>
              <a:t>cryomodule</a:t>
            </a:r>
            <a:r>
              <a:rPr lang="en-US" dirty="0" smtClean="0"/>
              <a:t> for HL-LHC crab cavity (M48 - Hardware) - </a:t>
            </a:r>
            <a:r>
              <a:rPr lang="en-US" dirty="0" err="1" smtClean="0"/>
              <a:t>Mr</a:t>
            </a:r>
            <a:r>
              <a:rPr lang="en-US" dirty="0" smtClean="0"/>
              <a:t> S </a:t>
            </a:r>
            <a:r>
              <a:rPr lang="en-US" dirty="0" err="1" smtClean="0"/>
              <a:t>Pattalwar</a:t>
            </a:r>
            <a:endParaRPr lang="en-GB" dirty="0" smtClean="0"/>
          </a:p>
          <a:p>
            <a:pPr lvl="0"/>
            <a:endParaRPr lang="en-GB" dirty="0" smtClean="0"/>
          </a:p>
          <a:p>
            <a:endParaRPr lang="en-GB" dirty="0"/>
          </a:p>
        </p:txBody>
      </p:sp>
      <p:sp>
        <p:nvSpPr>
          <p:cNvPr id="4" name="Slide Number Placeholder 3"/>
          <p:cNvSpPr>
            <a:spLocks noGrp="1"/>
          </p:cNvSpPr>
          <p:nvPr>
            <p:ph type="sldNum" sz="quarter" idx="12"/>
          </p:nvPr>
        </p:nvSpPr>
        <p:spPr/>
        <p:txBody>
          <a:bodyPr/>
          <a:lstStyle/>
          <a:p>
            <a:fld id="{626E7E88-82C1-4EDC-BB5E-D5F1738F30DD}" type="slidenum">
              <a:rPr lang="en-GB" smtClean="0"/>
              <a:t>11</a:t>
            </a:fld>
            <a:endParaRPr lang="en-GB"/>
          </a:p>
        </p:txBody>
      </p:sp>
    </p:spTree>
    <p:extLst>
      <p:ext uri="{BB962C8B-B14F-4D97-AF65-F5344CB8AC3E}">
        <p14:creationId xmlns:p14="http://schemas.microsoft.com/office/powerpoint/2010/main" val="4883801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2 Posts</a:t>
            </a:r>
            <a:endParaRPr lang="en-GB" dirty="0"/>
          </a:p>
        </p:txBody>
      </p:sp>
      <p:sp>
        <p:nvSpPr>
          <p:cNvPr id="3" name="Content Placeholder 2"/>
          <p:cNvSpPr>
            <a:spLocks noGrp="1"/>
          </p:cNvSpPr>
          <p:nvPr>
            <p:ph idx="1"/>
          </p:nvPr>
        </p:nvSpPr>
        <p:spPr/>
        <p:txBody>
          <a:bodyPr>
            <a:normAutofit lnSpcReduction="10000"/>
          </a:bodyPr>
          <a:lstStyle/>
          <a:p>
            <a:r>
              <a:rPr lang="en-GB" dirty="0" smtClean="0"/>
              <a:t>PDRA </a:t>
            </a:r>
            <a:r>
              <a:rPr lang="en-GB" dirty="0" smtClean="0"/>
              <a:t>1, </a:t>
            </a:r>
            <a:r>
              <a:rPr lang="en-GB" dirty="0" err="1" smtClean="0"/>
              <a:t>Kavh</a:t>
            </a:r>
            <a:r>
              <a:rPr lang="en-GB" dirty="0" smtClean="0"/>
              <a:t> </a:t>
            </a:r>
            <a:r>
              <a:rPr lang="en-GB" dirty="0" err="1" smtClean="0"/>
              <a:t>Delfanizari</a:t>
            </a:r>
            <a:r>
              <a:rPr lang="en-GB" dirty="0" smtClean="0"/>
              <a:t>, </a:t>
            </a:r>
            <a:r>
              <a:rPr lang="en-GB" dirty="0" smtClean="0"/>
              <a:t>Lancaster will focus on combined </a:t>
            </a:r>
            <a:r>
              <a:rPr lang="en-GB" dirty="0" smtClean="0"/>
              <a:t>EM</a:t>
            </a:r>
            <a:r>
              <a:rPr lang="en-GB" dirty="0" smtClean="0"/>
              <a:t>/mechanical </a:t>
            </a:r>
            <a:r>
              <a:rPr lang="en-GB" dirty="0" smtClean="0"/>
              <a:t>design tasks and thermal analysis. As he will spend 50% of his time at CERN he will be a line of communication with CERN.</a:t>
            </a:r>
          </a:p>
          <a:p>
            <a:r>
              <a:rPr lang="en-GB" dirty="0" smtClean="0"/>
              <a:t>S. Pattalwar will project manage the cryomodule assembly and will lead cryogenic instrumentation, and cold cycling tests.</a:t>
            </a:r>
          </a:p>
          <a:p>
            <a:r>
              <a:rPr lang="en-GB" dirty="0" smtClean="0"/>
              <a:t>Post 4 </a:t>
            </a:r>
            <a:r>
              <a:rPr lang="en-GB" dirty="0" smtClean="0"/>
              <a:t>(N. Templeton) will </a:t>
            </a:r>
            <a:r>
              <a:rPr lang="en-GB" dirty="0" smtClean="0"/>
              <a:t>focus on mechanical design and creating drawings</a:t>
            </a:r>
          </a:p>
          <a:p>
            <a:r>
              <a:rPr lang="en-GB" dirty="0" smtClean="0"/>
              <a:t>Post 5 (T. Jones) will oversee and assist post 4.</a:t>
            </a:r>
          </a:p>
          <a:p>
            <a:r>
              <a:rPr lang="en-GB" dirty="0" smtClean="0"/>
              <a:t>3 Technicians are required to complete assembly.</a:t>
            </a:r>
          </a:p>
          <a:p>
            <a:endParaRPr lang="en-GB" dirty="0"/>
          </a:p>
        </p:txBody>
      </p:sp>
      <p:sp>
        <p:nvSpPr>
          <p:cNvPr id="4" name="Slide Number Placeholder 3"/>
          <p:cNvSpPr>
            <a:spLocks noGrp="1"/>
          </p:cNvSpPr>
          <p:nvPr>
            <p:ph type="sldNum" sz="quarter" idx="12"/>
          </p:nvPr>
        </p:nvSpPr>
        <p:spPr/>
        <p:txBody>
          <a:bodyPr/>
          <a:lstStyle/>
          <a:p>
            <a:fld id="{626E7E88-82C1-4EDC-BB5E-D5F1738F30DD}" type="slidenum">
              <a:rPr lang="en-GB" smtClean="0"/>
              <a:t>12</a:t>
            </a:fld>
            <a:endParaRPr lang="en-GB"/>
          </a:p>
        </p:txBody>
      </p:sp>
    </p:spTree>
    <p:extLst>
      <p:ext uri="{BB962C8B-B14F-4D97-AF65-F5344CB8AC3E}">
        <p14:creationId xmlns:p14="http://schemas.microsoft.com/office/powerpoint/2010/main" val="3413344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Task 3: </a:t>
            </a:r>
            <a:r>
              <a:rPr lang="en-GB" b="1" dirty="0" smtClean="0"/>
              <a:t>Beam dynamics and RF noise studies</a:t>
            </a:r>
            <a:endParaRPr lang="en-GB" dirty="0"/>
          </a:p>
        </p:txBody>
      </p:sp>
      <p:sp>
        <p:nvSpPr>
          <p:cNvPr id="3" name="Content Placeholder 2"/>
          <p:cNvSpPr>
            <a:spLocks noGrp="1"/>
          </p:cNvSpPr>
          <p:nvPr>
            <p:ph idx="1"/>
          </p:nvPr>
        </p:nvSpPr>
        <p:spPr>
          <a:xfrm>
            <a:off x="1981200" y="1600201"/>
            <a:ext cx="8229600" cy="2332856"/>
          </a:xfrm>
        </p:spPr>
        <p:txBody>
          <a:bodyPr>
            <a:normAutofit fontScale="77500" lnSpcReduction="20000"/>
          </a:bodyPr>
          <a:lstStyle/>
          <a:p>
            <a:pPr marL="0" indent="0">
              <a:buNone/>
            </a:pPr>
            <a:r>
              <a:rPr lang="en-GB" dirty="0" smtClean="0"/>
              <a:t>The studies will aim at understanding the impact of crab cavities on beam dynamics in HL-LHC, including:</a:t>
            </a:r>
          </a:p>
          <a:p>
            <a:pPr lvl="0"/>
            <a:r>
              <a:rPr lang="en-US" dirty="0" smtClean="0"/>
              <a:t>instabilities driven by higher (and lower) order modes;</a:t>
            </a:r>
            <a:endParaRPr lang="en-GB" dirty="0" smtClean="0"/>
          </a:p>
          <a:p>
            <a:pPr lvl="0"/>
            <a:r>
              <a:rPr lang="en-US" dirty="0" smtClean="0"/>
              <a:t>impact on dynamic aperture and beam lifetime ;</a:t>
            </a:r>
            <a:endParaRPr lang="en-GB" dirty="0" smtClean="0"/>
          </a:p>
          <a:p>
            <a:pPr lvl="0"/>
            <a:r>
              <a:rPr lang="en-US" dirty="0" smtClean="0"/>
              <a:t>tolerances on amplitude, and phase set by beam quality specifications.</a:t>
            </a:r>
            <a:endParaRPr lang="en-GB" dirty="0" smtClean="0"/>
          </a:p>
          <a:p>
            <a:pPr lvl="0"/>
            <a:r>
              <a:rPr lang="en-US" dirty="0" smtClean="0"/>
              <a:t>Analysis of Crab Cavity RF fault scenarios for LHC and SPS.</a:t>
            </a:r>
            <a:endParaRPr lang="en-GB" dirty="0" smtClean="0"/>
          </a:p>
          <a:p>
            <a:endParaRPr lang="en-GB" dirty="0"/>
          </a:p>
        </p:txBody>
      </p:sp>
      <p:graphicFrame>
        <p:nvGraphicFramePr>
          <p:cNvPr id="4" name="Table 3"/>
          <p:cNvGraphicFramePr>
            <a:graphicFrameLocks noGrp="1"/>
          </p:cNvGraphicFramePr>
          <p:nvPr/>
        </p:nvGraphicFramePr>
        <p:xfrm>
          <a:off x="2279576" y="3933056"/>
          <a:ext cx="7776864" cy="2360298"/>
        </p:xfrm>
        <a:graphic>
          <a:graphicData uri="http://schemas.openxmlformats.org/drawingml/2006/table">
            <a:tbl>
              <a:tblPr/>
              <a:tblGrid>
                <a:gridCol w="811889"/>
                <a:gridCol w="4680003"/>
                <a:gridCol w="1319848"/>
                <a:gridCol w="965124"/>
              </a:tblGrid>
              <a:tr h="0">
                <a:tc>
                  <a:txBody>
                    <a:bodyPr/>
                    <a:lstStyle/>
                    <a:p>
                      <a:pPr>
                        <a:lnSpc>
                          <a:spcPct val="115000"/>
                        </a:lnSpc>
                        <a:spcAft>
                          <a:spcPts val="0"/>
                        </a:spcAft>
                      </a:pPr>
                      <a:r>
                        <a:rPr lang="en-GB" sz="1400" dirty="0">
                          <a:solidFill>
                            <a:srgbClr val="000000"/>
                          </a:solidFill>
                          <a:latin typeface="Times New Roman"/>
                          <a:ea typeface="Times New Roman"/>
                          <a:cs typeface="Times New Roman"/>
                        </a:rPr>
                        <a:t>Number</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Description</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Responsibility</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Deadline</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400">
                          <a:solidFill>
                            <a:srgbClr val="000000"/>
                          </a:solidFill>
                          <a:latin typeface="Times New Roman"/>
                          <a:ea typeface="Times New Roman"/>
                          <a:cs typeface="Times New Roman"/>
                        </a:rPr>
                        <a:t>D1</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Report detailing results of benchmarking of crab cavity beam dynamics models against beam tests in SPS.</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PDRA</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Month 30</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400">
                          <a:solidFill>
                            <a:srgbClr val="000000"/>
                          </a:solidFill>
                          <a:latin typeface="Times New Roman"/>
                          <a:ea typeface="Times New Roman"/>
                          <a:cs typeface="Times New Roman"/>
                        </a:rPr>
                        <a:t>D2</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Report details SPS crab cavity measurement simulations</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PDRA</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Month 30</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400">
                          <a:solidFill>
                            <a:srgbClr val="000000"/>
                          </a:solidFill>
                          <a:latin typeface="Times New Roman"/>
                          <a:ea typeface="Times New Roman"/>
                          <a:cs typeface="Times New Roman"/>
                        </a:rPr>
                        <a:t>D3</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Report detailing </a:t>
                      </a:r>
                      <a:r>
                        <a:rPr lang="en-US" sz="1400">
                          <a:solidFill>
                            <a:srgbClr val="000000"/>
                          </a:solidFill>
                          <a:latin typeface="Times New Roman"/>
                          <a:ea typeface="ＭＳ 明朝"/>
                          <a:cs typeface="Times New Roman"/>
                        </a:rPr>
                        <a:t>estimates of </a:t>
                      </a:r>
                      <a:r>
                        <a:rPr lang="en-GB" sz="1400">
                          <a:solidFill>
                            <a:srgbClr val="000000"/>
                          </a:solidFill>
                          <a:latin typeface="Times New Roman"/>
                          <a:ea typeface="Times New Roman"/>
                          <a:cs typeface="Times New Roman"/>
                        </a:rPr>
                        <a:t>instability thresholds and growth rates in HL-LHC from crab cavity impedance.</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PDRA</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Month 33</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400">
                          <a:solidFill>
                            <a:srgbClr val="000000"/>
                          </a:solidFill>
                          <a:latin typeface="Times New Roman"/>
                          <a:ea typeface="Times New Roman"/>
                          <a:cs typeface="Times New Roman"/>
                        </a:rPr>
                        <a:t>D4</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Report describing impact of crab cavities on dynamic aperture in HL-LHC.</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PDRA</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Month 36</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400">
                          <a:solidFill>
                            <a:srgbClr val="000000"/>
                          </a:solidFill>
                          <a:latin typeface="Times New Roman"/>
                          <a:ea typeface="Times New Roman"/>
                          <a:cs typeface="Times New Roman"/>
                        </a:rPr>
                        <a:t>D5</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latin typeface="Times New Roman"/>
                          <a:ea typeface="ＭＳ 明朝"/>
                          <a:cs typeface="Times New Roman"/>
                        </a:rPr>
                        <a:t>Specification of tolerances on </a:t>
                      </a:r>
                      <a:r>
                        <a:rPr lang="en-GB" sz="1400" dirty="0" smtClean="0">
                          <a:solidFill>
                            <a:srgbClr val="000000"/>
                          </a:solidFill>
                          <a:latin typeface="Times New Roman"/>
                          <a:ea typeface="ＭＳ 明朝"/>
                          <a:cs typeface="Times New Roman"/>
                        </a:rPr>
                        <a:t>amplitude </a:t>
                      </a:r>
                      <a:r>
                        <a:rPr lang="en-GB" sz="1400" dirty="0">
                          <a:solidFill>
                            <a:srgbClr val="000000"/>
                          </a:solidFill>
                          <a:latin typeface="Times New Roman"/>
                          <a:ea typeface="ＭＳ 明朝"/>
                          <a:cs typeface="Times New Roman"/>
                        </a:rPr>
                        <a:t>and phase stability in </a:t>
                      </a:r>
                      <a:r>
                        <a:rPr lang="en-GB" sz="1400" dirty="0">
                          <a:solidFill>
                            <a:srgbClr val="000000"/>
                          </a:solidFill>
                          <a:latin typeface="Times New Roman"/>
                          <a:ea typeface="Times New Roman"/>
                          <a:cs typeface="Times New Roman"/>
                        </a:rPr>
                        <a:t>different operational scenarios.</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latin typeface="Times New Roman"/>
                          <a:ea typeface="Times New Roman"/>
                          <a:cs typeface="Times New Roman"/>
                        </a:rPr>
                        <a:t>PDRA</a:t>
                      </a:r>
                      <a:endParaRPr lang="en-GB"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latin typeface="Times New Roman"/>
                          <a:ea typeface="Times New Roman"/>
                          <a:cs typeface="Times New Roman"/>
                        </a:rPr>
                        <a:t>Month 36</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626E7E88-82C1-4EDC-BB5E-D5F1738F30DD}" type="slidenum">
              <a:rPr lang="en-GB" smtClean="0"/>
              <a:t>13</a:t>
            </a:fld>
            <a:endParaRPr lang="en-GB"/>
          </a:p>
        </p:txBody>
      </p:sp>
    </p:spTree>
    <p:extLst>
      <p:ext uri="{BB962C8B-B14F-4D97-AF65-F5344CB8AC3E}">
        <p14:creationId xmlns:p14="http://schemas.microsoft.com/office/powerpoint/2010/main" val="7483598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Milestones</a:t>
            </a:r>
            <a:endParaRPr lang="en-GB" dirty="0"/>
          </a:p>
        </p:txBody>
      </p:sp>
      <p:graphicFrame>
        <p:nvGraphicFramePr>
          <p:cNvPr id="4" name="Content Placeholder 3"/>
          <p:cNvGraphicFramePr>
            <a:graphicFrameLocks noGrp="1"/>
          </p:cNvGraphicFramePr>
          <p:nvPr>
            <p:ph idx="1"/>
          </p:nvPr>
        </p:nvGraphicFramePr>
        <p:xfrm>
          <a:off x="1991546" y="1356360"/>
          <a:ext cx="8136903" cy="4379976"/>
        </p:xfrm>
        <a:graphic>
          <a:graphicData uri="http://schemas.openxmlformats.org/drawingml/2006/table">
            <a:tbl>
              <a:tblPr/>
              <a:tblGrid>
                <a:gridCol w="864095"/>
                <a:gridCol w="4453175"/>
                <a:gridCol w="1420453"/>
                <a:gridCol w="1399180"/>
              </a:tblGrid>
              <a:tr h="0">
                <a:tc>
                  <a:txBody>
                    <a:bodyPr/>
                    <a:lstStyle/>
                    <a:p>
                      <a:pPr>
                        <a:lnSpc>
                          <a:spcPct val="115000"/>
                        </a:lnSpc>
                        <a:spcAft>
                          <a:spcPts val="0"/>
                        </a:spcAft>
                      </a:pPr>
                      <a:r>
                        <a:rPr lang="en-GB" sz="1600" dirty="0">
                          <a:solidFill>
                            <a:srgbClr val="000000"/>
                          </a:solidFill>
                          <a:latin typeface="Times New Roman"/>
                          <a:ea typeface="Times New Roman"/>
                          <a:cs typeface="Times New Roman"/>
                        </a:rPr>
                        <a:t>Number</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Description</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Relevant Deliverables</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Deadline*</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600">
                          <a:solidFill>
                            <a:srgbClr val="000000"/>
                          </a:solidFill>
                          <a:latin typeface="Times New Roman"/>
                          <a:ea typeface="Times New Roman"/>
                          <a:cs typeface="Times New Roman"/>
                        </a:rPr>
                        <a:t>M1</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Times New Roman"/>
                          <a:ea typeface="Times New Roman"/>
                          <a:cs typeface="Times New Roman"/>
                        </a:rPr>
                        <a:t>Report summarising calculation of transfer functions from electromagnetic models of the crab cavities.</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D1, D3, D4</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Month 6</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600">
                          <a:solidFill>
                            <a:srgbClr val="000000"/>
                          </a:solidFill>
                          <a:latin typeface="Times New Roman"/>
                          <a:ea typeface="Times New Roman"/>
                          <a:cs typeface="Times New Roman"/>
                        </a:rPr>
                        <a:t>M3</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Times New Roman"/>
                          <a:ea typeface="Times New Roman"/>
                          <a:cs typeface="Times New Roman"/>
                        </a:rPr>
                        <a:t>Report summarising calculation of crab cavity wake fields/impedance.</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D1, D2</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Month 9</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600">
                          <a:solidFill>
                            <a:srgbClr val="000000"/>
                          </a:solidFill>
                          <a:latin typeface="Times New Roman"/>
                          <a:ea typeface="Times New Roman"/>
                          <a:cs typeface="Times New Roman"/>
                        </a:rPr>
                        <a:t>M2</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Times New Roman"/>
                          <a:ea typeface="Times New Roman"/>
                          <a:cs typeface="Times New Roman"/>
                        </a:rPr>
                        <a:t>Report describing representation of transfer functions in a form suitable for implementation in a tracking code (for dynamic aperture studies, or strong-strong beam-beam simulations), including effects of amplitude jitter and phase noise.</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D1, D3, D4</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Month 12</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600">
                          <a:solidFill>
                            <a:srgbClr val="000000"/>
                          </a:solidFill>
                          <a:latin typeface="Times New Roman"/>
                          <a:ea typeface="Times New Roman"/>
                          <a:cs typeface="Times New Roman"/>
                        </a:rPr>
                        <a:t>M4</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Times New Roman"/>
                          <a:ea typeface="Times New Roman"/>
                          <a:cs typeface="Times New Roman"/>
                        </a:rPr>
                        <a:t>Report describing implementation of crab cavity wake fields/impedance in models of SPS and HL-LHC.</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D1, D2</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Month 18</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600">
                          <a:solidFill>
                            <a:srgbClr val="000000"/>
                          </a:solidFill>
                          <a:latin typeface="Times New Roman"/>
                          <a:ea typeface="Times New Roman"/>
                          <a:cs typeface="Times New Roman"/>
                        </a:rPr>
                        <a:t>M5</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Times New Roman"/>
                          <a:ea typeface="Times New Roman"/>
                          <a:cs typeface="Times New Roman"/>
                        </a:rPr>
                        <a:t>Report summarising beam dynamics results of crab cavity beam tests in SPS.</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solidFill>
                            <a:srgbClr val="000000"/>
                          </a:solidFill>
                          <a:latin typeface="Times New Roman"/>
                          <a:ea typeface="Times New Roman"/>
                          <a:cs typeface="Times New Roman"/>
                        </a:rPr>
                        <a:t>D1</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solidFill>
                            <a:srgbClr val="000000"/>
                          </a:solidFill>
                          <a:latin typeface="Times New Roman"/>
                          <a:ea typeface="Times New Roman"/>
                          <a:cs typeface="Times New Roman"/>
                        </a:rPr>
                        <a:t>Month 24</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2"/>
          </p:nvPr>
        </p:nvSpPr>
        <p:spPr/>
        <p:txBody>
          <a:bodyPr/>
          <a:lstStyle/>
          <a:p>
            <a:fld id="{626E7E88-82C1-4EDC-BB5E-D5F1738F30DD}" type="slidenum">
              <a:rPr lang="en-GB" smtClean="0"/>
              <a:t>14</a:t>
            </a:fld>
            <a:endParaRPr lang="en-GB"/>
          </a:p>
        </p:txBody>
      </p:sp>
    </p:spTree>
    <p:extLst>
      <p:ext uri="{BB962C8B-B14F-4D97-AF65-F5344CB8AC3E}">
        <p14:creationId xmlns:p14="http://schemas.microsoft.com/office/powerpoint/2010/main" val="23821610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3 Posts</a:t>
            </a:r>
            <a:endParaRPr lang="en-GB" dirty="0"/>
          </a:p>
        </p:txBody>
      </p:sp>
      <p:sp>
        <p:nvSpPr>
          <p:cNvPr id="3" name="Content Placeholder 2"/>
          <p:cNvSpPr>
            <a:spLocks noGrp="1"/>
          </p:cNvSpPr>
          <p:nvPr>
            <p:ph idx="1"/>
          </p:nvPr>
        </p:nvSpPr>
        <p:spPr/>
        <p:txBody>
          <a:bodyPr>
            <a:normAutofit/>
          </a:bodyPr>
          <a:lstStyle/>
          <a:p>
            <a:r>
              <a:rPr lang="en-GB" dirty="0" smtClean="0"/>
              <a:t>Post 2 will investigate combined RF/beam dynamics effects and will provide RF support to the other posts</a:t>
            </a:r>
          </a:p>
          <a:p>
            <a:r>
              <a:rPr lang="en-GB" dirty="0" smtClean="0"/>
              <a:t>Post 3 will be a LLRF engineer and will look at LLRF implications of this task.</a:t>
            </a:r>
          </a:p>
          <a:p>
            <a:r>
              <a:rPr lang="en-GB" dirty="0" smtClean="0"/>
              <a:t>Post 6 will look at the effect of beam dynamic models on SPS and HL-LHC</a:t>
            </a:r>
          </a:p>
          <a:p>
            <a:r>
              <a:rPr lang="en-GB" dirty="0" smtClean="0"/>
              <a:t>Post 7 will develop beam dynamics models to be used by post 6.</a:t>
            </a:r>
            <a:endParaRPr lang="en-GB" dirty="0"/>
          </a:p>
        </p:txBody>
      </p:sp>
      <p:sp>
        <p:nvSpPr>
          <p:cNvPr id="4" name="Slide Number Placeholder 3"/>
          <p:cNvSpPr>
            <a:spLocks noGrp="1"/>
          </p:cNvSpPr>
          <p:nvPr>
            <p:ph type="sldNum" sz="quarter" idx="12"/>
          </p:nvPr>
        </p:nvSpPr>
        <p:spPr/>
        <p:txBody>
          <a:bodyPr/>
          <a:lstStyle/>
          <a:p>
            <a:fld id="{626E7E88-82C1-4EDC-BB5E-D5F1738F30DD}" type="slidenum">
              <a:rPr lang="en-GB" smtClean="0"/>
              <a:t>15</a:t>
            </a:fld>
            <a:endParaRPr lang="en-GB"/>
          </a:p>
        </p:txBody>
      </p:sp>
    </p:spTree>
    <p:extLst>
      <p:ext uri="{BB962C8B-B14F-4D97-AF65-F5344CB8AC3E}">
        <p14:creationId xmlns:p14="http://schemas.microsoft.com/office/powerpoint/2010/main" val="31860712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450" y="-85168"/>
            <a:ext cx="10515600" cy="1325563"/>
          </a:xfrm>
        </p:spPr>
        <p:txBody>
          <a:bodyPr/>
          <a:lstStyle/>
          <a:p>
            <a:r>
              <a:rPr lang="en-GB" dirty="0" smtClean="0"/>
              <a:t>Resources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538427254"/>
              </p:ext>
            </p:extLst>
          </p:nvPr>
        </p:nvGraphicFramePr>
        <p:xfrm>
          <a:off x="2738237" y="1006252"/>
          <a:ext cx="7668346" cy="3890245"/>
        </p:xfrm>
        <a:graphic>
          <a:graphicData uri="http://schemas.openxmlformats.org/drawingml/2006/table">
            <a:tbl>
              <a:tblPr/>
              <a:tblGrid>
                <a:gridCol w="1328163"/>
                <a:gridCol w="1171117"/>
                <a:gridCol w="861511"/>
                <a:gridCol w="861511"/>
                <a:gridCol w="861511"/>
                <a:gridCol w="861511"/>
                <a:gridCol w="861511"/>
                <a:gridCol w="861511"/>
              </a:tblGrid>
              <a:tr h="342900">
                <a:tc>
                  <a:txBody>
                    <a:bodyPr/>
                    <a:lstStyle/>
                    <a:p>
                      <a:pPr algn="l" fontAlgn="b"/>
                      <a:r>
                        <a:rPr lang="en-GB" sz="1400" b="0" i="0" u="none" strike="noStrike" dirty="0">
                          <a:solidFill>
                            <a:srgbClr val="000000"/>
                          </a:solidFill>
                          <a:latin typeface="Calibri"/>
                        </a:rPr>
                        <a:t>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Institute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Type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FY 15/16 Effort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FY 16/17 Effort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FY 17/18 Effort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FY 18/19 Effort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FY 19/10 Effort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dirty="0">
                          <a:solidFill>
                            <a:srgbClr val="000000"/>
                          </a:solidFill>
                          <a:latin typeface="SFSS1095"/>
                          <a:cs typeface="SFSS1095"/>
                        </a:rPr>
                        <a:t>G. Burt</a:t>
                      </a:r>
                      <a:endParaRPr lang="en-GB" sz="1400" b="0" i="0" u="none" strike="noStrike" dirty="0">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dirty="0">
                          <a:solidFill>
                            <a:srgbClr val="000000"/>
                          </a:solidFill>
                          <a:latin typeface="Calibri"/>
                        </a:rPr>
                        <a:t>Lancaster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Ac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0.1</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0.1</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a:solidFill>
                            <a:srgbClr val="000000"/>
                          </a:solidFill>
                          <a:latin typeface="SFSS1095"/>
                          <a:cs typeface="SFSS1095"/>
                        </a:rPr>
                        <a:t>A. Dexter</a:t>
                      </a:r>
                      <a:endParaRPr lang="en-GB" sz="1400" b="0" i="0" u="none" strike="noStrike">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Lancaster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Ac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0.03</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smtClean="0">
                          <a:solidFill>
                            <a:srgbClr val="000000"/>
                          </a:solidFill>
                          <a:latin typeface="Calibri"/>
                        </a:rPr>
                        <a:t>0.03</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dirty="0" smtClean="0">
                          <a:solidFill>
                            <a:srgbClr val="000000"/>
                          </a:solidFill>
                          <a:latin typeface="SFSS1095"/>
                          <a:cs typeface="SFSS1095"/>
                        </a:rPr>
                        <a:t>K. </a:t>
                      </a:r>
                      <a:r>
                        <a:rPr lang="en-GB" sz="1400" b="0" i="0" u="none" strike="noStrike" dirty="0" err="1" smtClean="0">
                          <a:solidFill>
                            <a:srgbClr val="000000"/>
                          </a:solidFill>
                          <a:latin typeface="SFSS1095"/>
                          <a:cs typeface="SFSS1095"/>
                        </a:rPr>
                        <a:t>Delfanazi</a:t>
                      </a:r>
                      <a:endParaRPr lang="en-GB" sz="1400" b="0" i="0" u="none" strike="noStrike" dirty="0">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Lancaster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PDRA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0.5</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0.5</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dirty="0" smtClean="0">
                          <a:solidFill>
                            <a:srgbClr val="000000"/>
                          </a:solidFill>
                          <a:latin typeface="SFSS1095"/>
                          <a:cs typeface="SFSS1095"/>
                        </a:rPr>
                        <a:t>R. Apsimon</a:t>
                      </a:r>
                      <a:endParaRPr lang="en-GB" sz="1400" b="0" i="0" u="none" strike="noStrike" dirty="0">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Lancaster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PDRA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0.1</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0.1</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dirty="0">
                          <a:solidFill>
                            <a:srgbClr val="000000"/>
                          </a:solidFill>
                          <a:latin typeface="SFSS1095"/>
                          <a:cs typeface="SFSS1095"/>
                        </a:rPr>
                        <a:t>Post 3</a:t>
                      </a:r>
                      <a:endParaRPr lang="en-GB" sz="1400" b="0" i="0" u="none" strike="noStrike" dirty="0">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Lancaster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PDRA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a:solidFill>
                            <a:srgbClr val="000000"/>
                          </a:solidFill>
                          <a:latin typeface="SFSS1095"/>
                          <a:cs typeface="SFSS1095"/>
                        </a:rPr>
                        <a:t>S. Pattalwar</a:t>
                      </a:r>
                      <a:endParaRPr lang="en-GB" sz="1400" b="0" i="0" u="none" strike="noStrike">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STFC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Staff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610">
                <a:tc>
                  <a:txBody>
                    <a:bodyPr/>
                    <a:lstStyle/>
                    <a:p>
                      <a:pPr algn="l" fontAlgn="b"/>
                      <a:r>
                        <a:rPr lang="en-GB" sz="1400" b="0" i="0" u="none" strike="noStrike" dirty="0" smtClean="0">
                          <a:solidFill>
                            <a:srgbClr val="000000"/>
                          </a:solidFill>
                          <a:latin typeface="SFSS1095"/>
                        </a:rPr>
                        <a:t>N. Templeton</a:t>
                      </a:r>
                      <a:endParaRPr lang="en-GB" sz="1400" b="0" i="0" u="none" strike="noStrike" dirty="0">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STFC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Staff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dirty="0" smtClean="0">
                          <a:solidFill>
                            <a:srgbClr val="000000"/>
                          </a:solidFill>
                          <a:latin typeface="SFSS1095"/>
                          <a:cs typeface="SFSS1095"/>
                        </a:rPr>
                        <a:t>T. Jones</a:t>
                      </a:r>
                      <a:endParaRPr lang="en-GB" sz="1400" b="0" i="0" u="none" strike="noStrike" dirty="0">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STFC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Staff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a:solidFill>
                            <a:srgbClr val="000000"/>
                          </a:solidFill>
                          <a:latin typeface="SFSS1095"/>
                          <a:cs typeface="SFSS1095"/>
                        </a:rPr>
                        <a:t>Technician 1</a:t>
                      </a:r>
                      <a:endParaRPr lang="en-GB" sz="1400" b="0" i="0" u="none" strike="noStrike">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STFC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Staff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a:solidFill>
                            <a:srgbClr val="000000"/>
                          </a:solidFill>
                          <a:latin typeface="SFSS1095"/>
                          <a:cs typeface="SFSS1095"/>
                        </a:rPr>
                        <a:t>Technician 2</a:t>
                      </a:r>
                      <a:endParaRPr lang="en-GB" sz="1400" b="0" i="0" u="none" strike="noStrike">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STFC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Staff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a:solidFill>
                            <a:srgbClr val="000000"/>
                          </a:solidFill>
                          <a:latin typeface="SFSS1095"/>
                          <a:cs typeface="SFSS1095"/>
                        </a:rPr>
                        <a:t>Technician 3</a:t>
                      </a:r>
                      <a:endParaRPr lang="en-GB" sz="1400" b="0" i="0" u="none" strike="noStrike">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STFC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Staff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a:solidFill>
                            <a:srgbClr val="000000"/>
                          </a:solidFill>
                          <a:latin typeface="SFSS1095"/>
                          <a:cs typeface="SFSS1095"/>
                        </a:rPr>
                        <a:t>R.B. Appleby</a:t>
                      </a:r>
                      <a:endParaRPr lang="en-GB" sz="1400" b="0" i="0" u="none" strike="noStrike">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Manchester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Ac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0.05</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0.05</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0.05</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0.0</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a:solidFill>
                            <a:srgbClr val="000000"/>
                          </a:solidFill>
                          <a:latin typeface="SFSS1095"/>
                          <a:cs typeface="SFSS1095"/>
                        </a:rPr>
                        <a:t>Post 6</a:t>
                      </a:r>
                      <a:endParaRPr lang="en-GB" sz="1400" b="0" i="0" u="none" strike="noStrike">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Manchester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PDRA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a:solidFill>
                            <a:srgbClr val="000000"/>
                          </a:solidFill>
                          <a:latin typeface="SFSS1095"/>
                          <a:cs typeface="SFSS1095"/>
                        </a:rPr>
                        <a:t>A. Wolski</a:t>
                      </a:r>
                      <a:endParaRPr lang="en-GB" sz="1400" b="0" i="0" u="none" strike="noStrike">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Liverpool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Ac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GB" sz="1400" b="0" i="0" u="none" strike="noStrike">
                          <a:solidFill>
                            <a:srgbClr val="000000"/>
                          </a:solidFill>
                          <a:latin typeface="SFSS1095"/>
                          <a:cs typeface="SFSS1095"/>
                        </a:rPr>
                        <a:t>Post 7</a:t>
                      </a:r>
                      <a:endParaRPr lang="en-GB" sz="1400" b="0" i="0" u="none" strike="noStrike">
                        <a:solidFill>
                          <a:srgbClr val="000000"/>
                        </a:solidFill>
                        <a:latin typeface="SFSS1095"/>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Liverpool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PDRA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2063552" y="4987042"/>
            <a:ext cx="7560840" cy="1754326"/>
          </a:xfrm>
          <a:prstGeom prst="rect">
            <a:avLst/>
          </a:prstGeom>
          <a:noFill/>
        </p:spPr>
        <p:txBody>
          <a:bodyPr wrap="square" rtlCol="0">
            <a:spAutoFit/>
          </a:bodyPr>
          <a:lstStyle/>
          <a:p>
            <a:r>
              <a:rPr lang="en-GB" b="1" dirty="0"/>
              <a:t>Staff = 17 staff-years + 5.6 technician years</a:t>
            </a:r>
          </a:p>
          <a:p>
            <a:r>
              <a:rPr lang="en-GB" b="1" dirty="0"/>
              <a:t>Staff = Task 1 (1.5 years + PhD student), Task 2 (7.9 years + 5.6 technician), Task 3 (7.6 years)</a:t>
            </a:r>
          </a:p>
          <a:p>
            <a:r>
              <a:rPr lang="en-GB" b="1" dirty="0"/>
              <a:t>Capital £900,000 for the pre-series cryomodule (Task 2)</a:t>
            </a:r>
          </a:p>
          <a:p>
            <a:r>
              <a:rPr lang="en-GB" b="1" dirty="0"/>
              <a:t>Travel = £60k travel + £25k LTA to CERN (pro rata with staff)</a:t>
            </a:r>
          </a:p>
          <a:p>
            <a:r>
              <a:rPr lang="en-GB" b="1" dirty="0"/>
              <a:t>PhD students = </a:t>
            </a:r>
            <a:r>
              <a:rPr lang="en-GB" b="1" dirty="0" smtClean="0"/>
              <a:t>(2.5 </a:t>
            </a:r>
            <a:r>
              <a:rPr lang="en-GB" b="1" dirty="0"/>
              <a:t>years based at CERN) – (Task 1)</a:t>
            </a:r>
            <a:endParaRPr lang="en-GB" b="1" dirty="0"/>
          </a:p>
        </p:txBody>
      </p:sp>
      <p:sp>
        <p:nvSpPr>
          <p:cNvPr id="3" name="TextBox 2"/>
          <p:cNvSpPr txBox="1"/>
          <p:nvPr/>
        </p:nvSpPr>
        <p:spPr>
          <a:xfrm>
            <a:off x="799021" y="1996835"/>
            <a:ext cx="1656271"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dirty="0" smtClean="0"/>
              <a:t>Also doing a part-time PhD giving an extra 10-15% of his time on HL-LHC</a:t>
            </a:r>
            <a:endParaRPr lang="en-GB" dirty="0"/>
          </a:p>
        </p:txBody>
      </p:sp>
      <p:cxnSp>
        <p:nvCxnSpPr>
          <p:cNvPr id="7" name="Straight Arrow Connector 6"/>
          <p:cNvCxnSpPr>
            <a:stCxn id="3" idx="3"/>
          </p:cNvCxnSpPr>
          <p:nvPr/>
        </p:nvCxnSpPr>
        <p:spPr>
          <a:xfrm>
            <a:off x="2455292" y="2735499"/>
            <a:ext cx="282945" cy="483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Slide Number Placeholder 8"/>
          <p:cNvSpPr>
            <a:spLocks noGrp="1"/>
          </p:cNvSpPr>
          <p:nvPr>
            <p:ph type="sldNum" sz="quarter" idx="12"/>
          </p:nvPr>
        </p:nvSpPr>
        <p:spPr/>
        <p:txBody>
          <a:bodyPr/>
          <a:lstStyle/>
          <a:p>
            <a:fld id="{626E7E88-82C1-4EDC-BB5E-D5F1738F30DD}" type="slidenum">
              <a:rPr lang="en-GB" smtClean="0"/>
              <a:t>16</a:t>
            </a:fld>
            <a:endParaRPr lang="en-GB"/>
          </a:p>
        </p:txBody>
      </p:sp>
    </p:spTree>
    <p:extLst>
      <p:ext uri="{BB962C8B-B14F-4D97-AF65-F5344CB8AC3E}">
        <p14:creationId xmlns:p14="http://schemas.microsoft.com/office/powerpoint/2010/main" val="21530654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Funding</a:t>
            </a:r>
            <a:endParaRPr lang="en-GB" dirty="0"/>
          </a:p>
        </p:txBody>
      </p:sp>
      <p:sp>
        <p:nvSpPr>
          <p:cNvPr id="3" name="Content Placeholder 2"/>
          <p:cNvSpPr>
            <a:spLocks noGrp="1"/>
          </p:cNvSpPr>
          <p:nvPr>
            <p:ph idx="1"/>
          </p:nvPr>
        </p:nvSpPr>
        <p:spPr/>
        <p:txBody>
          <a:bodyPr/>
          <a:lstStyle/>
          <a:p>
            <a:r>
              <a:rPr lang="en-GB" dirty="0" smtClean="0"/>
              <a:t>Proposal has been recommended for full funding by both the peer review panel and the accelerator board in the UK and by the STFC programmes office</a:t>
            </a:r>
          </a:p>
          <a:p>
            <a:r>
              <a:rPr lang="en-GB" dirty="0" smtClean="0"/>
              <a:t>At this point the proposal is 95% guaranteed funding barring a major reduction of science funding in the UK</a:t>
            </a:r>
          </a:p>
          <a:p>
            <a:r>
              <a:rPr lang="en-GB" dirty="0" smtClean="0"/>
              <a:t>Final decision will be Nov/Dec but is very positive</a:t>
            </a:r>
            <a:endParaRPr lang="en-GB" dirty="0"/>
          </a:p>
        </p:txBody>
      </p:sp>
      <p:sp>
        <p:nvSpPr>
          <p:cNvPr id="4" name="Slide Number Placeholder 3"/>
          <p:cNvSpPr>
            <a:spLocks noGrp="1"/>
          </p:cNvSpPr>
          <p:nvPr>
            <p:ph type="sldNum" sz="quarter" idx="12"/>
          </p:nvPr>
        </p:nvSpPr>
        <p:spPr/>
        <p:txBody>
          <a:bodyPr/>
          <a:lstStyle/>
          <a:p>
            <a:fld id="{626E7E88-82C1-4EDC-BB5E-D5F1738F30DD}" type="slidenum">
              <a:rPr lang="en-GB" smtClean="0"/>
              <a:t>17</a:t>
            </a:fld>
            <a:endParaRPr lang="en-GB"/>
          </a:p>
        </p:txBody>
      </p:sp>
    </p:spTree>
    <p:extLst>
      <p:ext uri="{BB962C8B-B14F-4D97-AF65-F5344CB8AC3E}">
        <p14:creationId xmlns:p14="http://schemas.microsoft.com/office/powerpoint/2010/main" val="5251046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a:xfrm>
            <a:off x="1793875" y="1147763"/>
            <a:ext cx="8604250" cy="4897437"/>
          </a:xfrm>
        </p:spPr>
        <p:txBody>
          <a:bodyPr/>
          <a:lstStyle/>
          <a:p>
            <a:pPr eaLnBrk="1" hangingPunct="1"/>
            <a:r>
              <a:rPr lang="en-GB" altLang="en-US" sz="2400" dirty="0">
                <a:ea typeface="ＭＳ Ｐゴシック" panose="020B0600070205080204" pitchFamily="34" charset="-128"/>
                <a:cs typeface="Arial" panose="020B0604020202020204" pitchFamily="34" charset="0"/>
              </a:rPr>
              <a:t>The programme is expected to commence on the 1</a:t>
            </a:r>
            <a:r>
              <a:rPr lang="en-GB" altLang="en-US" sz="2400" baseline="30000" dirty="0">
                <a:ea typeface="ＭＳ Ｐゴシック" panose="020B0600070205080204" pitchFamily="34" charset="-128"/>
                <a:cs typeface="Arial" panose="020B0604020202020204" pitchFamily="34" charset="0"/>
              </a:rPr>
              <a:t>st</a:t>
            </a:r>
            <a:r>
              <a:rPr lang="en-GB" altLang="en-US" sz="2400" dirty="0">
                <a:ea typeface="ＭＳ Ｐゴシック" panose="020B0600070205080204" pitchFamily="34" charset="-128"/>
                <a:cs typeface="Arial" panose="020B0604020202020204" pitchFamily="34" charset="0"/>
              </a:rPr>
              <a:t> </a:t>
            </a:r>
            <a:r>
              <a:rPr lang="en-GB" altLang="en-US" sz="2400" dirty="0" smtClean="0">
                <a:ea typeface="ＭＳ Ｐゴシック" panose="020B0600070205080204" pitchFamily="34" charset="-128"/>
                <a:cs typeface="Arial" panose="020B0604020202020204" pitchFamily="34" charset="0"/>
              </a:rPr>
              <a:t>April 2016 </a:t>
            </a:r>
            <a:r>
              <a:rPr lang="en-GB" altLang="en-US" sz="2400" dirty="0">
                <a:ea typeface="ＭＳ Ｐゴシック" panose="020B0600070205080204" pitchFamily="34" charset="-128"/>
                <a:cs typeface="Arial" panose="020B0604020202020204" pitchFamily="34" charset="0"/>
              </a:rPr>
              <a:t>and last 4 </a:t>
            </a:r>
            <a:r>
              <a:rPr lang="en-GB" altLang="en-US" sz="2400" dirty="0" smtClean="0">
                <a:ea typeface="ＭＳ Ｐゴシック" panose="020B0600070205080204" pitchFamily="34" charset="-128"/>
                <a:cs typeface="Arial" panose="020B0604020202020204" pitchFamily="34" charset="0"/>
              </a:rPr>
              <a:t>years (note this is a 6 month delay from below).</a:t>
            </a:r>
          </a:p>
          <a:p>
            <a:pPr eaLnBrk="1" hangingPunct="1"/>
            <a:r>
              <a:rPr lang="en-GB" altLang="en-US" sz="2400" dirty="0" smtClean="0">
                <a:ea typeface="ＭＳ Ｐゴシック" panose="020B0600070205080204" pitchFamily="34" charset="-128"/>
                <a:cs typeface="Arial" panose="020B0604020202020204" pitchFamily="34" charset="0"/>
              </a:rPr>
              <a:t>May need to extend a bit at the end due to pre-series delay</a:t>
            </a:r>
            <a:endParaRPr lang="en-GB" altLang="en-US" sz="2400" dirty="0">
              <a:ea typeface="ＭＳ Ｐゴシック" panose="020B0600070205080204" pitchFamily="34" charset="-128"/>
            </a:endParaRPr>
          </a:p>
        </p:txBody>
      </p:sp>
      <p:sp>
        <p:nvSpPr>
          <p:cNvPr id="19459" name="Rectangle 2"/>
          <p:cNvSpPr>
            <a:spLocks/>
          </p:cNvSpPr>
          <p:nvPr/>
        </p:nvSpPr>
        <p:spPr bwMode="auto">
          <a:xfrm>
            <a:off x="2640014" y="333375"/>
            <a:ext cx="8027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2600" b="1">
                <a:solidFill>
                  <a:srgbClr val="000090"/>
                </a:solidFill>
                <a:ea typeface="ヒラギノ角ゴ Pro W3" charset="-128"/>
              </a:rPr>
              <a:t>Gantt Chart</a:t>
            </a:r>
          </a:p>
          <a:p>
            <a:pPr algn="ctr" eaLnBrk="1" hangingPunct="1">
              <a:spcBef>
                <a:spcPct val="0"/>
              </a:spcBef>
              <a:buFontTx/>
              <a:buNone/>
            </a:pPr>
            <a:r>
              <a:rPr lang="en-US" altLang="en-US" sz="2600" b="1">
                <a:solidFill>
                  <a:srgbClr val="000090"/>
                </a:solidFill>
                <a:ea typeface="ヒラギノ角ゴ Pro W3" charset="-128"/>
              </a:rPr>
              <a:t>and critical path Overall</a:t>
            </a:r>
          </a:p>
          <a:p>
            <a:pPr algn="ctr" eaLnBrk="1" hangingPunct="1">
              <a:spcBef>
                <a:spcPct val="0"/>
              </a:spcBef>
              <a:buFontTx/>
              <a:buNone/>
            </a:pPr>
            <a:endParaRPr lang="en-GB" altLang="en-US" sz="2600" b="1" i="1">
              <a:solidFill>
                <a:srgbClr val="000090"/>
              </a:solidFill>
              <a:ea typeface="ヒラギノ角ゴ Pro W3" charset="-128"/>
            </a:endParaRPr>
          </a:p>
        </p:txBody>
      </p:sp>
      <p:sp>
        <p:nvSpPr>
          <p:cNvPr id="19460"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fld id="{2F2E158B-27FA-4CA1-9689-BDF7CEBD0300}" type="slidenum">
              <a:rPr lang="en-GB" altLang="en-US" sz="1400">
                <a:ea typeface="ヒラギノ角ゴ Pro W3" charset="-128"/>
              </a:rPr>
              <a:pPr algn="ctr">
                <a:spcBef>
                  <a:spcPct val="0"/>
                </a:spcBef>
                <a:buFontTx/>
                <a:buNone/>
              </a:pPr>
              <a:t>18</a:t>
            </a:fld>
            <a:endParaRPr lang="en-GB" altLang="en-US" sz="1400">
              <a:ea typeface="ヒラギノ角ゴ Pro W3" charset="-128"/>
            </a:endParaRPr>
          </a:p>
        </p:txBody>
      </p:sp>
      <p:pic>
        <p:nvPicPr>
          <p:cNvPr id="19461" name="Picture 5"/>
          <p:cNvPicPr>
            <a:picLocks noChangeAspect="1" noChangeArrowheads="1"/>
          </p:cNvPicPr>
          <p:nvPr/>
        </p:nvPicPr>
        <p:blipFill>
          <a:blip r:embed="rId2">
            <a:extLst>
              <a:ext uri="{28A0092B-C50C-407E-A947-70E740481C1C}">
                <a14:useLocalDpi xmlns:a14="http://schemas.microsoft.com/office/drawing/2010/main" val="0"/>
              </a:ext>
            </a:extLst>
          </a:blip>
          <a:srcRect l="4147" t="25594" r="1770" b="10423"/>
          <a:stretch>
            <a:fillRect/>
          </a:stretch>
        </p:blipFill>
        <p:spPr bwMode="auto">
          <a:xfrm>
            <a:off x="1524000" y="2636839"/>
            <a:ext cx="9144000" cy="349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ounded Rectangle 1"/>
          <p:cNvSpPr/>
          <p:nvPr/>
        </p:nvSpPr>
        <p:spPr>
          <a:xfrm>
            <a:off x="9120188" y="2997200"/>
            <a:ext cx="1547812" cy="295275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9464" name="TextBox 2"/>
          <p:cNvSpPr txBox="1">
            <a:spLocks noChangeArrowheads="1"/>
          </p:cNvSpPr>
          <p:nvPr/>
        </p:nvSpPr>
        <p:spPr bwMode="auto">
          <a:xfrm>
            <a:off x="9409113" y="5661025"/>
            <a:ext cx="647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FF0000"/>
                </a:solidFill>
              </a:rPr>
              <a:t>LS2</a:t>
            </a:r>
          </a:p>
        </p:txBody>
      </p:sp>
    </p:spTree>
    <p:extLst>
      <p:ext uri="{BB962C8B-B14F-4D97-AF65-F5344CB8AC3E}">
        <p14:creationId xmlns:p14="http://schemas.microsoft.com/office/powerpoint/2010/main" val="15702341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a:xfrm>
            <a:off x="2063750" y="1484314"/>
            <a:ext cx="8604250" cy="4897437"/>
          </a:xfrm>
        </p:spPr>
        <p:txBody>
          <a:bodyPr/>
          <a:lstStyle/>
          <a:p>
            <a:pPr eaLnBrk="1" hangingPunct="1"/>
            <a:r>
              <a:rPr lang="en-GB" altLang="en-US" sz="1800">
                <a:ea typeface="ＭＳ Ｐゴシック" panose="020B0600070205080204" pitchFamily="34" charset="-128"/>
                <a:cs typeface="Arial" panose="020B0604020202020204" pitchFamily="34" charset="0"/>
              </a:rPr>
              <a:t>The gantt chart has been updated to level 2 including participant names.</a:t>
            </a:r>
            <a:endParaRPr lang="en-GB" altLang="en-US" sz="1800">
              <a:ea typeface="ＭＳ Ｐゴシック" panose="020B0600070205080204" pitchFamily="34" charset="-128"/>
            </a:endParaRPr>
          </a:p>
        </p:txBody>
      </p:sp>
      <p:sp>
        <p:nvSpPr>
          <p:cNvPr id="20483" name="Rectangle 2"/>
          <p:cNvSpPr>
            <a:spLocks/>
          </p:cNvSpPr>
          <p:nvPr/>
        </p:nvSpPr>
        <p:spPr bwMode="auto">
          <a:xfrm>
            <a:off x="2640014" y="333375"/>
            <a:ext cx="8027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2600" b="1">
                <a:solidFill>
                  <a:srgbClr val="000090"/>
                </a:solidFill>
                <a:ea typeface="ヒラギノ角ゴ Pro W3" charset="-128"/>
              </a:rPr>
              <a:t>Gantt Chart to WBS2</a:t>
            </a:r>
          </a:p>
          <a:p>
            <a:pPr algn="ctr" eaLnBrk="1" hangingPunct="1">
              <a:spcBef>
                <a:spcPct val="0"/>
              </a:spcBef>
              <a:buFontTx/>
              <a:buNone/>
            </a:pPr>
            <a:r>
              <a:rPr lang="en-US" altLang="en-US" sz="2600" b="1">
                <a:solidFill>
                  <a:srgbClr val="000090"/>
                </a:solidFill>
                <a:ea typeface="ヒラギノ角ゴ Pro W3" charset="-128"/>
              </a:rPr>
              <a:t>and critical path WP2</a:t>
            </a:r>
          </a:p>
        </p:txBody>
      </p:sp>
      <p:sp>
        <p:nvSpPr>
          <p:cNvPr id="20484"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fld id="{E1453E14-ACE2-4466-B1D0-1EABA2F13351}" type="slidenum">
              <a:rPr lang="en-GB" altLang="en-US" sz="1400">
                <a:ea typeface="ヒラギノ角ゴ Pro W3" charset="-128"/>
              </a:rPr>
              <a:pPr algn="ctr">
                <a:spcBef>
                  <a:spcPct val="0"/>
                </a:spcBef>
                <a:buFontTx/>
                <a:buNone/>
              </a:pPr>
              <a:t>19</a:t>
            </a:fld>
            <a:endParaRPr lang="en-GB" altLang="en-US" sz="1400">
              <a:ea typeface="ヒラギノ角ゴ Pro W3" charset="-128"/>
            </a:endParaRPr>
          </a:p>
        </p:txBody>
      </p:sp>
      <p:pic>
        <p:nvPicPr>
          <p:cNvPr id="20486" name="Picture 2"/>
          <p:cNvPicPr>
            <a:picLocks noChangeAspect="1"/>
          </p:cNvPicPr>
          <p:nvPr/>
        </p:nvPicPr>
        <p:blipFill>
          <a:blip r:embed="rId3">
            <a:extLst>
              <a:ext uri="{28A0092B-C50C-407E-A947-70E740481C1C}">
                <a14:useLocalDpi xmlns:a14="http://schemas.microsoft.com/office/drawing/2010/main" val="0"/>
              </a:ext>
            </a:extLst>
          </a:blip>
          <a:srcRect l="4164" t="23700" b="8868"/>
          <a:stretch>
            <a:fillRect/>
          </a:stretch>
        </p:blipFill>
        <p:spPr bwMode="auto">
          <a:xfrm>
            <a:off x="1524000" y="2133601"/>
            <a:ext cx="9144000" cy="361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ounded Rectangle 6"/>
          <p:cNvSpPr/>
          <p:nvPr/>
        </p:nvSpPr>
        <p:spPr>
          <a:xfrm>
            <a:off x="8077201" y="2428876"/>
            <a:ext cx="1941513" cy="35290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488" name="TextBox 7"/>
          <p:cNvSpPr txBox="1">
            <a:spLocks noChangeArrowheads="1"/>
          </p:cNvSpPr>
          <p:nvPr/>
        </p:nvSpPr>
        <p:spPr bwMode="auto">
          <a:xfrm>
            <a:off x="8832850" y="5668964"/>
            <a:ext cx="647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FF0000"/>
                </a:solidFill>
              </a:rPr>
              <a:t>LS2</a:t>
            </a:r>
          </a:p>
        </p:txBody>
      </p:sp>
      <p:sp>
        <p:nvSpPr>
          <p:cNvPr id="9" name="Rounded Rectangle 8"/>
          <p:cNvSpPr/>
          <p:nvPr/>
        </p:nvSpPr>
        <p:spPr>
          <a:xfrm>
            <a:off x="6600826" y="2428876"/>
            <a:ext cx="1439863" cy="3521075"/>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490" name="TextBox 9"/>
          <p:cNvSpPr txBox="1">
            <a:spLocks noChangeArrowheads="1"/>
          </p:cNvSpPr>
          <p:nvPr/>
        </p:nvSpPr>
        <p:spPr bwMode="auto">
          <a:xfrm>
            <a:off x="6743700" y="5661025"/>
            <a:ext cx="1271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00B0F0"/>
                </a:solidFill>
              </a:rPr>
              <a:t>SPS run</a:t>
            </a:r>
          </a:p>
        </p:txBody>
      </p:sp>
    </p:spTree>
    <p:extLst>
      <p:ext uri="{BB962C8B-B14F-4D97-AF65-F5344CB8AC3E}">
        <p14:creationId xmlns:p14="http://schemas.microsoft.com/office/powerpoint/2010/main" val="2496116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a:spLocks noChangeArrowheads="1"/>
          </p:cNvSpPr>
          <p:nvPr/>
        </p:nvSpPr>
        <p:spPr bwMode="auto">
          <a:xfrm>
            <a:off x="5232400" y="3284538"/>
            <a:ext cx="2376488" cy="1079500"/>
          </a:xfrm>
          <a:prstGeom prst="ellipse">
            <a:avLst/>
          </a:prstGeom>
          <a:gradFill rotWithShape="1">
            <a:gsLst>
              <a:gs pos="0">
                <a:srgbClr val="AFE0E4"/>
              </a:gs>
              <a:gs pos="20000">
                <a:srgbClr val="AFDEE2"/>
              </a:gs>
              <a:gs pos="100000">
                <a:srgbClr val="85AAAD"/>
              </a:gs>
            </a:gsLst>
            <a:lin ang="5400000"/>
          </a:gradFill>
          <a:ln w="9525">
            <a:solidFill>
              <a:srgbClr val="B6DCDF"/>
            </a:solidFill>
            <a:round/>
            <a:headEnd/>
            <a:tailEnd/>
          </a:ln>
          <a:effectLst>
            <a:outerShdw blurRad="40000" dist="23000" dir="5400000" rotWithShape="0">
              <a:srgbClr val="808080">
                <a:alpha val="34998"/>
              </a:srgbClr>
            </a:outerShdw>
          </a:effectLst>
        </p:spPr>
        <p:txBody>
          <a:bodyPr anchor="ctr"/>
          <a:lstStyle/>
          <a:p>
            <a:pPr algn="ctr">
              <a:defRPr/>
            </a:pPr>
            <a:r>
              <a:rPr lang="en-US" dirty="0" err="1">
                <a:solidFill>
                  <a:schemeClr val="lt1"/>
                </a:solidFill>
                <a:cs typeface="ＭＳ Ｐゴシック" charset="0"/>
              </a:rPr>
              <a:t>HiLumi</a:t>
            </a:r>
            <a:r>
              <a:rPr lang="en-US" dirty="0">
                <a:solidFill>
                  <a:schemeClr val="lt1"/>
                </a:solidFill>
                <a:cs typeface="ＭＳ Ｐゴシック" charset="0"/>
              </a:rPr>
              <a:t>-LHC</a:t>
            </a:r>
          </a:p>
          <a:p>
            <a:pPr algn="ctr">
              <a:defRPr/>
            </a:pPr>
            <a:r>
              <a:rPr lang="en-US" b="1" dirty="0">
                <a:solidFill>
                  <a:schemeClr val="lt1"/>
                </a:solidFill>
                <a:cs typeface="ＭＳ Ｐゴシック" charset="0"/>
              </a:rPr>
              <a:t>UK</a:t>
            </a:r>
          </a:p>
        </p:txBody>
      </p:sp>
      <p:pic>
        <p:nvPicPr>
          <p:cNvPr id="49154" name="Picture 4" descr="in_optics_withmags.b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61300" y="1474788"/>
            <a:ext cx="1982788"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5" name="Picture 4" descr="crabbunchpx.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21000" y="2905125"/>
            <a:ext cx="187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6" name="Picture 5" descr="IR7_loss.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895851" y="1144588"/>
            <a:ext cx="1992313" cy="120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7" name="Picture 3" descr="NImpact.eps"/>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67663" y="3500439"/>
            <a:ext cx="1776412"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8" name="TextBox 12"/>
          <p:cNvSpPr txBox="1">
            <a:spLocks noChangeArrowheads="1"/>
          </p:cNvSpPr>
          <p:nvPr/>
        </p:nvSpPr>
        <p:spPr bwMode="auto">
          <a:xfrm>
            <a:off x="3311525" y="5124451"/>
            <a:ext cx="2063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u="sng"/>
              <a:t>Superconductivity and Cryogenics</a:t>
            </a:r>
          </a:p>
        </p:txBody>
      </p:sp>
      <p:sp>
        <p:nvSpPr>
          <p:cNvPr id="49159" name="TextBox 13"/>
          <p:cNvSpPr txBox="1">
            <a:spLocks noChangeArrowheads="1"/>
          </p:cNvSpPr>
          <p:nvPr/>
        </p:nvSpPr>
        <p:spPr bwMode="auto">
          <a:xfrm>
            <a:off x="7680325" y="5229225"/>
            <a:ext cx="3240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u="sng"/>
              <a:t>Machine-detector interface</a:t>
            </a:r>
          </a:p>
        </p:txBody>
      </p:sp>
      <p:sp>
        <p:nvSpPr>
          <p:cNvPr id="49160" name="TextBox 14"/>
          <p:cNvSpPr txBox="1">
            <a:spLocks noChangeArrowheads="1"/>
          </p:cNvSpPr>
          <p:nvPr/>
        </p:nvSpPr>
        <p:spPr bwMode="auto">
          <a:xfrm>
            <a:off x="7861300" y="2636839"/>
            <a:ext cx="2122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u="sng"/>
              <a:t>Beam dynamics</a:t>
            </a:r>
          </a:p>
        </p:txBody>
      </p:sp>
      <p:sp>
        <p:nvSpPr>
          <p:cNvPr id="49161" name="TextBox 15"/>
          <p:cNvSpPr txBox="1">
            <a:spLocks noChangeArrowheads="1"/>
          </p:cNvSpPr>
          <p:nvPr/>
        </p:nvSpPr>
        <p:spPr bwMode="auto">
          <a:xfrm>
            <a:off x="2824164" y="1255714"/>
            <a:ext cx="1584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u="sng"/>
              <a:t>Crab Cavities </a:t>
            </a:r>
          </a:p>
        </p:txBody>
      </p:sp>
      <p:sp>
        <p:nvSpPr>
          <p:cNvPr id="49162" name="TextBox 16"/>
          <p:cNvSpPr txBox="1">
            <a:spLocks noChangeArrowheads="1"/>
          </p:cNvSpPr>
          <p:nvPr/>
        </p:nvSpPr>
        <p:spPr bwMode="auto">
          <a:xfrm>
            <a:off x="5014914" y="2420939"/>
            <a:ext cx="19446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u="sng"/>
              <a:t>Collimation</a:t>
            </a:r>
          </a:p>
        </p:txBody>
      </p:sp>
      <p:sp>
        <p:nvSpPr>
          <p:cNvPr id="49163" name="TextBox 17"/>
          <p:cNvSpPr txBox="1">
            <a:spLocks noChangeArrowheads="1"/>
          </p:cNvSpPr>
          <p:nvPr/>
        </p:nvSpPr>
        <p:spPr bwMode="auto">
          <a:xfrm>
            <a:off x="8761413" y="549275"/>
            <a:ext cx="2087562"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t>Manchester</a:t>
            </a:r>
          </a:p>
          <a:p>
            <a:pPr eaLnBrk="1" hangingPunct="1"/>
            <a:r>
              <a:rPr lang="en-US" altLang="en-US" sz="1800"/>
              <a:t>Liverpool</a:t>
            </a:r>
          </a:p>
          <a:p>
            <a:pPr eaLnBrk="1" hangingPunct="1"/>
            <a:r>
              <a:rPr lang="en-US" altLang="en-US" sz="1800"/>
              <a:t>ASTeC</a:t>
            </a:r>
          </a:p>
        </p:txBody>
      </p:sp>
      <p:sp>
        <p:nvSpPr>
          <p:cNvPr id="49164" name="TextBox 18"/>
          <p:cNvSpPr txBox="1">
            <a:spLocks noChangeArrowheads="1"/>
          </p:cNvSpPr>
          <p:nvPr/>
        </p:nvSpPr>
        <p:spPr bwMode="auto">
          <a:xfrm>
            <a:off x="8040688" y="4941889"/>
            <a:ext cx="2089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solidFill>
                  <a:srgbClr val="000000"/>
                </a:solidFill>
              </a:rPr>
              <a:t>Manchester</a:t>
            </a:r>
          </a:p>
        </p:txBody>
      </p:sp>
      <p:sp>
        <p:nvSpPr>
          <p:cNvPr id="49165" name="TextBox 19"/>
          <p:cNvSpPr txBox="1">
            <a:spLocks noChangeArrowheads="1"/>
          </p:cNvSpPr>
          <p:nvPr/>
        </p:nvSpPr>
        <p:spPr bwMode="auto">
          <a:xfrm>
            <a:off x="1631951" y="3122614"/>
            <a:ext cx="15843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solidFill>
                  <a:srgbClr val="000000"/>
                </a:solidFill>
              </a:rPr>
              <a:t>Manchester</a:t>
            </a:r>
          </a:p>
          <a:p>
            <a:pPr eaLnBrk="1" hangingPunct="1"/>
            <a:r>
              <a:rPr lang="en-US" altLang="en-US" sz="1800">
                <a:solidFill>
                  <a:srgbClr val="000000"/>
                </a:solidFill>
              </a:rPr>
              <a:t>Liverpool</a:t>
            </a:r>
          </a:p>
          <a:p>
            <a:pPr eaLnBrk="1" hangingPunct="1"/>
            <a:r>
              <a:rPr lang="en-US" altLang="en-US" sz="1800">
                <a:solidFill>
                  <a:srgbClr val="000000"/>
                </a:solidFill>
              </a:rPr>
              <a:t>ASTeC</a:t>
            </a:r>
          </a:p>
        </p:txBody>
      </p:sp>
      <p:sp>
        <p:nvSpPr>
          <p:cNvPr id="49166" name="TextBox 20"/>
          <p:cNvSpPr txBox="1">
            <a:spLocks noChangeArrowheads="1"/>
          </p:cNvSpPr>
          <p:nvPr/>
        </p:nvSpPr>
        <p:spPr bwMode="auto">
          <a:xfrm>
            <a:off x="1595438" y="573089"/>
            <a:ext cx="20891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solidFill>
                  <a:srgbClr val="000000"/>
                </a:solidFill>
              </a:rPr>
              <a:t>Manchester</a:t>
            </a:r>
          </a:p>
          <a:p>
            <a:pPr eaLnBrk="1" hangingPunct="1"/>
            <a:r>
              <a:rPr lang="en-US" altLang="en-US" sz="1800">
                <a:solidFill>
                  <a:srgbClr val="000000"/>
                </a:solidFill>
              </a:rPr>
              <a:t>Lancaster</a:t>
            </a:r>
          </a:p>
          <a:p>
            <a:pPr eaLnBrk="1" hangingPunct="1"/>
            <a:r>
              <a:rPr lang="en-US" altLang="en-US" sz="1800">
                <a:solidFill>
                  <a:srgbClr val="000000"/>
                </a:solidFill>
              </a:rPr>
              <a:t>ASTeC</a:t>
            </a:r>
          </a:p>
        </p:txBody>
      </p:sp>
      <p:sp>
        <p:nvSpPr>
          <p:cNvPr id="49167" name="TextBox 21"/>
          <p:cNvSpPr txBox="1">
            <a:spLocks noChangeArrowheads="1"/>
          </p:cNvSpPr>
          <p:nvPr/>
        </p:nvSpPr>
        <p:spPr bwMode="auto">
          <a:xfrm>
            <a:off x="4800601" y="476251"/>
            <a:ext cx="24479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t>Manchester</a:t>
            </a:r>
          </a:p>
          <a:p>
            <a:pPr eaLnBrk="1" hangingPunct="1"/>
            <a:r>
              <a:rPr lang="en-US" altLang="en-US" sz="1800"/>
              <a:t>RHUL</a:t>
            </a:r>
            <a:endParaRPr lang="en-US" altLang="en-US" sz="1800">
              <a:solidFill>
                <a:srgbClr val="333399"/>
              </a:solidFill>
            </a:endParaRPr>
          </a:p>
        </p:txBody>
      </p:sp>
      <p:sp>
        <p:nvSpPr>
          <p:cNvPr id="49168" name="Rectangle 1026"/>
          <p:cNvSpPr>
            <a:spLocks/>
          </p:cNvSpPr>
          <p:nvPr/>
        </p:nvSpPr>
        <p:spPr bwMode="auto">
          <a:xfrm>
            <a:off x="3432175" y="1"/>
            <a:ext cx="59769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defTabSz="822325"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822325"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822325"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822325"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822325"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82232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82232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82232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82232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600" b="1">
                <a:solidFill>
                  <a:srgbClr val="000085"/>
                </a:solidFill>
                <a:latin typeface="Helvetica" panose="020B0604020202020204" pitchFamily="34" charset="0"/>
                <a:sym typeface="Helvetica" panose="020B0604020202020204" pitchFamily="34" charset="0"/>
              </a:rPr>
              <a:t>HiLumi-LHC : Science and leadership</a:t>
            </a:r>
          </a:p>
        </p:txBody>
      </p:sp>
      <p:pic>
        <p:nvPicPr>
          <p:cNvPr id="27" name="Picture 2"/>
          <p:cNvPicPr>
            <a:picLocks noChangeAspect="1" noChangeArrowheads="1"/>
          </p:cNvPicPr>
          <p:nvPr/>
        </p:nvPicPr>
        <p:blipFill>
          <a:blip r:embed="rId7" cstate="print">
            <a:extLst/>
          </a:blip>
          <a:srcRect/>
          <a:stretch>
            <a:fillRect/>
          </a:stretch>
        </p:blipFill>
        <p:spPr bwMode="auto">
          <a:xfrm>
            <a:off x="2029114" y="1669400"/>
            <a:ext cx="1965037" cy="1196752"/>
          </a:xfrm>
          <a:prstGeom prst="rect">
            <a:avLst/>
          </a:prstGeom>
          <a:ln>
            <a:noFill/>
          </a:ln>
          <a:effectLst>
            <a:softEdge rad="112500"/>
          </a:effectLst>
          <a:extLst/>
        </p:spPr>
      </p:pic>
      <p:sp>
        <p:nvSpPr>
          <p:cNvPr id="49170" name="TextBox 19"/>
          <p:cNvSpPr txBox="1">
            <a:spLocks noChangeArrowheads="1"/>
          </p:cNvSpPr>
          <p:nvPr/>
        </p:nvSpPr>
        <p:spPr bwMode="auto">
          <a:xfrm>
            <a:off x="3046414" y="4681539"/>
            <a:ext cx="1584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solidFill>
                  <a:srgbClr val="000000"/>
                </a:solidFill>
              </a:rPr>
              <a:t>Southampton</a:t>
            </a:r>
          </a:p>
        </p:txBody>
      </p:sp>
      <p:sp>
        <p:nvSpPr>
          <p:cNvPr id="49171" name="TextBox 12"/>
          <p:cNvSpPr txBox="1">
            <a:spLocks noChangeArrowheads="1"/>
          </p:cNvSpPr>
          <p:nvPr/>
        </p:nvSpPr>
        <p:spPr bwMode="auto">
          <a:xfrm>
            <a:off x="5880101" y="5876925"/>
            <a:ext cx="158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u="sng"/>
              <a:t>Diagnostics</a:t>
            </a:r>
          </a:p>
        </p:txBody>
      </p:sp>
      <p:sp>
        <p:nvSpPr>
          <p:cNvPr id="49172" name="TextBox 19"/>
          <p:cNvSpPr txBox="1">
            <a:spLocks noChangeArrowheads="1"/>
          </p:cNvSpPr>
          <p:nvPr/>
        </p:nvSpPr>
        <p:spPr bwMode="auto">
          <a:xfrm>
            <a:off x="5808664" y="5157789"/>
            <a:ext cx="158432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solidFill>
                  <a:srgbClr val="000000"/>
                </a:solidFill>
              </a:rPr>
              <a:t>Liverpool</a:t>
            </a:r>
          </a:p>
          <a:p>
            <a:pPr eaLnBrk="1" hangingPunct="1"/>
            <a:r>
              <a:rPr lang="en-US" altLang="en-US" sz="1800">
                <a:solidFill>
                  <a:srgbClr val="000000"/>
                </a:solidFill>
              </a:rPr>
              <a:t>RHUL</a:t>
            </a:r>
          </a:p>
          <a:p>
            <a:pPr eaLnBrk="1" hangingPunct="1"/>
            <a:endParaRPr lang="en-US" altLang="en-US" sz="1800">
              <a:solidFill>
                <a:srgbClr val="000000"/>
              </a:solidFill>
            </a:endParaRPr>
          </a:p>
        </p:txBody>
      </p:sp>
      <p:pic>
        <p:nvPicPr>
          <p:cNvPr id="49173" name="Picture 1"/>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03375" y="4303713"/>
            <a:ext cx="2763838"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626E7E88-82C1-4EDC-BB5E-D5F1738F30DD}" type="slidenum">
              <a:rPr lang="en-GB" smtClean="0"/>
              <a:t>2</a:t>
            </a:fld>
            <a:endParaRPr lang="en-GB"/>
          </a:p>
        </p:txBody>
      </p:sp>
    </p:spTree>
    <p:extLst>
      <p:ext uri="{BB962C8B-B14F-4D97-AF65-F5344CB8AC3E}">
        <p14:creationId xmlns:p14="http://schemas.microsoft.com/office/powerpoint/2010/main" val="3021854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BB48F8EA-C419-4D6F-A9FB-03F8F9F383C7}" type="slidenum">
              <a:rPr lang="en-GB" altLang="en-US" sz="1400"/>
              <a:pPr>
                <a:spcBef>
                  <a:spcPct val="0"/>
                </a:spcBef>
                <a:buFontTx/>
                <a:buNone/>
              </a:pPr>
              <a:t>20</a:t>
            </a:fld>
            <a:endParaRPr lang="en-GB" altLang="en-US" sz="1400"/>
          </a:p>
        </p:txBody>
      </p:sp>
      <p:pic>
        <p:nvPicPr>
          <p:cNvPr id="21509" name="Picture 2"/>
          <p:cNvPicPr>
            <a:picLocks noChangeAspect="1" noChangeArrowheads="1"/>
          </p:cNvPicPr>
          <p:nvPr/>
        </p:nvPicPr>
        <p:blipFill>
          <a:blip r:embed="rId2">
            <a:extLst>
              <a:ext uri="{28A0092B-C50C-407E-A947-70E740481C1C}">
                <a14:useLocalDpi xmlns:a14="http://schemas.microsoft.com/office/drawing/2010/main" val="0"/>
              </a:ext>
            </a:extLst>
          </a:blip>
          <a:srcRect l="7069" r="8055"/>
          <a:stretch>
            <a:fillRect/>
          </a:stretch>
        </p:blipFill>
        <p:spPr bwMode="auto">
          <a:xfrm>
            <a:off x="1631951" y="1444626"/>
            <a:ext cx="9001125" cy="450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Rectangle 2"/>
          <p:cNvSpPr>
            <a:spLocks/>
          </p:cNvSpPr>
          <p:nvPr/>
        </p:nvSpPr>
        <p:spPr bwMode="auto">
          <a:xfrm>
            <a:off x="2640014" y="333375"/>
            <a:ext cx="8027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2600" b="1">
                <a:solidFill>
                  <a:srgbClr val="000090"/>
                </a:solidFill>
                <a:ea typeface="ヒラギノ角ゴ Pro W3" charset="-128"/>
              </a:rPr>
              <a:t>Detailed WP2 Assembly Plan</a:t>
            </a:r>
          </a:p>
        </p:txBody>
      </p:sp>
    </p:spTree>
    <p:extLst>
      <p:ext uri="{BB962C8B-B14F-4D97-AF65-F5344CB8AC3E}">
        <p14:creationId xmlns:p14="http://schemas.microsoft.com/office/powerpoint/2010/main" val="14208590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p:txBody>
          <a:bodyPr/>
          <a:lstStyle/>
          <a:p>
            <a:r>
              <a:rPr lang="en-GB" dirty="0" smtClean="0"/>
              <a:t>HL-LHC-UK is a £8M programme covering crabs, collimators, cold powering and diagnostics</a:t>
            </a:r>
          </a:p>
          <a:p>
            <a:r>
              <a:rPr lang="en-GB" dirty="0" smtClean="0"/>
              <a:t>Funding is very likely to be approved but with a 6 month delay (april16 start)</a:t>
            </a:r>
          </a:p>
          <a:p>
            <a:r>
              <a:rPr lang="en-GB" dirty="0" smtClean="0"/>
              <a:t>For crabs we focus on testing (@CERN), construction of one pre-series </a:t>
            </a:r>
            <a:r>
              <a:rPr lang="en-GB" dirty="0" err="1" smtClean="0"/>
              <a:t>cryomodule</a:t>
            </a:r>
            <a:endParaRPr lang="en-GB" dirty="0" smtClean="0"/>
          </a:p>
          <a:p>
            <a:r>
              <a:rPr lang="en-GB" dirty="0" smtClean="0"/>
              <a:t>Beam dynamics and LLRF for SPS and for HL-LHC crabs.</a:t>
            </a:r>
            <a:endParaRPr lang="en-GB" dirty="0"/>
          </a:p>
        </p:txBody>
      </p:sp>
      <p:sp>
        <p:nvSpPr>
          <p:cNvPr id="4" name="Slide Number Placeholder 3"/>
          <p:cNvSpPr>
            <a:spLocks noGrp="1"/>
          </p:cNvSpPr>
          <p:nvPr>
            <p:ph type="sldNum" sz="quarter" idx="12"/>
          </p:nvPr>
        </p:nvSpPr>
        <p:spPr/>
        <p:txBody>
          <a:bodyPr/>
          <a:lstStyle/>
          <a:p>
            <a:fld id="{626E7E88-82C1-4EDC-BB5E-D5F1738F30DD}" type="slidenum">
              <a:rPr lang="en-GB" smtClean="0"/>
              <a:t>21</a:t>
            </a:fld>
            <a:endParaRPr lang="en-GB"/>
          </a:p>
        </p:txBody>
      </p:sp>
    </p:spTree>
    <p:extLst>
      <p:ext uri="{BB962C8B-B14F-4D97-AF65-F5344CB8AC3E}">
        <p14:creationId xmlns:p14="http://schemas.microsoft.com/office/powerpoint/2010/main" val="168092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5362" name="Rectangle 2"/>
          <p:cNvSpPr>
            <a:spLocks noGrp="1" noChangeArrowheads="1"/>
          </p:cNvSpPr>
          <p:nvPr>
            <p:ph type="title"/>
          </p:nvPr>
        </p:nvSpPr>
        <p:spPr>
          <a:xfrm>
            <a:off x="1992313" y="-100013"/>
            <a:ext cx="8229600" cy="720726"/>
          </a:xfrm>
        </p:spPr>
        <p:txBody>
          <a:bodyPr/>
          <a:lstStyle/>
          <a:p>
            <a:pPr eaLnBrk="1" hangingPunct="1">
              <a:defRPr/>
            </a:pPr>
            <a:r>
              <a:rPr lang="en-US" sz="4000" b="1" u="sng" dirty="0">
                <a:solidFill>
                  <a:srgbClr val="000090"/>
                </a:solidFill>
              </a:rPr>
              <a:t>Challenge 1 : Collimation</a:t>
            </a:r>
            <a:endParaRPr lang="en-US" b="1" u="sng" dirty="0" smtClean="0">
              <a:solidFill>
                <a:srgbClr val="000090"/>
              </a:solidFill>
              <a:cs typeface="+mj-cs"/>
            </a:endParaRPr>
          </a:p>
        </p:txBody>
      </p:sp>
      <p:sp>
        <p:nvSpPr>
          <p:cNvPr id="1295375" name="Text Box 15"/>
          <p:cNvSpPr txBox="1">
            <a:spLocks noChangeArrowheads="1"/>
          </p:cNvSpPr>
          <p:nvPr/>
        </p:nvSpPr>
        <p:spPr bwMode="auto">
          <a:xfrm>
            <a:off x="1703388" y="4005263"/>
            <a:ext cx="3986212" cy="27699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369" tIns="45685" rIns="91369" bIns="45685">
            <a:spAutoFit/>
          </a:bodyPr>
          <a:lstStyle/>
          <a:p>
            <a:pPr>
              <a:spcAft>
                <a:spcPts val="1200"/>
              </a:spcAft>
              <a:buFont typeface="Wingdings" charset="0"/>
              <a:buChar char="è"/>
              <a:defRPr/>
            </a:pPr>
            <a:r>
              <a:rPr lang="en-US" sz="1600" dirty="0">
                <a:solidFill>
                  <a:srgbClr val="FF0000"/>
                </a:solidFill>
                <a:latin typeface="Lucida Sans"/>
                <a:ea typeface="ＭＳ Ｐゴシック" charset="0"/>
                <a:cs typeface="Lucida Sans"/>
                <a:sym typeface="Wingdings" charset="0"/>
              </a:rPr>
              <a:t> requires collimation during all operation stages!</a:t>
            </a:r>
          </a:p>
          <a:p>
            <a:pPr>
              <a:spcAft>
                <a:spcPts val="1200"/>
              </a:spcAft>
              <a:buFont typeface="Wingdings" charset="0"/>
              <a:buChar char="è"/>
              <a:defRPr/>
            </a:pPr>
            <a:r>
              <a:rPr lang="en-US" sz="1600" dirty="0">
                <a:solidFill>
                  <a:srgbClr val="FF0000"/>
                </a:solidFill>
                <a:latin typeface="Lucida Sans"/>
                <a:ea typeface="ＭＳ Ｐゴシック" charset="0"/>
                <a:cs typeface="Lucida Sans"/>
                <a:sym typeface="Wingdings" charset="0"/>
              </a:rPr>
              <a:t> requires careful design/study and exploitation of the run 2 beam</a:t>
            </a:r>
          </a:p>
          <a:p>
            <a:pPr>
              <a:spcAft>
                <a:spcPts val="1200"/>
              </a:spcAft>
              <a:buFont typeface="Wingdings" charset="0"/>
              <a:buChar char="è"/>
              <a:defRPr/>
            </a:pPr>
            <a:r>
              <a:rPr lang="en-US" sz="1600" dirty="0">
                <a:solidFill>
                  <a:srgbClr val="FF0000"/>
                </a:solidFill>
                <a:latin typeface="Lucida Sans"/>
                <a:ea typeface="ＭＳ Ｐゴシック" charset="0"/>
                <a:cs typeface="Lucida Sans"/>
                <a:sym typeface="Wingdings" charset="0"/>
              </a:rPr>
              <a:t> requires novel collimation solutions</a:t>
            </a:r>
          </a:p>
          <a:p>
            <a:pPr>
              <a:buFont typeface="Wingdings" charset="0"/>
              <a:buChar char="è"/>
              <a:defRPr/>
            </a:pPr>
            <a:r>
              <a:rPr lang="en-US" sz="1600" dirty="0">
                <a:solidFill>
                  <a:srgbClr val="FF0000"/>
                </a:solidFill>
                <a:latin typeface="Lucida Sans"/>
                <a:ea typeface="ＭＳ Ｐゴシック" charset="0"/>
                <a:cs typeface="Lucida Sans"/>
              </a:rPr>
              <a:t> HL-LHC luminosity implies higher leakage from IP &amp; requires additional collimators and collimator diagnostics </a:t>
            </a:r>
          </a:p>
        </p:txBody>
      </p:sp>
      <p:sp>
        <p:nvSpPr>
          <p:cNvPr id="1295379" name="Text Box 19"/>
          <p:cNvSpPr txBox="1">
            <a:spLocks noChangeArrowheads="1"/>
          </p:cNvSpPr>
          <p:nvPr/>
        </p:nvSpPr>
        <p:spPr bwMode="auto">
          <a:xfrm>
            <a:off x="1847850" y="3284539"/>
            <a:ext cx="3784600" cy="5857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defRPr/>
            </a:pPr>
            <a:endParaRPr lang="en-US" sz="1600" dirty="0">
              <a:solidFill>
                <a:srgbClr val="3333CC"/>
              </a:solidFill>
              <a:latin typeface="Lucida Sans"/>
              <a:ea typeface="ＭＳ Ｐゴシック" charset="0"/>
              <a:cs typeface="Lucida Sans"/>
            </a:endParaRPr>
          </a:p>
          <a:p>
            <a:pPr>
              <a:defRPr/>
            </a:pPr>
            <a:r>
              <a:rPr lang="en-US" sz="1600" dirty="0">
                <a:solidFill>
                  <a:srgbClr val="3333CC"/>
                </a:solidFill>
                <a:latin typeface="Lucida Sans"/>
                <a:ea typeface="ＭＳ Ｐゴシック" charset="0"/>
                <a:cs typeface="Lucida Sans"/>
              </a:rPr>
              <a:t>&gt; 500 MJ of stored energy per beam</a:t>
            </a:r>
          </a:p>
        </p:txBody>
      </p:sp>
      <p:sp>
        <p:nvSpPr>
          <p:cNvPr id="21" name="Rectangle 11"/>
          <p:cNvSpPr>
            <a:spLocks/>
          </p:cNvSpPr>
          <p:nvPr/>
        </p:nvSpPr>
        <p:spPr bwMode="auto">
          <a:xfrm>
            <a:off x="1919288" y="404814"/>
            <a:ext cx="8424862" cy="1368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pPr>
              <a:defRPr/>
            </a:pPr>
            <a:r>
              <a:rPr lang="en-US" sz="1600" b="1" dirty="0">
                <a:latin typeface="Lucida Sans"/>
                <a:ea typeface="ＭＳ Ｐゴシック" charset="0"/>
                <a:cs typeface="Lucida Sans"/>
                <a:sym typeface="Helvetica" charset="0"/>
              </a:rPr>
              <a:t>Beam collimation</a:t>
            </a:r>
            <a:r>
              <a:rPr lang="en-US" sz="1600" dirty="0">
                <a:latin typeface="Lucida Sans"/>
                <a:ea typeface="ＭＳ Ｐゴシック" charset="0"/>
                <a:cs typeface="Lucida Sans"/>
                <a:sym typeface="Helvetica" charset="0"/>
              </a:rPr>
              <a:t> has been considered one of the most critical aspects for the LHC</a:t>
            </a:r>
          </a:p>
          <a:p>
            <a:pPr marL="285750" indent="-285750">
              <a:buFontTx/>
              <a:buChar char="-"/>
              <a:defRPr/>
            </a:pPr>
            <a:r>
              <a:rPr lang="en-US" sz="1600" dirty="0">
                <a:latin typeface="Lucida Sans"/>
                <a:ea typeface="ＭＳ Ｐゴシック" charset="0"/>
                <a:cs typeface="Lucida Sans"/>
                <a:sym typeface="Helvetica" charset="0"/>
              </a:rPr>
              <a:t>Cleaning challenge </a:t>
            </a:r>
            <a:r>
              <a:rPr lang="en-US" sz="1600" dirty="0" err="1">
                <a:latin typeface="Lucida Sans"/>
                <a:ea typeface="ＭＳ Ｐゴシック" charset="0"/>
                <a:cs typeface="Lucida Sans"/>
                <a:sym typeface="Helvetica" charset="0"/>
              </a:rPr>
              <a:t>vs</a:t>
            </a:r>
            <a:r>
              <a:rPr lang="en-US" sz="1600" dirty="0">
                <a:latin typeface="Lucida Sans"/>
                <a:ea typeface="ＭＳ Ｐゴシック" charset="0"/>
                <a:cs typeface="Lucida Sans"/>
                <a:sym typeface="Helvetica" charset="0"/>
              </a:rPr>
              <a:t> quench (fundamental for this target luminosity)</a:t>
            </a:r>
          </a:p>
          <a:p>
            <a:pPr marL="285750" indent="-285750">
              <a:buFontTx/>
              <a:buChar char="-"/>
              <a:defRPr/>
            </a:pPr>
            <a:r>
              <a:rPr lang="en-US" sz="1600" dirty="0">
                <a:latin typeface="Lucida Sans"/>
                <a:ea typeface="ＭＳ Ｐゴシック" charset="0"/>
                <a:cs typeface="Lucida Sans"/>
                <a:sym typeface="Helvetica" charset="0"/>
              </a:rPr>
              <a:t>Small gaps challenge, </a:t>
            </a:r>
            <a:r>
              <a:rPr lang="en-US" sz="1600" u="sng" dirty="0">
                <a:latin typeface="Lucida Sans"/>
                <a:ea typeface="ＭＳ Ｐゴシック" charset="0"/>
                <a:cs typeface="Lucida Sans"/>
                <a:sym typeface="Helvetica" charset="0"/>
              </a:rPr>
              <a:t>impedance</a:t>
            </a:r>
          </a:p>
        </p:txBody>
      </p:sp>
      <p:grpSp>
        <p:nvGrpSpPr>
          <p:cNvPr id="39941" name="Group 16"/>
          <p:cNvGrpSpPr>
            <a:grpSpLocks/>
          </p:cNvGrpSpPr>
          <p:nvPr/>
        </p:nvGrpSpPr>
        <p:grpSpPr bwMode="auto">
          <a:xfrm>
            <a:off x="5853114" y="3141664"/>
            <a:ext cx="4783137" cy="3722687"/>
            <a:chOff x="192995" y="1068247"/>
            <a:chExt cx="10455729" cy="6962979"/>
          </a:xfrm>
        </p:grpSpPr>
        <p:pic>
          <p:nvPicPr>
            <p:cNvPr id="3994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721" y="1068247"/>
              <a:ext cx="10398003" cy="69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grpSp>
          <p:nvGrpSpPr>
            <p:cNvPr id="39944" name="Group 19"/>
            <p:cNvGrpSpPr>
              <a:grpSpLocks/>
            </p:cNvGrpSpPr>
            <p:nvPr/>
          </p:nvGrpSpPr>
          <p:grpSpPr bwMode="auto">
            <a:xfrm>
              <a:off x="192995" y="1950777"/>
              <a:ext cx="3480748" cy="4233789"/>
              <a:chOff x="6612447" y="839482"/>
              <a:chExt cx="3480748" cy="4233789"/>
            </a:xfrm>
          </p:grpSpPr>
          <p:sp>
            <p:nvSpPr>
              <p:cNvPr id="26" name="TextBox 25"/>
              <p:cNvSpPr txBox="1"/>
              <p:nvPr/>
            </p:nvSpPr>
            <p:spPr>
              <a:xfrm>
                <a:off x="6612447" y="838829"/>
                <a:ext cx="3480615" cy="1122391"/>
              </a:xfrm>
              <a:prstGeom prst="rect">
                <a:avLst/>
              </a:prstGeom>
              <a:solidFill>
                <a:sysClr val="window" lastClr="FFFFFF"/>
              </a:solidFill>
              <a:ln>
                <a:solidFill>
                  <a:sysClr val="windowText" lastClr="000000"/>
                </a:solidFill>
              </a:ln>
            </p:spPr>
            <p:txBody>
              <a:bodyPr wrap="none">
                <a:spAutoFit/>
              </a:bodyPr>
              <a:lstStyle/>
              <a:p>
                <a:pPr algn="ctr">
                  <a:defRPr/>
                </a:pPr>
                <a:r>
                  <a:rPr lang="en-US" sz="1100" kern="0" dirty="0">
                    <a:solidFill>
                      <a:sysClr val="windowText" lastClr="000000"/>
                    </a:solidFill>
                    <a:latin typeface="Arial" charset="0"/>
                    <a:ea typeface="ＭＳ Ｐゴシック" charset="0"/>
                    <a:cs typeface="ＭＳ Ｐゴシック" charset="0"/>
                  </a:rPr>
                  <a:t>Superconducting coil:</a:t>
                </a:r>
              </a:p>
              <a:p>
                <a:pPr algn="ctr">
                  <a:defRPr/>
                </a:pPr>
                <a:r>
                  <a:rPr lang="en-US" sz="1100" kern="0" dirty="0">
                    <a:solidFill>
                      <a:sysClr val="windowText" lastClr="000000"/>
                    </a:solidFill>
                    <a:latin typeface="Arial" charset="0"/>
                    <a:ea typeface="ＭＳ Ｐゴシック" charset="0"/>
                    <a:cs typeface="ＭＳ Ｐゴシック" charset="0"/>
                  </a:rPr>
                  <a:t>T = 1.9 K, quench limit</a:t>
                </a:r>
              </a:p>
              <a:p>
                <a:pPr algn="ctr">
                  <a:defRPr/>
                </a:pPr>
                <a:r>
                  <a:rPr lang="en-US" sz="1100" kern="0" dirty="0">
                    <a:solidFill>
                      <a:srgbClr val="FF0000"/>
                    </a:solidFill>
                    <a:latin typeface="Arial" charset="0"/>
                    <a:ea typeface="ＭＳ Ｐゴシック" charset="0"/>
                    <a:cs typeface="ＭＳ Ｐゴシック" charset="0"/>
                  </a:rPr>
                  <a:t>~15 </a:t>
                </a:r>
                <a:r>
                  <a:rPr lang="en-US" sz="1100" kern="0" dirty="0" err="1">
                    <a:solidFill>
                      <a:srgbClr val="FF0000"/>
                    </a:solidFill>
                    <a:latin typeface="Arial" charset="0"/>
                    <a:ea typeface="ＭＳ Ｐゴシック" charset="0"/>
                    <a:cs typeface="ＭＳ Ｐゴシック" charset="0"/>
                  </a:rPr>
                  <a:t>mJ</a:t>
                </a:r>
                <a:r>
                  <a:rPr lang="en-US" sz="1100" kern="0" dirty="0">
                    <a:solidFill>
                      <a:srgbClr val="FF0000"/>
                    </a:solidFill>
                    <a:latin typeface="Arial" charset="0"/>
                    <a:ea typeface="ＭＳ Ｐゴシック" charset="0"/>
                    <a:cs typeface="ＭＳ Ｐゴシック" charset="0"/>
                  </a:rPr>
                  <a:t> cm</a:t>
                </a:r>
                <a:r>
                  <a:rPr lang="en-US" sz="1100" kern="0" baseline="30000" dirty="0">
                    <a:solidFill>
                      <a:srgbClr val="FF0000"/>
                    </a:solidFill>
                    <a:latin typeface="Arial" charset="0"/>
                    <a:ea typeface="ＭＳ Ｐゴシック" charset="0"/>
                    <a:cs typeface="ＭＳ Ｐゴシック" charset="0"/>
                  </a:rPr>
                  <a:t>-3</a:t>
                </a:r>
              </a:p>
            </p:txBody>
          </p:sp>
          <p:sp>
            <p:nvSpPr>
              <p:cNvPr id="27" name="TextBox 26"/>
              <p:cNvSpPr txBox="1"/>
              <p:nvPr/>
            </p:nvSpPr>
            <p:spPr>
              <a:xfrm>
                <a:off x="6667970" y="3950643"/>
                <a:ext cx="3352218" cy="1122391"/>
              </a:xfrm>
              <a:prstGeom prst="rect">
                <a:avLst/>
              </a:prstGeom>
              <a:solidFill>
                <a:sysClr val="window" lastClr="FFFFFF"/>
              </a:solidFill>
              <a:ln>
                <a:solidFill>
                  <a:sysClr val="windowText" lastClr="000000"/>
                </a:solidFill>
              </a:ln>
            </p:spPr>
            <p:txBody>
              <a:bodyPr wrap="none">
                <a:spAutoFit/>
              </a:bodyPr>
              <a:lstStyle/>
              <a:p>
                <a:pPr algn="ctr">
                  <a:defRPr/>
                </a:pPr>
                <a:r>
                  <a:rPr lang="en-US" sz="1100" kern="0" dirty="0">
                    <a:solidFill>
                      <a:srgbClr val="FF0000"/>
                    </a:solidFill>
                    <a:latin typeface="Arial" charset="0"/>
                    <a:ea typeface="ＭＳ Ｐゴシック" charset="0"/>
                    <a:cs typeface="ＭＳ Ｐゴシック" charset="0"/>
                  </a:rPr>
                  <a:t>Proton beam: 145 MJ</a:t>
                </a:r>
              </a:p>
              <a:p>
                <a:pPr algn="ctr">
                  <a:defRPr/>
                </a:pPr>
                <a:r>
                  <a:rPr lang="en-US" sz="1100" kern="0" dirty="0">
                    <a:solidFill>
                      <a:srgbClr val="FF0000"/>
                    </a:solidFill>
                    <a:latin typeface="Arial" charset="0"/>
                    <a:ea typeface="ＭＳ Ｐゴシック" charset="0"/>
                    <a:cs typeface="ＭＳ Ｐゴシック" charset="0"/>
                  </a:rPr>
                  <a:t>LHC design: 362 MJ</a:t>
                </a:r>
              </a:p>
              <a:p>
                <a:pPr algn="ctr">
                  <a:defRPr/>
                </a:pPr>
                <a:r>
                  <a:rPr lang="en-US" sz="1100" b="1" i="1" kern="0" dirty="0">
                    <a:solidFill>
                      <a:srgbClr val="FF0000"/>
                    </a:solidFill>
                    <a:latin typeface="Arial" charset="0"/>
                    <a:ea typeface="ＭＳ Ｐゴシック" charset="0"/>
                    <a:cs typeface="ＭＳ Ｐゴシック" charset="0"/>
                  </a:rPr>
                  <a:t>HL-LHC: 500 MJ!</a:t>
                </a:r>
              </a:p>
            </p:txBody>
          </p:sp>
          <p:sp>
            <p:nvSpPr>
              <p:cNvPr id="28" name="Up-Down Arrow 27"/>
              <p:cNvSpPr>
                <a:spLocks noChangeArrowheads="1"/>
              </p:cNvSpPr>
              <p:nvPr/>
            </p:nvSpPr>
            <p:spPr bwMode="auto">
              <a:xfrm>
                <a:off x="8010939" y="1812756"/>
                <a:ext cx="676691" cy="2048808"/>
              </a:xfrm>
              <a:prstGeom prst="upDownArrow">
                <a:avLst>
                  <a:gd name="adj1" fmla="val 35898"/>
                  <a:gd name="adj2" fmla="val 49999"/>
                </a:avLst>
              </a:prstGeom>
              <a:solidFill>
                <a:srgbClr val="FFFFFF"/>
              </a:solidFill>
              <a:ln w="12700">
                <a:solidFill>
                  <a:srgbClr val="000000"/>
                </a:solidFill>
                <a:miter lim="800000"/>
                <a:headEnd/>
                <a:tailEnd/>
              </a:ln>
              <a:effectLst>
                <a:outerShdw blurRad="40000" dist="23000" dir="5400000" rotWithShape="0">
                  <a:srgbClr val="808080">
                    <a:alpha val="34999"/>
                  </a:srgbClr>
                </a:outerShdw>
              </a:effectLst>
            </p:spPr>
            <p:txBody>
              <a:bodyPr anchor="ctr"/>
              <a:lstStyle/>
              <a:p>
                <a:pPr algn="ctr">
                  <a:defRPr/>
                </a:pPr>
                <a:endParaRPr lang="en-US" kern="0">
                  <a:solidFill>
                    <a:sysClr val="window" lastClr="FFFFFF"/>
                  </a:solidFill>
                  <a:latin typeface="Palatino Linotype"/>
                </a:endParaRPr>
              </a:p>
            </p:txBody>
          </p:sp>
          <p:sp>
            <p:nvSpPr>
              <p:cNvPr id="29" name="TextBox 28"/>
              <p:cNvSpPr txBox="1"/>
              <p:nvPr/>
            </p:nvSpPr>
            <p:spPr>
              <a:xfrm>
                <a:off x="7004579" y="2635249"/>
                <a:ext cx="2661648" cy="489932"/>
              </a:xfrm>
              <a:prstGeom prst="rect">
                <a:avLst/>
              </a:prstGeom>
              <a:solidFill>
                <a:sysClr val="window" lastClr="FFFFFF"/>
              </a:solidFill>
              <a:ln>
                <a:solidFill>
                  <a:sysClr val="windowText" lastClr="000000"/>
                </a:solidFill>
              </a:ln>
            </p:spPr>
            <p:txBody>
              <a:bodyPr wrap="none">
                <a:spAutoFit/>
              </a:bodyPr>
              <a:lstStyle/>
              <a:p>
                <a:pPr algn="ctr">
                  <a:defRPr/>
                </a:pPr>
                <a:r>
                  <a:rPr lang="en-US" sz="1100" b="1" kern="0" dirty="0">
                    <a:solidFill>
                      <a:sysClr val="windowText" lastClr="000000"/>
                    </a:solidFill>
                    <a:latin typeface="Arial" charset="0"/>
                    <a:ea typeface="ＭＳ Ｐゴシック" charset="0"/>
                    <a:cs typeface="ＭＳ Ｐゴシック" charset="0"/>
                  </a:rPr>
                  <a:t>Factor 9.7 x 10</a:t>
                </a:r>
                <a:r>
                  <a:rPr lang="en-US" sz="1100" b="1" kern="0" baseline="30000" dirty="0">
                    <a:solidFill>
                      <a:sysClr val="windowText" lastClr="000000"/>
                    </a:solidFill>
                    <a:latin typeface="Arial" charset="0"/>
                    <a:ea typeface="ＭＳ Ｐゴシック" charset="0"/>
                    <a:cs typeface="ＭＳ Ｐゴシック" charset="0"/>
                  </a:rPr>
                  <a:t>9</a:t>
                </a:r>
              </a:p>
            </p:txBody>
          </p:sp>
        </p:grpSp>
        <p:cxnSp>
          <p:nvCxnSpPr>
            <p:cNvPr id="22" name="Straight Arrow Connector 21"/>
            <p:cNvCxnSpPr>
              <a:cxnSpLocks noChangeShapeType="1"/>
              <a:stCxn id="26" idx="3"/>
            </p:cNvCxnSpPr>
            <p:nvPr/>
          </p:nvCxnSpPr>
          <p:spPr bwMode="auto">
            <a:xfrm>
              <a:off x="3673610" y="2511321"/>
              <a:ext cx="2057833" cy="1490582"/>
            </a:xfrm>
            <a:prstGeom prst="straightConnector1">
              <a:avLst/>
            </a:prstGeom>
            <a:noFill/>
            <a:ln w="50800">
              <a:solidFill>
                <a:srgbClr val="FFFFFF"/>
              </a:solidFill>
              <a:round/>
              <a:headEnd/>
              <a:tailEnd type="stealth"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23" name="Straight Arrow Connector 22"/>
            <p:cNvCxnSpPr>
              <a:cxnSpLocks noChangeShapeType="1"/>
              <a:stCxn id="27" idx="3"/>
            </p:cNvCxnSpPr>
            <p:nvPr/>
          </p:nvCxnSpPr>
          <p:spPr bwMode="auto">
            <a:xfrm flipV="1">
              <a:off x="3600737" y="4444326"/>
              <a:ext cx="1766334" cy="1178808"/>
            </a:xfrm>
            <a:prstGeom prst="straightConnector1">
              <a:avLst/>
            </a:prstGeom>
            <a:noFill/>
            <a:ln w="50800">
              <a:solidFill>
                <a:srgbClr val="FFFFFF"/>
              </a:solidFill>
              <a:round/>
              <a:headEnd/>
              <a:tailEnd type="stealth"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pic>
        <p:nvPicPr>
          <p:cNvPr id="39942" name="Picture 29" descr="3_stage_collimation.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74825" y="1557339"/>
            <a:ext cx="79057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626E7E88-82C1-4EDC-BB5E-D5F1738F30DD}" type="slidenum">
              <a:rPr lang="en-GB" smtClean="0"/>
              <a:t>3</a:t>
            </a:fld>
            <a:endParaRPr lang="en-GB"/>
          </a:p>
        </p:txBody>
      </p:sp>
    </p:spTree>
    <p:extLst>
      <p:ext uri="{BB962C8B-B14F-4D97-AF65-F5344CB8AC3E}">
        <p14:creationId xmlns:p14="http://schemas.microsoft.com/office/powerpoint/2010/main" val="2826857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2"/>
          <p:cNvSpPr txBox="1">
            <a:spLocks/>
          </p:cNvSpPr>
          <p:nvPr/>
        </p:nvSpPr>
        <p:spPr>
          <a:xfrm>
            <a:off x="1847851" y="1268414"/>
            <a:ext cx="4968875" cy="4968875"/>
          </a:xfrm>
          <a:prstGeom prst="rect">
            <a:avLst/>
          </a:prstGeom>
        </p:spPr>
        <p:txBody>
          <a:bodyPr tIns="0" bIns="0"/>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en-GB" sz="1400" dirty="0">
                <a:solidFill>
                  <a:srgbClr val="00B050"/>
                </a:solidFill>
                <a:latin typeface="Lucida Sans"/>
                <a:cs typeface="Lucida Sans"/>
              </a:rPr>
              <a:t>Crab cavities are proposed to provide bunch rotation to give a geometric overlap with the required crossing angle at HL-LHC</a:t>
            </a:r>
          </a:p>
          <a:p>
            <a:pPr>
              <a:defRPr/>
            </a:pPr>
            <a:r>
              <a:rPr lang="en-GB" sz="1400" dirty="0">
                <a:solidFill>
                  <a:srgbClr val="00B050"/>
                </a:solidFill>
                <a:latin typeface="Lucida Sans"/>
                <a:cs typeface="Lucida Sans"/>
              </a:rPr>
              <a:t>Without crab cavities the beam would </a:t>
            </a:r>
            <a:r>
              <a:rPr lang="en-GB" sz="1400" u="sng" dirty="0">
                <a:solidFill>
                  <a:srgbClr val="00B050"/>
                </a:solidFill>
                <a:latin typeface="Lucida Sans"/>
                <a:cs typeface="Lucida Sans"/>
              </a:rPr>
              <a:t>lose 50% of the luminosity</a:t>
            </a:r>
            <a:r>
              <a:rPr lang="en-GB" sz="1400" dirty="0">
                <a:solidFill>
                  <a:srgbClr val="00B050"/>
                </a:solidFill>
                <a:latin typeface="Lucida Sans"/>
                <a:cs typeface="Lucida Sans"/>
              </a:rPr>
              <a:t> and would have a greater pile-up density.</a:t>
            </a:r>
          </a:p>
          <a:p>
            <a:pPr>
              <a:defRPr/>
            </a:pPr>
            <a:r>
              <a:rPr lang="en-GB" sz="1400" dirty="0">
                <a:solidFill>
                  <a:srgbClr val="00B050"/>
                </a:solidFill>
                <a:latin typeface="Lucida Sans"/>
                <a:cs typeface="Lucida Sans"/>
              </a:rPr>
              <a:t>they have </a:t>
            </a:r>
            <a:r>
              <a:rPr lang="en-GB" sz="1400" u="sng" dirty="0">
                <a:solidFill>
                  <a:srgbClr val="00B050"/>
                </a:solidFill>
                <a:latin typeface="Lucida Sans"/>
                <a:cs typeface="Lucida Sans"/>
              </a:rPr>
              <a:t>not been tested on hadron beams.</a:t>
            </a:r>
          </a:p>
          <a:p>
            <a:pPr>
              <a:defRPr/>
            </a:pPr>
            <a:endParaRPr lang="en-GB" sz="1400" dirty="0">
              <a:solidFill>
                <a:srgbClr val="00B050"/>
              </a:solidFill>
              <a:latin typeface="Lucida Sans"/>
              <a:cs typeface="Lucida Sans"/>
            </a:endParaRPr>
          </a:p>
          <a:p>
            <a:pPr marL="0" indent="0">
              <a:buNone/>
              <a:defRPr/>
            </a:pPr>
            <a:endParaRPr lang="en-GB" sz="1400" dirty="0">
              <a:latin typeface="Lucida Sans"/>
              <a:cs typeface="Lucida Sans"/>
            </a:endParaRPr>
          </a:p>
          <a:p>
            <a:pPr>
              <a:defRPr/>
            </a:pPr>
            <a:r>
              <a:rPr lang="en-GB" sz="1400" dirty="0">
                <a:solidFill>
                  <a:srgbClr val="FF0000"/>
                </a:solidFill>
                <a:latin typeface="Lucida Sans"/>
                <a:cs typeface="Lucida Sans"/>
              </a:rPr>
              <a:t>The  SRF crab cavities need 3MV per cavity and 32 cavities are required.</a:t>
            </a:r>
          </a:p>
          <a:p>
            <a:pPr>
              <a:defRPr/>
            </a:pPr>
            <a:r>
              <a:rPr lang="en-GB" sz="1400" dirty="0">
                <a:solidFill>
                  <a:srgbClr val="FF0000"/>
                </a:solidFill>
                <a:latin typeface="Lucida Sans"/>
                <a:cs typeface="Lucida Sans"/>
              </a:rPr>
              <a:t>A proof of principle test is envisioned on the SPS beam at CERN before LS2. To understand cavity behaviour, beam dynamics, LLRF and machine protection issues.</a:t>
            </a:r>
          </a:p>
          <a:p>
            <a:pPr>
              <a:defRPr/>
            </a:pPr>
            <a:r>
              <a:rPr lang="en-GB" sz="1400" dirty="0">
                <a:solidFill>
                  <a:srgbClr val="FF0000"/>
                </a:solidFill>
                <a:latin typeface="Lucida Sans"/>
                <a:cs typeface="Lucida Sans"/>
              </a:rPr>
              <a:t>A pre-series prototype is then planned to the LHC specification.</a:t>
            </a:r>
          </a:p>
          <a:p>
            <a:pPr marL="0" indent="0">
              <a:buNone/>
              <a:defRPr/>
            </a:pPr>
            <a:endParaRPr lang="en-GB" sz="1400" dirty="0">
              <a:latin typeface="Lucida Sans"/>
              <a:cs typeface="Lucida Sans"/>
            </a:endParaRPr>
          </a:p>
          <a:p>
            <a:pPr>
              <a:defRPr/>
            </a:pPr>
            <a:endParaRPr lang="en-GB" sz="1400" dirty="0">
              <a:latin typeface="Lucida Sans"/>
              <a:cs typeface="Lucida Sans"/>
            </a:endParaRPr>
          </a:p>
        </p:txBody>
      </p:sp>
      <p:sp>
        <p:nvSpPr>
          <p:cNvPr id="41986" name="TextBox 3"/>
          <p:cNvSpPr txBox="1">
            <a:spLocks noChangeArrowheads="1"/>
          </p:cNvSpPr>
          <p:nvPr/>
        </p:nvSpPr>
        <p:spPr bwMode="auto">
          <a:xfrm>
            <a:off x="7524751" y="4410075"/>
            <a:ext cx="10182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solidFill>
                  <a:srgbClr val="008000"/>
                </a:solidFill>
              </a:rPr>
              <a:t>HL-LHC</a:t>
            </a:r>
          </a:p>
        </p:txBody>
      </p:sp>
      <p:grpSp>
        <p:nvGrpSpPr>
          <p:cNvPr id="41987" name="Group 23"/>
          <p:cNvGrpSpPr>
            <a:grpSpLocks/>
          </p:cNvGrpSpPr>
          <p:nvPr/>
        </p:nvGrpSpPr>
        <p:grpSpPr bwMode="auto">
          <a:xfrm>
            <a:off x="7183438" y="914400"/>
            <a:ext cx="3217862" cy="1893888"/>
            <a:chOff x="3456" y="576"/>
            <a:chExt cx="2027" cy="1193"/>
          </a:xfrm>
        </p:grpSpPr>
        <p:sp>
          <p:nvSpPr>
            <p:cNvPr id="41994" name="Oval 15"/>
            <p:cNvSpPr>
              <a:spLocks noChangeArrowheads="1"/>
            </p:cNvSpPr>
            <p:nvPr/>
          </p:nvSpPr>
          <p:spPr bwMode="auto">
            <a:xfrm rot="-1632241">
              <a:off x="3600" y="912"/>
              <a:ext cx="1392" cy="240"/>
            </a:xfrm>
            <a:prstGeom prst="ellipse">
              <a:avLst/>
            </a:prstGeom>
            <a:solidFill>
              <a:srgbClr val="FF0000">
                <a:alpha val="54901"/>
              </a:srgbClr>
            </a:solidFill>
            <a:ln w="12700">
              <a:solidFill>
                <a:srgbClr val="FF0000"/>
              </a:solidFill>
              <a:round/>
              <a:headEnd type="none" w="sm" len="sm"/>
              <a:tailEnd type="none" w="sm" len="sm"/>
            </a:ln>
          </p:spPr>
          <p:txBody>
            <a:bodyPr rot="10800000" vert="eaVert"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de-DE" altLang="en-US" sz="1800">
                <a:solidFill>
                  <a:srgbClr val="3B812F"/>
                </a:solidFill>
              </a:endParaRPr>
            </a:p>
          </p:txBody>
        </p:sp>
        <p:sp>
          <p:nvSpPr>
            <p:cNvPr id="41995" name="Oval 16"/>
            <p:cNvSpPr>
              <a:spLocks noChangeArrowheads="1"/>
            </p:cNvSpPr>
            <p:nvPr/>
          </p:nvSpPr>
          <p:spPr bwMode="auto">
            <a:xfrm rot="1640686">
              <a:off x="3648" y="912"/>
              <a:ext cx="1392" cy="240"/>
            </a:xfrm>
            <a:prstGeom prst="ellipse">
              <a:avLst/>
            </a:prstGeom>
            <a:solidFill>
              <a:srgbClr val="0066FF">
                <a:alpha val="54901"/>
              </a:srgbClr>
            </a:solidFill>
            <a:ln w="12700">
              <a:solidFill>
                <a:srgbClr val="0066FF"/>
              </a:solidFill>
              <a:round/>
              <a:headEnd type="none" w="sm" len="sm"/>
              <a:tailEnd type="none" w="sm" len="sm"/>
            </a:ln>
          </p:spPr>
          <p:txBody>
            <a:bodyPr rot="10800000" vert="eaVert"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de-DE" altLang="en-US" sz="1800">
                <a:solidFill>
                  <a:srgbClr val="3B812F"/>
                </a:solidFill>
              </a:endParaRPr>
            </a:p>
          </p:txBody>
        </p:sp>
        <p:sp>
          <p:nvSpPr>
            <p:cNvPr id="41996" name="Line 17"/>
            <p:cNvSpPr>
              <a:spLocks noChangeShapeType="1"/>
            </p:cNvSpPr>
            <p:nvPr/>
          </p:nvSpPr>
          <p:spPr bwMode="auto">
            <a:xfrm>
              <a:off x="4320" y="864"/>
              <a:ext cx="0" cy="288"/>
            </a:xfrm>
            <a:prstGeom prst="line">
              <a:avLst/>
            </a:prstGeom>
            <a:noFill/>
            <a:ln w="317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rot="10800000" vert="eaVert" wrap="none" anchor="ctr"/>
            <a:lstStyle/>
            <a:p>
              <a:endParaRPr lang="en-GB"/>
            </a:p>
          </p:txBody>
        </p:sp>
        <p:sp>
          <p:nvSpPr>
            <p:cNvPr id="41997" name="Text Box 18"/>
            <p:cNvSpPr txBox="1">
              <a:spLocks noChangeArrowheads="1"/>
            </p:cNvSpPr>
            <p:nvPr/>
          </p:nvSpPr>
          <p:spPr bwMode="auto">
            <a:xfrm>
              <a:off x="4074" y="1536"/>
              <a:ext cx="140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solidFill>
                    <a:srgbClr val="000000"/>
                  </a:solidFill>
                  <a:latin typeface="Times New Roman" panose="02020603050405020304" pitchFamily="18" charset="0"/>
                </a:rPr>
                <a:t>effective cross section</a:t>
              </a:r>
              <a:endParaRPr lang="en-GB" altLang="en-US" sz="1800">
                <a:solidFill>
                  <a:srgbClr val="000000"/>
                </a:solidFill>
                <a:latin typeface="Times New Roman" panose="02020603050405020304" pitchFamily="18" charset="0"/>
              </a:endParaRPr>
            </a:p>
          </p:txBody>
        </p:sp>
        <p:sp>
          <p:nvSpPr>
            <p:cNvPr id="41998" name="Line 19"/>
            <p:cNvSpPr>
              <a:spLocks noChangeShapeType="1"/>
            </p:cNvSpPr>
            <p:nvPr/>
          </p:nvSpPr>
          <p:spPr bwMode="auto">
            <a:xfrm flipH="1" flipV="1">
              <a:off x="4320" y="1200"/>
              <a:ext cx="192" cy="384"/>
            </a:xfrm>
            <a:prstGeom prst="line">
              <a:avLst/>
            </a:prstGeom>
            <a:noFill/>
            <a:ln w="12700">
              <a:solidFill>
                <a:schemeClr val="tx1"/>
              </a:solidFill>
              <a:round/>
              <a:headEnd type="none" w="sm" len="sm"/>
              <a:tailEnd type="stealth" w="lg" len="lg"/>
            </a:ln>
            <a:extLst>
              <a:ext uri="{909E8E84-426E-40DD-AFC4-6F175D3DCCD1}">
                <a14:hiddenFill xmlns:a14="http://schemas.microsoft.com/office/drawing/2010/main">
                  <a:noFill/>
                </a14:hiddenFill>
              </a:ext>
            </a:extLst>
          </p:spPr>
          <p:txBody>
            <a:bodyPr rot="10800000" vert="eaVert" wrap="none" anchor="ctr"/>
            <a:lstStyle/>
            <a:p>
              <a:endParaRPr lang="en-GB"/>
            </a:p>
          </p:txBody>
        </p:sp>
        <p:sp>
          <p:nvSpPr>
            <p:cNvPr id="41999" name="Line 21"/>
            <p:cNvSpPr>
              <a:spLocks noChangeShapeType="1"/>
            </p:cNvSpPr>
            <p:nvPr/>
          </p:nvSpPr>
          <p:spPr bwMode="auto">
            <a:xfrm flipH="1" flipV="1">
              <a:off x="3456" y="576"/>
              <a:ext cx="1776" cy="960"/>
            </a:xfrm>
            <a:prstGeom prst="line">
              <a:avLst/>
            </a:prstGeom>
            <a:noFill/>
            <a:ln w="12700">
              <a:solidFill>
                <a:schemeClr val="tx1"/>
              </a:solidFill>
              <a:round/>
              <a:headEnd type="none" w="sm" len="sm"/>
              <a:tailEnd type="stealth" w="lg" len="lg"/>
            </a:ln>
            <a:extLst>
              <a:ext uri="{909E8E84-426E-40DD-AFC4-6F175D3DCCD1}">
                <a14:hiddenFill xmlns:a14="http://schemas.microsoft.com/office/drawing/2010/main">
                  <a:noFill/>
                </a14:hiddenFill>
              </a:ext>
            </a:extLst>
          </p:spPr>
          <p:txBody>
            <a:bodyPr rot="10800000" vert="eaVert" wrap="none" anchor="ctr"/>
            <a:lstStyle/>
            <a:p>
              <a:endParaRPr lang="en-GB"/>
            </a:p>
          </p:txBody>
        </p:sp>
        <p:sp>
          <p:nvSpPr>
            <p:cNvPr id="42000" name="Line 22"/>
            <p:cNvSpPr>
              <a:spLocks noChangeShapeType="1"/>
            </p:cNvSpPr>
            <p:nvPr/>
          </p:nvSpPr>
          <p:spPr bwMode="auto">
            <a:xfrm flipV="1">
              <a:off x="3552" y="576"/>
              <a:ext cx="1632" cy="864"/>
            </a:xfrm>
            <a:prstGeom prst="line">
              <a:avLst/>
            </a:prstGeom>
            <a:noFill/>
            <a:ln w="12700">
              <a:solidFill>
                <a:schemeClr val="tx1"/>
              </a:solidFill>
              <a:round/>
              <a:headEnd type="none" w="sm" len="sm"/>
              <a:tailEnd type="stealth" w="lg" len="lg"/>
            </a:ln>
            <a:extLst>
              <a:ext uri="{909E8E84-426E-40DD-AFC4-6F175D3DCCD1}">
                <a14:hiddenFill xmlns:a14="http://schemas.microsoft.com/office/drawing/2010/main">
                  <a:noFill/>
                </a14:hiddenFill>
              </a:ext>
            </a:extLst>
          </p:spPr>
          <p:txBody>
            <a:bodyPr rot="10800000" vert="eaVert" wrap="none" anchor="ctr"/>
            <a:lstStyle/>
            <a:p>
              <a:endParaRPr lang="en-GB"/>
            </a:p>
          </p:txBody>
        </p:sp>
      </p:grpSp>
      <p:graphicFrame>
        <p:nvGraphicFramePr>
          <p:cNvPr id="41988" name="Object 4"/>
          <p:cNvGraphicFramePr>
            <a:graphicFrameLocks noChangeAspect="1"/>
          </p:cNvGraphicFramePr>
          <p:nvPr/>
        </p:nvGraphicFramePr>
        <p:xfrm>
          <a:off x="6324601" y="969963"/>
          <a:ext cx="650875" cy="366712"/>
        </p:xfrm>
        <a:graphic>
          <a:graphicData uri="http://schemas.openxmlformats.org/presentationml/2006/ole">
            <mc:AlternateContent xmlns:mc="http://schemas.openxmlformats.org/markup-compatibility/2006">
              <mc:Choice xmlns:v="urn:schemas-microsoft-com:vml" Requires="v">
                <p:oleObj spid="_x0000_s1040" name="Equation" r:id="rId4" imgW="406400" imgH="228600" progId="Equation.3">
                  <p:embed/>
                </p:oleObj>
              </mc:Choice>
              <mc:Fallback>
                <p:oleObj name="Equation" r:id="rId4" imgW="4064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1" y="969963"/>
                        <a:ext cx="6508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pic>
        <p:nvPicPr>
          <p:cNvPr id="41989"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59600" y="2787651"/>
            <a:ext cx="3352800"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
          <p:cNvSpPr>
            <a:spLocks noGrp="1" noChangeArrowheads="1"/>
          </p:cNvSpPr>
          <p:nvPr>
            <p:ph type="title"/>
          </p:nvPr>
        </p:nvSpPr>
        <p:spPr>
          <a:xfrm>
            <a:off x="1631950" y="188914"/>
            <a:ext cx="9036050" cy="720725"/>
          </a:xfrm>
        </p:spPr>
        <p:txBody>
          <a:bodyPr/>
          <a:lstStyle/>
          <a:p>
            <a:pPr eaLnBrk="1" hangingPunct="1">
              <a:defRPr/>
            </a:pPr>
            <a:r>
              <a:rPr lang="en-US" sz="3200" b="1" u="sng" dirty="0">
                <a:solidFill>
                  <a:srgbClr val="000090"/>
                </a:solidFill>
              </a:rPr>
              <a:t>Challenge 2 : Crab Cavities</a:t>
            </a:r>
          </a:p>
        </p:txBody>
      </p:sp>
      <p:sp>
        <p:nvSpPr>
          <p:cNvPr id="41991" name="Slide Number Placeholder 1"/>
          <p:cNvSpPr>
            <a:spLocks noGrp="1"/>
          </p:cNvSpPr>
          <p:nvPr>
            <p:ph type="sldNum" sz="quarter" idx="12"/>
          </p:nvPr>
        </p:nvSpPr>
        <p:spPr>
          <a:xfrm>
            <a:off x="10210800" y="6537326"/>
            <a:ext cx="457200" cy="320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9FBB18BC-9A70-4BBF-970B-71022B0614AF}" type="slidenum">
              <a:rPr lang="en-US" altLang="en-US" sz="1400"/>
              <a:pPr eaLnBrk="1" hangingPunct="1"/>
              <a:t>4</a:t>
            </a:fld>
            <a:endParaRPr lang="en-US" altLang="en-US" sz="1400"/>
          </a:p>
        </p:txBody>
      </p:sp>
      <p:pic>
        <p:nvPicPr>
          <p:cNvPr id="41992"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0414" y="5026026"/>
            <a:ext cx="2287587" cy="183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3"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59601" y="4986338"/>
            <a:ext cx="1217613"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09859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p:cNvSpPr>
          <p:nvPr/>
        </p:nvSpPr>
        <p:spPr bwMode="auto">
          <a:xfrm>
            <a:off x="1703389" y="1484313"/>
            <a:ext cx="4321175" cy="4824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pPr>
              <a:defRPr/>
            </a:pPr>
            <a:r>
              <a:rPr lang="en-US" sz="1300" b="1" i="1" dirty="0">
                <a:solidFill>
                  <a:srgbClr val="008000"/>
                </a:solidFill>
                <a:latin typeface="Helvetica" charset="0"/>
                <a:ea typeface="ＭＳ Ｐゴシック" charset="0"/>
                <a:cs typeface="ＭＳ Ｐゴシック" charset="0"/>
                <a:sym typeface="Helvetica" charset="0"/>
              </a:rPr>
              <a:t>Challenge 1:</a:t>
            </a:r>
          </a:p>
          <a:p>
            <a:pPr marL="285750" indent="-285750">
              <a:buFont typeface="Arial"/>
              <a:buChar char="•"/>
              <a:defRPr/>
            </a:pPr>
            <a:r>
              <a:rPr lang="en-US" sz="1300" dirty="0">
                <a:latin typeface="Helvetica" charset="0"/>
                <a:ea typeface="ＭＳ Ｐゴシック" charset="0"/>
                <a:cs typeface="ＭＳ Ｐゴシック" charset="0"/>
                <a:sym typeface="Helvetica" charset="0"/>
              </a:rPr>
              <a:t>Crab-cavities will rotate the bunches</a:t>
            </a:r>
          </a:p>
          <a:p>
            <a:pPr marL="285750" indent="-285750">
              <a:buFont typeface="Arial"/>
              <a:buChar char="•"/>
              <a:defRPr/>
            </a:pPr>
            <a:r>
              <a:rPr lang="en-US" sz="1300" i="1" dirty="0">
                <a:solidFill>
                  <a:srgbClr val="008000"/>
                </a:solidFill>
                <a:latin typeface="Helvetica" charset="0"/>
                <a:ea typeface="ＭＳ Ｐゴシック" charset="0"/>
                <a:cs typeface="ＭＳ Ｐゴシック" charset="0"/>
                <a:sym typeface="Helvetica" charset="0"/>
              </a:rPr>
              <a:t>A method to accurately measure the bunch rotation is required.</a:t>
            </a:r>
            <a:endParaRPr lang="en-US" sz="1300" dirty="0">
              <a:solidFill>
                <a:srgbClr val="008000"/>
              </a:solidFill>
              <a:latin typeface="Helvetica" charset="0"/>
              <a:ea typeface="ＭＳ Ｐゴシック" charset="0"/>
              <a:cs typeface="ＭＳ Ｐゴシック" charset="0"/>
              <a:sym typeface="Helvetica" charset="0"/>
            </a:endParaRPr>
          </a:p>
          <a:p>
            <a:pPr marL="285750" indent="-285750">
              <a:buFont typeface="Arial"/>
              <a:buChar char="•"/>
              <a:defRPr/>
            </a:pPr>
            <a:r>
              <a:rPr lang="en-US" sz="1300" dirty="0">
                <a:latin typeface="Helvetica" charset="0"/>
                <a:ea typeface="ＭＳ Ｐゴシック" charset="0"/>
                <a:cs typeface="ＭＳ Ｐゴシック" charset="0"/>
                <a:sym typeface="Helvetica" charset="0"/>
              </a:rPr>
              <a:t>Conventional BPMs have insufficient bandwidth for single pass, intra-bunch measurements.</a:t>
            </a:r>
            <a:r>
              <a:rPr lang="en-US" sz="1300" i="1" dirty="0">
                <a:latin typeface="Helvetica" charset="0"/>
                <a:ea typeface="ＭＳ Ｐゴシック" charset="0"/>
                <a:cs typeface="ＭＳ Ｐゴシック" charset="0"/>
                <a:sym typeface="Helvetica" charset="0"/>
              </a:rPr>
              <a:t> </a:t>
            </a:r>
          </a:p>
          <a:p>
            <a:pPr marL="285750" indent="-285750">
              <a:buFont typeface="Arial"/>
              <a:buChar char="•"/>
              <a:defRPr/>
            </a:pPr>
            <a:r>
              <a:rPr lang="en-US" sz="1300" i="1" dirty="0">
                <a:solidFill>
                  <a:srgbClr val="008000"/>
                </a:solidFill>
                <a:latin typeface="Helvetica" charset="0"/>
                <a:ea typeface="ＭＳ Ｐゴシック" charset="0"/>
                <a:cs typeface="ＭＳ Ｐゴシック" charset="0"/>
                <a:sym typeface="Helvetica" charset="0"/>
              </a:rPr>
              <a:t>A new technology is needed:</a:t>
            </a:r>
          </a:p>
          <a:p>
            <a:pPr marL="285750" indent="-285750">
              <a:buFont typeface="Arial"/>
              <a:buChar char="•"/>
              <a:defRPr/>
            </a:pPr>
            <a:endParaRPr lang="en-US" sz="1300" b="1" i="1" dirty="0">
              <a:solidFill>
                <a:srgbClr val="008000"/>
              </a:solidFill>
              <a:latin typeface="Helvetica" charset="0"/>
              <a:ea typeface="ＭＳ Ｐゴシック" charset="0"/>
              <a:cs typeface="ＭＳ Ｐゴシック" charset="0"/>
              <a:sym typeface="Helvetica" charset="0"/>
            </a:endParaRPr>
          </a:p>
          <a:p>
            <a:pPr>
              <a:defRPr/>
            </a:pPr>
            <a:endParaRPr lang="en-US" sz="1300" b="1" dirty="0">
              <a:solidFill>
                <a:srgbClr val="FF0000"/>
              </a:solidFill>
              <a:latin typeface="Helvetica" charset="0"/>
              <a:ea typeface="ＭＳ Ｐゴシック" charset="0"/>
              <a:cs typeface="ＭＳ Ｐゴシック" charset="0"/>
              <a:sym typeface="Helvetica" charset="0"/>
            </a:endParaRPr>
          </a:p>
          <a:p>
            <a:pPr>
              <a:defRPr/>
            </a:pPr>
            <a:endParaRPr lang="en-US" sz="1300" b="1" dirty="0">
              <a:solidFill>
                <a:srgbClr val="FF0000"/>
              </a:solidFill>
              <a:latin typeface="Helvetica" charset="0"/>
              <a:ea typeface="ＭＳ Ｐゴシック" charset="0"/>
              <a:cs typeface="ＭＳ Ｐゴシック" charset="0"/>
              <a:sym typeface="Helvetica" charset="0"/>
            </a:endParaRPr>
          </a:p>
          <a:p>
            <a:pPr>
              <a:defRPr/>
            </a:pPr>
            <a:endParaRPr lang="en-US" sz="1300" b="1" dirty="0">
              <a:solidFill>
                <a:srgbClr val="FF0000"/>
              </a:solidFill>
              <a:latin typeface="Helvetica" charset="0"/>
              <a:ea typeface="ＭＳ Ｐゴシック" charset="0"/>
              <a:cs typeface="ＭＳ Ｐゴシック" charset="0"/>
              <a:sym typeface="Helvetica" charset="0"/>
            </a:endParaRPr>
          </a:p>
          <a:p>
            <a:pPr>
              <a:defRPr/>
            </a:pPr>
            <a:endParaRPr lang="en-US" sz="1300" b="1" dirty="0">
              <a:solidFill>
                <a:srgbClr val="FF0000"/>
              </a:solidFill>
              <a:latin typeface="Helvetica" charset="0"/>
              <a:ea typeface="ＭＳ Ｐゴシック" charset="0"/>
              <a:cs typeface="ＭＳ Ｐゴシック" charset="0"/>
              <a:sym typeface="Helvetica" charset="0"/>
            </a:endParaRPr>
          </a:p>
          <a:p>
            <a:pPr>
              <a:defRPr/>
            </a:pPr>
            <a:endParaRPr lang="en-US" sz="1300" b="1" dirty="0">
              <a:solidFill>
                <a:srgbClr val="FF0000"/>
              </a:solidFill>
              <a:latin typeface="Helvetica" charset="0"/>
              <a:ea typeface="ＭＳ Ｐゴシック" charset="0"/>
              <a:cs typeface="ＭＳ Ｐゴシック" charset="0"/>
              <a:sym typeface="Helvetica" charset="0"/>
            </a:endParaRPr>
          </a:p>
          <a:p>
            <a:pPr>
              <a:defRPr/>
            </a:pPr>
            <a:r>
              <a:rPr lang="en-US" sz="1300" b="1" dirty="0">
                <a:solidFill>
                  <a:srgbClr val="FF0000"/>
                </a:solidFill>
                <a:latin typeface="Helvetica" charset="0"/>
                <a:ea typeface="ＭＳ Ｐゴシック" charset="0"/>
                <a:cs typeface="ＭＳ Ｐゴシック" charset="0"/>
                <a:sym typeface="Helvetica" charset="0"/>
              </a:rPr>
              <a:t>`</a:t>
            </a:r>
          </a:p>
          <a:p>
            <a:pPr>
              <a:defRPr/>
            </a:pPr>
            <a:endParaRPr lang="en-US" sz="1300" b="1" dirty="0">
              <a:solidFill>
                <a:srgbClr val="FF0000"/>
              </a:solidFill>
              <a:latin typeface="Helvetica" charset="0"/>
              <a:ea typeface="ＭＳ Ｐゴシック" charset="0"/>
              <a:cs typeface="ＭＳ Ｐゴシック" charset="0"/>
              <a:sym typeface="Helvetica" charset="0"/>
            </a:endParaRPr>
          </a:p>
          <a:p>
            <a:pPr>
              <a:defRPr/>
            </a:pPr>
            <a:endParaRPr lang="en-US" sz="1300" b="1" dirty="0">
              <a:solidFill>
                <a:srgbClr val="FF0000"/>
              </a:solidFill>
              <a:latin typeface="Helvetica" charset="0"/>
              <a:ea typeface="ＭＳ Ｐゴシック" charset="0"/>
              <a:cs typeface="ＭＳ Ｐゴシック" charset="0"/>
              <a:sym typeface="Helvetica" charset="0"/>
            </a:endParaRPr>
          </a:p>
          <a:p>
            <a:pPr>
              <a:defRPr/>
            </a:pPr>
            <a:endParaRPr lang="en-US" sz="1300" b="1" dirty="0">
              <a:solidFill>
                <a:srgbClr val="FF0000"/>
              </a:solidFill>
              <a:latin typeface="Helvetica" charset="0"/>
              <a:ea typeface="ＭＳ Ｐゴシック" charset="0"/>
              <a:cs typeface="ＭＳ Ｐゴシック" charset="0"/>
              <a:sym typeface="Helvetica" charset="0"/>
            </a:endParaRPr>
          </a:p>
          <a:p>
            <a:pPr>
              <a:defRPr/>
            </a:pPr>
            <a:endParaRPr lang="en-US" sz="1300" b="1" dirty="0">
              <a:solidFill>
                <a:srgbClr val="FF0000"/>
              </a:solidFill>
              <a:latin typeface="Helvetica" charset="0"/>
              <a:ea typeface="ＭＳ Ｐゴシック" charset="0"/>
              <a:cs typeface="ＭＳ Ｐゴシック" charset="0"/>
              <a:sym typeface="Helvetica" charset="0"/>
            </a:endParaRPr>
          </a:p>
          <a:p>
            <a:pPr>
              <a:defRPr/>
            </a:pPr>
            <a:r>
              <a:rPr lang="en-US" sz="1300" b="1" dirty="0">
                <a:solidFill>
                  <a:srgbClr val="FF0000"/>
                </a:solidFill>
                <a:latin typeface="Helvetica" charset="0"/>
                <a:ea typeface="ＭＳ Ｐゴシック" charset="0"/>
                <a:cs typeface="ＭＳ Ｐゴシック" charset="0"/>
                <a:sym typeface="Helvetica" charset="0"/>
              </a:rPr>
              <a:t>Electro-optic crystals as the BPM pickup</a:t>
            </a:r>
            <a:endParaRPr lang="en-US" sz="1300" dirty="0">
              <a:latin typeface="Helvetica" charset="0"/>
              <a:ea typeface="ＭＳ Ｐゴシック" charset="0"/>
              <a:cs typeface="ＭＳ Ｐゴシック" charset="0"/>
              <a:sym typeface="Helvetica" charset="0"/>
            </a:endParaRPr>
          </a:p>
          <a:p>
            <a:pPr>
              <a:defRPr/>
            </a:pPr>
            <a:r>
              <a:rPr lang="en-US" sz="1300" i="1" dirty="0">
                <a:latin typeface="Helvetica" charset="0"/>
                <a:ea typeface="ＭＳ Ｐゴシック" charset="0"/>
                <a:cs typeface="ＭＳ Ｐゴシック" charset="0"/>
                <a:sym typeface="Helvetica" charset="0"/>
              </a:rPr>
              <a:t>The electric field of the passing bunch induces a polarization change in the crystal that is readout with &lt;50ps time resolution to derive the transverse position along the bunch.</a:t>
            </a:r>
          </a:p>
        </p:txBody>
      </p:sp>
      <p:pic>
        <p:nvPicPr>
          <p:cNvPr id="44034" name="Picture 10"/>
          <p:cNvPicPr>
            <a:picLocks noChangeAspect="1"/>
          </p:cNvPicPr>
          <p:nvPr/>
        </p:nvPicPr>
        <p:blipFill>
          <a:blip r:embed="rId3">
            <a:extLst>
              <a:ext uri="{28A0092B-C50C-407E-A947-70E740481C1C}">
                <a14:useLocalDpi xmlns:a14="http://schemas.microsoft.com/office/drawing/2010/main" val="0"/>
              </a:ext>
            </a:extLst>
          </a:blip>
          <a:srcRect l="37366" t="6729" r="-1006" b="-11052"/>
          <a:stretch>
            <a:fillRect/>
          </a:stretch>
        </p:blipFill>
        <p:spPr bwMode="auto">
          <a:xfrm>
            <a:off x="3503614" y="3357563"/>
            <a:ext cx="2454275" cy="170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5362" name="Rectangle 2"/>
          <p:cNvSpPr>
            <a:spLocks noGrp="1" noChangeArrowheads="1"/>
          </p:cNvSpPr>
          <p:nvPr>
            <p:ph type="title"/>
          </p:nvPr>
        </p:nvSpPr>
        <p:spPr>
          <a:xfrm>
            <a:off x="2009775" y="-26988"/>
            <a:ext cx="8229600" cy="720726"/>
          </a:xfrm>
        </p:spPr>
        <p:txBody>
          <a:bodyPr/>
          <a:lstStyle/>
          <a:p>
            <a:pPr eaLnBrk="1" hangingPunct="1">
              <a:defRPr/>
            </a:pPr>
            <a:r>
              <a:rPr lang="en-US" sz="4000" b="1" u="sng" dirty="0">
                <a:solidFill>
                  <a:srgbClr val="000090"/>
                </a:solidFill>
              </a:rPr>
              <a:t>Challenge 3 : Diagnostics</a:t>
            </a:r>
            <a:endParaRPr lang="en-US" b="1" u="sng" dirty="0" smtClean="0">
              <a:solidFill>
                <a:srgbClr val="000090"/>
              </a:solidFill>
              <a:cs typeface="+mj-cs"/>
            </a:endParaRPr>
          </a:p>
        </p:txBody>
      </p:sp>
      <p:sp>
        <p:nvSpPr>
          <p:cNvPr id="13" name="Slide Number Placeholder 4"/>
          <p:cNvSpPr>
            <a:spLocks noGrp="1"/>
          </p:cNvSpPr>
          <p:nvPr>
            <p:ph type="sldNum" sz="quarter" idx="12"/>
          </p:nvPr>
        </p:nvSpPr>
        <p:spPr>
          <a:xfrm>
            <a:off x="10210800" y="6537326"/>
            <a:ext cx="457200" cy="320675"/>
          </a:xfrm>
          <a:noFill/>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5E0BEEE7-FE37-4C4F-A054-E8694A2C1221}" type="slidenum">
              <a:rPr lang="en-US" altLang="en-US" sz="1400"/>
              <a:pPr eaLnBrk="1" hangingPunct="1"/>
              <a:t>5</a:t>
            </a:fld>
            <a:endParaRPr lang="en-US" altLang="en-US" sz="1400"/>
          </a:p>
        </p:txBody>
      </p:sp>
      <p:sp>
        <p:nvSpPr>
          <p:cNvPr id="44037" name="Rectangle 11"/>
          <p:cNvSpPr>
            <a:spLocks/>
          </p:cNvSpPr>
          <p:nvPr/>
        </p:nvSpPr>
        <p:spPr bwMode="auto">
          <a:xfrm>
            <a:off x="1703389" y="476250"/>
            <a:ext cx="8785225"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Lucida Sans" panose="020B0602030504020204" pitchFamily="34" charset="0"/>
                <a:sym typeface="Helvetica" panose="020B0604020202020204" pitchFamily="34" charset="0"/>
              </a:rPr>
              <a:t>Precise measurement of beam parameters is essential. The LHC is equipped with an extensive array of beam diagnostics that has played a major role in commissioning, rapid intensity ramp-up and safe and reliable operation of the accelerator. The HL-LHC presents new challenges:</a:t>
            </a:r>
          </a:p>
        </p:txBody>
      </p:sp>
      <p:sp>
        <p:nvSpPr>
          <p:cNvPr id="6" name="Rectangle 11"/>
          <p:cNvSpPr>
            <a:spLocks/>
          </p:cNvSpPr>
          <p:nvPr/>
        </p:nvSpPr>
        <p:spPr bwMode="auto">
          <a:xfrm>
            <a:off x="6167439" y="1557339"/>
            <a:ext cx="4321175" cy="2232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pPr>
              <a:defRPr/>
            </a:pPr>
            <a:r>
              <a:rPr lang="en-US" sz="1300" b="1" i="1" dirty="0">
                <a:solidFill>
                  <a:srgbClr val="3366FF"/>
                </a:solidFill>
                <a:latin typeface="Helvetica" charset="0"/>
                <a:ea typeface="ＭＳ Ｐゴシック" charset="0"/>
                <a:cs typeface="ＭＳ Ｐゴシック" charset="0"/>
                <a:sym typeface="Helvetica" charset="0"/>
              </a:rPr>
              <a:t>Challenge 2: </a:t>
            </a:r>
          </a:p>
          <a:p>
            <a:pPr marL="285750" indent="-285750">
              <a:buFont typeface="Arial"/>
              <a:buChar char="•"/>
              <a:defRPr/>
            </a:pPr>
            <a:r>
              <a:rPr lang="en-US" sz="1300" dirty="0">
                <a:latin typeface="Helvetica" charset="0"/>
                <a:ea typeface="ＭＳ Ｐゴシック" charset="0"/>
                <a:cs typeface="ＭＳ Ｐゴシック" charset="0"/>
                <a:sym typeface="Helvetica" charset="0"/>
              </a:rPr>
              <a:t>The unprecedented stored beam energy would damage conventional diagnostics and/or disrupt the particle beam.</a:t>
            </a:r>
          </a:p>
          <a:p>
            <a:pPr marL="285750" indent="-285750">
              <a:buFont typeface="Arial"/>
              <a:buChar char="•"/>
              <a:defRPr/>
            </a:pPr>
            <a:r>
              <a:rPr lang="en-US" sz="1300" i="1" dirty="0">
                <a:solidFill>
                  <a:srgbClr val="3366FF"/>
                </a:solidFill>
                <a:latin typeface="Helvetica" charset="0"/>
                <a:ea typeface="ＭＳ Ｐゴシック" charset="0"/>
                <a:cs typeface="ＭＳ Ｐゴシック" charset="0"/>
                <a:sym typeface="Helvetica" charset="0"/>
              </a:rPr>
              <a:t>Non-invasive diagnostics are required to measure the beam profile and beam halo.</a:t>
            </a:r>
          </a:p>
          <a:p>
            <a:pPr marL="285750" indent="-285750">
              <a:buFont typeface="Arial"/>
              <a:buChar char="•"/>
              <a:defRPr/>
            </a:pPr>
            <a:endParaRPr lang="en-US" sz="1300" b="1" i="1" dirty="0">
              <a:latin typeface="Helvetica" charset="0"/>
              <a:ea typeface="ＭＳ Ｐゴシック" charset="0"/>
              <a:cs typeface="ＭＳ Ｐゴシック" charset="0"/>
              <a:sym typeface="Helvetica" charset="0"/>
            </a:endParaRPr>
          </a:p>
          <a:p>
            <a:pPr>
              <a:defRPr/>
            </a:pPr>
            <a:r>
              <a:rPr lang="en-US" sz="1300" b="1" i="1" dirty="0">
                <a:solidFill>
                  <a:srgbClr val="FF0000"/>
                </a:solidFill>
                <a:latin typeface="Helvetica" charset="0"/>
                <a:ea typeface="ＭＳ Ｐゴシック" charset="0"/>
                <a:cs typeface="ＭＳ Ｐゴシック" charset="0"/>
                <a:sym typeface="Helvetica" charset="0"/>
              </a:rPr>
              <a:t> Gas-jet based beam profile monitor</a:t>
            </a:r>
          </a:p>
        </p:txBody>
      </p:sp>
      <p:grpSp>
        <p:nvGrpSpPr>
          <p:cNvPr id="44039" name="Group 1"/>
          <p:cNvGrpSpPr>
            <a:grpSpLocks/>
          </p:cNvGrpSpPr>
          <p:nvPr/>
        </p:nvGrpSpPr>
        <p:grpSpPr bwMode="auto">
          <a:xfrm>
            <a:off x="1703389" y="3284539"/>
            <a:ext cx="1368425" cy="1558925"/>
            <a:chOff x="189141" y="5279456"/>
            <a:chExt cx="1368615" cy="1558907"/>
          </a:xfrm>
        </p:grpSpPr>
        <p:pic>
          <p:nvPicPr>
            <p:cNvPr id="44042" name="Picture 1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7584" y="5279456"/>
              <a:ext cx="720080" cy="1558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3" name="TextBox 14"/>
            <p:cNvSpPr txBox="1">
              <a:spLocks noChangeArrowheads="1"/>
            </p:cNvSpPr>
            <p:nvPr/>
          </p:nvSpPr>
          <p:spPr bwMode="auto">
            <a:xfrm>
              <a:off x="189141" y="5913484"/>
              <a:ext cx="704137" cy="276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200">
                  <a:solidFill>
                    <a:srgbClr val="DA8715"/>
                  </a:solidFill>
                </a:rPr>
                <a:t>p-beam</a:t>
              </a:r>
            </a:p>
          </p:txBody>
        </p:sp>
        <p:pic>
          <p:nvPicPr>
            <p:cNvPr id="44044" name="Picture 1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6021288"/>
              <a:ext cx="82100" cy="109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404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83564" y="3933826"/>
            <a:ext cx="2236787" cy="275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9" name="Rectangle 11"/>
          <p:cNvSpPr>
            <a:spLocks/>
          </p:cNvSpPr>
          <p:nvPr/>
        </p:nvSpPr>
        <p:spPr bwMode="auto">
          <a:xfrm>
            <a:off x="6167438" y="4005264"/>
            <a:ext cx="2089150" cy="266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pPr>
              <a:defRPr/>
            </a:pPr>
            <a:r>
              <a:rPr lang="en-US" sz="1300" b="1" i="1" dirty="0">
                <a:latin typeface="Helvetica" charset="0"/>
                <a:ea typeface="ＭＳ Ｐゴシック" charset="0"/>
                <a:cs typeface="ＭＳ Ｐゴシック" charset="0"/>
                <a:sym typeface="Helvetica" charset="0"/>
              </a:rPr>
              <a:t>	</a:t>
            </a:r>
          </a:p>
          <a:p>
            <a:pPr>
              <a:defRPr/>
            </a:pPr>
            <a:r>
              <a:rPr lang="en-US" sz="1300" i="1" dirty="0">
                <a:latin typeface="Helvetica" charset="0"/>
                <a:ea typeface="ＭＳ Ｐゴシック" charset="0"/>
                <a:cs typeface="ＭＳ Ｐゴシック" charset="0"/>
                <a:sym typeface="Helvetica" charset="0"/>
              </a:rPr>
              <a:t>A supersonic jet of neutral gas is shaped into a thin sheet and injected with a 45</a:t>
            </a:r>
            <a:r>
              <a:rPr lang="en-US" sz="1300" i="1" baseline="30000" dirty="0">
                <a:latin typeface="Helvetica" charset="0"/>
                <a:ea typeface="ＭＳ Ｐゴシック" charset="0"/>
                <a:cs typeface="ＭＳ Ｐゴシック" charset="0"/>
                <a:sym typeface="Helvetica" charset="0"/>
              </a:rPr>
              <a:t>o</a:t>
            </a:r>
            <a:r>
              <a:rPr lang="en-US" sz="1300" i="1" dirty="0">
                <a:latin typeface="Helvetica" charset="0"/>
                <a:ea typeface="ＭＳ Ｐゴシック" charset="0"/>
                <a:cs typeface="ＭＳ Ｐゴシック" charset="0"/>
                <a:sym typeface="Helvetica" charset="0"/>
              </a:rPr>
              <a:t> tilt across the particle beam.</a:t>
            </a:r>
          </a:p>
          <a:p>
            <a:pPr>
              <a:defRPr/>
            </a:pPr>
            <a:endParaRPr lang="en-US" sz="1300" i="1" dirty="0">
              <a:latin typeface="Helvetica" charset="0"/>
              <a:ea typeface="ＭＳ Ｐゴシック" charset="0"/>
              <a:cs typeface="ＭＳ Ｐゴシック" charset="0"/>
              <a:sym typeface="Helvetica" charset="0"/>
            </a:endParaRPr>
          </a:p>
          <a:p>
            <a:pPr>
              <a:defRPr/>
            </a:pPr>
            <a:r>
              <a:rPr lang="en-US" sz="1300" i="1" dirty="0">
                <a:latin typeface="Helvetica" charset="0"/>
                <a:ea typeface="ＭＳ Ｐゴシック" charset="0"/>
                <a:cs typeface="ＭＳ Ｐゴシック" charset="0"/>
                <a:sym typeface="Helvetica" charset="0"/>
              </a:rPr>
              <a:t>Ions produced accelerate toward a phosphor screen, to monitor profile</a:t>
            </a:r>
            <a:endParaRPr lang="en-US" sz="1300" b="1" i="1" dirty="0">
              <a:latin typeface="Helvetica" charset="0"/>
              <a:ea typeface="ＭＳ Ｐゴシック" charset="0"/>
              <a:cs typeface="ＭＳ Ｐゴシック" charset="0"/>
              <a:sym typeface="Helvetica" charset="0"/>
            </a:endParaRPr>
          </a:p>
          <a:p>
            <a:pPr marL="285750" indent="-285750">
              <a:buFontTx/>
              <a:buChar char="-"/>
              <a:defRPr/>
            </a:pPr>
            <a:endParaRPr lang="en-US" sz="1300" dirty="0">
              <a:latin typeface="Helvetica" charset="0"/>
              <a:ea typeface="ＭＳ Ｐゴシック" charset="0"/>
              <a:cs typeface="ＭＳ Ｐゴシック" charset="0"/>
              <a:sym typeface="Helvetica" charset="0"/>
            </a:endParaRPr>
          </a:p>
          <a:p>
            <a:pPr marL="285750" indent="-285750">
              <a:buFontTx/>
              <a:buChar char="-"/>
              <a:defRPr/>
            </a:pPr>
            <a:endParaRPr lang="en-US" sz="1300" dirty="0">
              <a:latin typeface="Helvetica" charset="0"/>
              <a:ea typeface="ＭＳ Ｐゴシック" charset="0"/>
              <a:cs typeface="ＭＳ Ｐゴシック" charset="0"/>
              <a:sym typeface="Helvetica" charset="0"/>
            </a:endParaRPr>
          </a:p>
        </p:txBody>
      </p:sp>
    </p:spTree>
    <p:extLst>
      <p:ext uri="{BB962C8B-B14F-4D97-AF65-F5344CB8AC3E}">
        <p14:creationId xmlns:p14="http://schemas.microsoft.com/office/powerpoint/2010/main" val="29750377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noFill/>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88096FF2-76EA-4DD8-91F6-971994472380}" type="slidenum">
              <a:rPr lang="en-GB" altLang="en-US" sz="1400"/>
              <a:pPr eaLnBrk="1" hangingPunct="1"/>
              <a:t>6</a:t>
            </a:fld>
            <a:endParaRPr lang="en-GB" altLang="en-US" sz="1400"/>
          </a:p>
        </p:txBody>
      </p:sp>
      <p:sp>
        <p:nvSpPr>
          <p:cNvPr id="6" name="Rectangle 2"/>
          <p:cNvSpPr>
            <a:spLocks noGrp="1" noChangeArrowheads="1"/>
          </p:cNvSpPr>
          <p:nvPr>
            <p:ph type="title"/>
          </p:nvPr>
        </p:nvSpPr>
        <p:spPr>
          <a:xfrm>
            <a:off x="1992313" y="-26988"/>
            <a:ext cx="8229600" cy="720726"/>
          </a:xfrm>
        </p:spPr>
        <p:txBody>
          <a:bodyPr/>
          <a:lstStyle/>
          <a:p>
            <a:pPr eaLnBrk="1" hangingPunct="1">
              <a:defRPr/>
            </a:pPr>
            <a:r>
              <a:rPr lang="en-US" sz="4000" b="1" u="sng" dirty="0">
                <a:solidFill>
                  <a:srgbClr val="000090"/>
                </a:solidFill>
              </a:rPr>
              <a:t>Challenge 4 : Cold Powering</a:t>
            </a:r>
            <a:endParaRPr lang="en-US" b="1" u="sng" dirty="0" smtClean="0">
              <a:solidFill>
                <a:srgbClr val="000090"/>
              </a:solidFill>
              <a:cs typeface="+mj-cs"/>
            </a:endParaRPr>
          </a:p>
        </p:txBody>
      </p:sp>
      <p:sp>
        <p:nvSpPr>
          <p:cNvPr id="46083" name="TextBox 6"/>
          <p:cNvSpPr txBox="1">
            <a:spLocks noChangeArrowheads="1"/>
          </p:cNvSpPr>
          <p:nvPr/>
        </p:nvSpPr>
        <p:spPr bwMode="auto">
          <a:xfrm>
            <a:off x="1660525" y="982664"/>
            <a:ext cx="8891588" cy="3609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10000"/>
              </a:lnSpc>
              <a:buFontTx/>
              <a:buAutoNum type="arabicPeriod"/>
              <a:defRPr/>
            </a:pPr>
            <a:r>
              <a:rPr lang="en-GB" sz="1600" dirty="0">
                <a:latin typeface="Lucida Sans" charset="0"/>
                <a:cs typeface="Lucida Sans" charset="0"/>
              </a:rPr>
              <a:t>Transport of </a:t>
            </a:r>
            <a:r>
              <a:rPr lang="en-GB" sz="1600" b="1" dirty="0">
                <a:solidFill>
                  <a:srgbClr val="00B050"/>
                </a:solidFill>
                <a:latin typeface="Lucida Sans" charset="0"/>
                <a:cs typeface="Lucida Sans" charset="0"/>
              </a:rPr>
              <a:t>unprecedented high-currents (|</a:t>
            </a:r>
            <a:r>
              <a:rPr lang="en-GB" sz="1600" b="1" dirty="0" err="1">
                <a:solidFill>
                  <a:srgbClr val="00B050"/>
                </a:solidFill>
                <a:latin typeface="Lucida Sans" charset="0"/>
                <a:cs typeface="Lucida Sans" charset="0"/>
              </a:rPr>
              <a:t>I</a:t>
            </a:r>
            <a:r>
              <a:rPr lang="en-GB" sz="1600" b="1" baseline="-25000" dirty="0" err="1">
                <a:solidFill>
                  <a:srgbClr val="00B050"/>
                </a:solidFill>
                <a:latin typeface="Lucida Sans" charset="0"/>
                <a:cs typeface="Lucida Sans" charset="0"/>
              </a:rPr>
              <a:t>tot</a:t>
            </a:r>
            <a:r>
              <a:rPr lang="en-GB" sz="1600" b="1" dirty="0">
                <a:solidFill>
                  <a:srgbClr val="00B050"/>
                </a:solidFill>
                <a:latin typeface="Lucida Sans" charset="0"/>
                <a:cs typeface="Lucida Sans" charset="0"/>
              </a:rPr>
              <a:t>| ~ 200 kA) </a:t>
            </a:r>
            <a:r>
              <a:rPr lang="en-GB" sz="1600" dirty="0">
                <a:latin typeface="Lucida Sans" charset="0"/>
                <a:cs typeface="Lucida Sans" charset="0"/>
              </a:rPr>
              <a:t>via superconducting electrical transmission lines (SC-Links) consisting of</a:t>
            </a:r>
            <a:r>
              <a:rPr lang="en-GB" sz="1600" b="1" dirty="0">
                <a:latin typeface="Lucida Sans" charset="0"/>
                <a:cs typeface="Lucida Sans" charset="0"/>
              </a:rPr>
              <a:t> </a:t>
            </a:r>
            <a:r>
              <a:rPr lang="en-GB" sz="1600" b="1" dirty="0">
                <a:solidFill>
                  <a:srgbClr val="00B050"/>
                </a:solidFill>
                <a:latin typeface="Lucida Sans" charset="0"/>
                <a:cs typeface="Lucida Sans" charset="0"/>
              </a:rPr>
              <a:t>HTS/MgB</a:t>
            </a:r>
            <a:r>
              <a:rPr lang="en-GB" sz="1600" b="1" baseline="-25000" dirty="0">
                <a:solidFill>
                  <a:srgbClr val="00B050"/>
                </a:solidFill>
                <a:latin typeface="Lucida Sans" charset="0"/>
                <a:cs typeface="Lucida Sans" charset="0"/>
              </a:rPr>
              <a:t>2</a:t>
            </a:r>
            <a:r>
              <a:rPr lang="en-GB" sz="1600" b="1" dirty="0">
                <a:latin typeface="Lucida Sans" charset="0"/>
                <a:cs typeface="Lucida Sans" charset="0"/>
              </a:rPr>
              <a:t> </a:t>
            </a:r>
            <a:r>
              <a:rPr lang="en-GB" sz="1600" dirty="0">
                <a:latin typeface="Lucida Sans" charset="0"/>
                <a:cs typeface="Lucida Sans" charset="0"/>
              </a:rPr>
              <a:t>cables </a:t>
            </a:r>
          </a:p>
          <a:p>
            <a:pPr eaLnBrk="1" hangingPunct="1">
              <a:lnSpc>
                <a:spcPct val="110000"/>
              </a:lnSpc>
              <a:buFontTx/>
              <a:buAutoNum type="arabicPeriod"/>
              <a:defRPr/>
            </a:pPr>
            <a:endParaRPr lang="en-GB" sz="1600" b="1" dirty="0">
              <a:solidFill>
                <a:srgbClr val="00B050"/>
              </a:solidFill>
              <a:latin typeface="Lucida Sans" charset="0"/>
              <a:cs typeface="Lucida Sans" charset="0"/>
            </a:endParaRPr>
          </a:p>
          <a:p>
            <a:pPr eaLnBrk="1" hangingPunct="1">
              <a:lnSpc>
                <a:spcPct val="110000"/>
              </a:lnSpc>
              <a:buFontTx/>
              <a:buAutoNum type="arabicPeriod"/>
              <a:defRPr/>
            </a:pPr>
            <a:r>
              <a:rPr lang="en-GB" sz="1600" b="1" dirty="0">
                <a:solidFill>
                  <a:srgbClr val="00B050"/>
                </a:solidFill>
                <a:latin typeface="Lucida Sans" charset="0"/>
                <a:cs typeface="Lucida Sans" charset="0"/>
              </a:rPr>
              <a:t>Developing a novel Cold Powering Systems </a:t>
            </a:r>
            <a:r>
              <a:rPr lang="en-GB" sz="1600" dirty="0">
                <a:latin typeface="Lucida Sans" charset="0"/>
                <a:cs typeface="Lucida Sans" charset="0"/>
              </a:rPr>
              <a:t>relying on cooling with He gas</a:t>
            </a:r>
          </a:p>
          <a:p>
            <a:pPr eaLnBrk="1" hangingPunct="1">
              <a:lnSpc>
                <a:spcPct val="110000"/>
              </a:lnSpc>
              <a:buFontTx/>
              <a:buAutoNum type="arabicPeriod"/>
              <a:defRPr/>
            </a:pPr>
            <a:endParaRPr lang="en-GB" sz="1600" dirty="0">
              <a:latin typeface="Lucida Sans" charset="0"/>
              <a:cs typeface="Lucida Sans" charset="0"/>
            </a:endParaRPr>
          </a:p>
          <a:p>
            <a:pPr eaLnBrk="1" hangingPunct="1">
              <a:lnSpc>
                <a:spcPct val="110000"/>
              </a:lnSpc>
              <a:buFontTx/>
              <a:buAutoNum type="arabicPeriod"/>
              <a:defRPr/>
            </a:pPr>
            <a:r>
              <a:rPr lang="en-GB" sz="1600" dirty="0">
                <a:latin typeface="Lucida Sans" charset="0"/>
                <a:cs typeface="Lucida Sans" charset="0"/>
              </a:rPr>
              <a:t>Required for powering the </a:t>
            </a:r>
            <a:r>
              <a:rPr lang="en-GB" sz="1600" b="1" dirty="0">
                <a:solidFill>
                  <a:srgbClr val="00B050"/>
                </a:solidFill>
                <a:latin typeface="Lucida Sans" charset="0"/>
                <a:cs typeface="Lucida Sans" charset="0"/>
              </a:rPr>
              <a:t>HL-LHC Triplets </a:t>
            </a:r>
            <a:r>
              <a:rPr lang="en-GB" sz="1600" dirty="0">
                <a:latin typeface="Lucida Sans" charset="0"/>
                <a:cs typeface="Lucida Sans" charset="0"/>
              </a:rPr>
              <a:t>and the </a:t>
            </a:r>
            <a:r>
              <a:rPr lang="en-GB" sz="1600" b="1" dirty="0">
                <a:solidFill>
                  <a:srgbClr val="00B050"/>
                </a:solidFill>
                <a:latin typeface="Lucida Sans" charset="0"/>
                <a:cs typeface="Lucida Sans" charset="0"/>
              </a:rPr>
              <a:t>Matching Sections </a:t>
            </a:r>
            <a:r>
              <a:rPr lang="en-GB" sz="1600" dirty="0">
                <a:latin typeface="Lucida Sans" charset="0"/>
                <a:cs typeface="Lucida Sans" charset="0"/>
              </a:rPr>
              <a:t>at P1/P5</a:t>
            </a:r>
          </a:p>
          <a:p>
            <a:pPr lvl="1" eaLnBrk="1" hangingPunct="1">
              <a:lnSpc>
                <a:spcPct val="110000"/>
              </a:lnSpc>
              <a:buFont typeface="Wingdings" charset="0"/>
              <a:buChar char="q"/>
              <a:defRPr/>
            </a:pPr>
            <a:r>
              <a:rPr lang="en-GB" sz="1600" dirty="0">
                <a:latin typeface="Lucida Sans" charset="0"/>
                <a:cs typeface="Lucida Sans" charset="0"/>
              </a:rPr>
              <a:t>Four high power SC-Link (</a:t>
            </a:r>
            <a:r>
              <a:rPr lang="fr-CH" sz="1600" dirty="0">
                <a:latin typeface="Lucida Sans" charset="0"/>
                <a:cs typeface="Lucida Sans" charset="0"/>
              </a:rPr>
              <a:t>200kA-5 kV, total individual cables up to 20kA)</a:t>
            </a:r>
          </a:p>
          <a:p>
            <a:pPr lvl="1" eaLnBrk="1" hangingPunct="1">
              <a:lnSpc>
                <a:spcPct val="110000"/>
              </a:lnSpc>
              <a:buFont typeface="Wingdings" charset="0"/>
              <a:buChar char="q"/>
              <a:defRPr/>
            </a:pPr>
            <a:r>
              <a:rPr lang="en-GB" sz="1600" dirty="0">
                <a:latin typeface="Lucida Sans" charset="0"/>
                <a:cs typeface="Lucida Sans" charset="0"/>
              </a:rPr>
              <a:t>Allows power converters to be located at surface or in the new underground cavern for Hi-Luminosity equipment</a:t>
            </a:r>
          </a:p>
          <a:p>
            <a:pPr marL="457200" lvl="1" indent="0" eaLnBrk="1" hangingPunct="1">
              <a:lnSpc>
                <a:spcPct val="110000"/>
              </a:lnSpc>
              <a:defRPr/>
            </a:pPr>
            <a:endParaRPr lang="en-GB" sz="1600" dirty="0">
              <a:latin typeface="Lucida Sans" charset="0"/>
              <a:cs typeface="Lucida Sans" charset="0"/>
            </a:endParaRPr>
          </a:p>
          <a:p>
            <a:pPr eaLnBrk="1" hangingPunct="1">
              <a:lnSpc>
                <a:spcPct val="110000"/>
              </a:lnSpc>
              <a:buFont typeface="Arial" charset="0"/>
              <a:buAutoNum type="arabicPeriod"/>
              <a:defRPr/>
            </a:pPr>
            <a:r>
              <a:rPr lang="en-GB" sz="1600" b="1" dirty="0">
                <a:solidFill>
                  <a:srgbClr val="00B050"/>
                </a:solidFill>
                <a:latin typeface="Lucida Sans" charset="0"/>
                <a:cs typeface="Lucida Sans" charset="0"/>
              </a:rPr>
              <a:t>Long term and sustainable solution</a:t>
            </a:r>
            <a:r>
              <a:rPr lang="en-GB" sz="1600" dirty="0">
                <a:solidFill>
                  <a:srgbClr val="00B050"/>
                </a:solidFill>
                <a:latin typeface="Lucida Sans" charset="0"/>
                <a:cs typeface="Lucida Sans" charset="0"/>
              </a:rPr>
              <a:t> </a:t>
            </a:r>
            <a:r>
              <a:rPr lang="en-GB" sz="1600" dirty="0">
                <a:latin typeface="Lucida Sans" charset="0"/>
                <a:cs typeface="Lucida Sans" charset="0"/>
              </a:rPr>
              <a:t>of R2E problems by remote powering </a:t>
            </a:r>
          </a:p>
          <a:p>
            <a:pPr lvl="1" eaLnBrk="1" hangingPunct="1">
              <a:lnSpc>
                <a:spcPct val="110000"/>
              </a:lnSpc>
              <a:buFont typeface="Wingdings" charset="0"/>
              <a:buChar char="q"/>
              <a:defRPr/>
            </a:pPr>
            <a:r>
              <a:rPr lang="en-GB" sz="1600" dirty="0">
                <a:latin typeface="Lucida Sans" charset="0"/>
                <a:cs typeface="Lucida Sans" charset="0"/>
              </a:rPr>
              <a:t>Increasingly relevant to higher luminosity at higher energy</a:t>
            </a:r>
          </a:p>
          <a:p>
            <a:pPr lvl="1" eaLnBrk="1" hangingPunct="1">
              <a:lnSpc>
                <a:spcPct val="110000"/>
              </a:lnSpc>
              <a:buFont typeface="Wingdings" charset="0"/>
              <a:buChar char="q"/>
              <a:defRPr/>
            </a:pPr>
            <a:r>
              <a:rPr lang="en-GB" sz="1600" dirty="0">
                <a:latin typeface="Lucida Sans" charset="0"/>
                <a:cs typeface="Lucida Sans" charset="0"/>
              </a:rPr>
              <a:t>Towards a full ALARA approach for radiation protection</a:t>
            </a:r>
          </a:p>
        </p:txBody>
      </p:sp>
      <p:pic>
        <p:nvPicPr>
          <p:cNvPr id="46084" name="Picture 1" descr="DFMJ-DFXJ.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5322888"/>
            <a:ext cx="9144000" cy="153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9967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3"/>
          <p:cNvSpPr>
            <a:spLocks noGrp="1" noChangeArrowheads="1"/>
          </p:cNvSpPr>
          <p:nvPr>
            <p:ph type="body" idx="1"/>
          </p:nvPr>
        </p:nvSpPr>
        <p:spPr>
          <a:xfrm>
            <a:off x="1847850" y="1052514"/>
            <a:ext cx="8604250" cy="5805487"/>
          </a:xfrm>
        </p:spPr>
        <p:txBody>
          <a:bodyPr/>
          <a:lstStyle/>
          <a:p>
            <a:pPr eaLnBrk="1" hangingPunct="1"/>
            <a:r>
              <a:rPr lang="en-GB" altLang="en-US" sz="1800" dirty="0">
                <a:cs typeface="Arial" panose="020B0604020202020204" pitchFamily="34" charset="0"/>
              </a:rPr>
              <a:t>WP2 will focus on simulation, production and testing related to the crab cavities for HL-LHC. The leader is Graeme Burt (Lancaster)</a:t>
            </a:r>
          </a:p>
          <a:p>
            <a:pPr lvl="1" eaLnBrk="1" hangingPunct="1"/>
            <a:r>
              <a:rPr lang="en-GB" altLang="en-US" sz="1800" dirty="0">
                <a:ea typeface="ＭＳ Ｐゴシック" panose="020B0600070205080204" pitchFamily="34" charset="-128"/>
              </a:rPr>
              <a:t>Task 1: Testing crab cavities in </a:t>
            </a:r>
            <a:r>
              <a:rPr lang="en-GB" altLang="en-US" sz="1800" dirty="0" smtClean="0">
                <a:ea typeface="ＭＳ Ｐゴシック" panose="020B0600070205080204" pitchFamily="34" charset="-128"/>
              </a:rPr>
              <a:t>SM18 &amp; SPS </a:t>
            </a:r>
            <a:r>
              <a:rPr lang="en-GB" altLang="en-US" sz="1800" dirty="0">
                <a:ea typeface="ＭＳ Ｐゴシック" panose="020B0600070205080204" pitchFamily="34" charset="-128"/>
              </a:rPr>
              <a:t>(Burt), </a:t>
            </a:r>
            <a:r>
              <a:rPr lang="en-GB" altLang="en-US" sz="1800" dirty="0" err="1">
                <a:ea typeface="ＭＳ Ｐゴシック" panose="020B0600070205080204" pitchFamily="34" charset="-128"/>
              </a:rPr>
              <a:t>Lancs</a:t>
            </a:r>
            <a:endParaRPr lang="en-GB" altLang="en-US" sz="1800" dirty="0">
              <a:ea typeface="ＭＳ Ｐゴシック" panose="020B0600070205080204" pitchFamily="34" charset="-128"/>
            </a:endParaRPr>
          </a:p>
          <a:p>
            <a:pPr lvl="1" eaLnBrk="1" hangingPunct="1"/>
            <a:r>
              <a:rPr lang="en-GB" altLang="en-US" sz="1800" dirty="0">
                <a:ea typeface="ＭＳ Ｐゴシック" panose="020B0600070205080204" pitchFamily="34" charset="-128"/>
              </a:rPr>
              <a:t>Task 2: Pre-series </a:t>
            </a:r>
            <a:r>
              <a:rPr lang="en-GB" altLang="en-US" sz="1800" dirty="0" err="1">
                <a:ea typeface="ＭＳ Ｐゴシック" panose="020B0600070205080204" pitchFamily="34" charset="-128"/>
              </a:rPr>
              <a:t>cryomodule</a:t>
            </a:r>
            <a:r>
              <a:rPr lang="en-GB" altLang="en-US" sz="1800" dirty="0">
                <a:ea typeface="ＭＳ Ｐゴシック" panose="020B0600070205080204" pitchFamily="34" charset="-128"/>
              </a:rPr>
              <a:t> (Pattalwar), STFC, </a:t>
            </a:r>
            <a:r>
              <a:rPr lang="en-GB" altLang="en-US" sz="1800" dirty="0" err="1">
                <a:ea typeface="ＭＳ Ｐゴシック" panose="020B0600070205080204" pitchFamily="34" charset="-128"/>
              </a:rPr>
              <a:t>Lancs</a:t>
            </a:r>
            <a:endParaRPr lang="en-GB" altLang="en-US" sz="1800" dirty="0">
              <a:ea typeface="ＭＳ Ｐゴシック" panose="020B0600070205080204" pitchFamily="34" charset="-128"/>
            </a:endParaRPr>
          </a:p>
          <a:p>
            <a:pPr lvl="1" eaLnBrk="1" hangingPunct="1"/>
            <a:r>
              <a:rPr lang="en-GB" altLang="en-US" sz="1800" dirty="0">
                <a:ea typeface="ＭＳ Ｐゴシック" panose="020B0600070205080204" pitchFamily="34" charset="-128"/>
              </a:rPr>
              <a:t>Task 3: Beam dynamics and RF noise (Newton), Liv, Man, </a:t>
            </a:r>
            <a:r>
              <a:rPr lang="en-GB" altLang="en-US" sz="1800" dirty="0" err="1">
                <a:ea typeface="ＭＳ Ｐゴシック" panose="020B0600070205080204" pitchFamily="34" charset="-128"/>
              </a:rPr>
              <a:t>Lancs</a:t>
            </a:r>
            <a:endParaRPr lang="en-GB" altLang="en-US" sz="1800" dirty="0">
              <a:ea typeface="ＭＳ Ｐゴシック" panose="020B0600070205080204" pitchFamily="34" charset="-128"/>
            </a:endParaRPr>
          </a:p>
          <a:p>
            <a:pPr lvl="1" eaLnBrk="1" hangingPunct="1"/>
            <a:endParaRPr lang="en-GB" altLang="en-US" sz="1800" dirty="0">
              <a:ea typeface="ＭＳ Ｐゴシック" panose="020B0600070205080204" pitchFamily="34" charset="-128"/>
            </a:endParaRPr>
          </a:p>
          <a:p>
            <a:pPr eaLnBrk="1" hangingPunct="1"/>
            <a:r>
              <a:rPr lang="en-GB" altLang="en-US" sz="1600" dirty="0">
                <a:cs typeface="Arial" panose="020B0604020202020204" pitchFamily="34" charset="0"/>
              </a:rPr>
              <a:t>Task 1 will perform testing and validation of the crab cavity prototypes, including components, cavities, </a:t>
            </a:r>
            <a:r>
              <a:rPr lang="en-GB" altLang="en-US" sz="1600" dirty="0" err="1">
                <a:cs typeface="Arial" panose="020B0604020202020204" pitchFamily="34" charset="0"/>
              </a:rPr>
              <a:t>cryomodules</a:t>
            </a:r>
            <a:r>
              <a:rPr lang="en-GB" altLang="en-US" sz="1600" dirty="0">
                <a:cs typeface="Arial" panose="020B0604020202020204" pitchFamily="34" charset="0"/>
              </a:rPr>
              <a:t> and beam tests. </a:t>
            </a:r>
            <a:endParaRPr lang="en-GB" altLang="en-US" sz="1600" dirty="0" smtClean="0">
              <a:cs typeface="Arial" panose="020B0604020202020204" pitchFamily="34" charset="0"/>
            </a:endParaRPr>
          </a:p>
          <a:p>
            <a:pPr eaLnBrk="1" hangingPunct="1"/>
            <a:r>
              <a:rPr lang="en-GB" altLang="en-US" sz="1600" dirty="0" smtClean="0">
                <a:cs typeface="Arial" panose="020B0604020202020204" pitchFamily="34" charset="0"/>
              </a:rPr>
              <a:t>Task </a:t>
            </a:r>
            <a:r>
              <a:rPr lang="en-GB" altLang="en-US" sz="1600" dirty="0">
                <a:cs typeface="Arial" panose="020B0604020202020204" pitchFamily="34" charset="0"/>
              </a:rPr>
              <a:t>1 has 6 PhD student/PDRA-years of effort + academic time</a:t>
            </a:r>
          </a:p>
          <a:p>
            <a:pPr eaLnBrk="1" hangingPunct="1"/>
            <a:endParaRPr lang="en-GB" altLang="en-US" sz="1600" dirty="0">
              <a:cs typeface="Arial" panose="020B0604020202020204" pitchFamily="34" charset="0"/>
            </a:endParaRPr>
          </a:p>
          <a:p>
            <a:pPr eaLnBrk="1" hangingPunct="1"/>
            <a:r>
              <a:rPr lang="en-GB" altLang="en-US" sz="1600" dirty="0">
                <a:cs typeface="Arial" panose="020B0604020202020204" pitchFamily="34" charset="0"/>
              </a:rPr>
              <a:t>Task 2 will design, manufacture, and assemble one of the two pre-series crab </a:t>
            </a:r>
            <a:r>
              <a:rPr lang="en-GB" altLang="en-US" sz="1600" dirty="0" err="1">
                <a:cs typeface="Arial" panose="020B0604020202020204" pitchFamily="34" charset="0"/>
              </a:rPr>
              <a:t>cryomodules</a:t>
            </a:r>
            <a:r>
              <a:rPr lang="en-GB" altLang="en-US" sz="1600" dirty="0">
                <a:cs typeface="Arial" panose="020B0604020202020204" pitchFamily="34" charset="0"/>
              </a:rPr>
              <a:t> required for HL-LHC</a:t>
            </a:r>
          </a:p>
          <a:p>
            <a:pPr eaLnBrk="1" hangingPunct="1"/>
            <a:r>
              <a:rPr lang="en-GB" altLang="en-US" sz="1600" dirty="0">
                <a:cs typeface="Arial" panose="020B0604020202020204" pitchFamily="34" charset="0"/>
              </a:rPr>
              <a:t>Task 2 has 11.5 Technician/STFC Staff/PDRA-years of effort + academic time</a:t>
            </a:r>
          </a:p>
          <a:p>
            <a:pPr eaLnBrk="1" hangingPunct="1"/>
            <a:endParaRPr lang="en-GB" altLang="en-US" sz="1600" dirty="0">
              <a:cs typeface="Arial" panose="020B0604020202020204" pitchFamily="34" charset="0"/>
            </a:endParaRPr>
          </a:p>
          <a:p>
            <a:pPr eaLnBrk="1" hangingPunct="1"/>
            <a:r>
              <a:rPr lang="en-GB" altLang="en-US" sz="1600" dirty="0">
                <a:cs typeface="Arial" panose="020B0604020202020204" pitchFamily="34" charset="0"/>
              </a:rPr>
              <a:t>Task 3 will simulate beam dynamics and LLRF issues related to crab cavities and analyse relevant data from the SPS test. This will be used to develop the LLRF system for the crab cavities for LHC.</a:t>
            </a:r>
          </a:p>
          <a:p>
            <a:pPr eaLnBrk="1" hangingPunct="1"/>
            <a:r>
              <a:rPr lang="en-GB" altLang="en-US" sz="1600" dirty="0">
                <a:cs typeface="Arial" panose="020B0604020202020204" pitchFamily="34" charset="0"/>
              </a:rPr>
              <a:t>Task 8 has 11.5 PDRA-years of effort + academic time</a:t>
            </a:r>
          </a:p>
          <a:p>
            <a:pPr eaLnBrk="1" hangingPunct="1"/>
            <a:endParaRPr lang="en-GB" altLang="en-US" sz="1600" dirty="0">
              <a:cs typeface="Arial" panose="020B0604020202020204" pitchFamily="34" charset="0"/>
            </a:endParaRPr>
          </a:p>
          <a:p>
            <a:pPr eaLnBrk="1" hangingPunct="1"/>
            <a:endParaRPr lang="en-GB" altLang="en-US" sz="1600" dirty="0">
              <a:ea typeface="ＭＳ Ｐゴシック" panose="020B0600070205080204" pitchFamily="34" charset="-128"/>
            </a:endParaRPr>
          </a:p>
        </p:txBody>
      </p:sp>
      <p:sp>
        <p:nvSpPr>
          <p:cNvPr id="67586" name="Rectangle 2"/>
          <p:cNvSpPr>
            <a:spLocks/>
          </p:cNvSpPr>
          <p:nvPr/>
        </p:nvSpPr>
        <p:spPr bwMode="auto">
          <a:xfrm>
            <a:off x="2640014" y="333375"/>
            <a:ext cx="8027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2600" b="1">
                <a:solidFill>
                  <a:srgbClr val="000090"/>
                </a:solidFill>
                <a:ea typeface="ヒラギノ角ゴ Pro W3" charset="-128"/>
              </a:rPr>
              <a:t>WP 2 : Crab Cavities</a:t>
            </a:r>
          </a:p>
          <a:p>
            <a:pPr algn="ctr" eaLnBrk="1" hangingPunct="1"/>
            <a:r>
              <a:rPr lang="en-US" altLang="en-US" sz="2600" b="1">
                <a:solidFill>
                  <a:srgbClr val="000090"/>
                </a:solidFill>
                <a:ea typeface="ヒラギノ角ゴ Pro W3" charset="-128"/>
              </a:rPr>
              <a:t>Science, tasks, dependencies</a:t>
            </a:r>
          </a:p>
          <a:p>
            <a:pPr algn="ctr" eaLnBrk="1" hangingPunct="1"/>
            <a:endParaRPr lang="en-GB" altLang="en-US" sz="2600" b="1" i="1">
              <a:solidFill>
                <a:srgbClr val="0000FF"/>
              </a:solidFill>
              <a:ea typeface="ヒラギノ角ゴ Pro W3" charset="-128"/>
            </a:endParaRPr>
          </a:p>
        </p:txBody>
      </p:sp>
      <p:sp>
        <p:nvSpPr>
          <p:cNvPr id="67587" name="Slide Number Placeholder 1"/>
          <p:cNvSpPr>
            <a:spLocks noGrp="1"/>
          </p:cNvSpPr>
          <p:nvPr>
            <p:ph type="sldNum" sz="quarter" idx="11"/>
          </p:nvPr>
        </p:nvSpPr>
        <p:spPr>
          <a:xfrm>
            <a:off x="8077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6E52EADF-0A45-499D-94D0-E09971C0F2C1}" type="slidenum">
              <a:rPr lang="en-GB" altLang="en-US" sz="1400">
                <a:solidFill>
                  <a:srgbClr val="000000"/>
                </a:solidFill>
                <a:ea typeface="ヒラギノ角ゴ Pro W3" charset="-128"/>
              </a:rPr>
              <a:pPr eaLnBrk="1" hangingPunct="1"/>
              <a:t>7</a:t>
            </a:fld>
            <a:endParaRPr lang="en-GB" altLang="en-US" sz="1400">
              <a:solidFill>
                <a:srgbClr val="000000"/>
              </a:solidFill>
              <a:ea typeface="ヒラギノ角ゴ Pro W3" charset="-128"/>
            </a:endParaRPr>
          </a:p>
        </p:txBody>
      </p:sp>
    </p:spTree>
    <p:extLst>
      <p:ext uri="{BB962C8B-B14F-4D97-AF65-F5344CB8AC3E}">
        <p14:creationId xmlns:p14="http://schemas.microsoft.com/office/powerpoint/2010/main" val="23310842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1: </a:t>
            </a:r>
            <a:r>
              <a:rPr lang="en-GB" b="1" dirty="0" smtClean="0"/>
              <a:t>Testing crab cavities at </a:t>
            </a:r>
            <a:r>
              <a:rPr lang="en-GB" b="1" dirty="0" smtClean="0"/>
              <a:t>SM18/SPS</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Will help plan testing of FPC, HOM couplers, cavities and cryomodules in SM18/SPS.</a:t>
            </a:r>
          </a:p>
          <a:p>
            <a:r>
              <a:rPr lang="en-GB" dirty="0" smtClean="0"/>
              <a:t>Covers SPS and Pre-series systems</a:t>
            </a:r>
          </a:p>
          <a:p>
            <a:r>
              <a:rPr lang="en-GB" dirty="0" smtClean="0"/>
              <a:t>Lancaster will base a student at CERN and send a PDRA on long term attachment to take part in testing.</a:t>
            </a:r>
          </a:p>
          <a:p>
            <a:r>
              <a:rPr lang="en-GB" dirty="0" smtClean="0"/>
              <a:t>Will then analyse data (in collaboration with Task 3)</a:t>
            </a:r>
          </a:p>
          <a:p>
            <a:endParaRPr lang="en-GB" dirty="0" smtClean="0"/>
          </a:p>
          <a:p>
            <a:pPr>
              <a:buNone/>
            </a:pPr>
            <a:r>
              <a:rPr lang="en-GB" b="1" dirty="0" smtClean="0"/>
              <a:t>Milestones and </a:t>
            </a:r>
            <a:r>
              <a:rPr lang="en-GB" b="1" dirty="0" smtClean="0"/>
              <a:t>Deliverables (note some are CERN milestones which UK will support rather than lead)</a:t>
            </a:r>
            <a:endParaRPr lang="en-GB" b="1" dirty="0" smtClean="0"/>
          </a:p>
          <a:p>
            <a:pPr lvl="0"/>
            <a:r>
              <a:rPr lang="en-US" dirty="0" smtClean="0"/>
              <a:t>M2.1 </a:t>
            </a:r>
            <a:r>
              <a:rPr lang="en-US" dirty="0" smtClean="0"/>
              <a:t>Impedance</a:t>
            </a:r>
            <a:r>
              <a:rPr lang="en-US" dirty="0" smtClean="0"/>
              <a:t> </a:t>
            </a:r>
            <a:r>
              <a:rPr lang="en-US" dirty="0" smtClean="0"/>
              <a:t>testing plan and construction of required infrastructure (M6) - Dr G Burt</a:t>
            </a:r>
            <a:endParaRPr lang="en-GB" dirty="0" smtClean="0"/>
          </a:p>
          <a:p>
            <a:pPr lvl="0"/>
            <a:r>
              <a:rPr lang="en-US" dirty="0" smtClean="0"/>
              <a:t>M2.2 Design of a LLRF system for SPS tests (M12) - Dr A Dexter</a:t>
            </a:r>
            <a:endParaRPr lang="en-GB" dirty="0" smtClean="0"/>
          </a:p>
          <a:p>
            <a:pPr lvl="0"/>
            <a:r>
              <a:rPr lang="en-US" dirty="0" smtClean="0"/>
              <a:t>M2.3 SPS </a:t>
            </a:r>
            <a:r>
              <a:rPr lang="en-US" dirty="0" err="1" smtClean="0"/>
              <a:t>Cryomodule</a:t>
            </a:r>
            <a:r>
              <a:rPr lang="en-US" dirty="0" smtClean="0"/>
              <a:t> RF and cryogenic testing in SM18 (M24) - Dr G Burt</a:t>
            </a:r>
            <a:endParaRPr lang="en-GB" dirty="0" smtClean="0"/>
          </a:p>
          <a:p>
            <a:pPr lvl="0"/>
            <a:r>
              <a:rPr lang="en-US" dirty="0" smtClean="0"/>
              <a:t>M2.5 SPS Cavity and </a:t>
            </a:r>
            <a:r>
              <a:rPr lang="en-US" dirty="0" err="1" smtClean="0"/>
              <a:t>Cryomodule</a:t>
            </a:r>
            <a:r>
              <a:rPr lang="en-US" dirty="0" smtClean="0"/>
              <a:t> beam testing  (M36) - Dr G Burt</a:t>
            </a:r>
          </a:p>
          <a:p>
            <a:pPr lvl="0"/>
            <a:r>
              <a:rPr lang="en-US" dirty="0" smtClean="0"/>
              <a:t>D2.1 Report on HOM coupler testing (M12 - Report) - Dr G Burt</a:t>
            </a:r>
            <a:endParaRPr lang="en-GB" dirty="0" smtClean="0"/>
          </a:p>
          <a:p>
            <a:pPr lvl="0"/>
            <a:r>
              <a:rPr lang="en-US" dirty="0" smtClean="0"/>
              <a:t>D2.3 Report on SPS test results (M 40 - Report) - Dr G Burt</a:t>
            </a:r>
            <a:endParaRPr lang="en-GB" dirty="0" smtClean="0"/>
          </a:p>
          <a:p>
            <a:pPr lvl="0"/>
            <a:endParaRPr lang="en-GB" dirty="0" smtClean="0"/>
          </a:p>
          <a:p>
            <a:endParaRPr lang="en-GB" dirty="0" smtClean="0"/>
          </a:p>
          <a:p>
            <a:endParaRPr lang="en-GB" dirty="0" smtClean="0"/>
          </a:p>
          <a:p>
            <a:pPr>
              <a:buNone/>
            </a:pPr>
            <a:endParaRPr lang="en-GB" dirty="0"/>
          </a:p>
        </p:txBody>
      </p:sp>
      <p:sp>
        <p:nvSpPr>
          <p:cNvPr id="4" name="Slide Number Placeholder 3"/>
          <p:cNvSpPr>
            <a:spLocks noGrp="1"/>
          </p:cNvSpPr>
          <p:nvPr>
            <p:ph type="sldNum" sz="quarter" idx="12"/>
          </p:nvPr>
        </p:nvSpPr>
        <p:spPr/>
        <p:txBody>
          <a:bodyPr/>
          <a:lstStyle/>
          <a:p>
            <a:fld id="{626E7E88-82C1-4EDC-BB5E-D5F1738F30DD}" type="slidenum">
              <a:rPr lang="en-GB" smtClean="0"/>
              <a:t>8</a:t>
            </a:fld>
            <a:endParaRPr lang="en-GB"/>
          </a:p>
        </p:txBody>
      </p:sp>
    </p:spTree>
    <p:extLst>
      <p:ext uri="{BB962C8B-B14F-4D97-AF65-F5344CB8AC3E}">
        <p14:creationId xmlns:p14="http://schemas.microsoft.com/office/powerpoint/2010/main" val="2307716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1 Posts</a:t>
            </a:r>
            <a:endParaRPr lang="en-GB" dirty="0"/>
          </a:p>
        </p:txBody>
      </p:sp>
      <p:sp>
        <p:nvSpPr>
          <p:cNvPr id="3" name="Content Placeholder 2"/>
          <p:cNvSpPr>
            <a:spLocks noGrp="1"/>
          </p:cNvSpPr>
          <p:nvPr>
            <p:ph idx="1"/>
          </p:nvPr>
        </p:nvSpPr>
        <p:spPr/>
        <p:txBody>
          <a:bodyPr>
            <a:normAutofit/>
          </a:bodyPr>
          <a:lstStyle/>
          <a:p>
            <a:r>
              <a:rPr lang="en-GB" dirty="0" smtClean="0"/>
              <a:t>PDRA </a:t>
            </a:r>
            <a:r>
              <a:rPr lang="en-GB" dirty="0" smtClean="0"/>
              <a:t>1, Kaveh </a:t>
            </a:r>
            <a:r>
              <a:rPr lang="en-GB" dirty="0" err="1" smtClean="0"/>
              <a:t>Delfanizari</a:t>
            </a:r>
            <a:r>
              <a:rPr lang="en-GB" dirty="0" smtClean="0"/>
              <a:t> </a:t>
            </a:r>
            <a:r>
              <a:rPr lang="en-GB" dirty="0" smtClean="0"/>
              <a:t>will spend 50% of his time at CERN participating in the various testing at CERN. He will lead testing on the UK cryomodule at SM18 and will be heavily involved in SPS tests. He is split between tasks 1 and 2.</a:t>
            </a:r>
          </a:p>
          <a:p>
            <a:r>
              <a:rPr lang="en-GB" dirty="0" smtClean="0"/>
              <a:t>PhD </a:t>
            </a:r>
            <a:r>
              <a:rPr lang="en-GB" dirty="0" smtClean="0"/>
              <a:t>student, Adam </a:t>
            </a:r>
            <a:r>
              <a:rPr lang="en-GB" dirty="0" err="1" smtClean="0"/>
              <a:t>Tute</a:t>
            </a:r>
            <a:r>
              <a:rPr lang="en-GB" dirty="0" smtClean="0"/>
              <a:t> </a:t>
            </a:r>
            <a:r>
              <a:rPr lang="en-GB" dirty="0" smtClean="0"/>
              <a:t>(already in post) </a:t>
            </a:r>
            <a:r>
              <a:rPr lang="en-GB" dirty="0" smtClean="0"/>
              <a:t>is based </a:t>
            </a:r>
            <a:r>
              <a:rPr lang="en-GB" dirty="0" smtClean="0"/>
              <a:t>at CERN and will focus on </a:t>
            </a:r>
            <a:r>
              <a:rPr lang="en-GB" dirty="0" smtClean="0"/>
              <a:t>SM18</a:t>
            </a:r>
            <a:r>
              <a:rPr lang="en-GB" dirty="0" smtClean="0"/>
              <a:t> testing, FPC </a:t>
            </a:r>
            <a:r>
              <a:rPr lang="en-GB" dirty="0" smtClean="0"/>
              <a:t>and HOM couplers. He will also be involved in the SPS tests. A. Macpherson will be his CERN supervisor. </a:t>
            </a:r>
            <a:endParaRPr lang="en-GB" dirty="0"/>
          </a:p>
        </p:txBody>
      </p:sp>
      <p:sp>
        <p:nvSpPr>
          <p:cNvPr id="4" name="Slide Number Placeholder 3"/>
          <p:cNvSpPr>
            <a:spLocks noGrp="1"/>
          </p:cNvSpPr>
          <p:nvPr>
            <p:ph type="sldNum" sz="quarter" idx="12"/>
          </p:nvPr>
        </p:nvSpPr>
        <p:spPr/>
        <p:txBody>
          <a:bodyPr/>
          <a:lstStyle/>
          <a:p>
            <a:fld id="{626E7E88-82C1-4EDC-BB5E-D5F1738F30DD}" type="slidenum">
              <a:rPr lang="en-GB" smtClean="0"/>
              <a:t>9</a:t>
            </a:fld>
            <a:endParaRPr lang="en-GB"/>
          </a:p>
        </p:txBody>
      </p:sp>
    </p:spTree>
    <p:extLst>
      <p:ext uri="{BB962C8B-B14F-4D97-AF65-F5344CB8AC3E}">
        <p14:creationId xmlns:p14="http://schemas.microsoft.com/office/powerpoint/2010/main" val="13648740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2236</TotalTime>
  <Words>2144</Words>
  <Application>Microsoft Office PowerPoint</Application>
  <PresentationFormat>Widescreen</PresentationFormat>
  <Paragraphs>398</Paragraphs>
  <Slides>21</Slides>
  <Notes>6</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35" baseType="lpstr">
      <vt:lpstr>MS Mincho</vt:lpstr>
      <vt:lpstr>ＭＳ Ｐゴシック</vt:lpstr>
      <vt:lpstr>Arial</vt:lpstr>
      <vt:lpstr>Calibri</vt:lpstr>
      <vt:lpstr>Calibri Light</vt:lpstr>
      <vt:lpstr>Helvetica</vt:lpstr>
      <vt:lpstr>Lucida Sans</vt:lpstr>
      <vt:lpstr>Palatino Linotype</vt:lpstr>
      <vt:lpstr>SFSS1095</vt:lpstr>
      <vt:lpstr>Times New Roman</vt:lpstr>
      <vt:lpstr>Wingdings</vt:lpstr>
      <vt:lpstr>ヒラギノ角ゴ Pro W3</vt:lpstr>
      <vt:lpstr>Office Theme</vt:lpstr>
      <vt:lpstr>Microsoft Equation</vt:lpstr>
      <vt:lpstr>HL-LHC-UK</vt:lpstr>
      <vt:lpstr>PowerPoint Presentation</vt:lpstr>
      <vt:lpstr>Challenge 1 : Collimation</vt:lpstr>
      <vt:lpstr>Challenge 2 : Crab Cavities</vt:lpstr>
      <vt:lpstr>Challenge 3 : Diagnostics</vt:lpstr>
      <vt:lpstr>Challenge 4 : Cold Powering</vt:lpstr>
      <vt:lpstr>PowerPoint Presentation</vt:lpstr>
      <vt:lpstr>Task 1: Testing crab cavities at SM18/SPS</vt:lpstr>
      <vt:lpstr>Task 1 Posts</vt:lpstr>
      <vt:lpstr>PowerPoint Presentation</vt:lpstr>
      <vt:lpstr>Task 2:  Design and assembly of the pre-series prototype</vt:lpstr>
      <vt:lpstr>Task 2 Posts</vt:lpstr>
      <vt:lpstr>Task 3: Beam dynamics and RF noise studies</vt:lpstr>
      <vt:lpstr>Milestones</vt:lpstr>
      <vt:lpstr>Task 3 Posts</vt:lpstr>
      <vt:lpstr>Resources</vt:lpstr>
      <vt:lpstr>Funding</vt:lpstr>
      <vt:lpstr>PowerPoint Presentation</vt:lpstr>
      <vt:lpstr>PowerPoint Presentation</vt:lpstr>
      <vt:lpstr>PowerPoint Presentation</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HL-LHC-UK</dc:title>
  <dc:creator>Graeme Burt</dc:creator>
  <cp:lastModifiedBy>Graeme Burt</cp:lastModifiedBy>
  <cp:revision>9</cp:revision>
  <dcterms:created xsi:type="dcterms:W3CDTF">2015-10-26T22:32:36Z</dcterms:created>
  <dcterms:modified xsi:type="dcterms:W3CDTF">2015-10-28T11:49:15Z</dcterms:modified>
</cp:coreProperties>
</file>