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303" r:id="rId3"/>
    <p:sldId id="304" r:id="rId4"/>
    <p:sldId id="307" r:id="rId5"/>
    <p:sldId id="329" r:id="rId6"/>
    <p:sldId id="314" r:id="rId7"/>
    <p:sldId id="306" r:id="rId8"/>
    <p:sldId id="315" r:id="rId9"/>
    <p:sldId id="326" r:id="rId10"/>
    <p:sldId id="305" r:id="rId11"/>
    <p:sldId id="308" r:id="rId12"/>
    <p:sldId id="310" r:id="rId13"/>
    <p:sldId id="327" r:id="rId14"/>
    <p:sldId id="312" r:id="rId15"/>
    <p:sldId id="317" r:id="rId16"/>
    <p:sldId id="318" r:id="rId17"/>
    <p:sldId id="328" r:id="rId18"/>
    <p:sldId id="320" r:id="rId19"/>
    <p:sldId id="321" r:id="rId20"/>
    <p:sldId id="323" r:id="rId21"/>
    <p:sldId id="324" r:id="rId22"/>
    <p:sldId id="313" r:id="rId23"/>
    <p:sldId id="333" r:id="rId24"/>
    <p:sldId id="316" r:id="rId25"/>
    <p:sldId id="311" r:id="rId26"/>
    <p:sldId id="299" r:id="rId27"/>
    <p:sldId id="325" r:id="rId28"/>
    <p:sldId id="330" r:id="rId29"/>
    <p:sldId id="331" r:id="rId30"/>
    <p:sldId id="332" r:id="rId31"/>
    <p:sldId id="334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5B9BD5"/>
    <a:srgbClr val="ED7D31"/>
    <a:srgbClr val="A5A5A5"/>
    <a:srgbClr val="FDE9D9"/>
    <a:srgbClr val="4472C4"/>
    <a:srgbClr val="0000FF"/>
    <a:srgbClr val="78BE20"/>
    <a:srgbClr val="A46C32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89" autoAdjust="0"/>
    <p:restoredTop sz="95405" autoAdjust="0"/>
  </p:normalViewPr>
  <p:slideViewPr>
    <p:cSldViewPr snapToGrid="0">
      <p:cViewPr varScale="1">
        <p:scale>
          <a:sx n="89" d="100"/>
          <a:sy n="89" d="100"/>
        </p:scale>
        <p:origin x="509" y="62"/>
      </p:cViewPr>
      <p:guideLst/>
    </p:cSldViewPr>
  </p:slideViewPr>
  <p:outlineViewPr>
    <p:cViewPr>
      <p:scale>
        <a:sx n="33" d="100"/>
        <a:sy n="33" d="100"/>
      </p:scale>
      <p:origin x="0" y="-6126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work\Cable%20expansion\Summar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tdfiler\users\usr_vols\e-f\eholik\COMSOL\QXF_V1\ForShifts\ShiftMultipole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tdfiler\users\usr_vols\e-f\eholik\COMSOL\QXF_V1\ForShifts\ShiftMultipole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tdfiler\users\usr_vols\e-f\eholik\COMSOL\QXF_V1\ForShifts\ShiftMultipoles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holik\Desktop\Laptop\COMSOL\QXF_V1\ForShifts\Output\MQXFS1_estimated%20multipoles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holik\Desktop\Laptop\COMSOL\QXF_V1\ForShifts\Output\MQXFS1_estimated%20multipoles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work\Cable%20expansion\Summar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work\Cable%20expansion\Summary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holik\Desktop\Laptop\Cable%20Expansion\3D%20Laser%20Confocal%20Keyence%20Microscope\20150224_LHQ1_SQXF1_ConfocalScopeMeasurement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tdfiler\users\usr_vols\e-f\eholik\COMSOL\QXF_V1\ForShifts\ShiftMultipole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tdfiler\users\usr_vols\e-f\eholik\COMSOL\QXF_V1\ForShifts\ShiftMultipole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tdfiler\users\usr_vols\e-f\eholik\COMSOL\QXF_V1\ForShifts\ShiftMultipole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tdfiler\users\usr_vols\e-f\eholik\COMSOL\QXF_V1\ForShifts\ShiftMultipole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tdfiler\users\usr_vols\e-f\eholik\COMSOL\QXF_V1\ForShifts\ShiftMultipole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486305666942873"/>
          <c:y val="0.31969779424746142"/>
          <c:w val="0.7488426446694163"/>
          <c:h val="0.65156227407909317"/>
        </c:manualLayout>
      </c:layout>
      <c:barChart>
        <c:barDir val="col"/>
        <c:grouping val="stacked"/>
        <c:varyColors val="0"/>
        <c:ser>
          <c:idx val="0"/>
          <c:order val="0"/>
          <c:tx>
            <c:v>Tension released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(Coils!$A$74:$A$80,Coils!$A$85:$A$90)</c:f>
              <c:strCache>
                <c:ptCount val="13"/>
                <c:pt idx="0">
                  <c:v>000 (Cu)</c:v>
                </c:pt>
                <c:pt idx="1">
                  <c:v>101 (low gr.)</c:v>
                </c:pt>
                <c:pt idx="2">
                  <c:v>102 (RRP)</c:v>
                </c:pt>
                <c:pt idx="3">
                  <c:v>103 (RRP)</c:v>
                </c:pt>
                <c:pt idx="4">
                  <c:v>104 (RRP)</c:v>
                </c:pt>
                <c:pt idx="5">
                  <c:v>201 (PIT)</c:v>
                </c:pt>
                <c:pt idx="6">
                  <c:v>202 (PIT)</c:v>
                </c:pt>
                <c:pt idx="7">
                  <c:v>1 (RRP)</c:v>
                </c:pt>
                <c:pt idx="8">
                  <c:v>2 (RRP)</c:v>
                </c:pt>
                <c:pt idx="9">
                  <c:v>3 (RRP)</c:v>
                </c:pt>
                <c:pt idx="10">
                  <c:v>4 (RRP)</c:v>
                </c:pt>
                <c:pt idx="11">
                  <c:v>5 (RRP)</c:v>
                </c:pt>
                <c:pt idx="12">
                  <c:v>6 (RRP)</c:v>
                </c:pt>
              </c:strCache>
            </c:strRef>
          </c:cat>
          <c:val>
            <c:numRef>
              <c:f>(Coils!$F$74:$F$80,Coils!$F$85:$F$90)</c:f>
              <c:numCache>
                <c:formatCode>0.000</c:formatCode>
                <c:ptCount val="13"/>
                <c:pt idx="0">
                  <c:v>-2.9999999999999982E-2</c:v>
                </c:pt>
                <c:pt idx="1">
                  <c:v>-0.12000000000000002</c:v>
                </c:pt>
                <c:pt idx="2">
                  <c:v>-9.0000000000000038E-2</c:v>
                </c:pt>
                <c:pt idx="3">
                  <c:v>-0.11000000000000001</c:v>
                </c:pt>
                <c:pt idx="4">
                  <c:v>-0.125</c:v>
                </c:pt>
                <c:pt idx="5">
                  <c:v>-7.4999999999999997E-2</c:v>
                </c:pt>
                <c:pt idx="6">
                  <c:v>-0.11000000000000001</c:v>
                </c:pt>
                <c:pt idx="7" formatCode="General">
                  <c:v>-0.10499999999999998</c:v>
                </c:pt>
                <c:pt idx="8" formatCode="General">
                  <c:v>-7.4999999999999997E-2</c:v>
                </c:pt>
                <c:pt idx="9" formatCode="General">
                  <c:v>-8.0000000000000071E-3</c:v>
                </c:pt>
                <c:pt idx="10" formatCode="General">
                  <c:v>-6.1000000000000033E-2</c:v>
                </c:pt>
                <c:pt idx="11" formatCode="General">
                  <c:v>-3.500000000000001E-2</c:v>
                </c:pt>
                <c:pt idx="12" formatCode="General">
                  <c:v>-5.2000000000000046E-2</c:v>
                </c:pt>
              </c:numCache>
            </c:numRef>
          </c:val>
        </c:ser>
        <c:ser>
          <c:idx val="2"/>
          <c:order val="1"/>
          <c:tx>
            <c:v>Curing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(Coils!$G$74:$G$80,Coils!$G$85:$G$90)</c:f>
              <c:numCache>
                <c:formatCode>0.000</c:formatCode>
                <c:ptCount val="13"/>
                <c:pt idx="0">
                  <c:v>-2.9999999999999982E-2</c:v>
                </c:pt>
                <c:pt idx="1">
                  <c:v>-2.9999999999999982E-2</c:v>
                </c:pt>
                <c:pt idx="2">
                  <c:v>-2.9999999999999982E-2</c:v>
                </c:pt>
                <c:pt idx="3">
                  <c:v>-2.9000000000000005E-2</c:v>
                </c:pt>
                <c:pt idx="4">
                  <c:v>-3.4999999999999996E-2</c:v>
                </c:pt>
                <c:pt idx="5">
                  <c:v>-2.0000000000000018E-2</c:v>
                </c:pt>
                <c:pt idx="6">
                  <c:v>5.000000000000027E-3</c:v>
                </c:pt>
                <c:pt idx="7">
                  <c:v>-2.3999999999999931E-2</c:v>
                </c:pt>
                <c:pt idx="8">
                  <c:v>-8.8817841970012528E-17</c:v>
                </c:pt>
                <c:pt idx="9">
                  <c:v>-4.8999999999999974E-2</c:v>
                </c:pt>
                <c:pt idx="10">
                  <c:v>-7.999999999999962E-3</c:v>
                </c:pt>
                <c:pt idx="11">
                  <c:v>-5.3000000000000026E-2</c:v>
                </c:pt>
                <c:pt idx="12">
                  <c:v>-1.5999999999999969E-2</c:v>
                </c:pt>
              </c:numCache>
            </c:numRef>
          </c:val>
        </c:ser>
        <c:ser>
          <c:idx val="1"/>
          <c:order val="2"/>
          <c:tx>
            <c:v>Heat treatment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(Coils!$A$74:$A$80,Coils!$A$85:$A$90)</c:f>
              <c:strCache>
                <c:ptCount val="13"/>
                <c:pt idx="0">
                  <c:v>000 (Cu)</c:v>
                </c:pt>
                <c:pt idx="1">
                  <c:v>101 (low gr.)</c:v>
                </c:pt>
                <c:pt idx="2">
                  <c:v>102 (RRP)</c:v>
                </c:pt>
                <c:pt idx="3">
                  <c:v>103 (RRP)</c:v>
                </c:pt>
                <c:pt idx="4">
                  <c:v>104 (RRP)</c:v>
                </c:pt>
                <c:pt idx="5">
                  <c:v>201 (PIT)</c:v>
                </c:pt>
                <c:pt idx="6">
                  <c:v>202 (PIT)</c:v>
                </c:pt>
                <c:pt idx="7">
                  <c:v>1 (RRP)</c:v>
                </c:pt>
                <c:pt idx="8">
                  <c:v>2 (RRP)</c:v>
                </c:pt>
                <c:pt idx="9">
                  <c:v>3 (RRP)</c:v>
                </c:pt>
                <c:pt idx="10">
                  <c:v>4 (RRP)</c:v>
                </c:pt>
                <c:pt idx="11">
                  <c:v>5 (RRP)</c:v>
                </c:pt>
                <c:pt idx="12">
                  <c:v>6 (RRP)</c:v>
                </c:pt>
              </c:strCache>
            </c:strRef>
          </c:cat>
          <c:val>
            <c:numRef>
              <c:f>(Coils!$H$74:$H$80,Coils!$H$85:$H$90)</c:f>
              <c:numCache>
                <c:formatCode>0.000</c:formatCode>
                <c:ptCount val="13"/>
                <c:pt idx="0">
                  <c:v>-0.23000000000000004</c:v>
                </c:pt>
                <c:pt idx="1">
                  <c:v>-4.0000000000000036E-2</c:v>
                </c:pt>
                <c:pt idx="2">
                  <c:v>-4.2999999999999969E-2</c:v>
                </c:pt>
                <c:pt idx="3">
                  <c:v>-4.6999999999999972E-2</c:v>
                </c:pt>
                <c:pt idx="4">
                  <c:v>0</c:v>
                </c:pt>
                <c:pt idx="5">
                  <c:v>-7.9999999999999988E-2</c:v>
                </c:pt>
                <c:pt idx="7" formatCode="General">
                  <c:v>-0.16700000000000004</c:v>
                </c:pt>
                <c:pt idx="8">
                  <c:v>-0.26149999999999995</c:v>
                </c:pt>
                <c:pt idx="9">
                  <c:v>-0.13900000000000001</c:v>
                </c:pt>
                <c:pt idx="10">
                  <c:v>-0.188</c:v>
                </c:pt>
                <c:pt idx="11">
                  <c:v>-0.16799999999999998</c:v>
                </c:pt>
                <c:pt idx="12" formatCode="General">
                  <c:v>-0.17099999999999999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37815080"/>
        <c:axId val="237815864"/>
      </c:barChart>
      <c:catAx>
        <c:axId val="2378150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CERN coils	                 LARP coils</a:t>
                </a:r>
              </a:p>
            </c:rich>
          </c:tx>
          <c:layout>
            <c:manualLayout>
              <c:xMode val="edge"/>
              <c:yMode val="edge"/>
              <c:x val="0.29531027371578555"/>
              <c:y val="3.6803812006538533E-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37815864"/>
        <c:crosses val="autoZero"/>
        <c:auto val="1"/>
        <c:lblAlgn val="ctr"/>
        <c:lblOffset val="100"/>
        <c:noMultiLvlLbl val="0"/>
      </c:catAx>
      <c:valAx>
        <c:axId val="237815864"/>
        <c:scaling>
          <c:orientation val="minMax"/>
          <c:max val="1.0000000000000002E-2"/>
          <c:min val="-0.3500000000000000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Longitudinal contraction [%]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37815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1766150479677354"/>
          <c:y val="0.75227910529549491"/>
          <c:w val="0.30733033370828644"/>
          <c:h val="0.18881248260007966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baseline="0" dirty="0">
                <a:effectLst/>
              </a:rPr>
              <a:t>Shift Opposite </a:t>
            </a:r>
            <a:r>
              <a:rPr lang="en-US" sz="1400" b="0" i="0" u="none" strike="noStrike" baseline="0" dirty="0" err="1">
                <a:effectLst/>
              </a:rPr>
              <a:t>MidPlanes</a:t>
            </a:r>
            <a:r>
              <a:rPr lang="en-US" sz="1400" b="0" i="0" u="none" strike="noStrike" baseline="0" dirty="0">
                <a:effectLst/>
              </a:rPr>
              <a:t> </a:t>
            </a:r>
            <a:r>
              <a:rPr lang="en-US" dirty="0"/>
              <a:t>(Skew)</a:t>
            </a:r>
          </a:p>
        </c:rich>
      </c:tx>
      <c:layout>
        <c:manualLayout>
          <c:xMode val="edge"/>
          <c:yMode val="edge"/>
          <c:x val="0.27320822397200351"/>
          <c:y val="1.06157112526539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755336832895888"/>
          <c:y val="0.11511466671358811"/>
          <c:w val="0.83289107611548552"/>
          <c:h val="0.72473209957035623"/>
        </c:manualLayout>
      </c:layout>
      <c:scatterChart>
        <c:scatterStyle val="lineMarker"/>
        <c:varyColors val="0"/>
        <c:ser>
          <c:idx val="2"/>
          <c:order val="0"/>
          <c:tx>
            <c:strRef>
              <c:f>'Multipole shifts'!$Y$1</c:f>
              <c:strCache>
                <c:ptCount val="1"/>
                <c:pt idx="0">
                  <c:v>a3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shifts'!$B$5:$B$7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shifts'!$Y$5:$Y$7</c:f>
              <c:numCache>
                <c:formatCode>0.0000</c:formatCode>
                <c:ptCount val="3"/>
                <c:pt idx="0">
                  <c:v>0</c:v>
                </c:pt>
                <c:pt idx="1">
                  <c:v>-1.0592380887924256E-5</c:v>
                </c:pt>
                <c:pt idx="2">
                  <c:v>-5.2369720772755807E-6</c:v>
                </c:pt>
              </c:numCache>
            </c:numRef>
          </c:yVal>
          <c:smooth val="0"/>
        </c:ser>
        <c:ser>
          <c:idx val="3"/>
          <c:order val="1"/>
          <c:tx>
            <c:strRef>
              <c:f>'Multipole shifts'!$Z$1</c:f>
              <c:strCache>
                <c:ptCount val="1"/>
                <c:pt idx="0">
                  <c:v>a4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shifts'!$B$5:$B$7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shifts'!$Z$5:$Z$7</c:f>
              <c:numCache>
                <c:formatCode>0.0000</c:formatCode>
                <c:ptCount val="3"/>
                <c:pt idx="0">
                  <c:v>0</c:v>
                </c:pt>
                <c:pt idx="1">
                  <c:v>-2.8110552228858179</c:v>
                </c:pt>
                <c:pt idx="2">
                  <c:v>-11.244159662642458</c:v>
                </c:pt>
              </c:numCache>
            </c:numRef>
          </c:yVal>
          <c:smooth val="0"/>
        </c:ser>
        <c:ser>
          <c:idx val="4"/>
          <c:order val="2"/>
          <c:tx>
            <c:strRef>
              <c:f>'Multipole shifts'!$AA$1</c:f>
              <c:strCache>
                <c:ptCount val="1"/>
                <c:pt idx="0">
                  <c:v>a5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5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shifts'!$B$5:$B$7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shifts'!$AA$5:$AA$7</c:f>
              <c:numCache>
                <c:formatCode>0.0000</c:formatCode>
                <c:ptCount val="3"/>
                <c:pt idx="0">
                  <c:v>0</c:v>
                </c:pt>
                <c:pt idx="1">
                  <c:v>1.607384887025527E-6</c:v>
                </c:pt>
                <c:pt idx="2">
                  <c:v>1.0585232839739312E-7</c:v>
                </c:pt>
              </c:numCache>
            </c:numRef>
          </c:yVal>
          <c:smooth val="0"/>
        </c:ser>
        <c:ser>
          <c:idx val="5"/>
          <c:order val="3"/>
          <c:tx>
            <c:strRef>
              <c:f>'Multipole shifts'!$AB$1</c:f>
              <c:strCache>
                <c:ptCount val="1"/>
                <c:pt idx="0">
                  <c:v>a6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6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shifts'!$B$5:$B$7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shifts'!$AB$5:$AB$7</c:f>
              <c:numCache>
                <c:formatCode>0.0000</c:formatCode>
                <c:ptCount val="3"/>
                <c:pt idx="0">
                  <c:v>0</c:v>
                </c:pt>
                <c:pt idx="1">
                  <c:v>5.0509078674028438E-6</c:v>
                </c:pt>
                <c:pt idx="2">
                  <c:v>-1.5696861077207667E-7</c:v>
                </c:pt>
              </c:numCache>
            </c:numRef>
          </c:yVal>
          <c:smooth val="0"/>
        </c:ser>
        <c:ser>
          <c:idx val="6"/>
          <c:order val="4"/>
          <c:tx>
            <c:strRef>
              <c:f>'Multipole shifts'!$AC$1</c:f>
              <c:strCache>
                <c:ptCount val="1"/>
                <c:pt idx="0">
                  <c:v>a7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shifts'!$B$5:$B$7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shifts'!$AC$5:$AC$7</c:f>
              <c:numCache>
                <c:formatCode>0.0000</c:formatCode>
                <c:ptCount val="3"/>
                <c:pt idx="0">
                  <c:v>0</c:v>
                </c:pt>
                <c:pt idx="1">
                  <c:v>3.2785755237772972E-8</c:v>
                </c:pt>
                <c:pt idx="2">
                  <c:v>-5.0891390811647101E-8</c:v>
                </c:pt>
              </c:numCache>
            </c:numRef>
          </c:yVal>
          <c:smooth val="0"/>
        </c:ser>
        <c:ser>
          <c:idx val="7"/>
          <c:order val="5"/>
          <c:tx>
            <c:strRef>
              <c:f>'Multipole shifts'!$AD$1</c:f>
              <c:strCache>
                <c:ptCount val="1"/>
                <c:pt idx="0">
                  <c:v>a8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shifts'!$B$5:$B$7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shifts'!$AD$5:$AD$7</c:f>
              <c:numCache>
                <c:formatCode>0.0000</c:formatCode>
                <c:ptCount val="3"/>
                <c:pt idx="0">
                  <c:v>0</c:v>
                </c:pt>
                <c:pt idx="1">
                  <c:v>-0.15923030988742104</c:v>
                </c:pt>
                <c:pt idx="2">
                  <c:v>-0.63686604836937721</c:v>
                </c:pt>
              </c:numCache>
            </c:numRef>
          </c:yVal>
          <c:smooth val="0"/>
        </c:ser>
        <c:ser>
          <c:idx val="8"/>
          <c:order val="6"/>
          <c:tx>
            <c:strRef>
              <c:f>'Multipole shifts'!$AE$1</c:f>
              <c:strCache>
                <c:ptCount val="1"/>
                <c:pt idx="0">
                  <c:v>a9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shifts'!$B$5:$B$7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shifts'!$AE$5:$AE$7</c:f>
              <c:numCache>
                <c:formatCode>0.0000</c:formatCode>
                <c:ptCount val="3"/>
                <c:pt idx="0">
                  <c:v>0</c:v>
                </c:pt>
                <c:pt idx="1">
                  <c:v>6.1972551615951779E-8</c:v>
                </c:pt>
                <c:pt idx="2">
                  <c:v>5.8473654515720073E-8</c:v>
                </c:pt>
              </c:numCache>
            </c:numRef>
          </c:yVal>
          <c:smooth val="0"/>
        </c:ser>
        <c:ser>
          <c:idx val="9"/>
          <c:order val="7"/>
          <c:tx>
            <c:strRef>
              <c:f>'Multipole shifts'!$AF$1</c:f>
              <c:strCache>
                <c:ptCount val="1"/>
                <c:pt idx="0">
                  <c:v>a10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shifts'!$B$5:$B$7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shifts'!$AF$5:$AF$7</c:f>
              <c:numCache>
                <c:formatCode>0.0000</c:formatCode>
                <c:ptCount val="3"/>
                <c:pt idx="0">
                  <c:v>0</c:v>
                </c:pt>
                <c:pt idx="1">
                  <c:v>8.0953805035934505E-8</c:v>
                </c:pt>
                <c:pt idx="2">
                  <c:v>-6.8640144891038642E-8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1613480"/>
        <c:axId val="381613872"/>
      </c:scatterChart>
      <c:valAx>
        <c:axId val="381613480"/>
        <c:scaling>
          <c:orientation val="minMax"/>
          <c:max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Displacement</a:t>
                </a:r>
                <a:r>
                  <a:rPr lang="en-US" baseline="0"/>
                  <a:t> (µm)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43777668416447951"/>
              <c:y val="0.922265704810850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1613872"/>
        <c:crosses val="autoZero"/>
        <c:crossBetween val="midCat"/>
      </c:valAx>
      <c:valAx>
        <c:axId val="381613872"/>
        <c:scaling>
          <c:orientation val="minMax"/>
          <c:max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Unit Shift</a:t>
                </a:r>
              </a:p>
            </c:rich>
          </c:tx>
          <c:layout>
            <c:manualLayout>
              <c:xMode val="edge"/>
              <c:yMode val="edge"/>
              <c:x val="1.1444444444444445E-2"/>
              <c:y val="0.3736592440276176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1613480"/>
        <c:crosses val="autoZero"/>
        <c:crossBetween val="midCat"/>
        <c:majorUnit val="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0551204933483547"/>
          <c:y val="0.18701264131769224"/>
          <c:w val="0.28989632534558224"/>
          <c:h val="0.42453399535249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Radial Shift One Coil (Normal)</a:t>
            </a:r>
          </a:p>
        </c:rich>
      </c:tx>
      <c:layout>
        <c:manualLayout>
          <c:xMode val="edge"/>
          <c:yMode val="edge"/>
          <c:x val="0.2787637795275591"/>
          <c:y val="1.06157112526539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384948988157619"/>
          <c:y val="0.11511466671358811"/>
          <c:w val="0.80851393216211387"/>
          <c:h val="0.7300399551966833"/>
        </c:manualLayout>
      </c:layout>
      <c:scatterChart>
        <c:scatterStyle val="lineMarker"/>
        <c:varyColors val="0"/>
        <c:ser>
          <c:idx val="2"/>
          <c:order val="0"/>
          <c:tx>
            <c:strRef>
              <c:f>'Multipole shifts'!$E$1</c:f>
              <c:strCache>
                <c:ptCount val="1"/>
                <c:pt idx="0">
                  <c:v>b3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shifts'!$B$20:$B$22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shifts'!$E$20:$E$22</c:f>
              <c:numCache>
                <c:formatCode>0.0000</c:formatCode>
                <c:ptCount val="3"/>
                <c:pt idx="0">
                  <c:v>0</c:v>
                </c:pt>
                <c:pt idx="1">
                  <c:v>-1.5884749340775886</c:v>
                </c:pt>
                <c:pt idx="2">
                  <c:v>-6.3369361595830256</c:v>
                </c:pt>
              </c:numCache>
            </c:numRef>
          </c:yVal>
          <c:smooth val="0"/>
        </c:ser>
        <c:ser>
          <c:idx val="3"/>
          <c:order val="1"/>
          <c:tx>
            <c:strRef>
              <c:f>'Multipole shifts'!$F$1</c:f>
              <c:strCache>
                <c:ptCount val="1"/>
                <c:pt idx="0">
                  <c:v>b4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shifts'!$B$20:$B$22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shifts'!$F$20:$F$22</c:f>
              <c:numCache>
                <c:formatCode>0.0000</c:formatCode>
                <c:ptCount val="3"/>
                <c:pt idx="0">
                  <c:v>0</c:v>
                </c:pt>
                <c:pt idx="1">
                  <c:v>-3.9227006923792667E-7</c:v>
                </c:pt>
                <c:pt idx="2">
                  <c:v>-2.5364132743229132E-6</c:v>
                </c:pt>
              </c:numCache>
            </c:numRef>
          </c:yVal>
          <c:smooth val="0"/>
        </c:ser>
        <c:ser>
          <c:idx val="4"/>
          <c:order val="2"/>
          <c:tx>
            <c:strRef>
              <c:f>'Multipole shifts'!$G$1</c:f>
              <c:strCache>
                <c:ptCount val="1"/>
                <c:pt idx="0">
                  <c:v>b5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5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shifts'!$B$20:$B$22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shifts'!$G$20:$G$22</c:f>
              <c:numCache>
                <c:formatCode>0.0000</c:formatCode>
                <c:ptCount val="3"/>
                <c:pt idx="0">
                  <c:v>0</c:v>
                </c:pt>
                <c:pt idx="1">
                  <c:v>0.34360517721364392</c:v>
                </c:pt>
                <c:pt idx="2">
                  <c:v>1.3682962257615479</c:v>
                </c:pt>
              </c:numCache>
            </c:numRef>
          </c:yVal>
          <c:smooth val="0"/>
        </c:ser>
        <c:ser>
          <c:idx val="5"/>
          <c:order val="3"/>
          <c:tx>
            <c:strRef>
              <c:f>'Multipole shifts'!$H$1</c:f>
              <c:strCache>
                <c:ptCount val="1"/>
                <c:pt idx="0">
                  <c:v>b6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6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shifts'!$B$20:$B$22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shifts'!$H$20:$H$22</c:f>
              <c:numCache>
                <c:formatCode>0.0000</c:formatCode>
                <c:ptCount val="3"/>
                <c:pt idx="0">
                  <c:v>0</c:v>
                </c:pt>
                <c:pt idx="1">
                  <c:v>3.1191830727259062E-3</c:v>
                </c:pt>
                <c:pt idx="2">
                  <c:v>1.2444557984691351E-2</c:v>
                </c:pt>
              </c:numCache>
            </c:numRef>
          </c:yVal>
          <c:smooth val="0"/>
        </c:ser>
        <c:ser>
          <c:idx val="6"/>
          <c:order val="4"/>
          <c:tx>
            <c:strRef>
              <c:f>'Multipole shifts'!$I$1</c:f>
              <c:strCache>
                <c:ptCount val="1"/>
                <c:pt idx="0">
                  <c:v>b7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shifts'!$B$20:$B$22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shifts'!$I$20:$I$22</c:f>
              <c:numCache>
                <c:formatCode>0.0000</c:formatCode>
                <c:ptCount val="3"/>
                <c:pt idx="0">
                  <c:v>0</c:v>
                </c:pt>
                <c:pt idx="1">
                  <c:v>-0.10567145864195623</c:v>
                </c:pt>
                <c:pt idx="2">
                  <c:v>-0.42000938413831895</c:v>
                </c:pt>
              </c:numCache>
            </c:numRef>
          </c:yVal>
          <c:smooth val="0"/>
        </c:ser>
        <c:ser>
          <c:idx val="7"/>
          <c:order val="5"/>
          <c:tx>
            <c:strRef>
              <c:f>'Multipole shifts'!$J$1</c:f>
              <c:strCache>
                <c:ptCount val="1"/>
                <c:pt idx="0">
                  <c:v>b8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shifts'!$B$20:$B$22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shifts'!$J$20:$J$22</c:f>
              <c:numCache>
                <c:formatCode>0.0000</c:formatCode>
                <c:ptCount val="3"/>
                <c:pt idx="0">
                  <c:v>0</c:v>
                </c:pt>
                <c:pt idx="1">
                  <c:v>-1.3148139130466772E-8</c:v>
                </c:pt>
                <c:pt idx="2">
                  <c:v>-1.1727800145870756E-7</c:v>
                </c:pt>
              </c:numCache>
            </c:numRef>
          </c:yVal>
          <c:smooth val="0"/>
        </c:ser>
        <c:ser>
          <c:idx val="8"/>
          <c:order val="6"/>
          <c:tx>
            <c:strRef>
              <c:f>'Multipole shifts'!$K$1</c:f>
              <c:strCache>
                <c:ptCount val="1"/>
                <c:pt idx="0">
                  <c:v>b9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shifts'!$B$20:$B$22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shifts'!$K$20:$K$22</c:f>
              <c:numCache>
                <c:formatCode>0.0000</c:formatCode>
                <c:ptCount val="3"/>
                <c:pt idx="0">
                  <c:v>0</c:v>
                </c:pt>
                <c:pt idx="1">
                  <c:v>3.7303231605193186E-2</c:v>
                </c:pt>
                <c:pt idx="2">
                  <c:v>0.14799596420447955</c:v>
                </c:pt>
              </c:numCache>
            </c:numRef>
          </c:yVal>
          <c:smooth val="0"/>
        </c:ser>
        <c:ser>
          <c:idx val="9"/>
          <c:order val="7"/>
          <c:tx>
            <c:strRef>
              <c:f>'Multipole shifts'!$L$1</c:f>
              <c:strCache>
                <c:ptCount val="1"/>
                <c:pt idx="0">
                  <c:v>b10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shifts'!$B$20:$B$22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shifts'!$L$20:$L$22</c:f>
              <c:numCache>
                <c:formatCode>0.0000</c:formatCode>
                <c:ptCount val="3"/>
                <c:pt idx="0">
                  <c:v>0</c:v>
                </c:pt>
                <c:pt idx="1">
                  <c:v>1.4820016160588256E-4</c:v>
                </c:pt>
                <c:pt idx="2">
                  <c:v>5.9829574159753207E-4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1615440"/>
        <c:axId val="382016936"/>
      </c:scatterChart>
      <c:valAx>
        <c:axId val="381615440"/>
        <c:scaling>
          <c:orientation val="minMax"/>
          <c:max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Displacement</a:t>
                </a:r>
                <a:r>
                  <a:rPr lang="en-US" baseline="0"/>
                  <a:t> (µm)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43777668416447951"/>
              <c:y val="0.922265704810850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2016936"/>
        <c:crosses val="autoZero"/>
        <c:crossBetween val="midCat"/>
      </c:valAx>
      <c:valAx>
        <c:axId val="382016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Unit Shift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1615440"/>
        <c:crosses val="autoZero"/>
        <c:crossBetween val="midCat"/>
        <c:majorUnit val="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7321493896781645E-2"/>
          <c:y val="0.46150242158207816"/>
          <c:w val="0.69779499477775853"/>
          <c:h val="0.2244390516337438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baseline="0">
                <a:effectLst/>
              </a:rPr>
              <a:t>Radial Shift One Coil </a:t>
            </a:r>
            <a:r>
              <a:rPr lang="en-US"/>
              <a:t>(Skew)</a:t>
            </a:r>
          </a:p>
        </c:rich>
      </c:tx>
      <c:layout>
        <c:manualLayout>
          <c:xMode val="edge"/>
          <c:yMode val="edge"/>
          <c:x val="0.35376377952755911"/>
          <c:y val="5.307855626326963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088670166229222"/>
          <c:y val="0.11511466671358811"/>
          <c:w val="0.84955774278215235"/>
          <c:h val="0.72473209957035623"/>
        </c:manualLayout>
      </c:layout>
      <c:scatterChart>
        <c:scatterStyle val="lineMarker"/>
        <c:varyColors val="0"/>
        <c:ser>
          <c:idx val="2"/>
          <c:order val="0"/>
          <c:tx>
            <c:strRef>
              <c:f>'Multipole shifts'!$Y$1</c:f>
              <c:strCache>
                <c:ptCount val="1"/>
                <c:pt idx="0">
                  <c:v>a3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shifts'!$B$20:$B$22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shifts'!$Y$20:$Y$22</c:f>
              <c:numCache>
                <c:formatCode>0.0000</c:formatCode>
                <c:ptCount val="3"/>
                <c:pt idx="0">
                  <c:v>0</c:v>
                </c:pt>
                <c:pt idx="1">
                  <c:v>1.5884748035149354</c:v>
                </c:pt>
                <c:pt idx="2">
                  <c:v>6.3370007437873985</c:v>
                </c:pt>
              </c:numCache>
            </c:numRef>
          </c:yVal>
          <c:smooth val="0"/>
        </c:ser>
        <c:ser>
          <c:idx val="3"/>
          <c:order val="1"/>
          <c:tx>
            <c:strRef>
              <c:f>'Multipole shifts'!$Z$1</c:f>
              <c:strCache>
                <c:ptCount val="1"/>
                <c:pt idx="0">
                  <c:v>a4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shifts'!$B$20:$B$22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shifts'!$Z$20:$Z$22</c:f>
              <c:numCache>
                <c:formatCode>0.0000</c:formatCode>
                <c:ptCount val="3"/>
                <c:pt idx="0">
                  <c:v>0</c:v>
                </c:pt>
                <c:pt idx="1">
                  <c:v>1.331746387258893</c:v>
                </c:pt>
                <c:pt idx="2">
                  <c:v>5.3080283206828147</c:v>
                </c:pt>
              </c:numCache>
            </c:numRef>
          </c:yVal>
          <c:smooth val="0"/>
        </c:ser>
        <c:ser>
          <c:idx val="4"/>
          <c:order val="2"/>
          <c:tx>
            <c:strRef>
              <c:f>'Multipole shifts'!$AA$1</c:f>
              <c:strCache>
                <c:ptCount val="1"/>
                <c:pt idx="0">
                  <c:v>a5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5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shifts'!$B$20:$B$22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shifts'!$AA$20:$AA$22</c:f>
              <c:numCache>
                <c:formatCode>0.0000</c:formatCode>
                <c:ptCount val="3"/>
                <c:pt idx="0">
                  <c:v>0</c:v>
                </c:pt>
                <c:pt idx="1">
                  <c:v>0.343605101957703</c:v>
                </c:pt>
                <c:pt idx="2">
                  <c:v>1.3683026590834555</c:v>
                </c:pt>
              </c:numCache>
            </c:numRef>
          </c:yVal>
          <c:smooth val="0"/>
        </c:ser>
        <c:ser>
          <c:idx val="5"/>
          <c:order val="3"/>
          <c:tx>
            <c:strRef>
              <c:f>'Multipole shifts'!$AB$1</c:f>
              <c:strCache>
                <c:ptCount val="1"/>
                <c:pt idx="0">
                  <c:v>a6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6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shifts'!$B$20:$B$22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shifts'!$AB$20:$AB$22</c:f>
              <c:numCache>
                <c:formatCode>0.0000</c:formatCode>
                <c:ptCount val="3"/>
                <c:pt idx="0">
                  <c:v>0</c:v>
                </c:pt>
                <c:pt idx="1">
                  <c:v>1.7474757826370952E-7</c:v>
                </c:pt>
                <c:pt idx="2">
                  <c:v>6.1599092960675398E-6</c:v>
                </c:pt>
              </c:numCache>
            </c:numRef>
          </c:yVal>
          <c:smooth val="0"/>
        </c:ser>
        <c:ser>
          <c:idx val="6"/>
          <c:order val="4"/>
          <c:tx>
            <c:strRef>
              <c:f>'Multipole shifts'!$AC$1</c:f>
              <c:strCache>
                <c:ptCount val="1"/>
                <c:pt idx="0">
                  <c:v>a7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shifts'!$B$20:$B$22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shifts'!$AC$20:$AC$22</c:f>
              <c:numCache>
                <c:formatCode>0.0000</c:formatCode>
                <c:ptCount val="3"/>
                <c:pt idx="0">
                  <c:v>0</c:v>
                </c:pt>
                <c:pt idx="1">
                  <c:v>0.10567136734386237</c:v>
                </c:pt>
                <c:pt idx="2">
                  <c:v>0.42001075414613542</c:v>
                </c:pt>
              </c:numCache>
            </c:numRef>
          </c:yVal>
          <c:smooth val="0"/>
        </c:ser>
        <c:ser>
          <c:idx val="7"/>
          <c:order val="5"/>
          <c:tx>
            <c:strRef>
              <c:f>'Multipole shifts'!$AD$1</c:f>
              <c:strCache>
                <c:ptCount val="1"/>
                <c:pt idx="0">
                  <c:v>a8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shifts'!$B$20:$B$22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shifts'!$AD$20:$AD$22</c:f>
              <c:numCache>
                <c:formatCode>0.0000</c:formatCode>
                <c:ptCount val="3"/>
                <c:pt idx="0">
                  <c:v>0</c:v>
                </c:pt>
                <c:pt idx="1">
                  <c:v>0.12437265708960588</c:v>
                </c:pt>
                <c:pt idx="2">
                  <c:v>0.49388474336715732</c:v>
                </c:pt>
              </c:numCache>
            </c:numRef>
          </c:yVal>
          <c:smooth val="0"/>
        </c:ser>
        <c:ser>
          <c:idx val="8"/>
          <c:order val="6"/>
          <c:tx>
            <c:strRef>
              <c:f>'Multipole shifts'!$AE$1</c:f>
              <c:strCache>
                <c:ptCount val="1"/>
                <c:pt idx="0">
                  <c:v>a9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shifts'!$B$20:$B$22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shifts'!$AE$20:$AE$22</c:f>
              <c:numCache>
                <c:formatCode>0.0000</c:formatCode>
                <c:ptCount val="3"/>
                <c:pt idx="0">
                  <c:v>0</c:v>
                </c:pt>
                <c:pt idx="1">
                  <c:v>3.7303141327216509E-2</c:v>
                </c:pt>
                <c:pt idx="2">
                  <c:v>0.14799607014494073</c:v>
                </c:pt>
              </c:numCache>
            </c:numRef>
          </c:yVal>
          <c:smooth val="0"/>
        </c:ser>
        <c:ser>
          <c:idx val="9"/>
          <c:order val="7"/>
          <c:tx>
            <c:strRef>
              <c:f>'Multipole shifts'!$AF$1</c:f>
              <c:strCache>
                <c:ptCount val="1"/>
                <c:pt idx="0">
                  <c:v>a10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shifts'!$B$20:$B$22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shifts'!$AF$20:$AF$22</c:f>
              <c:numCache>
                <c:formatCode>0.0000</c:formatCode>
                <c:ptCount val="3"/>
                <c:pt idx="0">
                  <c:v>0</c:v>
                </c:pt>
                <c:pt idx="1">
                  <c:v>-1.440059174713446E-8</c:v>
                </c:pt>
                <c:pt idx="2">
                  <c:v>9.5199929001661362E-8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2017720"/>
        <c:axId val="382018112"/>
      </c:scatterChart>
      <c:valAx>
        <c:axId val="382017720"/>
        <c:scaling>
          <c:orientation val="minMax"/>
          <c:max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Displacement</a:t>
                </a:r>
                <a:r>
                  <a:rPr lang="en-US" baseline="0"/>
                  <a:t> (µm)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43777668416447951"/>
              <c:y val="0.922265704810850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2018112"/>
        <c:crosses val="autoZero"/>
        <c:crossBetween val="midCat"/>
      </c:valAx>
      <c:valAx>
        <c:axId val="38201811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Unit Shift</a:t>
                </a:r>
              </a:p>
            </c:rich>
          </c:tx>
          <c:layout>
            <c:manualLayout>
              <c:xMode val="edge"/>
              <c:yMode val="edge"/>
              <c:x val="1.1444444444444445E-2"/>
              <c:y val="0.3736592440276176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2017720"/>
        <c:crosses val="autoZero"/>
        <c:crossBetween val="midCat"/>
        <c:majorUnit val="1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027690288713912"/>
          <c:y val="0.14324188775766081"/>
          <c:w val="0.34945748408082522"/>
          <c:h val="0.42453399535249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Normal Multipoles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60673665791776"/>
          <c:y val="0.11615740740740743"/>
          <c:w val="0.84511329833770765"/>
          <c:h val="0.7578933362496354"/>
        </c:manualLayout>
      </c:layout>
      <c:lineChart>
        <c:grouping val="standard"/>
        <c:varyColors val="0"/>
        <c:ser>
          <c:idx val="0"/>
          <c:order val="0"/>
          <c:tx>
            <c:v>Nominal</c:v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Sheet1!$D$6:$K$6</c:f>
              <c:numCache>
                <c:formatCode>General</c:formatCode>
                <c:ptCount val="8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10</c:v>
                </c:pt>
              </c:numCache>
            </c:numRef>
          </c:cat>
          <c:val>
            <c:numRef>
              <c:f>Sheet1!$D$5:$K$5</c:f>
              <c:numCache>
                <c:formatCode>0.0000</c:formatCode>
                <c:ptCount val="8"/>
                <c:pt idx="0">
                  <c:v>2.297433164816294E-4</c:v>
                </c:pt>
                <c:pt idx="1">
                  <c:v>-1.9917209992856614E-6</c:v>
                </c:pt>
                <c:pt idx="2">
                  <c:v>2.8869235666104186E-5</c:v>
                </c:pt>
                <c:pt idx="3">
                  <c:v>0.28789703195436861</c:v>
                </c:pt>
                <c:pt idx="4">
                  <c:v>5.0301645300697815E-6</c:v>
                </c:pt>
                <c:pt idx="5">
                  <c:v>-1.0138852185240837E-7</c:v>
                </c:pt>
                <c:pt idx="6">
                  <c:v>5.3084284592641291E-7</c:v>
                </c:pt>
                <c:pt idx="7">
                  <c:v>-0.39757172956780251</c:v>
                </c:pt>
              </c:numCache>
            </c:numRef>
          </c:val>
          <c:smooth val="0"/>
        </c:ser>
        <c:ser>
          <c:idx val="1"/>
          <c:order val="1"/>
          <c:tx>
            <c:v>Adjust Coils According to Shims</c:v>
          </c:tx>
          <c:spPr>
            <a:ln w="19050" cap="rnd">
              <a:noFill/>
              <a:round/>
            </a:ln>
            <a:effectLst/>
          </c:spPr>
          <c:marker>
            <c:symbol val="star"/>
            <c:size val="7"/>
            <c:spPr>
              <a:noFill/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Sheet1!$D$6:$K$6</c:f>
              <c:numCache>
                <c:formatCode>General</c:formatCode>
                <c:ptCount val="8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10</c:v>
                </c:pt>
              </c:numCache>
            </c:numRef>
          </c:cat>
          <c:val>
            <c:numRef>
              <c:f>Sheet1!$D$3:$K$3</c:f>
              <c:numCache>
                <c:formatCode>0.0000</c:formatCode>
                <c:ptCount val="8"/>
                <c:pt idx="0">
                  <c:v>-1.843773381784618</c:v>
                </c:pt>
                <c:pt idx="1">
                  <c:v>9.7043507579917445E-7</c:v>
                </c:pt>
                <c:pt idx="2">
                  <c:v>0.77634453941574855</c:v>
                </c:pt>
                <c:pt idx="3">
                  <c:v>-5.0639951558918095E-2</c:v>
                </c:pt>
                <c:pt idx="4">
                  <c:v>-4.4967189901335351E-2</c:v>
                </c:pt>
                <c:pt idx="5">
                  <c:v>-5.309096420358584E-7</c:v>
                </c:pt>
                <c:pt idx="6">
                  <c:v>8.6787426925040059E-2</c:v>
                </c:pt>
                <c:pt idx="7">
                  <c:v>-0.44768394580819459</c:v>
                </c:pt>
              </c:numCache>
            </c:numRef>
          </c:val>
          <c:smooth val="0"/>
        </c:ser>
        <c:ser>
          <c:idx val="2"/>
          <c:order val="2"/>
          <c:tx>
            <c:v>Adjust Coils According to Coil Size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5"/>
            <c:spPr>
              <a:noFill/>
              <a:ln w="12700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cat>
            <c:numRef>
              <c:f>Sheet1!$D$6:$K$6</c:f>
              <c:numCache>
                <c:formatCode>General</c:formatCode>
                <c:ptCount val="8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10</c:v>
                </c:pt>
              </c:numCache>
            </c:numRef>
          </c:cat>
          <c:val>
            <c:numRef>
              <c:f>Sheet1!$D$4:$K$4</c:f>
              <c:numCache>
                <c:formatCode>0.0000</c:formatCode>
                <c:ptCount val="8"/>
                <c:pt idx="0">
                  <c:v>-2.6375080170611027</c:v>
                </c:pt>
                <c:pt idx="1">
                  <c:v>-1.2952155578582426E-5</c:v>
                </c:pt>
                <c:pt idx="2">
                  <c:v>0.94813723114919146</c:v>
                </c:pt>
                <c:pt idx="3">
                  <c:v>-4.3154714686425275E-2</c:v>
                </c:pt>
                <c:pt idx="4">
                  <c:v>-9.7624553147765622E-2</c:v>
                </c:pt>
                <c:pt idx="5">
                  <c:v>-5.8466135967647545E-7</c:v>
                </c:pt>
                <c:pt idx="6">
                  <c:v>0.10540351215619101</c:v>
                </c:pt>
                <c:pt idx="7">
                  <c:v>-0.44735002482364883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2018896"/>
        <c:axId val="382019288"/>
      </c:lineChart>
      <c:catAx>
        <c:axId val="382018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2019288"/>
        <c:crosses val="autoZero"/>
        <c:auto val="1"/>
        <c:lblAlgn val="ctr"/>
        <c:lblOffset val="100"/>
        <c:noMultiLvlLbl val="0"/>
      </c:catAx>
      <c:valAx>
        <c:axId val="382019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Units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2018896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41781299212598422"/>
          <c:y val="0.65935002916302132"/>
          <c:w val="0.53218700787401585"/>
          <c:h val="0.20023476232137649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Skew Multipoles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60673665791776"/>
          <c:y val="0.11615740740740743"/>
          <c:w val="0.84511329833770765"/>
          <c:h val="0.7578933362496354"/>
        </c:manualLayout>
      </c:layout>
      <c:lineChart>
        <c:grouping val="standard"/>
        <c:varyColors val="0"/>
        <c:ser>
          <c:idx val="0"/>
          <c:order val="0"/>
          <c:tx>
            <c:v>Nominal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Sheet1!$D$6:$K$6</c:f>
              <c:numCache>
                <c:formatCode>General</c:formatCode>
                <c:ptCount val="8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10</c:v>
                </c:pt>
              </c:numCache>
            </c:numRef>
          </c:cat>
          <c:val>
            <c:numRef>
              <c:f>Sheet1!$X$5:$AE$5</c:f>
              <c:numCache>
                <c:formatCode>0.0000</c:formatCode>
                <c:ptCount val="8"/>
                <c:pt idx="0">
                  <c:v>-9.2819418121410857E-6</c:v>
                </c:pt>
                <c:pt idx="1">
                  <c:v>-3.3814157089793686E-5</c:v>
                </c:pt>
                <c:pt idx="2">
                  <c:v>-2.402916410457989E-5</c:v>
                </c:pt>
                <c:pt idx="3">
                  <c:v>5.4587474760337642E-5</c:v>
                </c:pt>
                <c:pt idx="4">
                  <c:v>1.4106900405153179E-6</c:v>
                </c:pt>
                <c:pt idx="5">
                  <c:v>5.6390571143601503E-8</c:v>
                </c:pt>
                <c:pt idx="6">
                  <c:v>-5.6609923075559842E-7</c:v>
                </c:pt>
                <c:pt idx="7">
                  <c:v>1.3395038339816009E-6</c:v>
                </c:pt>
              </c:numCache>
            </c:numRef>
          </c:val>
          <c:smooth val="0"/>
        </c:ser>
        <c:ser>
          <c:idx val="1"/>
          <c:order val="1"/>
          <c:tx>
            <c:v>Adjust Coils According to Shims</c:v>
          </c:tx>
          <c:spPr>
            <a:ln w="25400" cap="rnd">
              <a:noFill/>
              <a:round/>
            </a:ln>
            <a:effectLst/>
          </c:spPr>
          <c:marker>
            <c:symbol val="star"/>
            <c:size val="7"/>
            <c:spPr>
              <a:noFill/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Sheet1!$D$6:$K$6</c:f>
              <c:numCache>
                <c:formatCode>General</c:formatCode>
                <c:ptCount val="8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10</c:v>
                </c:pt>
              </c:numCache>
            </c:numRef>
          </c:cat>
          <c:val>
            <c:numRef>
              <c:f>Sheet1!$X$3:$AE$3</c:f>
              <c:numCache>
                <c:formatCode>0.0000</c:formatCode>
                <c:ptCount val="8"/>
                <c:pt idx="0">
                  <c:v>-1.8439280452780777</c:v>
                </c:pt>
                <c:pt idx="1">
                  <c:v>4.7118518421024405</c:v>
                </c:pt>
                <c:pt idx="2">
                  <c:v>-0.77632279515741909</c:v>
                </c:pt>
                <c:pt idx="3">
                  <c:v>1.6328985330956811E-5</c:v>
                </c:pt>
                <c:pt idx="4">
                  <c:v>-4.4971666021151817E-2</c:v>
                </c:pt>
                <c:pt idx="5">
                  <c:v>0.4153575991417533</c:v>
                </c:pt>
                <c:pt idx="6">
                  <c:v>-8.6786804827635539E-2</c:v>
                </c:pt>
                <c:pt idx="7">
                  <c:v>8.4078152469408544E-7</c:v>
                </c:pt>
              </c:numCache>
            </c:numRef>
          </c:val>
          <c:smooth val="0"/>
        </c:ser>
        <c:ser>
          <c:idx val="2"/>
          <c:order val="2"/>
          <c:tx>
            <c:v>Adjust Coils According to Coil Size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noFill/>
              <a:ln w="12700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cat>
            <c:numRef>
              <c:f>Sheet1!$D$6:$K$6</c:f>
              <c:numCache>
                <c:formatCode>General</c:formatCode>
                <c:ptCount val="8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10</c:v>
                </c:pt>
              </c:numCache>
            </c:numRef>
          </c:cat>
          <c:val>
            <c:numRef>
              <c:f>Sheet1!$X$4:$AE$4</c:f>
              <c:numCache>
                <c:formatCode>0.0000</c:formatCode>
                <c:ptCount val="8"/>
                <c:pt idx="0">
                  <c:v>-1.0524839111506352</c:v>
                </c:pt>
                <c:pt idx="1">
                  <c:v>8.0416058924103915</c:v>
                </c:pt>
                <c:pt idx="2">
                  <c:v>-0.60553262605346592</c:v>
                </c:pt>
                <c:pt idx="3">
                  <c:v>3.7358173894516181E-5</c:v>
                </c:pt>
                <c:pt idx="4">
                  <c:v>7.6321860548555559E-3</c:v>
                </c:pt>
                <c:pt idx="5">
                  <c:v>0.72619564545736792</c:v>
                </c:pt>
                <c:pt idx="6">
                  <c:v>-6.8279032683547777E-2</c:v>
                </c:pt>
                <c:pt idx="7">
                  <c:v>9.4158252642711218E-7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2020072"/>
        <c:axId val="382020464"/>
      </c:lineChart>
      <c:catAx>
        <c:axId val="3820200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2020464"/>
        <c:crosses val="autoZero"/>
        <c:auto val="1"/>
        <c:lblAlgn val="ctr"/>
        <c:lblOffset val="100"/>
        <c:noMultiLvlLbl val="0"/>
      </c:catAx>
      <c:valAx>
        <c:axId val="382020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Units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2020072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40947965879265086"/>
          <c:y val="0.16397965879265095"/>
          <c:w val="0.53218700787401585"/>
          <c:h val="0.20023476232137649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486305666942873"/>
          <c:y val="0.31969779424746142"/>
          <c:w val="0.7488426446694163"/>
          <c:h val="0.65156227407909317"/>
        </c:manualLayout>
      </c:layout>
      <c:barChart>
        <c:barDir val="col"/>
        <c:grouping val="stacked"/>
        <c:varyColors val="0"/>
        <c:ser>
          <c:idx val="0"/>
          <c:order val="0"/>
          <c:tx>
            <c:v>Tension released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(Coils!$A$74:$A$80,Coils!$A$85:$A$90)</c:f>
              <c:strCache>
                <c:ptCount val="13"/>
                <c:pt idx="0">
                  <c:v>000 (Cu)</c:v>
                </c:pt>
                <c:pt idx="1">
                  <c:v>101 (low gr.)</c:v>
                </c:pt>
                <c:pt idx="2">
                  <c:v>102 (RRP)</c:v>
                </c:pt>
                <c:pt idx="3">
                  <c:v>103 (RRP)</c:v>
                </c:pt>
                <c:pt idx="4">
                  <c:v>104 (RRP)</c:v>
                </c:pt>
                <c:pt idx="5">
                  <c:v>201 (PIT)</c:v>
                </c:pt>
                <c:pt idx="6">
                  <c:v>202 (PIT)</c:v>
                </c:pt>
                <c:pt idx="7">
                  <c:v>1 (RRP)</c:v>
                </c:pt>
                <c:pt idx="8">
                  <c:v>2 (RRP)</c:v>
                </c:pt>
                <c:pt idx="9">
                  <c:v>3 (RRP)</c:v>
                </c:pt>
                <c:pt idx="10">
                  <c:v>4 (RRP)</c:v>
                </c:pt>
                <c:pt idx="11">
                  <c:v>5 (RRP)</c:v>
                </c:pt>
                <c:pt idx="12">
                  <c:v>6 (RRP)</c:v>
                </c:pt>
              </c:strCache>
            </c:strRef>
          </c:cat>
          <c:val>
            <c:numRef>
              <c:f>(Coils!$F$74:$F$80,Coils!$F$85:$F$90)</c:f>
              <c:numCache>
                <c:formatCode>0.000</c:formatCode>
                <c:ptCount val="13"/>
                <c:pt idx="0">
                  <c:v>-2.9999999999999982E-2</c:v>
                </c:pt>
                <c:pt idx="1">
                  <c:v>-0.12000000000000002</c:v>
                </c:pt>
                <c:pt idx="2">
                  <c:v>-9.0000000000000038E-2</c:v>
                </c:pt>
                <c:pt idx="3">
                  <c:v>-0.11000000000000001</c:v>
                </c:pt>
                <c:pt idx="4">
                  <c:v>-0.125</c:v>
                </c:pt>
                <c:pt idx="5">
                  <c:v>-7.4999999999999997E-2</c:v>
                </c:pt>
                <c:pt idx="6">
                  <c:v>-0.11000000000000001</c:v>
                </c:pt>
                <c:pt idx="7" formatCode="General">
                  <c:v>-0.10499999999999998</c:v>
                </c:pt>
                <c:pt idx="8" formatCode="General">
                  <c:v>-7.4999999999999997E-2</c:v>
                </c:pt>
                <c:pt idx="9" formatCode="General">
                  <c:v>-8.0000000000000071E-3</c:v>
                </c:pt>
                <c:pt idx="10" formatCode="General">
                  <c:v>-6.1000000000000033E-2</c:v>
                </c:pt>
                <c:pt idx="11" formatCode="General">
                  <c:v>-3.500000000000001E-2</c:v>
                </c:pt>
                <c:pt idx="12" formatCode="General">
                  <c:v>-5.2000000000000046E-2</c:v>
                </c:pt>
              </c:numCache>
            </c:numRef>
          </c:val>
        </c:ser>
        <c:ser>
          <c:idx val="2"/>
          <c:order val="1"/>
          <c:tx>
            <c:v>Curing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(Coils!$G$74:$G$80,Coils!$G$85:$G$90)</c:f>
              <c:numCache>
                <c:formatCode>0.000</c:formatCode>
                <c:ptCount val="13"/>
                <c:pt idx="0">
                  <c:v>-2.9999999999999982E-2</c:v>
                </c:pt>
                <c:pt idx="1">
                  <c:v>-2.9999999999999982E-2</c:v>
                </c:pt>
                <c:pt idx="2">
                  <c:v>-2.9999999999999982E-2</c:v>
                </c:pt>
                <c:pt idx="3">
                  <c:v>-2.9000000000000005E-2</c:v>
                </c:pt>
                <c:pt idx="4">
                  <c:v>-3.4999999999999996E-2</c:v>
                </c:pt>
                <c:pt idx="5">
                  <c:v>-2.0000000000000018E-2</c:v>
                </c:pt>
                <c:pt idx="6">
                  <c:v>5.000000000000027E-3</c:v>
                </c:pt>
                <c:pt idx="7">
                  <c:v>-2.3999999999999931E-2</c:v>
                </c:pt>
                <c:pt idx="8">
                  <c:v>-8.8817841970012528E-17</c:v>
                </c:pt>
                <c:pt idx="9">
                  <c:v>-4.8999999999999974E-2</c:v>
                </c:pt>
                <c:pt idx="10">
                  <c:v>-7.999999999999962E-3</c:v>
                </c:pt>
                <c:pt idx="11">
                  <c:v>-5.3000000000000026E-2</c:v>
                </c:pt>
                <c:pt idx="12">
                  <c:v>-1.5999999999999969E-2</c:v>
                </c:pt>
              </c:numCache>
            </c:numRef>
          </c:val>
        </c:ser>
        <c:ser>
          <c:idx val="1"/>
          <c:order val="2"/>
          <c:tx>
            <c:v>Heat treatment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(Coils!$A$74:$A$80,Coils!$A$85:$A$90)</c:f>
              <c:strCache>
                <c:ptCount val="13"/>
                <c:pt idx="0">
                  <c:v>000 (Cu)</c:v>
                </c:pt>
                <c:pt idx="1">
                  <c:v>101 (low gr.)</c:v>
                </c:pt>
                <c:pt idx="2">
                  <c:v>102 (RRP)</c:v>
                </c:pt>
                <c:pt idx="3">
                  <c:v>103 (RRP)</c:v>
                </c:pt>
                <c:pt idx="4">
                  <c:v>104 (RRP)</c:v>
                </c:pt>
                <c:pt idx="5">
                  <c:v>201 (PIT)</c:v>
                </c:pt>
                <c:pt idx="6">
                  <c:v>202 (PIT)</c:v>
                </c:pt>
                <c:pt idx="7">
                  <c:v>1 (RRP)</c:v>
                </c:pt>
                <c:pt idx="8">
                  <c:v>2 (RRP)</c:v>
                </c:pt>
                <c:pt idx="9">
                  <c:v>3 (RRP)</c:v>
                </c:pt>
                <c:pt idx="10">
                  <c:v>4 (RRP)</c:v>
                </c:pt>
                <c:pt idx="11">
                  <c:v>5 (RRP)</c:v>
                </c:pt>
                <c:pt idx="12">
                  <c:v>6 (RRP)</c:v>
                </c:pt>
              </c:strCache>
            </c:strRef>
          </c:cat>
          <c:val>
            <c:numRef>
              <c:f>(Coils!$H$74:$H$80,Coils!$H$85:$H$90)</c:f>
              <c:numCache>
                <c:formatCode>0.000</c:formatCode>
                <c:ptCount val="13"/>
                <c:pt idx="0">
                  <c:v>-0.23000000000000004</c:v>
                </c:pt>
                <c:pt idx="1">
                  <c:v>-4.0000000000000036E-2</c:v>
                </c:pt>
                <c:pt idx="2">
                  <c:v>-4.2999999999999969E-2</c:v>
                </c:pt>
                <c:pt idx="3">
                  <c:v>-4.6999999999999972E-2</c:v>
                </c:pt>
                <c:pt idx="4">
                  <c:v>0</c:v>
                </c:pt>
                <c:pt idx="5">
                  <c:v>-7.9999999999999988E-2</c:v>
                </c:pt>
                <c:pt idx="7" formatCode="General">
                  <c:v>-0.16700000000000004</c:v>
                </c:pt>
                <c:pt idx="8">
                  <c:v>-0.26149999999999995</c:v>
                </c:pt>
                <c:pt idx="9">
                  <c:v>-0.13900000000000001</c:v>
                </c:pt>
                <c:pt idx="10">
                  <c:v>-0.188</c:v>
                </c:pt>
                <c:pt idx="11">
                  <c:v>-0.16799999999999998</c:v>
                </c:pt>
                <c:pt idx="12" formatCode="General">
                  <c:v>-0.17099999999999999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37817040"/>
        <c:axId val="237817432"/>
      </c:barChart>
      <c:catAx>
        <c:axId val="2378170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CERN coils	                 LARP coils</a:t>
                </a:r>
              </a:p>
            </c:rich>
          </c:tx>
          <c:layout>
            <c:manualLayout>
              <c:xMode val="edge"/>
              <c:yMode val="edge"/>
              <c:x val="0.29531027371578555"/>
              <c:y val="3.6803812006538533E-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37817432"/>
        <c:crosses val="autoZero"/>
        <c:auto val="1"/>
        <c:lblAlgn val="ctr"/>
        <c:lblOffset val="100"/>
        <c:noMultiLvlLbl val="0"/>
      </c:catAx>
      <c:valAx>
        <c:axId val="237817432"/>
        <c:scaling>
          <c:orientation val="minMax"/>
          <c:max val="1.0000000000000002E-2"/>
          <c:min val="-0.3500000000000000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Longitudinal contraction [%]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37817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1766150479677354"/>
          <c:y val="0.75227910529549491"/>
          <c:w val="0.30733033370828644"/>
          <c:h val="0.18881248260007966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486305666942873"/>
          <c:y val="0.31969779424746142"/>
          <c:w val="0.7488426446694163"/>
          <c:h val="0.65156227407909317"/>
        </c:manualLayout>
      </c:layout>
      <c:barChart>
        <c:barDir val="col"/>
        <c:grouping val="stacked"/>
        <c:varyColors val="0"/>
        <c:ser>
          <c:idx val="0"/>
          <c:order val="0"/>
          <c:tx>
            <c:v>Tension released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(Coils!$A$74:$A$80,Coils!$A$85:$A$90)</c:f>
              <c:strCache>
                <c:ptCount val="13"/>
                <c:pt idx="0">
                  <c:v>000 (Cu)</c:v>
                </c:pt>
                <c:pt idx="1">
                  <c:v>101 (low gr.)</c:v>
                </c:pt>
                <c:pt idx="2">
                  <c:v>102 (RRP)</c:v>
                </c:pt>
                <c:pt idx="3">
                  <c:v>103 (RRP)</c:v>
                </c:pt>
                <c:pt idx="4">
                  <c:v>104 (RRP)</c:v>
                </c:pt>
                <c:pt idx="5">
                  <c:v>201 (PIT)</c:v>
                </c:pt>
                <c:pt idx="6">
                  <c:v>202 (PIT)</c:v>
                </c:pt>
                <c:pt idx="7">
                  <c:v>1 (RRP)</c:v>
                </c:pt>
                <c:pt idx="8">
                  <c:v>2 (RRP)</c:v>
                </c:pt>
                <c:pt idx="9">
                  <c:v>3 (RRP)</c:v>
                </c:pt>
                <c:pt idx="10">
                  <c:v>4 (RRP)</c:v>
                </c:pt>
                <c:pt idx="11">
                  <c:v>5 (RRP)</c:v>
                </c:pt>
                <c:pt idx="12">
                  <c:v>6 (RRP)</c:v>
                </c:pt>
              </c:strCache>
            </c:strRef>
          </c:cat>
          <c:val>
            <c:numRef>
              <c:f>(Coils!$F$74:$F$80,Coils!$F$85:$F$90)</c:f>
              <c:numCache>
                <c:formatCode>0.000</c:formatCode>
                <c:ptCount val="13"/>
                <c:pt idx="0">
                  <c:v>-2.9999999999999982E-2</c:v>
                </c:pt>
                <c:pt idx="1">
                  <c:v>-0.12000000000000002</c:v>
                </c:pt>
                <c:pt idx="2">
                  <c:v>-9.0000000000000038E-2</c:v>
                </c:pt>
                <c:pt idx="3">
                  <c:v>-0.11000000000000001</c:v>
                </c:pt>
                <c:pt idx="4">
                  <c:v>-0.125</c:v>
                </c:pt>
                <c:pt idx="5">
                  <c:v>-7.4999999999999997E-2</c:v>
                </c:pt>
                <c:pt idx="6">
                  <c:v>-0.11000000000000001</c:v>
                </c:pt>
                <c:pt idx="7" formatCode="General">
                  <c:v>-0.10499999999999998</c:v>
                </c:pt>
                <c:pt idx="8" formatCode="General">
                  <c:v>-7.4999999999999997E-2</c:v>
                </c:pt>
                <c:pt idx="9" formatCode="General">
                  <c:v>-8.0000000000000071E-3</c:v>
                </c:pt>
                <c:pt idx="10" formatCode="General">
                  <c:v>-6.1000000000000033E-2</c:v>
                </c:pt>
                <c:pt idx="11" formatCode="General">
                  <c:v>-3.500000000000001E-2</c:v>
                </c:pt>
                <c:pt idx="12" formatCode="General">
                  <c:v>-5.2000000000000046E-2</c:v>
                </c:pt>
              </c:numCache>
            </c:numRef>
          </c:val>
        </c:ser>
        <c:ser>
          <c:idx val="2"/>
          <c:order val="1"/>
          <c:tx>
            <c:v>Curing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(Coils!$G$74:$G$80,Coils!$G$85:$G$90)</c:f>
              <c:numCache>
                <c:formatCode>0.000</c:formatCode>
                <c:ptCount val="13"/>
                <c:pt idx="0">
                  <c:v>-2.9999999999999982E-2</c:v>
                </c:pt>
                <c:pt idx="1">
                  <c:v>-2.9999999999999982E-2</c:v>
                </c:pt>
                <c:pt idx="2">
                  <c:v>-2.9999999999999982E-2</c:v>
                </c:pt>
                <c:pt idx="3">
                  <c:v>-2.9000000000000005E-2</c:v>
                </c:pt>
                <c:pt idx="4">
                  <c:v>-3.4999999999999996E-2</c:v>
                </c:pt>
                <c:pt idx="5">
                  <c:v>-2.0000000000000018E-2</c:v>
                </c:pt>
                <c:pt idx="6">
                  <c:v>5.000000000000027E-3</c:v>
                </c:pt>
                <c:pt idx="7">
                  <c:v>-2.3999999999999931E-2</c:v>
                </c:pt>
                <c:pt idx="8">
                  <c:v>-8.8817841970012528E-17</c:v>
                </c:pt>
                <c:pt idx="9">
                  <c:v>-4.8999999999999974E-2</c:v>
                </c:pt>
                <c:pt idx="10">
                  <c:v>-7.999999999999962E-3</c:v>
                </c:pt>
                <c:pt idx="11">
                  <c:v>-5.3000000000000026E-2</c:v>
                </c:pt>
                <c:pt idx="12">
                  <c:v>-1.5999999999999969E-2</c:v>
                </c:pt>
              </c:numCache>
            </c:numRef>
          </c:val>
        </c:ser>
        <c:ser>
          <c:idx val="1"/>
          <c:order val="2"/>
          <c:tx>
            <c:v>Heat treatment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(Coils!$A$74:$A$80,Coils!$A$85:$A$90)</c:f>
              <c:strCache>
                <c:ptCount val="13"/>
                <c:pt idx="0">
                  <c:v>000 (Cu)</c:v>
                </c:pt>
                <c:pt idx="1">
                  <c:v>101 (low gr.)</c:v>
                </c:pt>
                <c:pt idx="2">
                  <c:v>102 (RRP)</c:v>
                </c:pt>
                <c:pt idx="3">
                  <c:v>103 (RRP)</c:v>
                </c:pt>
                <c:pt idx="4">
                  <c:v>104 (RRP)</c:v>
                </c:pt>
                <c:pt idx="5">
                  <c:v>201 (PIT)</c:v>
                </c:pt>
                <c:pt idx="6">
                  <c:v>202 (PIT)</c:v>
                </c:pt>
                <c:pt idx="7">
                  <c:v>1 (RRP)</c:v>
                </c:pt>
                <c:pt idx="8">
                  <c:v>2 (RRP)</c:v>
                </c:pt>
                <c:pt idx="9">
                  <c:v>3 (RRP)</c:v>
                </c:pt>
                <c:pt idx="10">
                  <c:v>4 (RRP)</c:v>
                </c:pt>
                <c:pt idx="11">
                  <c:v>5 (RRP)</c:v>
                </c:pt>
                <c:pt idx="12">
                  <c:v>6 (RRP)</c:v>
                </c:pt>
              </c:strCache>
            </c:strRef>
          </c:cat>
          <c:val>
            <c:numRef>
              <c:f>(Coils!$H$74:$H$80,Coils!$H$85:$H$90)</c:f>
              <c:numCache>
                <c:formatCode>0.000</c:formatCode>
                <c:ptCount val="13"/>
                <c:pt idx="0">
                  <c:v>-0.23000000000000004</c:v>
                </c:pt>
                <c:pt idx="1">
                  <c:v>-4.0000000000000036E-2</c:v>
                </c:pt>
                <c:pt idx="2">
                  <c:v>-4.2999999999999969E-2</c:v>
                </c:pt>
                <c:pt idx="3">
                  <c:v>-4.6999999999999972E-2</c:v>
                </c:pt>
                <c:pt idx="4">
                  <c:v>0</c:v>
                </c:pt>
                <c:pt idx="5">
                  <c:v>-7.9999999999999988E-2</c:v>
                </c:pt>
                <c:pt idx="7" formatCode="General">
                  <c:v>-0.16700000000000004</c:v>
                </c:pt>
                <c:pt idx="8">
                  <c:v>-0.26149999999999995</c:v>
                </c:pt>
                <c:pt idx="9">
                  <c:v>-0.13900000000000001</c:v>
                </c:pt>
                <c:pt idx="10">
                  <c:v>-0.188</c:v>
                </c:pt>
                <c:pt idx="11">
                  <c:v>-0.16799999999999998</c:v>
                </c:pt>
                <c:pt idx="12" formatCode="General">
                  <c:v>-0.17099999999999999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36988856"/>
        <c:axId val="236988464"/>
      </c:barChart>
      <c:catAx>
        <c:axId val="2369888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CERN coils	                 LARP coils</a:t>
                </a:r>
              </a:p>
            </c:rich>
          </c:tx>
          <c:layout>
            <c:manualLayout>
              <c:xMode val="edge"/>
              <c:yMode val="edge"/>
              <c:x val="0.29531027371578555"/>
              <c:y val="3.6803812006538533E-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36988464"/>
        <c:crosses val="autoZero"/>
        <c:auto val="1"/>
        <c:lblAlgn val="ctr"/>
        <c:lblOffset val="100"/>
        <c:noMultiLvlLbl val="0"/>
      </c:catAx>
      <c:valAx>
        <c:axId val="236988464"/>
        <c:scaling>
          <c:orientation val="minMax"/>
          <c:max val="1.0000000000000002E-2"/>
          <c:min val="-0.3500000000000000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Longitudinal contraction [%]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36988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1766150479677354"/>
          <c:y val="0.75227910529549491"/>
          <c:w val="0.30733033370828644"/>
          <c:h val="0.18881248260007966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QXFS_NT Radial Insulation </a:t>
            </a:r>
            <a:r>
              <a:rPr lang="en-US" dirty="0" smtClean="0"/>
              <a:t>Thickness</a:t>
            </a:r>
            <a:br>
              <a:rPr lang="en-US" dirty="0" smtClean="0"/>
            </a:br>
            <a:r>
              <a:rPr lang="en-US" dirty="0" smtClean="0"/>
              <a:t>Deviation </a:t>
            </a:r>
            <a:r>
              <a:rPr lang="en-US" dirty="0"/>
              <a:t>from Nominal</a:t>
            </a:r>
          </a:p>
        </c:rich>
      </c:tx>
      <c:layout>
        <c:manualLayout>
          <c:xMode val="edge"/>
          <c:yMode val="edge"/>
          <c:x val="0.2221439616593788"/>
          <c:y val="6.47130625354934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5597285320561475E-2"/>
          <c:y val="7.6530782276905643E-2"/>
          <c:w val="0.87516758152414931"/>
          <c:h val="0.85361079246782512"/>
        </c:manualLayout>
      </c:layout>
      <c:barChart>
        <c:barDir val="col"/>
        <c:grouping val="clustered"/>
        <c:varyColors val="0"/>
        <c:ser>
          <c:idx val="0"/>
          <c:order val="0"/>
          <c:tx>
            <c:v>Inner Radius</c:v>
          </c:tx>
          <c:spPr>
            <a:solidFill>
              <a:srgbClr val="00B050"/>
            </a:solidFill>
            <a:ln w="25400">
              <a:solidFill>
                <a:srgbClr val="00B050"/>
              </a:solidFill>
            </a:ln>
            <a:effectLst/>
          </c:spPr>
          <c:invertIfNegative val="0"/>
          <c:cat>
            <c:strRef>
              <c:extLst>
                <c:ext xmlns:c15="http://schemas.microsoft.com/office/drawing/2012/chart" uri="{02D57815-91ED-43cb-92C2-25804820EDAC}">
                  <c15:fullRef>
                    <c15:sqref>QXFS1_NT_rawdata!$K$301:$K$323</c15:sqref>
                  </c15:fullRef>
                </c:ext>
              </c:extLst>
              <c:f>(QXFS1_NT_rawdata!$K$303:$K$306,QXFS1_NT_rawdata!$K$309:$K$310,QXFS1_NT_rawdata!$K$320:$K$323)</c:f>
              <c:strCache>
                <c:ptCount val="10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L1 Wedge</c:v>
                </c:pt>
                <c:pt idx="4">
                  <c:v>L2 Wedge</c:v>
                </c:pt>
                <c:pt idx="5">
                  <c:v>9</c:v>
                </c:pt>
                <c:pt idx="6">
                  <c:v>19</c:v>
                </c:pt>
                <c:pt idx="7">
                  <c:v>20</c:v>
                </c:pt>
                <c:pt idx="8">
                  <c:v>21</c:v>
                </c:pt>
                <c:pt idx="9">
                  <c:v>22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QXFS1_NT_rawdata!$L$301:$L$323</c15:sqref>
                  </c15:fullRef>
                </c:ext>
              </c:extLst>
              <c:f>(QXFS1_NT_rawdata!$L$303:$L$306,QXFS1_NT_rawdata!$L$309:$L$310,QXFS1_NT_rawdata!$L$320:$L$323)</c:f>
              <c:numCache>
                <c:formatCode>General</c:formatCode>
                <c:ptCount val="10"/>
                <c:pt idx="0">
                  <c:v>49.958786840000016</c:v>
                </c:pt>
                <c:pt idx="1">
                  <c:v>105.75641463200003</c:v>
                </c:pt>
                <c:pt idx="2">
                  <c:v>146.30360516799999</c:v>
                </c:pt>
                <c:pt idx="3">
                  <c:v>419.64812371599999</c:v>
                </c:pt>
                <c:pt idx="4">
                  <c:v>468.40670751200003</c:v>
                </c:pt>
                <c:pt idx="5">
                  <c:v>508.57673260000001</c:v>
                </c:pt>
                <c:pt idx="6">
                  <c:v>601.67183247200001</c:v>
                </c:pt>
                <c:pt idx="7">
                  <c:v>541.46251186399991</c:v>
                </c:pt>
                <c:pt idx="8">
                  <c:v>464.23502907199997</c:v>
                </c:pt>
                <c:pt idx="9">
                  <c:v>810.67482719200007</c:v>
                </c:pt>
              </c:numCache>
            </c:numRef>
          </c:val>
        </c:ser>
        <c:ser>
          <c:idx val="1"/>
          <c:order val="1"/>
          <c:tx>
            <c:v>Interlayer</c:v>
          </c:tx>
          <c:spPr>
            <a:solidFill>
              <a:schemeClr val="accent2">
                <a:lumMod val="75000"/>
              </a:schemeClr>
            </a:solidFill>
            <a:ln w="25400">
              <a:solidFill>
                <a:schemeClr val="bg1"/>
              </a:solidFill>
            </a:ln>
            <a:effectLst/>
          </c:spPr>
          <c:invertIfNegative val="0"/>
          <c:cat>
            <c:strLit>
              <c:ptCount val="10"/>
              <c:pt idx="0">
                <c:v>3</c:v>
              </c:pt>
              <c:pt idx="1">
                <c:v>4</c:v>
              </c:pt>
              <c:pt idx="2">
                <c:v>5</c:v>
              </c:pt>
              <c:pt idx="3">
                <c:v>L1 Wedge</c:v>
              </c:pt>
              <c:pt idx="4">
                <c:v>L2 Wedge</c:v>
              </c:pt>
              <c:pt idx="5">
                <c:v>9</c:v>
              </c:pt>
              <c:pt idx="6">
                <c:v>19</c:v>
              </c:pt>
              <c:pt idx="7">
                <c:v>20</c:v>
              </c:pt>
              <c:pt idx="8">
                <c:v>21</c:v>
              </c:pt>
              <c:pt idx="9">
                <c:v>22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QXFS1_NT_rawdata!$M$301:$M$323</c15:sqref>
                  </c15:fullRef>
                </c:ext>
              </c:extLst>
              <c:f>(QXFS1_NT_rawdata!$M$303:$M$306,QXFS1_NT_rawdata!$M$309:$M$310,QXFS1_NT_rawdata!$M$320:$M$323)</c:f>
              <c:numCache>
                <c:formatCode>0</c:formatCode>
                <c:ptCount val="10"/>
                <c:pt idx="0">
                  <c:v>534.98584505788085</c:v>
                </c:pt>
                <c:pt idx="1">
                  <c:v>347.70257524487965</c:v>
                </c:pt>
                <c:pt idx="2">
                  <c:v>364.41193944790734</c:v>
                </c:pt>
                <c:pt idx="3">
                  <c:v>-2.6022226179875361</c:v>
                </c:pt>
                <c:pt idx="4">
                  <c:v>115.38417809439011</c:v>
                </c:pt>
                <c:pt idx="5">
                  <c:v>454.18146393588609</c:v>
                </c:pt>
                <c:pt idx="6">
                  <c:v>-5.3070204808548169</c:v>
                </c:pt>
                <c:pt idx="7">
                  <c:v>140.51172929652716</c:v>
                </c:pt>
                <c:pt idx="8">
                  <c:v>302.55869634906503</c:v>
                </c:pt>
                <c:pt idx="9">
                  <c:v>32.096541406945789</c:v>
                </c:pt>
              </c:numCache>
            </c:numRef>
          </c:val>
        </c:ser>
        <c:ser>
          <c:idx val="2"/>
          <c:order val="2"/>
          <c:tx>
            <c:v>Outer Layer</c:v>
          </c:tx>
          <c:spPr>
            <a:solidFill>
              <a:schemeClr val="accent1">
                <a:lumMod val="75000"/>
              </a:schemeClr>
            </a:solidFill>
            <a:ln w="25400">
              <a:solidFill>
                <a:schemeClr val="bg1"/>
              </a:solidFill>
            </a:ln>
            <a:effectLst/>
          </c:spPr>
          <c:invertIfNegative val="0"/>
          <c:cat>
            <c:strLit>
              <c:ptCount val="10"/>
              <c:pt idx="0">
                <c:v>3</c:v>
              </c:pt>
              <c:pt idx="1">
                <c:v>4</c:v>
              </c:pt>
              <c:pt idx="2">
                <c:v>5</c:v>
              </c:pt>
              <c:pt idx="3">
                <c:v>L1 Wedge</c:v>
              </c:pt>
              <c:pt idx="4">
                <c:v>L2 Wedge</c:v>
              </c:pt>
              <c:pt idx="5">
                <c:v>9</c:v>
              </c:pt>
              <c:pt idx="6">
                <c:v>19</c:v>
              </c:pt>
              <c:pt idx="7">
                <c:v>20</c:v>
              </c:pt>
              <c:pt idx="8">
                <c:v>21</c:v>
              </c:pt>
              <c:pt idx="9">
                <c:v>22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QXFS1_NT_rawdata!$N$301:$N$323</c15:sqref>
                  </c15:fullRef>
                </c:ext>
              </c:extLst>
              <c:f>(QXFS1_NT_rawdata!$N$303:$N$306,QXFS1_NT_rawdata!$N$309:$N$310,QXFS1_NT_rawdata!$N$320:$N$323)</c:f>
              <c:numCache>
                <c:formatCode>General</c:formatCode>
                <c:ptCount val="10"/>
                <c:pt idx="0">
                  <c:v>218.17076689600003</c:v>
                </c:pt>
                <c:pt idx="1">
                  <c:v>86.197147863999987</c:v>
                </c:pt>
                <c:pt idx="2">
                  <c:v>59.669844687999955</c:v>
                </c:pt>
                <c:pt idx="3">
                  <c:v>-24.769498639999995</c:v>
                </c:pt>
                <c:pt idx="4">
                  <c:v>-6.7583688840000207</c:v>
                </c:pt>
                <c:pt idx="5">
                  <c:v>-26.819145216000038</c:v>
                </c:pt>
                <c:pt idx="6">
                  <c:v>37.782819447999998</c:v>
                </c:pt>
                <c:pt idx="7">
                  <c:v>-57.636229144000026</c:v>
                </c:pt>
                <c:pt idx="8">
                  <c:v>-45.227866879999965</c:v>
                </c:pt>
                <c:pt idx="9">
                  <c:v>-117.51791108000003</c:v>
                </c:pt>
              </c:numCache>
            </c:numRef>
          </c:val>
        </c:ser>
        <c:ser>
          <c:idx val="3"/>
          <c:order val="3"/>
          <c:tx>
            <c:v>Total</c:v>
          </c:tx>
          <c:spPr>
            <a:solidFill>
              <a:schemeClr val="accent4"/>
            </a:solidFill>
            <a:ln w="25400">
              <a:noFill/>
            </a:ln>
            <a:effectLst/>
          </c:spPr>
          <c:invertIfNegative val="0"/>
          <c:cat>
            <c:strLit>
              <c:ptCount val="10"/>
              <c:pt idx="0">
                <c:v>3</c:v>
              </c:pt>
              <c:pt idx="1">
                <c:v>4</c:v>
              </c:pt>
              <c:pt idx="2">
                <c:v>5</c:v>
              </c:pt>
              <c:pt idx="3">
                <c:v>L1 Wedge</c:v>
              </c:pt>
              <c:pt idx="4">
                <c:v>L2 Wedge</c:v>
              </c:pt>
              <c:pt idx="5">
                <c:v>9</c:v>
              </c:pt>
              <c:pt idx="6">
                <c:v>19</c:v>
              </c:pt>
              <c:pt idx="7">
                <c:v>20</c:v>
              </c:pt>
              <c:pt idx="8">
                <c:v>21</c:v>
              </c:pt>
              <c:pt idx="9">
                <c:v>22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QXFS1_NT_rawdata!$O$301:$O$323</c15:sqref>
                  </c15:fullRef>
                </c:ext>
              </c:extLst>
              <c:f>(QXFS1_NT_rawdata!$O$303:$O$306,QXFS1_NT_rawdata!$O$309:$O$310,QXFS1_NT_rawdata!$O$320:$O$323)</c:f>
              <c:numCache>
                <c:formatCode>General</c:formatCode>
                <c:ptCount val="10"/>
                <c:pt idx="0">
                  <c:v>803.1153987938809</c:v>
                </c:pt>
                <c:pt idx="1">
                  <c:v>539.65613774087967</c:v>
                </c:pt>
                <c:pt idx="2">
                  <c:v>570.38538930390723</c:v>
                </c:pt>
                <c:pt idx="3">
                  <c:v>392.27640245801246</c:v>
                </c:pt>
                <c:pt idx="4">
                  <c:v>577.03251672239014</c:v>
                </c:pt>
                <c:pt idx="5">
                  <c:v>935.93905131988606</c:v>
                </c:pt>
                <c:pt idx="6">
                  <c:v>634.14763143914524</c:v>
                </c:pt>
                <c:pt idx="7">
                  <c:v>624.33801201652705</c:v>
                </c:pt>
                <c:pt idx="8">
                  <c:v>721.56585854106504</c:v>
                </c:pt>
                <c:pt idx="9">
                  <c:v>725.25345751894588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5"/>
        <c:axId val="536138912"/>
        <c:axId val="536142832"/>
      </c:barChart>
      <c:catAx>
        <c:axId val="5361389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L1 Turn Number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6142832"/>
        <c:crosses val="autoZero"/>
        <c:auto val="1"/>
        <c:lblAlgn val="ctr"/>
        <c:lblOffset val="100"/>
        <c:noMultiLvlLbl val="0"/>
      </c:catAx>
      <c:valAx>
        <c:axId val="536142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Deviation (microns)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6138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0998125979252644"/>
          <c:y val="0.122315586243022"/>
          <c:w val="0.2452689680597229"/>
          <c:h val="0.21162292942314767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Rotate One MidPlane (Normal)</a:t>
            </a:r>
          </a:p>
        </c:rich>
      </c:tx>
      <c:layout>
        <c:manualLayout>
          <c:xMode val="edge"/>
          <c:yMode val="edge"/>
          <c:x val="0.25654155730533684"/>
          <c:y val="1.06157112526539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0133505402264"/>
          <c:y val="0.11511466671358811"/>
          <c:w val="0.76598988863756945"/>
          <c:h val="0.7300399551966833"/>
        </c:manualLayout>
      </c:layout>
      <c:scatterChart>
        <c:scatterStyle val="lineMarker"/>
        <c:varyColors val="0"/>
        <c:ser>
          <c:idx val="2"/>
          <c:order val="0"/>
          <c:tx>
            <c:strRef>
              <c:f>'Multipole shifts'!$E$1</c:f>
              <c:strCache>
                <c:ptCount val="1"/>
                <c:pt idx="0">
                  <c:v>b3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shifts'!$B$2:$B$4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shifts'!$E$2:$E$4</c:f>
              <c:numCache>
                <c:formatCode>0.0000</c:formatCode>
                <c:ptCount val="3"/>
                <c:pt idx="0">
                  <c:v>0</c:v>
                </c:pt>
                <c:pt idx="1">
                  <c:v>-6.5083722649149096E-4</c:v>
                </c:pt>
                <c:pt idx="2">
                  <c:v>-1.0493341114659523E-2</c:v>
                </c:pt>
              </c:numCache>
            </c:numRef>
          </c:yVal>
          <c:smooth val="0"/>
        </c:ser>
        <c:ser>
          <c:idx val="3"/>
          <c:order val="1"/>
          <c:tx>
            <c:strRef>
              <c:f>'Multipole shifts'!$F$1</c:f>
              <c:strCache>
                <c:ptCount val="1"/>
                <c:pt idx="0">
                  <c:v>b4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shifts'!$B$2:$B$4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shifts'!$F$2:$F$4</c:f>
              <c:numCache>
                <c:formatCode>0.0000</c:formatCode>
                <c:ptCount val="3"/>
                <c:pt idx="0">
                  <c:v>0</c:v>
                </c:pt>
                <c:pt idx="1">
                  <c:v>-5.7301505305917117E-4</c:v>
                </c:pt>
                <c:pt idx="2">
                  <c:v>-9.1778379382030408E-3</c:v>
                </c:pt>
              </c:numCache>
            </c:numRef>
          </c:yVal>
          <c:smooth val="0"/>
        </c:ser>
        <c:ser>
          <c:idx val="4"/>
          <c:order val="2"/>
          <c:tx>
            <c:strRef>
              <c:f>'Multipole shifts'!$G$1</c:f>
              <c:strCache>
                <c:ptCount val="1"/>
                <c:pt idx="0">
                  <c:v>b5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5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shifts'!$B$2:$B$4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shifts'!$G$2:$G$4</c:f>
              <c:numCache>
                <c:formatCode>0.0000</c:formatCode>
                <c:ptCount val="3"/>
                <c:pt idx="0">
                  <c:v>0</c:v>
                </c:pt>
                <c:pt idx="1">
                  <c:v>-4.3651512465540959E-4</c:v>
                </c:pt>
                <c:pt idx="2">
                  <c:v>-6.9893995035286332E-3</c:v>
                </c:pt>
              </c:numCache>
            </c:numRef>
          </c:yVal>
          <c:smooth val="0"/>
        </c:ser>
        <c:ser>
          <c:idx val="5"/>
          <c:order val="3"/>
          <c:tx>
            <c:strRef>
              <c:f>'Multipole shifts'!$H$1</c:f>
              <c:strCache>
                <c:ptCount val="1"/>
                <c:pt idx="0">
                  <c:v>b6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6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shifts'!$B$2:$B$4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shifts'!$H$2:$H$4</c:f>
              <c:numCache>
                <c:formatCode>0.0000</c:formatCode>
                <c:ptCount val="3"/>
                <c:pt idx="0">
                  <c:v>0</c:v>
                </c:pt>
                <c:pt idx="1">
                  <c:v>-3.0356991314223203E-4</c:v>
                </c:pt>
                <c:pt idx="2">
                  <c:v>-4.8253383443701003E-3</c:v>
                </c:pt>
              </c:numCache>
            </c:numRef>
          </c:yVal>
          <c:smooth val="0"/>
        </c:ser>
        <c:ser>
          <c:idx val="6"/>
          <c:order val="4"/>
          <c:tx>
            <c:strRef>
              <c:f>'Multipole shifts'!$I$1</c:f>
              <c:strCache>
                <c:ptCount val="1"/>
                <c:pt idx="0">
                  <c:v>b7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shifts'!$B$2:$B$4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shifts'!$I$2:$I$4</c:f>
              <c:numCache>
                <c:formatCode>0.0000</c:formatCode>
                <c:ptCount val="3"/>
                <c:pt idx="0">
                  <c:v>0</c:v>
                </c:pt>
                <c:pt idx="1">
                  <c:v>-1.9199667887273125E-4</c:v>
                </c:pt>
                <c:pt idx="2">
                  <c:v>-3.0739432386263348E-3</c:v>
                </c:pt>
              </c:numCache>
            </c:numRef>
          </c:yVal>
          <c:smooth val="0"/>
        </c:ser>
        <c:ser>
          <c:idx val="7"/>
          <c:order val="5"/>
          <c:tx>
            <c:strRef>
              <c:f>'Multipole shifts'!$J$1</c:f>
              <c:strCache>
                <c:ptCount val="1"/>
                <c:pt idx="0">
                  <c:v>b8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shifts'!$B$2:$B$4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shifts'!$J$2:$J$4</c:f>
              <c:numCache>
                <c:formatCode>0.0000</c:formatCode>
                <c:ptCount val="3"/>
                <c:pt idx="0">
                  <c:v>0</c:v>
                </c:pt>
                <c:pt idx="1">
                  <c:v>-1.1434886105118082E-4</c:v>
                </c:pt>
                <c:pt idx="2">
                  <c:v>-1.8294464754547316E-3</c:v>
                </c:pt>
              </c:numCache>
            </c:numRef>
          </c:yVal>
          <c:smooth val="0"/>
        </c:ser>
        <c:ser>
          <c:idx val="8"/>
          <c:order val="6"/>
          <c:tx>
            <c:strRef>
              <c:f>'Multipole shifts'!$K$1</c:f>
              <c:strCache>
                <c:ptCount val="1"/>
                <c:pt idx="0">
                  <c:v>b9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shifts'!$B$2:$B$4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shifts'!$K$2:$K$4</c:f>
              <c:numCache>
                <c:formatCode>0.0000</c:formatCode>
                <c:ptCount val="3"/>
                <c:pt idx="0">
                  <c:v>0</c:v>
                </c:pt>
                <c:pt idx="1">
                  <c:v>-6.3954044396120275E-5</c:v>
                </c:pt>
                <c:pt idx="2">
                  <c:v>-1.0238316968933223E-3</c:v>
                </c:pt>
              </c:numCache>
            </c:numRef>
          </c:yVal>
          <c:smooth val="0"/>
        </c:ser>
        <c:ser>
          <c:idx val="9"/>
          <c:order val="7"/>
          <c:tx>
            <c:strRef>
              <c:f>'Multipole shifts'!$L$1</c:f>
              <c:strCache>
                <c:ptCount val="1"/>
                <c:pt idx="0">
                  <c:v>b10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shifts'!$B$2:$B$4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shifts'!$L$2:$L$4</c:f>
              <c:numCache>
                <c:formatCode>0.0000</c:formatCode>
                <c:ptCount val="3"/>
                <c:pt idx="0">
                  <c:v>0</c:v>
                </c:pt>
                <c:pt idx="1">
                  <c:v>-3.3825514216712094E-5</c:v>
                </c:pt>
                <c:pt idx="2">
                  <c:v>-5.4134858071464009E-4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6986112"/>
        <c:axId val="236985720"/>
      </c:scatterChart>
      <c:valAx>
        <c:axId val="236986112"/>
        <c:scaling>
          <c:orientation val="minMax"/>
          <c:max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Displacement</a:t>
                </a:r>
                <a:r>
                  <a:rPr lang="en-US" baseline="0"/>
                  <a:t> (µm)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43777668416447951"/>
              <c:y val="0.922265704810850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6985720"/>
        <c:crosses val="autoZero"/>
        <c:crossBetween val="midCat"/>
      </c:valAx>
      <c:valAx>
        <c:axId val="236985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Unit Shift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6986112"/>
        <c:crosses val="autoZero"/>
        <c:crossBetween val="midCat"/>
        <c:majorUnit val="2.0000000000000005E-3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9786473293963644"/>
          <c:y val="0.32391982430106642"/>
          <c:w val="0.44224849886357337"/>
          <c:h val="0.42453399535249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Rotate One MidPlane (Skew)</a:t>
            </a:r>
          </a:p>
        </c:rich>
      </c:tx>
      <c:layout>
        <c:manualLayout>
          <c:xMode val="edge"/>
          <c:yMode val="edge"/>
          <c:x val="0.27320822397200351"/>
          <c:y val="1.06157112526539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755336832895888"/>
          <c:y val="0.11511466671358811"/>
          <c:w val="0.83289107611548552"/>
          <c:h val="0.72473209957035623"/>
        </c:manualLayout>
      </c:layout>
      <c:scatterChart>
        <c:scatterStyle val="lineMarker"/>
        <c:varyColors val="0"/>
        <c:ser>
          <c:idx val="2"/>
          <c:order val="0"/>
          <c:tx>
            <c:strRef>
              <c:f>'Multipole shifts'!$Y$1</c:f>
              <c:strCache>
                <c:ptCount val="1"/>
                <c:pt idx="0">
                  <c:v>a3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shifts'!$B$2:$B$4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shifts'!$Y$2:$Y$4</c:f>
              <c:numCache>
                <c:formatCode>0.0000</c:formatCode>
                <c:ptCount val="3"/>
                <c:pt idx="0">
                  <c:v>0</c:v>
                </c:pt>
                <c:pt idx="1">
                  <c:v>-1.1085218445021197</c:v>
                </c:pt>
                <c:pt idx="2">
                  <c:v>-4.4340659730426708</c:v>
                </c:pt>
              </c:numCache>
            </c:numRef>
          </c:yVal>
          <c:smooth val="0"/>
        </c:ser>
        <c:ser>
          <c:idx val="3"/>
          <c:order val="1"/>
          <c:tx>
            <c:strRef>
              <c:f>'Multipole shifts'!$Z$1</c:f>
              <c:strCache>
                <c:ptCount val="1"/>
                <c:pt idx="0">
                  <c:v>a4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shifts'!$B$2:$B$4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shifts'!$Z$2:$Z$4</c:f>
              <c:numCache>
                <c:formatCode>0.0000</c:formatCode>
                <c:ptCount val="3"/>
                <c:pt idx="0">
                  <c:v>0</c:v>
                </c:pt>
                <c:pt idx="1">
                  <c:v>-0.66348227146932159</c:v>
                </c:pt>
                <c:pt idx="2">
                  <c:v>-2.6539115377553117</c:v>
                </c:pt>
              </c:numCache>
            </c:numRef>
          </c:yVal>
          <c:smooth val="0"/>
        </c:ser>
        <c:ser>
          <c:idx val="4"/>
          <c:order val="2"/>
          <c:tx>
            <c:strRef>
              <c:f>'Multipole shifts'!$AA$1</c:f>
              <c:strCache>
                <c:ptCount val="1"/>
                <c:pt idx="0">
                  <c:v>a5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5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shifts'!$B$2:$B$4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shifts'!$AA$2:$AA$4</c:f>
              <c:numCache>
                <c:formatCode>0.0000</c:formatCode>
                <c:ptCount val="3"/>
                <c:pt idx="0">
                  <c:v>0</c:v>
                </c:pt>
                <c:pt idx="1">
                  <c:v>-0.36906725623553066</c:v>
                </c:pt>
                <c:pt idx="2">
                  <c:v>-1.476251769041738</c:v>
                </c:pt>
              </c:numCache>
            </c:numRef>
          </c:yVal>
          <c:smooth val="0"/>
        </c:ser>
        <c:ser>
          <c:idx val="5"/>
          <c:order val="3"/>
          <c:tx>
            <c:strRef>
              <c:f>'Multipole shifts'!$AB$1</c:f>
              <c:strCache>
                <c:ptCount val="1"/>
                <c:pt idx="0">
                  <c:v>a6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6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shifts'!$B$2:$B$4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shifts'!$AB$2:$AB$4</c:f>
              <c:numCache>
                <c:formatCode>0.0000</c:formatCode>
                <c:ptCount val="3"/>
                <c:pt idx="0">
                  <c:v>0</c:v>
                </c:pt>
                <c:pt idx="1">
                  <c:v>-0.18711451191411152</c:v>
                </c:pt>
                <c:pt idx="2">
                  <c:v>-0.74844100980658779</c:v>
                </c:pt>
              </c:numCache>
            </c:numRef>
          </c:yVal>
          <c:smooth val="0"/>
        </c:ser>
        <c:ser>
          <c:idx val="6"/>
          <c:order val="4"/>
          <c:tx>
            <c:strRef>
              <c:f>'Multipole shifts'!$AC$1</c:f>
              <c:strCache>
                <c:ptCount val="1"/>
                <c:pt idx="0">
                  <c:v>a7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shifts'!$B$2:$B$4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shifts'!$AC$2:$AC$4</c:f>
              <c:numCache>
                <c:formatCode>0.0000</c:formatCode>
                <c:ptCount val="3"/>
                <c:pt idx="0">
                  <c:v>0</c:v>
                </c:pt>
                <c:pt idx="1">
                  <c:v>-8.6397172607329153E-2</c:v>
                </c:pt>
                <c:pt idx="2">
                  <c:v>-0.34557512578559574</c:v>
                </c:pt>
              </c:numCache>
            </c:numRef>
          </c:yVal>
          <c:smooth val="0"/>
        </c:ser>
        <c:ser>
          <c:idx val="7"/>
          <c:order val="5"/>
          <c:tx>
            <c:strRef>
              <c:f>'Multipole shifts'!$AD$1</c:f>
              <c:strCache>
                <c:ptCount val="1"/>
                <c:pt idx="0">
                  <c:v>a8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shifts'!$B$2:$B$4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shifts'!$AD$2:$AD$4</c:f>
              <c:numCache>
                <c:formatCode>0.0000</c:formatCode>
                <c:ptCount val="3"/>
                <c:pt idx="0">
                  <c:v>0</c:v>
                </c:pt>
                <c:pt idx="1">
                  <c:v>-3.5749027258648536E-2</c:v>
                </c:pt>
                <c:pt idx="2">
                  <c:v>-0.1429860599905754</c:v>
                </c:pt>
              </c:numCache>
            </c:numRef>
          </c:yVal>
          <c:smooth val="0"/>
        </c:ser>
        <c:ser>
          <c:idx val="8"/>
          <c:order val="6"/>
          <c:tx>
            <c:strRef>
              <c:f>'Multipole shifts'!$AE$1</c:f>
              <c:strCache>
                <c:ptCount val="1"/>
                <c:pt idx="0">
                  <c:v>a9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shifts'!$B$2:$B$4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shifts'!$AE$2:$AE$4</c:f>
              <c:numCache>
                <c:formatCode>0.0000</c:formatCode>
                <c:ptCount val="3"/>
                <c:pt idx="0">
                  <c:v>0</c:v>
                </c:pt>
                <c:pt idx="1">
                  <c:v>-1.2732619801221449E-2</c:v>
                </c:pt>
                <c:pt idx="2">
                  <c:v>-5.0923499144306356E-2</c:v>
                </c:pt>
              </c:numCache>
            </c:numRef>
          </c:yVal>
          <c:smooth val="0"/>
        </c:ser>
        <c:ser>
          <c:idx val="9"/>
          <c:order val="7"/>
          <c:tx>
            <c:strRef>
              <c:f>'Multipole shifts'!$AF$1</c:f>
              <c:strCache>
                <c:ptCount val="1"/>
                <c:pt idx="0">
                  <c:v>a10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shifts'!$B$2:$B$4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shifts'!$AF$2:$AF$4</c:f>
              <c:numCache>
                <c:formatCode>0.0000</c:formatCode>
                <c:ptCount val="3"/>
                <c:pt idx="0">
                  <c:v>0</c:v>
                </c:pt>
                <c:pt idx="1">
                  <c:v>-3.2850651379591235E-3</c:v>
                </c:pt>
                <c:pt idx="2">
                  <c:v>-1.3135484678821139E-2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6984936"/>
        <c:axId val="236984544"/>
      </c:scatterChart>
      <c:valAx>
        <c:axId val="236984936"/>
        <c:scaling>
          <c:orientation val="minMax"/>
          <c:max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Displacement</a:t>
                </a:r>
                <a:r>
                  <a:rPr lang="en-US" baseline="0"/>
                  <a:t> (µm)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43777668416447951"/>
              <c:y val="0.922265704810850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6984544"/>
        <c:crosses val="autoZero"/>
        <c:crossBetween val="midCat"/>
      </c:valAx>
      <c:valAx>
        <c:axId val="236984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Unit Shift</a:t>
                </a:r>
              </a:p>
            </c:rich>
          </c:tx>
          <c:layout>
            <c:manualLayout>
              <c:xMode val="edge"/>
              <c:yMode val="edge"/>
              <c:x val="1.1444444444444445E-2"/>
              <c:y val="0.3736592440276176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6984936"/>
        <c:crosses val="autoZero"/>
        <c:crossBetween val="midCat"/>
        <c:majorUnit val="1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370486801955229"/>
          <c:y val="0.34498246783697023"/>
          <c:w val="0.27748092352686654"/>
          <c:h val="0.42453399535249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All MP Shift (Normal)</a:t>
            </a:r>
          </a:p>
        </c:rich>
      </c:tx>
      <c:layout>
        <c:manualLayout>
          <c:xMode val="edge"/>
          <c:yMode val="edge"/>
          <c:x val="0.29810628123171679"/>
          <c:y val="1.0615904037269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317844558065793"/>
          <c:y val="0.1623231840493812"/>
          <c:w val="0.75581619379793041"/>
          <c:h val="0.62328007825236387"/>
        </c:manualLayout>
      </c:layout>
      <c:scatterChart>
        <c:scatterStyle val="lineMarker"/>
        <c:varyColors val="0"/>
        <c:ser>
          <c:idx val="2"/>
          <c:order val="0"/>
          <c:tx>
            <c:strRef>
              <c:f>'Multipole shifts'!$E$1</c:f>
              <c:strCache>
                <c:ptCount val="1"/>
                <c:pt idx="0">
                  <c:v>b3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shifts'!$B$44:$B$48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100</c:v>
                </c:pt>
                <c:pt idx="4">
                  <c:v>200</c:v>
                </c:pt>
              </c:numCache>
            </c:numRef>
          </c:xVal>
          <c:yVal>
            <c:numRef>
              <c:f>'Multipole shifts'!$E$44:$E$48</c:f>
              <c:numCache>
                <c:formatCode>0.0000</c:formatCode>
                <c:ptCount val="5"/>
                <c:pt idx="0" formatCode="General">
                  <c:v>0</c:v>
                </c:pt>
                <c:pt idx="1">
                  <c:v>-1.5194224297095368E-4</c:v>
                </c:pt>
                <c:pt idx="2">
                  <c:v>-1.3505340451110527E-5</c:v>
                </c:pt>
                <c:pt idx="3">
                  <c:v>-1.0366303630560109E-5</c:v>
                </c:pt>
                <c:pt idx="4">
                  <c:v>-1.4364776436147153E-4</c:v>
                </c:pt>
              </c:numCache>
            </c:numRef>
          </c:yVal>
          <c:smooth val="0"/>
        </c:ser>
        <c:ser>
          <c:idx val="3"/>
          <c:order val="1"/>
          <c:tx>
            <c:strRef>
              <c:f>'Multipole shifts'!$F$1</c:f>
              <c:strCache>
                <c:ptCount val="1"/>
                <c:pt idx="0">
                  <c:v>b4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shifts'!$B$44:$B$48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100</c:v>
                </c:pt>
                <c:pt idx="4">
                  <c:v>200</c:v>
                </c:pt>
              </c:numCache>
            </c:numRef>
          </c:xVal>
          <c:yVal>
            <c:numRef>
              <c:f>'Multipole shifts'!$F$44:$F$48</c:f>
              <c:numCache>
                <c:formatCode>0.0000</c:formatCode>
                <c:ptCount val="5"/>
                <c:pt idx="0" formatCode="General">
                  <c:v>0</c:v>
                </c:pt>
                <c:pt idx="1">
                  <c:v>3.296418880628913E-5</c:v>
                </c:pt>
                <c:pt idx="2">
                  <c:v>-8.869461423420085E-6</c:v>
                </c:pt>
                <c:pt idx="3">
                  <c:v>2.1858926990428533E-5</c:v>
                </c:pt>
                <c:pt idx="4">
                  <c:v>2.400763593022094E-5</c:v>
                </c:pt>
              </c:numCache>
            </c:numRef>
          </c:yVal>
          <c:smooth val="0"/>
        </c:ser>
        <c:ser>
          <c:idx val="4"/>
          <c:order val="2"/>
          <c:tx>
            <c:strRef>
              <c:f>'Multipole shifts'!$G$1</c:f>
              <c:strCache>
                <c:ptCount val="1"/>
                <c:pt idx="0">
                  <c:v>b5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5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shifts'!$B$44:$B$48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100</c:v>
                </c:pt>
                <c:pt idx="4">
                  <c:v>200</c:v>
                </c:pt>
              </c:numCache>
            </c:numRef>
          </c:xVal>
          <c:yVal>
            <c:numRef>
              <c:f>'Multipole shifts'!$G$44:$G$48</c:f>
              <c:numCache>
                <c:formatCode>0.0000</c:formatCode>
                <c:ptCount val="5"/>
                <c:pt idx="0" formatCode="General">
                  <c:v>0</c:v>
                </c:pt>
                <c:pt idx="1">
                  <c:v>-4.5639809724662437E-5</c:v>
                </c:pt>
                <c:pt idx="2">
                  <c:v>-7.6953425076531327E-6</c:v>
                </c:pt>
                <c:pt idx="3">
                  <c:v>-2.1051017456723132E-5</c:v>
                </c:pt>
                <c:pt idx="4">
                  <c:v>-4.6325843266432527E-5</c:v>
                </c:pt>
              </c:numCache>
            </c:numRef>
          </c:yVal>
          <c:smooth val="0"/>
        </c:ser>
        <c:ser>
          <c:idx val="5"/>
          <c:order val="3"/>
          <c:tx>
            <c:strRef>
              <c:f>'Multipole shifts'!$H$1</c:f>
              <c:strCache>
                <c:ptCount val="1"/>
                <c:pt idx="0">
                  <c:v>b6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6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shifts'!$B$44:$B$48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100</c:v>
                </c:pt>
                <c:pt idx="4">
                  <c:v>200</c:v>
                </c:pt>
              </c:numCache>
            </c:numRef>
          </c:xVal>
          <c:yVal>
            <c:numRef>
              <c:f>'Multipole shifts'!$H$44:$H$48</c:f>
              <c:numCache>
                <c:formatCode>0.0000</c:formatCode>
                <c:ptCount val="5"/>
                <c:pt idx="0" formatCode="General">
                  <c:v>0</c:v>
                </c:pt>
                <c:pt idx="1">
                  <c:v>-6.5138364105921109E-4</c:v>
                </c:pt>
                <c:pt idx="2">
                  <c:v>-1.5878957942965788E-3</c:v>
                </c:pt>
                <c:pt idx="3">
                  <c:v>-6.0255925476307981E-3</c:v>
                </c:pt>
                <c:pt idx="4">
                  <c:v>-2.3308100335974302E-2</c:v>
                </c:pt>
              </c:numCache>
            </c:numRef>
          </c:yVal>
          <c:smooth val="0"/>
        </c:ser>
        <c:ser>
          <c:idx val="6"/>
          <c:order val="4"/>
          <c:tx>
            <c:strRef>
              <c:f>'Multipole shifts'!$I$1</c:f>
              <c:strCache>
                <c:ptCount val="1"/>
                <c:pt idx="0">
                  <c:v>b7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shifts'!$B$44:$B$48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100</c:v>
                </c:pt>
                <c:pt idx="4">
                  <c:v>200</c:v>
                </c:pt>
              </c:numCache>
            </c:numRef>
          </c:xVal>
          <c:yVal>
            <c:numRef>
              <c:f>'Multipole shifts'!$I$44:$I$48</c:f>
              <c:numCache>
                <c:formatCode>0.0000</c:formatCode>
                <c:ptCount val="5"/>
                <c:pt idx="0" formatCode="General">
                  <c:v>0</c:v>
                </c:pt>
                <c:pt idx="1">
                  <c:v>-3.5562656256828507E-6</c:v>
                </c:pt>
                <c:pt idx="2">
                  <c:v>-3.565950951208968E-7</c:v>
                </c:pt>
                <c:pt idx="3">
                  <c:v>2.8099783872046709E-7</c:v>
                </c:pt>
                <c:pt idx="4">
                  <c:v>-3.4108893762342569E-6</c:v>
                </c:pt>
              </c:numCache>
            </c:numRef>
          </c:yVal>
          <c:smooth val="0"/>
        </c:ser>
        <c:ser>
          <c:idx val="7"/>
          <c:order val="5"/>
          <c:tx>
            <c:strRef>
              <c:f>'Multipole shifts'!$J$1</c:f>
              <c:strCache>
                <c:ptCount val="1"/>
                <c:pt idx="0">
                  <c:v>b8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shifts'!$B$44:$B$48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100</c:v>
                </c:pt>
                <c:pt idx="4">
                  <c:v>200</c:v>
                </c:pt>
              </c:numCache>
            </c:numRef>
          </c:xVal>
          <c:yVal>
            <c:numRef>
              <c:f>'Multipole shifts'!$J$44:$J$48</c:f>
              <c:numCache>
                <c:formatCode>0.0000</c:formatCode>
                <c:ptCount val="5"/>
                <c:pt idx="0" formatCode="General">
                  <c:v>0</c:v>
                </c:pt>
                <c:pt idx="1">
                  <c:v>9.7533537055103939E-7</c:v>
                </c:pt>
                <c:pt idx="2">
                  <c:v>3.5915805233567849E-9</c:v>
                </c:pt>
                <c:pt idx="3">
                  <c:v>6.6734970670983949E-7</c:v>
                </c:pt>
                <c:pt idx="4">
                  <c:v>1.0591215511508662E-6</c:v>
                </c:pt>
              </c:numCache>
            </c:numRef>
          </c:yVal>
          <c:smooth val="0"/>
        </c:ser>
        <c:ser>
          <c:idx val="8"/>
          <c:order val="6"/>
          <c:tx>
            <c:strRef>
              <c:f>'Multipole shifts'!$K$1</c:f>
              <c:strCache>
                <c:ptCount val="1"/>
                <c:pt idx="0">
                  <c:v>b9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shifts'!$B$44:$B$48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100</c:v>
                </c:pt>
                <c:pt idx="4">
                  <c:v>200</c:v>
                </c:pt>
              </c:numCache>
            </c:numRef>
          </c:xVal>
          <c:yVal>
            <c:numRef>
              <c:f>'Multipole shifts'!$K$44:$K$48</c:f>
              <c:numCache>
                <c:formatCode>0.0000</c:formatCode>
                <c:ptCount val="5"/>
                <c:pt idx="0" formatCode="General">
                  <c:v>0</c:v>
                </c:pt>
                <c:pt idx="1">
                  <c:v>-8.8013773271552412E-7</c:v>
                </c:pt>
                <c:pt idx="2">
                  <c:v>-1.2698981842235998E-8</c:v>
                </c:pt>
                <c:pt idx="3">
                  <c:v>-2.2711976699732892E-7</c:v>
                </c:pt>
                <c:pt idx="4">
                  <c:v>-9.277912685505366E-7</c:v>
                </c:pt>
              </c:numCache>
            </c:numRef>
          </c:yVal>
          <c:smooth val="0"/>
        </c:ser>
        <c:ser>
          <c:idx val="9"/>
          <c:order val="7"/>
          <c:tx>
            <c:strRef>
              <c:f>'Multipole shifts'!$L$1</c:f>
              <c:strCache>
                <c:ptCount val="1"/>
                <c:pt idx="0">
                  <c:v>b10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shifts'!$B$44:$B$48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100</c:v>
                </c:pt>
                <c:pt idx="4">
                  <c:v>200</c:v>
                </c:pt>
              </c:numCache>
            </c:numRef>
          </c:xVal>
          <c:yVal>
            <c:numRef>
              <c:f>'Multipole shifts'!$L$44:$L$48</c:f>
              <c:numCache>
                <c:formatCode>0.0000</c:formatCode>
                <c:ptCount val="5"/>
                <c:pt idx="0" formatCode="General">
                  <c:v>0</c:v>
                </c:pt>
                <c:pt idx="1">
                  <c:v>-4.5331092529687922E-5</c:v>
                </c:pt>
                <c:pt idx="2">
                  <c:v>-1.7975304920453405E-4</c:v>
                </c:pt>
                <c:pt idx="3">
                  <c:v>-7.0555984474995892E-4</c:v>
                </c:pt>
                <c:pt idx="4">
                  <c:v>-2.7863131445493017E-3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6983760"/>
        <c:axId val="236983368"/>
      </c:scatterChart>
      <c:valAx>
        <c:axId val="236983760"/>
        <c:scaling>
          <c:orientation val="minMax"/>
          <c:max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Displacement</a:t>
                </a:r>
                <a:r>
                  <a:rPr lang="en-US" baseline="0"/>
                  <a:t> (µm)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43777668416447951"/>
              <c:y val="0.922265704810850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6983368"/>
        <c:crosses val="autoZero"/>
        <c:crossBetween val="midCat"/>
      </c:valAx>
      <c:valAx>
        <c:axId val="236983368"/>
        <c:scaling>
          <c:orientation val="minMax"/>
          <c:max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Unit Shift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6983760"/>
        <c:crosses val="autoZero"/>
        <c:crossBetween val="midCat"/>
        <c:majorUnit val="2.0000000000000004E-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2573588361589239E-2"/>
          <c:y val="0.22772822489514988"/>
          <c:w val="0.58015548757562163"/>
          <c:h val="0.4861977480113090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baseline="0">
                <a:effectLst/>
              </a:rPr>
              <a:t>All MP Shift </a:t>
            </a:r>
            <a:r>
              <a:rPr lang="en-US"/>
              <a:t>(Skew)</a:t>
            </a:r>
          </a:p>
        </c:rich>
      </c:tx>
      <c:layout>
        <c:manualLayout>
          <c:xMode val="edge"/>
          <c:yMode val="edge"/>
          <c:x val="0.34824971186908332"/>
          <c:y val="2.11049346705624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088670166229222"/>
          <c:y val="0.16187319396654651"/>
          <c:w val="0.84955774278215235"/>
          <c:h val="0.67797404466287203"/>
        </c:manualLayout>
      </c:layout>
      <c:scatterChart>
        <c:scatterStyle val="lineMarker"/>
        <c:varyColors val="0"/>
        <c:ser>
          <c:idx val="2"/>
          <c:order val="0"/>
          <c:tx>
            <c:strRef>
              <c:f>'Multipole shifts'!$Y$1</c:f>
              <c:strCache>
                <c:ptCount val="1"/>
                <c:pt idx="0">
                  <c:v>a3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shifts'!$B$44:$B$48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100</c:v>
                </c:pt>
                <c:pt idx="4">
                  <c:v>200</c:v>
                </c:pt>
              </c:numCache>
            </c:numRef>
          </c:xVal>
          <c:yVal>
            <c:numRef>
              <c:f>'Multipole shifts'!$Y$44:$Y$48</c:f>
              <c:numCache>
                <c:formatCode>0.0000</c:formatCode>
                <c:ptCount val="5"/>
                <c:pt idx="0" formatCode="General">
                  <c:v>0</c:v>
                </c:pt>
                <c:pt idx="1">
                  <c:v>1.3942438131506911E-6</c:v>
                </c:pt>
                <c:pt idx="2">
                  <c:v>1.2111674597900664E-5</c:v>
                </c:pt>
                <c:pt idx="3">
                  <c:v>5.0770763224698939E-5</c:v>
                </c:pt>
                <c:pt idx="4">
                  <c:v>-6.0350633727028482E-6</c:v>
                </c:pt>
              </c:numCache>
            </c:numRef>
          </c:yVal>
          <c:smooth val="0"/>
        </c:ser>
        <c:ser>
          <c:idx val="3"/>
          <c:order val="1"/>
          <c:tx>
            <c:strRef>
              <c:f>'Multipole shifts'!$Z$1</c:f>
              <c:strCache>
                <c:ptCount val="1"/>
                <c:pt idx="0">
                  <c:v>a4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shifts'!$B$44:$B$48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100</c:v>
                </c:pt>
                <c:pt idx="4">
                  <c:v>200</c:v>
                </c:pt>
              </c:numCache>
            </c:numRef>
          </c:xVal>
          <c:yVal>
            <c:numRef>
              <c:f>'Multipole shifts'!$Z$44:$Z$48</c:f>
              <c:numCache>
                <c:formatCode>0.0000</c:formatCode>
                <c:ptCount val="5"/>
                <c:pt idx="0" formatCode="General">
                  <c:v>0</c:v>
                </c:pt>
                <c:pt idx="1">
                  <c:v>7.9654249887475587E-5</c:v>
                </c:pt>
                <c:pt idx="2">
                  <c:v>-9.965323670682782E-6</c:v>
                </c:pt>
                <c:pt idx="3">
                  <c:v>-2.3715334816047302E-5</c:v>
                </c:pt>
                <c:pt idx="4">
                  <c:v>8.1459781734672743E-5</c:v>
                </c:pt>
              </c:numCache>
            </c:numRef>
          </c:yVal>
          <c:smooth val="0"/>
        </c:ser>
        <c:ser>
          <c:idx val="4"/>
          <c:order val="2"/>
          <c:tx>
            <c:strRef>
              <c:f>'Multipole shifts'!$AA$1</c:f>
              <c:strCache>
                <c:ptCount val="1"/>
                <c:pt idx="0">
                  <c:v>a5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5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shifts'!$B$44:$B$48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100</c:v>
                </c:pt>
                <c:pt idx="4">
                  <c:v>200</c:v>
                </c:pt>
              </c:numCache>
            </c:numRef>
          </c:xVal>
          <c:yVal>
            <c:numRef>
              <c:f>'Multipole shifts'!$AA$44:$AA$48</c:f>
              <c:numCache>
                <c:formatCode>0.0000</c:formatCode>
                <c:ptCount val="5"/>
                <c:pt idx="0" formatCode="General">
                  <c:v>0</c:v>
                </c:pt>
                <c:pt idx="1">
                  <c:v>4.5840299341595926E-5</c:v>
                </c:pt>
                <c:pt idx="2">
                  <c:v>-3.2672504275039438E-6</c:v>
                </c:pt>
                <c:pt idx="3">
                  <c:v>3.0350783988619093E-5</c:v>
                </c:pt>
                <c:pt idx="4">
                  <c:v>4.3717662757120135E-5</c:v>
                </c:pt>
              </c:numCache>
            </c:numRef>
          </c:yVal>
          <c:smooth val="0"/>
        </c:ser>
        <c:ser>
          <c:idx val="5"/>
          <c:order val="3"/>
          <c:tx>
            <c:strRef>
              <c:f>'Multipole shifts'!$AB$1</c:f>
              <c:strCache>
                <c:ptCount val="1"/>
                <c:pt idx="0">
                  <c:v>a6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6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shifts'!$B$44:$B$48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100</c:v>
                </c:pt>
                <c:pt idx="4">
                  <c:v>200</c:v>
                </c:pt>
              </c:numCache>
            </c:numRef>
          </c:xVal>
          <c:yVal>
            <c:numRef>
              <c:f>'Multipole shifts'!$AB$44:$AB$48</c:f>
              <c:numCache>
                <c:formatCode>0.0000</c:formatCode>
                <c:ptCount val="5"/>
                <c:pt idx="0" formatCode="General">
                  <c:v>0</c:v>
                </c:pt>
                <c:pt idx="1">
                  <c:v>-0.40686264755898632</c:v>
                </c:pt>
                <c:pt idx="2">
                  <c:v>-0.81368187564271599</c:v>
                </c:pt>
                <c:pt idx="3">
                  <c:v>-1.6273678008685888</c:v>
                </c:pt>
                <c:pt idx="4">
                  <c:v>-3.2547762904409665</c:v>
                </c:pt>
              </c:numCache>
            </c:numRef>
          </c:yVal>
          <c:smooth val="0"/>
        </c:ser>
        <c:ser>
          <c:idx val="6"/>
          <c:order val="4"/>
          <c:tx>
            <c:strRef>
              <c:f>'Multipole shifts'!$AC$1</c:f>
              <c:strCache>
                <c:ptCount val="1"/>
                <c:pt idx="0">
                  <c:v>a7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shifts'!$B$44:$B$48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100</c:v>
                </c:pt>
                <c:pt idx="4">
                  <c:v>200</c:v>
                </c:pt>
              </c:numCache>
            </c:numRef>
          </c:xVal>
          <c:yVal>
            <c:numRef>
              <c:f>'Multipole shifts'!$AC$44:$AC$48</c:f>
              <c:numCache>
                <c:formatCode>0.0000</c:formatCode>
                <c:ptCount val="5"/>
                <c:pt idx="0" formatCode="General">
                  <c:v>0</c:v>
                </c:pt>
                <c:pt idx="1">
                  <c:v>3.4007783878430529E-7</c:v>
                </c:pt>
                <c:pt idx="2">
                  <c:v>1.9397719772525686E-6</c:v>
                </c:pt>
                <c:pt idx="3">
                  <c:v>2.6249363965602813E-6</c:v>
                </c:pt>
                <c:pt idx="4">
                  <c:v>8.000024133745867E-8</c:v>
                </c:pt>
              </c:numCache>
            </c:numRef>
          </c:yVal>
          <c:smooth val="0"/>
        </c:ser>
        <c:ser>
          <c:idx val="7"/>
          <c:order val="5"/>
          <c:tx>
            <c:strRef>
              <c:f>'Multipole shifts'!$AD$1</c:f>
              <c:strCache>
                <c:ptCount val="1"/>
                <c:pt idx="0">
                  <c:v>a8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shifts'!$B$44:$B$48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100</c:v>
                </c:pt>
                <c:pt idx="4">
                  <c:v>200</c:v>
                </c:pt>
              </c:numCache>
            </c:numRef>
          </c:xVal>
          <c:yVal>
            <c:numRef>
              <c:f>'Multipole shifts'!$AD$44:$AD$48</c:f>
              <c:numCache>
                <c:formatCode>0.0000</c:formatCode>
                <c:ptCount val="5"/>
                <c:pt idx="0" formatCode="General">
                  <c:v>0</c:v>
                </c:pt>
                <c:pt idx="1">
                  <c:v>3.4373640556112149E-7</c:v>
                </c:pt>
                <c:pt idx="2">
                  <c:v>-2.8585492757828185E-7</c:v>
                </c:pt>
                <c:pt idx="3">
                  <c:v>-4.4392329524386794E-7</c:v>
                </c:pt>
                <c:pt idx="4">
                  <c:v>4.2042263114885346E-7</c:v>
                </c:pt>
              </c:numCache>
            </c:numRef>
          </c:yVal>
          <c:smooth val="0"/>
        </c:ser>
        <c:ser>
          <c:idx val="8"/>
          <c:order val="6"/>
          <c:tx>
            <c:strRef>
              <c:f>'Multipole shifts'!$AE$1</c:f>
              <c:strCache>
                <c:ptCount val="1"/>
                <c:pt idx="0">
                  <c:v>a9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shifts'!$B$44:$B$48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100</c:v>
                </c:pt>
                <c:pt idx="4">
                  <c:v>200</c:v>
                </c:pt>
              </c:numCache>
            </c:numRef>
          </c:xVal>
          <c:yVal>
            <c:numRef>
              <c:f>'Multipole shifts'!$AE$44:$AE$48</c:f>
              <c:numCache>
                <c:formatCode>0.0000</c:formatCode>
                <c:ptCount val="5"/>
                <c:pt idx="0" formatCode="General">
                  <c:v>0</c:v>
                </c:pt>
                <c:pt idx="1">
                  <c:v>8.5337788741677419E-7</c:v>
                </c:pt>
                <c:pt idx="2">
                  <c:v>1.5385272956216557E-7</c:v>
                </c:pt>
                <c:pt idx="3">
                  <c:v>6.9317271374885008E-7</c:v>
                </c:pt>
                <c:pt idx="4">
                  <c:v>8.9542137593764172E-7</c:v>
                </c:pt>
              </c:numCache>
            </c:numRef>
          </c:yVal>
          <c:smooth val="0"/>
        </c:ser>
        <c:ser>
          <c:idx val="9"/>
          <c:order val="7"/>
          <c:tx>
            <c:strRef>
              <c:f>'Multipole shifts'!$AF$1</c:f>
              <c:strCache>
                <c:ptCount val="1"/>
                <c:pt idx="0">
                  <c:v>a10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shifts'!$B$44:$B$48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100</c:v>
                </c:pt>
                <c:pt idx="4">
                  <c:v>200</c:v>
                </c:pt>
              </c:numCache>
            </c:numRef>
          </c:xVal>
          <c:yVal>
            <c:numRef>
              <c:f>'Multipole shifts'!$AF$44:$AF$48</c:f>
              <c:numCache>
                <c:formatCode>0.0000</c:formatCode>
                <c:ptCount val="5"/>
                <c:pt idx="0" formatCode="General">
                  <c:v>0</c:v>
                </c:pt>
                <c:pt idx="1">
                  <c:v>-7.4825068889959236E-3</c:v>
                </c:pt>
                <c:pt idx="2">
                  <c:v>-1.496487319952511E-2</c:v>
                </c:pt>
                <c:pt idx="3">
                  <c:v>-2.9927187263904271E-2</c:v>
                </c:pt>
                <c:pt idx="4">
                  <c:v>-5.9832984693027426E-2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6982584"/>
        <c:axId val="236989640"/>
      </c:scatterChart>
      <c:valAx>
        <c:axId val="236982584"/>
        <c:scaling>
          <c:orientation val="minMax"/>
          <c:max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Displacement</a:t>
                </a:r>
                <a:r>
                  <a:rPr lang="en-US" baseline="0"/>
                  <a:t> (µm)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43777668416447951"/>
              <c:y val="0.922265704810850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6989640"/>
        <c:crosses val="autoZero"/>
        <c:crossBetween val="midCat"/>
      </c:valAx>
      <c:valAx>
        <c:axId val="236989640"/>
        <c:scaling>
          <c:orientation val="minMax"/>
          <c:max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Unit Shift</a:t>
                </a:r>
              </a:p>
            </c:rich>
          </c:tx>
          <c:layout>
            <c:manualLayout>
              <c:xMode val="edge"/>
              <c:yMode val="edge"/>
              <c:x val="1.1444444444444445E-2"/>
              <c:y val="0.3736592440276176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6982584"/>
        <c:crosses val="autoZero"/>
        <c:crossBetween val="midCat"/>
        <c:majorUnit val="1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2654316919148804E-2"/>
          <c:y val="0.26854218592799406"/>
          <c:w val="0.34488380724358975"/>
          <c:h val="0.458711019776593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Shift Opposite </a:t>
            </a:r>
            <a:r>
              <a:rPr lang="en-US" dirty="0" err="1"/>
              <a:t>MidPlanes</a:t>
            </a:r>
            <a:r>
              <a:rPr lang="en-US" dirty="0"/>
              <a:t> (Normal)</a:t>
            </a:r>
          </a:p>
        </c:rich>
      </c:tx>
      <c:layout>
        <c:manualLayout>
          <c:xMode val="edge"/>
          <c:yMode val="edge"/>
          <c:x val="0.25654155730533684"/>
          <c:y val="1.06157112526539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088670166229221"/>
          <c:y val="0.11511466671358811"/>
          <c:w val="0.79955774278215219"/>
          <c:h val="0.7300399551966833"/>
        </c:manualLayout>
      </c:layout>
      <c:scatterChart>
        <c:scatterStyle val="lineMarker"/>
        <c:varyColors val="0"/>
        <c:ser>
          <c:idx val="2"/>
          <c:order val="0"/>
          <c:tx>
            <c:strRef>
              <c:f>'Multipole shifts'!$E$1</c:f>
              <c:strCache>
                <c:ptCount val="1"/>
                <c:pt idx="0">
                  <c:v>b3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shifts'!$B$5:$B$7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shifts'!$E$5:$E$7</c:f>
              <c:numCache>
                <c:formatCode>0.0000</c:formatCode>
                <c:ptCount val="3"/>
                <c:pt idx="0">
                  <c:v>0</c:v>
                </c:pt>
                <c:pt idx="1">
                  <c:v>6.2666727602326343E-5</c:v>
                </c:pt>
                <c:pt idx="2">
                  <c:v>7.3750518904476066E-6</c:v>
                </c:pt>
              </c:numCache>
            </c:numRef>
          </c:yVal>
          <c:smooth val="0"/>
        </c:ser>
        <c:ser>
          <c:idx val="3"/>
          <c:order val="1"/>
          <c:tx>
            <c:strRef>
              <c:f>'Multipole shifts'!$F$1</c:f>
              <c:strCache>
                <c:ptCount val="1"/>
                <c:pt idx="0">
                  <c:v>b4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shifts'!$B$5:$B$7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shifts'!$F$5:$F$7</c:f>
              <c:numCache>
                <c:formatCode>0.0000</c:formatCode>
                <c:ptCount val="3"/>
                <c:pt idx="0">
                  <c:v>0</c:v>
                </c:pt>
                <c:pt idx="1">
                  <c:v>-6.4984534470417392E-6</c:v>
                </c:pt>
                <c:pt idx="2">
                  <c:v>1.1872460736707976E-7</c:v>
                </c:pt>
              </c:numCache>
            </c:numRef>
          </c:yVal>
          <c:smooth val="0"/>
        </c:ser>
        <c:ser>
          <c:idx val="4"/>
          <c:order val="2"/>
          <c:tx>
            <c:strRef>
              <c:f>'Multipole shifts'!$G$1</c:f>
              <c:strCache>
                <c:ptCount val="1"/>
                <c:pt idx="0">
                  <c:v>b5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5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shifts'!$B$5:$B$7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shifts'!$G$5:$G$7</c:f>
              <c:numCache>
                <c:formatCode>0.0000</c:formatCode>
                <c:ptCount val="3"/>
                <c:pt idx="0">
                  <c:v>0</c:v>
                </c:pt>
                <c:pt idx="1">
                  <c:v>-3.9198366019563962E-6</c:v>
                </c:pt>
                <c:pt idx="2">
                  <c:v>-4.7280621982067218E-8</c:v>
                </c:pt>
              </c:numCache>
            </c:numRef>
          </c:yVal>
          <c:smooth val="0"/>
        </c:ser>
        <c:ser>
          <c:idx val="5"/>
          <c:order val="3"/>
          <c:tx>
            <c:strRef>
              <c:f>'Multipole shifts'!$H$1</c:f>
              <c:strCache>
                <c:ptCount val="1"/>
                <c:pt idx="0">
                  <c:v>b6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6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shifts'!$B$5:$B$7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shifts'!$H$5:$H$7</c:f>
              <c:numCache>
                <c:formatCode>0.0000</c:formatCode>
                <c:ptCount val="3"/>
                <c:pt idx="0">
                  <c:v>0</c:v>
                </c:pt>
                <c:pt idx="1">
                  <c:v>-1.4677412208611296E-3</c:v>
                </c:pt>
                <c:pt idx="2">
                  <c:v>-2.2956976675883367E-2</c:v>
                </c:pt>
              </c:numCache>
            </c:numRef>
          </c:yVal>
          <c:smooth val="0"/>
        </c:ser>
        <c:ser>
          <c:idx val="6"/>
          <c:order val="4"/>
          <c:tx>
            <c:strRef>
              <c:f>'Multipole shifts'!$I$1</c:f>
              <c:strCache>
                <c:ptCount val="1"/>
                <c:pt idx="0">
                  <c:v>b7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shifts'!$B$5:$B$7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shifts'!$I$5:$I$7</c:f>
              <c:numCache>
                <c:formatCode>0.0000</c:formatCode>
                <c:ptCount val="3"/>
                <c:pt idx="0">
                  <c:v>0</c:v>
                </c:pt>
                <c:pt idx="1">
                  <c:v>1.2038802954027155E-6</c:v>
                </c:pt>
                <c:pt idx="2">
                  <c:v>1.1797462227729209E-7</c:v>
                </c:pt>
              </c:numCache>
            </c:numRef>
          </c:yVal>
          <c:smooth val="0"/>
        </c:ser>
        <c:ser>
          <c:idx val="7"/>
          <c:order val="5"/>
          <c:tx>
            <c:strRef>
              <c:f>'Multipole shifts'!$J$1</c:f>
              <c:strCache>
                <c:ptCount val="1"/>
                <c:pt idx="0">
                  <c:v>b8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shifts'!$B$5:$B$7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shifts'!$J$5:$J$7</c:f>
              <c:numCache>
                <c:formatCode>0.0000</c:formatCode>
                <c:ptCount val="3"/>
                <c:pt idx="0">
                  <c:v>0</c:v>
                </c:pt>
                <c:pt idx="1">
                  <c:v>-1.2601330314392214E-7</c:v>
                </c:pt>
                <c:pt idx="2">
                  <c:v>4.2178826521997237E-8</c:v>
                </c:pt>
              </c:numCache>
            </c:numRef>
          </c:yVal>
          <c:smooth val="0"/>
        </c:ser>
        <c:ser>
          <c:idx val="8"/>
          <c:order val="6"/>
          <c:tx>
            <c:strRef>
              <c:f>'Multipole shifts'!$K$1</c:f>
              <c:strCache>
                <c:ptCount val="1"/>
                <c:pt idx="0">
                  <c:v>b9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shifts'!$B$5:$B$7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shifts'!$K$5:$K$7</c:f>
              <c:numCache>
                <c:formatCode>0.0000</c:formatCode>
                <c:ptCount val="3"/>
                <c:pt idx="0">
                  <c:v>0</c:v>
                </c:pt>
                <c:pt idx="1">
                  <c:v>-5.6202841725269204E-8</c:v>
                </c:pt>
                <c:pt idx="2">
                  <c:v>6.2895105756025258E-8</c:v>
                </c:pt>
              </c:numCache>
            </c:numRef>
          </c:yVal>
          <c:smooth val="0"/>
        </c:ser>
        <c:ser>
          <c:idx val="9"/>
          <c:order val="7"/>
          <c:tx>
            <c:strRef>
              <c:f>'Multipole shifts'!$L$1</c:f>
              <c:strCache>
                <c:ptCount val="1"/>
                <c:pt idx="0">
                  <c:v>b10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>
                    <a:lumMod val="60000"/>
                  </a:schemeClr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'Multipole shifts'!$B$5:$B$7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200</c:v>
                </c:pt>
              </c:numCache>
            </c:numRef>
          </c:xVal>
          <c:yVal>
            <c:numRef>
              <c:f>'Multipole shifts'!$L$5:$L$7</c:f>
              <c:numCache>
                <c:formatCode>0.0000</c:formatCode>
                <c:ptCount val="3"/>
                <c:pt idx="0">
                  <c:v>0</c:v>
                </c:pt>
                <c:pt idx="1">
                  <c:v>-1.737919019624834E-4</c:v>
                </c:pt>
                <c:pt idx="2">
                  <c:v>-2.7833176334908782E-3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1612304"/>
        <c:axId val="381612696"/>
      </c:scatterChart>
      <c:valAx>
        <c:axId val="381612304"/>
        <c:scaling>
          <c:orientation val="minMax"/>
          <c:max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Displacement</a:t>
                </a:r>
                <a:r>
                  <a:rPr lang="en-US" baseline="0"/>
                  <a:t> (µm)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43777668416447951"/>
              <c:y val="0.922265704810850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1612696"/>
        <c:crosses val="autoZero"/>
        <c:crossBetween val="midCat"/>
      </c:valAx>
      <c:valAx>
        <c:axId val="381612696"/>
        <c:scaling>
          <c:orientation val="minMax"/>
          <c:max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Unit Shift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16123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93062533379094"/>
          <c:y val="0.26599755457733121"/>
          <c:w val="0.45026255096542478"/>
          <c:h val="0.42453399535249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AEAE47-134C-4F04-B52D-7BE268E1DF52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1DCF9-8020-41C3-84B7-F0001EA0E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33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1DCF9-8020-41C3-84B7-F0001EA0EF2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449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rgbClr val="00339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77597" y="6313950"/>
            <a:ext cx="2771270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Thursday, February 05, 2015</a:t>
            </a:r>
            <a:endParaRPr lang="en-US" dirty="0"/>
          </a:p>
        </p:txBody>
      </p:sp>
      <p:pic>
        <p:nvPicPr>
          <p:cNvPr id="10" name="Picture 9" descr="http://larpdocs.fnal.gov/images/larp_dipole_logo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3523" y="77028"/>
            <a:ext cx="759040" cy="100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ome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" y="122415"/>
            <a:ext cx="2143125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0"/>
          <p:cNvSpPr>
            <a:spLocks noChangeArrowheads="1"/>
          </p:cNvSpPr>
          <p:nvPr userDrawn="1"/>
        </p:nvSpPr>
        <p:spPr bwMode="auto">
          <a:xfrm>
            <a:off x="914400" y="990600"/>
            <a:ext cx="7315200" cy="76200"/>
          </a:xfrm>
          <a:prstGeom prst="rect">
            <a:avLst/>
          </a:prstGeom>
          <a:solidFill>
            <a:srgbClr val="003399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endParaRPr lang="en-US" sz="2400" b="1">
              <a:solidFill>
                <a:srgbClr val="990000"/>
              </a:solidFill>
              <a:latin typeface="Times New Roman" pitchFamily="18" charset="0"/>
            </a:endParaRPr>
          </a:p>
        </p:txBody>
      </p:sp>
      <p:sp>
        <p:nvSpPr>
          <p:cNvPr id="13" name="Rectangle 11"/>
          <p:cNvSpPr>
            <a:spLocks noChangeArrowheads="1"/>
          </p:cNvSpPr>
          <p:nvPr userDrawn="1"/>
        </p:nvSpPr>
        <p:spPr bwMode="auto">
          <a:xfrm>
            <a:off x="228600" y="1143000"/>
            <a:ext cx="8686800" cy="76200"/>
          </a:xfrm>
          <a:prstGeom prst="rect">
            <a:avLst/>
          </a:prstGeom>
          <a:solidFill>
            <a:srgbClr val="0099FF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endParaRPr lang="en-US" sz="2400" b="1">
              <a:solidFill>
                <a:srgbClr val="99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521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Thursday, February 05,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809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Thursday, February 05,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481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92200"/>
            <a:ext cx="7886700" cy="5084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61400" y="6629400"/>
            <a:ext cx="482600" cy="227538"/>
          </a:xfrm>
        </p:spPr>
        <p:txBody>
          <a:bodyPr/>
          <a:lstStyle/>
          <a:p>
            <a:fld id="{91D3B2C8-C2E1-465A-B0FD-122CC2222B6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http://larpdocs.fnal.gov/images/larp_dipole_logo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749" y="38903"/>
            <a:ext cx="557213" cy="73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ome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4" y="5593"/>
            <a:ext cx="1401763" cy="604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10"/>
          <p:cNvSpPr>
            <a:spLocks noChangeArrowheads="1"/>
          </p:cNvSpPr>
          <p:nvPr userDrawn="1"/>
        </p:nvSpPr>
        <p:spPr bwMode="auto">
          <a:xfrm>
            <a:off x="914400" y="701410"/>
            <a:ext cx="7315200" cy="76200"/>
          </a:xfrm>
          <a:prstGeom prst="rect">
            <a:avLst/>
          </a:prstGeom>
          <a:solidFill>
            <a:srgbClr val="003399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endParaRPr lang="en-US" sz="2400" b="1">
              <a:solidFill>
                <a:srgbClr val="990000"/>
              </a:solidFill>
              <a:latin typeface="Times New Roman" pitchFamily="18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 userDrawn="1"/>
        </p:nvSpPr>
        <p:spPr bwMode="auto">
          <a:xfrm>
            <a:off x="228600" y="845078"/>
            <a:ext cx="8686800" cy="76200"/>
          </a:xfrm>
          <a:prstGeom prst="rect">
            <a:avLst/>
          </a:prstGeom>
          <a:solidFill>
            <a:srgbClr val="0099FF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endParaRPr lang="en-US" sz="2400" b="1">
              <a:solidFill>
                <a:srgbClr val="990000"/>
              </a:solidFill>
              <a:latin typeface="Times New Roman" pitchFamily="18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90222" y="-222911"/>
            <a:ext cx="9007740" cy="966260"/>
          </a:xfrm>
          <a:prstGeom prst="rect">
            <a:avLst/>
          </a:prstGeom>
        </p:spPr>
        <p:txBody>
          <a:bodyPr anchor="b"/>
          <a:lstStyle>
            <a:lvl1pPr algn="ctr">
              <a:defRPr sz="4400">
                <a:solidFill>
                  <a:srgbClr val="003399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Rectangle 11"/>
          <p:cNvSpPr>
            <a:spLocks noChangeArrowheads="1"/>
          </p:cNvSpPr>
          <p:nvPr userDrawn="1"/>
        </p:nvSpPr>
        <p:spPr bwMode="auto">
          <a:xfrm>
            <a:off x="250692" y="6539648"/>
            <a:ext cx="8686800" cy="0"/>
          </a:xfrm>
          <a:prstGeom prst="rect">
            <a:avLst/>
          </a:prstGeom>
          <a:solidFill>
            <a:srgbClr val="0099FF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endParaRPr lang="en-US" sz="2400" b="1">
              <a:solidFill>
                <a:srgbClr val="99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042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Thursday, February 05,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785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Thursday, February 05,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508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Thursday, February 05,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298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Thursday, February 05,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185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Thursday, February 05,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214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Thursday, February 05,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289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Thursday, February 05,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259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Thursday, February 05,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3B2C8-C2E1-465A-B0FD-122CC2222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762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tiff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tiff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emf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.xml"/><Relationship Id="rId3" Type="http://schemas.openxmlformats.org/officeDocument/2006/relationships/image" Target="../media/image50.png"/><Relationship Id="rId7" Type="http://schemas.openxmlformats.org/officeDocument/2006/relationships/chart" Target="../charts/chart7.xml"/><Relationship Id="rId2" Type="http://schemas.openxmlformats.org/officeDocument/2006/relationships/hyperlink" Target="https://indico.fnal.gov/getFile.py/access?contribId=2&amp;resId=0&amp;materialId=slides&amp;confId=1055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7" Type="http://schemas.openxmlformats.org/officeDocument/2006/relationships/chart" Target="../charts/chart12.xm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1.xml"/><Relationship Id="rId5" Type="http://schemas.openxmlformats.org/officeDocument/2006/relationships/image" Target="../media/image53.png"/><Relationship Id="rId4" Type="http://schemas.openxmlformats.org/officeDocument/2006/relationships/chart" Target="../charts/char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4.xml"/><Relationship Id="rId4" Type="http://schemas.openxmlformats.org/officeDocument/2006/relationships/chart" Target="../charts/char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042" y="1702408"/>
            <a:ext cx="8859915" cy="1367140"/>
          </a:xfrm>
        </p:spPr>
        <p:txBody>
          <a:bodyPr/>
          <a:lstStyle/>
          <a:p>
            <a:r>
              <a:rPr lang="en-US" sz="5400" b="1" dirty="0" smtClean="0"/>
              <a:t>MQXF Coil Fabrication: Observations and Summary</a:t>
            </a:r>
            <a:endParaRPr lang="en-U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0802" y="3840480"/>
            <a:ext cx="8622394" cy="1694688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dirty="0" smtClean="0"/>
              <a:t>E.F. Holik</a:t>
            </a:r>
          </a:p>
          <a:p>
            <a:r>
              <a:rPr lang="en-US" b="1" dirty="0" smtClean="0"/>
              <a:t>Acknowledgements</a:t>
            </a:r>
            <a:r>
              <a:rPr lang="en-US" dirty="0" smtClean="0"/>
              <a:t>: G</a:t>
            </a:r>
            <a:r>
              <a:rPr lang="en-US" dirty="0"/>
              <a:t>. </a:t>
            </a:r>
            <a:r>
              <a:rPr lang="en-US" dirty="0" smtClean="0"/>
              <a:t>Ambrosio, </a:t>
            </a:r>
            <a:r>
              <a:rPr lang="en-US" dirty="0"/>
              <a:t>M. </a:t>
            </a:r>
            <a:r>
              <a:rPr lang="en-US" dirty="0" smtClean="0"/>
              <a:t>Anerella, </a:t>
            </a:r>
            <a:r>
              <a:rPr lang="en-US" dirty="0"/>
              <a:t>R. </a:t>
            </a:r>
            <a:r>
              <a:rPr lang="en-US" dirty="0" smtClean="0"/>
              <a:t>Bossert</a:t>
            </a:r>
            <a:r>
              <a:rPr lang="en-US" dirty="0"/>
              <a:t>, N. </a:t>
            </a:r>
            <a:r>
              <a:rPr lang="en-US" dirty="0" smtClean="0"/>
              <a:t>Bourcey,</a:t>
            </a:r>
            <a:br>
              <a:rPr lang="en-US" dirty="0" smtClean="0"/>
            </a:br>
            <a:r>
              <a:rPr lang="en-US" dirty="0" smtClean="0"/>
              <a:t>E</a:t>
            </a:r>
            <a:r>
              <a:rPr lang="en-US" dirty="0"/>
              <a:t>. </a:t>
            </a:r>
            <a:r>
              <a:rPr lang="en-US" dirty="0" smtClean="0"/>
              <a:t>Cavanna, </a:t>
            </a:r>
            <a:r>
              <a:rPr lang="en-US" dirty="0"/>
              <a:t>D. </a:t>
            </a:r>
            <a:r>
              <a:rPr lang="en-US" dirty="0" smtClean="0"/>
              <a:t>Cheng, D</a:t>
            </a:r>
            <a:r>
              <a:rPr lang="en-US" dirty="0"/>
              <a:t>. R. </a:t>
            </a:r>
            <a:r>
              <a:rPr lang="en-US" dirty="0" smtClean="0"/>
              <a:t>Dietderich, </a:t>
            </a:r>
            <a:r>
              <a:rPr lang="en-US" dirty="0"/>
              <a:t>P. </a:t>
            </a:r>
            <a:r>
              <a:rPr lang="en-US" dirty="0" smtClean="0"/>
              <a:t>Ferracin, </a:t>
            </a:r>
            <a:r>
              <a:rPr lang="en-US" dirty="0"/>
              <a:t>A. K. </a:t>
            </a:r>
            <a:r>
              <a:rPr lang="en-US" dirty="0" smtClean="0"/>
              <a:t>Ghosh,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</a:t>
            </a:r>
            <a:r>
              <a:rPr lang="en-US" dirty="0"/>
              <a:t>. </a:t>
            </a:r>
            <a:r>
              <a:rPr lang="en-US" dirty="0" err="1"/>
              <a:t>Izquierdo</a:t>
            </a:r>
            <a:r>
              <a:rPr lang="en-US" dirty="0"/>
              <a:t> </a:t>
            </a:r>
            <a:r>
              <a:rPr lang="en-US" dirty="0" smtClean="0"/>
              <a:t>Bermudez, S</a:t>
            </a:r>
            <a:r>
              <a:rPr lang="en-US" dirty="0"/>
              <a:t>. </a:t>
            </a:r>
            <a:r>
              <a:rPr lang="en-US" dirty="0" smtClean="0"/>
              <a:t>Krave, </a:t>
            </a:r>
            <a:r>
              <a:rPr lang="en-US" dirty="0"/>
              <a:t>A. </a:t>
            </a:r>
            <a:r>
              <a:rPr lang="en-US" dirty="0" err="1" smtClean="0"/>
              <a:t>Nobrega</a:t>
            </a:r>
            <a:r>
              <a:rPr lang="en-US" dirty="0" smtClean="0"/>
              <a:t>, </a:t>
            </a:r>
            <a:r>
              <a:rPr lang="en-US" dirty="0"/>
              <a:t>J. C. </a:t>
            </a:r>
            <a:r>
              <a:rPr lang="en-US" dirty="0" smtClean="0"/>
              <a:t>Perez, </a:t>
            </a:r>
            <a:r>
              <a:rPr lang="en-US" dirty="0"/>
              <a:t>I. </a:t>
            </a:r>
            <a:r>
              <a:rPr lang="en-US" dirty="0" smtClean="0"/>
              <a:t>Pong,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</a:t>
            </a:r>
            <a:r>
              <a:rPr lang="en-US" dirty="0"/>
              <a:t>. </a:t>
            </a:r>
            <a:r>
              <a:rPr lang="en-US" dirty="0" smtClean="0"/>
              <a:t>Rochepault, </a:t>
            </a:r>
            <a:r>
              <a:rPr lang="en-US" dirty="0"/>
              <a:t>G. L. </a:t>
            </a:r>
            <a:r>
              <a:rPr lang="en-US" dirty="0" smtClean="0"/>
              <a:t>Sabbi, </a:t>
            </a:r>
            <a:r>
              <a:rPr lang="en-US" dirty="0"/>
              <a:t>C. </a:t>
            </a:r>
            <a:r>
              <a:rPr lang="en-US" dirty="0" smtClean="0"/>
              <a:t>Santini, </a:t>
            </a:r>
            <a:r>
              <a:rPr lang="en-US" dirty="0"/>
              <a:t>J. </a:t>
            </a:r>
            <a:r>
              <a:rPr lang="en-US" dirty="0" err="1" smtClean="0"/>
              <a:t>Schmalzle</a:t>
            </a:r>
            <a:r>
              <a:rPr lang="en-US" dirty="0" smtClean="0"/>
              <a:t>, </a:t>
            </a:r>
            <a:r>
              <a:rPr lang="en-US" dirty="0"/>
              <a:t>and M. </a:t>
            </a:r>
            <a:r>
              <a:rPr lang="en-US" dirty="0" smtClean="0"/>
              <a:t>Yu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092449"/>
            <a:ext cx="9144000" cy="703033"/>
          </a:xfrm>
        </p:spPr>
        <p:txBody>
          <a:bodyPr/>
          <a:lstStyle/>
          <a:p>
            <a:pPr algn="ctr"/>
            <a:r>
              <a:rPr lang="en-US" sz="1800" dirty="0" smtClean="0"/>
              <a:t>5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Joint HiLumi LHC-LARP Annual Meeting 2015</a:t>
            </a:r>
          </a:p>
          <a:p>
            <a:pPr algn="ctr"/>
            <a:r>
              <a:rPr lang="en-US" sz="1800" dirty="0" smtClean="0"/>
              <a:t>CERN, October 26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– 30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983110" y="3665755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23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10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Asymmetry and Size</a:t>
            </a:r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519844" y="1229576"/>
            <a:ext cx="8782652" cy="500053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Coils Best fit on the OD and coil Keyway.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Coil Size = </a:t>
            </a:r>
            <a:r>
              <a:rPr lang="en-US" b="1" dirty="0" smtClean="0"/>
              <a:t>L + R </a:t>
            </a:r>
            <a:r>
              <a:rPr lang="en-US" sz="2400" dirty="0" smtClean="0"/>
              <a:t>= -237 µm</a:t>
            </a:r>
          </a:p>
          <a:p>
            <a:r>
              <a:rPr lang="en-US" sz="2400" dirty="0" smtClean="0"/>
              <a:t>Coil Asymmetry = </a:t>
            </a:r>
            <a:r>
              <a:rPr lang="en-US" b="1" dirty="0" smtClean="0"/>
              <a:t>L – R </a:t>
            </a:r>
            <a:r>
              <a:rPr lang="en-US" sz="2400" dirty="0" smtClean="0"/>
              <a:t>= +71 µm</a:t>
            </a:r>
          </a:p>
        </p:txBody>
      </p:sp>
      <p:sp>
        <p:nvSpPr>
          <p:cNvPr id="8" name="Slide Number Placeholder 2"/>
          <p:cNvSpPr txBox="1">
            <a:spLocks/>
          </p:cNvSpPr>
          <p:nvPr/>
        </p:nvSpPr>
        <p:spPr>
          <a:xfrm>
            <a:off x="3486625" y="6642823"/>
            <a:ext cx="2220918" cy="281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4670B01-93B7-4365-9AF9-9350A5F9F50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10/30/2015</a:t>
            </a:fld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– E. Holik – FNAL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5030" t="4635" r="1838" b="14463"/>
          <a:stretch/>
        </p:blipFill>
        <p:spPr>
          <a:xfrm>
            <a:off x="1524000" y="1741802"/>
            <a:ext cx="6888480" cy="2915541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3486625" y="1524000"/>
            <a:ext cx="0" cy="6810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968240" y="1524000"/>
            <a:ext cx="168338" cy="6705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20000" y="3983575"/>
            <a:ext cx="118872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-154 µm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1127760" y="3923159"/>
            <a:ext cx="96824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-83 µm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2316479" y="2999517"/>
            <a:ext cx="117014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/>
              <a:t>L</a:t>
            </a:r>
            <a:r>
              <a:rPr lang="en-US" sz="2000" dirty="0" smtClean="0"/>
              <a:t>eft Side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6193537" y="2968739"/>
            <a:ext cx="132254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/>
              <a:t>R</a:t>
            </a:r>
            <a:r>
              <a:rPr lang="en-US" sz="2000" dirty="0" smtClean="0"/>
              <a:t>ight Side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3751397" y="4092436"/>
            <a:ext cx="244214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MQXFS Coil 2</a:t>
            </a:r>
            <a:br>
              <a:rPr lang="en-US" dirty="0" smtClean="0"/>
            </a:br>
            <a:r>
              <a:rPr lang="en-US" dirty="0" smtClean="0"/>
              <a:t>816 mm from LE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7190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7114" y="1092200"/>
            <a:ext cx="9070848" cy="4138168"/>
            <a:chOff x="27114" y="1092200"/>
            <a:chExt cx="9070848" cy="413816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l="2727" r="1035"/>
            <a:stretch/>
          </p:blipFill>
          <p:spPr>
            <a:xfrm>
              <a:off x="27114" y="1092200"/>
              <a:ext cx="9070848" cy="4138168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7766304" y="2061278"/>
              <a:ext cx="541782" cy="2430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29062" y="5057140"/>
            <a:ext cx="4751514" cy="135932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L – R &lt; 100 µm for &lt; 1 unit a4, a3</a:t>
            </a:r>
          </a:p>
          <a:p>
            <a:r>
              <a:rPr lang="en-US" sz="2000" dirty="0" smtClean="0"/>
              <a:t>L + R &lt; 50 µm for &lt; 1 </a:t>
            </a:r>
            <a:r>
              <a:rPr lang="en-US" sz="2000" dirty="0"/>
              <a:t>unit </a:t>
            </a:r>
            <a:r>
              <a:rPr lang="en-US" sz="2000" dirty="0" smtClean="0"/>
              <a:t>a3, a6</a:t>
            </a:r>
          </a:p>
          <a:p>
            <a:r>
              <a:rPr lang="en-US" sz="2000" dirty="0" smtClean="0"/>
              <a:t>How might coil size and asymmetry create undesired preload??? To be explored…</a:t>
            </a:r>
            <a:endParaRPr lang="en-US" sz="2000" dirty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11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Asymmetry and Size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21408" y="1181255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 – R 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30060" y="1181255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 + R </a:t>
            </a:r>
            <a:endParaRPr lang="en-US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5119" t="7256" r="20805" b="22251"/>
          <a:stretch/>
        </p:blipFill>
        <p:spPr>
          <a:xfrm>
            <a:off x="670560" y="4916649"/>
            <a:ext cx="3340608" cy="182652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 flipV="1">
            <a:off x="981456" y="4437888"/>
            <a:ext cx="774192" cy="14996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2078736" y="3824048"/>
            <a:ext cx="262128" cy="2005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758758" y="3980908"/>
            <a:ext cx="286194" cy="1548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438144" y="3976449"/>
            <a:ext cx="862012" cy="1318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010" t="73326" r="74107" b="24159"/>
          <a:stretch/>
        </p:blipFill>
        <p:spPr>
          <a:xfrm>
            <a:off x="626358" y="4181855"/>
            <a:ext cx="3994156" cy="31699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010" t="73326" r="74107" b="24159"/>
          <a:stretch/>
        </p:blipFill>
        <p:spPr>
          <a:xfrm>
            <a:off x="5385244" y="4221900"/>
            <a:ext cx="3831908" cy="30411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 rot="19796849">
            <a:off x="1637659" y="1721266"/>
            <a:ext cx="678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CERN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 rot="19663560">
            <a:off x="1517273" y="1344243"/>
            <a:ext cx="678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LARP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4500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Size and Asymmetry is </a:t>
            </a:r>
            <a:r>
              <a:rPr lang="en-US" b="1" dirty="0" smtClean="0"/>
              <a:t>Tooling Dominated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Add shim between form and mandrel blocks to account for tolerance buildup and create intimate contact between tooling components</a:t>
            </a:r>
          </a:p>
          <a:p>
            <a:r>
              <a:rPr lang="en-US" dirty="0" smtClean="0"/>
              <a:t>Fabricate additional modified form blocks and select blocks that are ~15 µm within center.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12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Coil Asymmetry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3587"/>
          <a:stretch/>
        </p:blipFill>
        <p:spPr>
          <a:xfrm>
            <a:off x="2197552" y="3951270"/>
            <a:ext cx="4503292" cy="290673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524000" y="1645920"/>
            <a:ext cx="938784" cy="377952"/>
          </a:xfrm>
          <a:prstGeom prst="ellipse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810000" y="2892280"/>
            <a:ext cx="3127248" cy="484903"/>
          </a:xfrm>
          <a:prstGeom prst="ellipse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102608" y="4441467"/>
            <a:ext cx="938784" cy="963168"/>
          </a:xfrm>
          <a:prstGeom prst="ellipse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163824" y="5663184"/>
            <a:ext cx="384048" cy="513779"/>
          </a:xfrm>
          <a:prstGeom prst="ellipse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462016" y="5663184"/>
            <a:ext cx="384048" cy="513779"/>
          </a:xfrm>
          <a:prstGeom prst="ellipse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endCxn id="9" idx="0"/>
          </p:cNvCxnSpPr>
          <p:nvPr/>
        </p:nvCxnSpPr>
        <p:spPr>
          <a:xfrm>
            <a:off x="1975104" y="2023872"/>
            <a:ext cx="1380744" cy="363931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572000" y="3377183"/>
            <a:ext cx="760152" cy="106428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204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4538" y="1544637"/>
            <a:ext cx="7886700" cy="50847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75000"/>
                  </a:schemeClr>
                </a:solidFill>
              </a:rPr>
              <a:t>Coil Fabrication Summary &amp; Overview</a:t>
            </a:r>
          </a:p>
          <a:p>
            <a:r>
              <a:rPr lang="en-US" sz="3600" dirty="0" smtClean="0">
                <a:solidFill>
                  <a:schemeClr val="bg2">
                    <a:lumMod val="75000"/>
                  </a:schemeClr>
                </a:solidFill>
              </a:rPr>
              <a:t>Coil size and asymmetry</a:t>
            </a:r>
          </a:p>
          <a:p>
            <a:r>
              <a:rPr lang="en-US" sz="3600" b="1" dirty="0" smtClean="0"/>
              <a:t>Cable Expansion / Gap Closure</a:t>
            </a:r>
          </a:p>
          <a:p>
            <a:r>
              <a:rPr lang="en-US" sz="3600" dirty="0" smtClean="0">
                <a:solidFill>
                  <a:schemeClr val="bg2">
                    <a:lumMod val="75000"/>
                  </a:schemeClr>
                </a:solidFill>
              </a:rPr>
              <a:t>Cross Section Analysis</a:t>
            </a:r>
          </a:p>
          <a:p>
            <a:r>
              <a:rPr lang="en-US" sz="3600" dirty="0" smtClean="0">
                <a:solidFill>
                  <a:schemeClr val="bg2">
                    <a:lumMod val="75000"/>
                  </a:schemeClr>
                </a:solidFill>
              </a:rPr>
              <a:t>Conclusion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13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93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Chart 27"/>
          <p:cNvGraphicFramePr/>
          <p:nvPr>
            <p:extLst/>
          </p:nvPr>
        </p:nvGraphicFramePr>
        <p:xfrm>
          <a:off x="112914" y="3425160"/>
          <a:ext cx="4611287" cy="2747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742064" y="6672966"/>
            <a:ext cx="462224" cy="214115"/>
          </a:xfrm>
        </p:spPr>
        <p:txBody>
          <a:bodyPr/>
          <a:lstStyle/>
          <a:p>
            <a:fld id="{91D3B2C8-C2E1-465A-B0FD-122CC2222B65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Accommodating Expansion</a:t>
            </a:r>
            <a:endParaRPr lang="en-US" dirty="0"/>
          </a:p>
        </p:txBody>
      </p:sp>
      <p:sp>
        <p:nvSpPr>
          <p:cNvPr id="12" name="Slide Number Placeholder 2"/>
          <p:cNvSpPr txBox="1">
            <a:spLocks/>
          </p:cNvSpPr>
          <p:nvPr/>
        </p:nvSpPr>
        <p:spPr>
          <a:xfrm>
            <a:off x="3486625" y="6642823"/>
            <a:ext cx="2220918" cy="281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4670B01-93B7-4365-9AF9-9350A5F9F50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10/30/2015</a:t>
            </a:fld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– E. Holik – FNAL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112914" y="1160313"/>
            <a:ext cx="5594629" cy="21522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Nb</a:t>
            </a:r>
            <a:r>
              <a:rPr lang="en-US" sz="2000" baseline="-250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Sn Cable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expands laterally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when heat treated.</a:t>
            </a: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Nb</a:t>
            </a:r>
            <a:r>
              <a:rPr lang="en-US" sz="2000" baseline="-250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Sn Cable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contracts axially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when heat treated.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Room is left in coil cavity for cable to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expand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during heat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treatment.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Gaps are left in the pole to allow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cable/coil to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contract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5929302" y="1160313"/>
            <a:ext cx="2833698" cy="2208550"/>
            <a:chOff x="5926923" y="-409936"/>
            <a:chExt cx="3847392" cy="2998612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05" r="50499"/>
            <a:stretch/>
          </p:blipFill>
          <p:spPr bwMode="auto">
            <a:xfrm>
              <a:off x="5926923" y="-409936"/>
              <a:ext cx="3847392" cy="2998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Rectangle 17"/>
            <p:cNvSpPr/>
            <p:nvPr/>
          </p:nvSpPr>
          <p:spPr>
            <a:xfrm rot="19507084">
              <a:off x="7426827" y="1242994"/>
              <a:ext cx="181582" cy="943170"/>
            </a:xfrm>
            <a:prstGeom prst="rect">
              <a:avLst/>
            </a:prstGeom>
            <a:solidFill>
              <a:srgbClr val="00AA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 rot="19507084">
              <a:off x="7459981" y="1276825"/>
              <a:ext cx="109728" cy="86868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0" name="Straight Arrow Connector 19"/>
          <p:cNvCxnSpPr/>
          <p:nvPr/>
        </p:nvCxnSpPr>
        <p:spPr>
          <a:xfrm flipV="1">
            <a:off x="6620515" y="2720611"/>
            <a:ext cx="393900" cy="27875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7115339" y="2469873"/>
            <a:ext cx="258760" cy="18306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648633" y="2759339"/>
            <a:ext cx="2421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Azimuthal: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4.5% expansion allowed</a:t>
            </a:r>
          </a:p>
          <a:p>
            <a:pPr algn="ct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Measured: 3.0 ± 0.3%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6722524" y="2164450"/>
            <a:ext cx="188894" cy="27256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556405" y="3144623"/>
            <a:ext cx="27205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Radial: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2% 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→ 1.2% allowed expansion</a:t>
            </a:r>
          </a:p>
          <a:p>
            <a:pPr algn="ct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Free Cable 1.4%</a:t>
            </a:r>
          </a:p>
          <a:p>
            <a:pPr algn="ct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LARP Cable 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0.3%</a:t>
            </a:r>
            <a:endParaRPr lang="en-US" sz="1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CERN Cable 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0.1%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7304233" y="3016283"/>
            <a:ext cx="135581" cy="17570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3" t="28094" r="25566" b="1"/>
          <a:stretch/>
        </p:blipFill>
        <p:spPr>
          <a:xfrm>
            <a:off x="5266728" y="4036045"/>
            <a:ext cx="2053058" cy="2328617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253354" y="6007870"/>
            <a:ext cx="34160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Figure courtesy of E. Rochepault</a:t>
            </a:r>
            <a:endParaRPr lang="en-US" sz="1200" i="1" dirty="0"/>
          </a:p>
        </p:txBody>
      </p:sp>
      <p:sp>
        <p:nvSpPr>
          <p:cNvPr id="31" name="Oval 30"/>
          <p:cNvSpPr/>
          <p:nvPr/>
        </p:nvSpPr>
        <p:spPr>
          <a:xfrm>
            <a:off x="1069643" y="4949816"/>
            <a:ext cx="1540614" cy="394501"/>
          </a:xfrm>
          <a:prstGeom prst="ellipse">
            <a:avLst/>
          </a:prstGeom>
          <a:noFill/>
          <a:ln w="19050"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0.03%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2699830" y="4687293"/>
            <a:ext cx="1734311" cy="1222905"/>
          </a:xfrm>
          <a:prstGeom prst="ellipse">
            <a:avLst/>
          </a:prstGeom>
          <a:noFill/>
          <a:ln w="19050"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0.17%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65520" y="4352718"/>
            <a:ext cx="109728" cy="64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586710" y="4356297"/>
            <a:ext cx="109728" cy="91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800549" y="4352718"/>
            <a:ext cx="109728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365520" y="4415823"/>
            <a:ext cx="109728" cy="246888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586710" y="4365733"/>
            <a:ext cx="109728" cy="137160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800549" y="4335482"/>
            <a:ext cx="109728" cy="18288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365520" y="4657745"/>
            <a:ext cx="109728" cy="118872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8939080">
            <a:off x="4216105" y="3806796"/>
            <a:ext cx="850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L-01</a:t>
            </a:r>
            <a:endParaRPr lang="en-US" sz="1200" dirty="0"/>
          </a:p>
        </p:txBody>
      </p:sp>
      <p:sp>
        <p:nvSpPr>
          <p:cNvPr id="39" name="TextBox 38"/>
          <p:cNvSpPr txBox="1"/>
          <p:nvPr/>
        </p:nvSpPr>
        <p:spPr>
          <a:xfrm rot="18939080">
            <a:off x="4424155" y="3827860"/>
            <a:ext cx="850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L-01b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 rot="18939080">
            <a:off x="4654546" y="3827859"/>
            <a:ext cx="850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L-02</a:t>
            </a:r>
            <a:endParaRPr lang="en-US" sz="1200" dirty="0"/>
          </a:p>
        </p:txBody>
      </p:sp>
      <p:sp>
        <p:nvSpPr>
          <p:cNvPr id="41" name="Oval 40"/>
          <p:cNvSpPr/>
          <p:nvPr/>
        </p:nvSpPr>
        <p:spPr>
          <a:xfrm>
            <a:off x="2726742" y="4285533"/>
            <a:ext cx="2304712" cy="477369"/>
          </a:xfrm>
          <a:prstGeom prst="ellipse">
            <a:avLst/>
          </a:prstGeom>
          <a:noFill/>
          <a:ln w="19050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0.06%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>
            <a:off x="1108099" y="4266443"/>
            <a:ext cx="1508253" cy="686987"/>
          </a:xfrm>
          <a:prstGeom prst="ellipse">
            <a:avLst/>
          </a:prstGeom>
          <a:noFill/>
          <a:ln w="19050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0.13%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76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2"/>
          <a:srcRect t="7836" r="16664" b="16545"/>
          <a:stretch/>
        </p:blipFill>
        <p:spPr>
          <a:xfrm>
            <a:off x="-1580614" y="2224843"/>
            <a:ext cx="5377425" cy="1577944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2"/>
          <a:srcRect t="7836" r="16664" b="12676"/>
          <a:stretch/>
        </p:blipFill>
        <p:spPr>
          <a:xfrm>
            <a:off x="5228302" y="2179217"/>
            <a:ext cx="5377425" cy="1658679"/>
          </a:xfrm>
          <a:prstGeom prst="rect">
            <a:avLst/>
          </a:prstGeom>
        </p:spPr>
      </p:pic>
      <p:graphicFrame>
        <p:nvGraphicFramePr>
          <p:cNvPr id="28" name="Chart 27"/>
          <p:cNvGraphicFramePr/>
          <p:nvPr>
            <p:extLst>
              <p:ext uri="{D42A27DB-BD31-4B8C-83A1-F6EECF244321}">
                <p14:modId xmlns:p14="http://schemas.microsoft.com/office/powerpoint/2010/main" val="2963818750"/>
              </p:ext>
            </p:extLst>
          </p:nvPr>
        </p:nvGraphicFramePr>
        <p:xfrm>
          <a:off x="112914" y="4032888"/>
          <a:ext cx="4611287" cy="2747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742064" y="6672966"/>
            <a:ext cx="462224" cy="214115"/>
          </a:xfrm>
        </p:spPr>
        <p:txBody>
          <a:bodyPr/>
          <a:lstStyle/>
          <a:p>
            <a:fld id="{91D3B2C8-C2E1-465A-B0FD-122CC2222B65}" type="slidenum">
              <a:rPr lang="en-US" smtClean="0"/>
              <a:t>15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Releasing the Tension</a:t>
            </a:r>
            <a:endParaRPr lang="en-US" dirty="0"/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514849" y="914486"/>
            <a:ext cx="8629151" cy="6374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LARP Coils Contract Less than CERN when 25 kg of tension is released</a:t>
            </a: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For mechanical stability LARP braided insulation is tighter and initially constricts growth more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59113" y="5175225"/>
            <a:ext cx="27205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Width Expansion:</a:t>
            </a:r>
          </a:p>
          <a:p>
            <a:pPr algn="ctr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Unconfined Cable 1.4%</a:t>
            </a:r>
          </a:p>
          <a:p>
            <a:pPr algn="ctr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LARP Cable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0.3%</a:t>
            </a:r>
            <a:endParaRPr lang="en-US" sz="1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CERN Cable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0.1%</a:t>
            </a:r>
            <a:endParaRPr lang="en-US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53354" y="6615598"/>
            <a:ext cx="34160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Figure courtesy of E. Rochepault</a:t>
            </a:r>
            <a:endParaRPr lang="en-US" sz="1200" i="1" dirty="0"/>
          </a:p>
        </p:txBody>
      </p:sp>
      <p:sp>
        <p:nvSpPr>
          <p:cNvPr id="31" name="Oval 30"/>
          <p:cNvSpPr/>
          <p:nvPr/>
        </p:nvSpPr>
        <p:spPr>
          <a:xfrm>
            <a:off x="1069643" y="5557544"/>
            <a:ext cx="1540614" cy="394501"/>
          </a:xfrm>
          <a:prstGeom prst="ellipse">
            <a:avLst/>
          </a:prstGeom>
          <a:noFill/>
          <a:ln w="19050"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0.03%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2699830" y="5295021"/>
            <a:ext cx="1734311" cy="1222905"/>
          </a:xfrm>
          <a:prstGeom prst="ellipse">
            <a:avLst/>
          </a:prstGeom>
          <a:noFill/>
          <a:ln w="19050"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0.17%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65520" y="4960446"/>
            <a:ext cx="109728" cy="64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586710" y="4964025"/>
            <a:ext cx="109728" cy="91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800549" y="4960446"/>
            <a:ext cx="109728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365520" y="5023551"/>
            <a:ext cx="109728" cy="246888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586710" y="4973461"/>
            <a:ext cx="109728" cy="137160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800549" y="4943210"/>
            <a:ext cx="109728" cy="18288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365520" y="5265473"/>
            <a:ext cx="109728" cy="118872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8939080">
            <a:off x="4216105" y="4414524"/>
            <a:ext cx="850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L-01</a:t>
            </a:r>
            <a:endParaRPr lang="en-US" sz="1200" dirty="0"/>
          </a:p>
        </p:txBody>
      </p:sp>
      <p:sp>
        <p:nvSpPr>
          <p:cNvPr id="39" name="TextBox 38"/>
          <p:cNvSpPr txBox="1"/>
          <p:nvPr/>
        </p:nvSpPr>
        <p:spPr>
          <a:xfrm rot="18939080">
            <a:off x="4424155" y="4435588"/>
            <a:ext cx="850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L-01b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 rot="18939080">
            <a:off x="4654546" y="4435587"/>
            <a:ext cx="850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L-02</a:t>
            </a:r>
            <a:endParaRPr lang="en-US" sz="1200" dirty="0"/>
          </a:p>
        </p:txBody>
      </p:sp>
      <p:sp>
        <p:nvSpPr>
          <p:cNvPr id="41" name="Oval 40"/>
          <p:cNvSpPr/>
          <p:nvPr/>
        </p:nvSpPr>
        <p:spPr>
          <a:xfrm>
            <a:off x="2726742" y="4893261"/>
            <a:ext cx="1734311" cy="477369"/>
          </a:xfrm>
          <a:prstGeom prst="ellipse">
            <a:avLst/>
          </a:prstGeom>
          <a:noFill/>
          <a:ln w="19050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0.07%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>
            <a:off x="1108099" y="4874171"/>
            <a:ext cx="1508253" cy="686987"/>
          </a:xfrm>
          <a:prstGeom prst="ellipse">
            <a:avLst/>
          </a:prstGeom>
          <a:noFill/>
          <a:ln w="19050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0.13%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" r="65419"/>
          <a:stretch/>
        </p:blipFill>
        <p:spPr bwMode="auto">
          <a:xfrm>
            <a:off x="2471820" y="1838961"/>
            <a:ext cx="1409064" cy="20572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54" name="Straight Arrow Connector 53"/>
          <p:cNvCxnSpPr/>
          <p:nvPr/>
        </p:nvCxnSpPr>
        <p:spPr>
          <a:xfrm flipH="1">
            <a:off x="191386" y="2894188"/>
            <a:ext cx="1670839" cy="0"/>
          </a:xfrm>
          <a:prstGeom prst="straightConnector1">
            <a:avLst/>
          </a:prstGeom>
          <a:ln w="1905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V="1">
            <a:off x="7240997" y="2867606"/>
            <a:ext cx="1732179" cy="26582"/>
          </a:xfrm>
          <a:prstGeom prst="straightConnector1">
            <a:avLst/>
          </a:prstGeom>
          <a:ln w="1905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H="1">
            <a:off x="6969544" y="2363125"/>
            <a:ext cx="589" cy="130712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 flipV="1">
            <a:off x="461276" y="3360633"/>
            <a:ext cx="130759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H="1">
            <a:off x="2221995" y="2369945"/>
            <a:ext cx="589" cy="130712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H="1" flipV="1">
            <a:off x="7113785" y="3361378"/>
            <a:ext cx="130759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9" name="Picture 8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8"/>
          <a:stretch/>
        </p:blipFill>
        <p:spPr bwMode="auto">
          <a:xfrm>
            <a:off x="3880884" y="1832358"/>
            <a:ext cx="2792363" cy="20572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4897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9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8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60"/>
                                        </p:tgtEl>
                                      </p:cBhvr>
                                      <p:by x="85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60"/>
                                        </p:tgtEl>
                                      </p:cBhvr>
                                      <p:by x="100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49"/>
                                        </p:tgtEl>
                                      </p:cBhvr>
                                      <p:by x="95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49"/>
                                        </p:tgtEl>
                                      </p:cBhvr>
                                      <p:by x="100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87"/>
                                        </p:tgtEl>
                                      </p:cBhvr>
                                      <p:by x="100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83"/>
                                        </p:tgtEl>
                                      </p:cBhvr>
                                      <p:by x="85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78"/>
                                        </p:tgtEl>
                                      </p:cBhvr>
                                      <p:by x="100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88"/>
                                        </p:tgtEl>
                                      </p:cBhvr>
                                      <p:by x="95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85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00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89"/>
                                        </p:tgtEl>
                                      </p:cBhvr>
                                      <p:by x="95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89"/>
                                        </p:tgtEl>
                                      </p:cBhvr>
                                      <p:by x="100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2"/>
          <a:srcRect t="7836" r="16664" b="16545"/>
          <a:stretch/>
        </p:blipFill>
        <p:spPr>
          <a:xfrm>
            <a:off x="-1580614" y="2228053"/>
            <a:ext cx="5377425" cy="1577944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2"/>
          <a:srcRect t="7836" r="16664" b="12676"/>
          <a:stretch/>
        </p:blipFill>
        <p:spPr>
          <a:xfrm>
            <a:off x="5228302" y="2179217"/>
            <a:ext cx="5377425" cy="1658679"/>
          </a:xfrm>
          <a:prstGeom prst="rect">
            <a:avLst/>
          </a:prstGeom>
        </p:spPr>
      </p:pic>
      <p:graphicFrame>
        <p:nvGraphicFramePr>
          <p:cNvPr id="28" name="Chart 27"/>
          <p:cNvGraphicFramePr/>
          <p:nvPr>
            <p:extLst>
              <p:ext uri="{D42A27DB-BD31-4B8C-83A1-F6EECF244321}">
                <p14:modId xmlns:p14="http://schemas.microsoft.com/office/powerpoint/2010/main" val="2963818750"/>
              </p:ext>
            </p:extLst>
          </p:nvPr>
        </p:nvGraphicFramePr>
        <p:xfrm>
          <a:off x="112914" y="4032888"/>
          <a:ext cx="4611287" cy="2747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742064" y="6672966"/>
            <a:ext cx="462224" cy="214115"/>
          </a:xfrm>
        </p:spPr>
        <p:txBody>
          <a:bodyPr/>
          <a:lstStyle/>
          <a:p>
            <a:fld id="{91D3B2C8-C2E1-465A-B0FD-122CC2222B65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Altering Expansion</a:t>
            </a:r>
            <a:endParaRPr lang="en-US" dirty="0"/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514849" y="914486"/>
            <a:ext cx="8629151" cy="6374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Both conductors expand similarly when unconfined.</a:t>
            </a: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CERN insulation preferably constricts width growth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72174" y="3955020"/>
            <a:ext cx="312387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Width Expansion: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Unconfined Cable 1.4%</a:t>
            </a:r>
          </a:p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LARP Cable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0.3%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CERN Cable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0.1%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53354" y="6615598"/>
            <a:ext cx="34160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Figure courtesy of E. Rochepault</a:t>
            </a:r>
            <a:endParaRPr lang="en-US" sz="1200" i="1" dirty="0"/>
          </a:p>
        </p:txBody>
      </p:sp>
      <p:sp>
        <p:nvSpPr>
          <p:cNvPr id="31" name="Oval 30"/>
          <p:cNvSpPr/>
          <p:nvPr/>
        </p:nvSpPr>
        <p:spPr>
          <a:xfrm>
            <a:off x="1069643" y="5557544"/>
            <a:ext cx="1540614" cy="394501"/>
          </a:xfrm>
          <a:prstGeom prst="ellipse">
            <a:avLst/>
          </a:prstGeom>
          <a:noFill/>
          <a:ln w="19050"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0.03%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2699830" y="5295021"/>
            <a:ext cx="1734311" cy="1222905"/>
          </a:xfrm>
          <a:prstGeom prst="ellipse">
            <a:avLst/>
          </a:prstGeom>
          <a:noFill/>
          <a:ln w="19050"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0.17%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65520" y="4960446"/>
            <a:ext cx="109728" cy="64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586710" y="4964025"/>
            <a:ext cx="109728" cy="91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800549" y="4960446"/>
            <a:ext cx="109728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365520" y="5023551"/>
            <a:ext cx="109728" cy="246888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586710" y="4973461"/>
            <a:ext cx="109728" cy="137160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800549" y="4943210"/>
            <a:ext cx="109728" cy="18288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365520" y="5265473"/>
            <a:ext cx="109728" cy="118872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8939080">
            <a:off x="4216105" y="4414524"/>
            <a:ext cx="850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L-01</a:t>
            </a:r>
            <a:endParaRPr lang="en-US" sz="1200" dirty="0"/>
          </a:p>
        </p:txBody>
      </p:sp>
      <p:sp>
        <p:nvSpPr>
          <p:cNvPr id="39" name="TextBox 38"/>
          <p:cNvSpPr txBox="1"/>
          <p:nvPr/>
        </p:nvSpPr>
        <p:spPr>
          <a:xfrm rot="18939080">
            <a:off x="4424155" y="4435588"/>
            <a:ext cx="850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L-01b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 rot="18939080">
            <a:off x="4654546" y="4435587"/>
            <a:ext cx="850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L-02</a:t>
            </a:r>
            <a:endParaRPr lang="en-US" sz="1200" dirty="0"/>
          </a:p>
        </p:txBody>
      </p:sp>
      <p:sp>
        <p:nvSpPr>
          <p:cNvPr id="41" name="Oval 40"/>
          <p:cNvSpPr/>
          <p:nvPr/>
        </p:nvSpPr>
        <p:spPr>
          <a:xfrm>
            <a:off x="2726742" y="4893261"/>
            <a:ext cx="1734311" cy="477369"/>
          </a:xfrm>
          <a:prstGeom prst="ellipse">
            <a:avLst/>
          </a:prstGeom>
          <a:noFill/>
          <a:ln w="19050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0.07%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>
            <a:off x="1108099" y="4874171"/>
            <a:ext cx="1508253" cy="686987"/>
          </a:xfrm>
          <a:prstGeom prst="ellipse">
            <a:avLst/>
          </a:prstGeom>
          <a:noFill/>
          <a:ln w="19050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0.13%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" r="65419"/>
          <a:stretch/>
        </p:blipFill>
        <p:spPr bwMode="auto">
          <a:xfrm>
            <a:off x="2471820" y="1838961"/>
            <a:ext cx="1409064" cy="20572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54" name="Straight Arrow Connector 53"/>
          <p:cNvCxnSpPr/>
          <p:nvPr/>
        </p:nvCxnSpPr>
        <p:spPr>
          <a:xfrm flipH="1" flipV="1">
            <a:off x="442387" y="2369945"/>
            <a:ext cx="10633" cy="1383375"/>
          </a:xfrm>
          <a:prstGeom prst="straightConnector1">
            <a:avLst/>
          </a:prstGeom>
          <a:ln w="15875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H="1">
            <a:off x="6969544" y="2363125"/>
            <a:ext cx="589" cy="130712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 flipV="1">
            <a:off x="461276" y="3360633"/>
            <a:ext cx="130759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H="1">
            <a:off x="2221995" y="2369945"/>
            <a:ext cx="589" cy="130712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H="1" flipV="1">
            <a:off x="7113785" y="3361378"/>
            <a:ext cx="130759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9" name="Picture 8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8"/>
          <a:stretch/>
        </p:blipFill>
        <p:spPr bwMode="auto">
          <a:xfrm>
            <a:off x="3880884" y="1832358"/>
            <a:ext cx="2792363" cy="20572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43" name="Straight Arrow Connector 42"/>
          <p:cNvCxnSpPr/>
          <p:nvPr/>
        </p:nvCxnSpPr>
        <p:spPr>
          <a:xfrm flipH="1" flipV="1">
            <a:off x="8751331" y="2293693"/>
            <a:ext cx="10633" cy="1383375"/>
          </a:xfrm>
          <a:prstGeom prst="straightConnector1">
            <a:avLst/>
          </a:prstGeom>
          <a:ln w="15875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7763033" y="2997866"/>
            <a:ext cx="823321" cy="0"/>
          </a:xfrm>
          <a:prstGeom prst="straightConnector1">
            <a:avLst/>
          </a:prstGeom>
          <a:ln w="158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766797" y="3023506"/>
            <a:ext cx="822960" cy="0"/>
          </a:xfrm>
          <a:prstGeom prst="straightConnector1">
            <a:avLst/>
          </a:prstGeom>
          <a:ln w="158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ontent Placeholder 1"/>
          <p:cNvSpPr txBox="1">
            <a:spLocks/>
          </p:cNvSpPr>
          <p:nvPr/>
        </p:nvSpPr>
        <p:spPr>
          <a:xfrm>
            <a:off x="5042641" y="5332591"/>
            <a:ext cx="4055321" cy="6374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Friction between coil and tooling also effects pole gap closure (# layers of mica, pressure between components…, </a:t>
            </a:r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sz="2000" i="1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 Cavanna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endParaRPr lang="en-US" sz="2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68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49"/>
                                        </p:tgtEl>
                                      </p:cBhvr>
                                      <p:by x="85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49"/>
                                        </p:tgtEl>
                                      </p:cBhvr>
                                      <p:by x="100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87"/>
                                        </p:tgtEl>
                                      </p:cBhvr>
                                      <p:by x="100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83"/>
                                        </p:tgtEl>
                                      </p:cBhvr>
                                      <p:by x="95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78"/>
                                        </p:tgtEl>
                                      </p:cBhvr>
                                      <p:by x="100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88"/>
                                        </p:tgtEl>
                                      </p:cBhvr>
                                      <p:by x="85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95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00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89"/>
                                        </p:tgtEl>
                                      </p:cBhvr>
                                      <p:by x="85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89"/>
                                        </p:tgtEl>
                                      </p:cBhvr>
                                      <p:by x="100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4538" y="1544637"/>
            <a:ext cx="7886700" cy="50847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75000"/>
                  </a:schemeClr>
                </a:solidFill>
              </a:rPr>
              <a:t>Coil Fabrication Summary &amp; Overview</a:t>
            </a:r>
          </a:p>
          <a:p>
            <a:r>
              <a:rPr lang="en-US" sz="3600" dirty="0" smtClean="0">
                <a:solidFill>
                  <a:schemeClr val="bg2">
                    <a:lumMod val="75000"/>
                  </a:schemeClr>
                </a:solidFill>
              </a:rPr>
              <a:t>Coil size and asymmetry</a:t>
            </a:r>
          </a:p>
          <a:p>
            <a:r>
              <a:rPr lang="en-US" sz="3600" dirty="0" smtClean="0">
                <a:solidFill>
                  <a:schemeClr val="bg2">
                    <a:lumMod val="75000"/>
                  </a:schemeClr>
                </a:solidFill>
              </a:rPr>
              <a:t>Cable Expansion / Gap Closure</a:t>
            </a:r>
          </a:p>
          <a:p>
            <a:r>
              <a:rPr lang="en-US" sz="3600" b="1" dirty="0" smtClean="0"/>
              <a:t>Cross Section Analysis</a:t>
            </a:r>
          </a:p>
          <a:p>
            <a:r>
              <a:rPr lang="en-US" sz="3600" dirty="0" smtClean="0">
                <a:solidFill>
                  <a:schemeClr val="bg2">
                    <a:lumMod val="75000"/>
                  </a:schemeClr>
                </a:solidFill>
              </a:rPr>
              <a:t>Conclusion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17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89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3065" y="1299008"/>
            <a:ext cx="4051988" cy="29946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Cross Section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5105400"/>
            <a:ext cx="4419600" cy="167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CERN coil 101, Turn location from Image analysis and edge detection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6" name="Picture 3" descr="C:\Users\etrochep\Documents\QXF\Image analysis\contours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9" t="5821" r="12117" b="5646"/>
          <a:stretch/>
        </p:blipFill>
        <p:spPr bwMode="auto">
          <a:xfrm>
            <a:off x="228600" y="1295400"/>
            <a:ext cx="3810000" cy="3249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20"/>
          <p:cNvSpPr>
            <a:spLocks noGrp="1"/>
          </p:cNvSpPr>
          <p:nvPr>
            <p:ph type="ftr" sz="quarter" idx="4294967295"/>
          </p:nvPr>
        </p:nvSpPr>
        <p:spPr>
          <a:xfrm>
            <a:off x="296174" y="4451024"/>
            <a:ext cx="4129896" cy="365125"/>
          </a:xfrm>
          <a:prstGeom prst="rect">
            <a:avLst/>
          </a:prstGeom>
        </p:spPr>
        <p:txBody>
          <a:bodyPr/>
          <a:lstStyle/>
          <a:p>
            <a:r>
              <a:rPr lang="en-US" sz="1100" i="1" dirty="0" smtClean="0"/>
              <a:t>E. </a:t>
            </a:r>
            <a:r>
              <a:rPr lang="en-US" sz="1100" i="1" dirty="0"/>
              <a:t>Rochepault “Dimensional Changes of Nb3Sn Rutherford Cables during Heat </a:t>
            </a:r>
            <a:r>
              <a:rPr lang="en-US" sz="1100" i="1" dirty="0" smtClean="0"/>
              <a:t>Treatment” This Conference</a:t>
            </a:r>
            <a:endParaRPr lang="en-US" sz="1100" i="1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683065" y="5105400"/>
            <a:ext cx="44196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LARP coil 1, Turn location from Optical Coordinate Measurement Machine</a:t>
            </a:r>
            <a:endParaRPr lang="en-US" sz="2400" dirty="0"/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768196" y="3103779"/>
            <a:ext cx="2667000" cy="2001621"/>
            <a:chOff x="3822067" y="1771850"/>
            <a:chExt cx="4801493" cy="36011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2067" y="1771850"/>
              <a:ext cx="4801493" cy="3601121"/>
            </a:xfrm>
            <a:prstGeom prst="rect">
              <a:avLst/>
            </a:prstGeom>
          </p:spPr>
        </p:pic>
        <p:cxnSp>
          <p:nvCxnSpPr>
            <p:cNvPr id="14" name="Straight Connector 13"/>
            <p:cNvCxnSpPr/>
            <p:nvPr/>
          </p:nvCxnSpPr>
          <p:spPr>
            <a:xfrm flipH="1">
              <a:off x="6105710" y="3332506"/>
              <a:ext cx="2363122" cy="26104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180138" y="3504933"/>
              <a:ext cx="85354" cy="978325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Arc 15"/>
            <p:cNvSpPr/>
            <p:nvPr/>
          </p:nvSpPr>
          <p:spPr>
            <a:xfrm rot="10800000">
              <a:off x="5652699" y="2929180"/>
              <a:ext cx="1140232" cy="1151505"/>
            </a:xfrm>
            <a:prstGeom prst="arc">
              <a:avLst>
                <a:gd name="adj1" fmla="val 16200000"/>
                <a:gd name="adj2" fmla="val 10780760"/>
              </a:avLst>
            </a:prstGeom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6755717" y="3292965"/>
              <a:ext cx="42530" cy="21196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6105710" y="4078201"/>
              <a:ext cx="117104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5741580" y="3225456"/>
              <a:ext cx="859408" cy="4429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rgbClr val="FF0000"/>
                  </a:solidFill>
                </a:rPr>
                <a:t>270°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468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7" y="1112678"/>
            <a:ext cx="4915780" cy="2130548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rgbClr val="002060"/>
                </a:solidFill>
              </a:rPr>
              <a:t>Azimuthal Free </a:t>
            </a:r>
            <a:r>
              <a:rPr lang="en-US" sz="1800" dirty="0">
                <a:solidFill>
                  <a:srgbClr val="002060"/>
                </a:solidFill>
              </a:rPr>
              <a:t>Space </a:t>
            </a:r>
          </a:p>
          <a:p>
            <a:pPr lvl="1"/>
            <a:r>
              <a:rPr lang="en-US" sz="1600" dirty="0" smtClean="0">
                <a:solidFill>
                  <a:srgbClr val="002060"/>
                </a:solidFill>
              </a:rPr>
              <a:t>Layer 1:  </a:t>
            </a:r>
            <a:r>
              <a:rPr lang="en-US" sz="1800" b="1" dirty="0" smtClean="0">
                <a:solidFill>
                  <a:srgbClr val="002060"/>
                </a:solidFill>
              </a:rPr>
              <a:t>690 </a:t>
            </a:r>
            <a:r>
              <a:rPr lang="en-US" sz="1800" b="1" dirty="0">
                <a:solidFill>
                  <a:srgbClr val="002060"/>
                </a:solidFill>
              </a:rPr>
              <a:t>µm </a:t>
            </a:r>
            <a:r>
              <a:rPr lang="en-US" sz="1600" dirty="0" smtClean="0">
                <a:solidFill>
                  <a:srgbClr val="002060"/>
                </a:solidFill>
              </a:rPr>
              <a:t>→ </a:t>
            </a:r>
            <a:r>
              <a:rPr lang="en-US" sz="1800" b="1" dirty="0" smtClean="0">
                <a:solidFill>
                  <a:srgbClr val="002060"/>
                </a:solidFill>
              </a:rPr>
              <a:t>470 µm </a:t>
            </a:r>
            <a:r>
              <a:rPr lang="en-US" sz="1600" dirty="0" smtClean="0">
                <a:solidFill>
                  <a:srgbClr val="002060"/>
                </a:solidFill>
              </a:rPr>
              <a:t>in 2</a:t>
            </a:r>
            <a:r>
              <a:rPr lang="en-US" sz="1600" baseline="30000" dirty="0" smtClean="0">
                <a:solidFill>
                  <a:srgbClr val="002060"/>
                </a:solidFill>
              </a:rPr>
              <a:t>nd</a:t>
            </a:r>
            <a:r>
              <a:rPr lang="en-US" sz="1600" dirty="0" smtClean="0">
                <a:solidFill>
                  <a:srgbClr val="002060"/>
                </a:solidFill>
              </a:rPr>
              <a:t> Gen QXF</a:t>
            </a:r>
            <a:endParaRPr lang="en-US" sz="1600" dirty="0">
              <a:solidFill>
                <a:srgbClr val="002060"/>
              </a:solidFill>
            </a:endParaRPr>
          </a:p>
          <a:p>
            <a:pPr lvl="1"/>
            <a:r>
              <a:rPr lang="en-US" sz="1600" dirty="0" smtClean="0">
                <a:solidFill>
                  <a:srgbClr val="002060"/>
                </a:solidFill>
              </a:rPr>
              <a:t>Layer 2:  </a:t>
            </a:r>
            <a:r>
              <a:rPr lang="en-US" sz="1800" b="1" dirty="0" smtClean="0">
                <a:solidFill>
                  <a:srgbClr val="002060"/>
                </a:solidFill>
              </a:rPr>
              <a:t>880 </a:t>
            </a:r>
            <a:r>
              <a:rPr lang="en-US" sz="1800" b="1" dirty="0">
                <a:solidFill>
                  <a:srgbClr val="002060"/>
                </a:solidFill>
              </a:rPr>
              <a:t>µm </a:t>
            </a:r>
            <a:r>
              <a:rPr lang="en-US" sz="1600" dirty="0">
                <a:solidFill>
                  <a:srgbClr val="002060"/>
                </a:solidFill>
              </a:rPr>
              <a:t>→ </a:t>
            </a:r>
            <a:r>
              <a:rPr lang="en-US" sz="1800" b="1" dirty="0" smtClean="0">
                <a:solidFill>
                  <a:srgbClr val="002060"/>
                </a:solidFill>
              </a:rPr>
              <a:t>600 </a:t>
            </a:r>
            <a:r>
              <a:rPr lang="en-US" sz="1800" b="1" dirty="0">
                <a:solidFill>
                  <a:srgbClr val="002060"/>
                </a:solidFill>
              </a:rPr>
              <a:t>µm</a:t>
            </a:r>
            <a:r>
              <a:rPr lang="en-US" sz="1800" dirty="0">
                <a:solidFill>
                  <a:srgbClr val="002060"/>
                </a:solidFill>
              </a:rPr>
              <a:t> </a:t>
            </a:r>
            <a:r>
              <a:rPr lang="en-US" sz="1600" dirty="0">
                <a:solidFill>
                  <a:srgbClr val="002060"/>
                </a:solidFill>
              </a:rPr>
              <a:t>in 2</a:t>
            </a:r>
            <a:r>
              <a:rPr lang="en-US" sz="1600" baseline="30000" dirty="0">
                <a:solidFill>
                  <a:srgbClr val="002060"/>
                </a:solidFill>
              </a:rPr>
              <a:t>nd</a:t>
            </a:r>
            <a:r>
              <a:rPr lang="en-US" sz="1600" dirty="0">
                <a:solidFill>
                  <a:srgbClr val="002060"/>
                </a:solidFill>
              </a:rPr>
              <a:t> Gen QXF</a:t>
            </a:r>
            <a:endParaRPr lang="en-US" sz="1800" dirty="0" smtClean="0">
              <a:solidFill>
                <a:srgbClr val="002060"/>
              </a:solidFill>
            </a:endParaRPr>
          </a:p>
          <a:p>
            <a:r>
              <a:rPr lang="en-US" sz="1800" dirty="0" smtClean="0">
                <a:solidFill>
                  <a:srgbClr val="002060"/>
                </a:solidFill>
              </a:rPr>
              <a:t>Strong similarities between CERN and LARP</a:t>
            </a:r>
          </a:p>
          <a:p>
            <a:r>
              <a:rPr lang="en-US" sz="1800" dirty="0" smtClean="0">
                <a:solidFill>
                  <a:srgbClr val="002060"/>
                </a:solidFill>
              </a:rPr>
              <a:t>Minor edge tends to shift toward midplane </a:t>
            </a:r>
          </a:p>
          <a:p>
            <a:r>
              <a:rPr lang="en-US" sz="1800" dirty="0" smtClean="0">
                <a:solidFill>
                  <a:srgbClr val="002060"/>
                </a:solidFill>
              </a:rPr>
              <a:t>Major edge tends to shift toward pole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6" name="Chart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734"/>
          <a:stretch/>
        </p:blipFill>
        <p:spPr bwMode="auto">
          <a:xfrm>
            <a:off x="51623" y="3723944"/>
            <a:ext cx="3276600" cy="312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Chart 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66"/>
          <a:stretch/>
        </p:blipFill>
        <p:spPr bwMode="auto">
          <a:xfrm>
            <a:off x="3348505" y="3741421"/>
            <a:ext cx="3268980" cy="311657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439421" y="-110467"/>
            <a:ext cx="522398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Reduced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Expansion →</a:t>
            </a:r>
            <a:b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Turn Displacements</a:t>
            </a:r>
            <a:endParaRPr lang="en-US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6861203" y="3256849"/>
            <a:ext cx="2845476" cy="2338970"/>
            <a:chOff x="4810797" y="717614"/>
            <a:chExt cx="3865807" cy="3177678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661"/>
            <a:stretch/>
          </p:blipFill>
          <p:spPr bwMode="auto">
            <a:xfrm rot="20673264" flipH="1">
              <a:off x="4810797" y="717614"/>
              <a:ext cx="3865807" cy="3177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" name="Straight Arrow Connector 13"/>
            <p:cNvCxnSpPr/>
            <p:nvPr/>
          </p:nvCxnSpPr>
          <p:spPr>
            <a:xfrm>
              <a:off x="6578504" y="2133600"/>
              <a:ext cx="313856" cy="7548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 flipV="1">
              <a:off x="6735244" y="1390692"/>
              <a:ext cx="411850" cy="111362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6314949" y="3070117"/>
              <a:ext cx="319069" cy="6255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 flipV="1">
              <a:off x="6461033" y="2306453"/>
              <a:ext cx="330517" cy="59267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295945" y="2586973"/>
              <a:ext cx="7535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+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441146" y="1909767"/>
              <a:ext cx="7535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FF0000"/>
                  </a:solidFill>
                </a:rPr>
                <a:t>_</a:t>
              </a:r>
              <a:r>
                <a:rPr lang="en-US" sz="2800" b="1" dirty="0" smtClean="0">
                  <a:solidFill>
                    <a:srgbClr val="FF0000"/>
                  </a:solidFill>
                </a:rPr>
                <a:t>  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4762084" y="-618227"/>
            <a:ext cx="4688588" cy="3774459"/>
            <a:chOff x="717302" y="-13984"/>
            <a:chExt cx="9991743" cy="8043663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10245" y="1397146"/>
              <a:ext cx="9139844" cy="6122325"/>
            </a:xfrm>
            <a:prstGeom prst="rect">
              <a:avLst/>
            </a:prstGeom>
          </p:spPr>
        </p:pic>
        <p:grpSp>
          <p:nvGrpSpPr>
            <p:cNvPr id="22" name="Group 21"/>
            <p:cNvGrpSpPr>
              <a:grpSpLocks noChangeAspect="1"/>
            </p:cNvGrpSpPr>
            <p:nvPr/>
          </p:nvGrpSpPr>
          <p:grpSpPr>
            <a:xfrm rot="19397362">
              <a:off x="717302" y="-13984"/>
              <a:ext cx="9991743" cy="8043663"/>
              <a:chOff x="1550988" y="750887"/>
              <a:chExt cx="6873875" cy="5365750"/>
            </a:xfrm>
            <a:scene3d>
              <a:camera prst="orthographicFront">
                <a:rot lat="21301143" lon="20398862" rev="0"/>
              </a:camera>
              <a:lightRig rig="threePt" dir="t"/>
            </a:scene3d>
          </p:grpSpPr>
          <p:sp>
            <p:nvSpPr>
              <p:cNvPr id="23" name="Freeform 8"/>
              <p:cNvSpPr>
                <a:spLocks/>
              </p:cNvSpPr>
              <p:nvPr/>
            </p:nvSpPr>
            <p:spPr bwMode="auto">
              <a:xfrm>
                <a:off x="5426075" y="4795837"/>
                <a:ext cx="1473200" cy="1252538"/>
              </a:xfrm>
              <a:custGeom>
                <a:avLst/>
                <a:gdLst>
                  <a:gd name="T0" fmla="*/ 0 w 928"/>
                  <a:gd name="T1" fmla="*/ 724 h 789"/>
                  <a:gd name="T2" fmla="*/ 64 w 928"/>
                  <a:gd name="T3" fmla="*/ 789 h 789"/>
                  <a:gd name="T4" fmla="*/ 928 w 928"/>
                  <a:gd name="T5" fmla="*/ 76 h 789"/>
                  <a:gd name="T6" fmla="*/ 864 w 928"/>
                  <a:gd name="T7" fmla="*/ 0 h 789"/>
                  <a:gd name="T8" fmla="*/ 0 w 928"/>
                  <a:gd name="T9" fmla="*/ 724 h 7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8" h="789">
                    <a:moveTo>
                      <a:pt x="0" y="724"/>
                    </a:moveTo>
                    <a:lnTo>
                      <a:pt x="64" y="789"/>
                    </a:lnTo>
                    <a:lnTo>
                      <a:pt x="928" y="76"/>
                    </a:lnTo>
                    <a:lnTo>
                      <a:pt x="864" y="0"/>
                    </a:lnTo>
                    <a:lnTo>
                      <a:pt x="0" y="724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Line 9"/>
              <p:cNvSpPr>
                <a:spLocks noChangeShapeType="1"/>
              </p:cNvSpPr>
              <p:nvPr/>
            </p:nvSpPr>
            <p:spPr bwMode="auto">
              <a:xfrm>
                <a:off x="5356225" y="5945187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Line 10"/>
              <p:cNvSpPr>
                <a:spLocks noChangeShapeType="1"/>
              </p:cNvSpPr>
              <p:nvPr/>
            </p:nvSpPr>
            <p:spPr bwMode="auto">
              <a:xfrm>
                <a:off x="5426075" y="5876925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Line 11"/>
              <p:cNvSpPr>
                <a:spLocks noChangeShapeType="1"/>
              </p:cNvSpPr>
              <p:nvPr/>
            </p:nvSpPr>
            <p:spPr bwMode="auto">
              <a:xfrm>
                <a:off x="5459413" y="6048375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Line 12"/>
              <p:cNvSpPr>
                <a:spLocks noChangeShapeType="1"/>
              </p:cNvSpPr>
              <p:nvPr/>
            </p:nvSpPr>
            <p:spPr bwMode="auto">
              <a:xfrm>
                <a:off x="5527675" y="5980112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Line 13"/>
              <p:cNvSpPr>
                <a:spLocks noChangeShapeType="1"/>
              </p:cNvSpPr>
              <p:nvPr/>
            </p:nvSpPr>
            <p:spPr bwMode="auto">
              <a:xfrm>
                <a:off x="6831013" y="4916487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Line 14"/>
              <p:cNvSpPr>
                <a:spLocks noChangeShapeType="1"/>
              </p:cNvSpPr>
              <p:nvPr/>
            </p:nvSpPr>
            <p:spPr bwMode="auto">
              <a:xfrm>
                <a:off x="6899275" y="4848225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Line 15"/>
              <p:cNvSpPr>
                <a:spLocks noChangeShapeType="1"/>
              </p:cNvSpPr>
              <p:nvPr/>
            </p:nvSpPr>
            <p:spPr bwMode="auto">
              <a:xfrm>
                <a:off x="6727825" y="4795837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Line 16"/>
              <p:cNvSpPr>
                <a:spLocks noChangeShapeType="1"/>
              </p:cNvSpPr>
              <p:nvPr/>
            </p:nvSpPr>
            <p:spPr bwMode="auto">
              <a:xfrm>
                <a:off x="6797675" y="4727575"/>
                <a:ext cx="0" cy="1381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Line 17"/>
              <p:cNvSpPr>
                <a:spLocks noChangeShapeType="1"/>
              </p:cNvSpPr>
              <p:nvPr/>
            </p:nvSpPr>
            <p:spPr bwMode="auto">
              <a:xfrm>
                <a:off x="5356225" y="5945187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Line 18"/>
              <p:cNvSpPr>
                <a:spLocks noChangeShapeType="1"/>
              </p:cNvSpPr>
              <p:nvPr/>
            </p:nvSpPr>
            <p:spPr bwMode="auto">
              <a:xfrm>
                <a:off x="5426075" y="5876925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Line 19"/>
              <p:cNvSpPr>
                <a:spLocks noChangeShapeType="1"/>
              </p:cNvSpPr>
              <p:nvPr/>
            </p:nvSpPr>
            <p:spPr bwMode="auto">
              <a:xfrm>
                <a:off x="5391150" y="5910262"/>
                <a:ext cx="68263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Line 20"/>
              <p:cNvSpPr>
                <a:spLocks noChangeShapeType="1"/>
              </p:cNvSpPr>
              <p:nvPr/>
            </p:nvSpPr>
            <p:spPr bwMode="auto">
              <a:xfrm flipH="1">
                <a:off x="5391150" y="5910262"/>
                <a:ext cx="68263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Line 21"/>
              <p:cNvSpPr>
                <a:spLocks noChangeShapeType="1"/>
              </p:cNvSpPr>
              <p:nvPr/>
            </p:nvSpPr>
            <p:spPr bwMode="auto">
              <a:xfrm>
                <a:off x="5494338" y="601345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Line 22"/>
              <p:cNvSpPr>
                <a:spLocks noChangeShapeType="1"/>
              </p:cNvSpPr>
              <p:nvPr/>
            </p:nvSpPr>
            <p:spPr bwMode="auto">
              <a:xfrm flipH="1">
                <a:off x="5494338" y="601345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Line 23"/>
              <p:cNvSpPr>
                <a:spLocks noChangeShapeType="1"/>
              </p:cNvSpPr>
              <p:nvPr/>
            </p:nvSpPr>
            <p:spPr bwMode="auto">
              <a:xfrm>
                <a:off x="6865938" y="4881562"/>
                <a:ext cx="68263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Line 24"/>
              <p:cNvSpPr>
                <a:spLocks noChangeShapeType="1"/>
              </p:cNvSpPr>
              <p:nvPr/>
            </p:nvSpPr>
            <p:spPr bwMode="auto">
              <a:xfrm flipH="1">
                <a:off x="6865938" y="4881562"/>
                <a:ext cx="68263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Line 25"/>
              <p:cNvSpPr>
                <a:spLocks noChangeShapeType="1"/>
              </p:cNvSpPr>
              <p:nvPr/>
            </p:nvSpPr>
            <p:spPr bwMode="auto">
              <a:xfrm>
                <a:off x="6762750" y="476250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Line 26"/>
              <p:cNvSpPr>
                <a:spLocks noChangeShapeType="1"/>
              </p:cNvSpPr>
              <p:nvPr/>
            </p:nvSpPr>
            <p:spPr bwMode="auto">
              <a:xfrm flipH="1">
                <a:off x="6762750" y="476250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Line 27"/>
              <p:cNvSpPr>
                <a:spLocks noChangeShapeType="1"/>
              </p:cNvSpPr>
              <p:nvPr/>
            </p:nvSpPr>
            <p:spPr bwMode="auto">
              <a:xfrm>
                <a:off x="5391150" y="5910262"/>
                <a:ext cx="68263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H="1">
                <a:off x="5391150" y="5910262"/>
                <a:ext cx="68263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29"/>
              <p:cNvSpPr>
                <a:spLocks/>
              </p:cNvSpPr>
              <p:nvPr/>
            </p:nvSpPr>
            <p:spPr bwMode="auto">
              <a:xfrm>
                <a:off x="5287963" y="4676775"/>
                <a:ext cx="1474788" cy="1250950"/>
              </a:xfrm>
              <a:custGeom>
                <a:avLst/>
                <a:gdLst>
                  <a:gd name="T0" fmla="*/ 0 w 929"/>
                  <a:gd name="T1" fmla="*/ 723 h 788"/>
                  <a:gd name="T2" fmla="*/ 65 w 929"/>
                  <a:gd name="T3" fmla="*/ 788 h 788"/>
                  <a:gd name="T4" fmla="*/ 929 w 929"/>
                  <a:gd name="T5" fmla="*/ 65 h 788"/>
                  <a:gd name="T6" fmla="*/ 864 w 929"/>
                  <a:gd name="T7" fmla="*/ 0 h 788"/>
                  <a:gd name="T8" fmla="*/ 0 w 929"/>
                  <a:gd name="T9" fmla="*/ 723 h 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9" h="788">
                    <a:moveTo>
                      <a:pt x="0" y="723"/>
                    </a:moveTo>
                    <a:lnTo>
                      <a:pt x="65" y="788"/>
                    </a:lnTo>
                    <a:lnTo>
                      <a:pt x="929" y="65"/>
                    </a:lnTo>
                    <a:lnTo>
                      <a:pt x="864" y="0"/>
                    </a:lnTo>
                    <a:lnTo>
                      <a:pt x="0" y="723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Line 30"/>
              <p:cNvSpPr>
                <a:spLocks noChangeShapeType="1"/>
              </p:cNvSpPr>
              <p:nvPr/>
            </p:nvSpPr>
            <p:spPr bwMode="auto">
              <a:xfrm>
                <a:off x="5219700" y="5824537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Line 31"/>
              <p:cNvSpPr>
                <a:spLocks noChangeShapeType="1"/>
              </p:cNvSpPr>
              <p:nvPr/>
            </p:nvSpPr>
            <p:spPr bwMode="auto">
              <a:xfrm>
                <a:off x="5287963" y="5756275"/>
                <a:ext cx="0" cy="1381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Line 32"/>
              <p:cNvSpPr>
                <a:spLocks noChangeShapeType="1"/>
              </p:cNvSpPr>
              <p:nvPr/>
            </p:nvSpPr>
            <p:spPr bwMode="auto">
              <a:xfrm>
                <a:off x="5322888" y="5927725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Line 33"/>
              <p:cNvSpPr>
                <a:spLocks noChangeShapeType="1"/>
              </p:cNvSpPr>
              <p:nvPr/>
            </p:nvSpPr>
            <p:spPr bwMode="auto">
              <a:xfrm>
                <a:off x="5391150" y="5859462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Line 34"/>
              <p:cNvSpPr>
                <a:spLocks noChangeShapeType="1"/>
              </p:cNvSpPr>
              <p:nvPr/>
            </p:nvSpPr>
            <p:spPr bwMode="auto">
              <a:xfrm>
                <a:off x="6694488" y="4779962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Line 35"/>
              <p:cNvSpPr>
                <a:spLocks noChangeShapeType="1"/>
              </p:cNvSpPr>
              <p:nvPr/>
            </p:nvSpPr>
            <p:spPr bwMode="auto">
              <a:xfrm>
                <a:off x="6762750" y="4711700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Line 36"/>
              <p:cNvSpPr>
                <a:spLocks noChangeShapeType="1"/>
              </p:cNvSpPr>
              <p:nvPr/>
            </p:nvSpPr>
            <p:spPr bwMode="auto">
              <a:xfrm>
                <a:off x="6591300" y="4676775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Line 37"/>
              <p:cNvSpPr>
                <a:spLocks noChangeShapeType="1"/>
              </p:cNvSpPr>
              <p:nvPr/>
            </p:nvSpPr>
            <p:spPr bwMode="auto">
              <a:xfrm>
                <a:off x="6659563" y="4608512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Line 38"/>
              <p:cNvSpPr>
                <a:spLocks noChangeShapeType="1"/>
              </p:cNvSpPr>
              <p:nvPr/>
            </p:nvSpPr>
            <p:spPr bwMode="auto">
              <a:xfrm>
                <a:off x="5219700" y="5824537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Line 39"/>
              <p:cNvSpPr>
                <a:spLocks noChangeShapeType="1"/>
              </p:cNvSpPr>
              <p:nvPr/>
            </p:nvSpPr>
            <p:spPr bwMode="auto">
              <a:xfrm>
                <a:off x="5287963" y="5756275"/>
                <a:ext cx="0" cy="1381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Line 40"/>
              <p:cNvSpPr>
                <a:spLocks noChangeShapeType="1"/>
              </p:cNvSpPr>
              <p:nvPr/>
            </p:nvSpPr>
            <p:spPr bwMode="auto">
              <a:xfrm>
                <a:off x="5254625" y="579120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Line 41"/>
              <p:cNvSpPr>
                <a:spLocks noChangeShapeType="1"/>
              </p:cNvSpPr>
              <p:nvPr/>
            </p:nvSpPr>
            <p:spPr bwMode="auto">
              <a:xfrm flipH="1">
                <a:off x="5254625" y="579120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Line 42"/>
              <p:cNvSpPr>
                <a:spLocks noChangeShapeType="1"/>
              </p:cNvSpPr>
              <p:nvPr/>
            </p:nvSpPr>
            <p:spPr bwMode="auto">
              <a:xfrm>
                <a:off x="5356225" y="5894387"/>
                <a:ext cx="69850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Line 43"/>
              <p:cNvSpPr>
                <a:spLocks noChangeShapeType="1"/>
              </p:cNvSpPr>
              <p:nvPr/>
            </p:nvSpPr>
            <p:spPr bwMode="auto">
              <a:xfrm flipH="1">
                <a:off x="5356225" y="5894387"/>
                <a:ext cx="69850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Line 44"/>
              <p:cNvSpPr>
                <a:spLocks noChangeShapeType="1"/>
              </p:cNvSpPr>
              <p:nvPr/>
            </p:nvSpPr>
            <p:spPr bwMode="auto">
              <a:xfrm>
                <a:off x="6727825" y="4745037"/>
                <a:ext cx="69850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Line 45"/>
              <p:cNvSpPr>
                <a:spLocks noChangeShapeType="1"/>
              </p:cNvSpPr>
              <p:nvPr/>
            </p:nvSpPr>
            <p:spPr bwMode="auto">
              <a:xfrm flipH="1">
                <a:off x="6727825" y="4745037"/>
                <a:ext cx="69850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Line 46"/>
              <p:cNvSpPr>
                <a:spLocks noChangeShapeType="1"/>
              </p:cNvSpPr>
              <p:nvPr/>
            </p:nvSpPr>
            <p:spPr bwMode="auto">
              <a:xfrm>
                <a:off x="6626225" y="4641850"/>
                <a:ext cx="68263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Line 47"/>
              <p:cNvSpPr>
                <a:spLocks noChangeShapeType="1"/>
              </p:cNvSpPr>
              <p:nvPr/>
            </p:nvSpPr>
            <p:spPr bwMode="auto">
              <a:xfrm flipH="1">
                <a:off x="6626225" y="4641850"/>
                <a:ext cx="68263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Line 48"/>
              <p:cNvSpPr>
                <a:spLocks noChangeShapeType="1"/>
              </p:cNvSpPr>
              <p:nvPr/>
            </p:nvSpPr>
            <p:spPr bwMode="auto">
              <a:xfrm>
                <a:off x="5254625" y="579120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Line 49"/>
              <p:cNvSpPr>
                <a:spLocks noChangeShapeType="1"/>
              </p:cNvSpPr>
              <p:nvPr/>
            </p:nvSpPr>
            <p:spPr bwMode="auto">
              <a:xfrm flipH="1">
                <a:off x="5254625" y="579120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50"/>
              <p:cNvSpPr>
                <a:spLocks/>
              </p:cNvSpPr>
              <p:nvPr/>
            </p:nvSpPr>
            <p:spPr bwMode="auto">
              <a:xfrm>
                <a:off x="5168900" y="4540250"/>
                <a:ext cx="1457325" cy="1268413"/>
              </a:xfrm>
              <a:custGeom>
                <a:avLst/>
                <a:gdLst>
                  <a:gd name="T0" fmla="*/ 0 w 918"/>
                  <a:gd name="T1" fmla="*/ 734 h 799"/>
                  <a:gd name="T2" fmla="*/ 64 w 918"/>
                  <a:gd name="T3" fmla="*/ 799 h 799"/>
                  <a:gd name="T4" fmla="*/ 918 w 918"/>
                  <a:gd name="T5" fmla="*/ 75 h 799"/>
                  <a:gd name="T6" fmla="*/ 842 w 918"/>
                  <a:gd name="T7" fmla="*/ 0 h 799"/>
                  <a:gd name="T8" fmla="*/ 0 w 918"/>
                  <a:gd name="T9" fmla="*/ 734 h 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8" h="799">
                    <a:moveTo>
                      <a:pt x="0" y="734"/>
                    </a:moveTo>
                    <a:lnTo>
                      <a:pt x="64" y="799"/>
                    </a:lnTo>
                    <a:lnTo>
                      <a:pt x="918" y="75"/>
                    </a:lnTo>
                    <a:lnTo>
                      <a:pt x="842" y="0"/>
                    </a:lnTo>
                    <a:lnTo>
                      <a:pt x="0" y="734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Line 51"/>
              <p:cNvSpPr>
                <a:spLocks noChangeShapeType="1"/>
              </p:cNvSpPr>
              <p:nvPr/>
            </p:nvSpPr>
            <p:spPr bwMode="auto">
              <a:xfrm>
                <a:off x="5099050" y="5705475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Line 52"/>
              <p:cNvSpPr>
                <a:spLocks noChangeShapeType="1"/>
              </p:cNvSpPr>
              <p:nvPr/>
            </p:nvSpPr>
            <p:spPr bwMode="auto">
              <a:xfrm>
                <a:off x="5168900" y="5637212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Line 53"/>
              <p:cNvSpPr>
                <a:spLocks noChangeShapeType="1"/>
              </p:cNvSpPr>
              <p:nvPr/>
            </p:nvSpPr>
            <p:spPr bwMode="auto">
              <a:xfrm>
                <a:off x="5202238" y="5808662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Line 54"/>
              <p:cNvSpPr>
                <a:spLocks noChangeShapeType="1"/>
              </p:cNvSpPr>
              <p:nvPr/>
            </p:nvSpPr>
            <p:spPr bwMode="auto">
              <a:xfrm>
                <a:off x="5270500" y="5738812"/>
                <a:ext cx="0" cy="1381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Line 55"/>
              <p:cNvSpPr>
                <a:spLocks noChangeShapeType="1"/>
              </p:cNvSpPr>
              <p:nvPr/>
            </p:nvSpPr>
            <p:spPr bwMode="auto">
              <a:xfrm>
                <a:off x="6556375" y="4659312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Line 56"/>
              <p:cNvSpPr>
                <a:spLocks noChangeShapeType="1"/>
              </p:cNvSpPr>
              <p:nvPr/>
            </p:nvSpPr>
            <p:spPr bwMode="auto">
              <a:xfrm>
                <a:off x="6626225" y="4591050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Line 57"/>
              <p:cNvSpPr>
                <a:spLocks noChangeShapeType="1"/>
              </p:cNvSpPr>
              <p:nvPr/>
            </p:nvSpPr>
            <p:spPr bwMode="auto">
              <a:xfrm>
                <a:off x="6437313" y="4540250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Line 58"/>
              <p:cNvSpPr>
                <a:spLocks noChangeShapeType="1"/>
              </p:cNvSpPr>
              <p:nvPr/>
            </p:nvSpPr>
            <p:spPr bwMode="auto">
              <a:xfrm>
                <a:off x="6505575" y="4470400"/>
                <a:ext cx="0" cy="1381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Line 59"/>
              <p:cNvSpPr>
                <a:spLocks noChangeShapeType="1"/>
              </p:cNvSpPr>
              <p:nvPr/>
            </p:nvSpPr>
            <p:spPr bwMode="auto">
              <a:xfrm>
                <a:off x="5099050" y="5705475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Line 60"/>
              <p:cNvSpPr>
                <a:spLocks noChangeShapeType="1"/>
              </p:cNvSpPr>
              <p:nvPr/>
            </p:nvSpPr>
            <p:spPr bwMode="auto">
              <a:xfrm>
                <a:off x="5168900" y="5637212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Line 61"/>
              <p:cNvSpPr>
                <a:spLocks noChangeShapeType="1"/>
              </p:cNvSpPr>
              <p:nvPr/>
            </p:nvSpPr>
            <p:spPr bwMode="auto">
              <a:xfrm>
                <a:off x="5133975" y="567055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Line 62"/>
              <p:cNvSpPr>
                <a:spLocks noChangeShapeType="1"/>
              </p:cNvSpPr>
              <p:nvPr/>
            </p:nvSpPr>
            <p:spPr bwMode="auto">
              <a:xfrm flipH="1">
                <a:off x="5133975" y="567055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Line 63"/>
              <p:cNvSpPr>
                <a:spLocks noChangeShapeType="1"/>
              </p:cNvSpPr>
              <p:nvPr/>
            </p:nvSpPr>
            <p:spPr bwMode="auto">
              <a:xfrm>
                <a:off x="5237163" y="5773737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Line 64"/>
              <p:cNvSpPr>
                <a:spLocks noChangeShapeType="1"/>
              </p:cNvSpPr>
              <p:nvPr/>
            </p:nvSpPr>
            <p:spPr bwMode="auto">
              <a:xfrm flipH="1">
                <a:off x="5237163" y="5773737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Line 65"/>
              <p:cNvSpPr>
                <a:spLocks noChangeShapeType="1"/>
              </p:cNvSpPr>
              <p:nvPr/>
            </p:nvSpPr>
            <p:spPr bwMode="auto">
              <a:xfrm>
                <a:off x="6591300" y="4625975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Line 66"/>
              <p:cNvSpPr>
                <a:spLocks noChangeShapeType="1"/>
              </p:cNvSpPr>
              <p:nvPr/>
            </p:nvSpPr>
            <p:spPr bwMode="auto">
              <a:xfrm flipH="1">
                <a:off x="6591300" y="4625975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Line 67"/>
              <p:cNvSpPr>
                <a:spLocks noChangeShapeType="1"/>
              </p:cNvSpPr>
              <p:nvPr/>
            </p:nvSpPr>
            <p:spPr bwMode="auto">
              <a:xfrm>
                <a:off x="6470650" y="4505325"/>
                <a:ext cx="69850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Line 68"/>
              <p:cNvSpPr>
                <a:spLocks noChangeShapeType="1"/>
              </p:cNvSpPr>
              <p:nvPr/>
            </p:nvSpPr>
            <p:spPr bwMode="auto">
              <a:xfrm flipH="1">
                <a:off x="6470650" y="4505325"/>
                <a:ext cx="69850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Line 69"/>
              <p:cNvSpPr>
                <a:spLocks noChangeShapeType="1"/>
              </p:cNvSpPr>
              <p:nvPr/>
            </p:nvSpPr>
            <p:spPr bwMode="auto">
              <a:xfrm>
                <a:off x="5133975" y="567055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Line 70"/>
              <p:cNvSpPr>
                <a:spLocks noChangeShapeType="1"/>
              </p:cNvSpPr>
              <p:nvPr/>
            </p:nvSpPr>
            <p:spPr bwMode="auto">
              <a:xfrm flipH="1">
                <a:off x="5133975" y="567055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71"/>
              <p:cNvSpPr>
                <a:spLocks/>
              </p:cNvSpPr>
              <p:nvPr/>
            </p:nvSpPr>
            <p:spPr bwMode="auto">
              <a:xfrm>
                <a:off x="5030788" y="4419600"/>
                <a:ext cx="1457325" cy="1285875"/>
              </a:xfrm>
              <a:custGeom>
                <a:avLst/>
                <a:gdLst>
                  <a:gd name="T0" fmla="*/ 0 w 918"/>
                  <a:gd name="T1" fmla="*/ 745 h 810"/>
                  <a:gd name="T2" fmla="*/ 65 w 918"/>
                  <a:gd name="T3" fmla="*/ 810 h 810"/>
                  <a:gd name="T4" fmla="*/ 918 w 918"/>
                  <a:gd name="T5" fmla="*/ 65 h 810"/>
                  <a:gd name="T6" fmla="*/ 843 w 918"/>
                  <a:gd name="T7" fmla="*/ 0 h 810"/>
                  <a:gd name="T8" fmla="*/ 0 w 918"/>
                  <a:gd name="T9" fmla="*/ 745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8" h="810">
                    <a:moveTo>
                      <a:pt x="0" y="745"/>
                    </a:moveTo>
                    <a:lnTo>
                      <a:pt x="65" y="810"/>
                    </a:lnTo>
                    <a:lnTo>
                      <a:pt x="918" y="65"/>
                    </a:lnTo>
                    <a:lnTo>
                      <a:pt x="843" y="0"/>
                    </a:lnTo>
                    <a:lnTo>
                      <a:pt x="0" y="745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Line 72"/>
              <p:cNvSpPr>
                <a:spLocks noChangeShapeType="1"/>
              </p:cNvSpPr>
              <p:nvPr/>
            </p:nvSpPr>
            <p:spPr bwMode="auto">
              <a:xfrm>
                <a:off x="4962525" y="5602287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Line 73"/>
              <p:cNvSpPr>
                <a:spLocks noChangeShapeType="1"/>
              </p:cNvSpPr>
              <p:nvPr/>
            </p:nvSpPr>
            <p:spPr bwMode="auto">
              <a:xfrm>
                <a:off x="5030788" y="5534025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Line 74"/>
              <p:cNvSpPr>
                <a:spLocks noChangeShapeType="1"/>
              </p:cNvSpPr>
              <p:nvPr/>
            </p:nvSpPr>
            <p:spPr bwMode="auto">
              <a:xfrm>
                <a:off x="5065713" y="5705475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Line 75"/>
              <p:cNvSpPr>
                <a:spLocks noChangeShapeType="1"/>
              </p:cNvSpPr>
              <p:nvPr/>
            </p:nvSpPr>
            <p:spPr bwMode="auto">
              <a:xfrm>
                <a:off x="5133975" y="5637212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Line 76"/>
              <p:cNvSpPr>
                <a:spLocks noChangeShapeType="1"/>
              </p:cNvSpPr>
              <p:nvPr/>
            </p:nvSpPr>
            <p:spPr bwMode="auto">
              <a:xfrm>
                <a:off x="6419850" y="4522787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Line 77"/>
              <p:cNvSpPr>
                <a:spLocks noChangeShapeType="1"/>
              </p:cNvSpPr>
              <p:nvPr/>
            </p:nvSpPr>
            <p:spPr bwMode="auto">
              <a:xfrm>
                <a:off x="6488113" y="4454525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Line 78"/>
              <p:cNvSpPr>
                <a:spLocks noChangeShapeType="1"/>
              </p:cNvSpPr>
              <p:nvPr/>
            </p:nvSpPr>
            <p:spPr bwMode="auto">
              <a:xfrm>
                <a:off x="6299200" y="4419600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Line 79"/>
              <p:cNvSpPr>
                <a:spLocks noChangeShapeType="1"/>
              </p:cNvSpPr>
              <p:nvPr/>
            </p:nvSpPr>
            <p:spPr bwMode="auto">
              <a:xfrm>
                <a:off x="6369050" y="4351337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Line 80"/>
              <p:cNvSpPr>
                <a:spLocks noChangeShapeType="1"/>
              </p:cNvSpPr>
              <p:nvPr/>
            </p:nvSpPr>
            <p:spPr bwMode="auto">
              <a:xfrm>
                <a:off x="4962525" y="5602287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Line 81"/>
              <p:cNvSpPr>
                <a:spLocks noChangeShapeType="1"/>
              </p:cNvSpPr>
              <p:nvPr/>
            </p:nvSpPr>
            <p:spPr bwMode="auto">
              <a:xfrm>
                <a:off x="5030788" y="5534025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Line 82"/>
              <p:cNvSpPr>
                <a:spLocks noChangeShapeType="1"/>
              </p:cNvSpPr>
              <p:nvPr/>
            </p:nvSpPr>
            <p:spPr bwMode="auto">
              <a:xfrm>
                <a:off x="4997450" y="5567362"/>
                <a:ext cx="68263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Line 83"/>
              <p:cNvSpPr>
                <a:spLocks noChangeShapeType="1"/>
              </p:cNvSpPr>
              <p:nvPr/>
            </p:nvSpPr>
            <p:spPr bwMode="auto">
              <a:xfrm flipH="1">
                <a:off x="4997450" y="5567362"/>
                <a:ext cx="68263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Line 84"/>
              <p:cNvSpPr>
                <a:spLocks noChangeShapeType="1"/>
              </p:cNvSpPr>
              <p:nvPr/>
            </p:nvSpPr>
            <p:spPr bwMode="auto">
              <a:xfrm>
                <a:off x="5099050" y="5670550"/>
                <a:ext cx="69850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Line 85"/>
              <p:cNvSpPr>
                <a:spLocks noChangeShapeType="1"/>
              </p:cNvSpPr>
              <p:nvPr/>
            </p:nvSpPr>
            <p:spPr bwMode="auto">
              <a:xfrm flipH="1">
                <a:off x="5099050" y="5670550"/>
                <a:ext cx="69850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Line 86"/>
              <p:cNvSpPr>
                <a:spLocks noChangeShapeType="1"/>
              </p:cNvSpPr>
              <p:nvPr/>
            </p:nvSpPr>
            <p:spPr bwMode="auto">
              <a:xfrm>
                <a:off x="6454775" y="448786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Line 87"/>
              <p:cNvSpPr>
                <a:spLocks noChangeShapeType="1"/>
              </p:cNvSpPr>
              <p:nvPr/>
            </p:nvSpPr>
            <p:spPr bwMode="auto">
              <a:xfrm flipH="1">
                <a:off x="6454775" y="448786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Line 88"/>
              <p:cNvSpPr>
                <a:spLocks noChangeShapeType="1"/>
              </p:cNvSpPr>
              <p:nvPr/>
            </p:nvSpPr>
            <p:spPr bwMode="auto">
              <a:xfrm>
                <a:off x="6334125" y="4384675"/>
                <a:ext cx="68263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Line 89"/>
              <p:cNvSpPr>
                <a:spLocks noChangeShapeType="1"/>
              </p:cNvSpPr>
              <p:nvPr/>
            </p:nvSpPr>
            <p:spPr bwMode="auto">
              <a:xfrm flipH="1">
                <a:off x="6334125" y="4384675"/>
                <a:ext cx="68263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Line 90"/>
              <p:cNvSpPr>
                <a:spLocks noChangeShapeType="1"/>
              </p:cNvSpPr>
              <p:nvPr/>
            </p:nvSpPr>
            <p:spPr bwMode="auto">
              <a:xfrm>
                <a:off x="4997450" y="5567362"/>
                <a:ext cx="68263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Line 91"/>
              <p:cNvSpPr>
                <a:spLocks noChangeShapeType="1"/>
              </p:cNvSpPr>
              <p:nvPr/>
            </p:nvSpPr>
            <p:spPr bwMode="auto">
              <a:xfrm flipH="1">
                <a:off x="4997450" y="5567362"/>
                <a:ext cx="68263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92"/>
              <p:cNvSpPr>
                <a:spLocks/>
              </p:cNvSpPr>
              <p:nvPr/>
            </p:nvSpPr>
            <p:spPr bwMode="auto">
              <a:xfrm>
                <a:off x="4894263" y="4298950"/>
                <a:ext cx="1439863" cy="1285875"/>
              </a:xfrm>
              <a:custGeom>
                <a:avLst/>
                <a:gdLst>
                  <a:gd name="T0" fmla="*/ 0 w 907"/>
                  <a:gd name="T1" fmla="*/ 745 h 810"/>
                  <a:gd name="T2" fmla="*/ 65 w 907"/>
                  <a:gd name="T3" fmla="*/ 810 h 810"/>
                  <a:gd name="T4" fmla="*/ 907 w 907"/>
                  <a:gd name="T5" fmla="*/ 65 h 810"/>
                  <a:gd name="T6" fmla="*/ 831 w 907"/>
                  <a:gd name="T7" fmla="*/ 0 h 810"/>
                  <a:gd name="T8" fmla="*/ 0 w 907"/>
                  <a:gd name="T9" fmla="*/ 745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810">
                    <a:moveTo>
                      <a:pt x="0" y="745"/>
                    </a:moveTo>
                    <a:lnTo>
                      <a:pt x="65" y="810"/>
                    </a:lnTo>
                    <a:lnTo>
                      <a:pt x="907" y="65"/>
                    </a:lnTo>
                    <a:lnTo>
                      <a:pt x="831" y="0"/>
                    </a:lnTo>
                    <a:lnTo>
                      <a:pt x="0" y="745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Line 93"/>
              <p:cNvSpPr>
                <a:spLocks noChangeShapeType="1"/>
              </p:cNvSpPr>
              <p:nvPr/>
            </p:nvSpPr>
            <p:spPr bwMode="auto">
              <a:xfrm>
                <a:off x="4826000" y="5481637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Line 94"/>
              <p:cNvSpPr>
                <a:spLocks noChangeShapeType="1"/>
              </p:cNvSpPr>
              <p:nvPr/>
            </p:nvSpPr>
            <p:spPr bwMode="auto">
              <a:xfrm>
                <a:off x="4894263" y="5413375"/>
                <a:ext cx="0" cy="1381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Line 95"/>
              <p:cNvSpPr>
                <a:spLocks noChangeShapeType="1"/>
              </p:cNvSpPr>
              <p:nvPr/>
            </p:nvSpPr>
            <p:spPr bwMode="auto">
              <a:xfrm>
                <a:off x="4927600" y="5584825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Line 96"/>
              <p:cNvSpPr>
                <a:spLocks noChangeShapeType="1"/>
              </p:cNvSpPr>
              <p:nvPr/>
            </p:nvSpPr>
            <p:spPr bwMode="auto">
              <a:xfrm>
                <a:off x="4997450" y="5516562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Line 97"/>
              <p:cNvSpPr>
                <a:spLocks noChangeShapeType="1"/>
              </p:cNvSpPr>
              <p:nvPr/>
            </p:nvSpPr>
            <p:spPr bwMode="auto">
              <a:xfrm>
                <a:off x="6265863" y="4402137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Line 98"/>
              <p:cNvSpPr>
                <a:spLocks noChangeShapeType="1"/>
              </p:cNvSpPr>
              <p:nvPr/>
            </p:nvSpPr>
            <p:spPr bwMode="auto">
              <a:xfrm>
                <a:off x="6334125" y="4333875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Line 99"/>
              <p:cNvSpPr>
                <a:spLocks noChangeShapeType="1"/>
              </p:cNvSpPr>
              <p:nvPr/>
            </p:nvSpPr>
            <p:spPr bwMode="auto">
              <a:xfrm>
                <a:off x="6145213" y="4298950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Line 100"/>
              <p:cNvSpPr>
                <a:spLocks noChangeShapeType="1"/>
              </p:cNvSpPr>
              <p:nvPr/>
            </p:nvSpPr>
            <p:spPr bwMode="auto">
              <a:xfrm>
                <a:off x="6213475" y="4230687"/>
                <a:ext cx="0" cy="1381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Line 101"/>
              <p:cNvSpPr>
                <a:spLocks noChangeShapeType="1"/>
              </p:cNvSpPr>
              <p:nvPr/>
            </p:nvSpPr>
            <p:spPr bwMode="auto">
              <a:xfrm>
                <a:off x="4826000" y="5481637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Line 102"/>
              <p:cNvSpPr>
                <a:spLocks noChangeShapeType="1"/>
              </p:cNvSpPr>
              <p:nvPr/>
            </p:nvSpPr>
            <p:spPr bwMode="auto">
              <a:xfrm>
                <a:off x="4894263" y="5413375"/>
                <a:ext cx="0" cy="1381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Line 103"/>
              <p:cNvSpPr>
                <a:spLocks noChangeShapeType="1"/>
              </p:cNvSpPr>
              <p:nvPr/>
            </p:nvSpPr>
            <p:spPr bwMode="auto">
              <a:xfrm>
                <a:off x="4859338" y="544830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Line 104"/>
              <p:cNvSpPr>
                <a:spLocks noChangeShapeType="1"/>
              </p:cNvSpPr>
              <p:nvPr/>
            </p:nvSpPr>
            <p:spPr bwMode="auto">
              <a:xfrm flipH="1">
                <a:off x="4859338" y="544830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Line 105"/>
              <p:cNvSpPr>
                <a:spLocks noChangeShapeType="1"/>
              </p:cNvSpPr>
              <p:nvPr/>
            </p:nvSpPr>
            <p:spPr bwMode="auto">
              <a:xfrm>
                <a:off x="4962525" y="5551487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Line 106"/>
              <p:cNvSpPr>
                <a:spLocks noChangeShapeType="1"/>
              </p:cNvSpPr>
              <p:nvPr/>
            </p:nvSpPr>
            <p:spPr bwMode="auto">
              <a:xfrm flipH="1">
                <a:off x="4962525" y="5551487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Line 107"/>
              <p:cNvSpPr>
                <a:spLocks noChangeShapeType="1"/>
              </p:cNvSpPr>
              <p:nvPr/>
            </p:nvSpPr>
            <p:spPr bwMode="auto">
              <a:xfrm>
                <a:off x="6299200" y="4368800"/>
                <a:ext cx="69850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Line 108"/>
              <p:cNvSpPr>
                <a:spLocks noChangeShapeType="1"/>
              </p:cNvSpPr>
              <p:nvPr/>
            </p:nvSpPr>
            <p:spPr bwMode="auto">
              <a:xfrm flipH="1">
                <a:off x="6299200" y="4368800"/>
                <a:ext cx="69850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Line 109"/>
              <p:cNvSpPr>
                <a:spLocks noChangeShapeType="1"/>
              </p:cNvSpPr>
              <p:nvPr/>
            </p:nvSpPr>
            <p:spPr bwMode="auto">
              <a:xfrm>
                <a:off x="6180138" y="426561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Line 110"/>
              <p:cNvSpPr>
                <a:spLocks noChangeShapeType="1"/>
              </p:cNvSpPr>
              <p:nvPr/>
            </p:nvSpPr>
            <p:spPr bwMode="auto">
              <a:xfrm flipH="1">
                <a:off x="6180138" y="426561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Line 111"/>
              <p:cNvSpPr>
                <a:spLocks noChangeShapeType="1"/>
              </p:cNvSpPr>
              <p:nvPr/>
            </p:nvSpPr>
            <p:spPr bwMode="auto">
              <a:xfrm>
                <a:off x="4859338" y="544830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Line 112"/>
              <p:cNvSpPr>
                <a:spLocks noChangeShapeType="1"/>
              </p:cNvSpPr>
              <p:nvPr/>
            </p:nvSpPr>
            <p:spPr bwMode="auto">
              <a:xfrm flipH="1">
                <a:off x="4859338" y="544830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113"/>
              <p:cNvSpPr>
                <a:spLocks/>
              </p:cNvSpPr>
              <p:nvPr/>
            </p:nvSpPr>
            <p:spPr bwMode="auto">
              <a:xfrm>
                <a:off x="4756150" y="4179887"/>
                <a:ext cx="1423988" cy="1301750"/>
              </a:xfrm>
              <a:custGeom>
                <a:avLst/>
                <a:gdLst>
                  <a:gd name="T0" fmla="*/ 0 w 897"/>
                  <a:gd name="T1" fmla="*/ 756 h 820"/>
                  <a:gd name="T2" fmla="*/ 65 w 897"/>
                  <a:gd name="T3" fmla="*/ 820 h 820"/>
                  <a:gd name="T4" fmla="*/ 897 w 897"/>
                  <a:gd name="T5" fmla="*/ 65 h 820"/>
                  <a:gd name="T6" fmla="*/ 821 w 897"/>
                  <a:gd name="T7" fmla="*/ 0 h 820"/>
                  <a:gd name="T8" fmla="*/ 0 w 897"/>
                  <a:gd name="T9" fmla="*/ 756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7" h="820">
                    <a:moveTo>
                      <a:pt x="0" y="756"/>
                    </a:moveTo>
                    <a:lnTo>
                      <a:pt x="65" y="820"/>
                    </a:lnTo>
                    <a:lnTo>
                      <a:pt x="897" y="65"/>
                    </a:lnTo>
                    <a:lnTo>
                      <a:pt x="821" y="0"/>
                    </a:lnTo>
                    <a:lnTo>
                      <a:pt x="0" y="756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Line 114"/>
              <p:cNvSpPr>
                <a:spLocks noChangeShapeType="1"/>
              </p:cNvSpPr>
              <p:nvPr/>
            </p:nvSpPr>
            <p:spPr bwMode="auto">
              <a:xfrm>
                <a:off x="4687888" y="5380037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Line 115"/>
              <p:cNvSpPr>
                <a:spLocks noChangeShapeType="1"/>
              </p:cNvSpPr>
              <p:nvPr/>
            </p:nvSpPr>
            <p:spPr bwMode="auto">
              <a:xfrm>
                <a:off x="4756150" y="5310187"/>
                <a:ext cx="0" cy="1381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Line 116"/>
              <p:cNvSpPr>
                <a:spLocks noChangeShapeType="1"/>
              </p:cNvSpPr>
              <p:nvPr/>
            </p:nvSpPr>
            <p:spPr bwMode="auto">
              <a:xfrm>
                <a:off x="4791075" y="5481637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Line 117"/>
              <p:cNvSpPr>
                <a:spLocks noChangeShapeType="1"/>
              </p:cNvSpPr>
              <p:nvPr/>
            </p:nvSpPr>
            <p:spPr bwMode="auto">
              <a:xfrm>
                <a:off x="4859338" y="5413375"/>
                <a:ext cx="0" cy="1381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Line 118"/>
              <p:cNvSpPr>
                <a:spLocks noChangeShapeType="1"/>
              </p:cNvSpPr>
              <p:nvPr/>
            </p:nvSpPr>
            <p:spPr bwMode="auto">
              <a:xfrm>
                <a:off x="6111875" y="4283075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Line 119"/>
              <p:cNvSpPr>
                <a:spLocks noChangeShapeType="1"/>
              </p:cNvSpPr>
              <p:nvPr/>
            </p:nvSpPr>
            <p:spPr bwMode="auto">
              <a:xfrm>
                <a:off x="6180138" y="4213225"/>
                <a:ext cx="0" cy="1381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Line 120"/>
              <p:cNvSpPr>
                <a:spLocks noChangeShapeType="1"/>
              </p:cNvSpPr>
              <p:nvPr/>
            </p:nvSpPr>
            <p:spPr bwMode="auto">
              <a:xfrm>
                <a:off x="5991225" y="4179887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Line 121"/>
              <p:cNvSpPr>
                <a:spLocks noChangeShapeType="1"/>
              </p:cNvSpPr>
              <p:nvPr/>
            </p:nvSpPr>
            <p:spPr bwMode="auto">
              <a:xfrm>
                <a:off x="6059488" y="4111625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Line 122"/>
              <p:cNvSpPr>
                <a:spLocks noChangeShapeType="1"/>
              </p:cNvSpPr>
              <p:nvPr/>
            </p:nvSpPr>
            <p:spPr bwMode="auto">
              <a:xfrm>
                <a:off x="4687888" y="5380037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Line 123"/>
              <p:cNvSpPr>
                <a:spLocks noChangeShapeType="1"/>
              </p:cNvSpPr>
              <p:nvPr/>
            </p:nvSpPr>
            <p:spPr bwMode="auto">
              <a:xfrm>
                <a:off x="4756150" y="5310187"/>
                <a:ext cx="0" cy="1381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Line 124"/>
              <p:cNvSpPr>
                <a:spLocks noChangeShapeType="1"/>
              </p:cNvSpPr>
              <p:nvPr/>
            </p:nvSpPr>
            <p:spPr bwMode="auto">
              <a:xfrm>
                <a:off x="4722813" y="534511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Line 125"/>
              <p:cNvSpPr>
                <a:spLocks noChangeShapeType="1"/>
              </p:cNvSpPr>
              <p:nvPr/>
            </p:nvSpPr>
            <p:spPr bwMode="auto">
              <a:xfrm flipH="1">
                <a:off x="4722813" y="534511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Line 126"/>
              <p:cNvSpPr>
                <a:spLocks noChangeShapeType="1"/>
              </p:cNvSpPr>
              <p:nvPr/>
            </p:nvSpPr>
            <p:spPr bwMode="auto">
              <a:xfrm>
                <a:off x="4826000" y="544830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Line 127"/>
              <p:cNvSpPr>
                <a:spLocks noChangeShapeType="1"/>
              </p:cNvSpPr>
              <p:nvPr/>
            </p:nvSpPr>
            <p:spPr bwMode="auto">
              <a:xfrm flipH="1">
                <a:off x="4826000" y="544830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Line 128"/>
              <p:cNvSpPr>
                <a:spLocks noChangeShapeType="1"/>
              </p:cNvSpPr>
              <p:nvPr/>
            </p:nvSpPr>
            <p:spPr bwMode="auto">
              <a:xfrm>
                <a:off x="6145213" y="424815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Line 129"/>
              <p:cNvSpPr>
                <a:spLocks noChangeShapeType="1"/>
              </p:cNvSpPr>
              <p:nvPr/>
            </p:nvSpPr>
            <p:spPr bwMode="auto">
              <a:xfrm flipH="1">
                <a:off x="6145213" y="424815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Line 130"/>
              <p:cNvSpPr>
                <a:spLocks noChangeShapeType="1"/>
              </p:cNvSpPr>
              <p:nvPr/>
            </p:nvSpPr>
            <p:spPr bwMode="auto">
              <a:xfrm>
                <a:off x="6026150" y="414496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Line 131"/>
              <p:cNvSpPr>
                <a:spLocks noChangeShapeType="1"/>
              </p:cNvSpPr>
              <p:nvPr/>
            </p:nvSpPr>
            <p:spPr bwMode="auto">
              <a:xfrm flipH="1">
                <a:off x="6026150" y="414496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Line 132"/>
              <p:cNvSpPr>
                <a:spLocks noChangeShapeType="1"/>
              </p:cNvSpPr>
              <p:nvPr/>
            </p:nvSpPr>
            <p:spPr bwMode="auto">
              <a:xfrm>
                <a:off x="4722813" y="534511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Line 133"/>
              <p:cNvSpPr>
                <a:spLocks noChangeShapeType="1"/>
              </p:cNvSpPr>
              <p:nvPr/>
            </p:nvSpPr>
            <p:spPr bwMode="auto">
              <a:xfrm flipH="1">
                <a:off x="4722813" y="534511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134"/>
              <p:cNvSpPr>
                <a:spLocks/>
              </p:cNvSpPr>
              <p:nvPr/>
            </p:nvSpPr>
            <p:spPr bwMode="auto">
              <a:xfrm>
                <a:off x="4619625" y="4059237"/>
                <a:ext cx="1406525" cy="1320800"/>
              </a:xfrm>
              <a:custGeom>
                <a:avLst/>
                <a:gdLst>
                  <a:gd name="T0" fmla="*/ 0 w 886"/>
                  <a:gd name="T1" fmla="*/ 767 h 832"/>
                  <a:gd name="T2" fmla="*/ 65 w 886"/>
                  <a:gd name="T3" fmla="*/ 832 h 832"/>
                  <a:gd name="T4" fmla="*/ 886 w 886"/>
                  <a:gd name="T5" fmla="*/ 65 h 832"/>
                  <a:gd name="T6" fmla="*/ 810 w 886"/>
                  <a:gd name="T7" fmla="*/ 0 h 832"/>
                  <a:gd name="T8" fmla="*/ 0 w 886"/>
                  <a:gd name="T9" fmla="*/ 767 h 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6" h="832">
                    <a:moveTo>
                      <a:pt x="0" y="767"/>
                    </a:moveTo>
                    <a:lnTo>
                      <a:pt x="65" y="832"/>
                    </a:lnTo>
                    <a:lnTo>
                      <a:pt x="886" y="65"/>
                    </a:lnTo>
                    <a:lnTo>
                      <a:pt x="810" y="0"/>
                    </a:lnTo>
                    <a:lnTo>
                      <a:pt x="0" y="767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Line 135"/>
              <p:cNvSpPr>
                <a:spLocks noChangeShapeType="1"/>
              </p:cNvSpPr>
              <p:nvPr/>
            </p:nvSpPr>
            <p:spPr bwMode="auto">
              <a:xfrm>
                <a:off x="4551363" y="5276850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Line 136"/>
              <p:cNvSpPr>
                <a:spLocks noChangeShapeType="1"/>
              </p:cNvSpPr>
              <p:nvPr/>
            </p:nvSpPr>
            <p:spPr bwMode="auto">
              <a:xfrm>
                <a:off x="4619625" y="5208587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Line 137"/>
              <p:cNvSpPr>
                <a:spLocks noChangeShapeType="1"/>
              </p:cNvSpPr>
              <p:nvPr/>
            </p:nvSpPr>
            <p:spPr bwMode="auto">
              <a:xfrm>
                <a:off x="4654550" y="5380037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Line 138"/>
              <p:cNvSpPr>
                <a:spLocks noChangeShapeType="1"/>
              </p:cNvSpPr>
              <p:nvPr/>
            </p:nvSpPr>
            <p:spPr bwMode="auto">
              <a:xfrm>
                <a:off x="4722813" y="5310187"/>
                <a:ext cx="0" cy="1381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Line 139"/>
              <p:cNvSpPr>
                <a:spLocks noChangeShapeType="1"/>
              </p:cNvSpPr>
              <p:nvPr/>
            </p:nvSpPr>
            <p:spPr bwMode="auto">
              <a:xfrm>
                <a:off x="5956300" y="4162425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Line 140"/>
              <p:cNvSpPr>
                <a:spLocks noChangeShapeType="1"/>
              </p:cNvSpPr>
              <p:nvPr/>
            </p:nvSpPr>
            <p:spPr bwMode="auto">
              <a:xfrm>
                <a:off x="6026150" y="4094162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Line 141"/>
              <p:cNvSpPr>
                <a:spLocks noChangeShapeType="1"/>
              </p:cNvSpPr>
              <p:nvPr/>
            </p:nvSpPr>
            <p:spPr bwMode="auto">
              <a:xfrm>
                <a:off x="5837238" y="4059237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Line 142"/>
              <p:cNvSpPr>
                <a:spLocks noChangeShapeType="1"/>
              </p:cNvSpPr>
              <p:nvPr/>
            </p:nvSpPr>
            <p:spPr bwMode="auto">
              <a:xfrm>
                <a:off x="5905500" y="3990975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Line 143"/>
              <p:cNvSpPr>
                <a:spLocks noChangeShapeType="1"/>
              </p:cNvSpPr>
              <p:nvPr/>
            </p:nvSpPr>
            <p:spPr bwMode="auto">
              <a:xfrm>
                <a:off x="4551363" y="5276850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Line 144"/>
              <p:cNvSpPr>
                <a:spLocks noChangeShapeType="1"/>
              </p:cNvSpPr>
              <p:nvPr/>
            </p:nvSpPr>
            <p:spPr bwMode="auto">
              <a:xfrm>
                <a:off x="4619625" y="5208587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Line 145"/>
              <p:cNvSpPr>
                <a:spLocks noChangeShapeType="1"/>
              </p:cNvSpPr>
              <p:nvPr/>
            </p:nvSpPr>
            <p:spPr bwMode="auto">
              <a:xfrm>
                <a:off x="4584700" y="5241925"/>
                <a:ext cx="69850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Line 146"/>
              <p:cNvSpPr>
                <a:spLocks noChangeShapeType="1"/>
              </p:cNvSpPr>
              <p:nvPr/>
            </p:nvSpPr>
            <p:spPr bwMode="auto">
              <a:xfrm flipH="1">
                <a:off x="4584700" y="5241925"/>
                <a:ext cx="69850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Line 147"/>
              <p:cNvSpPr>
                <a:spLocks noChangeShapeType="1"/>
              </p:cNvSpPr>
              <p:nvPr/>
            </p:nvSpPr>
            <p:spPr bwMode="auto">
              <a:xfrm>
                <a:off x="4687888" y="534511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Line 148"/>
              <p:cNvSpPr>
                <a:spLocks noChangeShapeType="1"/>
              </p:cNvSpPr>
              <p:nvPr/>
            </p:nvSpPr>
            <p:spPr bwMode="auto">
              <a:xfrm flipH="1">
                <a:off x="4687888" y="534511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Line 149"/>
              <p:cNvSpPr>
                <a:spLocks noChangeShapeType="1"/>
              </p:cNvSpPr>
              <p:nvPr/>
            </p:nvSpPr>
            <p:spPr bwMode="auto">
              <a:xfrm>
                <a:off x="5991225" y="4127500"/>
                <a:ext cx="68263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Line 150"/>
              <p:cNvSpPr>
                <a:spLocks noChangeShapeType="1"/>
              </p:cNvSpPr>
              <p:nvPr/>
            </p:nvSpPr>
            <p:spPr bwMode="auto">
              <a:xfrm flipH="1">
                <a:off x="5991225" y="4127500"/>
                <a:ext cx="68263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Line 151"/>
              <p:cNvSpPr>
                <a:spLocks noChangeShapeType="1"/>
              </p:cNvSpPr>
              <p:nvPr/>
            </p:nvSpPr>
            <p:spPr bwMode="auto">
              <a:xfrm>
                <a:off x="5870575" y="4025900"/>
                <a:ext cx="69850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Line 152"/>
              <p:cNvSpPr>
                <a:spLocks noChangeShapeType="1"/>
              </p:cNvSpPr>
              <p:nvPr/>
            </p:nvSpPr>
            <p:spPr bwMode="auto">
              <a:xfrm flipH="1">
                <a:off x="5870575" y="4025900"/>
                <a:ext cx="69850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Line 153"/>
              <p:cNvSpPr>
                <a:spLocks noChangeShapeType="1"/>
              </p:cNvSpPr>
              <p:nvPr/>
            </p:nvSpPr>
            <p:spPr bwMode="auto">
              <a:xfrm>
                <a:off x="4584700" y="5241925"/>
                <a:ext cx="69850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Line 154"/>
              <p:cNvSpPr>
                <a:spLocks noChangeShapeType="1"/>
              </p:cNvSpPr>
              <p:nvPr/>
            </p:nvSpPr>
            <p:spPr bwMode="auto">
              <a:xfrm flipH="1">
                <a:off x="4584700" y="5241925"/>
                <a:ext cx="69850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55"/>
              <p:cNvSpPr>
                <a:spLocks/>
              </p:cNvSpPr>
              <p:nvPr/>
            </p:nvSpPr>
            <p:spPr bwMode="auto">
              <a:xfrm>
                <a:off x="4465638" y="3956050"/>
                <a:ext cx="1404938" cy="1320800"/>
              </a:xfrm>
              <a:custGeom>
                <a:avLst/>
                <a:gdLst>
                  <a:gd name="T0" fmla="*/ 0 w 885"/>
                  <a:gd name="T1" fmla="*/ 767 h 832"/>
                  <a:gd name="T2" fmla="*/ 75 w 885"/>
                  <a:gd name="T3" fmla="*/ 832 h 832"/>
                  <a:gd name="T4" fmla="*/ 885 w 885"/>
                  <a:gd name="T5" fmla="*/ 65 h 832"/>
                  <a:gd name="T6" fmla="*/ 810 w 885"/>
                  <a:gd name="T7" fmla="*/ 0 h 832"/>
                  <a:gd name="T8" fmla="*/ 0 w 885"/>
                  <a:gd name="T9" fmla="*/ 767 h 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5" h="832">
                    <a:moveTo>
                      <a:pt x="0" y="767"/>
                    </a:moveTo>
                    <a:lnTo>
                      <a:pt x="75" y="832"/>
                    </a:lnTo>
                    <a:lnTo>
                      <a:pt x="885" y="65"/>
                    </a:lnTo>
                    <a:lnTo>
                      <a:pt x="810" y="0"/>
                    </a:lnTo>
                    <a:lnTo>
                      <a:pt x="0" y="767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Line 156"/>
              <p:cNvSpPr>
                <a:spLocks noChangeShapeType="1"/>
              </p:cNvSpPr>
              <p:nvPr/>
            </p:nvSpPr>
            <p:spPr bwMode="auto">
              <a:xfrm>
                <a:off x="4397375" y="5173662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Line 157"/>
              <p:cNvSpPr>
                <a:spLocks noChangeShapeType="1"/>
              </p:cNvSpPr>
              <p:nvPr/>
            </p:nvSpPr>
            <p:spPr bwMode="auto">
              <a:xfrm>
                <a:off x="4465638" y="5105400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Line 158"/>
              <p:cNvSpPr>
                <a:spLocks noChangeShapeType="1"/>
              </p:cNvSpPr>
              <p:nvPr/>
            </p:nvSpPr>
            <p:spPr bwMode="auto">
              <a:xfrm>
                <a:off x="4516438" y="5276850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Line 159"/>
              <p:cNvSpPr>
                <a:spLocks noChangeShapeType="1"/>
              </p:cNvSpPr>
              <p:nvPr/>
            </p:nvSpPr>
            <p:spPr bwMode="auto">
              <a:xfrm>
                <a:off x="4584700" y="5208587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160"/>
              <p:cNvSpPr>
                <a:spLocks noChangeShapeType="1"/>
              </p:cNvSpPr>
              <p:nvPr/>
            </p:nvSpPr>
            <p:spPr bwMode="auto">
              <a:xfrm>
                <a:off x="5802313" y="4059237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Line 161"/>
              <p:cNvSpPr>
                <a:spLocks noChangeShapeType="1"/>
              </p:cNvSpPr>
              <p:nvPr/>
            </p:nvSpPr>
            <p:spPr bwMode="auto">
              <a:xfrm>
                <a:off x="5870575" y="3990975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Line 162"/>
              <p:cNvSpPr>
                <a:spLocks noChangeShapeType="1"/>
              </p:cNvSpPr>
              <p:nvPr/>
            </p:nvSpPr>
            <p:spPr bwMode="auto">
              <a:xfrm>
                <a:off x="5683250" y="3956050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Line 163"/>
              <p:cNvSpPr>
                <a:spLocks noChangeShapeType="1"/>
              </p:cNvSpPr>
              <p:nvPr/>
            </p:nvSpPr>
            <p:spPr bwMode="auto">
              <a:xfrm>
                <a:off x="5751513" y="3887787"/>
                <a:ext cx="0" cy="1381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Line 164"/>
              <p:cNvSpPr>
                <a:spLocks noChangeShapeType="1"/>
              </p:cNvSpPr>
              <p:nvPr/>
            </p:nvSpPr>
            <p:spPr bwMode="auto">
              <a:xfrm>
                <a:off x="4397375" y="5173662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Line 165"/>
              <p:cNvSpPr>
                <a:spLocks noChangeShapeType="1"/>
              </p:cNvSpPr>
              <p:nvPr/>
            </p:nvSpPr>
            <p:spPr bwMode="auto">
              <a:xfrm>
                <a:off x="4465638" y="5105400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166"/>
              <p:cNvSpPr>
                <a:spLocks noChangeShapeType="1"/>
              </p:cNvSpPr>
              <p:nvPr/>
            </p:nvSpPr>
            <p:spPr bwMode="auto">
              <a:xfrm>
                <a:off x="4430713" y="5138737"/>
                <a:ext cx="68263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Line 167"/>
              <p:cNvSpPr>
                <a:spLocks noChangeShapeType="1"/>
              </p:cNvSpPr>
              <p:nvPr/>
            </p:nvSpPr>
            <p:spPr bwMode="auto">
              <a:xfrm flipH="1">
                <a:off x="4430713" y="5138737"/>
                <a:ext cx="68263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Line 168"/>
              <p:cNvSpPr>
                <a:spLocks noChangeShapeType="1"/>
              </p:cNvSpPr>
              <p:nvPr/>
            </p:nvSpPr>
            <p:spPr bwMode="auto">
              <a:xfrm>
                <a:off x="4551363" y="5241925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169"/>
              <p:cNvSpPr>
                <a:spLocks noChangeShapeType="1"/>
              </p:cNvSpPr>
              <p:nvPr/>
            </p:nvSpPr>
            <p:spPr bwMode="auto">
              <a:xfrm flipH="1">
                <a:off x="4551363" y="5241925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Line 170"/>
              <p:cNvSpPr>
                <a:spLocks noChangeShapeType="1"/>
              </p:cNvSpPr>
              <p:nvPr/>
            </p:nvSpPr>
            <p:spPr bwMode="auto">
              <a:xfrm>
                <a:off x="5837238" y="402590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Line 171"/>
              <p:cNvSpPr>
                <a:spLocks noChangeShapeType="1"/>
              </p:cNvSpPr>
              <p:nvPr/>
            </p:nvSpPr>
            <p:spPr bwMode="auto">
              <a:xfrm flipH="1">
                <a:off x="5837238" y="402590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Line 172"/>
              <p:cNvSpPr>
                <a:spLocks noChangeShapeType="1"/>
              </p:cNvSpPr>
              <p:nvPr/>
            </p:nvSpPr>
            <p:spPr bwMode="auto">
              <a:xfrm>
                <a:off x="5716588" y="392271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Line 173"/>
              <p:cNvSpPr>
                <a:spLocks noChangeShapeType="1"/>
              </p:cNvSpPr>
              <p:nvPr/>
            </p:nvSpPr>
            <p:spPr bwMode="auto">
              <a:xfrm flipH="1">
                <a:off x="5716588" y="392271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Line 174"/>
              <p:cNvSpPr>
                <a:spLocks noChangeShapeType="1"/>
              </p:cNvSpPr>
              <p:nvPr/>
            </p:nvSpPr>
            <p:spPr bwMode="auto">
              <a:xfrm>
                <a:off x="4430713" y="5138737"/>
                <a:ext cx="68263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175"/>
              <p:cNvSpPr>
                <a:spLocks noChangeShapeType="1"/>
              </p:cNvSpPr>
              <p:nvPr/>
            </p:nvSpPr>
            <p:spPr bwMode="auto">
              <a:xfrm flipH="1">
                <a:off x="4430713" y="5138737"/>
                <a:ext cx="68263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76"/>
              <p:cNvSpPr>
                <a:spLocks/>
              </p:cNvSpPr>
              <p:nvPr/>
            </p:nvSpPr>
            <p:spPr bwMode="auto">
              <a:xfrm>
                <a:off x="4327525" y="3836987"/>
                <a:ext cx="1389063" cy="1336675"/>
              </a:xfrm>
              <a:custGeom>
                <a:avLst/>
                <a:gdLst>
                  <a:gd name="T0" fmla="*/ 0 w 875"/>
                  <a:gd name="T1" fmla="*/ 777 h 842"/>
                  <a:gd name="T2" fmla="*/ 65 w 875"/>
                  <a:gd name="T3" fmla="*/ 842 h 842"/>
                  <a:gd name="T4" fmla="*/ 875 w 875"/>
                  <a:gd name="T5" fmla="*/ 65 h 842"/>
                  <a:gd name="T6" fmla="*/ 800 w 875"/>
                  <a:gd name="T7" fmla="*/ 0 h 842"/>
                  <a:gd name="T8" fmla="*/ 0 w 875"/>
                  <a:gd name="T9" fmla="*/ 777 h 8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5" h="842">
                    <a:moveTo>
                      <a:pt x="0" y="777"/>
                    </a:moveTo>
                    <a:lnTo>
                      <a:pt x="65" y="842"/>
                    </a:lnTo>
                    <a:lnTo>
                      <a:pt x="875" y="65"/>
                    </a:lnTo>
                    <a:lnTo>
                      <a:pt x="800" y="0"/>
                    </a:lnTo>
                    <a:lnTo>
                      <a:pt x="0" y="777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Line 177"/>
              <p:cNvSpPr>
                <a:spLocks noChangeShapeType="1"/>
              </p:cNvSpPr>
              <p:nvPr/>
            </p:nvSpPr>
            <p:spPr bwMode="auto">
              <a:xfrm>
                <a:off x="4259263" y="5070475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178"/>
              <p:cNvSpPr>
                <a:spLocks noChangeShapeType="1"/>
              </p:cNvSpPr>
              <p:nvPr/>
            </p:nvSpPr>
            <p:spPr bwMode="auto">
              <a:xfrm>
                <a:off x="4327525" y="5002212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Line 179"/>
              <p:cNvSpPr>
                <a:spLocks noChangeShapeType="1"/>
              </p:cNvSpPr>
              <p:nvPr/>
            </p:nvSpPr>
            <p:spPr bwMode="auto">
              <a:xfrm>
                <a:off x="4362450" y="5173662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Line 180"/>
              <p:cNvSpPr>
                <a:spLocks noChangeShapeType="1"/>
              </p:cNvSpPr>
              <p:nvPr/>
            </p:nvSpPr>
            <p:spPr bwMode="auto">
              <a:xfrm>
                <a:off x="4430713" y="5105400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181"/>
              <p:cNvSpPr>
                <a:spLocks noChangeShapeType="1"/>
              </p:cNvSpPr>
              <p:nvPr/>
            </p:nvSpPr>
            <p:spPr bwMode="auto">
              <a:xfrm>
                <a:off x="5648325" y="3940175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Line 182"/>
              <p:cNvSpPr>
                <a:spLocks noChangeShapeType="1"/>
              </p:cNvSpPr>
              <p:nvPr/>
            </p:nvSpPr>
            <p:spPr bwMode="auto">
              <a:xfrm>
                <a:off x="5716588" y="3870325"/>
                <a:ext cx="0" cy="1381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Line 183"/>
              <p:cNvSpPr>
                <a:spLocks noChangeShapeType="1"/>
              </p:cNvSpPr>
              <p:nvPr/>
            </p:nvSpPr>
            <p:spPr bwMode="auto">
              <a:xfrm>
                <a:off x="5527675" y="3836987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184"/>
              <p:cNvSpPr>
                <a:spLocks noChangeShapeType="1"/>
              </p:cNvSpPr>
              <p:nvPr/>
            </p:nvSpPr>
            <p:spPr bwMode="auto">
              <a:xfrm>
                <a:off x="5597525" y="3768725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Line 185"/>
              <p:cNvSpPr>
                <a:spLocks noChangeShapeType="1"/>
              </p:cNvSpPr>
              <p:nvPr/>
            </p:nvSpPr>
            <p:spPr bwMode="auto">
              <a:xfrm>
                <a:off x="4259263" y="5070475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Line 186"/>
              <p:cNvSpPr>
                <a:spLocks noChangeShapeType="1"/>
              </p:cNvSpPr>
              <p:nvPr/>
            </p:nvSpPr>
            <p:spPr bwMode="auto">
              <a:xfrm>
                <a:off x="4327525" y="5002212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187"/>
              <p:cNvSpPr>
                <a:spLocks noChangeShapeType="1"/>
              </p:cNvSpPr>
              <p:nvPr/>
            </p:nvSpPr>
            <p:spPr bwMode="auto">
              <a:xfrm>
                <a:off x="4294188" y="5037137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Line 188"/>
              <p:cNvSpPr>
                <a:spLocks noChangeShapeType="1"/>
              </p:cNvSpPr>
              <p:nvPr/>
            </p:nvSpPr>
            <p:spPr bwMode="auto">
              <a:xfrm flipH="1">
                <a:off x="4294188" y="5037137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Line 189"/>
              <p:cNvSpPr>
                <a:spLocks noChangeShapeType="1"/>
              </p:cNvSpPr>
              <p:nvPr/>
            </p:nvSpPr>
            <p:spPr bwMode="auto">
              <a:xfrm>
                <a:off x="4397375" y="5138737"/>
                <a:ext cx="68263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Line 190"/>
              <p:cNvSpPr>
                <a:spLocks noChangeShapeType="1"/>
              </p:cNvSpPr>
              <p:nvPr/>
            </p:nvSpPr>
            <p:spPr bwMode="auto">
              <a:xfrm flipH="1">
                <a:off x="4397375" y="5138737"/>
                <a:ext cx="68263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Line 191"/>
              <p:cNvSpPr>
                <a:spLocks noChangeShapeType="1"/>
              </p:cNvSpPr>
              <p:nvPr/>
            </p:nvSpPr>
            <p:spPr bwMode="auto">
              <a:xfrm>
                <a:off x="5683250" y="390525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Line 192"/>
              <p:cNvSpPr>
                <a:spLocks noChangeShapeType="1"/>
              </p:cNvSpPr>
              <p:nvPr/>
            </p:nvSpPr>
            <p:spPr bwMode="auto">
              <a:xfrm flipH="1">
                <a:off x="5683250" y="390525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Line 193"/>
              <p:cNvSpPr>
                <a:spLocks noChangeShapeType="1"/>
              </p:cNvSpPr>
              <p:nvPr/>
            </p:nvSpPr>
            <p:spPr bwMode="auto">
              <a:xfrm>
                <a:off x="5562600" y="380206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194"/>
              <p:cNvSpPr>
                <a:spLocks noChangeShapeType="1"/>
              </p:cNvSpPr>
              <p:nvPr/>
            </p:nvSpPr>
            <p:spPr bwMode="auto">
              <a:xfrm flipH="1">
                <a:off x="5562600" y="380206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Line 195"/>
              <p:cNvSpPr>
                <a:spLocks noChangeShapeType="1"/>
              </p:cNvSpPr>
              <p:nvPr/>
            </p:nvSpPr>
            <p:spPr bwMode="auto">
              <a:xfrm>
                <a:off x="4294188" y="5037137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Line 196"/>
              <p:cNvSpPr>
                <a:spLocks noChangeShapeType="1"/>
              </p:cNvSpPr>
              <p:nvPr/>
            </p:nvSpPr>
            <p:spPr bwMode="auto">
              <a:xfrm flipH="1">
                <a:off x="4294188" y="5037137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197"/>
              <p:cNvSpPr>
                <a:spLocks/>
              </p:cNvSpPr>
              <p:nvPr/>
            </p:nvSpPr>
            <p:spPr bwMode="auto">
              <a:xfrm>
                <a:off x="4173538" y="3733800"/>
                <a:ext cx="1389063" cy="1336675"/>
              </a:xfrm>
              <a:custGeom>
                <a:avLst/>
                <a:gdLst>
                  <a:gd name="T0" fmla="*/ 0 w 875"/>
                  <a:gd name="T1" fmla="*/ 788 h 842"/>
                  <a:gd name="T2" fmla="*/ 65 w 875"/>
                  <a:gd name="T3" fmla="*/ 842 h 842"/>
                  <a:gd name="T4" fmla="*/ 875 w 875"/>
                  <a:gd name="T5" fmla="*/ 65 h 842"/>
                  <a:gd name="T6" fmla="*/ 789 w 875"/>
                  <a:gd name="T7" fmla="*/ 0 h 842"/>
                  <a:gd name="T8" fmla="*/ 0 w 875"/>
                  <a:gd name="T9" fmla="*/ 788 h 8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5" h="842">
                    <a:moveTo>
                      <a:pt x="0" y="788"/>
                    </a:moveTo>
                    <a:lnTo>
                      <a:pt x="65" y="842"/>
                    </a:lnTo>
                    <a:lnTo>
                      <a:pt x="875" y="65"/>
                    </a:lnTo>
                    <a:lnTo>
                      <a:pt x="789" y="0"/>
                    </a:lnTo>
                    <a:lnTo>
                      <a:pt x="0" y="788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Line 198"/>
              <p:cNvSpPr>
                <a:spLocks noChangeShapeType="1"/>
              </p:cNvSpPr>
              <p:nvPr/>
            </p:nvSpPr>
            <p:spPr bwMode="auto">
              <a:xfrm>
                <a:off x="4105275" y="4984750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199"/>
              <p:cNvSpPr>
                <a:spLocks noChangeShapeType="1"/>
              </p:cNvSpPr>
              <p:nvPr/>
            </p:nvSpPr>
            <p:spPr bwMode="auto">
              <a:xfrm>
                <a:off x="4173538" y="4916487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200"/>
              <p:cNvSpPr>
                <a:spLocks noChangeShapeType="1"/>
              </p:cNvSpPr>
              <p:nvPr/>
            </p:nvSpPr>
            <p:spPr bwMode="auto">
              <a:xfrm>
                <a:off x="4208463" y="5070475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Line 201"/>
              <p:cNvSpPr>
                <a:spLocks noChangeShapeType="1"/>
              </p:cNvSpPr>
              <p:nvPr/>
            </p:nvSpPr>
            <p:spPr bwMode="auto">
              <a:xfrm>
                <a:off x="4276725" y="5002212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202"/>
              <p:cNvSpPr>
                <a:spLocks noChangeShapeType="1"/>
              </p:cNvSpPr>
              <p:nvPr/>
            </p:nvSpPr>
            <p:spPr bwMode="auto">
              <a:xfrm>
                <a:off x="5494338" y="3836987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Line 203"/>
              <p:cNvSpPr>
                <a:spLocks noChangeShapeType="1"/>
              </p:cNvSpPr>
              <p:nvPr/>
            </p:nvSpPr>
            <p:spPr bwMode="auto">
              <a:xfrm>
                <a:off x="5562600" y="3768725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Line 204"/>
              <p:cNvSpPr>
                <a:spLocks noChangeShapeType="1"/>
              </p:cNvSpPr>
              <p:nvPr/>
            </p:nvSpPr>
            <p:spPr bwMode="auto">
              <a:xfrm>
                <a:off x="5356225" y="3733800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20" name="Group 406"/>
              <p:cNvGrpSpPr>
                <a:grpSpLocks/>
              </p:cNvGrpSpPr>
              <p:nvPr/>
            </p:nvGrpSpPr>
            <p:grpSpPr bwMode="auto">
              <a:xfrm>
                <a:off x="2082800" y="2482850"/>
                <a:ext cx="3514725" cy="2622550"/>
                <a:chOff x="1312" y="1564"/>
                <a:chExt cx="2214" cy="1652"/>
              </a:xfrm>
            </p:grpSpPr>
            <p:sp>
              <p:nvSpPr>
                <p:cNvPr id="877" name="Line 206"/>
                <p:cNvSpPr>
                  <a:spLocks noChangeShapeType="1"/>
                </p:cNvSpPr>
                <p:nvPr/>
              </p:nvSpPr>
              <p:spPr bwMode="auto">
                <a:xfrm>
                  <a:off x="3418" y="2309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8" name="Line 207"/>
                <p:cNvSpPr>
                  <a:spLocks noChangeShapeType="1"/>
                </p:cNvSpPr>
                <p:nvPr/>
              </p:nvSpPr>
              <p:spPr bwMode="auto">
                <a:xfrm>
                  <a:off x="2586" y="3140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9" name="Line 208"/>
                <p:cNvSpPr>
                  <a:spLocks noChangeShapeType="1"/>
                </p:cNvSpPr>
                <p:nvPr/>
              </p:nvSpPr>
              <p:spPr bwMode="auto">
                <a:xfrm>
                  <a:off x="2629" y="3097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0" name="Line 209"/>
                <p:cNvSpPr>
                  <a:spLocks noChangeShapeType="1"/>
                </p:cNvSpPr>
                <p:nvPr/>
              </p:nvSpPr>
              <p:spPr bwMode="auto">
                <a:xfrm>
                  <a:off x="2608" y="311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1" name="Line 210"/>
                <p:cNvSpPr>
                  <a:spLocks noChangeShapeType="1"/>
                </p:cNvSpPr>
                <p:nvPr/>
              </p:nvSpPr>
              <p:spPr bwMode="auto">
                <a:xfrm flipH="1">
                  <a:off x="2608" y="311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2" name="Line 211"/>
                <p:cNvSpPr>
                  <a:spLocks noChangeShapeType="1"/>
                </p:cNvSpPr>
                <p:nvPr/>
              </p:nvSpPr>
              <p:spPr bwMode="auto">
                <a:xfrm>
                  <a:off x="2672" y="3173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3" name="Line 212"/>
                <p:cNvSpPr>
                  <a:spLocks noChangeShapeType="1"/>
                </p:cNvSpPr>
                <p:nvPr/>
              </p:nvSpPr>
              <p:spPr bwMode="auto">
                <a:xfrm flipH="1">
                  <a:off x="2672" y="3173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4" name="Line 213"/>
                <p:cNvSpPr>
                  <a:spLocks noChangeShapeType="1"/>
                </p:cNvSpPr>
                <p:nvPr/>
              </p:nvSpPr>
              <p:spPr bwMode="auto">
                <a:xfrm>
                  <a:off x="3482" y="2395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5" name="Line 214"/>
                <p:cNvSpPr>
                  <a:spLocks noChangeShapeType="1"/>
                </p:cNvSpPr>
                <p:nvPr/>
              </p:nvSpPr>
              <p:spPr bwMode="auto">
                <a:xfrm flipH="1">
                  <a:off x="3482" y="2395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6" name="Line 215"/>
                <p:cNvSpPr>
                  <a:spLocks noChangeShapeType="1"/>
                </p:cNvSpPr>
                <p:nvPr/>
              </p:nvSpPr>
              <p:spPr bwMode="auto">
                <a:xfrm>
                  <a:off x="3396" y="2330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7" name="Line 216"/>
                <p:cNvSpPr>
                  <a:spLocks noChangeShapeType="1"/>
                </p:cNvSpPr>
                <p:nvPr/>
              </p:nvSpPr>
              <p:spPr bwMode="auto">
                <a:xfrm flipH="1">
                  <a:off x="3396" y="2330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8" name="Line 217"/>
                <p:cNvSpPr>
                  <a:spLocks noChangeShapeType="1"/>
                </p:cNvSpPr>
                <p:nvPr/>
              </p:nvSpPr>
              <p:spPr bwMode="auto">
                <a:xfrm>
                  <a:off x="2608" y="311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9" name="Line 218"/>
                <p:cNvSpPr>
                  <a:spLocks noChangeShapeType="1"/>
                </p:cNvSpPr>
                <p:nvPr/>
              </p:nvSpPr>
              <p:spPr bwMode="auto">
                <a:xfrm flipH="1">
                  <a:off x="2608" y="311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0" name="Freeform 219"/>
                <p:cNvSpPr>
                  <a:spLocks/>
                </p:cNvSpPr>
                <p:nvPr/>
              </p:nvSpPr>
              <p:spPr bwMode="auto">
                <a:xfrm>
                  <a:off x="2532" y="2287"/>
                  <a:ext cx="864" cy="853"/>
                </a:xfrm>
                <a:custGeom>
                  <a:avLst/>
                  <a:gdLst>
                    <a:gd name="T0" fmla="*/ 0 w 864"/>
                    <a:gd name="T1" fmla="*/ 788 h 853"/>
                    <a:gd name="T2" fmla="*/ 76 w 864"/>
                    <a:gd name="T3" fmla="*/ 853 h 853"/>
                    <a:gd name="T4" fmla="*/ 864 w 864"/>
                    <a:gd name="T5" fmla="*/ 65 h 853"/>
                    <a:gd name="T6" fmla="*/ 788 w 864"/>
                    <a:gd name="T7" fmla="*/ 0 h 853"/>
                    <a:gd name="T8" fmla="*/ 0 w 864"/>
                    <a:gd name="T9" fmla="*/ 788 h 8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64" h="853">
                      <a:moveTo>
                        <a:pt x="0" y="788"/>
                      </a:moveTo>
                      <a:lnTo>
                        <a:pt x="76" y="853"/>
                      </a:lnTo>
                      <a:lnTo>
                        <a:pt x="864" y="65"/>
                      </a:lnTo>
                      <a:lnTo>
                        <a:pt x="788" y="0"/>
                      </a:lnTo>
                      <a:lnTo>
                        <a:pt x="0" y="788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1" name="Line 220"/>
                <p:cNvSpPr>
                  <a:spLocks noChangeShapeType="1"/>
                </p:cNvSpPr>
                <p:nvPr/>
              </p:nvSpPr>
              <p:spPr bwMode="auto">
                <a:xfrm>
                  <a:off x="2489" y="3075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2" name="Line 221"/>
                <p:cNvSpPr>
                  <a:spLocks noChangeShapeType="1"/>
                </p:cNvSpPr>
                <p:nvPr/>
              </p:nvSpPr>
              <p:spPr bwMode="auto">
                <a:xfrm>
                  <a:off x="2532" y="3032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3" name="Line 222"/>
                <p:cNvSpPr>
                  <a:spLocks noChangeShapeType="1"/>
                </p:cNvSpPr>
                <p:nvPr/>
              </p:nvSpPr>
              <p:spPr bwMode="auto">
                <a:xfrm>
                  <a:off x="2564" y="3140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4" name="Line 223"/>
                <p:cNvSpPr>
                  <a:spLocks noChangeShapeType="1"/>
                </p:cNvSpPr>
                <p:nvPr/>
              </p:nvSpPr>
              <p:spPr bwMode="auto">
                <a:xfrm>
                  <a:off x="2608" y="3097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5" name="Line 224"/>
                <p:cNvSpPr>
                  <a:spLocks noChangeShapeType="1"/>
                </p:cNvSpPr>
                <p:nvPr/>
              </p:nvSpPr>
              <p:spPr bwMode="auto">
                <a:xfrm>
                  <a:off x="3353" y="2352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6" name="Line 225"/>
                <p:cNvSpPr>
                  <a:spLocks noChangeShapeType="1"/>
                </p:cNvSpPr>
                <p:nvPr/>
              </p:nvSpPr>
              <p:spPr bwMode="auto">
                <a:xfrm>
                  <a:off x="3396" y="2309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7" name="Line 226"/>
                <p:cNvSpPr>
                  <a:spLocks noChangeShapeType="1"/>
                </p:cNvSpPr>
                <p:nvPr/>
              </p:nvSpPr>
              <p:spPr bwMode="auto">
                <a:xfrm>
                  <a:off x="3277" y="2287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8" name="Line 227"/>
                <p:cNvSpPr>
                  <a:spLocks noChangeShapeType="1"/>
                </p:cNvSpPr>
                <p:nvPr/>
              </p:nvSpPr>
              <p:spPr bwMode="auto">
                <a:xfrm>
                  <a:off x="3320" y="2244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9" name="Line 228"/>
                <p:cNvSpPr>
                  <a:spLocks noChangeShapeType="1"/>
                </p:cNvSpPr>
                <p:nvPr/>
              </p:nvSpPr>
              <p:spPr bwMode="auto">
                <a:xfrm>
                  <a:off x="2489" y="3075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0" name="Line 229"/>
                <p:cNvSpPr>
                  <a:spLocks noChangeShapeType="1"/>
                </p:cNvSpPr>
                <p:nvPr/>
              </p:nvSpPr>
              <p:spPr bwMode="auto">
                <a:xfrm>
                  <a:off x="2532" y="3032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1" name="Line 230"/>
                <p:cNvSpPr>
                  <a:spLocks noChangeShapeType="1"/>
                </p:cNvSpPr>
                <p:nvPr/>
              </p:nvSpPr>
              <p:spPr bwMode="auto">
                <a:xfrm>
                  <a:off x="2510" y="3054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2" name="Line 231"/>
                <p:cNvSpPr>
                  <a:spLocks noChangeShapeType="1"/>
                </p:cNvSpPr>
                <p:nvPr/>
              </p:nvSpPr>
              <p:spPr bwMode="auto">
                <a:xfrm flipH="1">
                  <a:off x="2510" y="3054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3" name="Line 232"/>
                <p:cNvSpPr>
                  <a:spLocks noChangeShapeType="1"/>
                </p:cNvSpPr>
                <p:nvPr/>
              </p:nvSpPr>
              <p:spPr bwMode="auto">
                <a:xfrm>
                  <a:off x="2586" y="311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4" name="Line 233"/>
                <p:cNvSpPr>
                  <a:spLocks noChangeShapeType="1"/>
                </p:cNvSpPr>
                <p:nvPr/>
              </p:nvSpPr>
              <p:spPr bwMode="auto">
                <a:xfrm flipH="1">
                  <a:off x="2586" y="311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5" name="Line 234"/>
                <p:cNvSpPr>
                  <a:spLocks noChangeShapeType="1"/>
                </p:cNvSpPr>
                <p:nvPr/>
              </p:nvSpPr>
              <p:spPr bwMode="auto">
                <a:xfrm>
                  <a:off x="3374" y="2330"/>
                  <a:ext cx="44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6" name="Line 235"/>
                <p:cNvSpPr>
                  <a:spLocks noChangeShapeType="1"/>
                </p:cNvSpPr>
                <p:nvPr/>
              </p:nvSpPr>
              <p:spPr bwMode="auto">
                <a:xfrm flipH="1">
                  <a:off x="3374" y="2330"/>
                  <a:ext cx="44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7" name="Line 236"/>
                <p:cNvSpPr>
                  <a:spLocks noChangeShapeType="1"/>
                </p:cNvSpPr>
                <p:nvPr/>
              </p:nvSpPr>
              <p:spPr bwMode="auto">
                <a:xfrm>
                  <a:off x="3299" y="2266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8" name="Line 237"/>
                <p:cNvSpPr>
                  <a:spLocks noChangeShapeType="1"/>
                </p:cNvSpPr>
                <p:nvPr/>
              </p:nvSpPr>
              <p:spPr bwMode="auto">
                <a:xfrm flipH="1">
                  <a:off x="3299" y="2266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9" name="Line 238"/>
                <p:cNvSpPr>
                  <a:spLocks noChangeShapeType="1"/>
                </p:cNvSpPr>
                <p:nvPr/>
              </p:nvSpPr>
              <p:spPr bwMode="auto">
                <a:xfrm>
                  <a:off x="2510" y="3054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0" name="Line 239"/>
                <p:cNvSpPr>
                  <a:spLocks noChangeShapeType="1"/>
                </p:cNvSpPr>
                <p:nvPr/>
              </p:nvSpPr>
              <p:spPr bwMode="auto">
                <a:xfrm flipH="1">
                  <a:off x="2510" y="3054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1" name="Freeform 240"/>
                <p:cNvSpPr>
                  <a:spLocks/>
                </p:cNvSpPr>
                <p:nvPr/>
              </p:nvSpPr>
              <p:spPr bwMode="auto">
                <a:xfrm>
                  <a:off x="2435" y="2222"/>
                  <a:ext cx="853" cy="853"/>
                </a:xfrm>
                <a:custGeom>
                  <a:avLst/>
                  <a:gdLst>
                    <a:gd name="T0" fmla="*/ 0 w 853"/>
                    <a:gd name="T1" fmla="*/ 799 h 853"/>
                    <a:gd name="T2" fmla="*/ 75 w 853"/>
                    <a:gd name="T3" fmla="*/ 853 h 853"/>
                    <a:gd name="T4" fmla="*/ 853 w 853"/>
                    <a:gd name="T5" fmla="*/ 65 h 853"/>
                    <a:gd name="T6" fmla="*/ 777 w 853"/>
                    <a:gd name="T7" fmla="*/ 0 h 853"/>
                    <a:gd name="T8" fmla="*/ 0 w 853"/>
                    <a:gd name="T9" fmla="*/ 799 h 8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3" h="853">
                      <a:moveTo>
                        <a:pt x="0" y="799"/>
                      </a:moveTo>
                      <a:lnTo>
                        <a:pt x="75" y="853"/>
                      </a:lnTo>
                      <a:lnTo>
                        <a:pt x="853" y="65"/>
                      </a:lnTo>
                      <a:lnTo>
                        <a:pt x="777" y="0"/>
                      </a:lnTo>
                      <a:lnTo>
                        <a:pt x="0" y="799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2" name="Line 241"/>
                <p:cNvSpPr>
                  <a:spLocks noChangeShapeType="1"/>
                </p:cNvSpPr>
                <p:nvPr/>
              </p:nvSpPr>
              <p:spPr bwMode="auto">
                <a:xfrm>
                  <a:off x="2392" y="3021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3" name="Line 242"/>
                <p:cNvSpPr>
                  <a:spLocks noChangeShapeType="1"/>
                </p:cNvSpPr>
                <p:nvPr/>
              </p:nvSpPr>
              <p:spPr bwMode="auto">
                <a:xfrm>
                  <a:off x="2435" y="2978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4" name="Line 243"/>
                <p:cNvSpPr>
                  <a:spLocks noChangeShapeType="1"/>
                </p:cNvSpPr>
                <p:nvPr/>
              </p:nvSpPr>
              <p:spPr bwMode="auto">
                <a:xfrm>
                  <a:off x="2467" y="3075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5" name="Line 244"/>
                <p:cNvSpPr>
                  <a:spLocks noChangeShapeType="1"/>
                </p:cNvSpPr>
                <p:nvPr/>
              </p:nvSpPr>
              <p:spPr bwMode="auto">
                <a:xfrm>
                  <a:off x="2510" y="3032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6" name="Line 245"/>
                <p:cNvSpPr>
                  <a:spLocks noChangeShapeType="1"/>
                </p:cNvSpPr>
                <p:nvPr/>
              </p:nvSpPr>
              <p:spPr bwMode="auto">
                <a:xfrm>
                  <a:off x="3245" y="2287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7" name="Line 246"/>
                <p:cNvSpPr>
                  <a:spLocks noChangeShapeType="1"/>
                </p:cNvSpPr>
                <p:nvPr/>
              </p:nvSpPr>
              <p:spPr bwMode="auto">
                <a:xfrm>
                  <a:off x="3288" y="2244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8" name="Line 247"/>
                <p:cNvSpPr>
                  <a:spLocks noChangeShapeType="1"/>
                </p:cNvSpPr>
                <p:nvPr/>
              </p:nvSpPr>
              <p:spPr bwMode="auto">
                <a:xfrm>
                  <a:off x="3169" y="2222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9" name="Line 248"/>
                <p:cNvSpPr>
                  <a:spLocks noChangeShapeType="1"/>
                </p:cNvSpPr>
                <p:nvPr/>
              </p:nvSpPr>
              <p:spPr bwMode="auto">
                <a:xfrm>
                  <a:off x="3212" y="2179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0" name="Line 249"/>
                <p:cNvSpPr>
                  <a:spLocks noChangeShapeType="1"/>
                </p:cNvSpPr>
                <p:nvPr/>
              </p:nvSpPr>
              <p:spPr bwMode="auto">
                <a:xfrm>
                  <a:off x="2392" y="3021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1" name="Line 250"/>
                <p:cNvSpPr>
                  <a:spLocks noChangeShapeType="1"/>
                </p:cNvSpPr>
                <p:nvPr/>
              </p:nvSpPr>
              <p:spPr bwMode="auto">
                <a:xfrm>
                  <a:off x="2435" y="2978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2" name="Line 251"/>
                <p:cNvSpPr>
                  <a:spLocks noChangeShapeType="1"/>
                </p:cNvSpPr>
                <p:nvPr/>
              </p:nvSpPr>
              <p:spPr bwMode="auto">
                <a:xfrm>
                  <a:off x="2413" y="3000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" name="Line 252"/>
                <p:cNvSpPr>
                  <a:spLocks noChangeShapeType="1"/>
                </p:cNvSpPr>
                <p:nvPr/>
              </p:nvSpPr>
              <p:spPr bwMode="auto">
                <a:xfrm flipH="1">
                  <a:off x="2413" y="3000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4" name="Line 253"/>
                <p:cNvSpPr>
                  <a:spLocks noChangeShapeType="1"/>
                </p:cNvSpPr>
                <p:nvPr/>
              </p:nvSpPr>
              <p:spPr bwMode="auto">
                <a:xfrm>
                  <a:off x="2489" y="3054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5" name="Line 254"/>
                <p:cNvSpPr>
                  <a:spLocks noChangeShapeType="1"/>
                </p:cNvSpPr>
                <p:nvPr/>
              </p:nvSpPr>
              <p:spPr bwMode="auto">
                <a:xfrm flipH="1">
                  <a:off x="2489" y="3054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6" name="Line 255"/>
                <p:cNvSpPr>
                  <a:spLocks noChangeShapeType="1"/>
                </p:cNvSpPr>
                <p:nvPr/>
              </p:nvSpPr>
              <p:spPr bwMode="auto">
                <a:xfrm>
                  <a:off x="3266" y="2266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7" name="Line 256"/>
                <p:cNvSpPr>
                  <a:spLocks noChangeShapeType="1"/>
                </p:cNvSpPr>
                <p:nvPr/>
              </p:nvSpPr>
              <p:spPr bwMode="auto">
                <a:xfrm flipH="1">
                  <a:off x="3266" y="2266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8" name="Line 257"/>
                <p:cNvSpPr>
                  <a:spLocks noChangeShapeType="1"/>
                </p:cNvSpPr>
                <p:nvPr/>
              </p:nvSpPr>
              <p:spPr bwMode="auto">
                <a:xfrm>
                  <a:off x="3191" y="220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9" name="Line 258"/>
                <p:cNvSpPr>
                  <a:spLocks noChangeShapeType="1"/>
                </p:cNvSpPr>
                <p:nvPr/>
              </p:nvSpPr>
              <p:spPr bwMode="auto">
                <a:xfrm flipH="1">
                  <a:off x="3191" y="220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0" name="Line 259"/>
                <p:cNvSpPr>
                  <a:spLocks noChangeShapeType="1"/>
                </p:cNvSpPr>
                <p:nvPr/>
              </p:nvSpPr>
              <p:spPr bwMode="auto">
                <a:xfrm>
                  <a:off x="2413" y="3000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1" name="Line 260"/>
                <p:cNvSpPr>
                  <a:spLocks noChangeShapeType="1"/>
                </p:cNvSpPr>
                <p:nvPr/>
              </p:nvSpPr>
              <p:spPr bwMode="auto">
                <a:xfrm flipH="1">
                  <a:off x="2413" y="3000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2" name="Freeform 261"/>
                <p:cNvSpPr>
                  <a:spLocks/>
                </p:cNvSpPr>
                <p:nvPr/>
              </p:nvSpPr>
              <p:spPr bwMode="auto">
                <a:xfrm>
                  <a:off x="2338" y="2158"/>
                  <a:ext cx="842" cy="863"/>
                </a:xfrm>
                <a:custGeom>
                  <a:avLst/>
                  <a:gdLst>
                    <a:gd name="T0" fmla="*/ 0 w 842"/>
                    <a:gd name="T1" fmla="*/ 810 h 863"/>
                    <a:gd name="T2" fmla="*/ 64 w 842"/>
                    <a:gd name="T3" fmla="*/ 863 h 863"/>
                    <a:gd name="T4" fmla="*/ 842 w 842"/>
                    <a:gd name="T5" fmla="*/ 64 h 863"/>
                    <a:gd name="T6" fmla="*/ 766 w 842"/>
                    <a:gd name="T7" fmla="*/ 0 h 863"/>
                    <a:gd name="T8" fmla="*/ 0 w 842"/>
                    <a:gd name="T9" fmla="*/ 810 h 8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2" h="863">
                      <a:moveTo>
                        <a:pt x="0" y="810"/>
                      </a:moveTo>
                      <a:lnTo>
                        <a:pt x="64" y="863"/>
                      </a:lnTo>
                      <a:lnTo>
                        <a:pt x="842" y="64"/>
                      </a:lnTo>
                      <a:lnTo>
                        <a:pt x="766" y="0"/>
                      </a:lnTo>
                      <a:lnTo>
                        <a:pt x="0" y="810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3" name="Line 262"/>
                <p:cNvSpPr>
                  <a:spLocks noChangeShapeType="1"/>
                </p:cNvSpPr>
                <p:nvPr/>
              </p:nvSpPr>
              <p:spPr bwMode="auto">
                <a:xfrm>
                  <a:off x="2294" y="2968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4" name="Line 263"/>
                <p:cNvSpPr>
                  <a:spLocks noChangeShapeType="1"/>
                </p:cNvSpPr>
                <p:nvPr/>
              </p:nvSpPr>
              <p:spPr bwMode="auto">
                <a:xfrm>
                  <a:off x="2338" y="2924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5" name="Line 264"/>
                <p:cNvSpPr>
                  <a:spLocks noChangeShapeType="1"/>
                </p:cNvSpPr>
                <p:nvPr/>
              </p:nvSpPr>
              <p:spPr bwMode="auto">
                <a:xfrm>
                  <a:off x="2359" y="3021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6" name="Line 265"/>
                <p:cNvSpPr>
                  <a:spLocks noChangeShapeType="1"/>
                </p:cNvSpPr>
                <p:nvPr/>
              </p:nvSpPr>
              <p:spPr bwMode="auto">
                <a:xfrm>
                  <a:off x="2402" y="2978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7" name="Line 266"/>
                <p:cNvSpPr>
                  <a:spLocks noChangeShapeType="1"/>
                </p:cNvSpPr>
                <p:nvPr/>
              </p:nvSpPr>
              <p:spPr bwMode="auto">
                <a:xfrm>
                  <a:off x="3137" y="2222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8" name="Line 267"/>
                <p:cNvSpPr>
                  <a:spLocks noChangeShapeType="1"/>
                </p:cNvSpPr>
                <p:nvPr/>
              </p:nvSpPr>
              <p:spPr bwMode="auto">
                <a:xfrm>
                  <a:off x="3180" y="2179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9" name="Line 268"/>
                <p:cNvSpPr>
                  <a:spLocks noChangeShapeType="1"/>
                </p:cNvSpPr>
                <p:nvPr/>
              </p:nvSpPr>
              <p:spPr bwMode="auto">
                <a:xfrm>
                  <a:off x="3061" y="2158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0" name="Line 269"/>
                <p:cNvSpPr>
                  <a:spLocks noChangeShapeType="1"/>
                </p:cNvSpPr>
                <p:nvPr/>
              </p:nvSpPr>
              <p:spPr bwMode="auto">
                <a:xfrm>
                  <a:off x="3104" y="2114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1" name="Line 270"/>
                <p:cNvSpPr>
                  <a:spLocks noChangeShapeType="1"/>
                </p:cNvSpPr>
                <p:nvPr/>
              </p:nvSpPr>
              <p:spPr bwMode="auto">
                <a:xfrm>
                  <a:off x="2294" y="2968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2" name="Line 271"/>
                <p:cNvSpPr>
                  <a:spLocks noChangeShapeType="1"/>
                </p:cNvSpPr>
                <p:nvPr/>
              </p:nvSpPr>
              <p:spPr bwMode="auto">
                <a:xfrm>
                  <a:off x="2338" y="2924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3" name="Line 272"/>
                <p:cNvSpPr>
                  <a:spLocks noChangeShapeType="1"/>
                </p:cNvSpPr>
                <p:nvPr/>
              </p:nvSpPr>
              <p:spPr bwMode="auto">
                <a:xfrm>
                  <a:off x="2316" y="2946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4" name="Line 273"/>
                <p:cNvSpPr>
                  <a:spLocks noChangeShapeType="1"/>
                </p:cNvSpPr>
                <p:nvPr/>
              </p:nvSpPr>
              <p:spPr bwMode="auto">
                <a:xfrm flipH="1">
                  <a:off x="2316" y="2946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5" name="Line 274"/>
                <p:cNvSpPr>
                  <a:spLocks noChangeShapeType="1"/>
                </p:cNvSpPr>
                <p:nvPr/>
              </p:nvSpPr>
              <p:spPr bwMode="auto">
                <a:xfrm>
                  <a:off x="2381" y="3000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6" name="Line 275"/>
                <p:cNvSpPr>
                  <a:spLocks noChangeShapeType="1"/>
                </p:cNvSpPr>
                <p:nvPr/>
              </p:nvSpPr>
              <p:spPr bwMode="auto">
                <a:xfrm flipH="1">
                  <a:off x="2381" y="3000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7" name="Line 276"/>
                <p:cNvSpPr>
                  <a:spLocks noChangeShapeType="1"/>
                </p:cNvSpPr>
                <p:nvPr/>
              </p:nvSpPr>
              <p:spPr bwMode="auto">
                <a:xfrm>
                  <a:off x="3158" y="2201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8" name="Line 277"/>
                <p:cNvSpPr>
                  <a:spLocks noChangeShapeType="1"/>
                </p:cNvSpPr>
                <p:nvPr/>
              </p:nvSpPr>
              <p:spPr bwMode="auto">
                <a:xfrm flipH="1">
                  <a:off x="3158" y="2201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9" name="Line 278"/>
                <p:cNvSpPr>
                  <a:spLocks noChangeShapeType="1"/>
                </p:cNvSpPr>
                <p:nvPr/>
              </p:nvSpPr>
              <p:spPr bwMode="auto">
                <a:xfrm>
                  <a:off x="3083" y="2136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0" name="Line 279"/>
                <p:cNvSpPr>
                  <a:spLocks noChangeShapeType="1"/>
                </p:cNvSpPr>
                <p:nvPr/>
              </p:nvSpPr>
              <p:spPr bwMode="auto">
                <a:xfrm flipH="1">
                  <a:off x="3083" y="2136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1" name="Line 280"/>
                <p:cNvSpPr>
                  <a:spLocks noChangeShapeType="1"/>
                </p:cNvSpPr>
                <p:nvPr/>
              </p:nvSpPr>
              <p:spPr bwMode="auto">
                <a:xfrm>
                  <a:off x="2316" y="2946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2" name="Line 281"/>
                <p:cNvSpPr>
                  <a:spLocks noChangeShapeType="1"/>
                </p:cNvSpPr>
                <p:nvPr/>
              </p:nvSpPr>
              <p:spPr bwMode="auto">
                <a:xfrm flipH="1">
                  <a:off x="2316" y="2946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3" name="Freeform 282"/>
                <p:cNvSpPr>
                  <a:spLocks/>
                </p:cNvSpPr>
                <p:nvPr/>
              </p:nvSpPr>
              <p:spPr bwMode="auto">
                <a:xfrm>
                  <a:off x="2230" y="2104"/>
                  <a:ext cx="842" cy="864"/>
                </a:xfrm>
                <a:custGeom>
                  <a:avLst/>
                  <a:gdLst>
                    <a:gd name="T0" fmla="*/ 0 w 842"/>
                    <a:gd name="T1" fmla="*/ 810 h 864"/>
                    <a:gd name="T2" fmla="*/ 75 w 842"/>
                    <a:gd name="T3" fmla="*/ 864 h 864"/>
                    <a:gd name="T4" fmla="*/ 842 w 842"/>
                    <a:gd name="T5" fmla="*/ 64 h 864"/>
                    <a:gd name="T6" fmla="*/ 766 w 842"/>
                    <a:gd name="T7" fmla="*/ 0 h 864"/>
                    <a:gd name="T8" fmla="*/ 0 w 842"/>
                    <a:gd name="T9" fmla="*/ 810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2" h="864">
                      <a:moveTo>
                        <a:pt x="0" y="810"/>
                      </a:moveTo>
                      <a:lnTo>
                        <a:pt x="75" y="864"/>
                      </a:lnTo>
                      <a:lnTo>
                        <a:pt x="842" y="64"/>
                      </a:lnTo>
                      <a:lnTo>
                        <a:pt x="766" y="0"/>
                      </a:lnTo>
                      <a:lnTo>
                        <a:pt x="0" y="810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4" name="Line 283"/>
                <p:cNvSpPr>
                  <a:spLocks noChangeShapeType="1"/>
                </p:cNvSpPr>
                <p:nvPr/>
              </p:nvSpPr>
              <p:spPr bwMode="auto">
                <a:xfrm>
                  <a:off x="2186" y="2914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" name="Line 284"/>
                <p:cNvSpPr>
                  <a:spLocks noChangeShapeType="1"/>
                </p:cNvSpPr>
                <p:nvPr/>
              </p:nvSpPr>
              <p:spPr bwMode="auto">
                <a:xfrm>
                  <a:off x="2230" y="2870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6" name="Line 285"/>
                <p:cNvSpPr>
                  <a:spLocks noChangeShapeType="1"/>
                </p:cNvSpPr>
                <p:nvPr/>
              </p:nvSpPr>
              <p:spPr bwMode="auto">
                <a:xfrm>
                  <a:off x="2262" y="2968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7" name="Line 286"/>
                <p:cNvSpPr>
                  <a:spLocks noChangeShapeType="1"/>
                </p:cNvSpPr>
                <p:nvPr/>
              </p:nvSpPr>
              <p:spPr bwMode="auto">
                <a:xfrm>
                  <a:off x="2305" y="2924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8" name="Line 287"/>
                <p:cNvSpPr>
                  <a:spLocks noChangeShapeType="1"/>
                </p:cNvSpPr>
                <p:nvPr/>
              </p:nvSpPr>
              <p:spPr bwMode="auto">
                <a:xfrm>
                  <a:off x="3029" y="2168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9" name="Line 288"/>
                <p:cNvSpPr>
                  <a:spLocks noChangeShapeType="1"/>
                </p:cNvSpPr>
                <p:nvPr/>
              </p:nvSpPr>
              <p:spPr bwMode="auto">
                <a:xfrm>
                  <a:off x="3072" y="2125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0" name="Line 289"/>
                <p:cNvSpPr>
                  <a:spLocks noChangeShapeType="1"/>
                </p:cNvSpPr>
                <p:nvPr/>
              </p:nvSpPr>
              <p:spPr bwMode="auto">
                <a:xfrm>
                  <a:off x="2953" y="2104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1" name="Line 290"/>
                <p:cNvSpPr>
                  <a:spLocks noChangeShapeType="1"/>
                </p:cNvSpPr>
                <p:nvPr/>
              </p:nvSpPr>
              <p:spPr bwMode="auto">
                <a:xfrm>
                  <a:off x="2996" y="2061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2" name="Line 291"/>
                <p:cNvSpPr>
                  <a:spLocks noChangeShapeType="1"/>
                </p:cNvSpPr>
                <p:nvPr/>
              </p:nvSpPr>
              <p:spPr bwMode="auto">
                <a:xfrm>
                  <a:off x="2186" y="2914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3" name="Line 292"/>
                <p:cNvSpPr>
                  <a:spLocks noChangeShapeType="1"/>
                </p:cNvSpPr>
                <p:nvPr/>
              </p:nvSpPr>
              <p:spPr bwMode="auto">
                <a:xfrm>
                  <a:off x="2230" y="2870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4" name="Line 293"/>
                <p:cNvSpPr>
                  <a:spLocks noChangeShapeType="1"/>
                </p:cNvSpPr>
                <p:nvPr/>
              </p:nvSpPr>
              <p:spPr bwMode="auto">
                <a:xfrm>
                  <a:off x="2208" y="289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5" name="Line 294"/>
                <p:cNvSpPr>
                  <a:spLocks noChangeShapeType="1"/>
                </p:cNvSpPr>
                <p:nvPr/>
              </p:nvSpPr>
              <p:spPr bwMode="auto">
                <a:xfrm flipH="1">
                  <a:off x="2208" y="289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6" name="Line 295"/>
                <p:cNvSpPr>
                  <a:spLocks noChangeShapeType="1"/>
                </p:cNvSpPr>
                <p:nvPr/>
              </p:nvSpPr>
              <p:spPr bwMode="auto">
                <a:xfrm>
                  <a:off x="2284" y="2946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7" name="Line 296"/>
                <p:cNvSpPr>
                  <a:spLocks noChangeShapeType="1"/>
                </p:cNvSpPr>
                <p:nvPr/>
              </p:nvSpPr>
              <p:spPr bwMode="auto">
                <a:xfrm flipH="1">
                  <a:off x="2284" y="2946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8" name="Line 297"/>
                <p:cNvSpPr>
                  <a:spLocks noChangeShapeType="1"/>
                </p:cNvSpPr>
                <p:nvPr/>
              </p:nvSpPr>
              <p:spPr bwMode="auto">
                <a:xfrm>
                  <a:off x="3050" y="2147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9" name="Line 298"/>
                <p:cNvSpPr>
                  <a:spLocks noChangeShapeType="1"/>
                </p:cNvSpPr>
                <p:nvPr/>
              </p:nvSpPr>
              <p:spPr bwMode="auto">
                <a:xfrm flipH="1">
                  <a:off x="3050" y="2147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0" name="Line 299"/>
                <p:cNvSpPr>
                  <a:spLocks noChangeShapeType="1"/>
                </p:cNvSpPr>
                <p:nvPr/>
              </p:nvSpPr>
              <p:spPr bwMode="auto">
                <a:xfrm>
                  <a:off x="2975" y="208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1" name="Line 300"/>
                <p:cNvSpPr>
                  <a:spLocks noChangeShapeType="1"/>
                </p:cNvSpPr>
                <p:nvPr/>
              </p:nvSpPr>
              <p:spPr bwMode="auto">
                <a:xfrm flipH="1">
                  <a:off x="2975" y="208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2" name="Line 301"/>
                <p:cNvSpPr>
                  <a:spLocks noChangeShapeType="1"/>
                </p:cNvSpPr>
                <p:nvPr/>
              </p:nvSpPr>
              <p:spPr bwMode="auto">
                <a:xfrm>
                  <a:off x="2208" y="289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3" name="Line 302"/>
                <p:cNvSpPr>
                  <a:spLocks noChangeShapeType="1"/>
                </p:cNvSpPr>
                <p:nvPr/>
              </p:nvSpPr>
              <p:spPr bwMode="auto">
                <a:xfrm flipH="1">
                  <a:off x="2208" y="289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4" name="Freeform 303"/>
                <p:cNvSpPr>
                  <a:spLocks/>
                </p:cNvSpPr>
                <p:nvPr/>
              </p:nvSpPr>
              <p:spPr bwMode="auto">
                <a:xfrm>
                  <a:off x="2132" y="2039"/>
                  <a:ext cx="832" cy="875"/>
                </a:xfrm>
                <a:custGeom>
                  <a:avLst/>
                  <a:gdLst>
                    <a:gd name="T0" fmla="*/ 0 w 832"/>
                    <a:gd name="T1" fmla="*/ 821 h 875"/>
                    <a:gd name="T2" fmla="*/ 76 w 832"/>
                    <a:gd name="T3" fmla="*/ 875 h 875"/>
                    <a:gd name="T4" fmla="*/ 832 w 832"/>
                    <a:gd name="T5" fmla="*/ 65 h 875"/>
                    <a:gd name="T6" fmla="*/ 746 w 832"/>
                    <a:gd name="T7" fmla="*/ 0 h 875"/>
                    <a:gd name="T8" fmla="*/ 0 w 832"/>
                    <a:gd name="T9" fmla="*/ 821 h 8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875">
                      <a:moveTo>
                        <a:pt x="0" y="821"/>
                      </a:moveTo>
                      <a:lnTo>
                        <a:pt x="76" y="875"/>
                      </a:lnTo>
                      <a:lnTo>
                        <a:pt x="832" y="65"/>
                      </a:lnTo>
                      <a:lnTo>
                        <a:pt x="746" y="0"/>
                      </a:lnTo>
                      <a:lnTo>
                        <a:pt x="0" y="821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5" name="Line 304"/>
                <p:cNvSpPr>
                  <a:spLocks noChangeShapeType="1"/>
                </p:cNvSpPr>
                <p:nvPr/>
              </p:nvSpPr>
              <p:spPr bwMode="auto">
                <a:xfrm>
                  <a:off x="2089" y="2860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6" name="Line 305"/>
                <p:cNvSpPr>
                  <a:spLocks noChangeShapeType="1"/>
                </p:cNvSpPr>
                <p:nvPr/>
              </p:nvSpPr>
              <p:spPr bwMode="auto">
                <a:xfrm>
                  <a:off x="2132" y="2816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7" name="Line 306"/>
                <p:cNvSpPr>
                  <a:spLocks noChangeShapeType="1"/>
                </p:cNvSpPr>
                <p:nvPr/>
              </p:nvSpPr>
              <p:spPr bwMode="auto">
                <a:xfrm>
                  <a:off x="2165" y="2914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8" name="Line 307"/>
                <p:cNvSpPr>
                  <a:spLocks noChangeShapeType="1"/>
                </p:cNvSpPr>
                <p:nvPr/>
              </p:nvSpPr>
              <p:spPr bwMode="auto">
                <a:xfrm>
                  <a:off x="2208" y="2870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9" name="Line 308"/>
                <p:cNvSpPr>
                  <a:spLocks noChangeShapeType="1"/>
                </p:cNvSpPr>
                <p:nvPr/>
              </p:nvSpPr>
              <p:spPr bwMode="auto">
                <a:xfrm>
                  <a:off x="2921" y="2104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0" name="Line 309"/>
                <p:cNvSpPr>
                  <a:spLocks noChangeShapeType="1"/>
                </p:cNvSpPr>
                <p:nvPr/>
              </p:nvSpPr>
              <p:spPr bwMode="auto">
                <a:xfrm>
                  <a:off x="2964" y="2061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1" name="Line 310"/>
                <p:cNvSpPr>
                  <a:spLocks noChangeShapeType="1"/>
                </p:cNvSpPr>
                <p:nvPr/>
              </p:nvSpPr>
              <p:spPr bwMode="auto">
                <a:xfrm>
                  <a:off x="2834" y="2039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2" name="Line 311"/>
                <p:cNvSpPr>
                  <a:spLocks noChangeShapeType="1"/>
                </p:cNvSpPr>
                <p:nvPr/>
              </p:nvSpPr>
              <p:spPr bwMode="auto">
                <a:xfrm>
                  <a:off x="2878" y="1996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3" name="Line 312"/>
                <p:cNvSpPr>
                  <a:spLocks noChangeShapeType="1"/>
                </p:cNvSpPr>
                <p:nvPr/>
              </p:nvSpPr>
              <p:spPr bwMode="auto">
                <a:xfrm>
                  <a:off x="2089" y="2860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4" name="Line 313"/>
                <p:cNvSpPr>
                  <a:spLocks noChangeShapeType="1"/>
                </p:cNvSpPr>
                <p:nvPr/>
              </p:nvSpPr>
              <p:spPr bwMode="auto">
                <a:xfrm>
                  <a:off x="2132" y="2816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5" name="Line 314"/>
                <p:cNvSpPr>
                  <a:spLocks noChangeShapeType="1"/>
                </p:cNvSpPr>
                <p:nvPr/>
              </p:nvSpPr>
              <p:spPr bwMode="auto">
                <a:xfrm>
                  <a:off x="2111" y="2838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6" name="Line 315"/>
                <p:cNvSpPr>
                  <a:spLocks noChangeShapeType="1"/>
                </p:cNvSpPr>
                <p:nvPr/>
              </p:nvSpPr>
              <p:spPr bwMode="auto">
                <a:xfrm flipH="1">
                  <a:off x="2111" y="2838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7" name="Line 316"/>
                <p:cNvSpPr>
                  <a:spLocks noChangeShapeType="1"/>
                </p:cNvSpPr>
                <p:nvPr/>
              </p:nvSpPr>
              <p:spPr bwMode="auto">
                <a:xfrm>
                  <a:off x="2186" y="2892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8" name="Line 317"/>
                <p:cNvSpPr>
                  <a:spLocks noChangeShapeType="1"/>
                </p:cNvSpPr>
                <p:nvPr/>
              </p:nvSpPr>
              <p:spPr bwMode="auto">
                <a:xfrm flipH="1">
                  <a:off x="2186" y="2892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9" name="Line 318"/>
                <p:cNvSpPr>
                  <a:spLocks noChangeShapeType="1"/>
                </p:cNvSpPr>
                <p:nvPr/>
              </p:nvSpPr>
              <p:spPr bwMode="auto">
                <a:xfrm>
                  <a:off x="2942" y="2082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0" name="Line 319"/>
                <p:cNvSpPr>
                  <a:spLocks noChangeShapeType="1"/>
                </p:cNvSpPr>
                <p:nvPr/>
              </p:nvSpPr>
              <p:spPr bwMode="auto">
                <a:xfrm flipH="1">
                  <a:off x="2942" y="2082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1" name="Line 320"/>
                <p:cNvSpPr>
                  <a:spLocks noChangeShapeType="1"/>
                </p:cNvSpPr>
                <p:nvPr/>
              </p:nvSpPr>
              <p:spPr bwMode="auto">
                <a:xfrm>
                  <a:off x="2856" y="2017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2" name="Line 321"/>
                <p:cNvSpPr>
                  <a:spLocks noChangeShapeType="1"/>
                </p:cNvSpPr>
                <p:nvPr/>
              </p:nvSpPr>
              <p:spPr bwMode="auto">
                <a:xfrm flipH="1">
                  <a:off x="2856" y="2017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3" name="Line 322"/>
                <p:cNvSpPr>
                  <a:spLocks noChangeShapeType="1"/>
                </p:cNvSpPr>
                <p:nvPr/>
              </p:nvSpPr>
              <p:spPr bwMode="auto">
                <a:xfrm>
                  <a:off x="2111" y="2838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4" name="Line 323"/>
                <p:cNvSpPr>
                  <a:spLocks noChangeShapeType="1"/>
                </p:cNvSpPr>
                <p:nvPr/>
              </p:nvSpPr>
              <p:spPr bwMode="auto">
                <a:xfrm flipH="1">
                  <a:off x="2111" y="2838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5" name="Freeform 324"/>
                <p:cNvSpPr>
                  <a:spLocks/>
                </p:cNvSpPr>
                <p:nvPr/>
              </p:nvSpPr>
              <p:spPr bwMode="auto">
                <a:xfrm>
                  <a:off x="2024" y="1985"/>
                  <a:ext cx="832" cy="885"/>
                </a:xfrm>
                <a:custGeom>
                  <a:avLst/>
                  <a:gdLst>
                    <a:gd name="T0" fmla="*/ 0 w 832"/>
                    <a:gd name="T1" fmla="*/ 831 h 885"/>
                    <a:gd name="T2" fmla="*/ 76 w 832"/>
                    <a:gd name="T3" fmla="*/ 885 h 885"/>
                    <a:gd name="T4" fmla="*/ 832 w 832"/>
                    <a:gd name="T5" fmla="*/ 65 h 885"/>
                    <a:gd name="T6" fmla="*/ 746 w 832"/>
                    <a:gd name="T7" fmla="*/ 0 h 885"/>
                    <a:gd name="T8" fmla="*/ 0 w 832"/>
                    <a:gd name="T9" fmla="*/ 831 h 8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885">
                      <a:moveTo>
                        <a:pt x="0" y="831"/>
                      </a:moveTo>
                      <a:lnTo>
                        <a:pt x="76" y="885"/>
                      </a:lnTo>
                      <a:lnTo>
                        <a:pt x="832" y="65"/>
                      </a:lnTo>
                      <a:lnTo>
                        <a:pt x="746" y="0"/>
                      </a:lnTo>
                      <a:lnTo>
                        <a:pt x="0" y="831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6" name="Line 325"/>
                <p:cNvSpPr>
                  <a:spLocks noChangeShapeType="1"/>
                </p:cNvSpPr>
                <p:nvPr/>
              </p:nvSpPr>
              <p:spPr bwMode="auto">
                <a:xfrm>
                  <a:off x="1981" y="2816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7" name="Line 326"/>
                <p:cNvSpPr>
                  <a:spLocks noChangeShapeType="1"/>
                </p:cNvSpPr>
                <p:nvPr/>
              </p:nvSpPr>
              <p:spPr bwMode="auto">
                <a:xfrm>
                  <a:off x="2024" y="2773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8" name="Line 327"/>
                <p:cNvSpPr>
                  <a:spLocks noChangeShapeType="1"/>
                </p:cNvSpPr>
                <p:nvPr/>
              </p:nvSpPr>
              <p:spPr bwMode="auto">
                <a:xfrm>
                  <a:off x="2057" y="2870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9" name="Line 328"/>
                <p:cNvSpPr>
                  <a:spLocks noChangeShapeType="1"/>
                </p:cNvSpPr>
                <p:nvPr/>
              </p:nvSpPr>
              <p:spPr bwMode="auto">
                <a:xfrm>
                  <a:off x="2100" y="2827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0" name="Line 329"/>
                <p:cNvSpPr>
                  <a:spLocks noChangeShapeType="1"/>
                </p:cNvSpPr>
                <p:nvPr/>
              </p:nvSpPr>
              <p:spPr bwMode="auto">
                <a:xfrm>
                  <a:off x="2813" y="2050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1" name="Line 330"/>
                <p:cNvSpPr>
                  <a:spLocks noChangeShapeType="1"/>
                </p:cNvSpPr>
                <p:nvPr/>
              </p:nvSpPr>
              <p:spPr bwMode="auto">
                <a:xfrm>
                  <a:off x="2856" y="2007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2" name="Line 331"/>
                <p:cNvSpPr>
                  <a:spLocks noChangeShapeType="1"/>
                </p:cNvSpPr>
                <p:nvPr/>
              </p:nvSpPr>
              <p:spPr bwMode="auto">
                <a:xfrm>
                  <a:off x="2726" y="1985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3" name="Line 332"/>
                <p:cNvSpPr>
                  <a:spLocks noChangeShapeType="1"/>
                </p:cNvSpPr>
                <p:nvPr/>
              </p:nvSpPr>
              <p:spPr bwMode="auto">
                <a:xfrm>
                  <a:off x="2770" y="1942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4" name="Line 333"/>
                <p:cNvSpPr>
                  <a:spLocks noChangeShapeType="1"/>
                </p:cNvSpPr>
                <p:nvPr/>
              </p:nvSpPr>
              <p:spPr bwMode="auto">
                <a:xfrm>
                  <a:off x="1981" y="2816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5" name="Line 334"/>
                <p:cNvSpPr>
                  <a:spLocks noChangeShapeType="1"/>
                </p:cNvSpPr>
                <p:nvPr/>
              </p:nvSpPr>
              <p:spPr bwMode="auto">
                <a:xfrm>
                  <a:off x="2024" y="2773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6" name="Line 335"/>
                <p:cNvSpPr>
                  <a:spLocks noChangeShapeType="1"/>
                </p:cNvSpPr>
                <p:nvPr/>
              </p:nvSpPr>
              <p:spPr bwMode="auto">
                <a:xfrm>
                  <a:off x="2003" y="2795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7" name="Line 336"/>
                <p:cNvSpPr>
                  <a:spLocks noChangeShapeType="1"/>
                </p:cNvSpPr>
                <p:nvPr/>
              </p:nvSpPr>
              <p:spPr bwMode="auto">
                <a:xfrm flipH="1">
                  <a:off x="2003" y="2795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8" name="Line 337"/>
                <p:cNvSpPr>
                  <a:spLocks noChangeShapeType="1"/>
                </p:cNvSpPr>
                <p:nvPr/>
              </p:nvSpPr>
              <p:spPr bwMode="auto">
                <a:xfrm>
                  <a:off x="2078" y="2849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9" name="Line 338"/>
                <p:cNvSpPr>
                  <a:spLocks noChangeShapeType="1"/>
                </p:cNvSpPr>
                <p:nvPr/>
              </p:nvSpPr>
              <p:spPr bwMode="auto">
                <a:xfrm flipH="1">
                  <a:off x="2078" y="2849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0" name="Line 339"/>
                <p:cNvSpPr>
                  <a:spLocks noChangeShapeType="1"/>
                </p:cNvSpPr>
                <p:nvPr/>
              </p:nvSpPr>
              <p:spPr bwMode="auto">
                <a:xfrm>
                  <a:off x="2834" y="2028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1" name="Line 340"/>
                <p:cNvSpPr>
                  <a:spLocks noChangeShapeType="1"/>
                </p:cNvSpPr>
                <p:nvPr/>
              </p:nvSpPr>
              <p:spPr bwMode="auto">
                <a:xfrm flipH="1">
                  <a:off x="2834" y="2028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2" name="Line 341"/>
                <p:cNvSpPr>
                  <a:spLocks noChangeShapeType="1"/>
                </p:cNvSpPr>
                <p:nvPr/>
              </p:nvSpPr>
              <p:spPr bwMode="auto">
                <a:xfrm>
                  <a:off x="2748" y="1963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3" name="Line 342"/>
                <p:cNvSpPr>
                  <a:spLocks noChangeShapeType="1"/>
                </p:cNvSpPr>
                <p:nvPr/>
              </p:nvSpPr>
              <p:spPr bwMode="auto">
                <a:xfrm flipH="1">
                  <a:off x="2748" y="1963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4" name="Line 343"/>
                <p:cNvSpPr>
                  <a:spLocks noChangeShapeType="1"/>
                </p:cNvSpPr>
                <p:nvPr/>
              </p:nvSpPr>
              <p:spPr bwMode="auto">
                <a:xfrm>
                  <a:off x="2003" y="2795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5" name="Line 344"/>
                <p:cNvSpPr>
                  <a:spLocks noChangeShapeType="1"/>
                </p:cNvSpPr>
                <p:nvPr/>
              </p:nvSpPr>
              <p:spPr bwMode="auto">
                <a:xfrm flipH="1">
                  <a:off x="2003" y="2795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6" name="Freeform 345"/>
                <p:cNvSpPr>
                  <a:spLocks/>
                </p:cNvSpPr>
                <p:nvPr/>
              </p:nvSpPr>
              <p:spPr bwMode="auto">
                <a:xfrm>
                  <a:off x="1916" y="1931"/>
                  <a:ext cx="821" cy="885"/>
                </a:xfrm>
                <a:custGeom>
                  <a:avLst/>
                  <a:gdLst>
                    <a:gd name="T0" fmla="*/ 0 w 821"/>
                    <a:gd name="T1" fmla="*/ 831 h 885"/>
                    <a:gd name="T2" fmla="*/ 76 w 821"/>
                    <a:gd name="T3" fmla="*/ 885 h 885"/>
                    <a:gd name="T4" fmla="*/ 821 w 821"/>
                    <a:gd name="T5" fmla="*/ 65 h 885"/>
                    <a:gd name="T6" fmla="*/ 735 w 821"/>
                    <a:gd name="T7" fmla="*/ 0 h 885"/>
                    <a:gd name="T8" fmla="*/ 0 w 821"/>
                    <a:gd name="T9" fmla="*/ 831 h 8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1" h="885">
                      <a:moveTo>
                        <a:pt x="0" y="831"/>
                      </a:moveTo>
                      <a:lnTo>
                        <a:pt x="76" y="885"/>
                      </a:lnTo>
                      <a:lnTo>
                        <a:pt x="821" y="65"/>
                      </a:lnTo>
                      <a:lnTo>
                        <a:pt x="735" y="0"/>
                      </a:lnTo>
                      <a:lnTo>
                        <a:pt x="0" y="831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7" name="Line 346"/>
                <p:cNvSpPr>
                  <a:spLocks noChangeShapeType="1"/>
                </p:cNvSpPr>
                <p:nvPr/>
              </p:nvSpPr>
              <p:spPr bwMode="auto">
                <a:xfrm>
                  <a:off x="1873" y="2762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8" name="Line 347"/>
                <p:cNvSpPr>
                  <a:spLocks noChangeShapeType="1"/>
                </p:cNvSpPr>
                <p:nvPr/>
              </p:nvSpPr>
              <p:spPr bwMode="auto">
                <a:xfrm>
                  <a:off x="1916" y="2719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9" name="Line 348"/>
                <p:cNvSpPr>
                  <a:spLocks noChangeShapeType="1"/>
                </p:cNvSpPr>
                <p:nvPr/>
              </p:nvSpPr>
              <p:spPr bwMode="auto">
                <a:xfrm>
                  <a:off x="1949" y="2816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0" name="Line 349"/>
                <p:cNvSpPr>
                  <a:spLocks noChangeShapeType="1"/>
                </p:cNvSpPr>
                <p:nvPr/>
              </p:nvSpPr>
              <p:spPr bwMode="auto">
                <a:xfrm>
                  <a:off x="1992" y="2773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1" name="Line 350"/>
                <p:cNvSpPr>
                  <a:spLocks noChangeShapeType="1"/>
                </p:cNvSpPr>
                <p:nvPr/>
              </p:nvSpPr>
              <p:spPr bwMode="auto">
                <a:xfrm>
                  <a:off x="2694" y="1996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2" name="Line 351"/>
                <p:cNvSpPr>
                  <a:spLocks noChangeShapeType="1"/>
                </p:cNvSpPr>
                <p:nvPr/>
              </p:nvSpPr>
              <p:spPr bwMode="auto">
                <a:xfrm>
                  <a:off x="2737" y="1953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3" name="Line 352"/>
                <p:cNvSpPr>
                  <a:spLocks noChangeShapeType="1"/>
                </p:cNvSpPr>
                <p:nvPr/>
              </p:nvSpPr>
              <p:spPr bwMode="auto">
                <a:xfrm>
                  <a:off x="2608" y="1931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4" name="Line 353"/>
                <p:cNvSpPr>
                  <a:spLocks noChangeShapeType="1"/>
                </p:cNvSpPr>
                <p:nvPr/>
              </p:nvSpPr>
              <p:spPr bwMode="auto">
                <a:xfrm>
                  <a:off x="2651" y="1888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5" name="Line 354"/>
                <p:cNvSpPr>
                  <a:spLocks noChangeShapeType="1"/>
                </p:cNvSpPr>
                <p:nvPr/>
              </p:nvSpPr>
              <p:spPr bwMode="auto">
                <a:xfrm>
                  <a:off x="1873" y="2762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6" name="Line 355"/>
                <p:cNvSpPr>
                  <a:spLocks noChangeShapeType="1"/>
                </p:cNvSpPr>
                <p:nvPr/>
              </p:nvSpPr>
              <p:spPr bwMode="auto">
                <a:xfrm>
                  <a:off x="1916" y="2719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7" name="Line 356"/>
                <p:cNvSpPr>
                  <a:spLocks noChangeShapeType="1"/>
                </p:cNvSpPr>
                <p:nvPr/>
              </p:nvSpPr>
              <p:spPr bwMode="auto">
                <a:xfrm>
                  <a:off x="1895" y="274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8" name="Line 357"/>
                <p:cNvSpPr>
                  <a:spLocks noChangeShapeType="1"/>
                </p:cNvSpPr>
                <p:nvPr/>
              </p:nvSpPr>
              <p:spPr bwMode="auto">
                <a:xfrm flipH="1">
                  <a:off x="1895" y="274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9" name="Line 358"/>
                <p:cNvSpPr>
                  <a:spLocks noChangeShapeType="1"/>
                </p:cNvSpPr>
                <p:nvPr/>
              </p:nvSpPr>
              <p:spPr bwMode="auto">
                <a:xfrm>
                  <a:off x="1970" y="2795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0" name="Line 359"/>
                <p:cNvSpPr>
                  <a:spLocks noChangeShapeType="1"/>
                </p:cNvSpPr>
                <p:nvPr/>
              </p:nvSpPr>
              <p:spPr bwMode="auto">
                <a:xfrm flipH="1">
                  <a:off x="1970" y="2795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1" name="Line 360"/>
                <p:cNvSpPr>
                  <a:spLocks noChangeShapeType="1"/>
                </p:cNvSpPr>
                <p:nvPr/>
              </p:nvSpPr>
              <p:spPr bwMode="auto">
                <a:xfrm>
                  <a:off x="2716" y="1974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2" name="Line 361"/>
                <p:cNvSpPr>
                  <a:spLocks noChangeShapeType="1"/>
                </p:cNvSpPr>
                <p:nvPr/>
              </p:nvSpPr>
              <p:spPr bwMode="auto">
                <a:xfrm flipH="1">
                  <a:off x="2716" y="1974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3" name="Line 362"/>
                <p:cNvSpPr>
                  <a:spLocks noChangeShapeType="1"/>
                </p:cNvSpPr>
                <p:nvPr/>
              </p:nvSpPr>
              <p:spPr bwMode="auto">
                <a:xfrm>
                  <a:off x="2629" y="1909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4" name="Line 363"/>
                <p:cNvSpPr>
                  <a:spLocks noChangeShapeType="1"/>
                </p:cNvSpPr>
                <p:nvPr/>
              </p:nvSpPr>
              <p:spPr bwMode="auto">
                <a:xfrm flipH="1">
                  <a:off x="2629" y="1909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5" name="Line 364"/>
                <p:cNvSpPr>
                  <a:spLocks noChangeShapeType="1"/>
                </p:cNvSpPr>
                <p:nvPr/>
              </p:nvSpPr>
              <p:spPr bwMode="auto">
                <a:xfrm>
                  <a:off x="1895" y="274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6" name="Line 365"/>
                <p:cNvSpPr>
                  <a:spLocks noChangeShapeType="1"/>
                </p:cNvSpPr>
                <p:nvPr/>
              </p:nvSpPr>
              <p:spPr bwMode="auto">
                <a:xfrm flipH="1">
                  <a:off x="1895" y="274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7" name="Freeform 366"/>
                <p:cNvSpPr>
                  <a:spLocks/>
                </p:cNvSpPr>
                <p:nvPr/>
              </p:nvSpPr>
              <p:spPr bwMode="auto">
                <a:xfrm>
                  <a:off x="1463" y="1650"/>
                  <a:ext cx="507" cy="1026"/>
                </a:xfrm>
                <a:custGeom>
                  <a:avLst/>
                  <a:gdLst>
                    <a:gd name="T0" fmla="*/ 0 w 507"/>
                    <a:gd name="T1" fmla="*/ 994 h 1026"/>
                    <a:gd name="T2" fmla="*/ 86 w 507"/>
                    <a:gd name="T3" fmla="*/ 1026 h 1026"/>
                    <a:gd name="T4" fmla="*/ 507 w 507"/>
                    <a:gd name="T5" fmla="*/ 33 h 1026"/>
                    <a:gd name="T6" fmla="*/ 399 w 507"/>
                    <a:gd name="T7" fmla="*/ 0 h 1026"/>
                    <a:gd name="T8" fmla="*/ 0 w 507"/>
                    <a:gd name="T9" fmla="*/ 994 h 10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7" h="1026">
                      <a:moveTo>
                        <a:pt x="0" y="994"/>
                      </a:moveTo>
                      <a:lnTo>
                        <a:pt x="86" y="1026"/>
                      </a:lnTo>
                      <a:lnTo>
                        <a:pt x="507" y="33"/>
                      </a:lnTo>
                      <a:lnTo>
                        <a:pt x="399" y="0"/>
                      </a:lnTo>
                      <a:lnTo>
                        <a:pt x="0" y="994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8" name="Line 367"/>
                <p:cNvSpPr>
                  <a:spLocks noChangeShapeType="1"/>
                </p:cNvSpPr>
                <p:nvPr/>
              </p:nvSpPr>
              <p:spPr bwMode="auto">
                <a:xfrm>
                  <a:off x="1420" y="2644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9" name="Line 368"/>
                <p:cNvSpPr>
                  <a:spLocks noChangeShapeType="1"/>
                </p:cNvSpPr>
                <p:nvPr/>
              </p:nvSpPr>
              <p:spPr bwMode="auto">
                <a:xfrm>
                  <a:off x="1463" y="2600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0" name="Line 369"/>
                <p:cNvSpPr>
                  <a:spLocks noChangeShapeType="1"/>
                </p:cNvSpPr>
                <p:nvPr/>
              </p:nvSpPr>
              <p:spPr bwMode="auto">
                <a:xfrm>
                  <a:off x="1506" y="2676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1" name="Line 370"/>
                <p:cNvSpPr>
                  <a:spLocks noChangeShapeType="1"/>
                </p:cNvSpPr>
                <p:nvPr/>
              </p:nvSpPr>
              <p:spPr bwMode="auto">
                <a:xfrm>
                  <a:off x="1549" y="2633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2" name="Line 371"/>
                <p:cNvSpPr>
                  <a:spLocks noChangeShapeType="1"/>
                </p:cNvSpPr>
                <p:nvPr/>
              </p:nvSpPr>
              <p:spPr bwMode="auto">
                <a:xfrm>
                  <a:off x="1927" y="1683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3" name="Line 372"/>
                <p:cNvSpPr>
                  <a:spLocks noChangeShapeType="1"/>
                </p:cNvSpPr>
                <p:nvPr/>
              </p:nvSpPr>
              <p:spPr bwMode="auto">
                <a:xfrm>
                  <a:off x="1970" y="1639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4" name="Line 373"/>
                <p:cNvSpPr>
                  <a:spLocks noChangeShapeType="1"/>
                </p:cNvSpPr>
                <p:nvPr/>
              </p:nvSpPr>
              <p:spPr bwMode="auto">
                <a:xfrm>
                  <a:off x="1819" y="1650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5" name="Line 374"/>
                <p:cNvSpPr>
                  <a:spLocks noChangeShapeType="1"/>
                </p:cNvSpPr>
                <p:nvPr/>
              </p:nvSpPr>
              <p:spPr bwMode="auto">
                <a:xfrm>
                  <a:off x="1862" y="1607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6" name="Line 375"/>
                <p:cNvSpPr>
                  <a:spLocks noChangeShapeType="1"/>
                </p:cNvSpPr>
                <p:nvPr/>
              </p:nvSpPr>
              <p:spPr bwMode="auto">
                <a:xfrm>
                  <a:off x="1420" y="2644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7" name="Line 376"/>
                <p:cNvSpPr>
                  <a:spLocks noChangeShapeType="1"/>
                </p:cNvSpPr>
                <p:nvPr/>
              </p:nvSpPr>
              <p:spPr bwMode="auto">
                <a:xfrm>
                  <a:off x="1463" y="2600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8" name="Line 377"/>
                <p:cNvSpPr>
                  <a:spLocks noChangeShapeType="1"/>
                </p:cNvSpPr>
                <p:nvPr/>
              </p:nvSpPr>
              <p:spPr bwMode="auto">
                <a:xfrm>
                  <a:off x="1441" y="262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9" name="Line 378"/>
                <p:cNvSpPr>
                  <a:spLocks noChangeShapeType="1"/>
                </p:cNvSpPr>
                <p:nvPr/>
              </p:nvSpPr>
              <p:spPr bwMode="auto">
                <a:xfrm flipH="1">
                  <a:off x="1441" y="262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0" name="Line 379"/>
                <p:cNvSpPr>
                  <a:spLocks noChangeShapeType="1"/>
                </p:cNvSpPr>
                <p:nvPr/>
              </p:nvSpPr>
              <p:spPr bwMode="auto">
                <a:xfrm>
                  <a:off x="1528" y="2654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1" name="Line 380"/>
                <p:cNvSpPr>
                  <a:spLocks noChangeShapeType="1"/>
                </p:cNvSpPr>
                <p:nvPr/>
              </p:nvSpPr>
              <p:spPr bwMode="auto">
                <a:xfrm flipH="1">
                  <a:off x="1528" y="2654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2" name="Line 381"/>
                <p:cNvSpPr>
                  <a:spLocks noChangeShapeType="1"/>
                </p:cNvSpPr>
                <p:nvPr/>
              </p:nvSpPr>
              <p:spPr bwMode="auto">
                <a:xfrm>
                  <a:off x="1949" y="166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3" name="Line 382"/>
                <p:cNvSpPr>
                  <a:spLocks noChangeShapeType="1"/>
                </p:cNvSpPr>
                <p:nvPr/>
              </p:nvSpPr>
              <p:spPr bwMode="auto">
                <a:xfrm flipH="1">
                  <a:off x="1949" y="166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4" name="Line 383"/>
                <p:cNvSpPr>
                  <a:spLocks noChangeShapeType="1"/>
                </p:cNvSpPr>
                <p:nvPr/>
              </p:nvSpPr>
              <p:spPr bwMode="auto">
                <a:xfrm>
                  <a:off x="1841" y="162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5" name="Line 384"/>
                <p:cNvSpPr>
                  <a:spLocks noChangeShapeType="1"/>
                </p:cNvSpPr>
                <p:nvPr/>
              </p:nvSpPr>
              <p:spPr bwMode="auto">
                <a:xfrm flipH="1">
                  <a:off x="1841" y="162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6" name="Line 385"/>
                <p:cNvSpPr>
                  <a:spLocks noChangeShapeType="1"/>
                </p:cNvSpPr>
                <p:nvPr/>
              </p:nvSpPr>
              <p:spPr bwMode="auto">
                <a:xfrm>
                  <a:off x="1441" y="262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7" name="Line 386"/>
                <p:cNvSpPr>
                  <a:spLocks noChangeShapeType="1"/>
                </p:cNvSpPr>
                <p:nvPr/>
              </p:nvSpPr>
              <p:spPr bwMode="auto">
                <a:xfrm flipH="1">
                  <a:off x="1441" y="262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8" name="Freeform 387"/>
                <p:cNvSpPr>
                  <a:spLocks/>
                </p:cNvSpPr>
                <p:nvPr/>
              </p:nvSpPr>
              <p:spPr bwMode="auto">
                <a:xfrm>
                  <a:off x="1355" y="1607"/>
                  <a:ext cx="497" cy="1037"/>
                </a:xfrm>
                <a:custGeom>
                  <a:avLst/>
                  <a:gdLst>
                    <a:gd name="T0" fmla="*/ 0 w 497"/>
                    <a:gd name="T1" fmla="*/ 1004 h 1037"/>
                    <a:gd name="T2" fmla="*/ 86 w 497"/>
                    <a:gd name="T3" fmla="*/ 1037 h 1037"/>
                    <a:gd name="T4" fmla="*/ 497 w 497"/>
                    <a:gd name="T5" fmla="*/ 32 h 1037"/>
                    <a:gd name="T6" fmla="*/ 389 w 497"/>
                    <a:gd name="T7" fmla="*/ 0 h 1037"/>
                    <a:gd name="T8" fmla="*/ 0 w 497"/>
                    <a:gd name="T9" fmla="*/ 1004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7" h="1037">
                      <a:moveTo>
                        <a:pt x="0" y="1004"/>
                      </a:moveTo>
                      <a:lnTo>
                        <a:pt x="86" y="1037"/>
                      </a:lnTo>
                      <a:lnTo>
                        <a:pt x="497" y="32"/>
                      </a:lnTo>
                      <a:lnTo>
                        <a:pt x="389" y="0"/>
                      </a:lnTo>
                      <a:lnTo>
                        <a:pt x="0" y="1004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9" name="Line 388"/>
                <p:cNvSpPr>
                  <a:spLocks noChangeShapeType="1"/>
                </p:cNvSpPr>
                <p:nvPr/>
              </p:nvSpPr>
              <p:spPr bwMode="auto">
                <a:xfrm>
                  <a:off x="1312" y="2611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0" name="Line 389"/>
                <p:cNvSpPr>
                  <a:spLocks noChangeShapeType="1"/>
                </p:cNvSpPr>
                <p:nvPr/>
              </p:nvSpPr>
              <p:spPr bwMode="auto">
                <a:xfrm>
                  <a:off x="1355" y="2568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1" name="Line 390"/>
                <p:cNvSpPr>
                  <a:spLocks noChangeShapeType="1"/>
                </p:cNvSpPr>
                <p:nvPr/>
              </p:nvSpPr>
              <p:spPr bwMode="auto">
                <a:xfrm>
                  <a:off x="1398" y="2644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2" name="Line 391"/>
                <p:cNvSpPr>
                  <a:spLocks noChangeShapeType="1"/>
                </p:cNvSpPr>
                <p:nvPr/>
              </p:nvSpPr>
              <p:spPr bwMode="auto">
                <a:xfrm>
                  <a:off x="1441" y="2600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3" name="Line 392"/>
                <p:cNvSpPr>
                  <a:spLocks noChangeShapeType="1"/>
                </p:cNvSpPr>
                <p:nvPr/>
              </p:nvSpPr>
              <p:spPr bwMode="auto">
                <a:xfrm>
                  <a:off x="1808" y="1639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4" name="Line 393"/>
                <p:cNvSpPr>
                  <a:spLocks noChangeShapeType="1"/>
                </p:cNvSpPr>
                <p:nvPr/>
              </p:nvSpPr>
              <p:spPr bwMode="auto">
                <a:xfrm>
                  <a:off x="1852" y="1596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5" name="Line 394"/>
                <p:cNvSpPr>
                  <a:spLocks noChangeShapeType="1"/>
                </p:cNvSpPr>
                <p:nvPr/>
              </p:nvSpPr>
              <p:spPr bwMode="auto">
                <a:xfrm>
                  <a:off x="1700" y="1607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6" name="Line 395"/>
                <p:cNvSpPr>
                  <a:spLocks noChangeShapeType="1"/>
                </p:cNvSpPr>
                <p:nvPr/>
              </p:nvSpPr>
              <p:spPr bwMode="auto">
                <a:xfrm>
                  <a:off x="1744" y="1564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7" name="Line 396"/>
                <p:cNvSpPr>
                  <a:spLocks noChangeShapeType="1"/>
                </p:cNvSpPr>
                <p:nvPr/>
              </p:nvSpPr>
              <p:spPr bwMode="auto">
                <a:xfrm>
                  <a:off x="1312" y="2611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8" name="Line 397"/>
                <p:cNvSpPr>
                  <a:spLocks noChangeShapeType="1"/>
                </p:cNvSpPr>
                <p:nvPr/>
              </p:nvSpPr>
              <p:spPr bwMode="auto">
                <a:xfrm>
                  <a:off x="1355" y="2568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9" name="Line 398"/>
                <p:cNvSpPr>
                  <a:spLocks noChangeShapeType="1"/>
                </p:cNvSpPr>
                <p:nvPr/>
              </p:nvSpPr>
              <p:spPr bwMode="auto">
                <a:xfrm>
                  <a:off x="1333" y="2590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0" name="Line 399"/>
                <p:cNvSpPr>
                  <a:spLocks noChangeShapeType="1"/>
                </p:cNvSpPr>
                <p:nvPr/>
              </p:nvSpPr>
              <p:spPr bwMode="auto">
                <a:xfrm flipH="1">
                  <a:off x="1333" y="2590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1" name="Line 400"/>
                <p:cNvSpPr>
                  <a:spLocks noChangeShapeType="1"/>
                </p:cNvSpPr>
                <p:nvPr/>
              </p:nvSpPr>
              <p:spPr bwMode="auto">
                <a:xfrm>
                  <a:off x="1420" y="262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2" name="Line 401"/>
                <p:cNvSpPr>
                  <a:spLocks noChangeShapeType="1"/>
                </p:cNvSpPr>
                <p:nvPr/>
              </p:nvSpPr>
              <p:spPr bwMode="auto">
                <a:xfrm flipH="1">
                  <a:off x="1420" y="262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3" name="Line 402"/>
                <p:cNvSpPr>
                  <a:spLocks noChangeShapeType="1"/>
                </p:cNvSpPr>
                <p:nvPr/>
              </p:nvSpPr>
              <p:spPr bwMode="auto">
                <a:xfrm>
                  <a:off x="1830" y="1618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4" name="Line 403"/>
                <p:cNvSpPr>
                  <a:spLocks noChangeShapeType="1"/>
                </p:cNvSpPr>
                <p:nvPr/>
              </p:nvSpPr>
              <p:spPr bwMode="auto">
                <a:xfrm flipH="1">
                  <a:off x="1830" y="1618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5" name="Line 404"/>
                <p:cNvSpPr>
                  <a:spLocks noChangeShapeType="1"/>
                </p:cNvSpPr>
                <p:nvPr/>
              </p:nvSpPr>
              <p:spPr bwMode="auto">
                <a:xfrm>
                  <a:off x="1722" y="1585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6" name="Line 405"/>
                <p:cNvSpPr>
                  <a:spLocks noChangeShapeType="1"/>
                </p:cNvSpPr>
                <p:nvPr/>
              </p:nvSpPr>
              <p:spPr bwMode="auto">
                <a:xfrm flipH="1">
                  <a:off x="1722" y="1585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1" name="Group 607"/>
              <p:cNvGrpSpPr>
                <a:grpSpLocks/>
              </p:cNvGrpSpPr>
              <p:nvPr/>
            </p:nvGrpSpPr>
            <p:grpSpPr bwMode="auto">
              <a:xfrm>
                <a:off x="1550988" y="2344737"/>
                <a:ext cx="6873875" cy="2589213"/>
                <a:chOff x="977" y="1477"/>
                <a:chExt cx="4330" cy="1631"/>
              </a:xfrm>
            </p:grpSpPr>
            <p:sp>
              <p:nvSpPr>
                <p:cNvPr id="677" name="Line 407"/>
                <p:cNvSpPr>
                  <a:spLocks noChangeShapeType="1"/>
                </p:cNvSpPr>
                <p:nvPr/>
              </p:nvSpPr>
              <p:spPr bwMode="auto">
                <a:xfrm>
                  <a:off x="1333" y="2590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8" name="Line 408"/>
                <p:cNvSpPr>
                  <a:spLocks noChangeShapeType="1"/>
                </p:cNvSpPr>
                <p:nvPr/>
              </p:nvSpPr>
              <p:spPr bwMode="auto">
                <a:xfrm flipH="1">
                  <a:off x="1333" y="2590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9" name="Freeform 409"/>
                <p:cNvSpPr>
                  <a:spLocks/>
                </p:cNvSpPr>
                <p:nvPr/>
              </p:nvSpPr>
              <p:spPr bwMode="auto">
                <a:xfrm>
                  <a:off x="1247" y="1575"/>
                  <a:ext cx="486" cy="1036"/>
                </a:xfrm>
                <a:custGeom>
                  <a:avLst/>
                  <a:gdLst>
                    <a:gd name="T0" fmla="*/ 0 w 486"/>
                    <a:gd name="T1" fmla="*/ 1004 h 1036"/>
                    <a:gd name="T2" fmla="*/ 86 w 486"/>
                    <a:gd name="T3" fmla="*/ 1036 h 1036"/>
                    <a:gd name="T4" fmla="*/ 486 w 486"/>
                    <a:gd name="T5" fmla="*/ 32 h 1036"/>
                    <a:gd name="T6" fmla="*/ 378 w 486"/>
                    <a:gd name="T7" fmla="*/ 0 h 1036"/>
                    <a:gd name="T8" fmla="*/ 0 w 486"/>
                    <a:gd name="T9" fmla="*/ 1004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6" h="1036">
                      <a:moveTo>
                        <a:pt x="0" y="1004"/>
                      </a:moveTo>
                      <a:lnTo>
                        <a:pt x="86" y="1036"/>
                      </a:lnTo>
                      <a:lnTo>
                        <a:pt x="486" y="32"/>
                      </a:lnTo>
                      <a:lnTo>
                        <a:pt x="378" y="0"/>
                      </a:lnTo>
                      <a:lnTo>
                        <a:pt x="0" y="1004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0" name="Line 410"/>
                <p:cNvSpPr>
                  <a:spLocks noChangeShapeType="1"/>
                </p:cNvSpPr>
                <p:nvPr/>
              </p:nvSpPr>
              <p:spPr bwMode="auto">
                <a:xfrm>
                  <a:off x="1204" y="2579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1" name="Line 411"/>
                <p:cNvSpPr>
                  <a:spLocks noChangeShapeType="1"/>
                </p:cNvSpPr>
                <p:nvPr/>
              </p:nvSpPr>
              <p:spPr bwMode="auto">
                <a:xfrm>
                  <a:off x="1247" y="2536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2" name="Line 412"/>
                <p:cNvSpPr>
                  <a:spLocks noChangeShapeType="1"/>
                </p:cNvSpPr>
                <p:nvPr/>
              </p:nvSpPr>
              <p:spPr bwMode="auto">
                <a:xfrm>
                  <a:off x="1290" y="2611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3" name="Line 413"/>
                <p:cNvSpPr>
                  <a:spLocks noChangeShapeType="1"/>
                </p:cNvSpPr>
                <p:nvPr/>
              </p:nvSpPr>
              <p:spPr bwMode="auto">
                <a:xfrm>
                  <a:off x="1333" y="2568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4" name="Line 414"/>
                <p:cNvSpPr>
                  <a:spLocks noChangeShapeType="1"/>
                </p:cNvSpPr>
                <p:nvPr/>
              </p:nvSpPr>
              <p:spPr bwMode="auto">
                <a:xfrm>
                  <a:off x="1690" y="1607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5" name="Line 415"/>
                <p:cNvSpPr>
                  <a:spLocks noChangeShapeType="1"/>
                </p:cNvSpPr>
                <p:nvPr/>
              </p:nvSpPr>
              <p:spPr bwMode="auto">
                <a:xfrm>
                  <a:off x="1733" y="1564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6" name="Line 416"/>
                <p:cNvSpPr>
                  <a:spLocks noChangeShapeType="1"/>
                </p:cNvSpPr>
                <p:nvPr/>
              </p:nvSpPr>
              <p:spPr bwMode="auto">
                <a:xfrm>
                  <a:off x="1582" y="1575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7" name="Line 417"/>
                <p:cNvSpPr>
                  <a:spLocks noChangeShapeType="1"/>
                </p:cNvSpPr>
                <p:nvPr/>
              </p:nvSpPr>
              <p:spPr bwMode="auto">
                <a:xfrm>
                  <a:off x="1625" y="1531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8" name="Line 418"/>
                <p:cNvSpPr>
                  <a:spLocks noChangeShapeType="1"/>
                </p:cNvSpPr>
                <p:nvPr/>
              </p:nvSpPr>
              <p:spPr bwMode="auto">
                <a:xfrm>
                  <a:off x="1204" y="2579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9" name="Line 419"/>
                <p:cNvSpPr>
                  <a:spLocks noChangeShapeType="1"/>
                </p:cNvSpPr>
                <p:nvPr/>
              </p:nvSpPr>
              <p:spPr bwMode="auto">
                <a:xfrm>
                  <a:off x="1247" y="2536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0" name="Line 420"/>
                <p:cNvSpPr>
                  <a:spLocks noChangeShapeType="1"/>
                </p:cNvSpPr>
                <p:nvPr/>
              </p:nvSpPr>
              <p:spPr bwMode="auto">
                <a:xfrm>
                  <a:off x="1225" y="255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1" name="Line 421"/>
                <p:cNvSpPr>
                  <a:spLocks noChangeShapeType="1"/>
                </p:cNvSpPr>
                <p:nvPr/>
              </p:nvSpPr>
              <p:spPr bwMode="auto">
                <a:xfrm flipH="1">
                  <a:off x="1225" y="255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2" name="Line 422"/>
                <p:cNvSpPr>
                  <a:spLocks noChangeShapeType="1"/>
                </p:cNvSpPr>
                <p:nvPr/>
              </p:nvSpPr>
              <p:spPr bwMode="auto">
                <a:xfrm>
                  <a:off x="1312" y="2590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3" name="Line 423"/>
                <p:cNvSpPr>
                  <a:spLocks noChangeShapeType="1"/>
                </p:cNvSpPr>
                <p:nvPr/>
              </p:nvSpPr>
              <p:spPr bwMode="auto">
                <a:xfrm flipH="1">
                  <a:off x="1312" y="2590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4" name="Line 424"/>
                <p:cNvSpPr>
                  <a:spLocks noChangeShapeType="1"/>
                </p:cNvSpPr>
                <p:nvPr/>
              </p:nvSpPr>
              <p:spPr bwMode="auto">
                <a:xfrm>
                  <a:off x="1711" y="1585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5" name="Line 425"/>
                <p:cNvSpPr>
                  <a:spLocks noChangeShapeType="1"/>
                </p:cNvSpPr>
                <p:nvPr/>
              </p:nvSpPr>
              <p:spPr bwMode="auto">
                <a:xfrm flipH="1">
                  <a:off x="1711" y="1585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6" name="Line 426"/>
                <p:cNvSpPr>
                  <a:spLocks noChangeShapeType="1"/>
                </p:cNvSpPr>
                <p:nvPr/>
              </p:nvSpPr>
              <p:spPr bwMode="auto">
                <a:xfrm>
                  <a:off x="1603" y="1553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7" name="Line 427"/>
                <p:cNvSpPr>
                  <a:spLocks noChangeShapeType="1"/>
                </p:cNvSpPr>
                <p:nvPr/>
              </p:nvSpPr>
              <p:spPr bwMode="auto">
                <a:xfrm flipH="1">
                  <a:off x="1603" y="1553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8" name="Line 428"/>
                <p:cNvSpPr>
                  <a:spLocks noChangeShapeType="1"/>
                </p:cNvSpPr>
                <p:nvPr/>
              </p:nvSpPr>
              <p:spPr bwMode="auto">
                <a:xfrm>
                  <a:off x="1225" y="255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9" name="Line 429"/>
                <p:cNvSpPr>
                  <a:spLocks noChangeShapeType="1"/>
                </p:cNvSpPr>
                <p:nvPr/>
              </p:nvSpPr>
              <p:spPr bwMode="auto">
                <a:xfrm flipH="1">
                  <a:off x="1225" y="255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0" name="Freeform 430"/>
                <p:cNvSpPr>
                  <a:spLocks/>
                </p:cNvSpPr>
                <p:nvPr/>
              </p:nvSpPr>
              <p:spPr bwMode="auto">
                <a:xfrm>
                  <a:off x="1128" y="1542"/>
                  <a:ext cx="475" cy="1037"/>
                </a:xfrm>
                <a:custGeom>
                  <a:avLst/>
                  <a:gdLst>
                    <a:gd name="T0" fmla="*/ 0 w 475"/>
                    <a:gd name="T1" fmla="*/ 1015 h 1037"/>
                    <a:gd name="T2" fmla="*/ 97 w 475"/>
                    <a:gd name="T3" fmla="*/ 1037 h 1037"/>
                    <a:gd name="T4" fmla="*/ 475 w 475"/>
                    <a:gd name="T5" fmla="*/ 33 h 1037"/>
                    <a:gd name="T6" fmla="*/ 378 w 475"/>
                    <a:gd name="T7" fmla="*/ 0 h 1037"/>
                    <a:gd name="T8" fmla="*/ 0 w 475"/>
                    <a:gd name="T9" fmla="*/ 1015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5" h="1037">
                      <a:moveTo>
                        <a:pt x="0" y="1015"/>
                      </a:moveTo>
                      <a:lnTo>
                        <a:pt x="97" y="1037"/>
                      </a:lnTo>
                      <a:lnTo>
                        <a:pt x="475" y="33"/>
                      </a:lnTo>
                      <a:lnTo>
                        <a:pt x="378" y="0"/>
                      </a:lnTo>
                      <a:lnTo>
                        <a:pt x="0" y="1015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1" name="Line 431"/>
                <p:cNvSpPr>
                  <a:spLocks noChangeShapeType="1"/>
                </p:cNvSpPr>
                <p:nvPr/>
              </p:nvSpPr>
              <p:spPr bwMode="auto">
                <a:xfrm>
                  <a:off x="1085" y="2557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2" name="Line 432"/>
                <p:cNvSpPr>
                  <a:spLocks noChangeShapeType="1"/>
                </p:cNvSpPr>
                <p:nvPr/>
              </p:nvSpPr>
              <p:spPr bwMode="auto">
                <a:xfrm>
                  <a:off x="1128" y="2514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3" name="Line 433"/>
                <p:cNvSpPr>
                  <a:spLocks noChangeShapeType="1"/>
                </p:cNvSpPr>
                <p:nvPr/>
              </p:nvSpPr>
              <p:spPr bwMode="auto">
                <a:xfrm>
                  <a:off x="1182" y="2579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4" name="Line 434"/>
                <p:cNvSpPr>
                  <a:spLocks noChangeShapeType="1"/>
                </p:cNvSpPr>
                <p:nvPr/>
              </p:nvSpPr>
              <p:spPr bwMode="auto">
                <a:xfrm>
                  <a:off x="1225" y="2536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5" name="Line 435"/>
                <p:cNvSpPr>
                  <a:spLocks noChangeShapeType="1"/>
                </p:cNvSpPr>
                <p:nvPr/>
              </p:nvSpPr>
              <p:spPr bwMode="auto">
                <a:xfrm>
                  <a:off x="1560" y="1575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6" name="Line 436"/>
                <p:cNvSpPr>
                  <a:spLocks noChangeShapeType="1"/>
                </p:cNvSpPr>
                <p:nvPr/>
              </p:nvSpPr>
              <p:spPr bwMode="auto">
                <a:xfrm>
                  <a:off x="1603" y="1531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7" name="Line 437"/>
                <p:cNvSpPr>
                  <a:spLocks noChangeShapeType="1"/>
                </p:cNvSpPr>
                <p:nvPr/>
              </p:nvSpPr>
              <p:spPr bwMode="auto">
                <a:xfrm>
                  <a:off x="1463" y="1542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8" name="Line 438"/>
                <p:cNvSpPr>
                  <a:spLocks noChangeShapeType="1"/>
                </p:cNvSpPr>
                <p:nvPr/>
              </p:nvSpPr>
              <p:spPr bwMode="auto">
                <a:xfrm>
                  <a:off x="1506" y="1499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9" name="Line 439"/>
                <p:cNvSpPr>
                  <a:spLocks noChangeShapeType="1"/>
                </p:cNvSpPr>
                <p:nvPr/>
              </p:nvSpPr>
              <p:spPr bwMode="auto">
                <a:xfrm>
                  <a:off x="1085" y="2557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0" name="Line 440"/>
                <p:cNvSpPr>
                  <a:spLocks noChangeShapeType="1"/>
                </p:cNvSpPr>
                <p:nvPr/>
              </p:nvSpPr>
              <p:spPr bwMode="auto">
                <a:xfrm>
                  <a:off x="1128" y="2514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1" name="Line 441"/>
                <p:cNvSpPr>
                  <a:spLocks noChangeShapeType="1"/>
                </p:cNvSpPr>
                <p:nvPr/>
              </p:nvSpPr>
              <p:spPr bwMode="auto">
                <a:xfrm>
                  <a:off x="1106" y="2536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2" name="Line 442"/>
                <p:cNvSpPr>
                  <a:spLocks noChangeShapeType="1"/>
                </p:cNvSpPr>
                <p:nvPr/>
              </p:nvSpPr>
              <p:spPr bwMode="auto">
                <a:xfrm flipH="1">
                  <a:off x="1106" y="2536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3" name="Line 443"/>
                <p:cNvSpPr>
                  <a:spLocks noChangeShapeType="1"/>
                </p:cNvSpPr>
                <p:nvPr/>
              </p:nvSpPr>
              <p:spPr bwMode="auto">
                <a:xfrm>
                  <a:off x="1204" y="255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4" name="Line 444"/>
                <p:cNvSpPr>
                  <a:spLocks noChangeShapeType="1"/>
                </p:cNvSpPr>
                <p:nvPr/>
              </p:nvSpPr>
              <p:spPr bwMode="auto">
                <a:xfrm flipH="1">
                  <a:off x="1204" y="255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5" name="Line 445"/>
                <p:cNvSpPr>
                  <a:spLocks noChangeShapeType="1"/>
                </p:cNvSpPr>
                <p:nvPr/>
              </p:nvSpPr>
              <p:spPr bwMode="auto">
                <a:xfrm>
                  <a:off x="1582" y="1553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6" name="Line 446"/>
                <p:cNvSpPr>
                  <a:spLocks noChangeShapeType="1"/>
                </p:cNvSpPr>
                <p:nvPr/>
              </p:nvSpPr>
              <p:spPr bwMode="auto">
                <a:xfrm flipH="1">
                  <a:off x="1582" y="1553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7" name="Line 447"/>
                <p:cNvSpPr>
                  <a:spLocks noChangeShapeType="1"/>
                </p:cNvSpPr>
                <p:nvPr/>
              </p:nvSpPr>
              <p:spPr bwMode="auto">
                <a:xfrm>
                  <a:off x="1484" y="1521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8" name="Line 448"/>
                <p:cNvSpPr>
                  <a:spLocks noChangeShapeType="1"/>
                </p:cNvSpPr>
                <p:nvPr/>
              </p:nvSpPr>
              <p:spPr bwMode="auto">
                <a:xfrm flipH="1">
                  <a:off x="1484" y="1521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9" name="Line 449"/>
                <p:cNvSpPr>
                  <a:spLocks noChangeShapeType="1"/>
                </p:cNvSpPr>
                <p:nvPr/>
              </p:nvSpPr>
              <p:spPr bwMode="auto">
                <a:xfrm>
                  <a:off x="1106" y="2536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0" name="Line 450"/>
                <p:cNvSpPr>
                  <a:spLocks noChangeShapeType="1"/>
                </p:cNvSpPr>
                <p:nvPr/>
              </p:nvSpPr>
              <p:spPr bwMode="auto">
                <a:xfrm flipH="1">
                  <a:off x="1106" y="2536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1" name="Freeform 451"/>
                <p:cNvSpPr>
                  <a:spLocks/>
                </p:cNvSpPr>
                <p:nvPr/>
              </p:nvSpPr>
              <p:spPr bwMode="auto">
                <a:xfrm>
                  <a:off x="1020" y="1521"/>
                  <a:ext cx="464" cy="1036"/>
                </a:xfrm>
                <a:custGeom>
                  <a:avLst/>
                  <a:gdLst>
                    <a:gd name="T0" fmla="*/ 0 w 464"/>
                    <a:gd name="T1" fmla="*/ 1004 h 1036"/>
                    <a:gd name="T2" fmla="*/ 86 w 464"/>
                    <a:gd name="T3" fmla="*/ 1036 h 1036"/>
                    <a:gd name="T4" fmla="*/ 464 w 464"/>
                    <a:gd name="T5" fmla="*/ 32 h 1036"/>
                    <a:gd name="T6" fmla="*/ 367 w 464"/>
                    <a:gd name="T7" fmla="*/ 0 h 1036"/>
                    <a:gd name="T8" fmla="*/ 0 w 464"/>
                    <a:gd name="T9" fmla="*/ 1004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4" h="1036">
                      <a:moveTo>
                        <a:pt x="0" y="1004"/>
                      </a:moveTo>
                      <a:lnTo>
                        <a:pt x="86" y="1036"/>
                      </a:lnTo>
                      <a:lnTo>
                        <a:pt x="464" y="32"/>
                      </a:lnTo>
                      <a:lnTo>
                        <a:pt x="367" y="0"/>
                      </a:lnTo>
                      <a:lnTo>
                        <a:pt x="0" y="1004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2" name="Line 452"/>
                <p:cNvSpPr>
                  <a:spLocks noChangeShapeType="1"/>
                </p:cNvSpPr>
                <p:nvPr/>
              </p:nvSpPr>
              <p:spPr bwMode="auto">
                <a:xfrm>
                  <a:off x="977" y="2525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3" name="Line 453"/>
                <p:cNvSpPr>
                  <a:spLocks noChangeShapeType="1"/>
                </p:cNvSpPr>
                <p:nvPr/>
              </p:nvSpPr>
              <p:spPr bwMode="auto">
                <a:xfrm>
                  <a:off x="1020" y="2482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4" name="Line 454"/>
                <p:cNvSpPr>
                  <a:spLocks noChangeShapeType="1"/>
                </p:cNvSpPr>
                <p:nvPr/>
              </p:nvSpPr>
              <p:spPr bwMode="auto">
                <a:xfrm>
                  <a:off x="1063" y="2557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5" name="Line 455"/>
                <p:cNvSpPr>
                  <a:spLocks noChangeShapeType="1"/>
                </p:cNvSpPr>
                <p:nvPr/>
              </p:nvSpPr>
              <p:spPr bwMode="auto">
                <a:xfrm>
                  <a:off x="1106" y="2514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6" name="Line 456"/>
                <p:cNvSpPr>
                  <a:spLocks noChangeShapeType="1"/>
                </p:cNvSpPr>
                <p:nvPr/>
              </p:nvSpPr>
              <p:spPr bwMode="auto">
                <a:xfrm>
                  <a:off x="1441" y="1553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7" name="Line 457"/>
                <p:cNvSpPr>
                  <a:spLocks noChangeShapeType="1"/>
                </p:cNvSpPr>
                <p:nvPr/>
              </p:nvSpPr>
              <p:spPr bwMode="auto">
                <a:xfrm>
                  <a:off x="1484" y="1510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8" name="Line 458"/>
                <p:cNvSpPr>
                  <a:spLocks noChangeShapeType="1"/>
                </p:cNvSpPr>
                <p:nvPr/>
              </p:nvSpPr>
              <p:spPr bwMode="auto">
                <a:xfrm>
                  <a:off x="1344" y="1521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9" name="Line 459"/>
                <p:cNvSpPr>
                  <a:spLocks noChangeShapeType="1"/>
                </p:cNvSpPr>
                <p:nvPr/>
              </p:nvSpPr>
              <p:spPr bwMode="auto">
                <a:xfrm>
                  <a:off x="1387" y="1477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0" name="Line 460"/>
                <p:cNvSpPr>
                  <a:spLocks noChangeShapeType="1"/>
                </p:cNvSpPr>
                <p:nvPr/>
              </p:nvSpPr>
              <p:spPr bwMode="auto">
                <a:xfrm>
                  <a:off x="977" y="2525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1" name="Line 461"/>
                <p:cNvSpPr>
                  <a:spLocks noChangeShapeType="1"/>
                </p:cNvSpPr>
                <p:nvPr/>
              </p:nvSpPr>
              <p:spPr bwMode="auto">
                <a:xfrm>
                  <a:off x="1020" y="2482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2" name="Line 462"/>
                <p:cNvSpPr>
                  <a:spLocks noChangeShapeType="1"/>
                </p:cNvSpPr>
                <p:nvPr/>
              </p:nvSpPr>
              <p:spPr bwMode="auto">
                <a:xfrm>
                  <a:off x="998" y="2503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3" name="Line 463"/>
                <p:cNvSpPr>
                  <a:spLocks noChangeShapeType="1"/>
                </p:cNvSpPr>
                <p:nvPr/>
              </p:nvSpPr>
              <p:spPr bwMode="auto">
                <a:xfrm flipH="1">
                  <a:off x="998" y="2503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4" name="Line 464"/>
                <p:cNvSpPr>
                  <a:spLocks noChangeShapeType="1"/>
                </p:cNvSpPr>
                <p:nvPr/>
              </p:nvSpPr>
              <p:spPr bwMode="auto">
                <a:xfrm>
                  <a:off x="1085" y="2536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5" name="Line 465"/>
                <p:cNvSpPr>
                  <a:spLocks noChangeShapeType="1"/>
                </p:cNvSpPr>
                <p:nvPr/>
              </p:nvSpPr>
              <p:spPr bwMode="auto">
                <a:xfrm flipH="1">
                  <a:off x="1085" y="2536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6" name="Line 466"/>
                <p:cNvSpPr>
                  <a:spLocks noChangeShapeType="1"/>
                </p:cNvSpPr>
                <p:nvPr/>
              </p:nvSpPr>
              <p:spPr bwMode="auto">
                <a:xfrm>
                  <a:off x="1463" y="1531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7" name="Line 467"/>
                <p:cNvSpPr>
                  <a:spLocks noChangeShapeType="1"/>
                </p:cNvSpPr>
                <p:nvPr/>
              </p:nvSpPr>
              <p:spPr bwMode="auto">
                <a:xfrm flipH="1">
                  <a:off x="1463" y="1531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8" name="Line 468"/>
                <p:cNvSpPr>
                  <a:spLocks noChangeShapeType="1"/>
                </p:cNvSpPr>
                <p:nvPr/>
              </p:nvSpPr>
              <p:spPr bwMode="auto">
                <a:xfrm>
                  <a:off x="1366" y="149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9" name="Line 469"/>
                <p:cNvSpPr>
                  <a:spLocks noChangeShapeType="1"/>
                </p:cNvSpPr>
                <p:nvPr/>
              </p:nvSpPr>
              <p:spPr bwMode="auto">
                <a:xfrm flipH="1">
                  <a:off x="1366" y="149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0" name="Line 470"/>
                <p:cNvSpPr>
                  <a:spLocks noChangeShapeType="1"/>
                </p:cNvSpPr>
                <p:nvPr/>
              </p:nvSpPr>
              <p:spPr bwMode="auto">
                <a:xfrm>
                  <a:off x="998" y="2503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1" name="Line 471"/>
                <p:cNvSpPr>
                  <a:spLocks noChangeShapeType="1"/>
                </p:cNvSpPr>
                <p:nvPr/>
              </p:nvSpPr>
              <p:spPr bwMode="auto">
                <a:xfrm flipH="1">
                  <a:off x="998" y="2503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2" name="Freeform 472"/>
                <p:cNvSpPr>
                  <a:spLocks/>
                </p:cNvSpPr>
                <p:nvPr/>
              </p:nvSpPr>
              <p:spPr bwMode="auto">
                <a:xfrm>
                  <a:off x="4325" y="2276"/>
                  <a:ext cx="939" cy="789"/>
                </a:xfrm>
                <a:custGeom>
                  <a:avLst/>
                  <a:gdLst>
                    <a:gd name="T0" fmla="*/ 0 w 939"/>
                    <a:gd name="T1" fmla="*/ 724 h 789"/>
                    <a:gd name="T2" fmla="*/ 64 w 939"/>
                    <a:gd name="T3" fmla="*/ 789 h 789"/>
                    <a:gd name="T4" fmla="*/ 939 w 939"/>
                    <a:gd name="T5" fmla="*/ 76 h 789"/>
                    <a:gd name="T6" fmla="*/ 864 w 939"/>
                    <a:gd name="T7" fmla="*/ 0 h 789"/>
                    <a:gd name="T8" fmla="*/ 0 w 939"/>
                    <a:gd name="T9" fmla="*/ 724 h 7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9" h="789">
                      <a:moveTo>
                        <a:pt x="0" y="724"/>
                      </a:moveTo>
                      <a:lnTo>
                        <a:pt x="64" y="789"/>
                      </a:lnTo>
                      <a:lnTo>
                        <a:pt x="939" y="76"/>
                      </a:lnTo>
                      <a:lnTo>
                        <a:pt x="864" y="0"/>
                      </a:lnTo>
                      <a:lnTo>
                        <a:pt x="0" y="724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3" name="Line 473"/>
                <p:cNvSpPr>
                  <a:spLocks noChangeShapeType="1"/>
                </p:cNvSpPr>
                <p:nvPr/>
              </p:nvSpPr>
              <p:spPr bwMode="auto">
                <a:xfrm>
                  <a:off x="4282" y="3000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4" name="Line 474"/>
                <p:cNvSpPr>
                  <a:spLocks noChangeShapeType="1"/>
                </p:cNvSpPr>
                <p:nvPr/>
              </p:nvSpPr>
              <p:spPr bwMode="auto">
                <a:xfrm>
                  <a:off x="4325" y="2957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5" name="Line 475"/>
                <p:cNvSpPr>
                  <a:spLocks noChangeShapeType="1"/>
                </p:cNvSpPr>
                <p:nvPr/>
              </p:nvSpPr>
              <p:spPr bwMode="auto">
                <a:xfrm>
                  <a:off x="4346" y="3065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6" name="Line 476"/>
                <p:cNvSpPr>
                  <a:spLocks noChangeShapeType="1"/>
                </p:cNvSpPr>
                <p:nvPr/>
              </p:nvSpPr>
              <p:spPr bwMode="auto">
                <a:xfrm>
                  <a:off x="4389" y="3021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7" name="Line 477"/>
                <p:cNvSpPr>
                  <a:spLocks noChangeShapeType="1"/>
                </p:cNvSpPr>
                <p:nvPr/>
              </p:nvSpPr>
              <p:spPr bwMode="auto">
                <a:xfrm>
                  <a:off x="5221" y="2352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8" name="Line 478"/>
                <p:cNvSpPr>
                  <a:spLocks noChangeShapeType="1"/>
                </p:cNvSpPr>
                <p:nvPr/>
              </p:nvSpPr>
              <p:spPr bwMode="auto">
                <a:xfrm>
                  <a:off x="5264" y="2309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9" name="Line 479"/>
                <p:cNvSpPr>
                  <a:spLocks noChangeShapeType="1"/>
                </p:cNvSpPr>
                <p:nvPr/>
              </p:nvSpPr>
              <p:spPr bwMode="auto">
                <a:xfrm>
                  <a:off x="5145" y="2276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0" name="Line 480"/>
                <p:cNvSpPr>
                  <a:spLocks noChangeShapeType="1"/>
                </p:cNvSpPr>
                <p:nvPr/>
              </p:nvSpPr>
              <p:spPr bwMode="auto">
                <a:xfrm>
                  <a:off x="5189" y="2233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1" name="Line 481"/>
                <p:cNvSpPr>
                  <a:spLocks noChangeShapeType="1"/>
                </p:cNvSpPr>
                <p:nvPr/>
              </p:nvSpPr>
              <p:spPr bwMode="auto">
                <a:xfrm>
                  <a:off x="4282" y="3000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2" name="Line 482"/>
                <p:cNvSpPr>
                  <a:spLocks noChangeShapeType="1"/>
                </p:cNvSpPr>
                <p:nvPr/>
              </p:nvSpPr>
              <p:spPr bwMode="auto">
                <a:xfrm>
                  <a:off x="4325" y="2957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3" name="Line 483"/>
                <p:cNvSpPr>
                  <a:spLocks noChangeShapeType="1"/>
                </p:cNvSpPr>
                <p:nvPr/>
              </p:nvSpPr>
              <p:spPr bwMode="auto">
                <a:xfrm>
                  <a:off x="4303" y="2978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4" name="Line 484"/>
                <p:cNvSpPr>
                  <a:spLocks noChangeShapeType="1"/>
                </p:cNvSpPr>
                <p:nvPr/>
              </p:nvSpPr>
              <p:spPr bwMode="auto">
                <a:xfrm flipH="1">
                  <a:off x="4303" y="2978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5" name="Line 485"/>
                <p:cNvSpPr>
                  <a:spLocks noChangeShapeType="1"/>
                </p:cNvSpPr>
                <p:nvPr/>
              </p:nvSpPr>
              <p:spPr bwMode="auto">
                <a:xfrm>
                  <a:off x="4368" y="3043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6" name="Line 486"/>
                <p:cNvSpPr>
                  <a:spLocks noChangeShapeType="1"/>
                </p:cNvSpPr>
                <p:nvPr/>
              </p:nvSpPr>
              <p:spPr bwMode="auto">
                <a:xfrm flipH="1">
                  <a:off x="4368" y="3043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7" name="Line 487"/>
                <p:cNvSpPr>
                  <a:spLocks noChangeShapeType="1"/>
                </p:cNvSpPr>
                <p:nvPr/>
              </p:nvSpPr>
              <p:spPr bwMode="auto">
                <a:xfrm>
                  <a:off x="5243" y="2330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8" name="Line 488"/>
                <p:cNvSpPr>
                  <a:spLocks noChangeShapeType="1"/>
                </p:cNvSpPr>
                <p:nvPr/>
              </p:nvSpPr>
              <p:spPr bwMode="auto">
                <a:xfrm flipH="1">
                  <a:off x="5243" y="2330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9" name="Line 489"/>
                <p:cNvSpPr>
                  <a:spLocks noChangeShapeType="1"/>
                </p:cNvSpPr>
                <p:nvPr/>
              </p:nvSpPr>
              <p:spPr bwMode="auto">
                <a:xfrm>
                  <a:off x="5167" y="2255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0" name="Line 490"/>
                <p:cNvSpPr>
                  <a:spLocks noChangeShapeType="1"/>
                </p:cNvSpPr>
                <p:nvPr/>
              </p:nvSpPr>
              <p:spPr bwMode="auto">
                <a:xfrm flipH="1">
                  <a:off x="5167" y="2255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1" name="Line 491"/>
                <p:cNvSpPr>
                  <a:spLocks noChangeShapeType="1"/>
                </p:cNvSpPr>
                <p:nvPr/>
              </p:nvSpPr>
              <p:spPr bwMode="auto">
                <a:xfrm>
                  <a:off x="4303" y="2978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2" name="Line 492"/>
                <p:cNvSpPr>
                  <a:spLocks noChangeShapeType="1"/>
                </p:cNvSpPr>
                <p:nvPr/>
              </p:nvSpPr>
              <p:spPr bwMode="auto">
                <a:xfrm flipH="1">
                  <a:off x="4303" y="2978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3" name="Freeform 493"/>
                <p:cNvSpPr>
                  <a:spLocks/>
                </p:cNvSpPr>
                <p:nvPr/>
              </p:nvSpPr>
              <p:spPr bwMode="auto">
                <a:xfrm>
                  <a:off x="4249" y="2201"/>
                  <a:ext cx="929" cy="788"/>
                </a:xfrm>
                <a:custGeom>
                  <a:avLst/>
                  <a:gdLst>
                    <a:gd name="T0" fmla="*/ 0 w 929"/>
                    <a:gd name="T1" fmla="*/ 723 h 788"/>
                    <a:gd name="T2" fmla="*/ 65 w 929"/>
                    <a:gd name="T3" fmla="*/ 788 h 788"/>
                    <a:gd name="T4" fmla="*/ 929 w 929"/>
                    <a:gd name="T5" fmla="*/ 65 h 788"/>
                    <a:gd name="T6" fmla="*/ 853 w 929"/>
                    <a:gd name="T7" fmla="*/ 0 h 788"/>
                    <a:gd name="T8" fmla="*/ 0 w 929"/>
                    <a:gd name="T9" fmla="*/ 723 h 7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29" h="788">
                      <a:moveTo>
                        <a:pt x="0" y="723"/>
                      </a:moveTo>
                      <a:lnTo>
                        <a:pt x="65" y="788"/>
                      </a:lnTo>
                      <a:lnTo>
                        <a:pt x="929" y="65"/>
                      </a:lnTo>
                      <a:lnTo>
                        <a:pt x="853" y="0"/>
                      </a:lnTo>
                      <a:lnTo>
                        <a:pt x="0" y="723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4" name="Line 494"/>
                <p:cNvSpPr>
                  <a:spLocks noChangeShapeType="1"/>
                </p:cNvSpPr>
                <p:nvPr/>
              </p:nvSpPr>
              <p:spPr bwMode="auto">
                <a:xfrm>
                  <a:off x="4206" y="2924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5" name="Line 495"/>
                <p:cNvSpPr>
                  <a:spLocks noChangeShapeType="1"/>
                </p:cNvSpPr>
                <p:nvPr/>
              </p:nvSpPr>
              <p:spPr bwMode="auto">
                <a:xfrm>
                  <a:off x="4249" y="2881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6" name="Line 496"/>
                <p:cNvSpPr>
                  <a:spLocks noChangeShapeType="1"/>
                </p:cNvSpPr>
                <p:nvPr/>
              </p:nvSpPr>
              <p:spPr bwMode="auto">
                <a:xfrm>
                  <a:off x="4271" y="2989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7" name="Line 497"/>
                <p:cNvSpPr>
                  <a:spLocks noChangeShapeType="1"/>
                </p:cNvSpPr>
                <p:nvPr/>
              </p:nvSpPr>
              <p:spPr bwMode="auto">
                <a:xfrm>
                  <a:off x="4314" y="2946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8" name="Line 498"/>
                <p:cNvSpPr>
                  <a:spLocks noChangeShapeType="1"/>
                </p:cNvSpPr>
                <p:nvPr/>
              </p:nvSpPr>
              <p:spPr bwMode="auto">
                <a:xfrm>
                  <a:off x="5135" y="2266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9" name="Line 499"/>
                <p:cNvSpPr>
                  <a:spLocks noChangeShapeType="1"/>
                </p:cNvSpPr>
                <p:nvPr/>
              </p:nvSpPr>
              <p:spPr bwMode="auto">
                <a:xfrm>
                  <a:off x="5178" y="2222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0" name="Line 500"/>
                <p:cNvSpPr>
                  <a:spLocks noChangeShapeType="1"/>
                </p:cNvSpPr>
                <p:nvPr/>
              </p:nvSpPr>
              <p:spPr bwMode="auto">
                <a:xfrm>
                  <a:off x="5059" y="2201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1" name="Line 501"/>
                <p:cNvSpPr>
                  <a:spLocks noChangeShapeType="1"/>
                </p:cNvSpPr>
                <p:nvPr/>
              </p:nvSpPr>
              <p:spPr bwMode="auto">
                <a:xfrm>
                  <a:off x="5102" y="2158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2" name="Line 502"/>
                <p:cNvSpPr>
                  <a:spLocks noChangeShapeType="1"/>
                </p:cNvSpPr>
                <p:nvPr/>
              </p:nvSpPr>
              <p:spPr bwMode="auto">
                <a:xfrm>
                  <a:off x="4206" y="2924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3" name="Line 503"/>
                <p:cNvSpPr>
                  <a:spLocks noChangeShapeType="1"/>
                </p:cNvSpPr>
                <p:nvPr/>
              </p:nvSpPr>
              <p:spPr bwMode="auto">
                <a:xfrm>
                  <a:off x="4249" y="2881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4" name="Line 504"/>
                <p:cNvSpPr>
                  <a:spLocks noChangeShapeType="1"/>
                </p:cNvSpPr>
                <p:nvPr/>
              </p:nvSpPr>
              <p:spPr bwMode="auto">
                <a:xfrm>
                  <a:off x="4228" y="2903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5" name="Line 505"/>
                <p:cNvSpPr>
                  <a:spLocks noChangeShapeType="1"/>
                </p:cNvSpPr>
                <p:nvPr/>
              </p:nvSpPr>
              <p:spPr bwMode="auto">
                <a:xfrm flipH="1">
                  <a:off x="4228" y="2903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6" name="Line 506"/>
                <p:cNvSpPr>
                  <a:spLocks noChangeShapeType="1"/>
                </p:cNvSpPr>
                <p:nvPr/>
              </p:nvSpPr>
              <p:spPr bwMode="auto">
                <a:xfrm>
                  <a:off x="4292" y="2968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7" name="Line 507"/>
                <p:cNvSpPr>
                  <a:spLocks noChangeShapeType="1"/>
                </p:cNvSpPr>
                <p:nvPr/>
              </p:nvSpPr>
              <p:spPr bwMode="auto">
                <a:xfrm flipH="1">
                  <a:off x="4292" y="2968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8" name="Line 508"/>
                <p:cNvSpPr>
                  <a:spLocks noChangeShapeType="1"/>
                </p:cNvSpPr>
                <p:nvPr/>
              </p:nvSpPr>
              <p:spPr bwMode="auto">
                <a:xfrm>
                  <a:off x="5156" y="2244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9" name="Line 509"/>
                <p:cNvSpPr>
                  <a:spLocks noChangeShapeType="1"/>
                </p:cNvSpPr>
                <p:nvPr/>
              </p:nvSpPr>
              <p:spPr bwMode="auto">
                <a:xfrm flipH="1">
                  <a:off x="5156" y="2244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0" name="Line 510"/>
                <p:cNvSpPr>
                  <a:spLocks noChangeShapeType="1"/>
                </p:cNvSpPr>
                <p:nvPr/>
              </p:nvSpPr>
              <p:spPr bwMode="auto">
                <a:xfrm>
                  <a:off x="5081" y="217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1" name="Line 511"/>
                <p:cNvSpPr>
                  <a:spLocks noChangeShapeType="1"/>
                </p:cNvSpPr>
                <p:nvPr/>
              </p:nvSpPr>
              <p:spPr bwMode="auto">
                <a:xfrm flipH="1">
                  <a:off x="5081" y="217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2" name="Line 512"/>
                <p:cNvSpPr>
                  <a:spLocks noChangeShapeType="1"/>
                </p:cNvSpPr>
                <p:nvPr/>
              </p:nvSpPr>
              <p:spPr bwMode="auto">
                <a:xfrm>
                  <a:off x="4228" y="2903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3" name="Line 513"/>
                <p:cNvSpPr>
                  <a:spLocks noChangeShapeType="1"/>
                </p:cNvSpPr>
                <p:nvPr/>
              </p:nvSpPr>
              <p:spPr bwMode="auto">
                <a:xfrm flipH="1">
                  <a:off x="4228" y="2903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4" name="Freeform 514"/>
                <p:cNvSpPr>
                  <a:spLocks/>
                </p:cNvSpPr>
                <p:nvPr/>
              </p:nvSpPr>
              <p:spPr bwMode="auto">
                <a:xfrm>
                  <a:off x="4163" y="2114"/>
                  <a:ext cx="928" cy="800"/>
                </a:xfrm>
                <a:custGeom>
                  <a:avLst/>
                  <a:gdLst>
                    <a:gd name="T0" fmla="*/ 0 w 928"/>
                    <a:gd name="T1" fmla="*/ 735 h 800"/>
                    <a:gd name="T2" fmla="*/ 65 w 928"/>
                    <a:gd name="T3" fmla="*/ 800 h 800"/>
                    <a:gd name="T4" fmla="*/ 928 w 928"/>
                    <a:gd name="T5" fmla="*/ 76 h 800"/>
                    <a:gd name="T6" fmla="*/ 853 w 928"/>
                    <a:gd name="T7" fmla="*/ 0 h 800"/>
                    <a:gd name="T8" fmla="*/ 0 w 928"/>
                    <a:gd name="T9" fmla="*/ 735 h 8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28" h="800">
                      <a:moveTo>
                        <a:pt x="0" y="735"/>
                      </a:moveTo>
                      <a:lnTo>
                        <a:pt x="65" y="800"/>
                      </a:lnTo>
                      <a:lnTo>
                        <a:pt x="928" y="76"/>
                      </a:lnTo>
                      <a:lnTo>
                        <a:pt x="853" y="0"/>
                      </a:lnTo>
                      <a:lnTo>
                        <a:pt x="0" y="735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5" name="Line 515"/>
                <p:cNvSpPr>
                  <a:spLocks noChangeShapeType="1"/>
                </p:cNvSpPr>
                <p:nvPr/>
              </p:nvSpPr>
              <p:spPr bwMode="auto">
                <a:xfrm>
                  <a:off x="4120" y="2849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6" name="Line 516"/>
                <p:cNvSpPr>
                  <a:spLocks noChangeShapeType="1"/>
                </p:cNvSpPr>
                <p:nvPr/>
              </p:nvSpPr>
              <p:spPr bwMode="auto">
                <a:xfrm>
                  <a:off x="4163" y="2806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7" name="Line 517"/>
                <p:cNvSpPr>
                  <a:spLocks noChangeShapeType="1"/>
                </p:cNvSpPr>
                <p:nvPr/>
              </p:nvSpPr>
              <p:spPr bwMode="auto">
                <a:xfrm>
                  <a:off x="4184" y="2914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8" name="Line 518"/>
                <p:cNvSpPr>
                  <a:spLocks noChangeShapeType="1"/>
                </p:cNvSpPr>
                <p:nvPr/>
              </p:nvSpPr>
              <p:spPr bwMode="auto">
                <a:xfrm>
                  <a:off x="4228" y="2870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9" name="Line 519"/>
                <p:cNvSpPr>
                  <a:spLocks noChangeShapeType="1"/>
                </p:cNvSpPr>
                <p:nvPr/>
              </p:nvSpPr>
              <p:spPr bwMode="auto">
                <a:xfrm>
                  <a:off x="5048" y="2190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0" name="Line 520"/>
                <p:cNvSpPr>
                  <a:spLocks noChangeShapeType="1"/>
                </p:cNvSpPr>
                <p:nvPr/>
              </p:nvSpPr>
              <p:spPr bwMode="auto">
                <a:xfrm>
                  <a:off x="5091" y="2147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1" name="Line 521"/>
                <p:cNvSpPr>
                  <a:spLocks noChangeShapeType="1"/>
                </p:cNvSpPr>
                <p:nvPr/>
              </p:nvSpPr>
              <p:spPr bwMode="auto">
                <a:xfrm>
                  <a:off x="4973" y="2114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2" name="Line 522"/>
                <p:cNvSpPr>
                  <a:spLocks noChangeShapeType="1"/>
                </p:cNvSpPr>
                <p:nvPr/>
              </p:nvSpPr>
              <p:spPr bwMode="auto">
                <a:xfrm>
                  <a:off x="5016" y="2071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3" name="Line 523"/>
                <p:cNvSpPr>
                  <a:spLocks noChangeShapeType="1"/>
                </p:cNvSpPr>
                <p:nvPr/>
              </p:nvSpPr>
              <p:spPr bwMode="auto">
                <a:xfrm>
                  <a:off x="4120" y="2849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4" name="Line 524"/>
                <p:cNvSpPr>
                  <a:spLocks noChangeShapeType="1"/>
                </p:cNvSpPr>
                <p:nvPr/>
              </p:nvSpPr>
              <p:spPr bwMode="auto">
                <a:xfrm>
                  <a:off x="4163" y="2806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5" name="Line 525"/>
                <p:cNvSpPr>
                  <a:spLocks noChangeShapeType="1"/>
                </p:cNvSpPr>
                <p:nvPr/>
              </p:nvSpPr>
              <p:spPr bwMode="auto">
                <a:xfrm>
                  <a:off x="4141" y="282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6" name="Line 526"/>
                <p:cNvSpPr>
                  <a:spLocks noChangeShapeType="1"/>
                </p:cNvSpPr>
                <p:nvPr/>
              </p:nvSpPr>
              <p:spPr bwMode="auto">
                <a:xfrm flipH="1">
                  <a:off x="4141" y="282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7" name="Line 527"/>
                <p:cNvSpPr>
                  <a:spLocks noChangeShapeType="1"/>
                </p:cNvSpPr>
                <p:nvPr/>
              </p:nvSpPr>
              <p:spPr bwMode="auto">
                <a:xfrm>
                  <a:off x="4206" y="289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8" name="Line 528"/>
                <p:cNvSpPr>
                  <a:spLocks noChangeShapeType="1"/>
                </p:cNvSpPr>
                <p:nvPr/>
              </p:nvSpPr>
              <p:spPr bwMode="auto">
                <a:xfrm flipH="1">
                  <a:off x="4206" y="289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9" name="Line 529"/>
                <p:cNvSpPr>
                  <a:spLocks noChangeShapeType="1"/>
                </p:cNvSpPr>
                <p:nvPr/>
              </p:nvSpPr>
              <p:spPr bwMode="auto">
                <a:xfrm>
                  <a:off x="5070" y="2168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0" name="Line 530"/>
                <p:cNvSpPr>
                  <a:spLocks noChangeShapeType="1"/>
                </p:cNvSpPr>
                <p:nvPr/>
              </p:nvSpPr>
              <p:spPr bwMode="auto">
                <a:xfrm flipH="1">
                  <a:off x="5070" y="2168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1" name="Line 531"/>
                <p:cNvSpPr>
                  <a:spLocks noChangeShapeType="1"/>
                </p:cNvSpPr>
                <p:nvPr/>
              </p:nvSpPr>
              <p:spPr bwMode="auto">
                <a:xfrm>
                  <a:off x="4994" y="2093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2" name="Line 532"/>
                <p:cNvSpPr>
                  <a:spLocks noChangeShapeType="1"/>
                </p:cNvSpPr>
                <p:nvPr/>
              </p:nvSpPr>
              <p:spPr bwMode="auto">
                <a:xfrm flipH="1">
                  <a:off x="4994" y="2093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3" name="Line 533"/>
                <p:cNvSpPr>
                  <a:spLocks noChangeShapeType="1"/>
                </p:cNvSpPr>
                <p:nvPr/>
              </p:nvSpPr>
              <p:spPr bwMode="auto">
                <a:xfrm>
                  <a:off x="4141" y="282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4" name="Line 534"/>
                <p:cNvSpPr>
                  <a:spLocks noChangeShapeType="1"/>
                </p:cNvSpPr>
                <p:nvPr/>
              </p:nvSpPr>
              <p:spPr bwMode="auto">
                <a:xfrm flipH="1">
                  <a:off x="4141" y="282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5" name="Freeform 535"/>
                <p:cNvSpPr>
                  <a:spLocks/>
                </p:cNvSpPr>
                <p:nvPr/>
              </p:nvSpPr>
              <p:spPr bwMode="auto">
                <a:xfrm>
                  <a:off x="4076" y="2039"/>
                  <a:ext cx="918" cy="799"/>
                </a:xfrm>
                <a:custGeom>
                  <a:avLst/>
                  <a:gdLst>
                    <a:gd name="T0" fmla="*/ 0 w 918"/>
                    <a:gd name="T1" fmla="*/ 745 h 799"/>
                    <a:gd name="T2" fmla="*/ 76 w 918"/>
                    <a:gd name="T3" fmla="*/ 799 h 799"/>
                    <a:gd name="T4" fmla="*/ 918 w 918"/>
                    <a:gd name="T5" fmla="*/ 65 h 799"/>
                    <a:gd name="T6" fmla="*/ 843 w 918"/>
                    <a:gd name="T7" fmla="*/ 0 h 799"/>
                    <a:gd name="T8" fmla="*/ 0 w 918"/>
                    <a:gd name="T9" fmla="*/ 745 h 7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8" h="799">
                      <a:moveTo>
                        <a:pt x="0" y="745"/>
                      </a:moveTo>
                      <a:lnTo>
                        <a:pt x="76" y="799"/>
                      </a:lnTo>
                      <a:lnTo>
                        <a:pt x="918" y="65"/>
                      </a:lnTo>
                      <a:lnTo>
                        <a:pt x="843" y="0"/>
                      </a:lnTo>
                      <a:lnTo>
                        <a:pt x="0" y="745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6" name="Line 536"/>
                <p:cNvSpPr>
                  <a:spLocks noChangeShapeType="1"/>
                </p:cNvSpPr>
                <p:nvPr/>
              </p:nvSpPr>
              <p:spPr bwMode="auto">
                <a:xfrm>
                  <a:off x="4033" y="2784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7" name="Line 537"/>
                <p:cNvSpPr>
                  <a:spLocks noChangeShapeType="1"/>
                </p:cNvSpPr>
                <p:nvPr/>
              </p:nvSpPr>
              <p:spPr bwMode="auto">
                <a:xfrm>
                  <a:off x="4076" y="2741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8" name="Line 538"/>
                <p:cNvSpPr>
                  <a:spLocks noChangeShapeType="1"/>
                </p:cNvSpPr>
                <p:nvPr/>
              </p:nvSpPr>
              <p:spPr bwMode="auto">
                <a:xfrm>
                  <a:off x="4109" y="2838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9" name="Line 539"/>
                <p:cNvSpPr>
                  <a:spLocks noChangeShapeType="1"/>
                </p:cNvSpPr>
                <p:nvPr/>
              </p:nvSpPr>
              <p:spPr bwMode="auto">
                <a:xfrm>
                  <a:off x="4152" y="2795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0" name="Line 540"/>
                <p:cNvSpPr>
                  <a:spLocks noChangeShapeType="1"/>
                </p:cNvSpPr>
                <p:nvPr/>
              </p:nvSpPr>
              <p:spPr bwMode="auto">
                <a:xfrm>
                  <a:off x="4951" y="2104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1" name="Line 541"/>
                <p:cNvSpPr>
                  <a:spLocks noChangeShapeType="1"/>
                </p:cNvSpPr>
                <p:nvPr/>
              </p:nvSpPr>
              <p:spPr bwMode="auto">
                <a:xfrm>
                  <a:off x="4994" y="2061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2" name="Line 542"/>
                <p:cNvSpPr>
                  <a:spLocks noChangeShapeType="1"/>
                </p:cNvSpPr>
                <p:nvPr/>
              </p:nvSpPr>
              <p:spPr bwMode="auto">
                <a:xfrm>
                  <a:off x="4875" y="2039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3" name="Line 543"/>
                <p:cNvSpPr>
                  <a:spLocks noChangeShapeType="1"/>
                </p:cNvSpPr>
                <p:nvPr/>
              </p:nvSpPr>
              <p:spPr bwMode="auto">
                <a:xfrm>
                  <a:off x="4919" y="1996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4" name="Line 544"/>
                <p:cNvSpPr>
                  <a:spLocks noChangeShapeType="1"/>
                </p:cNvSpPr>
                <p:nvPr/>
              </p:nvSpPr>
              <p:spPr bwMode="auto">
                <a:xfrm>
                  <a:off x="4033" y="2784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5" name="Line 545"/>
                <p:cNvSpPr>
                  <a:spLocks noChangeShapeType="1"/>
                </p:cNvSpPr>
                <p:nvPr/>
              </p:nvSpPr>
              <p:spPr bwMode="auto">
                <a:xfrm>
                  <a:off x="4076" y="2741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6" name="Line 546"/>
                <p:cNvSpPr>
                  <a:spLocks noChangeShapeType="1"/>
                </p:cNvSpPr>
                <p:nvPr/>
              </p:nvSpPr>
              <p:spPr bwMode="auto">
                <a:xfrm>
                  <a:off x="4055" y="2762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7" name="Line 547"/>
                <p:cNvSpPr>
                  <a:spLocks noChangeShapeType="1"/>
                </p:cNvSpPr>
                <p:nvPr/>
              </p:nvSpPr>
              <p:spPr bwMode="auto">
                <a:xfrm flipH="1">
                  <a:off x="4055" y="2762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8" name="Line 548"/>
                <p:cNvSpPr>
                  <a:spLocks noChangeShapeType="1"/>
                </p:cNvSpPr>
                <p:nvPr/>
              </p:nvSpPr>
              <p:spPr bwMode="auto">
                <a:xfrm>
                  <a:off x="4130" y="2816"/>
                  <a:ext cx="44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9" name="Line 549"/>
                <p:cNvSpPr>
                  <a:spLocks noChangeShapeType="1"/>
                </p:cNvSpPr>
                <p:nvPr/>
              </p:nvSpPr>
              <p:spPr bwMode="auto">
                <a:xfrm flipH="1">
                  <a:off x="4130" y="2816"/>
                  <a:ext cx="44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0" name="Line 550"/>
                <p:cNvSpPr>
                  <a:spLocks noChangeShapeType="1"/>
                </p:cNvSpPr>
                <p:nvPr/>
              </p:nvSpPr>
              <p:spPr bwMode="auto">
                <a:xfrm>
                  <a:off x="4973" y="208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1" name="Line 551"/>
                <p:cNvSpPr>
                  <a:spLocks noChangeShapeType="1"/>
                </p:cNvSpPr>
                <p:nvPr/>
              </p:nvSpPr>
              <p:spPr bwMode="auto">
                <a:xfrm flipH="1">
                  <a:off x="4973" y="208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" name="Line 552"/>
                <p:cNvSpPr>
                  <a:spLocks noChangeShapeType="1"/>
                </p:cNvSpPr>
                <p:nvPr/>
              </p:nvSpPr>
              <p:spPr bwMode="auto">
                <a:xfrm>
                  <a:off x="4897" y="2017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3" name="Line 553"/>
                <p:cNvSpPr>
                  <a:spLocks noChangeShapeType="1"/>
                </p:cNvSpPr>
                <p:nvPr/>
              </p:nvSpPr>
              <p:spPr bwMode="auto">
                <a:xfrm flipH="1">
                  <a:off x="4897" y="2017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4" name="Line 554"/>
                <p:cNvSpPr>
                  <a:spLocks noChangeShapeType="1"/>
                </p:cNvSpPr>
                <p:nvPr/>
              </p:nvSpPr>
              <p:spPr bwMode="auto">
                <a:xfrm>
                  <a:off x="4055" y="2762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5" name="Line 555"/>
                <p:cNvSpPr>
                  <a:spLocks noChangeShapeType="1"/>
                </p:cNvSpPr>
                <p:nvPr/>
              </p:nvSpPr>
              <p:spPr bwMode="auto">
                <a:xfrm flipH="1">
                  <a:off x="4055" y="2762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6" name="Freeform 556"/>
                <p:cNvSpPr>
                  <a:spLocks/>
                </p:cNvSpPr>
                <p:nvPr/>
              </p:nvSpPr>
              <p:spPr bwMode="auto">
                <a:xfrm>
                  <a:off x="4001" y="1963"/>
                  <a:ext cx="907" cy="810"/>
                </a:xfrm>
                <a:custGeom>
                  <a:avLst/>
                  <a:gdLst>
                    <a:gd name="T0" fmla="*/ 0 w 907"/>
                    <a:gd name="T1" fmla="*/ 745 h 810"/>
                    <a:gd name="T2" fmla="*/ 65 w 907"/>
                    <a:gd name="T3" fmla="*/ 810 h 810"/>
                    <a:gd name="T4" fmla="*/ 907 w 907"/>
                    <a:gd name="T5" fmla="*/ 65 h 810"/>
                    <a:gd name="T6" fmla="*/ 831 w 907"/>
                    <a:gd name="T7" fmla="*/ 0 h 810"/>
                    <a:gd name="T8" fmla="*/ 0 w 907"/>
                    <a:gd name="T9" fmla="*/ 745 h 8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7" h="810">
                      <a:moveTo>
                        <a:pt x="0" y="745"/>
                      </a:moveTo>
                      <a:lnTo>
                        <a:pt x="65" y="810"/>
                      </a:lnTo>
                      <a:lnTo>
                        <a:pt x="907" y="65"/>
                      </a:lnTo>
                      <a:lnTo>
                        <a:pt x="831" y="0"/>
                      </a:lnTo>
                      <a:lnTo>
                        <a:pt x="0" y="745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7" name="Line 557"/>
                <p:cNvSpPr>
                  <a:spLocks noChangeShapeType="1"/>
                </p:cNvSpPr>
                <p:nvPr/>
              </p:nvSpPr>
              <p:spPr bwMode="auto">
                <a:xfrm>
                  <a:off x="3958" y="2708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8" name="Line 558"/>
                <p:cNvSpPr>
                  <a:spLocks noChangeShapeType="1"/>
                </p:cNvSpPr>
                <p:nvPr/>
              </p:nvSpPr>
              <p:spPr bwMode="auto">
                <a:xfrm>
                  <a:off x="4001" y="2665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9" name="Line 559"/>
                <p:cNvSpPr>
                  <a:spLocks noChangeShapeType="1"/>
                </p:cNvSpPr>
                <p:nvPr/>
              </p:nvSpPr>
              <p:spPr bwMode="auto">
                <a:xfrm>
                  <a:off x="4022" y="2773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0" name="Line 560"/>
                <p:cNvSpPr>
                  <a:spLocks noChangeShapeType="1"/>
                </p:cNvSpPr>
                <p:nvPr/>
              </p:nvSpPr>
              <p:spPr bwMode="auto">
                <a:xfrm>
                  <a:off x="4066" y="2730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1" name="Line 561"/>
                <p:cNvSpPr>
                  <a:spLocks noChangeShapeType="1"/>
                </p:cNvSpPr>
                <p:nvPr/>
              </p:nvSpPr>
              <p:spPr bwMode="auto">
                <a:xfrm>
                  <a:off x="4865" y="2028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2" name="Line 562"/>
                <p:cNvSpPr>
                  <a:spLocks noChangeShapeType="1"/>
                </p:cNvSpPr>
                <p:nvPr/>
              </p:nvSpPr>
              <p:spPr bwMode="auto">
                <a:xfrm>
                  <a:off x="4908" y="1985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3" name="Line 563"/>
                <p:cNvSpPr>
                  <a:spLocks noChangeShapeType="1"/>
                </p:cNvSpPr>
                <p:nvPr/>
              </p:nvSpPr>
              <p:spPr bwMode="auto">
                <a:xfrm>
                  <a:off x="4789" y="1963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4" name="Line 564"/>
                <p:cNvSpPr>
                  <a:spLocks noChangeShapeType="1"/>
                </p:cNvSpPr>
                <p:nvPr/>
              </p:nvSpPr>
              <p:spPr bwMode="auto">
                <a:xfrm>
                  <a:off x="4832" y="1920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5" name="Line 565"/>
                <p:cNvSpPr>
                  <a:spLocks noChangeShapeType="1"/>
                </p:cNvSpPr>
                <p:nvPr/>
              </p:nvSpPr>
              <p:spPr bwMode="auto">
                <a:xfrm>
                  <a:off x="3958" y="2708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6" name="Line 566"/>
                <p:cNvSpPr>
                  <a:spLocks noChangeShapeType="1"/>
                </p:cNvSpPr>
                <p:nvPr/>
              </p:nvSpPr>
              <p:spPr bwMode="auto">
                <a:xfrm>
                  <a:off x="4001" y="2665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7" name="Line 567"/>
                <p:cNvSpPr>
                  <a:spLocks noChangeShapeType="1"/>
                </p:cNvSpPr>
                <p:nvPr/>
              </p:nvSpPr>
              <p:spPr bwMode="auto">
                <a:xfrm>
                  <a:off x="3979" y="268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8" name="Line 568"/>
                <p:cNvSpPr>
                  <a:spLocks noChangeShapeType="1"/>
                </p:cNvSpPr>
                <p:nvPr/>
              </p:nvSpPr>
              <p:spPr bwMode="auto">
                <a:xfrm flipH="1">
                  <a:off x="3979" y="268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9" name="Line 569"/>
                <p:cNvSpPr>
                  <a:spLocks noChangeShapeType="1"/>
                </p:cNvSpPr>
                <p:nvPr/>
              </p:nvSpPr>
              <p:spPr bwMode="auto">
                <a:xfrm>
                  <a:off x="4044" y="275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0" name="Line 570"/>
                <p:cNvSpPr>
                  <a:spLocks noChangeShapeType="1"/>
                </p:cNvSpPr>
                <p:nvPr/>
              </p:nvSpPr>
              <p:spPr bwMode="auto">
                <a:xfrm flipH="1">
                  <a:off x="4044" y="275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1" name="Line 571"/>
                <p:cNvSpPr>
                  <a:spLocks noChangeShapeType="1"/>
                </p:cNvSpPr>
                <p:nvPr/>
              </p:nvSpPr>
              <p:spPr bwMode="auto">
                <a:xfrm>
                  <a:off x="4886" y="200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2" name="Line 572"/>
                <p:cNvSpPr>
                  <a:spLocks noChangeShapeType="1"/>
                </p:cNvSpPr>
                <p:nvPr/>
              </p:nvSpPr>
              <p:spPr bwMode="auto">
                <a:xfrm flipH="1">
                  <a:off x="4886" y="200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3" name="Line 573"/>
                <p:cNvSpPr>
                  <a:spLocks noChangeShapeType="1"/>
                </p:cNvSpPr>
                <p:nvPr/>
              </p:nvSpPr>
              <p:spPr bwMode="auto">
                <a:xfrm>
                  <a:off x="4811" y="194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4" name="Line 574"/>
                <p:cNvSpPr>
                  <a:spLocks noChangeShapeType="1"/>
                </p:cNvSpPr>
                <p:nvPr/>
              </p:nvSpPr>
              <p:spPr bwMode="auto">
                <a:xfrm flipH="1">
                  <a:off x="4811" y="194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5" name="Line 575"/>
                <p:cNvSpPr>
                  <a:spLocks noChangeShapeType="1"/>
                </p:cNvSpPr>
                <p:nvPr/>
              </p:nvSpPr>
              <p:spPr bwMode="auto">
                <a:xfrm>
                  <a:off x="3979" y="268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6" name="Line 576"/>
                <p:cNvSpPr>
                  <a:spLocks noChangeShapeType="1"/>
                </p:cNvSpPr>
                <p:nvPr/>
              </p:nvSpPr>
              <p:spPr bwMode="auto">
                <a:xfrm flipH="1">
                  <a:off x="3979" y="268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7" name="Freeform 577"/>
                <p:cNvSpPr>
                  <a:spLocks/>
                </p:cNvSpPr>
                <p:nvPr/>
              </p:nvSpPr>
              <p:spPr bwMode="auto">
                <a:xfrm>
                  <a:off x="3914" y="1888"/>
                  <a:ext cx="897" cy="810"/>
                </a:xfrm>
                <a:custGeom>
                  <a:avLst/>
                  <a:gdLst>
                    <a:gd name="T0" fmla="*/ 0 w 897"/>
                    <a:gd name="T1" fmla="*/ 756 h 810"/>
                    <a:gd name="T2" fmla="*/ 65 w 897"/>
                    <a:gd name="T3" fmla="*/ 810 h 810"/>
                    <a:gd name="T4" fmla="*/ 897 w 897"/>
                    <a:gd name="T5" fmla="*/ 65 h 810"/>
                    <a:gd name="T6" fmla="*/ 821 w 897"/>
                    <a:gd name="T7" fmla="*/ 0 h 810"/>
                    <a:gd name="T8" fmla="*/ 0 w 897"/>
                    <a:gd name="T9" fmla="*/ 756 h 8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97" h="810">
                      <a:moveTo>
                        <a:pt x="0" y="756"/>
                      </a:moveTo>
                      <a:lnTo>
                        <a:pt x="65" y="810"/>
                      </a:lnTo>
                      <a:lnTo>
                        <a:pt x="897" y="65"/>
                      </a:lnTo>
                      <a:lnTo>
                        <a:pt x="821" y="0"/>
                      </a:lnTo>
                      <a:lnTo>
                        <a:pt x="0" y="756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8" name="Line 578"/>
                <p:cNvSpPr>
                  <a:spLocks noChangeShapeType="1"/>
                </p:cNvSpPr>
                <p:nvPr/>
              </p:nvSpPr>
              <p:spPr bwMode="auto">
                <a:xfrm>
                  <a:off x="3871" y="2644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9" name="Line 579"/>
                <p:cNvSpPr>
                  <a:spLocks noChangeShapeType="1"/>
                </p:cNvSpPr>
                <p:nvPr/>
              </p:nvSpPr>
              <p:spPr bwMode="auto">
                <a:xfrm>
                  <a:off x="3914" y="2600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0" name="Line 580"/>
                <p:cNvSpPr>
                  <a:spLocks noChangeShapeType="1"/>
                </p:cNvSpPr>
                <p:nvPr/>
              </p:nvSpPr>
              <p:spPr bwMode="auto">
                <a:xfrm>
                  <a:off x="3936" y="2698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1" name="Line 581"/>
                <p:cNvSpPr>
                  <a:spLocks noChangeShapeType="1"/>
                </p:cNvSpPr>
                <p:nvPr/>
              </p:nvSpPr>
              <p:spPr bwMode="auto">
                <a:xfrm>
                  <a:off x="3979" y="2654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2" name="Line 582"/>
                <p:cNvSpPr>
                  <a:spLocks noChangeShapeType="1"/>
                </p:cNvSpPr>
                <p:nvPr/>
              </p:nvSpPr>
              <p:spPr bwMode="auto">
                <a:xfrm>
                  <a:off x="4767" y="1953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3" name="Line 583"/>
                <p:cNvSpPr>
                  <a:spLocks noChangeShapeType="1"/>
                </p:cNvSpPr>
                <p:nvPr/>
              </p:nvSpPr>
              <p:spPr bwMode="auto">
                <a:xfrm>
                  <a:off x="4811" y="1909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4" name="Line 584"/>
                <p:cNvSpPr>
                  <a:spLocks noChangeShapeType="1"/>
                </p:cNvSpPr>
                <p:nvPr/>
              </p:nvSpPr>
              <p:spPr bwMode="auto">
                <a:xfrm>
                  <a:off x="4692" y="1888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5" name="Line 585"/>
                <p:cNvSpPr>
                  <a:spLocks noChangeShapeType="1"/>
                </p:cNvSpPr>
                <p:nvPr/>
              </p:nvSpPr>
              <p:spPr bwMode="auto">
                <a:xfrm>
                  <a:off x="4735" y="1845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6" name="Line 586"/>
                <p:cNvSpPr>
                  <a:spLocks noChangeShapeType="1"/>
                </p:cNvSpPr>
                <p:nvPr/>
              </p:nvSpPr>
              <p:spPr bwMode="auto">
                <a:xfrm>
                  <a:off x="3871" y="2644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7" name="Line 587"/>
                <p:cNvSpPr>
                  <a:spLocks noChangeShapeType="1"/>
                </p:cNvSpPr>
                <p:nvPr/>
              </p:nvSpPr>
              <p:spPr bwMode="auto">
                <a:xfrm>
                  <a:off x="3914" y="2600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8" name="Line 588"/>
                <p:cNvSpPr>
                  <a:spLocks noChangeShapeType="1"/>
                </p:cNvSpPr>
                <p:nvPr/>
              </p:nvSpPr>
              <p:spPr bwMode="auto">
                <a:xfrm>
                  <a:off x="3893" y="262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9" name="Line 589"/>
                <p:cNvSpPr>
                  <a:spLocks noChangeShapeType="1"/>
                </p:cNvSpPr>
                <p:nvPr/>
              </p:nvSpPr>
              <p:spPr bwMode="auto">
                <a:xfrm flipH="1">
                  <a:off x="3893" y="262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0" name="Line 590"/>
                <p:cNvSpPr>
                  <a:spLocks noChangeShapeType="1"/>
                </p:cNvSpPr>
                <p:nvPr/>
              </p:nvSpPr>
              <p:spPr bwMode="auto">
                <a:xfrm>
                  <a:off x="3958" y="2676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1" name="Line 591"/>
                <p:cNvSpPr>
                  <a:spLocks noChangeShapeType="1"/>
                </p:cNvSpPr>
                <p:nvPr/>
              </p:nvSpPr>
              <p:spPr bwMode="auto">
                <a:xfrm flipH="1">
                  <a:off x="3958" y="2676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2" name="Line 592"/>
                <p:cNvSpPr>
                  <a:spLocks noChangeShapeType="1"/>
                </p:cNvSpPr>
                <p:nvPr/>
              </p:nvSpPr>
              <p:spPr bwMode="auto">
                <a:xfrm>
                  <a:off x="4789" y="193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3" name="Line 593"/>
                <p:cNvSpPr>
                  <a:spLocks noChangeShapeType="1"/>
                </p:cNvSpPr>
                <p:nvPr/>
              </p:nvSpPr>
              <p:spPr bwMode="auto">
                <a:xfrm flipH="1">
                  <a:off x="4789" y="193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4" name="Line 594"/>
                <p:cNvSpPr>
                  <a:spLocks noChangeShapeType="1"/>
                </p:cNvSpPr>
                <p:nvPr/>
              </p:nvSpPr>
              <p:spPr bwMode="auto">
                <a:xfrm>
                  <a:off x="4713" y="1866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5" name="Line 595"/>
                <p:cNvSpPr>
                  <a:spLocks noChangeShapeType="1"/>
                </p:cNvSpPr>
                <p:nvPr/>
              </p:nvSpPr>
              <p:spPr bwMode="auto">
                <a:xfrm flipH="1">
                  <a:off x="4713" y="1866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6" name="Line 596"/>
                <p:cNvSpPr>
                  <a:spLocks noChangeShapeType="1"/>
                </p:cNvSpPr>
                <p:nvPr/>
              </p:nvSpPr>
              <p:spPr bwMode="auto">
                <a:xfrm>
                  <a:off x="3893" y="262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7" name="Line 597"/>
                <p:cNvSpPr>
                  <a:spLocks noChangeShapeType="1"/>
                </p:cNvSpPr>
                <p:nvPr/>
              </p:nvSpPr>
              <p:spPr bwMode="auto">
                <a:xfrm flipH="1">
                  <a:off x="3893" y="262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8" name="Freeform 598"/>
                <p:cNvSpPr>
                  <a:spLocks/>
                </p:cNvSpPr>
                <p:nvPr/>
              </p:nvSpPr>
              <p:spPr bwMode="auto">
                <a:xfrm>
                  <a:off x="3828" y="1812"/>
                  <a:ext cx="885" cy="821"/>
                </a:xfrm>
                <a:custGeom>
                  <a:avLst/>
                  <a:gdLst>
                    <a:gd name="T0" fmla="*/ 0 w 885"/>
                    <a:gd name="T1" fmla="*/ 767 h 821"/>
                    <a:gd name="T2" fmla="*/ 65 w 885"/>
                    <a:gd name="T3" fmla="*/ 821 h 821"/>
                    <a:gd name="T4" fmla="*/ 885 w 885"/>
                    <a:gd name="T5" fmla="*/ 65 h 821"/>
                    <a:gd name="T6" fmla="*/ 810 w 885"/>
                    <a:gd name="T7" fmla="*/ 0 h 821"/>
                    <a:gd name="T8" fmla="*/ 0 w 885"/>
                    <a:gd name="T9" fmla="*/ 767 h 8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5" h="821">
                      <a:moveTo>
                        <a:pt x="0" y="767"/>
                      </a:moveTo>
                      <a:lnTo>
                        <a:pt x="65" y="821"/>
                      </a:lnTo>
                      <a:lnTo>
                        <a:pt x="885" y="65"/>
                      </a:lnTo>
                      <a:lnTo>
                        <a:pt x="810" y="0"/>
                      </a:lnTo>
                      <a:lnTo>
                        <a:pt x="0" y="767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9" name="Line 599"/>
                <p:cNvSpPr>
                  <a:spLocks noChangeShapeType="1"/>
                </p:cNvSpPr>
                <p:nvPr/>
              </p:nvSpPr>
              <p:spPr bwMode="auto">
                <a:xfrm>
                  <a:off x="3785" y="2579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0" name="Line 600"/>
                <p:cNvSpPr>
                  <a:spLocks noChangeShapeType="1"/>
                </p:cNvSpPr>
                <p:nvPr/>
              </p:nvSpPr>
              <p:spPr bwMode="auto">
                <a:xfrm>
                  <a:off x="3828" y="2536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1" name="Line 601"/>
                <p:cNvSpPr>
                  <a:spLocks noChangeShapeType="1"/>
                </p:cNvSpPr>
                <p:nvPr/>
              </p:nvSpPr>
              <p:spPr bwMode="auto">
                <a:xfrm>
                  <a:off x="3850" y="2633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2" name="Line 602"/>
                <p:cNvSpPr>
                  <a:spLocks noChangeShapeType="1"/>
                </p:cNvSpPr>
                <p:nvPr/>
              </p:nvSpPr>
              <p:spPr bwMode="auto">
                <a:xfrm>
                  <a:off x="3893" y="2590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3" name="Line 603"/>
                <p:cNvSpPr>
                  <a:spLocks noChangeShapeType="1"/>
                </p:cNvSpPr>
                <p:nvPr/>
              </p:nvSpPr>
              <p:spPr bwMode="auto">
                <a:xfrm>
                  <a:off x="4670" y="1877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4" name="Line 604"/>
                <p:cNvSpPr>
                  <a:spLocks noChangeShapeType="1"/>
                </p:cNvSpPr>
                <p:nvPr/>
              </p:nvSpPr>
              <p:spPr bwMode="auto">
                <a:xfrm>
                  <a:off x="4713" y="1834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5" name="Line 605"/>
                <p:cNvSpPr>
                  <a:spLocks noChangeShapeType="1"/>
                </p:cNvSpPr>
                <p:nvPr/>
              </p:nvSpPr>
              <p:spPr bwMode="auto">
                <a:xfrm>
                  <a:off x="4595" y="1812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6" name="Line 606"/>
                <p:cNvSpPr>
                  <a:spLocks noChangeShapeType="1"/>
                </p:cNvSpPr>
                <p:nvPr/>
              </p:nvSpPr>
              <p:spPr bwMode="auto">
                <a:xfrm>
                  <a:off x="4638" y="1769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2" name="Group 808"/>
              <p:cNvGrpSpPr>
                <a:grpSpLocks/>
              </p:cNvGrpSpPr>
              <p:nvPr/>
            </p:nvGrpSpPr>
            <p:grpSpPr bwMode="auto">
              <a:xfrm>
                <a:off x="4654550" y="1847850"/>
                <a:ext cx="2862263" cy="2365375"/>
                <a:chOff x="2932" y="1164"/>
                <a:chExt cx="1803" cy="1490"/>
              </a:xfrm>
            </p:grpSpPr>
            <p:sp>
              <p:nvSpPr>
                <p:cNvPr id="477" name="Line 608"/>
                <p:cNvSpPr>
                  <a:spLocks noChangeShapeType="1"/>
                </p:cNvSpPr>
                <p:nvPr/>
              </p:nvSpPr>
              <p:spPr bwMode="auto">
                <a:xfrm>
                  <a:off x="3785" y="2579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8" name="Line 609"/>
                <p:cNvSpPr>
                  <a:spLocks noChangeShapeType="1"/>
                </p:cNvSpPr>
                <p:nvPr/>
              </p:nvSpPr>
              <p:spPr bwMode="auto">
                <a:xfrm>
                  <a:off x="3828" y="2536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9" name="Line 610"/>
                <p:cNvSpPr>
                  <a:spLocks noChangeShapeType="1"/>
                </p:cNvSpPr>
                <p:nvPr/>
              </p:nvSpPr>
              <p:spPr bwMode="auto">
                <a:xfrm>
                  <a:off x="3806" y="2557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0" name="Line 611"/>
                <p:cNvSpPr>
                  <a:spLocks noChangeShapeType="1"/>
                </p:cNvSpPr>
                <p:nvPr/>
              </p:nvSpPr>
              <p:spPr bwMode="auto">
                <a:xfrm flipH="1">
                  <a:off x="3806" y="2557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1" name="Line 612"/>
                <p:cNvSpPr>
                  <a:spLocks noChangeShapeType="1"/>
                </p:cNvSpPr>
                <p:nvPr/>
              </p:nvSpPr>
              <p:spPr bwMode="auto">
                <a:xfrm>
                  <a:off x="3871" y="261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2" name="Line 613"/>
                <p:cNvSpPr>
                  <a:spLocks noChangeShapeType="1"/>
                </p:cNvSpPr>
                <p:nvPr/>
              </p:nvSpPr>
              <p:spPr bwMode="auto">
                <a:xfrm flipH="1">
                  <a:off x="3871" y="261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3" name="Line 614"/>
                <p:cNvSpPr>
                  <a:spLocks noChangeShapeType="1"/>
                </p:cNvSpPr>
                <p:nvPr/>
              </p:nvSpPr>
              <p:spPr bwMode="auto">
                <a:xfrm>
                  <a:off x="4692" y="1855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4" name="Line 615"/>
                <p:cNvSpPr>
                  <a:spLocks noChangeShapeType="1"/>
                </p:cNvSpPr>
                <p:nvPr/>
              </p:nvSpPr>
              <p:spPr bwMode="auto">
                <a:xfrm flipH="1">
                  <a:off x="4692" y="1855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5" name="Line 616"/>
                <p:cNvSpPr>
                  <a:spLocks noChangeShapeType="1"/>
                </p:cNvSpPr>
                <p:nvPr/>
              </p:nvSpPr>
              <p:spPr bwMode="auto">
                <a:xfrm>
                  <a:off x="4616" y="179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6" name="Line 617"/>
                <p:cNvSpPr>
                  <a:spLocks noChangeShapeType="1"/>
                </p:cNvSpPr>
                <p:nvPr/>
              </p:nvSpPr>
              <p:spPr bwMode="auto">
                <a:xfrm flipH="1">
                  <a:off x="4616" y="179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7" name="Line 618"/>
                <p:cNvSpPr>
                  <a:spLocks noChangeShapeType="1"/>
                </p:cNvSpPr>
                <p:nvPr/>
              </p:nvSpPr>
              <p:spPr bwMode="auto">
                <a:xfrm>
                  <a:off x="3806" y="2557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8" name="Line 619"/>
                <p:cNvSpPr>
                  <a:spLocks noChangeShapeType="1"/>
                </p:cNvSpPr>
                <p:nvPr/>
              </p:nvSpPr>
              <p:spPr bwMode="auto">
                <a:xfrm flipH="1">
                  <a:off x="3806" y="2557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9" name="Freeform 620"/>
                <p:cNvSpPr>
                  <a:spLocks/>
                </p:cNvSpPr>
                <p:nvPr/>
              </p:nvSpPr>
              <p:spPr bwMode="auto">
                <a:xfrm>
                  <a:off x="3731" y="1737"/>
                  <a:ext cx="885" cy="831"/>
                </a:xfrm>
                <a:custGeom>
                  <a:avLst/>
                  <a:gdLst>
                    <a:gd name="T0" fmla="*/ 0 w 885"/>
                    <a:gd name="T1" fmla="*/ 766 h 831"/>
                    <a:gd name="T2" fmla="*/ 75 w 885"/>
                    <a:gd name="T3" fmla="*/ 831 h 831"/>
                    <a:gd name="T4" fmla="*/ 885 w 885"/>
                    <a:gd name="T5" fmla="*/ 64 h 831"/>
                    <a:gd name="T6" fmla="*/ 810 w 885"/>
                    <a:gd name="T7" fmla="*/ 0 h 831"/>
                    <a:gd name="T8" fmla="*/ 0 w 885"/>
                    <a:gd name="T9" fmla="*/ 766 h 8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5" h="831">
                      <a:moveTo>
                        <a:pt x="0" y="766"/>
                      </a:moveTo>
                      <a:lnTo>
                        <a:pt x="75" y="831"/>
                      </a:lnTo>
                      <a:lnTo>
                        <a:pt x="885" y="64"/>
                      </a:lnTo>
                      <a:lnTo>
                        <a:pt x="810" y="0"/>
                      </a:lnTo>
                      <a:lnTo>
                        <a:pt x="0" y="766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0" name="Line 621"/>
                <p:cNvSpPr>
                  <a:spLocks noChangeShapeType="1"/>
                </p:cNvSpPr>
                <p:nvPr/>
              </p:nvSpPr>
              <p:spPr bwMode="auto">
                <a:xfrm>
                  <a:off x="3688" y="2503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1" name="Line 622"/>
                <p:cNvSpPr>
                  <a:spLocks noChangeShapeType="1"/>
                </p:cNvSpPr>
                <p:nvPr/>
              </p:nvSpPr>
              <p:spPr bwMode="auto">
                <a:xfrm>
                  <a:off x="3731" y="2460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2" name="Line 623"/>
                <p:cNvSpPr>
                  <a:spLocks noChangeShapeType="1"/>
                </p:cNvSpPr>
                <p:nvPr/>
              </p:nvSpPr>
              <p:spPr bwMode="auto">
                <a:xfrm>
                  <a:off x="3763" y="2568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3" name="Line 624"/>
                <p:cNvSpPr>
                  <a:spLocks noChangeShapeType="1"/>
                </p:cNvSpPr>
                <p:nvPr/>
              </p:nvSpPr>
              <p:spPr bwMode="auto">
                <a:xfrm>
                  <a:off x="3806" y="2525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4" name="Line 625"/>
                <p:cNvSpPr>
                  <a:spLocks noChangeShapeType="1"/>
                </p:cNvSpPr>
                <p:nvPr/>
              </p:nvSpPr>
              <p:spPr bwMode="auto">
                <a:xfrm>
                  <a:off x="4573" y="1801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5" name="Line 626"/>
                <p:cNvSpPr>
                  <a:spLocks noChangeShapeType="1"/>
                </p:cNvSpPr>
                <p:nvPr/>
              </p:nvSpPr>
              <p:spPr bwMode="auto">
                <a:xfrm>
                  <a:off x="4616" y="1758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6" name="Line 627"/>
                <p:cNvSpPr>
                  <a:spLocks noChangeShapeType="1"/>
                </p:cNvSpPr>
                <p:nvPr/>
              </p:nvSpPr>
              <p:spPr bwMode="auto">
                <a:xfrm>
                  <a:off x="4497" y="1737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7" name="Line 628"/>
                <p:cNvSpPr>
                  <a:spLocks noChangeShapeType="1"/>
                </p:cNvSpPr>
                <p:nvPr/>
              </p:nvSpPr>
              <p:spPr bwMode="auto">
                <a:xfrm>
                  <a:off x="4541" y="1693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8" name="Line 629"/>
                <p:cNvSpPr>
                  <a:spLocks noChangeShapeType="1"/>
                </p:cNvSpPr>
                <p:nvPr/>
              </p:nvSpPr>
              <p:spPr bwMode="auto">
                <a:xfrm>
                  <a:off x="3688" y="2503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9" name="Line 630"/>
                <p:cNvSpPr>
                  <a:spLocks noChangeShapeType="1"/>
                </p:cNvSpPr>
                <p:nvPr/>
              </p:nvSpPr>
              <p:spPr bwMode="auto">
                <a:xfrm>
                  <a:off x="3731" y="2460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0" name="Line 631"/>
                <p:cNvSpPr>
                  <a:spLocks noChangeShapeType="1"/>
                </p:cNvSpPr>
                <p:nvPr/>
              </p:nvSpPr>
              <p:spPr bwMode="auto">
                <a:xfrm>
                  <a:off x="3709" y="248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1" name="Line 632"/>
                <p:cNvSpPr>
                  <a:spLocks noChangeShapeType="1"/>
                </p:cNvSpPr>
                <p:nvPr/>
              </p:nvSpPr>
              <p:spPr bwMode="auto">
                <a:xfrm flipH="1">
                  <a:off x="3709" y="248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2" name="Line 633"/>
                <p:cNvSpPr>
                  <a:spLocks noChangeShapeType="1"/>
                </p:cNvSpPr>
                <p:nvPr/>
              </p:nvSpPr>
              <p:spPr bwMode="auto">
                <a:xfrm>
                  <a:off x="3785" y="2546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3" name="Line 634"/>
                <p:cNvSpPr>
                  <a:spLocks noChangeShapeType="1"/>
                </p:cNvSpPr>
                <p:nvPr/>
              </p:nvSpPr>
              <p:spPr bwMode="auto">
                <a:xfrm flipH="1">
                  <a:off x="3785" y="2546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4" name="Line 635"/>
                <p:cNvSpPr>
                  <a:spLocks noChangeShapeType="1"/>
                </p:cNvSpPr>
                <p:nvPr/>
              </p:nvSpPr>
              <p:spPr bwMode="auto">
                <a:xfrm>
                  <a:off x="4595" y="1780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5" name="Line 636"/>
                <p:cNvSpPr>
                  <a:spLocks noChangeShapeType="1"/>
                </p:cNvSpPr>
                <p:nvPr/>
              </p:nvSpPr>
              <p:spPr bwMode="auto">
                <a:xfrm flipH="1">
                  <a:off x="4595" y="1780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6" name="Line 637"/>
                <p:cNvSpPr>
                  <a:spLocks noChangeShapeType="1"/>
                </p:cNvSpPr>
                <p:nvPr/>
              </p:nvSpPr>
              <p:spPr bwMode="auto">
                <a:xfrm>
                  <a:off x="4519" y="1715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7" name="Line 638"/>
                <p:cNvSpPr>
                  <a:spLocks noChangeShapeType="1"/>
                </p:cNvSpPr>
                <p:nvPr/>
              </p:nvSpPr>
              <p:spPr bwMode="auto">
                <a:xfrm flipH="1">
                  <a:off x="4519" y="1715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8" name="Line 639"/>
                <p:cNvSpPr>
                  <a:spLocks noChangeShapeType="1"/>
                </p:cNvSpPr>
                <p:nvPr/>
              </p:nvSpPr>
              <p:spPr bwMode="auto">
                <a:xfrm>
                  <a:off x="3709" y="248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9" name="Line 640"/>
                <p:cNvSpPr>
                  <a:spLocks noChangeShapeType="1"/>
                </p:cNvSpPr>
                <p:nvPr/>
              </p:nvSpPr>
              <p:spPr bwMode="auto">
                <a:xfrm flipH="1">
                  <a:off x="3709" y="248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0" name="Freeform 641"/>
                <p:cNvSpPr>
                  <a:spLocks/>
                </p:cNvSpPr>
                <p:nvPr/>
              </p:nvSpPr>
              <p:spPr bwMode="auto">
                <a:xfrm>
                  <a:off x="3644" y="1661"/>
                  <a:ext cx="875" cy="842"/>
                </a:xfrm>
                <a:custGeom>
                  <a:avLst/>
                  <a:gdLst>
                    <a:gd name="T0" fmla="*/ 0 w 875"/>
                    <a:gd name="T1" fmla="*/ 777 h 842"/>
                    <a:gd name="T2" fmla="*/ 65 w 875"/>
                    <a:gd name="T3" fmla="*/ 842 h 842"/>
                    <a:gd name="T4" fmla="*/ 875 w 875"/>
                    <a:gd name="T5" fmla="*/ 65 h 842"/>
                    <a:gd name="T6" fmla="*/ 799 w 875"/>
                    <a:gd name="T7" fmla="*/ 0 h 842"/>
                    <a:gd name="T8" fmla="*/ 0 w 875"/>
                    <a:gd name="T9" fmla="*/ 777 h 8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75" h="842">
                      <a:moveTo>
                        <a:pt x="0" y="777"/>
                      </a:moveTo>
                      <a:lnTo>
                        <a:pt x="65" y="842"/>
                      </a:lnTo>
                      <a:lnTo>
                        <a:pt x="875" y="65"/>
                      </a:lnTo>
                      <a:lnTo>
                        <a:pt x="799" y="0"/>
                      </a:lnTo>
                      <a:lnTo>
                        <a:pt x="0" y="777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1" name="Line 642"/>
                <p:cNvSpPr>
                  <a:spLocks noChangeShapeType="1"/>
                </p:cNvSpPr>
                <p:nvPr/>
              </p:nvSpPr>
              <p:spPr bwMode="auto">
                <a:xfrm>
                  <a:off x="3601" y="2438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2" name="Line 643"/>
                <p:cNvSpPr>
                  <a:spLocks noChangeShapeType="1"/>
                </p:cNvSpPr>
                <p:nvPr/>
              </p:nvSpPr>
              <p:spPr bwMode="auto">
                <a:xfrm>
                  <a:off x="3644" y="2395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3" name="Line 644"/>
                <p:cNvSpPr>
                  <a:spLocks noChangeShapeType="1"/>
                </p:cNvSpPr>
                <p:nvPr/>
              </p:nvSpPr>
              <p:spPr bwMode="auto">
                <a:xfrm>
                  <a:off x="3666" y="2503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4" name="Line 645"/>
                <p:cNvSpPr>
                  <a:spLocks noChangeShapeType="1"/>
                </p:cNvSpPr>
                <p:nvPr/>
              </p:nvSpPr>
              <p:spPr bwMode="auto">
                <a:xfrm>
                  <a:off x="3709" y="2460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5" name="Line 646"/>
                <p:cNvSpPr>
                  <a:spLocks noChangeShapeType="1"/>
                </p:cNvSpPr>
                <p:nvPr/>
              </p:nvSpPr>
              <p:spPr bwMode="auto">
                <a:xfrm>
                  <a:off x="4476" y="1726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6" name="Line 647"/>
                <p:cNvSpPr>
                  <a:spLocks noChangeShapeType="1"/>
                </p:cNvSpPr>
                <p:nvPr/>
              </p:nvSpPr>
              <p:spPr bwMode="auto">
                <a:xfrm>
                  <a:off x="4519" y="1683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7" name="Line 648"/>
                <p:cNvSpPr>
                  <a:spLocks noChangeShapeType="1"/>
                </p:cNvSpPr>
                <p:nvPr/>
              </p:nvSpPr>
              <p:spPr bwMode="auto">
                <a:xfrm>
                  <a:off x="4400" y="1661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8" name="Line 649"/>
                <p:cNvSpPr>
                  <a:spLocks noChangeShapeType="1"/>
                </p:cNvSpPr>
                <p:nvPr/>
              </p:nvSpPr>
              <p:spPr bwMode="auto">
                <a:xfrm>
                  <a:off x="4443" y="1618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9" name="Line 650"/>
                <p:cNvSpPr>
                  <a:spLocks noChangeShapeType="1"/>
                </p:cNvSpPr>
                <p:nvPr/>
              </p:nvSpPr>
              <p:spPr bwMode="auto">
                <a:xfrm>
                  <a:off x="3601" y="2438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0" name="Line 651"/>
                <p:cNvSpPr>
                  <a:spLocks noChangeShapeType="1"/>
                </p:cNvSpPr>
                <p:nvPr/>
              </p:nvSpPr>
              <p:spPr bwMode="auto">
                <a:xfrm>
                  <a:off x="3644" y="2395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1" name="Line 652"/>
                <p:cNvSpPr>
                  <a:spLocks noChangeShapeType="1"/>
                </p:cNvSpPr>
                <p:nvPr/>
              </p:nvSpPr>
              <p:spPr bwMode="auto">
                <a:xfrm>
                  <a:off x="3623" y="241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2" name="Line 653"/>
                <p:cNvSpPr>
                  <a:spLocks noChangeShapeType="1"/>
                </p:cNvSpPr>
                <p:nvPr/>
              </p:nvSpPr>
              <p:spPr bwMode="auto">
                <a:xfrm flipH="1">
                  <a:off x="3623" y="241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3" name="Line 654"/>
                <p:cNvSpPr>
                  <a:spLocks noChangeShapeType="1"/>
                </p:cNvSpPr>
                <p:nvPr/>
              </p:nvSpPr>
              <p:spPr bwMode="auto">
                <a:xfrm>
                  <a:off x="3688" y="248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4" name="Line 655"/>
                <p:cNvSpPr>
                  <a:spLocks noChangeShapeType="1"/>
                </p:cNvSpPr>
                <p:nvPr/>
              </p:nvSpPr>
              <p:spPr bwMode="auto">
                <a:xfrm flipH="1">
                  <a:off x="3688" y="248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5" name="Line 656"/>
                <p:cNvSpPr>
                  <a:spLocks noChangeShapeType="1"/>
                </p:cNvSpPr>
                <p:nvPr/>
              </p:nvSpPr>
              <p:spPr bwMode="auto">
                <a:xfrm>
                  <a:off x="4497" y="1704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6" name="Line 657"/>
                <p:cNvSpPr>
                  <a:spLocks noChangeShapeType="1"/>
                </p:cNvSpPr>
                <p:nvPr/>
              </p:nvSpPr>
              <p:spPr bwMode="auto">
                <a:xfrm flipH="1">
                  <a:off x="4497" y="1704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7" name="Line 658"/>
                <p:cNvSpPr>
                  <a:spLocks noChangeShapeType="1"/>
                </p:cNvSpPr>
                <p:nvPr/>
              </p:nvSpPr>
              <p:spPr bwMode="auto">
                <a:xfrm>
                  <a:off x="4422" y="1639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8" name="Line 659"/>
                <p:cNvSpPr>
                  <a:spLocks noChangeShapeType="1"/>
                </p:cNvSpPr>
                <p:nvPr/>
              </p:nvSpPr>
              <p:spPr bwMode="auto">
                <a:xfrm flipH="1">
                  <a:off x="4422" y="1639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9" name="Line 660"/>
                <p:cNvSpPr>
                  <a:spLocks noChangeShapeType="1"/>
                </p:cNvSpPr>
                <p:nvPr/>
              </p:nvSpPr>
              <p:spPr bwMode="auto">
                <a:xfrm>
                  <a:off x="3623" y="241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0" name="Line 661"/>
                <p:cNvSpPr>
                  <a:spLocks noChangeShapeType="1"/>
                </p:cNvSpPr>
                <p:nvPr/>
              </p:nvSpPr>
              <p:spPr bwMode="auto">
                <a:xfrm flipH="1">
                  <a:off x="3623" y="241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1" name="Freeform 662"/>
                <p:cNvSpPr>
                  <a:spLocks/>
                </p:cNvSpPr>
                <p:nvPr/>
              </p:nvSpPr>
              <p:spPr bwMode="auto">
                <a:xfrm>
                  <a:off x="3558" y="1596"/>
                  <a:ext cx="864" cy="842"/>
                </a:xfrm>
                <a:custGeom>
                  <a:avLst/>
                  <a:gdLst>
                    <a:gd name="T0" fmla="*/ 0 w 864"/>
                    <a:gd name="T1" fmla="*/ 778 h 842"/>
                    <a:gd name="T2" fmla="*/ 65 w 864"/>
                    <a:gd name="T3" fmla="*/ 842 h 842"/>
                    <a:gd name="T4" fmla="*/ 864 w 864"/>
                    <a:gd name="T5" fmla="*/ 65 h 842"/>
                    <a:gd name="T6" fmla="*/ 788 w 864"/>
                    <a:gd name="T7" fmla="*/ 0 h 842"/>
                    <a:gd name="T8" fmla="*/ 0 w 864"/>
                    <a:gd name="T9" fmla="*/ 778 h 8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64" h="842">
                      <a:moveTo>
                        <a:pt x="0" y="778"/>
                      </a:moveTo>
                      <a:lnTo>
                        <a:pt x="65" y="842"/>
                      </a:lnTo>
                      <a:lnTo>
                        <a:pt x="864" y="65"/>
                      </a:lnTo>
                      <a:lnTo>
                        <a:pt x="788" y="0"/>
                      </a:lnTo>
                      <a:lnTo>
                        <a:pt x="0" y="778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2" name="Line 663"/>
                <p:cNvSpPr>
                  <a:spLocks noChangeShapeType="1"/>
                </p:cNvSpPr>
                <p:nvPr/>
              </p:nvSpPr>
              <p:spPr bwMode="auto">
                <a:xfrm>
                  <a:off x="3515" y="2374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3" name="Line 664"/>
                <p:cNvSpPr>
                  <a:spLocks noChangeShapeType="1"/>
                </p:cNvSpPr>
                <p:nvPr/>
              </p:nvSpPr>
              <p:spPr bwMode="auto">
                <a:xfrm>
                  <a:off x="3558" y="2330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4" name="Line 665"/>
                <p:cNvSpPr>
                  <a:spLocks noChangeShapeType="1"/>
                </p:cNvSpPr>
                <p:nvPr/>
              </p:nvSpPr>
              <p:spPr bwMode="auto">
                <a:xfrm>
                  <a:off x="3580" y="2438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5" name="Line 666"/>
                <p:cNvSpPr>
                  <a:spLocks noChangeShapeType="1"/>
                </p:cNvSpPr>
                <p:nvPr/>
              </p:nvSpPr>
              <p:spPr bwMode="auto">
                <a:xfrm>
                  <a:off x="3623" y="2395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6" name="Line 667"/>
                <p:cNvSpPr>
                  <a:spLocks noChangeShapeType="1"/>
                </p:cNvSpPr>
                <p:nvPr/>
              </p:nvSpPr>
              <p:spPr bwMode="auto">
                <a:xfrm>
                  <a:off x="4379" y="1661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7" name="Line 668"/>
                <p:cNvSpPr>
                  <a:spLocks noChangeShapeType="1"/>
                </p:cNvSpPr>
                <p:nvPr/>
              </p:nvSpPr>
              <p:spPr bwMode="auto">
                <a:xfrm>
                  <a:off x="4422" y="1618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8" name="Line 669"/>
                <p:cNvSpPr>
                  <a:spLocks noChangeShapeType="1"/>
                </p:cNvSpPr>
                <p:nvPr/>
              </p:nvSpPr>
              <p:spPr bwMode="auto">
                <a:xfrm>
                  <a:off x="4303" y="1596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9" name="Line 670"/>
                <p:cNvSpPr>
                  <a:spLocks noChangeShapeType="1"/>
                </p:cNvSpPr>
                <p:nvPr/>
              </p:nvSpPr>
              <p:spPr bwMode="auto">
                <a:xfrm>
                  <a:off x="4346" y="1553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0" name="Line 671"/>
                <p:cNvSpPr>
                  <a:spLocks noChangeShapeType="1"/>
                </p:cNvSpPr>
                <p:nvPr/>
              </p:nvSpPr>
              <p:spPr bwMode="auto">
                <a:xfrm>
                  <a:off x="3515" y="2374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1" name="Line 672"/>
                <p:cNvSpPr>
                  <a:spLocks noChangeShapeType="1"/>
                </p:cNvSpPr>
                <p:nvPr/>
              </p:nvSpPr>
              <p:spPr bwMode="auto">
                <a:xfrm>
                  <a:off x="3558" y="2330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2" name="Line 673"/>
                <p:cNvSpPr>
                  <a:spLocks noChangeShapeType="1"/>
                </p:cNvSpPr>
                <p:nvPr/>
              </p:nvSpPr>
              <p:spPr bwMode="auto">
                <a:xfrm>
                  <a:off x="3536" y="2352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3" name="Line 674"/>
                <p:cNvSpPr>
                  <a:spLocks noChangeShapeType="1"/>
                </p:cNvSpPr>
                <p:nvPr/>
              </p:nvSpPr>
              <p:spPr bwMode="auto">
                <a:xfrm flipH="1">
                  <a:off x="3536" y="2352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4" name="Line 675"/>
                <p:cNvSpPr>
                  <a:spLocks noChangeShapeType="1"/>
                </p:cNvSpPr>
                <p:nvPr/>
              </p:nvSpPr>
              <p:spPr bwMode="auto">
                <a:xfrm>
                  <a:off x="3601" y="241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5" name="Line 676"/>
                <p:cNvSpPr>
                  <a:spLocks noChangeShapeType="1"/>
                </p:cNvSpPr>
                <p:nvPr/>
              </p:nvSpPr>
              <p:spPr bwMode="auto">
                <a:xfrm flipH="1">
                  <a:off x="3601" y="241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6" name="Line 677"/>
                <p:cNvSpPr>
                  <a:spLocks noChangeShapeType="1"/>
                </p:cNvSpPr>
                <p:nvPr/>
              </p:nvSpPr>
              <p:spPr bwMode="auto">
                <a:xfrm>
                  <a:off x="4400" y="1639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7" name="Line 678"/>
                <p:cNvSpPr>
                  <a:spLocks noChangeShapeType="1"/>
                </p:cNvSpPr>
                <p:nvPr/>
              </p:nvSpPr>
              <p:spPr bwMode="auto">
                <a:xfrm flipH="1">
                  <a:off x="4400" y="1639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8" name="Line 679"/>
                <p:cNvSpPr>
                  <a:spLocks noChangeShapeType="1"/>
                </p:cNvSpPr>
                <p:nvPr/>
              </p:nvSpPr>
              <p:spPr bwMode="auto">
                <a:xfrm>
                  <a:off x="4325" y="1575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9" name="Line 680"/>
                <p:cNvSpPr>
                  <a:spLocks noChangeShapeType="1"/>
                </p:cNvSpPr>
                <p:nvPr/>
              </p:nvSpPr>
              <p:spPr bwMode="auto">
                <a:xfrm flipH="1">
                  <a:off x="4325" y="1575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0" name="Line 681"/>
                <p:cNvSpPr>
                  <a:spLocks noChangeShapeType="1"/>
                </p:cNvSpPr>
                <p:nvPr/>
              </p:nvSpPr>
              <p:spPr bwMode="auto">
                <a:xfrm>
                  <a:off x="3536" y="2352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1" name="Line 682"/>
                <p:cNvSpPr>
                  <a:spLocks noChangeShapeType="1"/>
                </p:cNvSpPr>
                <p:nvPr/>
              </p:nvSpPr>
              <p:spPr bwMode="auto">
                <a:xfrm flipH="1">
                  <a:off x="3536" y="2352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2" name="Freeform 683"/>
                <p:cNvSpPr>
                  <a:spLocks/>
                </p:cNvSpPr>
                <p:nvPr/>
              </p:nvSpPr>
              <p:spPr bwMode="auto">
                <a:xfrm>
                  <a:off x="3461" y="1521"/>
                  <a:ext cx="864" cy="853"/>
                </a:xfrm>
                <a:custGeom>
                  <a:avLst/>
                  <a:gdLst>
                    <a:gd name="T0" fmla="*/ 0 w 864"/>
                    <a:gd name="T1" fmla="*/ 799 h 853"/>
                    <a:gd name="T2" fmla="*/ 75 w 864"/>
                    <a:gd name="T3" fmla="*/ 853 h 853"/>
                    <a:gd name="T4" fmla="*/ 864 w 864"/>
                    <a:gd name="T5" fmla="*/ 64 h 853"/>
                    <a:gd name="T6" fmla="*/ 788 w 864"/>
                    <a:gd name="T7" fmla="*/ 0 h 853"/>
                    <a:gd name="T8" fmla="*/ 0 w 864"/>
                    <a:gd name="T9" fmla="*/ 799 h 8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64" h="853">
                      <a:moveTo>
                        <a:pt x="0" y="799"/>
                      </a:moveTo>
                      <a:lnTo>
                        <a:pt x="75" y="853"/>
                      </a:lnTo>
                      <a:lnTo>
                        <a:pt x="864" y="64"/>
                      </a:lnTo>
                      <a:lnTo>
                        <a:pt x="788" y="0"/>
                      </a:lnTo>
                      <a:lnTo>
                        <a:pt x="0" y="799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3" name="Line 684"/>
                <p:cNvSpPr>
                  <a:spLocks noChangeShapeType="1"/>
                </p:cNvSpPr>
                <p:nvPr/>
              </p:nvSpPr>
              <p:spPr bwMode="auto">
                <a:xfrm>
                  <a:off x="3418" y="2320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4" name="Line 685"/>
                <p:cNvSpPr>
                  <a:spLocks noChangeShapeType="1"/>
                </p:cNvSpPr>
                <p:nvPr/>
              </p:nvSpPr>
              <p:spPr bwMode="auto">
                <a:xfrm>
                  <a:off x="3461" y="2276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5" name="Line 686"/>
                <p:cNvSpPr>
                  <a:spLocks noChangeShapeType="1"/>
                </p:cNvSpPr>
                <p:nvPr/>
              </p:nvSpPr>
              <p:spPr bwMode="auto">
                <a:xfrm>
                  <a:off x="3493" y="2374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6" name="Line 687"/>
                <p:cNvSpPr>
                  <a:spLocks noChangeShapeType="1"/>
                </p:cNvSpPr>
                <p:nvPr/>
              </p:nvSpPr>
              <p:spPr bwMode="auto">
                <a:xfrm>
                  <a:off x="3536" y="2330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7" name="Line 688"/>
                <p:cNvSpPr>
                  <a:spLocks noChangeShapeType="1"/>
                </p:cNvSpPr>
                <p:nvPr/>
              </p:nvSpPr>
              <p:spPr bwMode="auto">
                <a:xfrm>
                  <a:off x="4282" y="1585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8" name="Line 689"/>
                <p:cNvSpPr>
                  <a:spLocks noChangeShapeType="1"/>
                </p:cNvSpPr>
                <p:nvPr/>
              </p:nvSpPr>
              <p:spPr bwMode="auto">
                <a:xfrm>
                  <a:off x="4325" y="1542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9" name="Line 690"/>
                <p:cNvSpPr>
                  <a:spLocks noChangeShapeType="1"/>
                </p:cNvSpPr>
                <p:nvPr/>
              </p:nvSpPr>
              <p:spPr bwMode="auto">
                <a:xfrm>
                  <a:off x="4206" y="1521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0" name="Line 691"/>
                <p:cNvSpPr>
                  <a:spLocks noChangeShapeType="1"/>
                </p:cNvSpPr>
                <p:nvPr/>
              </p:nvSpPr>
              <p:spPr bwMode="auto">
                <a:xfrm>
                  <a:off x="4249" y="1477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1" name="Line 692"/>
                <p:cNvSpPr>
                  <a:spLocks noChangeShapeType="1"/>
                </p:cNvSpPr>
                <p:nvPr/>
              </p:nvSpPr>
              <p:spPr bwMode="auto">
                <a:xfrm>
                  <a:off x="3418" y="2320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2" name="Line 693"/>
                <p:cNvSpPr>
                  <a:spLocks noChangeShapeType="1"/>
                </p:cNvSpPr>
                <p:nvPr/>
              </p:nvSpPr>
              <p:spPr bwMode="auto">
                <a:xfrm>
                  <a:off x="3461" y="2276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3" name="Line 694"/>
                <p:cNvSpPr>
                  <a:spLocks noChangeShapeType="1"/>
                </p:cNvSpPr>
                <p:nvPr/>
              </p:nvSpPr>
              <p:spPr bwMode="auto">
                <a:xfrm>
                  <a:off x="3439" y="2298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4" name="Line 695"/>
                <p:cNvSpPr>
                  <a:spLocks noChangeShapeType="1"/>
                </p:cNvSpPr>
                <p:nvPr/>
              </p:nvSpPr>
              <p:spPr bwMode="auto">
                <a:xfrm flipH="1">
                  <a:off x="3439" y="2298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5" name="Line 696"/>
                <p:cNvSpPr>
                  <a:spLocks noChangeShapeType="1"/>
                </p:cNvSpPr>
                <p:nvPr/>
              </p:nvSpPr>
              <p:spPr bwMode="auto">
                <a:xfrm>
                  <a:off x="3515" y="235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6" name="Line 697"/>
                <p:cNvSpPr>
                  <a:spLocks noChangeShapeType="1"/>
                </p:cNvSpPr>
                <p:nvPr/>
              </p:nvSpPr>
              <p:spPr bwMode="auto">
                <a:xfrm flipH="1">
                  <a:off x="3515" y="235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7" name="Line 698"/>
                <p:cNvSpPr>
                  <a:spLocks noChangeShapeType="1"/>
                </p:cNvSpPr>
                <p:nvPr/>
              </p:nvSpPr>
              <p:spPr bwMode="auto">
                <a:xfrm>
                  <a:off x="4303" y="1564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8" name="Line 699"/>
                <p:cNvSpPr>
                  <a:spLocks noChangeShapeType="1"/>
                </p:cNvSpPr>
                <p:nvPr/>
              </p:nvSpPr>
              <p:spPr bwMode="auto">
                <a:xfrm flipH="1">
                  <a:off x="4303" y="1564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9" name="Line 700"/>
                <p:cNvSpPr>
                  <a:spLocks noChangeShapeType="1"/>
                </p:cNvSpPr>
                <p:nvPr/>
              </p:nvSpPr>
              <p:spPr bwMode="auto">
                <a:xfrm>
                  <a:off x="4228" y="149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0" name="Line 701"/>
                <p:cNvSpPr>
                  <a:spLocks noChangeShapeType="1"/>
                </p:cNvSpPr>
                <p:nvPr/>
              </p:nvSpPr>
              <p:spPr bwMode="auto">
                <a:xfrm flipH="1">
                  <a:off x="4228" y="149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1" name="Line 702"/>
                <p:cNvSpPr>
                  <a:spLocks noChangeShapeType="1"/>
                </p:cNvSpPr>
                <p:nvPr/>
              </p:nvSpPr>
              <p:spPr bwMode="auto">
                <a:xfrm>
                  <a:off x="3439" y="2298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2" name="Line 703"/>
                <p:cNvSpPr>
                  <a:spLocks noChangeShapeType="1"/>
                </p:cNvSpPr>
                <p:nvPr/>
              </p:nvSpPr>
              <p:spPr bwMode="auto">
                <a:xfrm flipH="1">
                  <a:off x="3439" y="2298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3" name="Freeform 704"/>
                <p:cNvSpPr>
                  <a:spLocks/>
                </p:cNvSpPr>
                <p:nvPr/>
              </p:nvSpPr>
              <p:spPr bwMode="auto">
                <a:xfrm>
                  <a:off x="3364" y="1456"/>
                  <a:ext cx="864" cy="853"/>
                </a:xfrm>
                <a:custGeom>
                  <a:avLst/>
                  <a:gdLst>
                    <a:gd name="T0" fmla="*/ 0 w 864"/>
                    <a:gd name="T1" fmla="*/ 799 h 853"/>
                    <a:gd name="T2" fmla="*/ 75 w 864"/>
                    <a:gd name="T3" fmla="*/ 853 h 853"/>
                    <a:gd name="T4" fmla="*/ 864 w 864"/>
                    <a:gd name="T5" fmla="*/ 65 h 853"/>
                    <a:gd name="T6" fmla="*/ 777 w 864"/>
                    <a:gd name="T7" fmla="*/ 0 h 853"/>
                    <a:gd name="T8" fmla="*/ 0 w 864"/>
                    <a:gd name="T9" fmla="*/ 799 h 8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64" h="853">
                      <a:moveTo>
                        <a:pt x="0" y="799"/>
                      </a:moveTo>
                      <a:lnTo>
                        <a:pt x="75" y="853"/>
                      </a:lnTo>
                      <a:lnTo>
                        <a:pt x="864" y="65"/>
                      </a:lnTo>
                      <a:lnTo>
                        <a:pt x="777" y="0"/>
                      </a:lnTo>
                      <a:lnTo>
                        <a:pt x="0" y="799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4" name="Line 705"/>
                <p:cNvSpPr>
                  <a:spLocks noChangeShapeType="1"/>
                </p:cNvSpPr>
                <p:nvPr/>
              </p:nvSpPr>
              <p:spPr bwMode="auto">
                <a:xfrm>
                  <a:off x="3320" y="2255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5" name="Line 706"/>
                <p:cNvSpPr>
                  <a:spLocks noChangeShapeType="1"/>
                </p:cNvSpPr>
                <p:nvPr/>
              </p:nvSpPr>
              <p:spPr bwMode="auto">
                <a:xfrm>
                  <a:off x="3364" y="2212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6" name="Line 707"/>
                <p:cNvSpPr>
                  <a:spLocks noChangeShapeType="1"/>
                </p:cNvSpPr>
                <p:nvPr/>
              </p:nvSpPr>
              <p:spPr bwMode="auto">
                <a:xfrm>
                  <a:off x="3396" y="2309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7" name="Line 708"/>
                <p:cNvSpPr>
                  <a:spLocks noChangeShapeType="1"/>
                </p:cNvSpPr>
                <p:nvPr/>
              </p:nvSpPr>
              <p:spPr bwMode="auto">
                <a:xfrm>
                  <a:off x="3439" y="2266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8" name="Line 709"/>
                <p:cNvSpPr>
                  <a:spLocks noChangeShapeType="1"/>
                </p:cNvSpPr>
                <p:nvPr/>
              </p:nvSpPr>
              <p:spPr bwMode="auto">
                <a:xfrm>
                  <a:off x="4184" y="1521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9" name="Line 710"/>
                <p:cNvSpPr>
                  <a:spLocks noChangeShapeType="1"/>
                </p:cNvSpPr>
                <p:nvPr/>
              </p:nvSpPr>
              <p:spPr bwMode="auto">
                <a:xfrm>
                  <a:off x="4228" y="1477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0" name="Line 711"/>
                <p:cNvSpPr>
                  <a:spLocks noChangeShapeType="1"/>
                </p:cNvSpPr>
                <p:nvPr/>
              </p:nvSpPr>
              <p:spPr bwMode="auto">
                <a:xfrm>
                  <a:off x="4098" y="1456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1" name="Line 712"/>
                <p:cNvSpPr>
                  <a:spLocks noChangeShapeType="1"/>
                </p:cNvSpPr>
                <p:nvPr/>
              </p:nvSpPr>
              <p:spPr bwMode="auto">
                <a:xfrm>
                  <a:off x="4141" y="1413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2" name="Line 713"/>
                <p:cNvSpPr>
                  <a:spLocks noChangeShapeType="1"/>
                </p:cNvSpPr>
                <p:nvPr/>
              </p:nvSpPr>
              <p:spPr bwMode="auto">
                <a:xfrm>
                  <a:off x="3320" y="2255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3" name="Line 714"/>
                <p:cNvSpPr>
                  <a:spLocks noChangeShapeType="1"/>
                </p:cNvSpPr>
                <p:nvPr/>
              </p:nvSpPr>
              <p:spPr bwMode="auto">
                <a:xfrm>
                  <a:off x="3364" y="2212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4" name="Line 715"/>
                <p:cNvSpPr>
                  <a:spLocks noChangeShapeType="1"/>
                </p:cNvSpPr>
                <p:nvPr/>
              </p:nvSpPr>
              <p:spPr bwMode="auto">
                <a:xfrm>
                  <a:off x="3342" y="2233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5" name="Line 716"/>
                <p:cNvSpPr>
                  <a:spLocks noChangeShapeType="1"/>
                </p:cNvSpPr>
                <p:nvPr/>
              </p:nvSpPr>
              <p:spPr bwMode="auto">
                <a:xfrm flipH="1">
                  <a:off x="3342" y="2233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6" name="Line 717"/>
                <p:cNvSpPr>
                  <a:spLocks noChangeShapeType="1"/>
                </p:cNvSpPr>
                <p:nvPr/>
              </p:nvSpPr>
              <p:spPr bwMode="auto">
                <a:xfrm>
                  <a:off x="3418" y="228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7" name="Line 718"/>
                <p:cNvSpPr>
                  <a:spLocks noChangeShapeType="1"/>
                </p:cNvSpPr>
                <p:nvPr/>
              </p:nvSpPr>
              <p:spPr bwMode="auto">
                <a:xfrm flipH="1">
                  <a:off x="3418" y="228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8" name="Line 719"/>
                <p:cNvSpPr>
                  <a:spLocks noChangeShapeType="1"/>
                </p:cNvSpPr>
                <p:nvPr/>
              </p:nvSpPr>
              <p:spPr bwMode="auto">
                <a:xfrm>
                  <a:off x="4206" y="149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9" name="Line 720"/>
                <p:cNvSpPr>
                  <a:spLocks noChangeShapeType="1"/>
                </p:cNvSpPr>
                <p:nvPr/>
              </p:nvSpPr>
              <p:spPr bwMode="auto">
                <a:xfrm flipH="1">
                  <a:off x="4206" y="149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0" name="Line 721"/>
                <p:cNvSpPr>
                  <a:spLocks noChangeShapeType="1"/>
                </p:cNvSpPr>
                <p:nvPr/>
              </p:nvSpPr>
              <p:spPr bwMode="auto">
                <a:xfrm>
                  <a:off x="4120" y="1434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1" name="Line 722"/>
                <p:cNvSpPr>
                  <a:spLocks noChangeShapeType="1"/>
                </p:cNvSpPr>
                <p:nvPr/>
              </p:nvSpPr>
              <p:spPr bwMode="auto">
                <a:xfrm flipH="1">
                  <a:off x="4120" y="1434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2" name="Line 723"/>
                <p:cNvSpPr>
                  <a:spLocks noChangeShapeType="1"/>
                </p:cNvSpPr>
                <p:nvPr/>
              </p:nvSpPr>
              <p:spPr bwMode="auto">
                <a:xfrm>
                  <a:off x="3342" y="2233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3" name="Line 724"/>
                <p:cNvSpPr>
                  <a:spLocks noChangeShapeType="1"/>
                </p:cNvSpPr>
                <p:nvPr/>
              </p:nvSpPr>
              <p:spPr bwMode="auto">
                <a:xfrm flipH="1">
                  <a:off x="3342" y="2233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" name="Freeform 725"/>
                <p:cNvSpPr>
                  <a:spLocks/>
                </p:cNvSpPr>
                <p:nvPr/>
              </p:nvSpPr>
              <p:spPr bwMode="auto">
                <a:xfrm>
                  <a:off x="3266" y="1391"/>
                  <a:ext cx="854" cy="864"/>
                </a:xfrm>
                <a:custGeom>
                  <a:avLst/>
                  <a:gdLst>
                    <a:gd name="T0" fmla="*/ 0 w 854"/>
                    <a:gd name="T1" fmla="*/ 810 h 864"/>
                    <a:gd name="T2" fmla="*/ 76 w 854"/>
                    <a:gd name="T3" fmla="*/ 864 h 864"/>
                    <a:gd name="T4" fmla="*/ 854 w 854"/>
                    <a:gd name="T5" fmla="*/ 65 h 864"/>
                    <a:gd name="T6" fmla="*/ 767 w 854"/>
                    <a:gd name="T7" fmla="*/ 0 h 864"/>
                    <a:gd name="T8" fmla="*/ 0 w 854"/>
                    <a:gd name="T9" fmla="*/ 810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4" h="864">
                      <a:moveTo>
                        <a:pt x="0" y="810"/>
                      </a:moveTo>
                      <a:lnTo>
                        <a:pt x="76" y="864"/>
                      </a:lnTo>
                      <a:lnTo>
                        <a:pt x="854" y="65"/>
                      </a:lnTo>
                      <a:lnTo>
                        <a:pt x="767" y="0"/>
                      </a:lnTo>
                      <a:lnTo>
                        <a:pt x="0" y="810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5" name="Line 726"/>
                <p:cNvSpPr>
                  <a:spLocks noChangeShapeType="1"/>
                </p:cNvSpPr>
                <p:nvPr/>
              </p:nvSpPr>
              <p:spPr bwMode="auto">
                <a:xfrm>
                  <a:off x="3223" y="2201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6" name="Line 727"/>
                <p:cNvSpPr>
                  <a:spLocks noChangeShapeType="1"/>
                </p:cNvSpPr>
                <p:nvPr/>
              </p:nvSpPr>
              <p:spPr bwMode="auto">
                <a:xfrm>
                  <a:off x="3266" y="2158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7" name="Line 728"/>
                <p:cNvSpPr>
                  <a:spLocks noChangeShapeType="1"/>
                </p:cNvSpPr>
                <p:nvPr/>
              </p:nvSpPr>
              <p:spPr bwMode="auto">
                <a:xfrm>
                  <a:off x="3299" y="2255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8" name="Line 729"/>
                <p:cNvSpPr>
                  <a:spLocks noChangeShapeType="1"/>
                </p:cNvSpPr>
                <p:nvPr/>
              </p:nvSpPr>
              <p:spPr bwMode="auto">
                <a:xfrm>
                  <a:off x="3342" y="2212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9" name="Line 730"/>
                <p:cNvSpPr>
                  <a:spLocks noChangeShapeType="1"/>
                </p:cNvSpPr>
                <p:nvPr/>
              </p:nvSpPr>
              <p:spPr bwMode="auto">
                <a:xfrm>
                  <a:off x="4076" y="1456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0" name="Line 731"/>
                <p:cNvSpPr>
                  <a:spLocks noChangeShapeType="1"/>
                </p:cNvSpPr>
                <p:nvPr/>
              </p:nvSpPr>
              <p:spPr bwMode="auto">
                <a:xfrm>
                  <a:off x="4120" y="1413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1" name="Line 732"/>
                <p:cNvSpPr>
                  <a:spLocks noChangeShapeType="1"/>
                </p:cNvSpPr>
                <p:nvPr/>
              </p:nvSpPr>
              <p:spPr bwMode="auto">
                <a:xfrm>
                  <a:off x="3990" y="1391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2" name="Line 733"/>
                <p:cNvSpPr>
                  <a:spLocks noChangeShapeType="1"/>
                </p:cNvSpPr>
                <p:nvPr/>
              </p:nvSpPr>
              <p:spPr bwMode="auto">
                <a:xfrm>
                  <a:off x="4033" y="1348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3" name="Line 734"/>
                <p:cNvSpPr>
                  <a:spLocks noChangeShapeType="1"/>
                </p:cNvSpPr>
                <p:nvPr/>
              </p:nvSpPr>
              <p:spPr bwMode="auto">
                <a:xfrm>
                  <a:off x="3223" y="2201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" name="Line 735"/>
                <p:cNvSpPr>
                  <a:spLocks noChangeShapeType="1"/>
                </p:cNvSpPr>
                <p:nvPr/>
              </p:nvSpPr>
              <p:spPr bwMode="auto">
                <a:xfrm>
                  <a:off x="3266" y="2158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5" name="Line 736"/>
                <p:cNvSpPr>
                  <a:spLocks noChangeShapeType="1"/>
                </p:cNvSpPr>
                <p:nvPr/>
              </p:nvSpPr>
              <p:spPr bwMode="auto">
                <a:xfrm>
                  <a:off x="3245" y="217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6" name="Line 737"/>
                <p:cNvSpPr>
                  <a:spLocks noChangeShapeType="1"/>
                </p:cNvSpPr>
                <p:nvPr/>
              </p:nvSpPr>
              <p:spPr bwMode="auto">
                <a:xfrm flipH="1">
                  <a:off x="3245" y="217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7" name="Line 738"/>
                <p:cNvSpPr>
                  <a:spLocks noChangeShapeType="1"/>
                </p:cNvSpPr>
                <p:nvPr/>
              </p:nvSpPr>
              <p:spPr bwMode="auto">
                <a:xfrm>
                  <a:off x="3320" y="2233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8" name="Line 739"/>
                <p:cNvSpPr>
                  <a:spLocks noChangeShapeType="1"/>
                </p:cNvSpPr>
                <p:nvPr/>
              </p:nvSpPr>
              <p:spPr bwMode="auto">
                <a:xfrm flipH="1">
                  <a:off x="3320" y="2233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9" name="Line 740"/>
                <p:cNvSpPr>
                  <a:spLocks noChangeShapeType="1"/>
                </p:cNvSpPr>
                <p:nvPr/>
              </p:nvSpPr>
              <p:spPr bwMode="auto">
                <a:xfrm>
                  <a:off x="4098" y="1434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0" name="Line 741"/>
                <p:cNvSpPr>
                  <a:spLocks noChangeShapeType="1"/>
                </p:cNvSpPr>
                <p:nvPr/>
              </p:nvSpPr>
              <p:spPr bwMode="auto">
                <a:xfrm flipH="1">
                  <a:off x="4098" y="1434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1" name="Line 742"/>
                <p:cNvSpPr>
                  <a:spLocks noChangeShapeType="1"/>
                </p:cNvSpPr>
                <p:nvPr/>
              </p:nvSpPr>
              <p:spPr bwMode="auto">
                <a:xfrm>
                  <a:off x="4012" y="1369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2" name="Line 743"/>
                <p:cNvSpPr>
                  <a:spLocks noChangeShapeType="1"/>
                </p:cNvSpPr>
                <p:nvPr/>
              </p:nvSpPr>
              <p:spPr bwMode="auto">
                <a:xfrm flipH="1">
                  <a:off x="4012" y="1369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3" name="Line 744"/>
                <p:cNvSpPr>
                  <a:spLocks noChangeShapeType="1"/>
                </p:cNvSpPr>
                <p:nvPr/>
              </p:nvSpPr>
              <p:spPr bwMode="auto">
                <a:xfrm>
                  <a:off x="3245" y="217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4" name="Line 745"/>
                <p:cNvSpPr>
                  <a:spLocks noChangeShapeType="1"/>
                </p:cNvSpPr>
                <p:nvPr/>
              </p:nvSpPr>
              <p:spPr bwMode="auto">
                <a:xfrm flipH="1">
                  <a:off x="3245" y="217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5" name="Freeform 746"/>
                <p:cNvSpPr>
                  <a:spLocks/>
                </p:cNvSpPr>
                <p:nvPr/>
              </p:nvSpPr>
              <p:spPr bwMode="auto">
                <a:xfrm>
                  <a:off x="3169" y="1326"/>
                  <a:ext cx="843" cy="864"/>
                </a:xfrm>
                <a:custGeom>
                  <a:avLst/>
                  <a:gdLst>
                    <a:gd name="T0" fmla="*/ 0 w 843"/>
                    <a:gd name="T1" fmla="*/ 810 h 864"/>
                    <a:gd name="T2" fmla="*/ 76 w 843"/>
                    <a:gd name="T3" fmla="*/ 864 h 864"/>
                    <a:gd name="T4" fmla="*/ 843 w 843"/>
                    <a:gd name="T5" fmla="*/ 65 h 864"/>
                    <a:gd name="T6" fmla="*/ 767 w 843"/>
                    <a:gd name="T7" fmla="*/ 0 h 864"/>
                    <a:gd name="T8" fmla="*/ 0 w 843"/>
                    <a:gd name="T9" fmla="*/ 810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3" h="864">
                      <a:moveTo>
                        <a:pt x="0" y="810"/>
                      </a:moveTo>
                      <a:lnTo>
                        <a:pt x="76" y="864"/>
                      </a:lnTo>
                      <a:lnTo>
                        <a:pt x="843" y="65"/>
                      </a:lnTo>
                      <a:lnTo>
                        <a:pt x="767" y="0"/>
                      </a:lnTo>
                      <a:lnTo>
                        <a:pt x="0" y="810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6" name="Line 747"/>
                <p:cNvSpPr>
                  <a:spLocks noChangeShapeType="1"/>
                </p:cNvSpPr>
                <p:nvPr/>
              </p:nvSpPr>
              <p:spPr bwMode="auto">
                <a:xfrm>
                  <a:off x="3126" y="2136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7" name="Line 748"/>
                <p:cNvSpPr>
                  <a:spLocks noChangeShapeType="1"/>
                </p:cNvSpPr>
                <p:nvPr/>
              </p:nvSpPr>
              <p:spPr bwMode="auto">
                <a:xfrm>
                  <a:off x="3169" y="2093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8" name="Line 749"/>
                <p:cNvSpPr>
                  <a:spLocks noChangeShapeType="1"/>
                </p:cNvSpPr>
                <p:nvPr/>
              </p:nvSpPr>
              <p:spPr bwMode="auto">
                <a:xfrm>
                  <a:off x="3202" y="2190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9" name="Line 750"/>
                <p:cNvSpPr>
                  <a:spLocks noChangeShapeType="1"/>
                </p:cNvSpPr>
                <p:nvPr/>
              </p:nvSpPr>
              <p:spPr bwMode="auto">
                <a:xfrm>
                  <a:off x="3245" y="2147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0" name="Line 751"/>
                <p:cNvSpPr>
                  <a:spLocks noChangeShapeType="1"/>
                </p:cNvSpPr>
                <p:nvPr/>
              </p:nvSpPr>
              <p:spPr bwMode="auto">
                <a:xfrm>
                  <a:off x="3968" y="1391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1" name="Line 752"/>
                <p:cNvSpPr>
                  <a:spLocks noChangeShapeType="1"/>
                </p:cNvSpPr>
                <p:nvPr/>
              </p:nvSpPr>
              <p:spPr bwMode="auto">
                <a:xfrm>
                  <a:off x="4012" y="1348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2" name="Line 753"/>
                <p:cNvSpPr>
                  <a:spLocks noChangeShapeType="1"/>
                </p:cNvSpPr>
                <p:nvPr/>
              </p:nvSpPr>
              <p:spPr bwMode="auto">
                <a:xfrm>
                  <a:off x="3893" y="1326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3" name="Line 754"/>
                <p:cNvSpPr>
                  <a:spLocks noChangeShapeType="1"/>
                </p:cNvSpPr>
                <p:nvPr/>
              </p:nvSpPr>
              <p:spPr bwMode="auto">
                <a:xfrm>
                  <a:off x="3936" y="1283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4" name="Line 755"/>
                <p:cNvSpPr>
                  <a:spLocks noChangeShapeType="1"/>
                </p:cNvSpPr>
                <p:nvPr/>
              </p:nvSpPr>
              <p:spPr bwMode="auto">
                <a:xfrm>
                  <a:off x="3126" y="2136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" name="Line 756"/>
                <p:cNvSpPr>
                  <a:spLocks noChangeShapeType="1"/>
                </p:cNvSpPr>
                <p:nvPr/>
              </p:nvSpPr>
              <p:spPr bwMode="auto">
                <a:xfrm>
                  <a:off x="3169" y="2093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6" name="Line 757"/>
                <p:cNvSpPr>
                  <a:spLocks noChangeShapeType="1"/>
                </p:cNvSpPr>
                <p:nvPr/>
              </p:nvSpPr>
              <p:spPr bwMode="auto">
                <a:xfrm>
                  <a:off x="3148" y="2114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7" name="Line 758"/>
                <p:cNvSpPr>
                  <a:spLocks noChangeShapeType="1"/>
                </p:cNvSpPr>
                <p:nvPr/>
              </p:nvSpPr>
              <p:spPr bwMode="auto">
                <a:xfrm flipH="1">
                  <a:off x="3148" y="2114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8" name="Line 759"/>
                <p:cNvSpPr>
                  <a:spLocks noChangeShapeType="1"/>
                </p:cNvSpPr>
                <p:nvPr/>
              </p:nvSpPr>
              <p:spPr bwMode="auto">
                <a:xfrm>
                  <a:off x="3223" y="2168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9" name="Line 760"/>
                <p:cNvSpPr>
                  <a:spLocks noChangeShapeType="1"/>
                </p:cNvSpPr>
                <p:nvPr/>
              </p:nvSpPr>
              <p:spPr bwMode="auto">
                <a:xfrm flipH="1">
                  <a:off x="3223" y="2168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0" name="Line 761"/>
                <p:cNvSpPr>
                  <a:spLocks noChangeShapeType="1"/>
                </p:cNvSpPr>
                <p:nvPr/>
              </p:nvSpPr>
              <p:spPr bwMode="auto">
                <a:xfrm>
                  <a:off x="3990" y="1369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1" name="Line 762"/>
                <p:cNvSpPr>
                  <a:spLocks noChangeShapeType="1"/>
                </p:cNvSpPr>
                <p:nvPr/>
              </p:nvSpPr>
              <p:spPr bwMode="auto">
                <a:xfrm flipH="1">
                  <a:off x="3990" y="1369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2" name="Line 763"/>
                <p:cNvSpPr>
                  <a:spLocks noChangeShapeType="1"/>
                </p:cNvSpPr>
                <p:nvPr/>
              </p:nvSpPr>
              <p:spPr bwMode="auto">
                <a:xfrm>
                  <a:off x="3914" y="1305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3" name="Line 764"/>
                <p:cNvSpPr>
                  <a:spLocks noChangeShapeType="1"/>
                </p:cNvSpPr>
                <p:nvPr/>
              </p:nvSpPr>
              <p:spPr bwMode="auto">
                <a:xfrm flipH="1">
                  <a:off x="3914" y="1305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4" name="Line 765"/>
                <p:cNvSpPr>
                  <a:spLocks noChangeShapeType="1"/>
                </p:cNvSpPr>
                <p:nvPr/>
              </p:nvSpPr>
              <p:spPr bwMode="auto">
                <a:xfrm>
                  <a:off x="3148" y="2114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5" name="Line 766"/>
                <p:cNvSpPr>
                  <a:spLocks noChangeShapeType="1"/>
                </p:cNvSpPr>
                <p:nvPr/>
              </p:nvSpPr>
              <p:spPr bwMode="auto">
                <a:xfrm flipH="1">
                  <a:off x="3148" y="2114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6" name="Freeform 767"/>
                <p:cNvSpPr>
                  <a:spLocks/>
                </p:cNvSpPr>
                <p:nvPr/>
              </p:nvSpPr>
              <p:spPr bwMode="auto">
                <a:xfrm>
                  <a:off x="3072" y="1261"/>
                  <a:ext cx="832" cy="875"/>
                </a:xfrm>
                <a:custGeom>
                  <a:avLst/>
                  <a:gdLst>
                    <a:gd name="T0" fmla="*/ 0 w 832"/>
                    <a:gd name="T1" fmla="*/ 821 h 875"/>
                    <a:gd name="T2" fmla="*/ 76 w 832"/>
                    <a:gd name="T3" fmla="*/ 875 h 875"/>
                    <a:gd name="T4" fmla="*/ 832 w 832"/>
                    <a:gd name="T5" fmla="*/ 65 h 875"/>
                    <a:gd name="T6" fmla="*/ 756 w 832"/>
                    <a:gd name="T7" fmla="*/ 0 h 875"/>
                    <a:gd name="T8" fmla="*/ 0 w 832"/>
                    <a:gd name="T9" fmla="*/ 821 h 8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875">
                      <a:moveTo>
                        <a:pt x="0" y="821"/>
                      </a:moveTo>
                      <a:lnTo>
                        <a:pt x="76" y="875"/>
                      </a:lnTo>
                      <a:lnTo>
                        <a:pt x="832" y="65"/>
                      </a:lnTo>
                      <a:lnTo>
                        <a:pt x="756" y="0"/>
                      </a:lnTo>
                      <a:lnTo>
                        <a:pt x="0" y="821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7" name="Line 768"/>
                <p:cNvSpPr>
                  <a:spLocks noChangeShapeType="1"/>
                </p:cNvSpPr>
                <p:nvPr/>
              </p:nvSpPr>
              <p:spPr bwMode="auto">
                <a:xfrm>
                  <a:off x="3029" y="2082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8" name="Line 769"/>
                <p:cNvSpPr>
                  <a:spLocks noChangeShapeType="1"/>
                </p:cNvSpPr>
                <p:nvPr/>
              </p:nvSpPr>
              <p:spPr bwMode="auto">
                <a:xfrm>
                  <a:off x="3072" y="2039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9" name="Line 770"/>
                <p:cNvSpPr>
                  <a:spLocks noChangeShapeType="1"/>
                </p:cNvSpPr>
                <p:nvPr/>
              </p:nvSpPr>
              <p:spPr bwMode="auto">
                <a:xfrm>
                  <a:off x="3104" y="2136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0" name="Line 771"/>
                <p:cNvSpPr>
                  <a:spLocks noChangeShapeType="1"/>
                </p:cNvSpPr>
                <p:nvPr/>
              </p:nvSpPr>
              <p:spPr bwMode="auto">
                <a:xfrm>
                  <a:off x="3148" y="2093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1" name="Line 772"/>
                <p:cNvSpPr>
                  <a:spLocks noChangeShapeType="1"/>
                </p:cNvSpPr>
                <p:nvPr/>
              </p:nvSpPr>
              <p:spPr bwMode="auto">
                <a:xfrm>
                  <a:off x="3860" y="1326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2" name="Line 773"/>
                <p:cNvSpPr>
                  <a:spLocks noChangeShapeType="1"/>
                </p:cNvSpPr>
                <p:nvPr/>
              </p:nvSpPr>
              <p:spPr bwMode="auto">
                <a:xfrm>
                  <a:off x="3904" y="1283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3" name="Line 774"/>
                <p:cNvSpPr>
                  <a:spLocks noChangeShapeType="1"/>
                </p:cNvSpPr>
                <p:nvPr/>
              </p:nvSpPr>
              <p:spPr bwMode="auto">
                <a:xfrm>
                  <a:off x="3785" y="1261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4" name="Line 775"/>
                <p:cNvSpPr>
                  <a:spLocks noChangeShapeType="1"/>
                </p:cNvSpPr>
                <p:nvPr/>
              </p:nvSpPr>
              <p:spPr bwMode="auto">
                <a:xfrm>
                  <a:off x="3828" y="1218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5" name="Line 776"/>
                <p:cNvSpPr>
                  <a:spLocks noChangeShapeType="1"/>
                </p:cNvSpPr>
                <p:nvPr/>
              </p:nvSpPr>
              <p:spPr bwMode="auto">
                <a:xfrm>
                  <a:off x="3029" y="2082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6" name="Line 777"/>
                <p:cNvSpPr>
                  <a:spLocks noChangeShapeType="1"/>
                </p:cNvSpPr>
                <p:nvPr/>
              </p:nvSpPr>
              <p:spPr bwMode="auto">
                <a:xfrm>
                  <a:off x="3072" y="2039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7" name="Line 778"/>
                <p:cNvSpPr>
                  <a:spLocks noChangeShapeType="1"/>
                </p:cNvSpPr>
                <p:nvPr/>
              </p:nvSpPr>
              <p:spPr bwMode="auto">
                <a:xfrm>
                  <a:off x="3050" y="2061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8" name="Line 779"/>
                <p:cNvSpPr>
                  <a:spLocks noChangeShapeType="1"/>
                </p:cNvSpPr>
                <p:nvPr/>
              </p:nvSpPr>
              <p:spPr bwMode="auto">
                <a:xfrm flipH="1">
                  <a:off x="3050" y="2061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9" name="Line 780"/>
                <p:cNvSpPr>
                  <a:spLocks noChangeShapeType="1"/>
                </p:cNvSpPr>
                <p:nvPr/>
              </p:nvSpPr>
              <p:spPr bwMode="auto">
                <a:xfrm>
                  <a:off x="3126" y="2114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0" name="Line 781"/>
                <p:cNvSpPr>
                  <a:spLocks noChangeShapeType="1"/>
                </p:cNvSpPr>
                <p:nvPr/>
              </p:nvSpPr>
              <p:spPr bwMode="auto">
                <a:xfrm flipH="1">
                  <a:off x="3126" y="2114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1" name="Line 782"/>
                <p:cNvSpPr>
                  <a:spLocks noChangeShapeType="1"/>
                </p:cNvSpPr>
                <p:nvPr/>
              </p:nvSpPr>
              <p:spPr bwMode="auto">
                <a:xfrm>
                  <a:off x="3882" y="1305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2" name="Line 783"/>
                <p:cNvSpPr>
                  <a:spLocks noChangeShapeType="1"/>
                </p:cNvSpPr>
                <p:nvPr/>
              </p:nvSpPr>
              <p:spPr bwMode="auto">
                <a:xfrm flipH="1">
                  <a:off x="3882" y="1305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3" name="Line 784"/>
                <p:cNvSpPr>
                  <a:spLocks noChangeShapeType="1"/>
                </p:cNvSpPr>
                <p:nvPr/>
              </p:nvSpPr>
              <p:spPr bwMode="auto">
                <a:xfrm>
                  <a:off x="3806" y="1240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4" name="Line 785"/>
                <p:cNvSpPr>
                  <a:spLocks noChangeShapeType="1"/>
                </p:cNvSpPr>
                <p:nvPr/>
              </p:nvSpPr>
              <p:spPr bwMode="auto">
                <a:xfrm flipH="1">
                  <a:off x="3806" y="1240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5" name="Line 786"/>
                <p:cNvSpPr>
                  <a:spLocks noChangeShapeType="1"/>
                </p:cNvSpPr>
                <p:nvPr/>
              </p:nvSpPr>
              <p:spPr bwMode="auto">
                <a:xfrm>
                  <a:off x="3050" y="2061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6" name="Line 787"/>
                <p:cNvSpPr>
                  <a:spLocks noChangeShapeType="1"/>
                </p:cNvSpPr>
                <p:nvPr/>
              </p:nvSpPr>
              <p:spPr bwMode="auto">
                <a:xfrm flipH="1">
                  <a:off x="3050" y="2061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7" name="Freeform 788"/>
                <p:cNvSpPr>
                  <a:spLocks/>
                </p:cNvSpPr>
                <p:nvPr/>
              </p:nvSpPr>
              <p:spPr bwMode="auto">
                <a:xfrm>
                  <a:off x="2975" y="1207"/>
                  <a:ext cx="821" cy="875"/>
                </a:xfrm>
                <a:custGeom>
                  <a:avLst/>
                  <a:gdLst>
                    <a:gd name="T0" fmla="*/ 0 w 821"/>
                    <a:gd name="T1" fmla="*/ 821 h 875"/>
                    <a:gd name="T2" fmla="*/ 75 w 821"/>
                    <a:gd name="T3" fmla="*/ 875 h 875"/>
                    <a:gd name="T4" fmla="*/ 821 w 821"/>
                    <a:gd name="T5" fmla="*/ 54 h 875"/>
                    <a:gd name="T6" fmla="*/ 745 w 821"/>
                    <a:gd name="T7" fmla="*/ 0 h 875"/>
                    <a:gd name="T8" fmla="*/ 0 w 821"/>
                    <a:gd name="T9" fmla="*/ 821 h 8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1" h="875">
                      <a:moveTo>
                        <a:pt x="0" y="821"/>
                      </a:moveTo>
                      <a:lnTo>
                        <a:pt x="75" y="875"/>
                      </a:lnTo>
                      <a:lnTo>
                        <a:pt x="821" y="54"/>
                      </a:lnTo>
                      <a:lnTo>
                        <a:pt x="745" y="0"/>
                      </a:lnTo>
                      <a:lnTo>
                        <a:pt x="0" y="821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8" name="Line 789"/>
                <p:cNvSpPr>
                  <a:spLocks noChangeShapeType="1"/>
                </p:cNvSpPr>
                <p:nvPr/>
              </p:nvSpPr>
              <p:spPr bwMode="auto">
                <a:xfrm>
                  <a:off x="2932" y="2028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9" name="Line 790"/>
                <p:cNvSpPr>
                  <a:spLocks noChangeShapeType="1"/>
                </p:cNvSpPr>
                <p:nvPr/>
              </p:nvSpPr>
              <p:spPr bwMode="auto">
                <a:xfrm>
                  <a:off x="2975" y="1985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0" name="Line 791"/>
                <p:cNvSpPr>
                  <a:spLocks noChangeShapeType="1"/>
                </p:cNvSpPr>
                <p:nvPr/>
              </p:nvSpPr>
              <p:spPr bwMode="auto">
                <a:xfrm>
                  <a:off x="3007" y="2082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1" name="Line 792"/>
                <p:cNvSpPr>
                  <a:spLocks noChangeShapeType="1"/>
                </p:cNvSpPr>
                <p:nvPr/>
              </p:nvSpPr>
              <p:spPr bwMode="auto">
                <a:xfrm>
                  <a:off x="3050" y="2039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2" name="Line 793"/>
                <p:cNvSpPr>
                  <a:spLocks noChangeShapeType="1"/>
                </p:cNvSpPr>
                <p:nvPr/>
              </p:nvSpPr>
              <p:spPr bwMode="auto">
                <a:xfrm>
                  <a:off x="3752" y="1261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3" name="Line 794"/>
                <p:cNvSpPr>
                  <a:spLocks noChangeShapeType="1"/>
                </p:cNvSpPr>
                <p:nvPr/>
              </p:nvSpPr>
              <p:spPr bwMode="auto">
                <a:xfrm>
                  <a:off x="3796" y="1218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4" name="Line 795"/>
                <p:cNvSpPr>
                  <a:spLocks noChangeShapeType="1"/>
                </p:cNvSpPr>
                <p:nvPr/>
              </p:nvSpPr>
              <p:spPr bwMode="auto">
                <a:xfrm>
                  <a:off x="3677" y="1207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5" name="Line 796"/>
                <p:cNvSpPr>
                  <a:spLocks noChangeShapeType="1"/>
                </p:cNvSpPr>
                <p:nvPr/>
              </p:nvSpPr>
              <p:spPr bwMode="auto">
                <a:xfrm>
                  <a:off x="3720" y="1164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6" name="Line 797"/>
                <p:cNvSpPr>
                  <a:spLocks noChangeShapeType="1"/>
                </p:cNvSpPr>
                <p:nvPr/>
              </p:nvSpPr>
              <p:spPr bwMode="auto">
                <a:xfrm>
                  <a:off x="2932" y="2028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7" name="Line 798"/>
                <p:cNvSpPr>
                  <a:spLocks noChangeShapeType="1"/>
                </p:cNvSpPr>
                <p:nvPr/>
              </p:nvSpPr>
              <p:spPr bwMode="auto">
                <a:xfrm>
                  <a:off x="2975" y="1985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8" name="Line 799"/>
                <p:cNvSpPr>
                  <a:spLocks noChangeShapeType="1"/>
                </p:cNvSpPr>
                <p:nvPr/>
              </p:nvSpPr>
              <p:spPr bwMode="auto">
                <a:xfrm>
                  <a:off x="2953" y="200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9" name="Line 800"/>
                <p:cNvSpPr>
                  <a:spLocks noChangeShapeType="1"/>
                </p:cNvSpPr>
                <p:nvPr/>
              </p:nvSpPr>
              <p:spPr bwMode="auto">
                <a:xfrm flipH="1">
                  <a:off x="2953" y="200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0" name="Line 801"/>
                <p:cNvSpPr>
                  <a:spLocks noChangeShapeType="1"/>
                </p:cNvSpPr>
                <p:nvPr/>
              </p:nvSpPr>
              <p:spPr bwMode="auto">
                <a:xfrm>
                  <a:off x="3029" y="206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1" name="Line 802"/>
                <p:cNvSpPr>
                  <a:spLocks noChangeShapeType="1"/>
                </p:cNvSpPr>
                <p:nvPr/>
              </p:nvSpPr>
              <p:spPr bwMode="auto">
                <a:xfrm flipH="1">
                  <a:off x="3029" y="206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2" name="Line 803"/>
                <p:cNvSpPr>
                  <a:spLocks noChangeShapeType="1"/>
                </p:cNvSpPr>
                <p:nvPr/>
              </p:nvSpPr>
              <p:spPr bwMode="auto">
                <a:xfrm>
                  <a:off x="3774" y="1240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3" name="Line 804"/>
                <p:cNvSpPr>
                  <a:spLocks noChangeShapeType="1"/>
                </p:cNvSpPr>
                <p:nvPr/>
              </p:nvSpPr>
              <p:spPr bwMode="auto">
                <a:xfrm flipH="1">
                  <a:off x="3774" y="1240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4" name="Line 805"/>
                <p:cNvSpPr>
                  <a:spLocks noChangeShapeType="1"/>
                </p:cNvSpPr>
                <p:nvPr/>
              </p:nvSpPr>
              <p:spPr bwMode="auto">
                <a:xfrm>
                  <a:off x="3698" y="1186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5" name="Line 806"/>
                <p:cNvSpPr>
                  <a:spLocks noChangeShapeType="1"/>
                </p:cNvSpPr>
                <p:nvPr/>
              </p:nvSpPr>
              <p:spPr bwMode="auto">
                <a:xfrm flipH="1">
                  <a:off x="3698" y="1186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6" name="Line 807"/>
                <p:cNvSpPr>
                  <a:spLocks noChangeShapeType="1"/>
                </p:cNvSpPr>
                <p:nvPr/>
              </p:nvSpPr>
              <p:spPr bwMode="auto">
                <a:xfrm>
                  <a:off x="2953" y="200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3" name="Group 1009"/>
              <p:cNvGrpSpPr>
                <a:grpSpLocks/>
              </p:cNvGrpSpPr>
              <p:nvPr/>
            </p:nvGrpSpPr>
            <p:grpSpPr bwMode="auto">
              <a:xfrm>
                <a:off x="2784475" y="854075"/>
                <a:ext cx="2589213" cy="2400300"/>
                <a:chOff x="1754" y="538"/>
                <a:chExt cx="1631" cy="1512"/>
              </a:xfrm>
            </p:grpSpPr>
            <p:sp>
              <p:nvSpPr>
                <p:cNvPr id="277" name="Line 809"/>
                <p:cNvSpPr>
                  <a:spLocks noChangeShapeType="1"/>
                </p:cNvSpPr>
                <p:nvPr/>
              </p:nvSpPr>
              <p:spPr bwMode="auto">
                <a:xfrm flipH="1">
                  <a:off x="2953" y="200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8" name="Freeform 810"/>
                <p:cNvSpPr>
                  <a:spLocks/>
                </p:cNvSpPr>
                <p:nvPr/>
              </p:nvSpPr>
              <p:spPr bwMode="auto">
                <a:xfrm>
                  <a:off x="2748" y="970"/>
                  <a:ext cx="594" cy="1004"/>
                </a:xfrm>
                <a:custGeom>
                  <a:avLst/>
                  <a:gdLst>
                    <a:gd name="T0" fmla="*/ 0 w 594"/>
                    <a:gd name="T1" fmla="*/ 972 h 1004"/>
                    <a:gd name="T2" fmla="*/ 86 w 594"/>
                    <a:gd name="T3" fmla="*/ 1004 h 1004"/>
                    <a:gd name="T4" fmla="*/ 594 w 594"/>
                    <a:gd name="T5" fmla="*/ 43 h 1004"/>
                    <a:gd name="T6" fmla="*/ 486 w 594"/>
                    <a:gd name="T7" fmla="*/ 0 h 1004"/>
                    <a:gd name="T8" fmla="*/ 0 w 594"/>
                    <a:gd name="T9" fmla="*/ 972 h 10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4" h="1004">
                      <a:moveTo>
                        <a:pt x="0" y="972"/>
                      </a:moveTo>
                      <a:lnTo>
                        <a:pt x="86" y="1004"/>
                      </a:lnTo>
                      <a:lnTo>
                        <a:pt x="594" y="43"/>
                      </a:lnTo>
                      <a:lnTo>
                        <a:pt x="486" y="0"/>
                      </a:lnTo>
                      <a:lnTo>
                        <a:pt x="0" y="972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9" name="Line 811"/>
                <p:cNvSpPr>
                  <a:spLocks noChangeShapeType="1"/>
                </p:cNvSpPr>
                <p:nvPr/>
              </p:nvSpPr>
              <p:spPr bwMode="auto">
                <a:xfrm>
                  <a:off x="2705" y="1942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0" name="Line 812"/>
                <p:cNvSpPr>
                  <a:spLocks noChangeShapeType="1"/>
                </p:cNvSpPr>
                <p:nvPr/>
              </p:nvSpPr>
              <p:spPr bwMode="auto">
                <a:xfrm>
                  <a:off x="2748" y="1899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1" name="Line 813"/>
                <p:cNvSpPr>
                  <a:spLocks noChangeShapeType="1"/>
                </p:cNvSpPr>
                <p:nvPr/>
              </p:nvSpPr>
              <p:spPr bwMode="auto">
                <a:xfrm>
                  <a:off x="2791" y="1974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2" name="Line 814"/>
                <p:cNvSpPr>
                  <a:spLocks noChangeShapeType="1"/>
                </p:cNvSpPr>
                <p:nvPr/>
              </p:nvSpPr>
              <p:spPr bwMode="auto">
                <a:xfrm>
                  <a:off x="2834" y="1931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3" name="Line 815"/>
                <p:cNvSpPr>
                  <a:spLocks noChangeShapeType="1"/>
                </p:cNvSpPr>
                <p:nvPr/>
              </p:nvSpPr>
              <p:spPr bwMode="auto">
                <a:xfrm>
                  <a:off x="3299" y="1013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4" name="Line 816"/>
                <p:cNvSpPr>
                  <a:spLocks noChangeShapeType="1"/>
                </p:cNvSpPr>
                <p:nvPr/>
              </p:nvSpPr>
              <p:spPr bwMode="auto">
                <a:xfrm>
                  <a:off x="3342" y="970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5" name="Line 817"/>
                <p:cNvSpPr>
                  <a:spLocks noChangeShapeType="1"/>
                </p:cNvSpPr>
                <p:nvPr/>
              </p:nvSpPr>
              <p:spPr bwMode="auto">
                <a:xfrm>
                  <a:off x="3191" y="970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6" name="Line 818"/>
                <p:cNvSpPr>
                  <a:spLocks noChangeShapeType="1"/>
                </p:cNvSpPr>
                <p:nvPr/>
              </p:nvSpPr>
              <p:spPr bwMode="auto">
                <a:xfrm>
                  <a:off x="3234" y="927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7" name="Line 819"/>
                <p:cNvSpPr>
                  <a:spLocks noChangeShapeType="1"/>
                </p:cNvSpPr>
                <p:nvPr/>
              </p:nvSpPr>
              <p:spPr bwMode="auto">
                <a:xfrm>
                  <a:off x="2705" y="1942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8" name="Line 820"/>
                <p:cNvSpPr>
                  <a:spLocks noChangeShapeType="1"/>
                </p:cNvSpPr>
                <p:nvPr/>
              </p:nvSpPr>
              <p:spPr bwMode="auto">
                <a:xfrm>
                  <a:off x="2748" y="1899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9" name="Line 821"/>
                <p:cNvSpPr>
                  <a:spLocks noChangeShapeType="1"/>
                </p:cNvSpPr>
                <p:nvPr/>
              </p:nvSpPr>
              <p:spPr bwMode="auto">
                <a:xfrm>
                  <a:off x="2726" y="1920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0" name="Line 822"/>
                <p:cNvSpPr>
                  <a:spLocks noChangeShapeType="1"/>
                </p:cNvSpPr>
                <p:nvPr/>
              </p:nvSpPr>
              <p:spPr bwMode="auto">
                <a:xfrm flipH="1">
                  <a:off x="2726" y="1920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1" name="Line 823"/>
                <p:cNvSpPr>
                  <a:spLocks noChangeShapeType="1"/>
                </p:cNvSpPr>
                <p:nvPr/>
              </p:nvSpPr>
              <p:spPr bwMode="auto">
                <a:xfrm>
                  <a:off x="2813" y="1953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2" name="Line 824"/>
                <p:cNvSpPr>
                  <a:spLocks noChangeShapeType="1"/>
                </p:cNvSpPr>
                <p:nvPr/>
              </p:nvSpPr>
              <p:spPr bwMode="auto">
                <a:xfrm flipH="1">
                  <a:off x="2813" y="1953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3" name="Line 825"/>
                <p:cNvSpPr>
                  <a:spLocks noChangeShapeType="1"/>
                </p:cNvSpPr>
                <p:nvPr/>
              </p:nvSpPr>
              <p:spPr bwMode="auto">
                <a:xfrm>
                  <a:off x="3320" y="992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4" name="Line 826"/>
                <p:cNvSpPr>
                  <a:spLocks noChangeShapeType="1"/>
                </p:cNvSpPr>
                <p:nvPr/>
              </p:nvSpPr>
              <p:spPr bwMode="auto">
                <a:xfrm flipH="1">
                  <a:off x="3320" y="992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5" name="Line 827"/>
                <p:cNvSpPr>
                  <a:spLocks noChangeShapeType="1"/>
                </p:cNvSpPr>
                <p:nvPr/>
              </p:nvSpPr>
              <p:spPr bwMode="auto">
                <a:xfrm>
                  <a:off x="3212" y="948"/>
                  <a:ext cx="44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6" name="Line 828"/>
                <p:cNvSpPr>
                  <a:spLocks noChangeShapeType="1"/>
                </p:cNvSpPr>
                <p:nvPr/>
              </p:nvSpPr>
              <p:spPr bwMode="auto">
                <a:xfrm flipH="1">
                  <a:off x="3212" y="948"/>
                  <a:ext cx="44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7" name="Line 829"/>
                <p:cNvSpPr>
                  <a:spLocks noChangeShapeType="1"/>
                </p:cNvSpPr>
                <p:nvPr/>
              </p:nvSpPr>
              <p:spPr bwMode="auto">
                <a:xfrm>
                  <a:off x="2726" y="1920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8" name="Line 830"/>
                <p:cNvSpPr>
                  <a:spLocks noChangeShapeType="1"/>
                </p:cNvSpPr>
                <p:nvPr/>
              </p:nvSpPr>
              <p:spPr bwMode="auto">
                <a:xfrm flipH="1">
                  <a:off x="2726" y="1920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9" name="Freeform 831"/>
                <p:cNvSpPr>
                  <a:spLocks/>
                </p:cNvSpPr>
                <p:nvPr/>
              </p:nvSpPr>
              <p:spPr bwMode="auto">
                <a:xfrm>
                  <a:off x="2651" y="927"/>
                  <a:ext cx="572" cy="1004"/>
                </a:xfrm>
                <a:custGeom>
                  <a:avLst/>
                  <a:gdLst>
                    <a:gd name="T0" fmla="*/ 0 w 572"/>
                    <a:gd name="T1" fmla="*/ 961 h 1004"/>
                    <a:gd name="T2" fmla="*/ 86 w 572"/>
                    <a:gd name="T3" fmla="*/ 1004 h 1004"/>
                    <a:gd name="T4" fmla="*/ 572 w 572"/>
                    <a:gd name="T5" fmla="*/ 32 h 1004"/>
                    <a:gd name="T6" fmla="*/ 475 w 572"/>
                    <a:gd name="T7" fmla="*/ 0 h 1004"/>
                    <a:gd name="T8" fmla="*/ 0 w 572"/>
                    <a:gd name="T9" fmla="*/ 961 h 10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2" h="1004">
                      <a:moveTo>
                        <a:pt x="0" y="961"/>
                      </a:moveTo>
                      <a:lnTo>
                        <a:pt x="86" y="1004"/>
                      </a:lnTo>
                      <a:lnTo>
                        <a:pt x="572" y="32"/>
                      </a:lnTo>
                      <a:lnTo>
                        <a:pt x="475" y="0"/>
                      </a:lnTo>
                      <a:lnTo>
                        <a:pt x="0" y="961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0" name="Line 832"/>
                <p:cNvSpPr>
                  <a:spLocks noChangeShapeType="1"/>
                </p:cNvSpPr>
                <p:nvPr/>
              </p:nvSpPr>
              <p:spPr bwMode="auto">
                <a:xfrm>
                  <a:off x="2608" y="1888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1" name="Line 833"/>
                <p:cNvSpPr>
                  <a:spLocks noChangeShapeType="1"/>
                </p:cNvSpPr>
                <p:nvPr/>
              </p:nvSpPr>
              <p:spPr bwMode="auto">
                <a:xfrm>
                  <a:off x="2651" y="1845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2" name="Line 834"/>
                <p:cNvSpPr>
                  <a:spLocks noChangeShapeType="1"/>
                </p:cNvSpPr>
                <p:nvPr/>
              </p:nvSpPr>
              <p:spPr bwMode="auto">
                <a:xfrm>
                  <a:off x="2694" y="1931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3" name="Line 835"/>
                <p:cNvSpPr>
                  <a:spLocks noChangeShapeType="1"/>
                </p:cNvSpPr>
                <p:nvPr/>
              </p:nvSpPr>
              <p:spPr bwMode="auto">
                <a:xfrm>
                  <a:off x="2737" y="1888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4" name="Line 836"/>
                <p:cNvSpPr>
                  <a:spLocks noChangeShapeType="1"/>
                </p:cNvSpPr>
                <p:nvPr/>
              </p:nvSpPr>
              <p:spPr bwMode="auto">
                <a:xfrm>
                  <a:off x="3180" y="959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5" name="Line 837"/>
                <p:cNvSpPr>
                  <a:spLocks noChangeShapeType="1"/>
                </p:cNvSpPr>
                <p:nvPr/>
              </p:nvSpPr>
              <p:spPr bwMode="auto">
                <a:xfrm>
                  <a:off x="3223" y="916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6" name="Line 838"/>
                <p:cNvSpPr>
                  <a:spLocks noChangeShapeType="1"/>
                </p:cNvSpPr>
                <p:nvPr/>
              </p:nvSpPr>
              <p:spPr bwMode="auto">
                <a:xfrm>
                  <a:off x="3083" y="927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" name="Line 839"/>
                <p:cNvSpPr>
                  <a:spLocks noChangeShapeType="1"/>
                </p:cNvSpPr>
                <p:nvPr/>
              </p:nvSpPr>
              <p:spPr bwMode="auto">
                <a:xfrm>
                  <a:off x="3126" y="884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8" name="Line 840"/>
                <p:cNvSpPr>
                  <a:spLocks noChangeShapeType="1"/>
                </p:cNvSpPr>
                <p:nvPr/>
              </p:nvSpPr>
              <p:spPr bwMode="auto">
                <a:xfrm>
                  <a:off x="2608" y="1888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9" name="Line 841"/>
                <p:cNvSpPr>
                  <a:spLocks noChangeShapeType="1"/>
                </p:cNvSpPr>
                <p:nvPr/>
              </p:nvSpPr>
              <p:spPr bwMode="auto">
                <a:xfrm>
                  <a:off x="2651" y="1845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0" name="Line 842"/>
                <p:cNvSpPr>
                  <a:spLocks noChangeShapeType="1"/>
                </p:cNvSpPr>
                <p:nvPr/>
              </p:nvSpPr>
              <p:spPr bwMode="auto">
                <a:xfrm>
                  <a:off x="2629" y="1866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1" name="Line 843"/>
                <p:cNvSpPr>
                  <a:spLocks noChangeShapeType="1"/>
                </p:cNvSpPr>
                <p:nvPr/>
              </p:nvSpPr>
              <p:spPr bwMode="auto">
                <a:xfrm flipH="1">
                  <a:off x="2629" y="1866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2" name="Line 844"/>
                <p:cNvSpPr>
                  <a:spLocks noChangeShapeType="1"/>
                </p:cNvSpPr>
                <p:nvPr/>
              </p:nvSpPr>
              <p:spPr bwMode="auto">
                <a:xfrm>
                  <a:off x="2716" y="1909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3" name="Line 845"/>
                <p:cNvSpPr>
                  <a:spLocks noChangeShapeType="1"/>
                </p:cNvSpPr>
                <p:nvPr/>
              </p:nvSpPr>
              <p:spPr bwMode="auto">
                <a:xfrm flipH="1">
                  <a:off x="2716" y="1909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4" name="Line 846"/>
                <p:cNvSpPr>
                  <a:spLocks noChangeShapeType="1"/>
                </p:cNvSpPr>
                <p:nvPr/>
              </p:nvSpPr>
              <p:spPr bwMode="auto">
                <a:xfrm>
                  <a:off x="3202" y="938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5" name="Line 847"/>
                <p:cNvSpPr>
                  <a:spLocks noChangeShapeType="1"/>
                </p:cNvSpPr>
                <p:nvPr/>
              </p:nvSpPr>
              <p:spPr bwMode="auto">
                <a:xfrm flipH="1">
                  <a:off x="3202" y="938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6" name="Line 848"/>
                <p:cNvSpPr>
                  <a:spLocks noChangeShapeType="1"/>
                </p:cNvSpPr>
                <p:nvPr/>
              </p:nvSpPr>
              <p:spPr bwMode="auto">
                <a:xfrm>
                  <a:off x="3104" y="905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" name="Line 849"/>
                <p:cNvSpPr>
                  <a:spLocks noChangeShapeType="1"/>
                </p:cNvSpPr>
                <p:nvPr/>
              </p:nvSpPr>
              <p:spPr bwMode="auto">
                <a:xfrm flipH="1">
                  <a:off x="3104" y="905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8" name="Line 850"/>
                <p:cNvSpPr>
                  <a:spLocks noChangeShapeType="1"/>
                </p:cNvSpPr>
                <p:nvPr/>
              </p:nvSpPr>
              <p:spPr bwMode="auto">
                <a:xfrm>
                  <a:off x="2629" y="1866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9" name="Line 851"/>
                <p:cNvSpPr>
                  <a:spLocks noChangeShapeType="1"/>
                </p:cNvSpPr>
                <p:nvPr/>
              </p:nvSpPr>
              <p:spPr bwMode="auto">
                <a:xfrm flipH="1">
                  <a:off x="2629" y="1866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0" name="Freeform 852"/>
                <p:cNvSpPr>
                  <a:spLocks/>
                </p:cNvSpPr>
                <p:nvPr/>
              </p:nvSpPr>
              <p:spPr bwMode="auto">
                <a:xfrm>
                  <a:off x="2543" y="873"/>
                  <a:ext cx="572" cy="1004"/>
                </a:xfrm>
                <a:custGeom>
                  <a:avLst/>
                  <a:gdLst>
                    <a:gd name="T0" fmla="*/ 0 w 572"/>
                    <a:gd name="T1" fmla="*/ 972 h 1004"/>
                    <a:gd name="T2" fmla="*/ 86 w 572"/>
                    <a:gd name="T3" fmla="*/ 1004 h 1004"/>
                    <a:gd name="T4" fmla="*/ 572 w 572"/>
                    <a:gd name="T5" fmla="*/ 43 h 1004"/>
                    <a:gd name="T6" fmla="*/ 464 w 572"/>
                    <a:gd name="T7" fmla="*/ 0 h 1004"/>
                    <a:gd name="T8" fmla="*/ 0 w 572"/>
                    <a:gd name="T9" fmla="*/ 972 h 10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2" h="1004">
                      <a:moveTo>
                        <a:pt x="0" y="972"/>
                      </a:moveTo>
                      <a:lnTo>
                        <a:pt x="86" y="1004"/>
                      </a:lnTo>
                      <a:lnTo>
                        <a:pt x="572" y="43"/>
                      </a:lnTo>
                      <a:lnTo>
                        <a:pt x="464" y="0"/>
                      </a:lnTo>
                      <a:lnTo>
                        <a:pt x="0" y="972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1" name="Line 853"/>
                <p:cNvSpPr>
                  <a:spLocks noChangeShapeType="1"/>
                </p:cNvSpPr>
                <p:nvPr/>
              </p:nvSpPr>
              <p:spPr bwMode="auto">
                <a:xfrm>
                  <a:off x="2500" y="1845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2" name="Line 854"/>
                <p:cNvSpPr>
                  <a:spLocks noChangeShapeType="1"/>
                </p:cNvSpPr>
                <p:nvPr/>
              </p:nvSpPr>
              <p:spPr bwMode="auto">
                <a:xfrm>
                  <a:off x="2543" y="1801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3" name="Line 855"/>
                <p:cNvSpPr>
                  <a:spLocks noChangeShapeType="1"/>
                </p:cNvSpPr>
                <p:nvPr/>
              </p:nvSpPr>
              <p:spPr bwMode="auto">
                <a:xfrm>
                  <a:off x="2586" y="1877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4" name="Line 856"/>
                <p:cNvSpPr>
                  <a:spLocks noChangeShapeType="1"/>
                </p:cNvSpPr>
                <p:nvPr/>
              </p:nvSpPr>
              <p:spPr bwMode="auto">
                <a:xfrm>
                  <a:off x="2629" y="1834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5" name="Line 857"/>
                <p:cNvSpPr>
                  <a:spLocks noChangeShapeType="1"/>
                </p:cNvSpPr>
                <p:nvPr/>
              </p:nvSpPr>
              <p:spPr bwMode="auto">
                <a:xfrm>
                  <a:off x="3072" y="916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6" name="Line 858"/>
                <p:cNvSpPr>
                  <a:spLocks noChangeShapeType="1"/>
                </p:cNvSpPr>
                <p:nvPr/>
              </p:nvSpPr>
              <p:spPr bwMode="auto">
                <a:xfrm>
                  <a:off x="3115" y="873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" name="Line 859"/>
                <p:cNvSpPr>
                  <a:spLocks noChangeShapeType="1"/>
                </p:cNvSpPr>
                <p:nvPr/>
              </p:nvSpPr>
              <p:spPr bwMode="auto">
                <a:xfrm>
                  <a:off x="2964" y="873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8" name="Line 860"/>
                <p:cNvSpPr>
                  <a:spLocks noChangeShapeType="1"/>
                </p:cNvSpPr>
                <p:nvPr/>
              </p:nvSpPr>
              <p:spPr bwMode="auto">
                <a:xfrm>
                  <a:off x="3007" y="830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9" name="Line 861"/>
                <p:cNvSpPr>
                  <a:spLocks noChangeShapeType="1"/>
                </p:cNvSpPr>
                <p:nvPr/>
              </p:nvSpPr>
              <p:spPr bwMode="auto">
                <a:xfrm>
                  <a:off x="2500" y="1845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0" name="Line 862"/>
                <p:cNvSpPr>
                  <a:spLocks noChangeShapeType="1"/>
                </p:cNvSpPr>
                <p:nvPr/>
              </p:nvSpPr>
              <p:spPr bwMode="auto">
                <a:xfrm>
                  <a:off x="2543" y="1801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1" name="Line 863"/>
                <p:cNvSpPr>
                  <a:spLocks noChangeShapeType="1"/>
                </p:cNvSpPr>
                <p:nvPr/>
              </p:nvSpPr>
              <p:spPr bwMode="auto">
                <a:xfrm>
                  <a:off x="2521" y="1823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2" name="Line 864"/>
                <p:cNvSpPr>
                  <a:spLocks noChangeShapeType="1"/>
                </p:cNvSpPr>
                <p:nvPr/>
              </p:nvSpPr>
              <p:spPr bwMode="auto">
                <a:xfrm flipH="1">
                  <a:off x="2521" y="1823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3" name="Line 865"/>
                <p:cNvSpPr>
                  <a:spLocks noChangeShapeType="1"/>
                </p:cNvSpPr>
                <p:nvPr/>
              </p:nvSpPr>
              <p:spPr bwMode="auto">
                <a:xfrm>
                  <a:off x="2608" y="1855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4" name="Line 866"/>
                <p:cNvSpPr>
                  <a:spLocks noChangeShapeType="1"/>
                </p:cNvSpPr>
                <p:nvPr/>
              </p:nvSpPr>
              <p:spPr bwMode="auto">
                <a:xfrm flipH="1">
                  <a:off x="2608" y="1855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5" name="Line 867"/>
                <p:cNvSpPr>
                  <a:spLocks noChangeShapeType="1"/>
                </p:cNvSpPr>
                <p:nvPr/>
              </p:nvSpPr>
              <p:spPr bwMode="auto">
                <a:xfrm>
                  <a:off x="3094" y="894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6" name="Line 868"/>
                <p:cNvSpPr>
                  <a:spLocks noChangeShapeType="1"/>
                </p:cNvSpPr>
                <p:nvPr/>
              </p:nvSpPr>
              <p:spPr bwMode="auto">
                <a:xfrm flipH="1">
                  <a:off x="3094" y="894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7" name="Line 869"/>
                <p:cNvSpPr>
                  <a:spLocks noChangeShapeType="1"/>
                </p:cNvSpPr>
                <p:nvPr/>
              </p:nvSpPr>
              <p:spPr bwMode="auto">
                <a:xfrm>
                  <a:off x="2986" y="85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" name="Line 870"/>
                <p:cNvSpPr>
                  <a:spLocks noChangeShapeType="1"/>
                </p:cNvSpPr>
                <p:nvPr/>
              </p:nvSpPr>
              <p:spPr bwMode="auto">
                <a:xfrm flipH="1">
                  <a:off x="2986" y="85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9" name="Line 871"/>
                <p:cNvSpPr>
                  <a:spLocks noChangeShapeType="1"/>
                </p:cNvSpPr>
                <p:nvPr/>
              </p:nvSpPr>
              <p:spPr bwMode="auto">
                <a:xfrm>
                  <a:off x="2521" y="1823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0" name="Line 872"/>
                <p:cNvSpPr>
                  <a:spLocks noChangeShapeType="1"/>
                </p:cNvSpPr>
                <p:nvPr/>
              </p:nvSpPr>
              <p:spPr bwMode="auto">
                <a:xfrm flipH="1">
                  <a:off x="2521" y="1823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1" name="Freeform 873"/>
                <p:cNvSpPr>
                  <a:spLocks/>
                </p:cNvSpPr>
                <p:nvPr/>
              </p:nvSpPr>
              <p:spPr bwMode="auto">
                <a:xfrm>
                  <a:off x="2435" y="830"/>
                  <a:ext cx="561" cy="1004"/>
                </a:xfrm>
                <a:custGeom>
                  <a:avLst/>
                  <a:gdLst>
                    <a:gd name="T0" fmla="*/ 0 w 561"/>
                    <a:gd name="T1" fmla="*/ 971 h 1004"/>
                    <a:gd name="T2" fmla="*/ 97 w 561"/>
                    <a:gd name="T3" fmla="*/ 1004 h 1004"/>
                    <a:gd name="T4" fmla="*/ 561 w 561"/>
                    <a:gd name="T5" fmla="*/ 32 h 1004"/>
                    <a:gd name="T6" fmla="*/ 464 w 561"/>
                    <a:gd name="T7" fmla="*/ 0 h 1004"/>
                    <a:gd name="T8" fmla="*/ 0 w 561"/>
                    <a:gd name="T9" fmla="*/ 971 h 10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1" h="1004">
                      <a:moveTo>
                        <a:pt x="0" y="971"/>
                      </a:moveTo>
                      <a:lnTo>
                        <a:pt x="97" y="1004"/>
                      </a:lnTo>
                      <a:lnTo>
                        <a:pt x="561" y="32"/>
                      </a:lnTo>
                      <a:lnTo>
                        <a:pt x="464" y="0"/>
                      </a:lnTo>
                      <a:lnTo>
                        <a:pt x="0" y="971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2" name="Line 874"/>
                <p:cNvSpPr>
                  <a:spLocks noChangeShapeType="1"/>
                </p:cNvSpPr>
                <p:nvPr/>
              </p:nvSpPr>
              <p:spPr bwMode="auto">
                <a:xfrm>
                  <a:off x="2392" y="1801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3" name="Line 875"/>
                <p:cNvSpPr>
                  <a:spLocks noChangeShapeType="1"/>
                </p:cNvSpPr>
                <p:nvPr/>
              </p:nvSpPr>
              <p:spPr bwMode="auto">
                <a:xfrm>
                  <a:off x="2435" y="1758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4" name="Line 876"/>
                <p:cNvSpPr>
                  <a:spLocks noChangeShapeType="1"/>
                </p:cNvSpPr>
                <p:nvPr/>
              </p:nvSpPr>
              <p:spPr bwMode="auto">
                <a:xfrm>
                  <a:off x="2489" y="1834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5" name="Line 877"/>
                <p:cNvSpPr>
                  <a:spLocks noChangeShapeType="1"/>
                </p:cNvSpPr>
                <p:nvPr/>
              </p:nvSpPr>
              <p:spPr bwMode="auto">
                <a:xfrm>
                  <a:off x="2532" y="1791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6" name="Line 878"/>
                <p:cNvSpPr>
                  <a:spLocks noChangeShapeType="1"/>
                </p:cNvSpPr>
                <p:nvPr/>
              </p:nvSpPr>
              <p:spPr bwMode="auto">
                <a:xfrm>
                  <a:off x="2953" y="862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7" name="Line 879"/>
                <p:cNvSpPr>
                  <a:spLocks noChangeShapeType="1"/>
                </p:cNvSpPr>
                <p:nvPr/>
              </p:nvSpPr>
              <p:spPr bwMode="auto">
                <a:xfrm>
                  <a:off x="2996" y="819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8" name="Line 880"/>
                <p:cNvSpPr>
                  <a:spLocks noChangeShapeType="1"/>
                </p:cNvSpPr>
                <p:nvPr/>
              </p:nvSpPr>
              <p:spPr bwMode="auto">
                <a:xfrm>
                  <a:off x="2856" y="830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9" name="Line 881"/>
                <p:cNvSpPr>
                  <a:spLocks noChangeShapeType="1"/>
                </p:cNvSpPr>
                <p:nvPr/>
              </p:nvSpPr>
              <p:spPr bwMode="auto">
                <a:xfrm>
                  <a:off x="2899" y="786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0" name="Line 882"/>
                <p:cNvSpPr>
                  <a:spLocks noChangeShapeType="1"/>
                </p:cNvSpPr>
                <p:nvPr/>
              </p:nvSpPr>
              <p:spPr bwMode="auto">
                <a:xfrm>
                  <a:off x="2392" y="1801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1" name="Line 883"/>
                <p:cNvSpPr>
                  <a:spLocks noChangeShapeType="1"/>
                </p:cNvSpPr>
                <p:nvPr/>
              </p:nvSpPr>
              <p:spPr bwMode="auto">
                <a:xfrm>
                  <a:off x="2435" y="1758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2" name="Line 884"/>
                <p:cNvSpPr>
                  <a:spLocks noChangeShapeType="1"/>
                </p:cNvSpPr>
                <p:nvPr/>
              </p:nvSpPr>
              <p:spPr bwMode="auto">
                <a:xfrm>
                  <a:off x="2413" y="1780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3" name="Line 885"/>
                <p:cNvSpPr>
                  <a:spLocks noChangeShapeType="1"/>
                </p:cNvSpPr>
                <p:nvPr/>
              </p:nvSpPr>
              <p:spPr bwMode="auto">
                <a:xfrm flipH="1">
                  <a:off x="2413" y="1780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4" name="Line 886"/>
                <p:cNvSpPr>
                  <a:spLocks noChangeShapeType="1"/>
                </p:cNvSpPr>
                <p:nvPr/>
              </p:nvSpPr>
              <p:spPr bwMode="auto">
                <a:xfrm>
                  <a:off x="2510" y="1812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5" name="Line 887"/>
                <p:cNvSpPr>
                  <a:spLocks noChangeShapeType="1"/>
                </p:cNvSpPr>
                <p:nvPr/>
              </p:nvSpPr>
              <p:spPr bwMode="auto">
                <a:xfrm flipH="1">
                  <a:off x="2510" y="1812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6" name="Line 888"/>
                <p:cNvSpPr>
                  <a:spLocks noChangeShapeType="1"/>
                </p:cNvSpPr>
                <p:nvPr/>
              </p:nvSpPr>
              <p:spPr bwMode="auto">
                <a:xfrm>
                  <a:off x="2975" y="840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7" name="Line 889"/>
                <p:cNvSpPr>
                  <a:spLocks noChangeShapeType="1"/>
                </p:cNvSpPr>
                <p:nvPr/>
              </p:nvSpPr>
              <p:spPr bwMode="auto">
                <a:xfrm flipH="1">
                  <a:off x="2975" y="840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8" name="Line 890"/>
                <p:cNvSpPr>
                  <a:spLocks noChangeShapeType="1"/>
                </p:cNvSpPr>
                <p:nvPr/>
              </p:nvSpPr>
              <p:spPr bwMode="auto">
                <a:xfrm>
                  <a:off x="2878" y="808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9" name="Line 891"/>
                <p:cNvSpPr>
                  <a:spLocks noChangeShapeType="1"/>
                </p:cNvSpPr>
                <p:nvPr/>
              </p:nvSpPr>
              <p:spPr bwMode="auto">
                <a:xfrm flipH="1">
                  <a:off x="2878" y="808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0" name="Line 892"/>
                <p:cNvSpPr>
                  <a:spLocks noChangeShapeType="1"/>
                </p:cNvSpPr>
                <p:nvPr/>
              </p:nvSpPr>
              <p:spPr bwMode="auto">
                <a:xfrm>
                  <a:off x="2413" y="1780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1" name="Line 893"/>
                <p:cNvSpPr>
                  <a:spLocks noChangeShapeType="1"/>
                </p:cNvSpPr>
                <p:nvPr/>
              </p:nvSpPr>
              <p:spPr bwMode="auto">
                <a:xfrm flipH="1">
                  <a:off x="2413" y="1780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2" name="Freeform 894"/>
                <p:cNvSpPr>
                  <a:spLocks/>
                </p:cNvSpPr>
                <p:nvPr/>
              </p:nvSpPr>
              <p:spPr bwMode="auto">
                <a:xfrm>
                  <a:off x="2338" y="776"/>
                  <a:ext cx="540" cy="1015"/>
                </a:xfrm>
                <a:custGeom>
                  <a:avLst/>
                  <a:gdLst>
                    <a:gd name="T0" fmla="*/ 0 w 540"/>
                    <a:gd name="T1" fmla="*/ 982 h 1015"/>
                    <a:gd name="T2" fmla="*/ 86 w 540"/>
                    <a:gd name="T3" fmla="*/ 1015 h 1015"/>
                    <a:gd name="T4" fmla="*/ 540 w 540"/>
                    <a:gd name="T5" fmla="*/ 43 h 1015"/>
                    <a:gd name="T6" fmla="*/ 442 w 540"/>
                    <a:gd name="T7" fmla="*/ 0 h 1015"/>
                    <a:gd name="T8" fmla="*/ 0 w 540"/>
                    <a:gd name="T9" fmla="*/ 982 h 10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0" h="1015">
                      <a:moveTo>
                        <a:pt x="0" y="982"/>
                      </a:moveTo>
                      <a:lnTo>
                        <a:pt x="86" y="1015"/>
                      </a:lnTo>
                      <a:lnTo>
                        <a:pt x="540" y="43"/>
                      </a:lnTo>
                      <a:lnTo>
                        <a:pt x="442" y="0"/>
                      </a:lnTo>
                      <a:lnTo>
                        <a:pt x="0" y="982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3" name="Line 895"/>
                <p:cNvSpPr>
                  <a:spLocks noChangeShapeType="1"/>
                </p:cNvSpPr>
                <p:nvPr/>
              </p:nvSpPr>
              <p:spPr bwMode="auto">
                <a:xfrm>
                  <a:off x="2294" y="1758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4" name="Line 896"/>
                <p:cNvSpPr>
                  <a:spLocks noChangeShapeType="1"/>
                </p:cNvSpPr>
                <p:nvPr/>
              </p:nvSpPr>
              <p:spPr bwMode="auto">
                <a:xfrm>
                  <a:off x="2338" y="1715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5" name="Line 897"/>
                <p:cNvSpPr>
                  <a:spLocks noChangeShapeType="1"/>
                </p:cNvSpPr>
                <p:nvPr/>
              </p:nvSpPr>
              <p:spPr bwMode="auto">
                <a:xfrm>
                  <a:off x="2381" y="1791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6" name="Line 898"/>
                <p:cNvSpPr>
                  <a:spLocks noChangeShapeType="1"/>
                </p:cNvSpPr>
                <p:nvPr/>
              </p:nvSpPr>
              <p:spPr bwMode="auto">
                <a:xfrm>
                  <a:off x="2424" y="1747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7" name="Line 899"/>
                <p:cNvSpPr>
                  <a:spLocks noChangeShapeType="1"/>
                </p:cNvSpPr>
                <p:nvPr/>
              </p:nvSpPr>
              <p:spPr bwMode="auto">
                <a:xfrm>
                  <a:off x="2834" y="819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8" name="Line 900"/>
                <p:cNvSpPr>
                  <a:spLocks noChangeShapeType="1"/>
                </p:cNvSpPr>
                <p:nvPr/>
              </p:nvSpPr>
              <p:spPr bwMode="auto">
                <a:xfrm>
                  <a:off x="2878" y="776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9" name="Line 901"/>
                <p:cNvSpPr>
                  <a:spLocks noChangeShapeType="1"/>
                </p:cNvSpPr>
                <p:nvPr/>
              </p:nvSpPr>
              <p:spPr bwMode="auto">
                <a:xfrm>
                  <a:off x="2737" y="776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0" name="Line 902"/>
                <p:cNvSpPr>
                  <a:spLocks noChangeShapeType="1"/>
                </p:cNvSpPr>
                <p:nvPr/>
              </p:nvSpPr>
              <p:spPr bwMode="auto">
                <a:xfrm>
                  <a:off x="2780" y="732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1" name="Line 903"/>
                <p:cNvSpPr>
                  <a:spLocks noChangeShapeType="1"/>
                </p:cNvSpPr>
                <p:nvPr/>
              </p:nvSpPr>
              <p:spPr bwMode="auto">
                <a:xfrm>
                  <a:off x="2294" y="1758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2" name="Line 904"/>
                <p:cNvSpPr>
                  <a:spLocks noChangeShapeType="1"/>
                </p:cNvSpPr>
                <p:nvPr/>
              </p:nvSpPr>
              <p:spPr bwMode="auto">
                <a:xfrm>
                  <a:off x="2338" y="1715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3" name="Line 905"/>
                <p:cNvSpPr>
                  <a:spLocks noChangeShapeType="1"/>
                </p:cNvSpPr>
                <p:nvPr/>
              </p:nvSpPr>
              <p:spPr bwMode="auto">
                <a:xfrm>
                  <a:off x="2316" y="173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4" name="Line 906"/>
                <p:cNvSpPr>
                  <a:spLocks noChangeShapeType="1"/>
                </p:cNvSpPr>
                <p:nvPr/>
              </p:nvSpPr>
              <p:spPr bwMode="auto">
                <a:xfrm flipH="1">
                  <a:off x="2316" y="173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5" name="Line 907"/>
                <p:cNvSpPr>
                  <a:spLocks noChangeShapeType="1"/>
                </p:cNvSpPr>
                <p:nvPr/>
              </p:nvSpPr>
              <p:spPr bwMode="auto">
                <a:xfrm>
                  <a:off x="2402" y="1769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6" name="Line 908"/>
                <p:cNvSpPr>
                  <a:spLocks noChangeShapeType="1"/>
                </p:cNvSpPr>
                <p:nvPr/>
              </p:nvSpPr>
              <p:spPr bwMode="auto">
                <a:xfrm flipH="1">
                  <a:off x="2402" y="1769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7" name="Line 909"/>
                <p:cNvSpPr>
                  <a:spLocks noChangeShapeType="1"/>
                </p:cNvSpPr>
                <p:nvPr/>
              </p:nvSpPr>
              <p:spPr bwMode="auto">
                <a:xfrm>
                  <a:off x="2856" y="79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8" name="Line 910"/>
                <p:cNvSpPr>
                  <a:spLocks noChangeShapeType="1"/>
                </p:cNvSpPr>
                <p:nvPr/>
              </p:nvSpPr>
              <p:spPr bwMode="auto">
                <a:xfrm flipH="1">
                  <a:off x="2856" y="79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9" name="Line 911"/>
                <p:cNvSpPr>
                  <a:spLocks noChangeShapeType="1"/>
                </p:cNvSpPr>
                <p:nvPr/>
              </p:nvSpPr>
              <p:spPr bwMode="auto">
                <a:xfrm>
                  <a:off x="2759" y="754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0" name="Line 912"/>
                <p:cNvSpPr>
                  <a:spLocks noChangeShapeType="1"/>
                </p:cNvSpPr>
                <p:nvPr/>
              </p:nvSpPr>
              <p:spPr bwMode="auto">
                <a:xfrm flipH="1">
                  <a:off x="2759" y="754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1" name="Line 913"/>
                <p:cNvSpPr>
                  <a:spLocks noChangeShapeType="1"/>
                </p:cNvSpPr>
                <p:nvPr/>
              </p:nvSpPr>
              <p:spPr bwMode="auto">
                <a:xfrm>
                  <a:off x="2316" y="173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2" name="Line 914"/>
                <p:cNvSpPr>
                  <a:spLocks noChangeShapeType="1"/>
                </p:cNvSpPr>
                <p:nvPr/>
              </p:nvSpPr>
              <p:spPr bwMode="auto">
                <a:xfrm flipH="1">
                  <a:off x="2316" y="1737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3" name="Freeform 915"/>
                <p:cNvSpPr>
                  <a:spLocks/>
                </p:cNvSpPr>
                <p:nvPr/>
              </p:nvSpPr>
              <p:spPr bwMode="auto">
                <a:xfrm>
                  <a:off x="2230" y="732"/>
                  <a:ext cx="540" cy="1015"/>
                </a:xfrm>
                <a:custGeom>
                  <a:avLst/>
                  <a:gdLst>
                    <a:gd name="T0" fmla="*/ 0 w 540"/>
                    <a:gd name="T1" fmla="*/ 983 h 1015"/>
                    <a:gd name="T2" fmla="*/ 86 w 540"/>
                    <a:gd name="T3" fmla="*/ 1015 h 1015"/>
                    <a:gd name="T4" fmla="*/ 540 w 540"/>
                    <a:gd name="T5" fmla="*/ 44 h 1015"/>
                    <a:gd name="T6" fmla="*/ 432 w 540"/>
                    <a:gd name="T7" fmla="*/ 0 h 1015"/>
                    <a:gd name="T8" fmla="*/ 0 w 540"/>
                    <a:gd name="T9" fmla="*/ 983 h 10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0" h="1015">
                      <a:moveTo>
                        <a:pt x="0" y="983"/>
                      </a:moveTo>
                      <a:lnTo>
                        <a:pt x="86" y="1015"/>
                      </a:lnTo>
                      <a:lnTo>
                        <a:pt x="540" y="44"/>
                      </a:lnTo>
                      <a:lnTo>
                        <a:pt x="432" y="0"/>
                      </a:lnTo>
                      <a:lnTo>
                        <a:pt x="0" y="983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4" name="Line 916"/>
                <p:cNvSpPr>
                  <a:spLocks noChangeShapeType="1"/>
                </p:cNvSpPr>
                <p:nvPr/>
              </p:nvSpPr>
              <p:spPr bwMode="auto">
                <a:xfrm>
                  <a:off x="2186" y="1715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5" name="Line 917"/>
                <p:cNvSpPr>
                  <a:spLocks noChangeShapeType="1"/>
                </p:cNvSpPr>
                <p:nvPr/>
              </p:nvSpPr>
              <p:spPr bwMode="auto">
                <a:xfrm>
                  <a:off x="2230" y="1672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6" name="Line 918"/>
                <p:cNvSpPr>
                  <a:spLocks noChangeShapeType="1"/>
                </p:cNvSpPr>
                <p:nvPr/>
              </p:nvSpPr>
              <p:spPr bwMode="auto">
                <a:xfrm>
                  <a:off x="2273" y="1747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7" name="Line 919"/>
                <p:cNvSpPr>
                  <a:spLocks noChangeShapeType="1"/>
                </p:cNvSpPr>
                <p:nvPr/>
              </p:nvSpPr>
              <p:spPr bwMode="auto">
                <a:xfrm>
                  <a:off x="2316" y="1704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8" name="Line 920"/>
                <p:cNvSpPr>
                  <a:spLocks noChangeShapeType="1"/>
                </p:cNvSpPr>
                <p:nvPr/>
              </p:nvSpPr>
              <p:spPr bwMode="auto">
                <a:xfrm>
                  <a:off x="2726" y="776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9" name="Line 921"/>
                <p:cNvSpPr>
                  <a:spLocks noChangeShapeType="1"/>
                </p:cNvSpPr>
                <p:nvPr/>
              </p:nvSpPr>
              <p:spPr bwMode="auto">
                <a:xfrm>
                  <a:off x="2770" y="732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0" name="Line 922"/>
                <p:cNvSpPr>
                  <a:spLocks noChangeShapeType="1"/>
                </p:cNvSpPr>
                <p:nvPr/>
              </p:nvSpPr>
              <p:spPr bwMode="auto">
                <a:xfrm>
                  <a:off x="2618" y="732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1" name="Line 923"/>
                <p:cNvSpPr>
                  <a:spLocks noChangeShapeType="1"/>
                </p:cNvSpPr>
                <p:nvPr/>
              </p:nvSpPr>
              <p:spPr bwMode="auto">
                <a:xfrm>
                  <a:off x="2662" y="689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2" name="Line 924"/>
                <p:cNvSpPr>
                  <a:spLocks noChangeShapeType="1"/>
                </p:cNvSpPr>
                <p:nvPr/>
              </p:nvSpPr>
              <p:spPr bwMode="auto">
                <a:xfrm>
                  <a:off x="2186" y="1715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3" name="Line 925"/>
                <p:cNvSpPr>
                  <a:spLocks noChangeShapeType="1"/>
                </p:cNvSpPr>
                <p:nvPr/>
              </p:nvSpPr>
              <p:spPr bwMode="auto">
                <a:xfrm>
                  <a:off x="2230" y="1672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4" name="Line 926"/>
                <p:cNvSpPr>
                  <a:spLocks noChangeShapeType="1"/>
                </p:cNvSpPr>
                <p:nvPr/>
              </p:nvSpPr>
              <p:spPr bwMode="auto">
                <a:xfrm>
                  <a:off x="2208" y="1693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5" name="Line 927"/>
                <p:cNvSpPr>
                  <a:spLocks noChangeShapeType="1"/>
                </p:cNvSpPr>
                <p:nvPr/>
              </p:nvSpPr>
              <p:spPr bwMode="auto">
                <a:xfrm flipH="1">
                  <a:off x="2208" y="1693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6" name="Line 928"/>
                <p:cNvSpPr>
                  <a:spLocks noChangeShapeType="1"/>
                </p:cNvSpPr>
                <p:nvPr/>
              </p:nvSpPr>
              <p:spPr bwMode="auto">
                <a:xfrm>
                  <a:off x="2294" y="1726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7" name="Line 929"/>
                <p:cNvSpPr>
                  <a:spLocks noChangeShapeType="1"/>
                </p:cNvSpPr>
                <p:nvPr/>
              </p:nvSpPr>
              <p:spPr bwMode="auto">
                <a:xfrm flipH="1">
                  <a:off x="2294" y="1726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8" name="Line 930"/>
                <p:cNvSpPr>
                  <a:spLocks noChangeShapeType="1"/>
                </p:cNvSpPr>
                <p:nvPr/>
              </p:nvSpPr>
              <p:spPr bwMode="auto">
                <a:xfrm>
                  <a:off x="2748" y="754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9" name="Line 931"/>
                <p:cNvSpPr>
                  <a:spLocks noChangeShapeType="1"/>
                </p:cNvSpPr>
                <p:nvPr/>
              </p:nvSpPr>
              <p:spPr bwMode="auto">
                <a:xfrm flipH="1">
                  <a:off x="2748" y="754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0" name="Line 932"/>
                <p:cNvSpPr>
                  <a:spLocks noChangeShapeType="1"/>
                </p:cNvSpPr>
                <p:nvPr/>
              </p:nvSpPr>
              <p:spPr bwMode="auto">
                <a:xfrm>
                  <a:off x="2640" y="71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1" name="Line 933"/>
                <p:cNvSpPr>
                  <a:spLocks noChangeShapeType="1"/>
                </p:cNvSpPr>
                <p:nvPr/>
              </p:nvSpPr>
              <p:spPr bwMode="auto">
                <a:xfrm flipH="1">
                  <a:off x="2640" y="71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2" name="Line 934"/>
                <p:cNvSpPr>
                  <a:spLocks noChangeShapeType="1"/>
                </p:cNvSpPr>
                <p:nvPr/>
              </p:nvSpPr>
              <p:spPr bwMode="auto">
                <a:xfrm>
                  <a:off x="2208" y="1693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3" name="Line 935"/>
                <p:cNvSpPr>
                  <a:spLocks noChangeShapeType="1"/>
                </p:cNvSpPr>
                <p:nvPr/>
              </p:nvSpPr>
              <p:spPr bwMode="auto">
                <a:xfrm flipH="1">
                  <a:off x="2208" y="1693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4" name="Freeform 936"/>
                <p:cNvSpPr>
                  <a:spLocks/>
                </p:cNvSpPr>
                <p:nvPr/>
              </p:nvSpPr>
              <p:spPr bwMode="auto">
                <a:xfrm>
                  <a:off x="2122" y="689"/>
                  <a:ext cx="529" cy="1026"/>
                </a:xfrm>
                <a:custGeom>
                  <a:avLst/>
                  <a:gdLst>
                    <a:gd name="T0" fmla="*/ 0 w 529"/>
                    <a:gd name="T1" fmla="*/ 994 h 1026"/>
                    <a:gd name="T2" fmla="*/ 86 w 529"/>
                    <a:gd name="T3" fmla="*/ 1026 h 1026"/>
                    <a:gd name="T4" fmla="*/ 529 w 529"/>
                    <a:gd name="T5" fmla="*/ 43 h 1026"/>
                    <a:gd name="T6" fmla="*/ 421 w 529"/>
                    <a:gd name="T7" fmla="*/ 0 h 1026"/>
                    <a:gd name="T8" fmla="*/ 0 w 529"/>
                    <a:gd name="T9" fmla="*/ 994 h 10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9" h="1026">
                      <a:moveTo>
                        <a:pt x="0" y="994"/>
                      </a:moveTo>
                      <a:lnTo>
                        <a:pt x="86" y="1026"/>
                      </a:lnTo>
                      <a:lnTo>
                        <a:pt x="529" y="43"/>
                      </a:lnTo>
                      <a:lnTo>
                        <a:pt x="421" y="0"/>
                      </a:lnTo>
                      <a:lnTo>
                        <a:pt x="0" y="994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5" name="Line 937"/>
                <p:cNvSpPr>
                  <a:spLocks noChangeShapeType="1"/>
                </p:cNvSpPr>
                <p:nvPr/>
              </p:nvSpPr>
              <p:spPr bwMode="auto">
                <a:xfrm>
                  <a:off x="2078" y="1683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6" name="Line 938"/>
                <p:cNvSpPr>
                  <a:spLocks noChangeShapeType="1"/>
                </p:cNvSpPr>
                <p:nvPr/>
              </p:nvSpPr>
              <p:spPr bwMode="auto">
                <a:xfrm>
                  <a:off x="2122" y="1639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7" name="Line 939"/>
                <p:cNvSpPr>
                  <a:spLocks noChangeShapeType="1"/>
                </p:cNvSpPr>
                <p:nvPr/>
              </p:nvSpPr>
              <p:spPr bwMode="auto">
                <a:xfrm>
                  <a:off x="2165" y="1715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8" name="Line 940"/>
                <p:cNvSpPr>
                  <a:spLocks noChangeShapeType="1"/>
                </p:cNvSpPr>
                <p:nvPr/>
              </p:nvSpPr>
              <p:spPr bwMode="auto">
                <a:xfrm>
                  <a:off x="2208" y="1672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9" name="Line 941"/>
                <p:cNvSpPr>
                  <a:spLocks noChangeShapeType="1"/>
                </p:cNvSpPr>
                <p:nvPr/>
              </p:nvSpPr>
              <p:spPr bwMode="auto">
                <a:xfrm>
                  <a:off x="2608" y="732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0" name="Line 942"/>
                <p:cNvSpPr>
                  <a:spLocks noChangeShapeType="1"/>
                </p:cNvSpPr>
                <p:nvPr/>
              </p:nvSpPr>
              <p:spPr bwMode="auto">
                <a:xfrm>
                  <a:off x="2651" y="689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1" name="Line 943"/>
                <p:cNvSpPr>
                  <a:spLocks noChangeShapeType="1"/>
                </p:cNvSpPr>
                <p:nvPr/>
              </p:nvSpPr>
              <p:spPr bwMode="auto">
                <a:xfrm>
                  <a:off x="2500" y="689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2" name="Line 944"/>
                <p:cNvSpPr>
                  <a:spLocks noChangeShapeType="1"/>
                </p:cNvSpPr>
                <p:nvPr/>
              </p:nvSpPr>
              <p:spPr bwMode="auto">
                <a:xfrm>
                  <a:off x="2543" y="646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3" name="Line 945"/>
                <p:cNvSpPr>
                  <a:spLocks noChangeShapeType="1"/>
                </p:cNvSpPr>
                <p:nvPr/>
              </p:nvSpPr>
              <p:spPr bwMode="auto">
                <a:xfrm>
                  <a:off x="2078" y="1683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4" name="Line 946"/>
                <p:cNvSpPr>
                  <a:spLocks noChangeShapeType="1"/>
                </p:cNvSpPr>
                <p:nvPr/>
              </p:nvSpPr>
              <p:spPr bwMode="auto">
                <a:xfrm>
                  <a:off x="2122" y="1639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5" name="Line 947"/>
                <p:cNvSpPr>
                  <a:spLocks noChangeShapeType="1"/>
                </p:cNvSpPr>
                <p:nvPr/>
              </p:nvSpPr>
              <p:spPr bwMode="auto">
                <a:xfrm>
                  <a:off x="2100" y="166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6" name="Line 948"/>
                <p:cNvSpPr>
                  <a:spLocks noChangeShapeType="1"/>
                </p:cNvSpPr>
                <p:nvPr/>
              </p:nvSpPr>
              <p:spPr bwMode="auto">
                <a:xfrm flipH="1">
                  <a:off x="2100" y="166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7" name="Line 949"/>
                <p:cNvSpPr>
                  <a:spLocks noChangeShapeType="1"/>
                </p:cNvSpPr>
                <p:nvPr/>
              </p:nvSpPr>
              <p:spPr bwMode="auto">
                <a:xfrm>
                  <a:off x="2186" y="1693"/>
                  <a:ext cx="44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8" name="Line 950"/>
                <p:cNvSpPr>
                  <a:spLocks noChangeShapeType="1"/>
                </p:cNvSpPr>
                <p:nvPr/>
              </p:nvSpPr>
              <p:spPr bwMode="auto">
                <a:xfrm flipH="1">
                  <a:off x="2186" y="1693"/>
                  <a:ext cx="44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9" name="Line 951"/>
                <p:cNvSpPr>
                  <a:spLocks noChangeShapeType="1"/>
                </p:cNvSpPr>
                <p:nvPr/>
              </p:nvSpPr>
              <p:spPr bwMode="auto">
                <a:xfrm>
                  <a:off x="2629" y="71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" name="Line 952"/>
                <p:cNvSpPr>
                  <a:spLocks noChangeShapeType="1"/>
                </p:cNvSpPr>
                <p:nvPr/>
              </p:nvSpPr>
              <p:spPr bwMode="auto">
                <a:xfrm flipH="1">
                  <a:off x="2629" y="71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1" name="Line 953"/>
                <p:cNvSpPr>
                  <a:spLocks noChangeShapeType="1"/>
                </p:cNvSpPr>
                <p:nvPr/>
              </p:nvSpPr>
              <p:spPr bwMode="auto">
                <a:xfrm>
                  <a:off x="2521" y="668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2" name="Line 954"/>
                <p:cNvSpPr>
                  <a:spLocks noChangeShapeType="1"/>
                </p:cNvSpPr>
                <p:nvPr/>
              </p:nvSpPr>
              <p:spPr bwMode="auto">
                <a:xfrm flipH="1">
                  <a:off x="2521" y="668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3" name="Line 955"/>
                <p:cNvSpPr>
                  <a:spLocks noChangeShapeType="1"/>
                </p:cNvSpPr>
                <p:nvPr/>
              </p:nvSpPr>
              <p:spPr bwMode="auto">
                <a:xfrm>
                  <a:off x="2100" y="166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4" name="Line 956"/>
                <p:cNvSpPr>
                  <a:spLocks noChangeShapeType="1"/>
                </p:cNvSpPr>
                <p:nvPr/>
              </p:nvSpPr>
              <p:spPr bwMode="auto">
                <a:xfrm flipH="1">
                  <a:off x="2100" y="1661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5" name="Freeform 957"/>
                <p:cNvSpPr>
                  <a:spLocks/>
                </p:cNvSpPr>
                <p:nvPr/>
              </p:nvSpPr>
              <p:spPr bwMode="auto">
                <a:xfrm>
                  <a:off x="2014" y="657"/>
                  <a:ext cx="518" cy="1015"/>
                </a:xfrm>
                <a:custGeom>
                  <a:avLst/>
                  <a:gdLst>
                    <a:gd name="T0" fmla="*/ 0 w 518"/>
                    <a:gd name="T1" fmla="*/ 993 h 1015"/>
                    <a:gd name="T2" fmla="*/ 86 w 518"/>
                    <a:gd name="T3" fmla="*/ 1015 h 1015"/>
                    <a:gd name="T4" fmla="*/ 518 w 518"/>
                    <a:gd name="T5" fmla="*/ 32 h 1015"/>
                    <a:gd name="T6" fmla="*/ 410 w 518"/>
                    <a:gd name="T7" fmla="*/ 0 h 1015"/>
                    <a:gd name="T8" fmla="*/ 0 w 518"/>
                    <a:gd name="T9" fmla="*/ 993 h 10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8" h="1015">
                      <a:moveTo>
                        <a:pt x="0" y="993"/>
                      </a:moveTo>
                      <a:lnTo>
                        <a:pt x="86" y="1015"/>
                      </a:lnTo>
                      <a:lnTo>
                        <a:pt x="518" y="32"/>
                      </a:lnTo>
                      <a:lnTo>
                        <a:pt x="410" y="0"/>
                      </a:lnTo>
                      <a:lnTo>
                        <a:pt x="0" y="993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6" name="Line 958"/>
                <p:cNvSpPr>
                  <a:spLocks noChangeShapeType="1"/>
                </p:cNvSpPr>
                <p:nvPr/>
              </p:nvSpPr>
              <p:spPr bwMode="auto">
                <a:xfrm>
                  <a:off x="1970" y="1650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7" name="Line 959"/>
                <p:cNvSpPr>
                  <a:spLocks noChangeShapeType="1"/>
                </p:cNvSpPr>
                <p:nvPr/>
              </p:nvSpPr>
              <p:spPr bwMode="auto">
                <a:xfrm>
                  <a:off x="2014" y="1607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8" name="Line 960"/>
                <p:cNvSpPr>
                  <a:spLocks noChangeShapeType="1"/>
                </p:cNvSpPr>
                <p:nvPr/>
              </p:nvSpPr>
              <p:spPr bwMode="auto">
                <a:xfrm>
                  <a:off x="2057" y="1672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9" name="Line 961"/>
                <p:cNvSpPr>
                  <a:spLocks noChangeShapeType="1"/>
                </p:cNvSpPr>
                <p:nvPr/>
              </p:nvSpPr>
              <p:spPr bwMode="auto">
                <a:xfrm>
                  <a:off x="2100" y="1629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0" name="Line 962"/>
                <p:cNvSpPr>
                  <a:spLocks noChangeShapeType="1"/>
                </p:cNvSpPr>
                <p:nvPr/>
              </p:nvSpPr>
              <p:spPr bwMode="auto">
                <a:xfrm>
                  <a:off x="2489" y="689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1" name="Line 963"/>
                <p:cNvSpPr>
                  <a:spLocks noChangeShapeType="1"/>
                </p:cNvSpPr>
                <p:nvPr/>
              </p:nvSpPr>
              <p:spPr bwMode="auto">
                <a:xfrm>
                  <a:off x="2532" y="646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2" name="Line 964"/>
                <p:cNvSpPr>
                  <a:spLocks noChangeShapeType="1"/>
                </p:cNvSpPr>
                <p:nvPr/>
              </p:nvSpPr>
              <p:spPr bwMode="auto">
                <a:xfrm>
                  <a:off x="2381" y="657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3" name="Line 965"/>
                <p:cNvSpPr>
                  <a:spLocks noChangeShapeType="1"/>
                </p:cNvSpPr>
                <p:nvPr/>
              </p:nvSpPr>
              <p:spPr bwMode="auto">
                <a:xfrm>
                  <a:off x="2424" y="614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4" name="Line 966"/>
                <p:cNvSpPr>
                  <a:spLocks noChangeShapeType="1"/>
                </p:cNvSpPr>
                <p:nvPr/>
              </p:nvSpPr>
              <p:spPr bwMode="auto">
                <a:xfrm>
                  <a:off x="1970" y="1650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5" name="Line 967"/>
                <p:cNvSpPr>
                  <a:spLocks noChangeShapeType="1"/>
                </p:cNvSpPr>
                <p:nvPr/>
              </p:nvSpPr>
              <p:spPr bwMode="auto">
                <a:xfrm>
                  <a:off x="2014" y="1607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6" name="Line 968"/>
                <p:cNvSpPr>
                  <a:spLocks noChangeShapeType="1"/>
                </p:cNvSpPr>
                <p:nvPr/>
              </p:nvSpPr>
              <p:spPr bwMode="auto">
                <a:xfrm>
                  <a:off x="1992" y="162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7" name="Line 969"/>
                <p:cNvSpPr>
                  <a:spLocks noChangeShapeType="1"/>
                </p:cNvSpPr>
                <p:nvPr/>
              </p:nvSpPr>
              <p:spPr bwMode="auto">
                <a:xfrm flipH="1">
                  <a:off x="1992" y="162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8" name="Line 970"/>
                <p:cNvSpPr>
                  <a:spLocks noChangeShapeType="1"/>
                </p:cNvSpPr>
                <p:nvPr/>
              </p:nvSpPr>
              <p:spPr bwMode="auto">
                <a:xfrm>
                  <a:off x="2078" y="1650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9" name="Line 971"/>
                <p:cNvSpPr>
                  <a:spLocks noChangeShapeType="1"/>
                </p:cNvSpPr>
                <p:nvPr/>
              </p:nvSpPr>
              <p:spPr bwMode="auto">
                <a:xfrm flipH="1">
                  <a:off x="2078" y="1650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0" name="Line 972"/>
                <p:cNvSpPr>
                  <a:spLocks noChangeShapeType="1"/>
                </p:cNvSpPr>
                <p:nvPr/>
              </p:nvSpPr>
              <p:spPr bwMode="auto">
                <a:xfrm>
                  <a:off x="2510" y="668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1" name="Line 973"/>
                <p:cNvSpPr>
                  <a:spLocks noChangeShapeType="1"/>
                </p:cNvSpPr>
                <p:nvPr/>
              </p:nvSpPr>
              <p:spPr bwMode="auto">
                <a:xfrm flipH="1">
                  <a:off x="2510" y="668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2" name="Line 974"/>
                <p:cNvSpPr>
                  <a:spLocks noChangeShapeType="1"/>
                </p:cNvSpPr>
                <p:nvPr/>
              </p:nvSpPr>
              <p:spPr bwMode="auto">
                <a:xfrm>
                  <a:off x="2402" y="635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3" name="Line 975"/>
                <p:cNvSpPr>
                  <a:spLocks noChangeShapeType="1"/>
                </p:cNvSpPr>
                <p:nvPr/>
              </p:nvSpPr>
              <p:spPr bwMode="auto">
                <a:xfrm flipH="1">
                  <a:off x="2402" y="635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4" name="Line 976"/>
                <p:cNvSpPr>
                  <a:spLocks noChangeShapeType="1"/>
                </p:cNvSpPr>
                <p:nvPr/>
              </p:nvSpPr>
              <p:spPr bwMode="auto">
                <a:xfrm>
                  <a:off x="1992" y="162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5" name="Line 977"/>
                <p:cNvSpPr>
                  <a:spLocks noChangeShapeType="1"/>
                </p:cNvSpPr>
                <p:nvPr/>
              </p:nvSpPr>
              <p:spPr bwMode="auto">
                <a:xfrm flipH="1">
                  <a:off x="1992" y="1629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6" name="Freeform 978"/>
                <p:cNvSpPr>
                  <a:spLocks/>
                </p:cNvSpPr>
                <p:nvPr/>
              </p:nvSpPr>
              <p:spPr bwMode="auto">
                <a:xfrm>
                  <a:off x="1906" y="614"/>
                  <a:ext cx="507" cy="1025"/>
                </a:xfrm>
                <a:custGeom>
                  <a:avLst/>
                  <a:gdLst>
                    <a:gd name="T0" fmla="*/ 0 w 507"/>
                    <a:gd name="T1" fmla="*/ 993 h 1025"/>
                    <a:gd name="T2" fmla="*/ 86 w 507"/>
                    <a:gd name="T3" fmla="*/ 1025 h 1025"/>
                    <a:gd name="T4" fmla="*/ 507 w 507"/>
                    <a:gd name="T5" fmla="*/ 32 h 1025"/>
                    <a:gd name="T6" fmla="*/ 399 w 507"/>
                    <a:gd name="T7" fmla="*/ 0 h 1025"/>
                    <a:gd name="T8" fmla="*/ 0 w 507"/>
                    <a:gd name="T9" fmla="*/ 993 h 10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7" h="1025">
                      <a:moveTo>
                        <a:pt x="0" y="993"/>
                      </a:moveTo>
                      <a:lnTo>
                        <a:pt x="86" y="1025"/>
                      </a:lnTo>
                      <a:lnTo>
                        <a:pt x="507" y="32"/>
                      </a:lnTo>
                      <a:lnTo>
                        <a:pt x="399" y="0"/>
                      </a:lnTo>
                      <a:lnTo>
                        <a:pt x="0" y="993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7" name="Line 979"/>
                <p:cNvSpPr>
                  <a:spLocks noChangeShapeType="1"/>
                </p:cNvSpPr>
                <p:nvPr/>
              </p:nvSpPr>
              <p:spPr bwMode="auto">
                <a:xfrm>
                  <a:off x="1862" y="1607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8" name="Line 980"/>
                <p:cNvSpPr>
                  <a:spLocks noChangeShapeType="1"/>
                </p:cNvSpPr>
                <p:nvPr/>
              </p:nvSpPr>
              <p:spPr bwMode="auto">
                <a:xfrm>
                  <a:off x="1906" y="1564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9" name="Line 981"/>
                <p:cNvSpPr>
                  <a:spLocks noChangeShapeType="1"/>
                </p:cNvSpPr>
                <p:nvPr/>
              </p:nvSpPr>
              <p:spPr bwMode="auto">
                <a:xfrm>
                  <a:off x="1949" y="1639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0" name="Line 982"/>
                <p:cNvSpPr>
                  <a:spLocks noChangeShapeType="1"/>
                </p:cNvSpPr>
                <p:nvPr/>
              </p:nvSpPr>
              <p:spPr bwMode="auto">
                <a:xfrm>
                  <a:off x="1992" y="1596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1" name="Line 983"/>
                <p:cNvSpPr>
                  <a:spLocks noChangeShapeType="1"/>
                </p:cNvSpPr>
                <p:nvPr/>
              </p:nvSpPr>
              <p:spPr bwMode="auto">
                <a:xfrm>
                  <a:off x="2370" y="646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2" name="Line 984"/>
                <p:cNvSpPr>
                  <a:spLocks noChangeShapeType="1"/>
                </p:cNvSpPr>
                <p:nvPr/>
              </p:nvSpPr>
              <p:spPr bwMode="auto">
                <a:xfrm>
                  <a:off x="2413" y="603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3" name="Line 985"/>
                <p:cNvSpPr>
                  <a:spLocks noChangeShapeType="1"/>
                </p:cNvSpPr>
                <p:nvPr/>
              </p:nvSpPr>
              <p:spPr bwMode="auto">
                <a:xfrm>
                  <a:off x="2262" y="614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4" name="Line 986"/>
                <p:cNvSpPr>
                  <a:spLocks noChangeShapeType="1"/>
                </p:cNvSpPr>
                <p:nvPr/>
              </p:nvSpPr>
              <p:spPr bwMode="auto">
                <a:xfrm>
                  <a:off x="2305" y="570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5" name="Line 987"/>
                <p:cNvSpPr>
                  <a:spLocks noChangeShapeType="1"/>
                </p:cNvSpPr>
                <p:nvPr/>
              </p:nvSpPr>
              <p:spPr bwMode="auto">
                <a:xfrm>
                  <a:off x="1862" y="1607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6" name="Line 988"/>
                <p:cNvSpPr>
                  <a:spLocks noChangeShapeType="1"/>
                </p:cNvSpPr>
                <p:nvPr/>
              </p:nvSpPr>
              <p:spPr bwMode="auto">
                <a:xfrm>
                  <a:off x="1906" y="1564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7" name="Line 989"/>
                <p:cNvSpPr>
                  <a:spLocks noChangeShapeType="1"/>
                </p:cNvSpPr>
                <p:nvPr/>
              </p:nvSpPr>
              <p:spPr bwMode="auto">
                <a:xfrm>
                  <a:off x="1884" y="1585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8" name="Line 990"/>
                <p:cNvSpPr>
                  <a:spLocks noChangeShapeType="1"/>
                </p:cNvSpPr>
                <p:nvPr/>
              </p:nvSpPr>
              <p:spPr bwMode="auto">
                <a:xfrm flipH="1">
                  <a:off x="1884" y="1585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9" name="Line 991"/>
                <p:cNvSpPr>
                  <a:spLocks noChangeShapeType="1"/>
                </p:cNvSpPr>
                <p:nvPr/>
              </p:nvSpPr>
              <p:spPr bwMode="auto">
                <a:xfrm>
                  <a:off x="1970" y="1618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0" name="Line 992"/>
                <p:cNvSpPr>
                  <a:spLocks noChangeShapeType="1"/>
                </p:cNvSpPr>
                <p:nvPr/>
              </p:nvSpPr>
              <p:spPr bwMode="auto">
                <a:xfrm flipH="1">
                  <a:off x="1970" y="1618"/>
                  <a:ext cx="44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" name="Line 993"/>
                <p:cNvSpPr>
                  <a:spLocks noChangeShapeType="1"/>
                </p:cNvSpPr>
                <p:nvPr/>
              </p:nvSpPr>
              <p:spPr bwMode="auto">
                <a:xfrm>
                  <a:off x="2392" y="624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2" name="Line 994"/>
                <p:cNvSpPr>
                  <a:spLocks noChangeShapeType="1"/>
                </p:cNvSpPr>
                <p:nvPr/>
              </p:nvSpPr>
              <p:spPr bwMode="auto">
                <a:xfrm flipH="1">
                  <a:off x="2392" y="624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3" name="Line 995"/>
                <p:cNvSpPr>
                  <a:spLocks noChangeShapeType="1"/>
                </p:cNvSpPr>
                <p:nvPr/>
              </p:nvSpPr>
              <p:spPr bwMode="auto">
                <a:xfrm>
                  <a:off x="2284" y="59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4" name="Line 996"/>
                <p:cNvSpPr>
                  <a:spLocks noChangeShapeType="1"/>
                </p:cNvSpPr>
                <p:nvPr/>
              </p:nvSpPr>
              <p:spPr bwMode="auto">
                <a:xfrm flipH="1">
                  <a:off x="2284" y="592"/>
                  <a:ext cx="43" cy="43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5" name="Line 997"/>
                <p:cNvSpPr>
                  <a:spLocks noChangeShapeType="1"/>
                </p:cNvSpPr>
                <p:nvPr/>
              </p:nvSpPr>
              <p:spPr bwMode="auto">
                <a:xfrm>
                  <a:off x="1884" y="1585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6" name="Line 998"/>
                <p:cNvSpPr>
                  <a:spLocks noChangeShapeType="1"/>
                </p:cNvSpPr>
                <p:nvPr/>
              </p:nvSpPr>
              <p:spPr bwMode="auto">
                <a:xfrm flipH="1">
                  <a:off x="1884" y="1585"/>
                  <a:ext cx="43" cy="44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7" name="Freeform 999"/>
                <p:cNvSpPr>
                  <a:spLocks/>
                </p:cNvSpPr>
                <p:nvPr/>
              </p:nvSpPr>
              <p:spPr bwMode="auto">
                <a:xfrm>
                  <a:off x="1798" y="581"/>
                  <a:ext cx="496" cy="1026"/>
                </a:xfrm>
                <a:custGeom>
                  <a:avLst/>
                  <a:gdLst>
                    <a:gd name="T0" fmla="*/ 0 w 496"/>
                    <a:gd name="T1" fmla="*/ 994 h 1026"/>
                    <a:gd name="T2" fmla="*/ 86 w 496"/>
                    <a:gd name="T3" fmla="*/ 1026 h 1026"/>
                    <a:gd name="T4" fmla="*/ 496 w 496"/>
                    <a:gd name="T5" fmla="*/ 33 h 1026"/>
                    <a:gd name="T6" fmla="*/ 388 w 496"/>
                    <a:gd name="T7" fmla="*/ 0 h 1026"/>
                    <a:gd name="T8" fmla="*/ 0 w 496"/>
                    <a:gd name="T9" fmla="*/ 994 h 10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6" h="1026">
                      <a:moveTo>
                        <a:pt x="0" y="994"/>
                      </a:moveTo>
                      <a:lnTo>
                        <a:pt x="86" y="1026"/>
                      </a:lnTo>
                      <a:lnTo>
                        <a:pt x="496" y="33"/>
                      </a:lnTo>
                      <a:lnTo>
                        <a:pt x="388" y="0"/>
                      </a:lnTo>
                      <a:lnTo>
                        <a:pt x="0" y="994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8" name="Line 1000"/>
                <p:cNvSpPr>
                  <a:spLocks noChangeShapeType="1"/>
                </p:cNvSpPr>
                <p:nvPr/>
              </p:nvSpPr>
              <p:spPr bwMode="auto">
                <a:xfrm>
                  <a:off x="1754" y="1575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9" name="Line 1001"/>
                <p:cNvSpPr>
                  <a:spLocks noChangeShapeType="1"/>
                </p:cNvSpPr>
                <p:nvPr/>
              </p:nvSpPr>
              <p:spPr bwMode="auto">
                <a:xfrm>
                  <a:off x="1798" y="1531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0" name="Line 1002"/>
                <p:cNvSpPr>
                  <a:spLocks noChangeShapeType="1"/>
                </p:cNvSpPr>
                <p:nvPr/>
              </p:nvSpPr>
              <p:spPr bwMode="auto">
                <a:xfrm>
                  <a:off x="1841" y="1607"/>
                  <a:ext cx="86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1" name="Line 1003"/>
                <p:cNvSpPr>
                  <a:spLocks noChangeShapeType="1"/>
                </p:cNvSpPr>
                <p:nvPr/>
              </p:nvSpPr>
              <p:spPr bwMode="auto">
                <a:xfrm>
                  <a:off x="1884" y="1564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2" name="Line 1004"/>
                <p:cNvSpPr>
                  <a:spLocks noChangeShapeType="1"/>
                </p:cNvSpPr>
                <p:nvPr/>
              </p:nvSpPr>
              <p:spPr bwMode="auto">
                <a:xfrm>
                  <a:off x="2251" y="614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3" name="Line 1005"/>
                <p:cNvSpPr>
                  <a:spLocks noChangeShapeType="1"/>
                </p:cNvSpPr>
                <p:nvPr/>
              </p:nvSpPr>
              <p:spPr bwMode="auto">
                <a:xfrm>
                  <a:off x="2294" y="570"/>
                  <a:ext cx="0" cy="8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4" name="Line 1006"/>
                <p:cNvSpPr>
                  <a:spLocks noChangeShapeType="1"/>
                </p:cNvSpPr>
                <p:nvPr/>
              </p:nvSpPr>
              <p:spPr bwMode="auto">
                <a:xfrm>
                  <a:off x="2143" y="581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5" name="Line 1007"/>
                <p:cNvSpPr>
                  <a:spLocks noChangeShapeType="1"/>
                </p:cNvSpPr>
                <p:nvPr/>
              </p:nvSpPr>
              <p:spPr bwMode="auto">
                <a:xfrm>
                  <a:off x="2186" y="538"/>
                  <a:ext cx="0" cy="8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6" name="Line 1008"/>
                <p:cNvSpPr>
                  <a:spLocks noChangeShapeType="1"/>
                </p:cNvSpPr>
                <p:nvPr/>
              </p:nvSpPr>
              <p:spPr bwMode="auto">
                <a:xfrm>
                  <a:off x="1754" y="1575"/>
                  <a:ext cx="87" cy="0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24" name="Line 1010"/>
              <p:cNvSpPr>
                <a:spLocks noChangeShapeType="1"/>
              </p:cNvSpPr>
              <p:nvPr/>
            </p:nvSpPr>
            <p:spPr bwMode="auto">
              <a:xfrm>
                <a:off x="2854325" y="2430462"/>
                <a:ext cx="0" cy="1381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1011"/>
              <p:cNvSpPr>
                <a:spLocks noChangeShapeType="1"/>
              </p:cNvSpPr>
              <p:nvPr/>
            </p:nvSpPr>
            <p:spPr bwMode="auto">
              <a:xfrm>
                <a:off x="2819400" y="2465387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Line 1012"/>
              <p:cNvSpPr>
                <a:spLocks noChangeShapeType="1"/>
              </p:cNvSpPr>
              <p:nvPr/>
            </p:nvSpPr>
            <p:spPr bwMode="auto">
              <a:xfrm flipH="1">
                <a:off x="2819400" y="2465387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Line 1013"/>
              <p:cNvSpPr>
                <a:spLocks noChangeShapeType="1"/>
              </p:cNvSpPr>
              <p:nvPr/>
            </p:nvSpPr>
            <p:spPr bwMode="auto">
              <a:xfrm>
                <a:off x="2955925" y="2516187"/>
                <a:ext cx="69850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Line 1014"/>
              <p:cNvSpPr>
                <a:spLocks noChangeShapeType="1"/>
              </p:cNvSpPr>
              <p:nvPr/>
            </p:nvSpPr>
            <p:spPr bwMode="auto">
              <a:xfrm flipH="1">
                <a:off x="2955925" y="2516187"/>
                <a:ext cx="69850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Line 1015"/>
              <p:cNvSpPr>
                <a:spLocks noChangeShapeType="1"/>
              </p:cNvSpPr>
              <p:nvPr/>
            </p:nvSpPr>
            <p:spPr bwMode="auto">
              <a:xfrm>
                <a:off x="3608388" y="93980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1016"/>
              <p:cNvSpPr>
                <a:spLocks noChangeShapeType="1"/>
              </p:cNvSpPr>
              <p:nvPr/>
            </p:nvSpPr>
            <p:spPr bwMode="auto">
              <a:xfrm flipH="1">
                <a:off x="3608388" y="93980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Line 1017"/>
              <p:cNvSpPr>
                <a:spLocks noChangeShapeType="1"/>
              </p:cNvSpPr>
              <p:nvPr/>
            </p:nvSpPr>
            <p:spPr bwMode="auto">
              <a:xfrm>
                <a:off x="3436938" y="88900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Line 1018"/>
              <p:cNvSpPr>
                <a:spLocks noChangeShapeType="1"/>
              </p:cNvSpPr>
              <p:nvPr/>
            </p:nvSpPr>
            <p:spPr bwMode="auto">
              <a:xfrm flipH="1">
                <a:off x="3436938" y="88900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Line 1019"/>
              <p:cNvSpPr>
                <a:spLocks noChangeShapeType="1"/>
              </p:cNvSpPr>
              <p:nvPr/>
            </p:nvSpPr>
            <p:spPr bwMode="auto">
              <a:xfrm>
                <a:off x="2819400" y="2465387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Line 1020"/>
              <p:cNvSpPr>
                <a:spLocks noChangeShapeType="1"/>
              </p:cNvSpPr>
              <p:nvPr/>
            </p:nvSpPr>
            <p:spPr bwMode="auto">
              <a:xfrm flipH="1">
                <a:off x="2819400" y="2465387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021"/>
              <p:cNvSpPr>
                <a:spLocks/>
              </p:cNvSpPr>
              <p:nvPr/>
            </p:nvSpPr>
            <p:spPr bwMode="auto">
              <a:xfrm>
                <a:off x="2682875" y="871537"/>
                <a:ext cx="771525" cy="1628775"/>
              </a:xfrm>
              <a:custGeom>
                <a:avLst/>
                <a:gdLst>
                  <a:gd name="T0" fmla="*/ 0 w 486"/>
                  <a:gd name="T1" fmla="*/ 993 h 1026"/>
                  <a:gd name="T2" fmla="*/ 86 w 486"/>
                  <a:gd name="T3" fmla="*/ 1026 h 1026"/>
                  <a:gd name="T4" fmla="*/ 486 w 486"/>
                  <a:gd name="T5" fmla="*/ 32 h 1026"/>
                  <a:gd name="T6" fmla="*/ 378 w 486"/>
                  <a:gd name="T7" fmla="*/ 0 h 1026"/>
                  <a:gd name="T8" fmla="*/ 0 w 486"/>
                  <a:gd name="T9" fmla="*/ 993 h 10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6" h="1026">
                    <a:moveTo>
                      <a:pt x="0" y="993"/>
                    </a:moveTo>
                    <a:lnTo>
                      <a:pt x="86" y="1026"/>
                    </a:lnTo>
                    <a:lnTo>
                      <a:pt x="486" y="32"/>
                    </a:lnTo>
                    <a:lnTo>
                      <a:pt x="378" y="0"/>
                    </a:lnTo>
                    <a:lnTo>
                      <a:pt x="0" y="993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1022"/>
              <p:cNvSpPr>
                <a:spLocks noChangeShapeType="1"/>
              </p:cNvSpPr>
              <p:nvPr/>
            </p:nvSpPr>
            <p:spPr bwMode="auto">
              <a:xfrm>
                <a:off x="2613025" y="2447925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Line 1023"/>
              <p:cNvSpPr>
                <a:spLocks noChangeShapeType="1"/>
              </p:cNvSpPr>
              <p:nvPr/>
            </p:nvSpPr>
            <p:spPr bwMode="auto">
              <a:xfrm>
                <a:off x="2682875" y="2379662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Line 1024"/>
              <p:cNvSpPr>
                <a:spLocks noChangeShapeType="1"/>
              </p:cNvSpPr>
              <p:nvPr/>
            </p:nvSpPr>
            <p:spPr bwMode="auto">
              <a:xfrm>
                <a:off x="2751138" y="2500312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Line 1025"/>
              <p:cNvSpPr>
                <a:spLocks noChangeShapeType="1"/>
              </p:cNvSpPr>
              <p:nvPr/>
            </p:nvSpPr>
            <p:spPr bwMode="auto">
              <a:xfrm>
                <a:off x="2819400" y="2430462"/>
                <a:ext cx="0" cy="1381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Line 1026"/>
              <p:cNvSpPr>
                <a:spLocks noChangeShapeType="1"/>
              </p:cNvSpPr>
              <p:nvPr/>
            </p:nvSpPr>
            <p:spPr bwMode="auto">
              <a:xfrm>
                <a:off x="3384550" y="922337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Line 1027"/>
              <p:cNvSpPr>
                <a:spLocks noChangeShapeType="1"/>
              </p:cNvSpPr>
              <p:nvPr/>
            </p:nvSpPr>
            <p:spPr bwMode="auto">
              <a:xfrm>
                <a:off x="3454400" y="854075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Line 1028"/>
              <p:cNvSpPr>
                <a:spLocks noChangeShapeType="1"/>
              </p:cNvSpPr>
              <p:nvPr/>
            </p:nvSpPr>
            <p:spPr bwMode="auto">
              <a:xfrm>
                <a:off x="3213100" y="871537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Line 1029"/>
              <p:cNvSpPr>
                <a:spLocks noChangeShapeType="1"/>
              </p:cNvSpPr>
              <p:nvPr/>
            </p:nvSpPr>
            <p:spPr bwMode="auto">
              <a:xfrm>
                <a:off x="3282950" y="803275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Line 1030"/>
              <p:cNvSpPr>
                <a:spLocks noChangeShapeType="1"/>
              </p:cNvSpPr>
              <p:nvPr/>
            </p:nvSpPr>
            <p:spPr bwMode="auto">
              <a:xfrm>
                <a:off x="2613025" y="2447925"/>
                <a:ext cx="1381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Line 1031"/>
              <p:cNvSpPr>
                <a:spLocks noChangeShapeType="1"/>
              </p:cNvSpPr>
              <p:nvPr/>
            </p:nvSpPr>
            <p:spPr bwMode="auto">
              <a:xfrm>
                <a:off x="2682875" y="2379662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Line 1032"/>
              <p:cNvSpPr>
                <a:spLocks noChangeShapeType="1"/>
              </p:cNvSpPr>
              <p:nvPr/>
            </p:nvSpPr>
            <p:spPr bwMode="auto">
              <a:xfrm>
                <a:off x="2647950" y="2414587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Line 1033"/>
              <p:cNvSpPr>
                <a:spLocks noChangeShapeType="1"/>
              </p:cNvSpPr>
              <p:nvPr/>
            </p:nvSpPr>
            <p:spPr bwMode="auto">
              <a:xfrm flipH="1">
                <a:off x="2647950" y="2414587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Line 1034"/>
              <p:cNvSpPr>
                <a:spLocks noChangeShapeType="1"/>
              </p:cNvSpPr>
              <p:nvPr/>
            </p:nvSpPr>
            <p:spPr bwMode="auto">
              <a:xfrm>
                <a:off x="2784475" y="2465387"/>
                <a:ext cx="69850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Line 1035"/>
              <p:cNvSpPr>
                <a:spLocks noChangeShapeType="1"/>
              </p:cNvSpPr>
              <p:nvPr/>
            </p:nvSpPr>
            <p:spPr bwMode="auto">
              <a:xfrm flipH="1">
                <a:off x="2784475" y="2465387"/>
                <a:ext cx="69850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Line 1036"/>
              <p:cNvSpPr>
                <a:spLocks noChangeShapeType="1"/>
              </p:cNvSpPr>
              <p:nvPr/>
            </p:nvSpPr>
            <p:spPr bwMode="auto">
              <a:xfrm>
                <a:off x="3419475" y="88900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Line 1037"/>
              <p:cNvSpPr>
                <a:spLocks noChangeShapeType="1"/>
              </p:cNvSpPr>
              <p:nvPr/>
            </p:nvSpPr>
            <p:spPr bwMode="auto">
              <a:xfrm flipH="1">
                <a:off x="3419475" y="889000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Line 1038"/>
              <p:cNvSpPr>
                <a:spLocks noChangeShapeType="1"/>
              </p:cNvSpPr>
              <p:nvPr/>
            </p:nvSpPr>
            <p:spPr bwMode="auto">
              <a:xfrm>
                <a:off x="3248025" y="83661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Line 1039"/>
              <p:cNvSpPr>
                <a:spLocks noChangeShapeType="1"/>
              </p:cNvSpPr>
              <p:nvPr/>
            </p:nvSpPr>
            <p:spPr bwMode="auto">
              <a:xfrm flipH="1">
                <a:off x="3248025" y="83661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Line 1040"/>
              <p:cNvSpPr>
                <a:spLocks noChangeShapeType="1"/>
              </p:cNvSpPr>
              <p:nvPr/>
            </p:nvSpPr>
            <p:spPr bwMode="auto">
              <a:xfrm>
                <a:off x="2647950" y="2414587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Line 1041"/>
              <p:cNvSpPr>
                <a:spLocks noChangeShapeType="1"/>
              </p:cNvSpPr>
              <p:nvPr/>
            </p:nvSpPr>
            <p:spPr bwMode="auto">
              <a:xfrm flipH="1">
                <a:off x="2647950" y="2414587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1042"/>
              <p:cNvSpPr>
                <a:spLocks/>
              </p:cNvSpPr>
              <p:nvPr/>
            </p:nvSpPr>
            <p:spPr bwMode="auto">
              <a:xfrm>
                <a:off x="2493963" y="819150"/>
                <a:ext cx="754063" cy="1628775"/>
              </a:xfrm>
              <a:custGeom>
                <a:avLst/>
                <a:gdLst>
                  <a:gd name="T0" fmla="*/ 0 w 475"/>
                  <a:gd name="T1" fmla="*/ 1005 h 1026"/>
                  <a:gd name="T2" fmla="*/ 97 w 475"/>
                  <a:gd name="T3" fmla="*/ 1026 h 1026"/>
                  <a:gd name="T4" fmla="*/ 475 w 475"/>
                  <a:gd name="T5" fmla="*/ 22 h 1026"/>
                  <a:gd name="T6" fmla="*/ 378 w 475"/>
                  <a:gd name="T7" fmla="*/ 0 h 1026"/>
                  <a:gd name="T8" fmla="*/ 0 w 475"/>
                  <a:gd name="T9" fmla="*/ 1005 h 10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5" h="1026">
                    <a:moveTo>
                      <a:pt x="0" y="1005"/>
                    </a:moveTo>
                    <a:lnTo>
                      <a:pt x="97" y="1026"/>
                    </a:lnTo>
                    <a:lnTo>
                      <a:pt x="475" y="22"/>
                    </a:lnTo>
                    <a:lnTo>
                      <a:pt x="378" y="0"/>
                    </a:lnTo>
                    <a:lnTo>
                      <a:pt x="0" y="1005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Line 1043"/>
              <p:cNvSpPr>
                <a:spLocks noChangeShapeType="1"/>
              </p:cNvSpPr>
              <p:nvPr/>
            </p:nvSpPr>
            <p:spPr bwMode="auto">
              <a:xfrm>
                <a:off x="2425700" y="2414587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Line 1044"/>
              <p:cNvSpPr>
                <a:spLocks noChangeShapeType="1"/>
              </p:cNvSpPr>
              <p:nvPr/>
            </p:nvSpPr>
            <p:spPr bwMode="auto">
              <a:xfrm>
                <a:off x="2493963" y="2344737"/>
                <a:ext cx="0" cy="1381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Line 1045"/>
              <p:cNvSpPr>
                <a:spLocks noChangeShapeType="1"/>
              </p:cNvSpPr>
              <p:nvPr/>
            </p:nvSpPr>
            <p:spPr bwMode="auto">
              <a:xfrm>
                <a:off x="2579688" y="2447925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Line 1046"/>
              <p:cNvSpPr>
                <a:spLocks noChangeShapeType="1"/>
              </p:cNvSpPr>
              <p:nvPr/>
            </p:nvSpPr>
            <p:spPr bwMode="auto">
              <a:xfrm>
                <a:off x="2647950" y="2379662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Line 1047"/>
              <p:cNvSpPr>
                <a:spLocks noChangeShapeType="1"/>
              </p:cNvSpPr>
              <p:nvPr/>
            </p:nvSpPr>
            <p:spPr bwMode="auto">
              <a:xfrm>
                <a:off x="3179763" y="854075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Line 1048"/>
              <p:cNvSpPr>
                <a:spLocks noChangeShapeType="1"/>
              </p:cNvSpPr>
              <p:nvPr/>
            </p:nvSpPr>
            <p:spPr bwMode="auto">
              <a:xfrm>
                <a:off x="3248025" y="785812"/>
                <a:ext cx="0" cy="1365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Line 1049"/>
              <p:cNvSpPr>
                <a:spLocks noChangeShapeType="1"/>
              </p:cNvSpPr>
              <p:nvPr/>
            </p:nvSpPr>
            <p:spPr bwMode="auto">
              <a:xfrm>
                <a:off x="3025775" y="819150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Line 1050"/>
              <p:cNvSpPr>
                <a:spLocks noChangeShapeType="1"/>
              </p:cNvSpPr>
              <p:nvPr/>
            </p:nvSpPr>
            <p:spPr bwMode="auto">
              <a:xfrm>
                <a:off x="3094038" y="750887"/>
                <a:ext cx="0" cy="1381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Line 1051"/>
              <p:cNvSpPr>
                <a:spLocks noChangeShapeType="1"/>
              </p:cNvSpPr>
              <p:nvPr/>
            </p:nvSpPr>
            <p:spPr bwMode="auto">
              <a:xfrm>
                <a:off x="2425700" y="2414587"/>
                <a:ext cx="13652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Line 1052"/>
              <p:cNvSpPr>
                <a:spLocks noChangeShapeType="1"/>
              </p:cNvSpPr>
              <p:nvPr/>
            </p:nvSpPr>
            <p:spPr bwMode="auto">
              <a:xfrm>
                <a:off x="2493963" y="2344737"/>
                <a:ext cx="0" cy="1381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Line 1053"/>
              <p:cNvSpPr>
                <a:spLocks noChangeShapeType="1"/>
              </p:cNvSpPr>
              <p:nvPr/>
            </p:nvSpPr>
            <p:spPr bwMode="auto">
              <a:xfrm>
                <a:off x="2459038" y="237966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Line 1054"/>
              <p:cNvSpPr>
                <a:spLocks noChangeShapeType="1"/>
              </p:cNvSpPr>
              <p:nvPr/>
            </p:nvSpPr>
            <p:spPr bwMode="auto">
              <a:xfrm flipH="1">
                <a:off x="2459038" y="237966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Line 1055"/>
              <p:cNvSpPr>
                <a:spLocks noChangeShapeType="1"/>
              </p:cNvSpPr>
              <p:nvPr/>
            </p:nvSpPr>
            <p:spPr bwMode="auto">
              <a:xfrm>
                <a:off x="2613025" y="2414587"/>
                <a:ext cx="69850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Line 1056"/>
              <p:cNvSpPr>
                <a:spLocks noChangeShapeType="1"/>
              </p:cNvSpPr>
              <p:nvPr/>
            </p:nvSpPr>
            <p:spPr bwMode="auto">
              <a:xfrm flipH="1">
                <a:off x="2613025" y="2414587"/>
                <a:ext cx="69850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Line 1057"/>
              <p:cNvSpPr>
                <a:spLocks noChangeShapeType="1"/>
              </p:cNvSpPr>
              <p:nvPr/>
            </p:nvSpPr>
            <p:spPr bwMode="auto">
              <a:xfrm>
                <a:off x="3213100" y="819150"/>
                <a:ext cx="69850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Line 1058"/>
              <p:cNvSpPr>
                <a:spLocks noChangeShapeType="1"/>
              </p:cNvSpPr>
              <p:nvPr/>
            </p:nvSpPr>
            <p:spPr bwMode="auto">
              <a:xfrm flipH="1">
                <a:off x="3213100" y="819150"/>
                <a:ext cx="69850" cy="6985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Line 1059"/>
              <p:cNvSpPr>
                <a:spLocks noChangeShapeType="1"/>
              </p:cNvSpPr>
              <p:nvPr/>
            </p:nvSpPr>
            <p:spPr bwMode="auto">
              <a:xfrm>
                <a:off x="3059113" y="78581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Line 1060"/>
              <p:cNvSpPr>
                <a:spLocks noChangeShapeType="1"/>
              </p:cNvSpPr>
              <p:nvPr/>
            </p:nvSpPr>
            <p:spPr bwMode="auto">
              <a:xfrm flipH="1">
                <a:off x="3059113" y="78581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Line 1061"/>
              <p:cNvSpPr>
                <a:spLocks noChangeShapeType="1"/>
              </p:cNvSpPr>
              <p:nvPr/>
            </p:nvSpPr>
            <p:spPr bwMode="auto">
              <a:xfrm>
                <a:off x="2459038" y="237966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Line 1062"/>
              <p:cNvSpPr>
                <a:spLocks noChangeShapeType="1"/>
              </p:cNvSpPr>
              <p:nvPr/>
            </p:nvSpPr>
            <p:spPr bwMode="auto">
              <a:xfrm flipH="1">
                <a:off x="2459038" y="2379662"/>
                <a:ext cx="68263" cy="6826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cxnSp>
        <p:nvCxnSpPr>
          <p:cNvPr id="9" name="Straight Arrow Connector 8"/>
          <p:cNvCxnSpPr/>
          <p:nvPr/>
        </p:nvCxnSpPr>
        <p:spPr>
          <a:xfrm flipV="1">
            <a:off x="1849406" y="4000113"/>
            <a:ext cx="0" cy="1580652"/>
          </a:xfrm>
          <a:prstGeom prst="straightConnector1">
            <a:avLst/>
          </a:prstGeom>
          <a:ln w="19050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7" name="Straight Arrow Connector 1076"/>
          <p:cNvCxnSpPr/>
          <p:nvPr/>
        </p:nvCxnSpPr>
        <p:spPr>
          <a:xfrm flipV="1">
            <a:off x="5239119" y="4025991"/>
            <a:ext cx="0" cy="1580652"/>
          </a:xfrm>
          <a:prstGeom prst="straightConnector1">
            <a:avLst/>
          </a:prstGeom>
          <a:ln w="19050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8" name="Straight Arrow Connector 1077"/>
          <p:cNvCxnSpPr/>
          <p:nvPr/>
        </p:nvCxnSpPr>
        <p:spPr>
          <a:xfrm flipV="1">
            <a:off x="4869809" y="4482120"/>
            <a:ext cx="0" cy="1392715"/>
          </a:xfrm>
          <a:prstGeom prst="straightConnector1">
            <a:avLst/>
          </a:prstGeom>
          <a:ln w="19050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9" name="Straight Arrow Connector 1078"/>
          <p:cNvCxnSpPr/>
          <p:nvPr/>
        </p:nvCxnSpPr>
        <p:spPr>
          <a:xfrm flipV="1">
            <a:off x="1561858" y="4250861"/>
            <a:ext cx="0" cy="1051415"/>
          </a:xfrm>
          <a:prstGeom prst="straightConnector1">
            <a:avLst/>
          </a:prstGeom>
          <a:ln w="19050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2" name="Straight Arrow Connector 1081"/>
          <p:cNvCxnSpPr>
            <a:stCxn id="1086" idx="2"/>
          </p:cNvCxnSpPr>
          <p:nvPr/>
        </p:nvCxnSpPr>
        <p:spPr>
          <a:xfrm flipH="1">
            <a:off x="1849406" y="3608027"/>
            <a:ext cx="2711273" cy="5263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3" name="Straight Arrow Connector 1082"/>
          <p:cNvCxnSpPr>
            <a:stCxn id="1086" idx="2"/>
          </p:cNvCxnSpPr>
          <p:nvPr/>
        </p:nvCxnSpPr>
        <p:spPr>
          <a:xfrm>
            <a:off x="4560679" y="3608027"/>
            <a:ext cx="678439" cy="7406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6" name="TextBox 1085"/>
          <p:cNvSpPr txBox="1"/>
          <p:nvPr/>
        </p:nvSpPr>
        <p:spPr>
          <a:xfrm>
            <a:off x="3246032" y="3146362"/>
            <a:ext cx="2629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Peak Layer 2 difference is at middle turn and is </a:t>
            </a:r>
            <a:r>
              <a:rPr lang="en-US" sz="1200" b="1" dirty="0" smtClean="0">
                <a:solidFill>
                  <a:schemeClr val="tx2"/>
                </a:solidFill>
              </a:rPr>
              <a:t>995 µm </a:t>
            </a:r>
            <a:r>
              <a:rPr lang="en-US" sz="1200" dirty="0" smtClean="0">
                <a:solidFill>
                  <a:schemeClr val="tx2"/>
                </a:solidFill>
              </a:rPr>
              <a:t>for </a:t>
            </a:r>
            <a:r>
              <a:rPr lang="en-US" sz="1200" b="1" dirty="0" smtClean="0">
                <a:solidFill>
                  <a:schemeClr val="tx2"/>
                </a:solidFill>
              </a:rPr>
              <a:t>both</a:t>
            </a:r>
            <a:r>
              <a:rPr lang="en-US" sz="1200" dirty="0" smtClean="0">
                <a:solidFill>
                  <a:schemeClr val="tx2"/>
                </a:solidFill>
              </a:rPr>
              <a:t> coils</a:t>
            </a:r>
            <a:endParaRPr lang="en-US" sz="1200" dirty="0">
              <a:solidFill>
                <a:schemeClr val="tx2"/>
              </a:solidFill>
            </a:endParaRPr>
          </a:p>
        </p:txBody>
      </p:sp>
      <p:cxnSp>
        <p:nvCxnSpPr>
          <p:cNvPr id="1087" name="Straight Arrow Connector 1086"/>
          <p:cNvCxnSpPr>
            <a:stCxn id="1089" idx="2"/>
          </p:cNvCxnSpPr>
          <p:nvPr/>
        </p:nvCxnSpPr>
        <p:spPr>
          <a:xfrm flipH="1">
            <a:off x="1577610" y="3605433"/>
            <a:ext cx="421569" cy="876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8" name="Straight Arrow Connector 1087"/>
          <p:cNvCxnSpPr>
            <a:stCxn id="1089" idx="2"/>
          </p:cNvCxnSpPr>
          <p:nvPr/>
        </p:nvCxnSpPr>
        <p:spPr>
          <a:xfrm>
            <a:off x="1999179" y="3605433"/>
            <a:ext cx="2870630" cy="12713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9" name="TextBox 1088"/>
          <p:cNvSpPr txBox="1"/>
          <p:nvPr/>
        </p:nvSpPr>
        <p:spPr>
          <a:xfrm>
            <a:off x="843890" y="3143768"/>
            <a:ext cx="2310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Peak Layer 1 difference is at middle turn for </a:t>
            </a:r>
            <a:r>
              <a:rPr lang="en-US" sz="1200" b="1" dirty="0" smtClean="0">
                <a:solidFill>
                  <a:schemeClr val="tx2"/>
                </a:solidFill>
              </a:rPr>
              <a:t>both</a:t>
            </a:r>
            <a:r>
              <a:rPr lang="en-US" sz="1200" dirty="0" smtClean="0">
                <a:solidFill>
                  <a:schemeClr val="tx2"/>
                </a:solidFill>
              </a:rPr>
              <a:t> coils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100" name="TextBox 1099"/>
          <p:cNvSpPr txBox="1"/>
          <p:nvPr/>
        </p:nvSpPr>
        <p:spPr>
          <a:xfrm>
            <a:off x="1042765" y="4559606"/>
            <a:ext cx="5639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tx2"/>
                </a:solidFill>
              </a:rPr>
              <a:t>645 µm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101" name="TextBox 1100"/>
          <p:cNvSpPr txBox="1"/>
          <p:nvPr/>
        </p:nvSpPr>
        <p:spPr>
          <a:xfrm>
            <a:off x="4335902" y="4988439"/>
            <a:ext cx="5639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tx2"/>
                </a:solidFill>
              </a:rPr>
              <a:t>845 µm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102" name="TextBox 1101"/>
          <p:cNvSpPr txBox="1"/>
          <p:nvPr/>
        </p:nvSpPr>
        <p:spPr>
          <a:xfrm>
            <a:off x="722939" y="5793990"/>
            <a:ext cx="23105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/>
                </a:solidFill>
              </a:rPr>
              <a:t>LARP Coil 1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1103" name="TextBox 1102"/>
          <p:cNvSpPr txBox="1"/>
          <p:nvPr/>
        </p:nvSpPr>
        <p:spPr>
          <a:xfrm>
            <a:off x="4065954" y="5854437"/>
            <a:ext cx="23105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/>
                </a:solidFill>
              </a:rPr>
              <a:t>CERN Coil 101</a:t>
            </a:r>
            <a:endParaRPr lang="en-US" sz="1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87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4538" y="1544637"/>
            <a:ext cx="7886700" cy="50847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Coil Fabrication Summary &amp; Overview</a:t>
            </a:r>
          </a:p>
          <a:p>
            <a:r>
              <a:rPr lang="en-US" sz="3600" dirty="0" smtClean="0"/>
              <a:t>Coil size and asymmetry</a:t>
            </a:r>
          </a:p>
          <a:p>
            <a:r>
              <a:rPr lang="en-US" sz="3600" dirty="0" smtClean="0"/>
              <a:t>Cable Expansion / Gap Closure</a:t>
            </a:r>
          </a:p>
          <a:p>
            <a:r>
              <a:rPr lang="en-US" sz="3600" dirty="0" smtClean="0"/>
              <a:t>Cross Section Analysis</a:t>
            </a:r>
          </a:p>
          <a:p>
            <a:r>
              <a:rPr lang="en-US" sz="3600" dirty="0" smtClean="0"/>
              <a:t>Conclusion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44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2058230"/>
              </p:ext>
            </p:extLst>
          </p:nvPr>
        </p:nvGraphicFramePr>
        <p:xfrm>
          <a:off x="0" y="3372928"/>
          <a:ext cx="4882550" cy="3925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493" y="955190"/>
            <a:ext cx="4726511" cy="2450804"/>
          </a:xfrm>
        </p:spPr>
        <p:txBody>
          <a:bodyPr>
            <a:normAutofit fontScale="85000" lnSpcReduction="10000"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Radial Free Space </a:t>
            </a:r>
          </a:p>
          <a:p>
            <a:pPr lvl="1"/>
            <a:r>
              <a:rPr lang="en-US" sz="1800" dirty="0" smtClean="0">
                <a:solidFill>
                  <a:srgbClr val="002060"/>
                </a:solidFill>
              </a:rPr>
              <a:t>CERN </a:t>
            </a:r>
            <a:r>
              <a:rPr lang="en-US" sz="1800" b="1" dirty="0" smtClean="0">
                <a:solidFill>
                  <a:srgbClr val="002060"/>
                </a:solidFill>
              </a:rPr>
              <a:t>680 </a:t>
            </a:r>
            <a:r>
              <a:rPr lang="en-US" sz="1800" b="1" dirty="0">
                <a:solidFill>
                  <a:srgbClr val="002060"/>
                </a:solidFill>
              </a:rPr>
              <a:t>µm </a:t>
            </a:r>
            <a:r>
              <a:rPr lang="en-US" sz="1800" dirty="0">
                <a:solidFill>
                  <a:srgbClr val="002060"/>
                </a:solidFill>
              </a:rPr>
              <a:t>→ </a:t>
            </a:r>
            <a:r>
              <a:rPr lang="en-US" sz="1800" b="1" dirty="0" smtClean="0">
                <a:solidFill>
                  <a:srgbClr val="002060"/>
                </a:solidFill>
              </a:rPr>
              <a:t>360 </a:t>
            </a:r>
            <a:r>
              <a:rPr lang="en-US" sz="1800" b="1" dirty="0">
                <a:solidFill>
                  <a:srgbClr val="002060"/>
                </a:solidFill>
              </a:rPr>
              <a:t>µm </a:t>
            </a:r>
            <a:r>
              <a:rPr lang="en-US" sz="1800" dirty="0" smtClean="0">
                <a:solidFill>
                  <a:srgbClr val="002060"/>
                </a:solidFill>
              </a:rPr>
              <a:t>in </a:t>
            </a:r>
            <a:r>
              <a:rPr lang="en-US" sz="1800" dirty="0">
                <a:solidFill>
                  <a:srgbClr val="002060"/>
                </a:solidFill>
              </a:rPr>
              <a:t>2</a:t>
            </a:r>
            <a:r>
              <a:rPr lang="en-US" sz="1800" baseline="30000" dirty="0">
                <a:solidFill>
                  <a:srgbClr val="002060"/>
                </a:solidFill>
              </a:rPr>
              <a:t>nd</a:t>
            </a:r>
            <a:r>
              <a:rPr lang="en-US" sz="1800" dirty="0">
                <a:solidFill>
                  <a:srgbClr val="002060"/>
                </a:solidFill>
              </a:rPr>
              <a:t> Gen QXF</a:t>
            </a:r>
            <a:endParaRPr lang="en-US" sz="1800" dirty="0" smtClean="0">
              <a:solidFill>
                <a:srgbClr val="002060"/>
              </a:solidFill>
            </a:endParaRPr>
          </a:p>
          <a:p>
            <a:pPr lvl="1"/>
            <a:r>
              <a:rPr lang="en-US" sz="1800" dirty="0" smtClean="0">
                <a:solidFill>
                  <a:srgbClr val="002060"/>
                </a:solidFill>
              </a:rPr>
              <a:t>LARP </a:t>
            </a:r>
            <a:r>
              <a:rPr lang="en-US" sz="1800" b="1" dirty="0" smtClean="0">
                <a:solidFill>
                  <a:srgbClr val="002060"/>
                </a:solidFill>
              </a:rPr>
              <a:t>600 </a:t>
            </a:r>
            <a:r>
              <a:rPr lang="en-US" sz="1800" b="1" dirty="0">
                <a:solidFill>
                  <a:srgbClr val="002060"/>
                </a:solidFill>
              </a:rPr>
              <a:t>µm </a:t>
            </a:r>
            <a:r>
              <a:rPr lang="en-US" sz="1800" dirty="0">
                <a:solidFill>
                  <a:srgbClr val="002060"/>
                </a:solidFill>
              </a:rPr>
              <a:t>→ </a:t>
            </a:r>
            <a:r>
              <a:rPr lang="en-US" sz="1800" b="1" dirty="0" smtClean="0">
                <a:solidFill>
                  <a:srgbClr val="002060"/>
                </a:solidFill>
              </a:rPr>
              <a:t>280 </a:t>
            </a:r>
            <a:r>
              <a:rPr lang="en-US" sz="1800" b="1" dirty="0">
                <a:solidFill>
                  <a:srgbClr val="002060"/>
                </a:solidFill>
              </a:rPr>
              <a:t>µm </a:t>
            </a:r>
            <a:r>
              <a:rPr lang="en-US" sz="1800" dirty="0" smtClean="0">
                <a:solidFill>
                  <a:srgbClr val="002060"/>
                </a:solidFill>
              </a:rPr>
              <a:t>in </a:t>
            </a:r>
            <a:r>
              <a:rPr lang="en-US" sz="1800" dirty="0">
                <a:solidFill>
                  <a:srgbClr val="002060"/>
                </a:solidFill>
              </a:rPr>
              <a:t>2</a:t>
            </a:r>
            <a:r>
              <a:rPr lang="en-US" sz="1800" baseline="30000" dirty="0">
                <a:solidFill>
                  <a:srgbClr val="002060"/>
                </a:solidFill>
              </a:rPr>
              <a:t>nd</a:t>
            </a:r>
            <a:r>
              <a:rPr lang="en-US" sz="1800" dirty="0">
                <a:solidFill>
                  <a:srgbClr val="002060"/>
                </a:solidFill>
              </a:rPr>
              <a:t> Gen </a:t>
            </a:r>
            <a:r>
              <a:rPr lang="en-US" sz="1800" dirty="0" smtClean="0">
                <a:solidFill>
                  <a:srgbClr val="002060"/>
                </a:solidFill>
              </a:rPr>
              <a:t>QXF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ID heater is nominally 200 µm from Cable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Average distance is ~ 300 µm @ high field and ~700 µm in low field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New Input parameters for Quench Models</a:t>
            </a:r>
          </a:p>
          <a:p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733" y="1060137"/>
            <a:ext cx="3886318" cy="2798536"/>
          </a:xfrm>
          <a:prstGeom prst="rect">
            <a:avLst/>
          </a:prstGeom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90222" y="-222911"/>
            <a:ext cx="9007740" cy="966260"/>
          </a:xfrm>
        </p:spPr>
        <p:txBody>
          <a:bodyPr/>
          <a:lstStyle/>
          <a:p>
            <a:r>
              <a:rPr lang="en-US" dirty="0" smtClean="0"/>
              <a:t>Free space mostly @ ID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93" t="44169"/>
          <a:stretch/>
        </p:blipFill>
        <p:spPr>
          <a:xfrm flipH="1">
            <a:off x="4816732" y="4088674"/>
            <a:ext cx="4369795" cy="24550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05408" y="2274739"/>
            <a:ext cx="970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800 µm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809186" y="1583703"/>
            <a:ext cx="192444" cy="1404594"/>
          </a:xfrm>
          <a:prstGeom prst="straightConnector1">
            <a:avLst/>
          </a:prstGeom>
          <a:ln w="158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1" r="81524" b="16604"/>
          <a:stretch/>
        </p:blipFill>
        <p:spPr>
          <a:xfrm>
            <a:off x="7782748" y="1304681"/>
            <a:ext cx="1361252" cy="4558237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 flipH="1" flipV="1">
            <a:off x="7876369" y="2459405"/>
            <a:ext cx="683227" cy="1583294"/>
          </a:xfrm>
          <a:prstGeom prst="straightConnector1">
            <a:avLst/>
          </a:prstGeom>
          <a:ln w="158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6" idx="2"/>
          </p:cNvCxnSpPr>
          <p:nvPr/>
        </p:nvCxnSpPr>
        <p:spPr>
          <a:xfrm flipV="1">
            <a:off x="6990475" y="2644071"/>
            <a:ext cx="400414" cy="3114684"/>
          </a:xfrm>
          <a:prstGeom prst="straightConnector1">
            <a:avLst/>
          </a:prstGeom>
          <a:ln w="158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 rot="20656887">
            <a:off x="318407" y="5862918"/>
            <a:ext cx="1428750" cy="480732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541807" y="4683403"/>
            <a:ext cx="2646472" cy="812191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46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701" y="2115646"/>
            <a:ext cx="6731252" cy="301575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8391" y="-108639"/>
            <a:ext cx="8458200" cy="914400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Gen MQXF S2-Glass</a:t>
            </a:r>
            <a:endParaRPr lang="en-US" dirty="0"/>
          </a:p>
        </p:txBody>
      </p:sp>
      <p:cxnSp>
        <p:nvCxnSpPr>
          <p:cNvPr id="6" name="Straight Arrow Connector 5"/>
          <p:cNvCxnSpPr>
            <a:stCxn id="29" idx="0"/>
          </p:cNvCxnSpPr>
          <p:nvPr/>
        </p:nvCxnSpPr>
        <p:spPr>
          <a:xfrm flipH="1" flipV="1">
            <a:off x="4136632" y="4230566"/>
            <a:ext cx="215866" cy="62871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9" idx="0"/>
          </p:cNvCxnSpPr>
          <p:nvPr/>
        </p:nvCxnSpPr>
        <p:spPr>
          <a:xfrm flipV="1">
            <a:off x="5847242" y="4451494"/>
            <a:ext cx="0" cy="31119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42342" y="4762684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75000"/>
                  </a:schemeClr>
                </a:solidFill>
              </a:rPr>
              <a:t>100 µm (4 mil )</a:t>
            </a:r>
          </a:p>
          <a:p>
            <a:pPr algn="ctr"/>
            <a:r>
              <a:rPr lang="en-US" sz="1000" dirty="0">
                <a:solidFill>
                  <a:schemeClr val="tx2">
                    <a:lumMod val="75000"/>
                  </a:schemeClr>
                </a:solidFill>
              </a:rPr>
              <a:t>Polyimide trace</a:t>
            </a:r>
          </a:p>
        </p:txBody>
      </p:sp>
      <p:cxnSp>
        <p:nvCxnSpPr>
          <p:cNvPr id="10" name="Straight Arrow Connector 9"/>
          <p:cNvCxnSpPr>
            <a:stCxn id="23" idx="2"/>
          </p:cNvCxnSpPr>
          <p:nvPr/>
        </p:nvCxnSpPr>
        <p:spPr>
          <a:xfrm>
            <a:off x="1028142" y="3007906"/>
            <a:ext cx="615932" cy="43895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3" idx="2"/>
          </p:cNvCxnSpPr>
          <p:nvPr/>
        </p:nvCxnSpPr>
        <p:spPr>
          <a:xfrm>
            <a:off x="1598469" y="2287970"/>
            <a:ext cx="386251" cy="788412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-157481" y="1857083"/>
            <a:ext cx="35118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err="1">
                <a:solidFill>
                  <a:schemeClr val="tx2">
                    <a:lumMod val="75000"/>
                  </a:schemeClr>
                </a:solidFill>
              </a:rPr>
              <a:t>Impreg</a:t>
            </a:r>
            <a:r>
              <a:rPr lang="en-US" sz="1050" b="1" dirty="0">
                <a:solidFill>
                  <a:schemeClr val="tx2">
                    <a:lumMod val="75000"/>
                  </a:schemeClr>
                </a:solidFill>
              </a:rPr>
              <a:t> Design: 310 µm</a:t>
            </a:r>
          </a:p>
          <a:p>
            <a:pPr algn="ctr"/>
            <a:r>
              <a:rPr lang="en-US" sz="1050" dirty="0">
                <a:solidFill>
                  <a:schemeClr val="tx2">
                    <a:lumMod val="75000"/>
                  </a:schemeClr>
                </a:solidFill>
              </a:rPr>
              <a:t>2 layers JPS 26781 933 HTS finish (</a:t>
            </a:r>
            <a:r>
              <a:rPr lang="en-US" sz="1050" b="1" dirty="0">
                <a:solidFill>
                  <a:schemeClr val="tx2">
                    <a:lumMod val="75000"/>
                  </a:schemeClr>
                </a:solidFill>
              </a:rPr>
              <a:t>314 um</a:t>
            </a:r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n-US" sz="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8391" y="4459225"/>
            <a:ext cx="1830431" cy="37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>
                    <a:lumMod val="75000"/>
                  </a:schemeClr>
                </a:solidFill>
              </a:rPr>
              <a:t>250 µm G-10</a:t>
            </a:r>
          </a:p>
          <a:p>
            <a:pPr algn="ctr"/>
            <a:r>
              <a:rPr lang="en-US" sz="800" dirty="0" err="1" smtClean="0">
                <a:solidFill>
                  <a:schemeClr val="tx2">
                    <a:lumMod val="75000"/>
                  </a:schemeClr>
                </a:solidFill>
              </a:rPr>
              <a:t>Thk</a:t>
            </a:r>
            <a:r>
              <a:rPr lang="en-US" sz="800" dirty="0">
                <a:solidFill>
                  <a:schemeClr val="tx2">
                    <a:lumMod val="75000"/>
                  </a:schemeClr>
                </a:solidFill>
              </a:rPr>
              <a:t>: 240 – 265 um by micrometer</a:t>
            </a:r>
          </a:p>
        </p:txBody>
      </p:sp>
      <p:cxnSp>
        <p:nvCxnSpPr>
          <p:cNvPr id="25" name="Straight Arrow Connector 24"/>
          <p:cNvCxnSpPr>
            <a:stCxn id="22" idx="0"/>
          </p:cNvCxnSpPr>
          <p:nvPr/>
        </p:nvCxnSpPr>
        <p:spPr>
          <a:xfrm flipV="1">
            <a:off x="6804196" y="4016600"/>
            <a:ext cx="0" cy="1506114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8" idx="2"/>
          </p:cNvCxnSpPr>
          <p:nvPr/>
        </p:nvCxnSpPr>
        <p:spPr>
          <a:xfrm flipH="1">
            <a:off x="7006117" y="2486476"/>
            <a:ext cx="519482" cy="546362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511091" y="1901701"/>
            <a:ext cx="4029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>
                    <a:lumMod val="75000"/>
                  </a:schemeClr>
                </a:solidFill>
              </a:rPr>
              <a:t>Reaction Design: 410 µm</a:t>
            </a:r>
          </a:p>
          <a:p>
            <a:pPr algn="ctr"/>
            <a:r>
              <a:rPr lang="en-US" sz="1050" dirty="0">
                <a:solidFill>
                  <a:schemeClr val="tx2">
                    <a:lumMod val="75000"/>
                  </a:schemeClr>
                </a:solidFill>
              </a:rPr>
              <a:t>2 layers BGF 6576 497A finish</a:t>
            </a:r>
            <a:endParaRPr lang="en-US" sz="8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z="1050" b="1" dirty="0">
                <a:solidFill>
                  <a:schemeClr val="tx2">
                    <a:lumMod val="75000"/>
                  </a:schemeClr>
                </a:solidFill>
              </a:rPr>
              <a:t>394 µ</a:t>
            </a:r>
            <a:r>
              <a:rPr lang="en-US" sz="1050" b="1" dirty="0" smtClean="0">
                <a:solidFill>
                  <a:schemeClr val="tx2">
                    <a:lumMod val="75000"/>
                  </a:schemeClr>
                </a:solidFill>
              </a:rPr>
              <a:t>m, 428 µm reacted</a:t>
            </a:r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n-US" sz="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-76758" y="2607796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75000"/>
                  </a:schemeClr>
                </a:solidFill>
              </a:rPr>
              <a:t>100 µm (4 mil )</a:t>
            </a:r>
          </a:p>
          <a:p>
            <a:pPr algn="ctr"/>
            <a:r>
              <a:rPr lang="en-US" sz="1000" dirty="0">
                <a:solidFill>
                  <a:schemeClr val="tx2">
                    <a:lumMod val="75000"/>
                  </a:schemeClr>
                </a:solidFill>
              </a:rPr>
              <a:t>Polyimide trace</a:t>
            </a:r>
          </a:p>
        </p:txBody>
      </p:sp>
      <p:cxnSp>
        <p:nvCxnSpPr>
          <p:cNvPr id="26" name="Straight Arrow Connector 25"/>
          <p:cNvCxnSpPr>
            <a:stCxn id="20" idx="0"/>
          </p:cNvCxnSpPr>
          <p:nvPr/>
        </p:nvCxnSpPr>
        <p:spPr>
          <a:xfrm flipV="1">
            <a:off x="1203607" y="4020635"/>
            <a:ext cx="387753" cy="438590"/>
          </a:xfrm>
          <a:prstGeom prst="straightConnector1">
            <a:avLst/>
          </a:prstGeom>
          <a:ln w="25400">
            <a:solidFill>
              <a:srgbClr val="A2652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620410" y="5522714"/>
            <a:ext cx="4367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tx2">
                    <a:lumMod val="75000"/>
                  </a:schemeClr>
                </a:solidFill>
              </a:rPr>
              <a:t>Interlayer Design</a:t>
            </a:r>
            <a:r>
              <a:rPr lang="en-US" sz="1050" b="1" dirty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1050" b="1" dirty="0" smtClean="0">
                <a:solidFill>
                  <a:schemeClr val="tx2">
                    <a:lumMod val="75000"/>
                  </a:schemeClr>
                </a:solidFill>
              </a:rPr>
              <a:t>660 </a:t>
            </a:r>
            <a:r>
              <a:rPr lang="en-US" sz="1050" b="1" dirty="0">
                <a:solidFill>
                  <a:schemeClr val="tx2">
                    <a:lumMod val="75000"/>
                  </a:schemeClr>
                </a:solidFill>
              </a:rPr>
              <a:t>µm</a:t>
            </a:r>
          </a:p>
          <a:p>
            <a:pPr algn="ctr"/>
            <a:r>
              <a:rPr lang="en-US" sz="1050" dirty="0">
                <a:solidFill>
                  <a:schemeClr val="tx2">
                    <a:lumMod val="75000"/>
                  </a:schemeClr>
                </a:solidFill>
              </a:rPr>
              <a:t>2 layers </a:t>
            </a:r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</a:rPr>
              <a:t>Binder BGF </a:t>
            </a:r>
            <a:r>
              <a:rPr lang="en-US" sz="1050" dirty="0">
                <a:solidFill>
                  <a:schemeClr val="tx2">
                    <a:lumMod val="75000"/>
                  </a:schemeClr>
                </a:solidFill>
              </a:rPr>
              <a:t>6576 497A finish</a:t>
            </a:r>
            <a:endParaRPr lang="en-US" sz="8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z="1050" b="1" dirty="0" smtClean="0">
                <a:solidFill>
                  <a:schemeClr val="tx2">
                    <a:lumMod val="75000"/>
                  </a:schemeClr>
                </a:solidFill>
              </a:rPr>
              <a:t>655 um, 642 µm reacted)</a:t>
            </a:r>
            <a:endParaRPr lang="en-US" sz="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94137" y="4859276"/>
            <a:ext cx="35167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err="1">
                <a:solidFill>
                  <a:schemeClr val="tx2">
                    <a:lumMod val="75000"/>
                  </a:schemeClr>
                </a:solidFill>
              </a:rPr>
              <a:t>Impreg</a:t>
            </a:r>
            <a:r>
              <a:rPr lang="en-US" sz="1050" b="1" dirty="0">
                <a:solidFill>
                  <a:schemeClr val="tx2">
                    <a:lumMod val="75000"/>
                  </a:schemeClr>
                </a:solidFill>
              </a:rPr>
              <a:t> Design: </a:t>
            </a:r>
            <a:r>
              <a:rPr lang="en-US" sz="1050" b="1" dirty="0" smtClean="0">
                <a:solidFill>
                  <a:schemeClr val="tx2">
                    <a:lumMod val="75000"/>
                  </a:schemeClr>
                </a:solidFill>
              </a:rPr>
              <a:t>150 </a:t>
            </a:r>
            <a:r>
              <a:rPr lang="en-US" sz="1050" b="1" dirty="0">
                <a:solidFill>
                  <a:schemeClr val="tx2">
                    <a:lumMod val="75000"/>
                  </a:schemeClr>
                </a:solidFill>
              </a:rPr>
              <a:t>µm</a:t>
            </a:r>
          </a:p>
          <a:p>
            <a:pPr algn="ctr"/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</a:rPr>
              <a:t>1 </a:t>
            </a:r>
            <a:r>
              <a:rPr lang="en-US" sz="1050" dirty="0">
                <a:solidFill>
                  <a:schemeClr val="tx2">
                    <a:lumMod val="75000"/>
                  </a:schemeClr>
                </a:solidFill>
              </a:rPr>
              <a:t>layers JPS </a:t>
            </a:r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</a:rPr>
              <a:t>26781, 933 </a:t>
            </a:r>
            <a:r>
              <a:rPr lang="en-US" sz="1050" dirty="0">
                <a:solidFill>
                  <a:schemeClr val="tx2">
                    <a:lumMod val="75000"/>
                  </a:schemeClr>
                </a:solidFill>
              </a:rPr>
              <a:t>HTS finish</a:t>
            </a:r>
            <a:endParaRPr lang="en-US" sz="8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</a:rPr>
              <a:t> (measured </a:t>
            </a:r>
            <a:r>
              <a:rPr lang="en-US" sz="1050" b="1" dirty="0" smtClean="0">
                <a:solidFill>
                  <a:schemeClr val="tx2">
                    <a:lumMod val="75000"/>
                  </a:schemeClr>
                </a:solidFill>
              </a:rPr>
              <a:t>150 um </a:t>
            </a:r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</a:rPr>
              <a:t>single layer)</a:t>
            </a:r>
            <a:endParaRPr lang="en-US" sz="8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46" name="Straight Arrow Connector 45"/>
          <p:cNvCxnSpPr>
            <a:stCxn id="47" idx="2"/>
          </p:cNvCxnSpPr>
          <p:nvPr/>
        </p:nvCxnSpPr>
        <p:spPr>
          <a:xfrm>
            <a:off x="5443284" y="2256943"/>
            <a:ext cx="132811" cy="1033018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940774" y="1856833"/>
            <a:ext cx="3005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tx2">
                    <a:lumMod val="75000"/>
                  </a:schemeClr>
                </a:solidFill>
              </a:rPr>
              <a:t>Pole Design</a:t>
            </a:r>
            <a:r>
              <a:rPr lang="en-US" sz="1000" b="1" dirty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1000" b="1" dirty="0" smtClean="0">
                <a:solidFill>
                  <a:schemeClr val="tx2">
                    <a:lumMod val="75000"/>
                  </a:schemeClr>
                </a:solidFill>
              </a:rPr>
              <a:t>125 </a:t>
            </a:r>
            <a:r>
              <a:rPr lang="en-US" sz="1000" b="1" dirty="0">
                <a:solidFill>
                  <a:schemeClr val="tx2">
                    <a:lumMod val="75000"/>
                  </a:schemeClr>
                </a:solidFill>
              </a:rPr>
              <a:t>µm</a:t>
            </a:r>
          </a:p>
          <a:p>
            <a:pPr algn="ctr"/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</a:rPr>
              <a:t>Measures: </a:t>
            </a:r>
            <a:r>
              <a:rPr lang="en-US" sz="1000" dirty="0">
                <a:solidFill>
                  <a:schemeClr val="tx2">
                    <a:lumMod val="75000"/>
                  </a:schemeClr>
                </a:solidFill>
              </a:rPr>
              <a:t>119 µm, </a:t>
            </a:r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</a:rPr>
              <a:t>161 µm with binder</a:t>
            </a:r>
            <a:endParaRPr lang="en-US" sz="7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57" name="Straight Arrow Connector 56"/>
          <p:cNvCxnSpPr>
            <a:stCxn id="58" idx="0"/>
          </p:cNvCxnSpPr>
          <p:nvPr/>
        </p:nvCxnSpPr>
        <p:spPr>
          <a:xfrm flipV="1">
            <a:off x="2384308" y="3417185"/>
            <a:ext cx="233570" cy="2148646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32786" y="5565831"/>
            <a:ext cx="3503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tx2">
                    <a:lumMod val="75000"/>
                  </a:schemeClr>
                </a:solidFill>
              </a:rPr>
              <a:t>Wedge Sock Design</a:t>
            </a:r>
            <a:r>
              <a:rPr lang="en-US" sz="1000" b="1" dirty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1000" b="1" dirty="0" smtClean="0">
                <a:solidFill>
                  <a:schemeClr val="tx2">
                    <a:lumMod val="75000"/>
                  </a:schemeClr>
                </a:solidFill>
              </a:rPr>
              <a:t>125 </a:t>
            </a:r>
            <a:r>
              <a:rPr lang="en-US" sz="1000" b="1" dirty="0">
                <a:solidFill>
                  <a:schemeClr val="tx2">
                    <a:lumMod val="75000"/>
                  </a:schemeClr>
                </a:solidFill>
              </a:rPr>
              <a:t>µm</a:t>
            </a:r>
          </a:p>
          <a:p>
            <a:pPr algn="ctr"/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</a:rPr>
              <a:t>104 µm, 199 µm with binder</a:t>
            </a:r>
            <a:endParaRPr lang="en-US" sz="7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 rot="1911934">
            <a:off x="6266614" y="3830485"/>
            <a:ext cx="147242" cy="745276"/>
          </a:xfrm>
          <a:prstGeom prst="rect">
            <a:avLst/>
          </a:prstGeom>
          <a:solidFill>
            <a:srgbClr val="00A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2" name="Rectangle 41"/>
          <p:cNvSpPr/>
          <p:nvPr/>
        </p:nvSpPr>
        <p:spPr>
          <a:xfrm rot="1911934">
            <a:off x="6297542" y="3863147"/>
            <a:ext cx="80817" cy="6766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6557413" y="3326405"/>
            <a:ext cx="1260630" cy="575517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370233" y="3079037"/>
            <a:ext cx="2302067" cy="9618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tx2">
                    <a:lumMod val="75000"/>
                  </a:schemeClr>
                </a:solidFill>
              </a:rPr>
              <a:t>Cable Insulation</a:t>
            </a:r>
          </a:p>
          <a:p>
            <a:pPr algn="ctr"/>
            <a:r>
              <a:rPr lang="en-US" sz="1100" b="1" dirty="0" smtClean="0">
                <a:solidFill>
                  <a:srgbClr val="C00000"/>
                </a:solidFill>
              </a:rPr>
              <a:t>143 ± 3 µm </a:t>
            </a:r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</a:rPr>
              <a:t>(LARP)</a:t>
            </a:r>
            <a:br>
              <a:rPr lang="en-US" sz="1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1100" b="1" dirty="0" smtClean="0">
                <a:solidFill>
                  <a:srgbClr val="C00000"/>
                </a:solidFill>
              </a:rPr>
              <a:t>146 </a:t>
            </a:r>
            <a:r>
              <a:rPr lang="en-US" sz="1100" b="1" dirty="0">
                <a:solidFill>
                  <a:srgbClr val="C00000"/>
                </a:solidFill>
              </a:rPr>
              <a:t>± 3 µm </a:t>
            </a:r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</a:rPr>
              <a:t>(CERN)</a:t>
            </a:r>
            <a:r>
              <a:rPr lang="en-US" sz="10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1000" dirty="0">
                <a:solidFill>
                  <a:schemeClr val="tx2">
                    <a:lumMod val="75000"/>
                  </a:schemeClr>
                </a:solidFill>
              </a:rPr>
            </a:br>
            <a:endParaRPr lang="en-US" sz="10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en-US" sz="6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en-US" sz="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8" name="Slide Number Placeholder 2"/>
          <p:cNvSpPr txBox="1">
            <a:spLocks/>
          </p:cNvSpPr>
          <p:nvPr/>
        </p:nvSpPr>
        <p:spPr>
          <a:xfrm>
            <a:off x="3486625" y="6642823"/>
            <a:ext cx="2594358" cy="3040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4670B01-93B7-4365-9AF9-9350A5F9F50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10/30/2015</a:t>
            </a:fld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– E. Holik 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&amp; E. 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Cavanna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0" name="Title 3"/>
          <p:cNvSpPr txBox="1">
            <a:spLocks/>
          </p:cNvSpPr>
          <p:nvPr/>
        </p:nvSpPr>
        <p:spPr bwMode="auto">
          <a:xfrm>
            <a:off x="154077" y="721534"/>
            <a:ext cx="872682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r>
              <a:rPr lang="en-US" sz="2400" b="1" dirty="0" smtClean="0"/>
              <a:t>10-stack measurements of all insulation</a:t>
            </a:r>
            <a:r>
              <a:rPr lang="en-US" sz="2400" b="1" dirty="0"/>
              <a:t> </a:t>
            </a:r>
            <a:r>
              <a:rPr lang="en-US" sz="2400" b="1" dirty="0" smtClean="0"/>
              <a:t>→ Tighter Material Control </a:t>
            </a:r>
            <a:endParaRPr lang="en-US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86161" y="1647983"/>
            <a:ext cx="33022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1</a:t>
            </a:r>
            <a:r>
              <a:rPr lang="en-US" sz="1400" baseline="30000" dirty="0" smtClean="0">
                <a:solidFill>
                  <a:srgbClr val="C00000"/>
                </a:solidFill>
              </a:rPr>
              <a:t>st</a:t>
            </a:r>
            <a:r>
              <a:rPr lang="en-US" sz="1400" dirty="0" smtClean="0">
                <a:solidFill>
                  <a:srgbClr val="C00000"/>
                </a:solidFill>
              </a:rPr>
              <a:t> gen was undersized by 5 µm 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16586" y="1404913"/>
            <a:ext cx="1892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00000"/>
                </a:solidFill>
              </a:rPr>
              <a:t>1</a:t>
            </a:r>
            <a:r>
              <a:rPr lang="en-US" sz="1400" baseline="30000" dirty="0" smtClean="0">
                <a:solidFill>
                  <a:srgbClr val="C00000"/>
                </a:solidFill>
              </a:rPr>
              <a:t>st</a:t>
            </a:r>
            <a:r>
              <a:rPr lang="en-US" sz="1400" dirty="0" smtClean="0">
                <a:solidFill>
                  <a:srgbClr val="C00000"/>
                </a:solidFill>
              </a:rPr>
              <a:t> gen was undersized by 75 µm 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54996" y="5311570"/>
            <a:ext cx="1778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00000"/>
                </a:solidFill>
              </a:rPr>
              <a:t>1</a:t>
            </a:r>
            <a:r>
              <a:rPr lang="en-US" sz="1400" baseline="30000" dirty="0" smtClean="0">
                <a:solidFill>
                  <a:srgbClr val="C00000"/>
                </a:solidFill>
              </a:rPr>
              <a:t>st</a:t>
            </a:r>
            <a:r>
              <a:rPr lang="en-US" sz="1400" dirty="0" smtClean="0">
                <a:solidFill>
                  <a:srgbClr val="C00000"/>
                </a:solidFill>
              </a:rPr>
              <a:t> gen was undersized by 5 µm 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944715" y="5965941"/>
            <a:ext cx="17189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00000"/>
                </a:solidFill>
              </a:rPr>
              <a:t>1</a:t>
            </a:r>
            <a:r>
              <a:rPr lang="en-US" sz="1400" baseline="30000" dirty="0" smtClean="0">
                <a:solidFill>
                  <a:srgbClr val="C00000"/>
                </a:solidFill>
              </a:rPr>
              <a:t>st</a:t>
            </a:r>
            <a:r>
              <a:rPr lang="en-US" sz="1400" dirty="0" smtClean="0">
                <a:solidFill>
                  <a:srgbClr val="C00000"/>
                </a:solidFill>
              </a:rPr>
              <a:t> gen was Oversized by 15 µm 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120518" y="1428526"/>
            <a:ext cx="2496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00000"/>
                </a:solidFill>
              </a:rPr>
              <a:t>1</a:t>
            </a:r>
            <a:r>
              <a:rPr lang="en-US" sz="1400" baseline="30000" dirty="0" smtClean="0">
                <a:solidFill>
                  <a:srgbClr val="C00000"/>
                </a:solidFill>
              </a:rPr>
              <a:t>st</a:t>
            </a:r>
            <a:r>
              <a:rPr lang="en-US" sz="1400" dirty="0" smtClean="0">
                <a:solidFill>
                  <a:srgbClr val="C00000"/>
                </a:solidFill>
              </a:rPr>
              <a:t> gen was undersized by 90 µm total 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86054" y="3586169"/>
            <a:ext cx="13786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00000"/>
                </a:solidFill>
              </a:rPr>
              <a:t>2</a:t>
            </a:r>
            <a:r>
              <a:rPr lang="en-US" sz="1400" baseline="30000" dirty="0" smtClean="0">
                <a:solidFill>
                  <a:srgbClr val="C00000"/>
                </a:solidFill>
              </a:rPr>
              <a:t>nd</a:t>
            </a:r>
            <a:r>
              <a:rPr lang="en-US" sz="1400" dirty="0" smtClean="0">
                <a:solidFill>
                  <a:srgbClr val="C00000"/>
                </a:solidFill>
              </a:rPr>
              <a:t> Gen design</a:t>
            </a:r>
          </a:p>
          <a:p>
            <a:pPr algn="ctr"/>
            <a:r>
              <a:rPr lang="en-US" sz="1400" dirty="0" smtClean="0">
                <a:solidFill>
                  <a:srgbClr val="C00000"/>
                </a:solidFill>
              </a:rPr>
              <a:t>150 → 145 µm</a:t>
            </a:r>
            <a:endParaRPr lang="en-US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52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8649" y="1092200"/>
            <a:ext cx="8384721" cy="55943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LARP/CERN has fabricated 13 coils short MQXF coils with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arguably the highest success rate </a:t>
            </a:r>
            <a:r>
              <a:rPr lang="en-US" dirty="0" smtClean="0"/>
              <a:t>of any new high-field Nb</a:t>
            </a:r>
            <a:r>
              <a:rPr lang="en-US" baseline="-25000" dirty="0" smtClean="0"/>
              <a:t>3</a:t>
            </a:r>
            <a:r>
              <a:rPr lang="en-US" dirty="0" smtClean="0"/>
              <a:t>Sn design.</a:t>
            </a:r>
          </a:p>
          <a:p>
            <a:r>
              <a:rPr lang="en-US" dirty="0" smtClean="0"/>
              <a:t>LARP/CERN is preparing for the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first full assembly test</a:t>
            </a:r>
            <a:r>
              <a:rPr lang="en-US" b="1" dirty="0" smtClean="0"/>
              <a:t> </a:t>
            </a:r>
            <a:r>
              <a:rPr lang="en-US" dirty="0" smtClean="0"/>
              <a:t>at FNAL.</a:t>
            </a:r>
          </a:p>
          <a:p>
            <a:r>
              <a:rPr lang="en-US" dirty="0" smtClean="0"/>
              <a:t>Coil Size and Asymmetry should improve with slight tooling and fabrication adjustments.</a:t>
            </a:r>
          </a:p>
          <a:p>
            <a:r>
              <a:rPr lang="en-US" dirty="0" smtClean="0"/>
              <a:t>Cable insulation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Reduces Transverse Growth </a:t>
            </a:r>
            <a:r>
              <a:rPr lang="en-US" dirty="0" smtClean="0"/>
              <a:t>causing large turn displacement and free space.</a:t>
            </a:r>
          </a:p>
          <a:p>
            <a:r>
              <a:rPr lang="en-US" dirty="0" smtClean="0"/>
              <a:t>The Inner layer heater is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~300 µm (~700 µm</a:t>
            </a:r>
            <a:r>
              <a:rPr lang="en-US" dirty="0" smtClean="0"/>
              <a:t>) in the High (low) field region rather than the designed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200 µm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Increased thickness and tighter measurement in 2</a:t>
            </a:r>
            <a:r>
              <a:rPr lang="en-US" baseline="30000" dirty="0" smtClean="0"/>
              <a:t>nd</a:t>
            </a:r>
            <a:r>
              <a:rPr lang="en-US" dirty="0" smtClean="0"/>
              <a:t> Gen MQXF insulation should improve turn displacement </a:t>
            </a:r>
            <a:r>
              <a:rPr lang="en-US" smtClean="0"/>
              <a:t>and may improve </a:t>
            </a:r>
            <a:r>
              <a:rPr lang="en-US" dirty="0" smtClean="0"/>
              <a:t>inner PH delay times.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22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31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23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56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1175" r="63281"/>
          <a:stretch/>
        </p:blipFill>
        <p:spPr>
          <a:xfrm>
            <a:off x="651572" y="3825113"/>
            <a:ext cx="3061231" cy="320636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24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Heat Treatment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699" y="3993703"/>
            <a:ext cx="3544957" cy="28632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9276" t="10799" r="31459" b="53715"/>
          <a:stretch/>
        </p:blipFill>
        <p:spPr>
          <a:xfrm>
            <a:off x="5922568" y="3941459"/>
            <a:ext cx="1073537" cy="26879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342" t="11603" r="39636" b="52356"/>
          <a:stretch/>
        </p:blipFill>
        <p:spPr>
          <a:xfrm>
            <a:off x="5135993" y="4004567"/>
            <a:ext cx="852273" cy="276989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6169" y="911939"/>
            <a:ext cx="5329936" cy="310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44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Content Placeholder 3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46886"/>
            <a:ext cx="3687809" cy="5910052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25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 Tolerance 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64006" y="5904933"/>
            <a:ext cx="431321" cy="276191"/>
          </a:xfrm>
          <a:prstGeom prst="ellipse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769743" y="925616"/>
            <a:ext cx="538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0.015 mm from hole size</a:t>
            </a:r>
          </a:p>
        </p:txBody>
      </p:sp>
      <p:cxnSp>
        <p:nvCxnSpPr>
          <p:cNvPr id="25" name="Straight Arrow Connector 24"/>
          <p:cNvCxnSpPr>
            <a:stCxn id="32" idx="6"/>
          </p:cNvCxnSpPr>
          <p:nvPr/>
        </p:nvCxnSpPr>
        <p:spPr>
          <a:xfrm flipV="1">
            <a:off x="1610988" y="3314721"/>
            <a:ext cx="1870737" cy="169025"/>
          </a:xfrm>
          <a:prstGeom prst="straightConnector1">
            <a:avLst/>
          </a:prstGeom>
          <a:ln w="127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4114214" y="5383960"/>
            <a:ext cx="3833916" cy="138290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4928759" y="5581363"/>
            <a:ext cx="24700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-&gt; Maximum L/R asymmetry is </a:t>
            </a:r>
            <a:r>
              <a:rPr lang="en-US" b="1" dirty="0" smtClean="0">
                <a:solidFill>
                  <a:srgbClr val="FF0000"/>
                </a:solidFill>
              </a:rPr>
              <a:t>578 um or nearly 23 mils</a:t>
            </a:r>
            <a:r>
              <a:rPr lang="en-US" b="1" dirty="0" smtClean="0"/>
              <a:t>!!!</a:t>
            </a:r>
          </a:p>
        </p:txBody>
      </p:sp>
      <p:sp>
        <p:nvSpPr>
          <p:cNvPr id="32" name="Oval 31"/>
          <p:cNvSpPr/>
          <p:nvPr/>
        </p:nvSpPr>
        <p:spPr>
          <a:xfrm>
            <a:off x="1179667" y="3363728"/>
            <a:ext cx="431321" cy="240035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>
            <a:stCxn id="35" idx="6"/>
          </p:cNvCxnSpPr>
          <p:nvPr/>
        </p:nvCxnSpPr>
        <p:spPr>
          <a:xfrm flipV="1">
            <a:off x="1231189" y="3672988"/>
            <a:ext cx="2250536" cy="460479"/>
          </a:xfrm>
          <a:prstGeom prst="straightConnector1">
            <a:avLst/>
          </a:prstGeom>
          <a:ln w="127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748346" y="3934283"/>
            <a:ext cx="482843" cy="398367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2279262" y="2173857"/>
            <a:ext cx="1408546" cy="483531"/>
          </a:xfrm>
          <a:prstGeom prst="straightConnector1">
            <a:avLst/>
          </a:prstGeom>
          <a:ln w="127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1847941" y="2443575"/>
            <a:ext cx="431321" cy="398367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Arrow Connector 41"/>
          <p:cNvCxnSpPr>
            <a:stCxn id="8" idx="1"/>
            <a:endCxn id="45" idx="5"/>
          </p:cNvCxnSpPr>
          <p:nvPr/>
        </p:nvCxnSpPr>
        <p:spPr>
          <a:xfrm flipH="1" flipV="1">
            <a:off x="794561" y="5769200"/>
            <a:ext cx="232610" cy="176180"/>
          </a:xfrm>
          <a:prstGeom prst="straightConnector1">
            <a:avLst/>
          </a:prstGeom>
          <a:ln w="127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22" idx="6"/>
          </p:cNvCxnSpPr>
          <p:nvPr/>
        </p:nvCxnSpPr>
        <p:spPr>
          <a:xfrm>
            <a:off x="580542" y="1442504"/>
            <a:ext cx="3107266" cy="334538"/>
          </a:xfrm>
          <a:prstGeom prst="straightConnector1">
            <a:avLst/>
          </a:prstGeom>
          <a:ln w="127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149221" y="1243320"/>
            <a:ext cx="431321" cy="398367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>
            <a:stCxn id="26" idx="6"/>
          </p:cNvCxnSpPr>
          <p:nvPr/>
        </p:nvCxnSpPr>
        <p:spPr>
          <a:xfrm>
            <a:off x="2674189" y="1023078"/>
            <a:ext cx="1095554" cy="102847"/>
          </a:xfrm>
          <a:prstGeom prst="straightConnector1">
            <a:avLst/>
          </a:prstGeom>
          <a:ln w="127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2000436" y="920231"/>
            <a:ext cx="673753" cy="205694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>
            <a:stCxn id="39" idx="6"/>
          </p:cNvCxnSpPr>
          <p:nvPr/>
        </p:nvCxnSpPr>
        <p:spPr>
          <a:xfrm flipV="1">
            <a:off x="2620390" y="3973155"/>
            <a:ext cx="861335" cy="148213"/>
          </a:xfrm>
          <a:prstGeom prst="straightConnector1">
            <a:avLst/>
          </a:prstGeom>
          <a:ln w="127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2189069" y="3973155"/>
            <a:ext cx="431321" cy="296426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/>
          <p:cNvCxnSpPr>
            <a:stCxn id="43" idx="7"/>
          </p:cNvCxnSpPr>
          <p:nvPr/>
        </p:nvCxnSpPr>
        <p:spPr>
          <a:xfrm flipV="1">
            <a:off x="2960278" y="4332650"/>
            <a:ext cx="556663" cy="530634"/>
          </a:xfrm>
          <a:prstGeom prst="straightConnector1">
            <a:avLst/>
          </a:prstGeom>
          <a:ln w="127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2592122" y="4832730"/>
            <a:ext cx="431321" cy="208636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/>
          <p:cNvCxnSpPr>
            <a:stCxn id="45" idx="0"/>
            <a:endCxn id="51" idx="4"/>
          </p:cNvCxnSpPr>
          <p:nvPr/>
        </p:nvCxnSpPr>
        <p:spPr>
          <a:xfrm flipV="1">
            <a:off x="642066" y="3328436"/>
            <a:ext cx="335195" cy="2187749"/>
          </a:xfrm>
          <a:prstGeom prst="straightConnector1">
            <a:avLst/>
          </a:prstGeom>
          <a:ln w="12700">
            <a:solidFill>
              <a:schemeClr val="accent5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426405" y="5516185"/>
            <a:ext cx="431321" cy="296426"/>
          </a:xfrm>
          <a:prstGeom prst="ellipse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Arrow Connector 45"/>
          <p:cNvCxnSpPr>
            <a:stCxn id="47" idx="6"/>
            <a:endCxn id="104" idx="1"/>
          </p:cNvCxnSpPr>
          <p:nvPr/>
        </p:nvCxnSpPr>
        <p:spPr>
          <a:xfrm flipV="1">
            <a:off x="2529998" y="4728332"/>
            <a:ext cx="1026574" cy="909030"/>
          </a:xfrm>
          <a:prstGeom prst="straightConnector1">
            <a:avLst/>
          </a:prstGeom>
          <a:ln w="127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2098677" y="5489149"/>
            <a:ext cx="431321" cy="296426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/>
          <p:cNvCxnSpPr>
            <a:stCxn id="49" idx="6"/>
          </p:cNvCxnSpPr>
          <p:nvPr/>
        </p:nvCxnSpPr>
        <p:spPr>
          <a:xfrm flipV="1">
            <a:off x="1195912" y="2657388"/>
            <a:ext cx="2263280" cy="256809"/>
          </a:xfrm>
          <a:prstGeom prst="straightConnector1">
            <a:avLst/>
          </a:prstGeom>
          <a:ln w="12700">
            <a:solidFill>
              <a:schemeClr val="accent5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764591" y="2818621"/>
            <a:ext cx="431321" cy="191152"/>
          </a:xfrm>
          <a:prstGeom prst="ellipse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Arrow Connector 49"/>
          <p:cNvCxnSpPr>
            <a:stCxn id="51" idx="0"/>
            <a:endCxn id="49" idx="4"/>
          </p:cNvCxnSpPr>
          <p:nvPr/>
        </p:nvCxnSpPr>
        <p:spPr>
          <a:xfrm flipV="1">
            <a:off x="977261" y="3009773"/>
            <a:ext cx="2991" cy="118587"/>
          </a:xfrm>
          <a:prstGeom prst="straightConnector1">
            <a:avLst/>
          </a:prstGeom>
          <a:ln w="12700">
            <a:solidFill>
              <a:schemeClr val="accent5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761600" y="3128360"/>
            <a:ext cx="431321" cy="200076"/>
          </a:xfrm>
          <a:prstGeom prst="ellipse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1977460" y="1118348"/>
            <a:ext cx="673753" cy="205694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Arrow Connector 52"/>
          <p:cNvCxnSpPr>
            <a:stCxn id="52" idx="6"/>
          </p:cNvCxnSpPr>
          <p:nvPr/>
        </p:nvCxnSpPr>
        <p:spPr>
          <a:xfrm>
            <a:off x="2651213" y="1221195"/>
            <a:ext cx="1118530" cy="221309"/>
          </a:xfrm>
          <a:prstGeom prst="straightConnector1">
            <a:avLst/>
          </a:prstGeom>
          <a:ln w="127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3746767" y="1240516"/>
            <a:ext cx="538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0.050 mm from hole location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711401" y="1604491"/>
            <a:ext cx="538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0.015 mm from pin size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711402" y="2034989"/>
            <a:ext cx="538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0.050 mm from form block radius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644165" y="2496794"/>
            <a:ext cx="5385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0.019 mm from form and mandrel block radius centers</a:t>
            </a:r>
          </a:p>
          <a:p>
            <a:r>
              <a:rPr lang="en-US" dirty="0"/>
              <a:t> </a:t>
            </a:r>
            <a:r>
              <a:rPr lang="en-US" dirty="0" smtClean="0"/>
              <a:t>             </a:t>
            </a:r>
            <a:r>
              <a:rPr lang="en-US" sz="1400" dirty="0" smtClean="0"/>
              <a:t>(0.110 mm if rigid assembly -&gt;  Assembly wouldn’t close.)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3542580" y="3107418"/>
            <a:ext cx="538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0.020 mm from pole keyway size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3459192" y="3451101"/>
            <a:ext cx="5673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(0.050 mm) </a:t>
            </a:r>
            <a:r>
              <a:rPr lang="en-US" sz="1600" dirty="0" smtClean="0"/>
              <a:t>from pole edges (only effects turn asymmetry)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3556573" y="3829690"/>
            <a:ext cx="538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0.030 mm from SS outer shim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3556572" y="4543666"/>
            <a:ext cx="538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0.050 mm from mandrel block radius</a:t>
            </a:r>
          </a:p>
        </p:txBody>
      </p:sp>
      <p:cxnSp>
        <p:nvCxnSpPr>
          <p:cNvPr id="107" name="Straight Connector 106"/>
          <p:cNvCxnSpPr/>
          <p:nvPr/>
        </p:nvCxnSpPr>
        <p:spPr>
          <a:xfrm flipV="1">
            <a:off x="3556571" y="5258055"/>
            <a:ext cx="149850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3542579" y="5187083"/>
            <a:ext cx="538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0.289 mm total 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3556571" y="4173303"/>
            <a:ext cx="538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0.030 mm from mandrel block coil </a:t>
            </a:r>
            <a:r>
              <a:rPr lang="en-US" dirty="0" err="1" smtClean="0"/>
              <a:t>midplane</a:t>
            </a:r>
            <a:endParaRPr lang="en-US" dirty="0" smtClean="0"/>
          </a:p>
        </p:txBody>
      </p:sp>
      <p:sp>
        <p:nvSpPr>
          <p:cNvPr id="113" name="TextBox 112"/>
          <p:cNvSpPr txBox="1"/>
          <p:nvPr/>
        </p:nvSpPr>
        <p:spPr>
          <a:xfrm>
            <a:off x="3556570" y="4860213"/>
            <a:ext cx="538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0.010 mm from intrinsic design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62477" y="1023078"/>
            <a:ext cx="672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Pin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692734" y="1283053"/>
            <a:ext cx="934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Pin hole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84906" y="1687061"/>
            <a:ext cx="9348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Form block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476659" y="3845625"/>
            <a:ext cx="934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Pole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94353" y="4889616"/>
            <a:ext cx="998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Mandrel block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75091" y="6514261"/>
            <a:ext cx="1508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Base plate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96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26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HQ02 Coil 17 and 20</a:t>
            </a:r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/>
        </p:nvSpPr>
        <p:spPr>
          <a:xfrm>
            <a:off x="3177587" y="6636670"/>
            <a:ext cx="2833009" cy="281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4670B01-93B7-4365-9AF9-9350A5F9F50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10/30/2015</a:t>
            </a:fld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– Andrea Carbonara – FNAL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Content Placeholder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951" y="1102746"/>
            <a:ext cx="5237555" cy="4510338"/>
          </a:xfrm>
          <a:prstGeom prst="rect">
            <a:avLst/>
          </a:prstGeom>
        </p:spPr>
      </p:pic>
      <p:pic>
        <p:nvPicPr>
          <p:cNvPr id="7" name="Content Placeholder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3" r="8834"/>
          <a:stretch/>
        </p:blipFill>
        <p:spPr>
          <a:xfrm>
            <a:off x="90222" y="2349107"/>
            <a:ext cx="4539049" cy="392816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64734" y="6199464"/>
            <a:ext cx="2994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Pole Gap Closure = </a:t>
            </a:r>
            <a:r>
              <a:rPr lang="en-US" b="1" dirty="0" smtClean="0"/>
              <a:t>0.01%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519953" y="5428418"/>
            <a:ext cx="2994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Pole Gap Closure = </a:t>
            </a:r>
            <a:r>
              <a:rPr lang="en-US" b="1" dirty="0" smtClean="0"/>
              <a:t>0.15%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370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22" y="953407"/>
            <a:ext cx="5723566" cy="5839279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27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Scans of HQ02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335" y="2196193"/>
            <a:ext cx="3218627" cy="333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2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475" y="5726476"/>
            <a:ext cx="8973234" cy="1051362"/>
          </a:xfrm>
        </p:spPr>
        <p:txBody>
          <a:bodyPr>
            <a:normAutofit/>
          </a:bodyPr>
          <a:lstStyle/>
          <a:p>
            <a:r>
              <a:rPr lang="en-US" sz="1800" dirty="0"/>
              <a:t>These estimates suggest that we need at least </a:t>
            </a:r>
            <a:r>
              <a:rPr lang="en-US" sz="1800" dirty="0" smtClean="0"/>
              <a:t>~</a:t>
            </a:r>
            <a:r>
              <a:rPr lang="en-US" sz="1800" b="1" dirty="0" smtClean="0"/>
              <a:t>100 </a:t>
            </a:r>
            <a:r>
              <a:rPr lang="en-US" sz="1800" b="1" dirty="0"/>
              <a:t>µm of </a:t>
            </a:r>
            <a:r>
              <a:rPr lang="en-US" sz="1800" b="1" dirty="0" smtClean="0"/>
              <a:t>L-R </a:t>
            </a:r>
            <a:r>
              <a:rPr lang="en-US" sz="1800" dirty="0"/>
              <a:t>accuracy to be within ±1 </a:t>
            </a:r>
            <a:r>
              <a:rPr lang="en-US" sz="1800" dirty="0" smtClean="0"/>
              <a:t>unit</a:t>
            </a:r>
          </a:p>
          <a:p>
            <a:r>
              <a:rPr lang="en-US" sz="1600" dirty="0" smtClean="0"/>
              <a:t>Effect of several perturbations to QXF Field quality: </a:t>
            </a:r>
            <a:r>
              <a:rPr lang="en-US" sz="1400" dirty="0" smtClean="0">
                <a:hlinkClick r:id="rId2"/>
              </a:rPr>
              <a:t>https</a:t>
            </a:r>
            <a:r>
              <a:rPr lang="en-US" sz="1400" dirty="0">
                <a:hlinkClick r:id="rId2"/>
              </a:rPr>
              <a:t>://</a:t>
            </a:r>
            <a:r>
              <a:rPr lang="en-US" sz="1400" dirty="0" smtClean="0">
                <a:hlinkClick r:id="rId2"/>
              </a:rPr>
              <a:t>indico.fnal.gov/getFile.py/access?contribId=2&amp;resId=0&amp;materialId=slides&amp;confId=10554</a:t>
            </a:r>
            <a:r>
              <a:rPr lang="en-US" sz="1400" dirty="0" smtClean="0"/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28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L – R on Field?</a:t>
            </a:r>
            <a:endParaRPr lang="en-US" dirty="0"/>
          </a:p>
        </p:txBody>
      </p:sp>
      <p:sp>
        <p:nvSpPr>
          <p:cNvPr id="11" name="Slide Number Placeholder 2"/>
          <p:cNvSpPr txBox="1">
            <a:spLocks/>
          </p:cNvSpPr>
          <p:nvPr/>
        </p:nvSpPr>
        <p:spPr>
          <a:xfrm>
            <a:off x="3486625" y="6642823"/>
            <a:ext cx="2220918" cy="281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4670B01-93B7-4365-9AF9-9350A5F9F50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10/30/2015</a:t>
            </a:fld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– E. Holik – FNAL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Content Placeholder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804" y="913161"/>
            <a:ext cx="2457314" cy="2457314"/>
          </a:xfrm>
          <a:prstGeom prst="rect">
            <a:avLst/>
          </a:prstGeom>
        </p:spPr>
      </p:pic>
      <p:graphicFrame>
        <p:nvGraphicFramePr>
          <p:cNvPr id="9" name="Chart 8"/>
          <p:cNvGraphicFramePr>
            <a:graphicFrameLocks/>
          </p:cNvGraphicFramePr>
          <p:nvPr>
            <p:extLst/>
          </p:nvPr>
        </p:nvGraphicFramePr>
        <p:xfrm>
          <a:off x="2851439" y="913161"/>
          <a:ext cx="3026694" cy="2411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/>
          </p:nvPr>
        </p:nvGraphicFramePr>
        <p:xfrm>
          <a:off x="5821628" y="978698"/>
          <a:ext cx="3360422" cy="2411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3" name="Content Placeholder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0804" y="3436925"/>
            <a:ext cx="2238910" cy="2238910"/>
          </a:xfrm>
          <a:prstGeom prst="rect">
            <a:avLst/>
          </a:prstGeom>
        </p:spPr>
      </p:pic>
      <p:graphicFrame>
        <p:nvGraphicFramePr>
          <p:cNvPr id="14" name="Chart 13"/>
          <p:cNvGraphicFramePr>
            <a:graphicFrameLocks/>
          </p:cNvGraphicFramePr>
          <p:nvPr>
            <p:extLst/>
          </p:nvPr>
        </p:nvGraphicFramePr>
        <p:xfrm>
          <a:off x="2592646" y="3436925"/>
          <a:ext cx="2673011" cy="2238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/>
          </p:nvPr>
        </p:nvGraphicFramePr>
        <p:xfrm>
          <a:off x="5231631" y="3412604"/>
          <a:ext cx="3777891" cy="2263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962406" y="5036983"/>
            <a:ext cx="2748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7030A0"/>
                </a:solidFill>
              </a:rPr>
              <a:t>0           100          200         300         400</a:t>
            </a:r>
            <a:endParaRPr lang="en-US" sz="1100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26666" y="4798456"/>
            <a:ext cx="874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L-R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03762" y="5167787"/>
            <a:ext cx="35977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7030A0"/>
                </a:solidFill>
              </a:rPr>
              <a:t>0                    100                   200                  300                   400</a:t>
            </a:r>
            <a:endParaRPr lang="en-US" sz="1100" dirty="0">
              <a:solidFill>
                <a:srgbClr val="7030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68022" y="4929260"/>
            <a:ext cx="1144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L-R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03488" y="2727065"/>
            <a:ext cx="1144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L-R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07268" y="2629668"/>
            <a:ext cx="1144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L-R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57800" y="2834787"/>
            <a:ext cx="2748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7030A0"/>
                </a:solidFill>
              </a:rPr>
              <a:t>0              100            200           300           400</a:t>
            </a:r>
            <a:endParaRPr lang="en-US" sz="1100" dirty="0">
              <a:solidFill>
                <a:srgbClr val="7030A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91575" y="2873600"/>
            <a:ext cx="31939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7030A0"/>
                </a:solidFill>
              </a:rPr>
              <a:t>0                 100               200               300               400</a:t>
            </a:r>
            <a:endParaRPr lang="en-US" sz="1100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20666" y="2124426"/>
            <a:ext cx="736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Originally oversize by 100 µm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1557155" y="1870511"/>
            <a:ext cx="7362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Rotate by  50 µm</a:t>
            </a:r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1237495" y="1206614"/>
            <a:ext cx="7362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Nominal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1189031" y="2860925"/>
            <a:ext cx="7362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Nominal</a:t>
            </a:r>
            <a:endParaRPr lang="en-US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376192" y="1995976"/>
            <a:ext cx="7362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Nominal</a:t>
            </a:r>
            <a:endParaRPr lang="en-US" sz="10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2340246" y="2009762"/>
            <a:ext cx="4891" cy="125664"/>
          </a:xfrm>
          <a:prstGeom prst="straightConnector1">
            <a:avLst/>
          </a:prstGeom>
          <a:ln w="9525">
            <a:solidFill>
              <a:schemeClr val="accent4">
                <a:lumMod val="60000"/>
                <a:lumOff val="40000"/>
              </a:schemeClr>
            </a:solidFill>
            <a:headEnd type="non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081360" y="1637231"/>
            <a:ext cx="837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Compressed by 50 µm</a:t>
            </a:r>
            <a:endParaRPr lang="en-US" sz="1000" dirty="0"/>
          </a:p>
        </p:txBody>
      </p:sp>
      <p:sp>
        <p:nvSpPr>
          <p:cNvPr id="32" name="TextBox 31"/>
          <p:cNvSpPr txBox="1"/>
          <p:nvPr/>
        </p:nvSpPr>
        <p:spPr>
          <a:xfrm>
            <a:off x="1284419" y="3529810"/>
            <a:ext cx="7362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Oversize by 50 µm</a:t>
            </a:r>
            <a:endParaRPr lang="en-US" sz="1000" dirty="0"/>
          </a:p>
        </p:txBody>
      </p:sp>
      <p:sp>
        <p:nvSpPr>
          <p:cNvPr id="33" name="TextBox 32"/>
          <p:cNvSpPr txBox="1"/>
          <p:nvPr/>
        </p:nvSpPr>
        <p:spPr>
          <a:xfrm>
            <a:off x="1972122" y="4060724"/>
            <a:ext cx="7362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Undersize by -50 µm</a:t>
            </a:r>
            <a:endParaRPr lang="en-US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2132259" y="2585848"/>
            <a:ext cx="837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Compressed by 50 µm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28171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578" y="6103163"/>
            <a:ext cx="9027878" cy="90148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These estimates suggest that we need at least ~</a:t>
            </a:r>
            <a:r>
              <a:rPr lang="en-US" sz="1800" b="1" dirty="0" smtClean="0"/>
              <a:t>50 µm of L+R </a:t>
            </a:r>
            <a:r>
              <a:rPr lang="en-US" sz="1800" dirty="0" smtClean="0"/>
              <a:t>accuracy to be within </a:t>
            </a:r>
            <a:r>
              <a:rPr lang="en-US" sz="1800" dirty="0" smtClean="0">
                <a:latin typeface="Calibri" panose="020F0502020204030204" pitchFamily="34" charset="0"/>
              </a:rPr>
              <a:t>±1 unit</a:t>
            </a:r>
            <a:endParaRPr lang="en-US" sz="16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29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L + R on Field?</a:t>
            </a:r>
            <a:endParaRPr lang="en-US" dirty="0"/>
          </a:p>
        </p:txBody>
      </p:sp>
      <p:sp>
        <p:nvSpPr>
          <p:cNvPr id="11" name="Slide Number Placeholder 2"/>
          <p:cNvSpPr txBox="1">
            <a:spLocks/>
          </p:cNvSpPr>
          <p:nvPr/>
        </p:nvSpPr>
        <p:spPr>
          <a:xfrm>
            <a:off x="3486625" y="6642823"/>
            <a:ext cx="2220918" cy="281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4670B01-93B7-4365-9AF9-9350A5F9F50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10/30/2015</a:t>
            </a:fld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– E. Holik – FNAL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6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22" y="948345"/>
            <a:ext cx="2411438" cy="2411438"/>
          </a:xfrm>
          <a:prstGeom prst="rect">
            <a:avLst/>
          </a:prstGeom>
        </p:spPr>
      </p:pic>
      <p:graphicFrame>
        <p:nvGraphicFramePr>
          <p:cNvPr id="17" name="Chart 16"/>
          <p:cNvGraphicFramePr>
            <a:graphicFrameLocks/>
          </p:cNvGraphicFramePr>
          <p:nvPr>
            <p:extLst/>
          </p:nvPr>
        </p:nvGraphicFramePr>
        <p:xfrm>
          <a:off x="2612688" y="1000251"/>
          <a:ext cx="2934097" cy="2411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/>
          </p:nvPr>
        </p:nvGraphicFramePr>
        <p:xfrm>
          <a:off x="5707544" y="1000251"/>
          <a:ext cx="2953856" cy="2411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9" name="Content Placeholder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78" y="3464427"/>
            <a:ext cx="2520725" cy="2520725"/>
          </a:xfrm>
          <a:prstGeom prst="rect">
            <a:avLst/>
          </a:prstGeom>
        </p:spPr>
      </p:pic>
      <p:graphicFrame>
        <p:nvGraphicFramePr>
          <p:cNvPr id="20" name="Chart 19"/>
          <p:cNvGraphicFramePr>
            <a:graphicFrameLocks/>
          </p:cNvGraphicFramePr>
          <p:nvPr>
            <p:extLst/>
          </p:nvPr>
        </p:nvGraphicFramePr>
        <p:xfrm>
          <a:off x="2606656" y="3490421"/>
          <a:ext cx="2940130" cy="2411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>
            <p:extLst/>
          </p:nvPr>
        </p:nvGraphicFramePr>
        <p:xfrm>
          <a:off x="5546785" y="3479186"/>
          <a:ext cx="3516671" cy="2411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909130" y="2828176"/>
            <a:ext cx="2748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7030A0"/>
                </a:solidFill>
              </a:rPr>
              <a:t>0              100            200            300            400</a:t>
            </a:r>
            <a:endParaRPr lang="en-US" sz="11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73390" y="2589649"/>
            <a:ext cx="874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L+R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11125" y="2828176"/>
            <a:ext cx="29110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7030A0"/>
                </a:solidFill>
              </a:rPr>
              <a:t>0               100             200            300            400 </a:t>
            </a:r>
            <a:endParaRPr lang="en-US" sz="1100" dirty="0">
              <a:solidFill>
                <a:srgbClr val="7030A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18515" y="2589649"/>
            <a:ext cx="874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L+R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74625" y="5388428"/>
            <a:ext cx="2748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7030A0"/>
                </a:solidFill>
              </a:rPr>
              <a:t>0               80             160            240            320</a:t>
            </a:r>
            <a:endParaRPr lang="en-US" sz="1100" dirty="0">
              <a:solidFill>
                <a:srgbClr val="7030A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73390" y="5129319"/>
            <a:ext cx="874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L+R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80393" y="5126818"/>
            <a:ext cx="33636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7030A0"/>
                </a:solidFill>
              </a:rPr>
              <a:t>0                    80                  160                 240                320</a:t>
            </a:r>
            <a:endParaRPr lang="en-US" sz="1100" dirty="0">
              <a:solidFill>
                <a:srgbClr val="7030A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79158" y="4867709"/>
            <a:ext cx="874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L+R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14238" y="1122472"/>
            <a:ext cx="7362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Oversize by 50 µm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1343120" y="1132352"/>
            <a:ext cx="7362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Undersizeby</a:t>
            </a:r>
            <a:r>
              <a:rPr lang="en-US" sz="1000" dirty="0" smtClean="0"/>
              <a:t> -50 µm</a:t>
            </a:r>
            <a:endParaRPr lang="en-US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207514" y="1781777"/>
            <a:ext cx="7362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Oversize by 50 µm</a:t>
            </a:r>
            <a:endParaRPr lang="en-US" sz="1000" dirty="0"/>
          </a:p>
        </p:txBody>
      </p:sp>
      <p:sp>
        <p:nvSpPr>
          <p:cNvPr id="31" name="TextBox 30"/>
          <p:cNvSpPr txBox="1"/>
          <p:nvPr/>
        </p:nvSpPr>
        <p:spPr>
          <a:xfrm>
            <a:off x="207514" y="2209130"/>
            <a:ext cx="7362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Undersize by -50 µm</a:t>
            </a:r>
            <a:endParaRPr lang="en-US" sz="1000" dirty="0"/>
          </a:p>
        </p:txBody>
      </p:sp>
      <p:sp>
        <p:nvSpPr>
          <p:cNvPr id="32" name="TextBox 31"/>
          <p:cNvSpPr txBox="1"/>
          <p:nvPr/>
        </p:nvSpPr>
        <p:spPr>
          <a:xfrm>
            <a:off x="1263800" y="3587984"/>
            <a:ext cx="7362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Oversize by 40 µm</a:t>
            </a:r>
            <a:endParaRPr lang="en-US" sz="1000" dirty="0"/>
          </a:p>
        </p:txBody>
      </p:sp>
      <p:sp>
        <p:nvSpPr>
          <p:cNvPr id="33" name="TextBox 32"/>
          <p:cNvSpPr txBox="1"/>
          <p:nvPr/>
        </p:nvSpPr>
        <p:spPr>
          <a:xfrm>
            <a:off x="1876441" y="4357524"/>
            <a:ext cx="7362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Oversize by 40 µm</a:t>
            </a:r>
            <a:endParaRPr lang="en-US" sz="1000" dirty="0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1716135" y="4106105"/>
            <a:ext cx="160306" cy="156945"/>
          </a:xfrm>
          <a:prstGeom prst="straightConnector1">
            <a:avLst/>
          </a:prstGeom>
          <a:ln w="22225">
            <a:solidFill>
              <a:schemeClr val="accent4">
                <a:lumMod val="75000"/>
              </a:schemeClr>
            </a:solidFill>
            <a:headEnd type="none" w="sm" len="sm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109527" y="4201743"/>
            <a:ext cx="809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Radial shift by 50 µm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2129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8650" y="1092200"/>
            <a:ext cx="8515350" cy="50847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6 short coils with 108/127 RRP</a:t>
            </a:r>
          </a:p>
          <a:p>
            <a:pPr lvl="1"/>
            <a:r>
              <a:rPr lang="en-US" dirty="0" smtClean="0"/>
              <a:t>Coil 01 – R&amp;I @ BNL, leaky valve impregnation, was cut</a:t>
            </a:r>
          </a:p>
          <a:p>
            <a:pPr lvl="1"/>
            <a:r>
              <a:rPr lang="en-US" dirty="0" smtClean="0"/>
              <a:t>Coil 02 – R&amp;I @FNAL, Mirror, 91% SSL @4.2K, Ta ternary</a:t>
            </a:r>
          </a:p>
          <a:p>
            <a:pPr lvl="1"/>
            <a:r>
              <a:rPr lang="en-US" dirty="0" smtClean="0"/>
              <a:t>Coil 03 – R&amp;I @ BNL, coil in MQXFS01-AS</a:t>
            </a:r>
          </a:p>
          <a:p>
            <a:pPr lvl="1"/>
            <a:r>
              <a:rPr lang="en-US" dirty="0" smtClean="0"/>
              <a:t>Coil 04 – R @ LBNL, Reversed end parts, Not impregnated…</a:t>
            </a:r>
          </a:p>
          <a:p>
            <a:pPr lvl="1"/>
            <a:r>
              <a:rPr lang="en-US" dirty="0" smtClean="0"/>
              <a:t>Coil 05 – R&amp;I @ BNL, coil in MQXFS01-AS</a:t>
            </a:r>
          </a:p>
          <a:p>
            <a:pPr lvl="1"/>
            <a:r>
              <a:rPr lang="en-US" dirty="0" smtClean="0"/>
              <a:t>Coil 06 – R&amp;I @ FNAL, Spare, Slight epoxy voids near LE</a:t>
            </a:r>
          </a:p>
          <a:p>
            <a:r>
              <a:rPr lang="en-US" dirty="0" smtClean="0"/>
              <a:t>LARP is beginning MQXF 2</a:t>
            </a:r>
            <a:r>
              <a:rPr lang="en-US" baseline="30000" dirty="0" smtClean="0"/>
              <a:t>nd</a:t>
            </a:r>
            <a:r>
              <a:rPr lang="en-US" dirty="0" smtClean="0"/>
              <a:t> gen</a:t>
            </a:r>
          </a:p>
          <a:p>
            <a:pPr lvl="1"/>
            <a:r>
              <a:rPr lang="en-US" dirty="0" smtClean="0"/>
              <a:t>Coil 07 – Winding beginning this week, (108/127 RRP)</a:t>
            </a:r>
          </a:p>
          <a:p>
            <a:pPr lvl="1"/>
            <a:r>
              <a:rPr lang="en-US" dirty="0" smtClean="0"/>
              <a:t>Coils 09 &amp; 10 in queue – 144/169 RRP</a:t>
            </a:r>
          </a:p>
          <a:p>
            <a:r>
              <a:rPr lang="en-US" dirty="0" smtClean="0"/>
              <a:t>3 long coils in fabrication</a:t>
            </a:r>
          </a:p>
          <a:p>
            <a:pPr lvl="1"/>
            <a:r>
              <a:rPr lang="en-US" dirty="0" smtClean="0"/>
              <a:t>Long Coil 01 – Reacted @ BNL, prep for </a:t>
            </a:r>
            <a:r>
              <a:rPr lang="en-US" dirty="0" err="1" smtClean="0"/>
              <a:t>Impreg</a:t>
            </a:r>
            <a:r>
              <a:rPr lang="en-US" dirty="0" smtClean="0"/>
              <a:t>, For long mirror.</a:t>
            </a:r>
          </a:p>
          <a:p>
            <a:pPr lvl="1"/>
            <a:r>
              <a:rPr lang="en-US" dirty="0" smtClean="0"/>
              <a:t>Long Coil 01p – R&amp;I @ FNAL, Test for 2</a:t>
            </a:r>
            <a:r>
              <a:rPr lang="en-US" baseline="30000" dirty="0" smtClean="0"/>
              <a:t>nd</a:t>
            </a:r>
            <a:r>
              <a:rPr lang="en-US" dirty="0" smtClean="0"/>
              <a:t> gen radial insulation.</a:t>
            </a:r>
          </a:p>
          <a:p>
            <a:pPr lvl="1"/>
            <a:r>
              <a:rPr lang="en-US" dirty="0" smtClean="0"/>
              <a:t>Long Coil 02 – L1 cured, Spare for mirror and first long magnet.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 Coil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57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0742" y="6001061"/>
            <a:ext cx="7886700" cy="74210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30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MQXFS-AS, Estimated FQ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55076"/>
          <a:stretch/>
        </p:blipFill>
        <p:spPr>
          <a:xfrm>
            <a:off x="650742" y="3510876"/>
            <a:ext cx="2808285" cy="24901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54842" t="732" r="234" b="-732"/>
          <a:stretch/>
        </p:blipFill>
        <p:spPr>
          <a:xfrm>
            <a:off x="4767533" y="3510876"/>
            <a:ext cx="2817648" cy="2498487"/>
          </a:xfrm>
          <a:prstGeom prst="rect">
            <a:avLst/>
          </a:prstGeom>
        </p:spPr>
      </p:pic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007770"/>
              </p:ext>
            </p:extLst>
          </p:nvPr>
        </p:nvGraphicFramePr>
        <p:xfrm>
          <a:off x="-20127" y="790045"/>
          <a:ext cx="4572000" cy="2728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2946661"/>
              </p:ext>
            </p:extLst>
          </p:nvPr>
        </p:nvGraphicFramePr>
        <p:xfrm>
          <a:off x="4628073" y="782425"/>
          <a:ext cx="4572000" cy="2728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3581362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HT, TC placement with N. Bourcey</a:t>
            </a:r>
          </a:p>
          <a:p>
            <a:r>
              <a:rPr lang="en-US" dirty="0" smtClean="0"/>
              <a:t>Cross Section analysis with E. Rochepault</a:t>
            </a:r>
          </a:p>
          <a:p>
            <a:r>
              <a:rPr lang="en-US" dirty="0" smtClean="0"/>
              <a:t>CMM / FARO with J. Ferradas Troitino</a:t>
            </a:r>
          </a:p>
          <a:p>
            <a:r>
              <a:rPr lang="en-US" dirty="0" smtClean="0"/>
              <a:t>Coil fab (</a:t>
            </a:r>
            <a:r>
              <a:rPr lang="en-US" dirty="0" err="1" smtClean="0"/>
              <a:t>impreg</a:t>
            </a:r>
            <a:r>
              <a:rPr lang="en-US" dirty="0" smtClean="0"/>
              <a:t>, materials) with E. Cavanna</a:t>
            </a:r>
          </a:p>
          <a:p>
            <a:r>
              <a:rPr lang="en-US" dirty="0" smtClean="0"/>
              <a:t>Splice equipment</a:t>
            </a:r>
          </a:p>
          <a:p>
            <a:r>
              <a:rPr lang="en-US" dirty="0" smtClean="0"/>
              <a:t>Curing setup</a:t>
            </a:r>
          </a:p>
          <a:p>
            <a:r>
              <a:rPr lang="en-US" dirty="0" smtClean="0"/>
              <a:t>Long coil fab</a:t>
            </a:r>
          </a:p>
          <a:p>
            <a:r>
              <a:rPr lang="en-US" dirty="0" smtClean="0"/>
              <a:t>11 tesla</a:t>
            </a:r>
          </a:p>
          <a:p>
            <a:r>
              <a:rPr lang="en-US" dirty="0" smtClean="0"/>
              <a:t>(ROXIE with S</a:t>
            </a:r>
            <a:r>
              <a:rPr lang="en-US" dirty="0"/>
              <a:t>. </a:t>
            </a:r>
            <a:r>
              <a:rPr lang="en-US" dirty="0" err="1"/>
              <a:t>Izquierdo</a:t>
            </a:r>
            <a:r>
              <a:rPr lang="en-US" dirty="0"/>
              <a:t> </a:t>
            </a:r>
            <a:r>
              <a:rPr lang="en-US" dirty="0" smtClean="0"/>
              <a:t>Bermudez)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31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Next 2 Weeks…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220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1114" y="860552"/>
            <a:ext cx="6018542" cy="5084763"/>
          </a:xfrm>
        </p:spPr>
        <p:txBody>
          <a:bodyPr/>
          <a:lstStyle/>
          <a:p>
            <a:r>
              <a:rPr lang="en-US" dirty="0" smtClean="0"/>
              <a:t>Bubbles in Practice Coil 1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Reversed End Parts in Coil #4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DRs</a:t>
            </a:r>
            <a:endParaRPr lang="en-US" dirty="0"/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326858" y="4283280"/>
            <a:ext cx="5925844" cy="2346119"/>
            <a:chOff x="670664" y="3041700"/>
            <a:chExt cx="4394454" cy="173982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0664" y="3041700"/>
              <a:ext cx="4394454" cy="1739822"/>
            </a:xfrm>
            <a:prstGeom prst="rect">
              <a:avLst/>
            </a:prstGeom>
          </p:spPr>
        </p:pic>
        <p:sp>
          <p:nvSpPr>
            <p:cNvPr id="11" name="Arc 10"/>
            <p:cNvSpPr/>
            <p:nvPr/>
          </p:nvSpPr>
          <p:spPr>
            <a:xfrm>
              <a:off x="2593981" y="3318248"/>
              <a:ext cx="1379913" cy="674928"/>
            </a:xfrm>
            <a:prstGeom prst="arc">
              <a:avLst>
                <a:gd name="adj1" fmla="val 11626843"/>
                <a:gd name="adj2" fmla="val 20968211"/>
              </a:avLst>
            </a:prstGeom>
            <a:ln w="12700">
              <a:solidFill>
                <a:srgbClr val="C0000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456958" y="4994674"/>
            <a:ext cx="2621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Parts mislabeled by Plasma coating company. Coil Electrically sound.</a:t>
            </a:r>
            <a:r>
              <a:rPr lang="en-US" dirty="0"/>
              <a:t> </a:t>
            </a:r>
            <a:endParaRPr lang="en-US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7107174" y="1899515"/>
            <a:ext cx="2036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Epoxy line valve leaked under vacuum.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326857" y="1326818"/>
            <a:ext cx="6757387" cy="2022437"/>
            <a:chOff x="326858" y="1326819"/>
            <a:chExt cx="4859730" cy="1454482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870" r="22930" b="40694"/>
            <a:stretch/>
          </p:blipFill>
          <p:spPr>
            <a:xfrm>
              <a:off x="326858" y="1326819"/>
              <a:ext cx="4859730" cy="1454482"/>
            </a:xfrm>
            <a:prstGeom prst="rect">
              <a:avLst/>
            </a:prstGeom>
          </p:spPr>
        </p:pic>
        <p:sp>
          <p:nvSpPr>
            <p:cNvPr id="14" name="Oval 13"/>
            <p:cNvSpPr/>
            <p:nvPr/>
          </p:nvSpPr>
          <p:spPr>
            <a:xfrm>
              <a:off x="2584704" y="1857420"/>
              <a:ext cx="560832" cy="377952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 rot="21121503">
              <a:off x="1546903" y="1436103"/>
              <a:ext cx="155213" cy="377952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99600" y="2527385"/>
              <a:ext cx="286551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rgbClr val="FF0000"/>
                  </a:solidFill>
                </a:rPr>
                <a:t>Image from Keyence Laser Confocal Microscope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888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319" y="944847"/>
            <a:ext cx="7886700" cy="1010778"/>
          </a:xfrm>
        </p:spPr>
        <p:txBody>
          <a:bodyPr/>
          <a:lstStyle/>
          <a:p>
            <a:r>
              <a:rPr lang="en-US" dirty="0" smtClean="0"/>
              <a:t>Weak Impregnation in Coils #2 and #6 near 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61400" y="6600708"/>
            <a:ext cx="482600" cy="227538"/>
          </a:xfrm>
        </p:spPr>
        <p:txBody>
          <a:bodyPr/>
          <a:lstStyle/>
          <a:p>
            <a:fld id="{91D3B2C8-C2E1-465A-B0FD-122CC2222B65}" type="slidenum">
              <a:rPr lang="en-US" smtClean="0"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DRs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943848" y="4579800"/>
            <a:ext cx="262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Epoxy Overflow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7" t="26116" b="17753"/>
          <a:stretch/>
        </p:blipFill>
        <p:spPr>
          <a:xfrm>
            <a:off x="169479" y="4016267"/>
            <a:ext cx="3956049" cy="182716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53" r="30246" b="13518"/>
          <a:stretch/>
        </p:blipFill>
        <p:spPr>
          <a:xfrm>
            <a:off x="1439200" y="1556377"/>
            <a:ext cx="3522950" cy="1853872"/>
          </a:xfrm>
          <a:prstGeom prst="rect">
            <a:avLst/>
          </a:prstGeom>
        </p:spPr>
      </p:pic>
      <p:cxnSp>
        <p:nvCxnSpPr>
          <p:cNvPr id="28" name="Straight Arrow Connector 27"/>
          <p:cNvCxnSpPr/>
          <p:nvPr/>
        </p:nvCxnSpPr>
        <p:spPr>
          <a:xfrm>
            <a:off x="4463775" y="3367603"/>
            <a:ext cx="778846" cy="2131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4" t="6672" r="19905" b="40666"/>
          <a:stretch/>
        </p:blipFill>
        <p:spPr>
          <a:xfrm>
            <a:off x="6699739" y="4636919"/>
            <a:ext cx="1931560" cy="843546"/>
          </a:xfrm>
          <a:prstGeom prst="rect">
            <a:avLst/>
          </a:prstGeom>
        </p:spPr>
      </p:pic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6187300" y="3157870"/>
            <a:ext cx="2156009" cy="1287184"/>
            <a:chOff x="5833715" y="2571548"/>
            <a:chExt cx="2827685" cy="1652355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33715" y="2709996"/>
              <a:ext cx="2827685" cy="1513907"/>
            </a:xfrm>
            <a:prstGeom prst="rect">
              <a:avLst/>
            </a:prstGeom>
          </p:spPr>
        </p:pic>
        <p:sp>
          <p:nvSpPr>
            <p:cNvPr id="38" name="Oval 37"/>
            <p:cNvSpPr/>
            <p:nvPr/>
          </p:nvSpPr>
          <p:spPr>
            <a:xfrm rot="2058969">
              <a:off x="6109400" y="2571548"/>
              <a:ext cx="248778" cy="785058"/>
            </a:xfrm>
            <a:prstGeom prst="ellipse">
              <a:avLst/>
            </a:prstGeom>
            <a:noFill/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 rot="2058969">
              <a:off x="8057142" y="3213804"/>
              <a:ext cx="419473" cy="785058"/>
            </a:xfrm>
            <a:prstGeom prst="ellipse">
              <a:avLst/>
            </a:prstGeom>
            <a:noFill/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134263" y="4803827"/>
            <a:ext cx="4262348" cy="2070632"/>
            <a:chOff x="2134263" y="4803827"/>
            <a:chExt cx="4262348" cy="2070632"/>
          </a:xfrm>
        </p:grpSpPr>
        <p:sp>
          <p:nvSpPr>
            <p:cNvPr id="18" name="Rectangle 17"/>
            <p:cNvSpPr/>
            <p:nvPr/>
          </p:nvSpPr>
          <p:spPr>
            <a:xfrm rot="20421092">
              <a:off x="3056564" y="5907495"/>
              <a:ext cx="2594177" cy="3048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973489" y="6522795"/>
              <a:ext cx="214365" cy="9866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 rot="18616864">
              <a:off x="5299862" y="5310536"/>
              <a:ext cx="1061709" cy="4829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134263" y="6505127"/>
              <a:ext cx="1297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Epoxy inlet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977990" y="4864758"/>
              <a:ext cx="418621" cy="1635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>
              <a:off x="2973489" y="5755272"/>
              <a:ext cx="498802" cy="4549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Arc 39"/>
            <p:cNvSpPr/>
            <p:nvPr/>
          </p:nvSpPr>
          <p:spPr>
            <a:xfrm rot="9616305">
              <a:off x="3195883" y="5742638"/>
              <a:ext cx="2378093" cy="607533"/>
            </a:xfrm>
            <a:prstGeom prst="arc">
              <a:avLst>
                <a:gd name="adj1" fmla="val 11626843"/>
                <a:gd name="adj2" fmla="val 20968211"/>
              </a:avLst>
            </a:prstGeom>
            <a:ln w="12700">
              <a:solidFill>
                <a:schemeClr val="accent2">
                  <a:lumMod val="75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5119195" y="1721122"/>
            <a:ext cx="39691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Channel will be filled in subsequent coils.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No adverse effects from Mirror Test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943848" y="5966445"/>
            <a:ext cx="4285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‘</a:t>
            </a:r>
            <a:r>
              <a:rPr lang="en-US" i="1" dirty="0" err="1" smtClean="0"/>
              <a:t>Racetracking</a:t>
            </a:r>
            <a:r>
              <a:rPr lang="en-US" i="1" dirty="0" smtClean="0"/>
              <a:t>’… Epoxy goes through side channel and fills overflow before filling coil, trapping some air in the process </a:t>
            </a:r>
          </a:p>
        </p:txBody>
      </p:sp>
    </p:spTree>
    <p:extLst>
      <p:ext uri="{BB962C8B-B14F-4D97-AF65-F5344CB8AC3E}">
        <p14:creationId xmlns:p14="http://schemas.microsoft.com/office/powerpoint/2010/main" val="377948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9001833"/>
              </p:ext>
            </p:extLst>
          </p:nvPr>
        </p:nvGraphicFramePr>
        <p:xfrm>
          <a:off x="333695" y="1045422"/>
          <a:ext cx="4485097" cy="58115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46355"/>
                <a:gridCol w="1280276"/>
                <a:gridCol w="991182"/>
                <a:gridCol w="867284"/>
              </a:tblGrid>
              <a:tr h="118942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LBNL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FNAL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BNL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CTD-101k density = 1.03 g/cc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CTD-101k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CTD-101k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CTD-101k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SETUP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22301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Backout temperature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110°C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55°C (80°C possible) (110°C with strip heaters)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110°C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Bakeout pressure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10 - 100 mT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25 mT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200 - 500 mT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Bakeout time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6 hrs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45 hrs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8 hrs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Dryout Gas flow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none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none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none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Cool down temperature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60°C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55°C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55°C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Coil Orientation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~30° wrt horiz.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~13° wrt horiz.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Vertical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Lead Orientation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Leads up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Leads up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Leads up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EPOXY DEGAS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Epoxy Volume mixed (1.7 l needed)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22 liters (6 gal.)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Epoxy degas temperature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50°C - 60°C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?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55°C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Epoxy degas time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?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u="none" strike="noStrike">
                          <a:effectLst/>
                        </a:rPr>
                        <a:t>45 min (2h tot mix/heat)</a:t>
                      </a:r>
                      <a:endParaRPr lang="nl-N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2 h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Epoxy agitation while degassing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Epoxy Vacuum while agitating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300 mTorr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800 mT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500 mT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Epoxy container depth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?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18"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3.25"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IMPREGNATION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Initial magnet temperature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60°C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55°C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55°C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VPI coil vessel pressure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1000 mT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2000 mT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500 mT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VPI epoxy vessel pressure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760 Torr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760 Torr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760 Torr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Feed method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pressure diff.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pressure diff.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Peristaltic pump/</a:t>
                      </a:r>
                      <a:r>
                        <a:rPr lang="el-GR" sz="800" u="none" strike="noStrike">
                          <a:effectLst/>
                        </a:rPr>
                        <a:t>Δ</a:t>
                      </a:r>
                      <a:r>
                        <a:rPr lang="en-US" sz="600" u="none" strike="noStrike">
                          <a:effectLst/>
                        </a:rPr>
                        <a:t>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Flow measure method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none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visual (1 cm/s)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pump output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Epoxy flow rate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n/a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7 cc/min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25 cc/min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Fill time (short coil)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1.5 h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1.5 h - 3 h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2 h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Gel / Soak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Additional Epoxy Through Flow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30 min (line reservoir)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30 min (line resevoir)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none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22301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Backfill (re-absorption)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1"-2" of large tube (~1/10 l [QXF equivalent])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2'-4' of tube (~1/3 liter)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n/a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Epoxy Inlet Valve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Closed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Closed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Open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Epoxy Outlet Valve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Open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Open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Closed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Press/Vac cycles (milking)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VPI Vessel Pressure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760 Torr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760 Torr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500 mTorr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Coil Back pressure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760 Torr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760 Torr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760 Torr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Soak/Gel time @ 50°C - 60°C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15 h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18 h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16 h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CURE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VPI Vessel Pressure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760 Torr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760 Torr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500 mTorr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Coil Back pressure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760 Torr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760 Torr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760 Torr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Ramp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60°C - 110°C (4 h)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60°C - 110°C (1.5 h)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55°C - 110°C (6 h)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Soak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110°C (4 h)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110°C (5 h)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110°C (5 h)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Ramp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110°C - 125°C (4 h)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110°C - 125°C (1 h)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110°C - 125°C (1.5 h)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  <a:tr h="1189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Soak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125°C (17 h)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125°C (16 h)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125°C (16 h)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6" marR="4956" marT="4956" marB="0" anchor="b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Impregnation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78411" y="1476573"/>
            <a:ext cx="2975945" cy="16739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71"/>
          <a:stretch/>
        </p:blipFill>
        <p:spPr>
          <a:xfrm>
            <a:off x="6888704" y="1092701"/>
            <a:ext cx="2255296" cy="14217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704" y="2605572"/>
            <a:ext cx="2246504" cy="12636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04" t="6410" r="11538" b="5213"/>
          <a:stretch/>
        </p:blipFill>
        <p:spPr>
          <a:xfrm>
            <a:off x="5431004" y="3989953"/>
            <a:ext cx="2671628" cy="186905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99519" y="5859008"/>
            <a:ext cx="3778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does the CERN process differ from the LARP labs?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25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8650" y="1092200"/>
            <a:ext cx="7886700" cy="5537200"/>
          </a:xfrm>
        </p:spPr>
        <p:txBody>
          <a:bodyPr>
            <a:normAutofit/>
          </a:bodyPr>
          <a:lstStyle/>
          <a:p>
            <a:r>
              <a:rPr lang="en-US" dirty="0" smtClean="0"/>
              <a:t>Roped Cable in MQXFP 01 (mirror coil).</a:t>
            </a:r>
          </a:p>
          <a:p>
            <a:endParaRPr lang="en-US" sz="4000" dirty="0"/>
          </a:p>
          <a:p>
            <a:endParaRPr lang="en-US" sz="4000" dirty="0" smtClean="0"/>
          </a:p>
          <a:p>
            <a:endParaRPr lang="en-US" dirty="0" smtClean="0"/>
          </a:p>
          <a:p>
            <a:r>
              <a:rPr lang="en-US" dirty="0" smtClean="0"/>
              <a:t>Additional Insulation in MQXFP 01b practice coil</a:t>
            </a:r>
          </a:p>
          <a:p>
            <a:endParaRPr lang="en-US" sz="3600" dirty="0"/>
          </a:p>
          <a:p>
            <a:endParaRPr lang="en-US" sz="3600" dirty="0" smtClean="0"/>
          </a:p>
          <a:p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 Long Coil Fab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1" t="41956" b="11822"/>
          <a:stretch/>
        </p:blipFill>
        <p:spPr>
          <a:xfrm>
            <a:off x="4962775" y="4133549"/>
            <a:ext cx="4181225" cy="16060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4" b="603"/>
          <a:stretch/>
        </p:blipFill>
        <p:spPr>
          <a:xfrm>
            <a:off x="90221" y="3860800"/>
            <a:ext cx="4574333" cy="24138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24146" y="5738677"/>
            <a:ext cx="262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RXN complete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8574" y="6270787"/>
            <a:ext cx="4960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Additional Radial Insulation to mimic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Gen QXF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3" t="27555" b="48743"/>
          <a:stretch/>
        </p:blipFill>
        <p:spPr>
          <a:xfrm>
            <a:off x="0" y="1577164"/>
            <a:ext cx="3335731" cy="6344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18" b="47837"/>
          <a:stretch/>
        </p:blipFill>
        <p:spPr>
          <a:xfrm>
            <a:off x="818633" y="2374244"/>
            <a:ext cx="2620241" cy="8734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00" b="29422"/>
          <a:stretch/>
        </p:blipFill>
        <p:spPr>
          <a:xfrm>
            <a:off x="3593257" y="1577164"/>
            <a:ext cx="2450041" cy="7970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44" b="41689"/>
          <a:stretch/>
        </p:blipFill>
        <p:spPr>
          <a:xfrm>
            <a:off x="3757834" y="2503650"/>
            <a:ext cx="2721108" cy="74014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672617" y="1485289"/>
            <a:ext cx="2621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Insulation was removed and the cable was placed back in registration. </a:t>
            </a:r>
          </a:p>
          <a:p>
            <a:r>
              <a:rPr lang="en-US" dirty="0" smtClean="0"/>
              <a:t>Insulation repaired with 75 µm E-glass half wrap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02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Heat Treatment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22" y="934690"/>
            <a:ext cx="4826835" cy="31554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22" y="4090121"/>
            <a:ext cx="4973484" cy="283972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03950" y="2995041"/>
            <a:ext cx="726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47 </a:t>
            </a:r>
            <a:r>
              <a:rPr lang="en-US" sz="1400" dirty="0" err="1" smtClean="0"/>
              <a:t>hr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366633" y="1376763"/>
            <a:ext cx="863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51.6 </a:t>
            </a:r>
            <a:r>
              <a:rPr lang="en-US" sz="1400" dirty="0" err="1" smtClean="0"/>
              <a:t>hr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286613" y="1115153"/>
            <a:ext cx="8634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50 </a:t>
            </a:r>
            <a:r>
              <a:rPr lang="en-US" sz="1100" dirty="0" err="1" smtClean="0"/>
              <a:t>hr</a:t>
            </a:r>
            <a:r>
              <a:rPr lang="en-US" sz="1100" dirty="0" smtClean="0"/>
              <a:t> target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766800" y="2743225"/>
            <a:ext cx="8634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48 </a:t>
            </a:r>
            <a:r>
              <a:rPr lang="en-US" sz="1100" dirty="0" err="1" smtClean="0"/>
              <a:t>hr</a:t>
            </a:r>
            <a:r>
              <a:rPr lang="en-US" sz="1100" dirty="0" smtClean="0"/>
              <a:t> target</a:t>
            </a:r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2899532" y="4470639"/>
            <a:ext cx="10032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47.8 </a:t>
            </a:r>
            <a:r>
              <a:rPr lang="en-US" sz="1400" dirty="0" err="1" smtClean="0"/>
              <a:t>hr</a:t>
            </a:r>
            <a:endParaRPr lang="en-US" sz="1400" dirty="0" smtClean="0"/>
          </a:p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41.6 </a:t>
            </a:r>
            <a:r>
              <a:rPr lang="en-US" sz="1400" b="1" dirty="0" err="1" smtClean="0">
                <a:solidFill>
                  <a:srgbClr val="C00000"/>
                </a:solidFill>
              </a:rPr>
              <a:t>hr</a:t>
            </a:r>
            <a:r>
              <a:rPr lang="en-US" sz="1400" b="1" dirty="0" smtClean="0">
                <a:solidFill>
                  <a:srgbClr val="C00000"/>
                </a:solidFill>
              </a:rPr>
              <a:t> Equivalent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69425" y="4281462"/>
            <a:ext cx="8634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48 </a:t>
            </a:r>
            <a:r>
              <a:rPr lang="en-US" sz="1100" dirty="0" err="1" smtClean="0"/>
              <a:t>hr</a:t>
            </a:r>
            <a:r>
              <a:rPr lang="en-US" sz="1100" dirty="0" smtClean="0"/>
              <a:t> target</a:t>
            </a:r>
            <a:endParaRPr 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681555" y="5646840"/>
            <a:ext cx="8634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72 </a:t>
            </a:r>
            <a:r>
              <a:rPr lang="en-US" sz="1100" dirty="0" err="1" smtClean="0"/>
              <a:t>hr</a:t>
            </a:r>
            <a:r>
              <a:rPr lang="en-US" sz="1100" dirty="0" smtClean="0"/>
              <a:t> target</a:t>
            </a:r>
            <a:endParaRPr lang="en-US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627016" y="5908450"/>
            <a:ext cx="10032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66.3 </a:t>
            </a:r>
            <a:r>
              <a:rPr lang="en-US" sz="1400" dirty="0" err="1" smtClean="0"/>
              <a:t>hr</a:t>
            </a:r>
            <a:endParaRPr lang="en-US" sz="1400" dirty="0" smtClean="0"/>
          </a:p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50.4 </a:t>
            </a:r>
            <a:r>
              <a:rPr lang="en-US" sz="1400" b="1" dirty="0" err="1" smtClean="0">
                <a:solidFill>
                  <a:srgbClr val="C00000"/>
                </a:solidFill>
              </a:rPr>
              <a:t>hr</a:t>
            </a:r>
            <a:r>
              <a:rPr lang="en-US" sz="1400" b="1" dirty="0" smtClean="0">
                <a:solidFill>
                  <a:srgbClr val="C00000"/>
                </a:solidFill>
              </a:rPr>
              <a:t> Equivalent</a:t>
            </a:r>
            <a:endParaRPr lang="en-US" sz="1400" b="1" dirty="0">
              <a:solidFill>
                <a:srgbClr val="C00000"/>
              </a:solidFill>
            </a:endParaRPr>
          </a:p>
        </p:txBody>
      </p: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4230078" y="1008429"/>
            <a:ext cx="2907513" cy="2731024"/>
            <a:chOff x="7468447" y="1990100"/>
            <a:chExt cx="4364669" cy="4099727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68447" y="3044219"/>
              <a:ext cx="4364669" cy="3045608"/>
            </a:xfrm>
            <a:prstGeom prst="rect">
              <a:avLst/>
            </a:prstGeom>
          </p:spPr>
        </p:pic>
        <p:sp>
          <p:nvSpPr>
            <p:cNvPr id="26" name="Oval 25"/>
            <p:cNvSpPr/>
            <p:nvPr/>
          </p:nvSpPr>
          <p:spPr>
            <a:xfrm>
              <a:off x="9497845" y="3981021"/>
              <a:ext cx="105878" cy="11934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7" name="Straight Arrow Connector 26"/>
            <p:cNvCxnSpPr>
              <a:stCxn id="28" idx="2"/>
              <a:endCxn id="26" idx="0"/>
            </p:cNvCxnSpPr>
            <p:nvPr/>
          </p:nvCxnSpPr>
          <p:spPr>
            <a:xfrm flipH="1">
              <a:off x="9550783" y="3237566"/>
              <a:ext cx="52939" cy="74345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8188035" y="1990100"/>
              <a:ext cx="2831373" cy="1247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Position of the thermocouple in block 5, 16 and 28.</a:t>
              </a:r>
              <a:endParaRPr lang="fr-FR" sz="1600" dirty="0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5094318" y="3934101"/>
            <a:ext cx="380838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</a:rPr>
              <a:t>Equivalent duration </a:t>
            </a:r>
            <a:r>
              <a:rPr lang="en-US" sz="2400" dirty="0" smtClean="0"/>
              <a:t>takes into account the estimated lag 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Multiple TCs locations were tested recently by N. Bourcey for precise measurement of lag time. </a:t>
            </a:r>
            <a:endParaRPr lang="en-US" sz="24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03" t="13849" b="14488"/>
          <a:stretch/>
        </p:blipFill>
        <p:spPr>
          <a:xfrm>
            <a:off x="6794543" y="1902683"/>
            <a:ext cx="2247992" cy="1624040"/>
          </a:xfrm>
        </p:spPr>
      </p:pic>
      <p:sp>
        <p:nvSpPr>
          <p:cNvPr id="35" name="TextBox 34"/>
          <p:cNvSpPr txBox="1"/>
          <p:nvPr/>
        </p:nvSpPr>
        <p:spPr>
          <a:xfrm>
            <a:off x="4912114" y="3472467"/>
            <a:ext cx="3808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CERN TC			LARP 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16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4538" y="1544637"/>
            <a:ext cx="7886700" cy="50847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Coil Fabrication Summary &amp; Overview</a:t>
            </a:r>
          </a:p>
          <a:p>
            <a:r>
              <a:rPr lang="en-US" sz="3600" b="1" dirty="0" smtClean="0"/>
              <a:t>Coil size and asymmetry</a:t>
            </a:r>
          </a:p>
          <a:p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Cable Expansion / Gap Closure</a:t>
            </a:r>
          </a:p>
          <a:p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Cross Section Analysis</a:t>
            </a:r>
          </a:p>
          <a:p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Conclusion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2C8-C2E1-465A-B0FD-122CC2222B65}" type="slidenum">
              <a:rPr lang="en-US" smtClean="0"/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81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22338</TotalTime>
  <Words>2346</Words>
  <Application>Microsoft Office PowerPoint</Application>
  <PresentationFormat>On-screen Show (4:3)</PresentationFormat>
  <Paragraphs>556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Calibri Light</vt:lpstr>
      <vt:lpstr>Times New Roman</vt:lpstr>
      <vt:lpstr>Office Theme</vt:lpstr>
      <vt:lpstr>MQXF Coil Fabrication: Observations and Summary</vt:lpstr>
      <vt:lpstr>Outline</vt:lpstr>
      <vt:lpstr>MQXF Coil Overview</vt:lpstr>
      <vt:lpstr>Coil DRs</vt:lpstr>
      <vt:lpstr>Coil DRs</vt:lpstr>
      <vt:lpstr>Impregnation</vt:lpstr>
      <vt:lpstr>1st Gen Long Coil Fab</vt:lpstr>
      <vt:lpstr>Coil Heat Treatment</vt:lpstr>
      <vt:lpstr>Outline</vt:lpstr>
      <vt:lpstr>Coil Asymmetry and Size</vt:lpstr>
      <vt:lpstr>Coil Asymmetry and Size</vt:lpstr>
      <vt:lpstr>Improving Coil Asymmetry</vt:lpstr>
      <vt:lpstr>Outline</vt:lpstr>
      <vt:lpstr>Accommodating Expansion</vt:lpstr>
      <vt:lpstr>Releasing the Tension</vt:lpstr>
      <vt:lpstr>Altering Expansion</vt:lpstr>
      <vt:lpstr>Outline</vt:lpstr>
      <vt:lpstr>Coil Cross Section Analysis</vt:lpstr>
      <vt:lpstr>PowerPoint Presentation</vt:lpstr>
      <vt:lpstr>Free space mostly @ ID</vt:lpstr>
      <vt:lpstr>2nd Gen MQXF S2-Glass</vt:lpstr>
      <vt:lpstr>Conclusion</vt:lpstr>
      <vt:lpstr>Spare Slides</vt:lpstr>
      <vt:lpstr>Coil Heat Treatment</vt:lpstr>
      <vt:lpstr>Max Tolerance </vt:lpstr>
      <vt:lpstr>HQ02 Coil 17 and 20</vt:lpstr>
      <vt:lpstr>Scans of HQ02</vt:lpstr>
      <vt:lpstr>Effect of L – R on Field?</vt:lpstr>
      <vt:lpstr>Effect of L + R on Field?</vt:lpstr>
      <vt:lpstr>MQXFS-AS, Estimated FQ</vt:lpstr>
      <vt:lpstr>Goals of Next 2 Weeks…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Eddie Holik</dc:creator>
  <cp:lastModifiedBy>Eddie Holik x 30930N</cp:lastModifiedBy>
  <cp:revision>364</cp:revision>
  <dcterms:created xsi:type="dcterms:W3CDTF">2015-02-05T22:06:16Z</dcterms:created>
  <dcterms:modified xsi:type="dcterms:W3CDTF">2015-10-30T07:23:20Z</dcterms:modified>
</cp:coreProperties>
</file>