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88" r:id="rId2"/>
    <p:sldMasterId id="2147483676" r:id="rId3"/>
  </p:sldMasterIdLst>
  <p:notesMasterIdLst>
    <p:notesMasterId r:id="rId30"/>
  </p:notesMasterIdLst>
  <p:handoutMasterIdLst>
    <p:handoutMasterId r:id="rId31"/>
  </p:handoutMasterIdLst>
  <p:sldIdLst>
    <p:sldId id="380" r:id="rId4"/>
    <p:sldId id="261" r:id="rId5"/>
    <p:sldId id="383" r:id="rId6"/>
    <p:sldId id="390" r:id="rId7"/>
    <p:sldId id="388" r:id="rId8"/>
    <p:sldId id="389" r:id="rId9"/>
    <p:sldId id="387" r:id="rId10"/>
    <p:sldId id="370" r:id="rId11"/>
    <p:sldId id="407" r:id="rId12"/>
    <p:sldId id="408" r:id="rId13"/>
    <p:sldId id="406" r:id="rId14"/>
    <p:sldId id="400" r:id="rId15"/>
    <p:sldId id="394" r:id="rId16"/>
    <p:sldId id="395" r:id="rId17"/>
    <p:sldId id="356" r:id="rId18"/>
    <p:sldId id="396" r:id="rId19"/>
    <p:sldId id="398" r:id="rId20"/>
    <p:sldId id="391" r:id="rId21"/>
    <p:sldId id="409" r:id="rId22"/>
    <p:sldId id="410" r:id="rId23"/>
    <p:sldId id="405" r:id="rId24"/>
    <p:sldId id="353" r:id="rId25"/>
    <p:sldId id="402" r:id="rId26"/>
    <p:sldId id="403" r:id="rId27"/>
    <p:sldId id="404" r:id="rId28"/>
    <p:sldId id="379"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E40"/>
    <a:srgbClr val="990000"/>
    <a:srgbClr val="21049C"/>
    <a:srgbClr val="000000"/>
    <a:srgbClr val="006600"/>
    <a:srgbClr val="9E0000"/>
    <a:srgbClr val="447CC2"/>
    <a:srgbClr val="FF5050"/>
    <a:srgbClr val="00CC00"/>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56" autoAdjust="0"/>
    <p:restoredTop sz="95077" autoAdjust="0"/>
  </p:normalViewPr>
  <p:slideViewPr>
    <p:cSldViewPr snapToGrid="0" snapToObjects="1">
      <p:cViewPr varScale="1">
        <p:scale>
          <a:sx n="106" d="100"/>
          <a:sy n="106" d="100"/>
        </p:scale>
        <p:origin x="-72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880B403-0E76-5C49-9FF3-ED84AC90EB4D}" type="datetimeFigureOut">
              <a:rPr lang="en-US" smtClean="0"/>
              <a:pPr/>
              <a:t>10/29/15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731972-67CF-3C42-B54C-3F72D1F548EB}" type="slidenum">
              <a:rPr lang="en-US" smtClean="0"/>
              <a:pPr/>
              <a:t>‹#›</a:t>
            </a:fld>
            <a:endParaRPr lang="en-US"/>
          </a:p>
        </p:txBody>
      </p:sp>
    </p:spTree>
    <p:extLst>
      <p:ext uri="{BB962C8B-B14F-4D97-AF65-F5344CB8AC3E}">
        <p14:creationId xmlns:p14="http://schemas.microsoft.com/office/powerpoint/2010/main" val="16276625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236E0F-4861-E943-B986-10AFA25417D8}" type="datetimeFigureOut">
              <a:rPr lang="en-US" smtClean="0"/>
              <a:pPr/>
              <a:t>10/29/15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4E9E00-F01D-6146-893F-56AA92909738}" type="slidenum">
              <a:rPr lang="en-US" smtClean="0"/>
              <a:pPr/>
              <a:t>‹#›</a:t>
            </a:fld>
            <a:endParaRPr lang="en-US"/>
          </a:p>
        </p:txBody>
      </p:sp>
    </p:spTree>
    <p:extLst>
      <p:ext uri="{BB962C8B-B14F-4D97-AF65-F5344CB8AC3E}">
        <p14:creationId xmlns:p14="http://schemas.microsoft.com/office/powerpoint/2010/main" val="364017127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CE91491-4375-AA41-8137-3861025BA0D3}" type="slidenum">
              <a:rPr lang="en-US" smtClean="0"/>
              <a:pPr/>
              <a:t>‹#›</a:t>
            </a:fld>
            <a:endParaRPr lang="en-US"/>
          </a:p>
        </p:txBody>
      </p:sp>
      <p:sp>
        <p:nvSpPr>
          <p:cNvPr id="6" name="Footer Placeholder 4"/>
          <p:cNvSpPr>
            <a:spLocks noGrp="1"/>
          </p:cNvSpPr>
          <p:nvPr>
            <p:ph type="ftr" sz="quarter" idx="11"/>
          </p:nvPr>
        </p:nvSpPr>
        <p:spPr>
          <a:xfrm>
            <a:off x="2857500" y="6417310"/>
            <a:ext cx="5220856" cy="365125"/>
          </a:xfrm>
        </p:spPr>
        <p:txBody>
          <a:body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Slide Number Placeholder 6"/>
          <p:cNvSpPr>
            <a:spLocks noGrp="1"/>
          </p:cNvSpPr>
          <p:nvPr>
            <p:ph type="sldNum" sz="quarter" idx="12"/>
          </p:nvPr>
        </p:nvSpPr>
        <p:spPr/>
        <p:txBody>
          <a:bodyPr/>
          <a:lstStyle/>
          <a:p>
            <a:fld id="{ACE91491-4375-AA41-8137-3861025BA0D3}" type="slidenum">
              <a:rPr lang="en-US" smtClean="0"/>
              <a:pPr/>
              <a:t>‹#›</a:t>
            </a:fld>
            <a:endParaRPr lang="en-US"/>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7" name="Slide Number Placeholder 6"/>
          <p:cNvSpPr>
            <a:spLocks noGrp="1"/>
          </p:cNvSpPr>
          <p:nvPr>
            <p:ph type="sldNum" sz="quarter" idx="12"/>
          </p:nvPr>
        </p:nvSpPr>
        <p:spPr/>
        <p:txBody>
          <a:bodyPr/>
          <a:lstStyle/>
          <a:p>
            <a:fld id="{ACE91491-4375-AA41-8137-3861025BA0D3}" type="slidenum">
              <a:rPr lang="en-US" smtClean="0"/>
              <a:pPr/>
              <a:t>‹#›</a:t>
            </a:fld>
            <a:endParaRPr lang="en-US"/>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Matteo Solfaroli</a:t>
            </a:r>
            <a:endParaRPr lang="en-GB"/>
          </a:p>
        </p:txBody>
      </p:sp>
      <p:sp>
        <p:nvSpPr>
          <p:cNvPr id="6" name="Slide Number Placeholder 5"/>
          <p:cNvSpPr>
            <a:spLocks noGrp="1"/>
          </p:cNvSpPr>
          <p:nvPr>
            <p:ph type="sldNum" sz="quarter" idx="12"/>
          </p:nvPr>
        </p:nvSpPr>
        <p:spPr/>
        <p:txBody>
          <a:bodyPr/>
          <a:lstStyle/>
          <a:p>
            <a:fld id="{979A53A9-EFDD-435D-8F21-26DB144B770B}" type="slidenum">
              <a:rPr lang="en-GB" smtClean="0"/>
              <a:t>‹#›</a:t>
            </a:fld>
            <a:endParaRPr lang="en-GB"/>
          </a:p>
        </p:txBody>
      </p:sp>
    </p:spTree>
    <p:extLst>
      <p:ext uri="{BB962C8B-B14F-4D97-AF65-F5344CB8AC3E}">
        <p14:creationId xmlns:p14="http://schemas.microsoft.com/office/powerpoint/2010/main" val="1411979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Matteo Solfaroli</a:t>
            </a:r>
            <a:endParaRPr lang="en-GB"/>
          </a:p>
        </p:txBody>
      </p:sp>
      <p:sp>
        <p:nvSpPr>
          <p:cNvPr id="6" name="Slide Number Placeholder 5"/>
          <p:cNvSpPr>
            <a:spLocks noGrp="1"/>
          </p:cNvSpPr>
          <p:nvPr>
            <p:ph type="sldNum" sz="quarter" idx="12"/>
          </p:nvPr>
        </p:nvSpPr>
        <p:spPr/>
        <p:txBody>
          <a:bodyPr/>
          <a:lstStyle/>
          <a:p>
            <a:fld id="{979A53A9-EFDD-435D-8F21-26DB144B770B}" type="slidenum">
              <a:rPr lang="en-GB" smtClean="0"/>
              <a:t>‹#›</a:t>
            </a:fld>
            <a:endParaRPr lang="en-GB"/>
          </a:p>
        </p:txBody>
      </p:sp>
    </p:spTree>
    <p:extLst>
      <p:ext uri="{BB962C8B-B14F-4D97-AF65-F5344CB8AC3E}">
        <p14:creationId xmlns:p14="http://schemas.microsoft.com/office/powerpoint/2010/main" val="13152992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Matteo Solfaroli</a:t>
            </a:r>
            <a:endParaRPr lang="en-GB"/>
          </a:p>
        </p:txBody>
      </p:sp>
      <p:sp>
        <p:nvSpPr>
          <p:cNvPr id="6" name="Slide Number Placeholder 5"/>
          <p:cNvSpPr>
            <a:spLocks noGrp="1"/>
          </p:cNvSpPr>
          <p:nvPr>
            <p:ph type="sldNum" sz="quarter" idx="12"/>
          </p:nvPr>
        </p:nvSpPr>
        <p:spPr/>
        <p:txBody>
          <a:bodyPr/>
          <a:lstStyle/>
          <a:p>
            <a:fld id="{979A53A9-EFDD-435D-8F21-26DB144B770B}" type="slidenum">
              <a:rPr lang="en-GB" smtClean="0"/>
              <a:t>‹#›</a:t>
            </a:fld>
            <a:endParaRPr lang="en-GB"/>
          </a:p>
        </p:txBody>
      </p:sp>
    </p:spTree>
    <p:extLst>
      <p:ext uri="{BB962C8B-B14F-4D97-AF65-F5344CB8AC3E}">
        <p14:creationId xmlns:p14="http://schemas.microsoft.com/office/powerpoint/2010/main" val="22553863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Matteo Solfaroli</a:t>
            </a:r>
            <a:endParaRPr lang="en-GB"/>
          </a:p>
        </p:txBody>
      </p:sp>
      <p:sp>
        <p:nvSpPr>
          <p:cNvPr id="7" name="Slide Number Placeholder 6"/>
          <p:cNvSpPr>
            <a:spLocks noGrp="1"/>
          </p:cNvSpPr>
          <p:nvPr>
            <p:ph type="sldNum" sz="quarter" idx="12"/>
          </p:nvPr>
        </p:nvSpPr>
        <p:spPr/>
        <p:txBody>
          <a:bodyPr/>
          <a:lstStyle/>
          <a:p>
            <a:fld id="{979A53A9-EFDD-435D-8F21-26DB144B770B}" type="slidenum">
              <a:rPr lang="en-GB" smtClean="0"/>
              <a:t>‹#›</a:t>
            </a:fld>
            <a:endParaRPr lang="en-GB"/>
          </a:p>
        </p:txBody>
      </p:sp>
    </p:spTree>
    <p:extLst>
      <p:ext uri="{BB962C8B-B14F-4D97-AF65-F5344CB8AC3E}">
        <p14:creationId xmlns:p14="http://schemas.microsoft.com/office/powerpoint/2010/main" val="3425727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smtClean="0"/>
              <a:t>Matteo Solfaroli</a:t>
            </a:r>
            <a:endParaRPr lang="en-GB"/>
          </a:p>
        </p:txBody>
      </p:sp>
      <p:sp>
        <p:nvSpPr>
          <p:cNvPr id="9" name="Slide Number Placeholder 8"/>
          <p:cNvSpPr>
            <a:spLocks noGrp="1"/>
          </p:cNvSpPr>
          <p:nvPr>
            <p:ph type="sldNum" sz="quarter" idx="12"/>
          </p:nvPr>
        </p:nvSpPr>
        <p:spPr/>
        <p:txBody>
          <a:bodyPr/>
          <a:lstStyle/>
          <a:p>
            <a:fld id="{979A53A9-EFDD-435D-8F21-26DB144B770B}" type="slidenum">
              <a:rPr lang="en-GB" smtClean="0"/>
              <a:t>‹#›</a:t>
            </a:fld>
            <a:endParaRPr lang="en-GB"/>
          </a:p>
        </p:txBody>
      </p:sp>
    </p:spTree>
    <p:extLst>
      <p:ext uri="{BB962C8B-B14F-4D97-AF65-F5344CB8AC3E}">
        <p14:creationId xmlns:p14="http://schemas.microsoft.com/office/powerpoint/2010/main" val="2888019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smtClean="0"/>
              <a:t>Matteo Solfaroli</a:t>
            </a:r>
            <a:endParaRPr lang="en-GB"/>
          </a:p>
        </p:txBody>
      </p:sp>
      <p:sp>
        <p:nvSpPr>
          <p:cNvPr id="5" name="Slide Number Placeholder 4"/>
          <p:cNvSpPr>
            <a:spLocks noGrp="1"/>
          </p:cNvSpPr>
          <p:nvPr>
            <p:ph type="sldNum" sz="quarter" idx="12"/>
          </p:nvPr>
        </p:nvSpPr>
        <p:spPr/>
        <p:txBody>
          <a:bodyPr/>
          <a:lstStyle/>
          <a:p>
            <a:fld id="{979A53A9-EFDD-435D-8F21-26DB144B770B}" type="slidenum">
              <a:rPr lang="en-GB" smtClean="0"/>
              <a:t>‹#›</a:t>
            </a:fld>
            <a:endParaRPr lang="en-GB"/>
          </a:p>
        </p:txBody>
      </p:sp>
    </p:spTree>
    <p:extLst>
      <p:ext uri="{BB962C8B-B14F-4D97-AF65-F5344CB8AC3E}">
        <p14:creationId xmlns:p14="http://schemas.microsoft.com/office/powerpoint/2010/main" val="1251190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pippo">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smtClean="0"/>
              <a:t>Matteo Solfaroli</a:t>
            </a:r>
            <a:endParaRPr lang="en-GB"/>
          </a:p>
        </p:txBody>
      </p:sp>
      <p:sp>
        <p:nvSpPr>
          <p:cNvPr id="4" name="Slide Number Placeholder 3"/>
          <p:cNvSpPr>
            <a:spLocks noGrp="1"/>
          </p:cNvSpPr>
          <p:nvPr>
            <p:ph type="sldNum" sz="quarter" idx="12"/>
          </p:nvPr>
        </p:nvSpPr>
        <p:spPr/>
        <p:txBody>
          <a:bodyPr/>
          <a:lstStyle/>
          <a:p>
            <a:fld id="{979A53A9-EFDD-435D-8F21-26DB144B770B}" type="slidenum">
              <a:rPr lang="en-GB" smtClean="0"/>
              <a:t>‹#›</a:t>
            </a:fld>
            <a:endParaRPr lang="en-GB"/>
          </a:p>
        </p:txBody>
      </p:sp>
    </p:spTree>
    <p:extLst>
      <p:ext uri="{BB962C8B-B14F-4D97-AF65-F5344CB8AC3E}">
        <p14:creationId xmlns:p14="http://schemas.microsoft.com/office/powerpoint/2010/main" val="36697223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Matteo Solfaroli</a:t>
            </a:r>
            <a:endParaRPr lang="en-GB"/>
          </a:p>
        </p:txBody>
      </p:sp>
      <p:sp>
        <p:nvSpPr>
          <p:cNvPr id="7" name="Slide Number Placeholder 6"/>
          <p:cNvSpPr>
            <a:spLocks noGrp="1"/>
          </p:cNvSpPr>
          <p:nvPr>
            <p:ph type="sldNum" sz="quarter" idx="12"/>
          </p:nvPr>
        </p:nvSpPr>
        <p:spPr/>
        <p:txBody>
          <a:bodyPr/>
          <a:lstStyle/>
          <a:p>
            <a:fld id="{979A53A9-EFDD-435D-8F21-26DB144B770B}" type="slidenum">
              <a:rPr lang="en-GB" smtClean="0"/>
              <a:t>‹#›</a:t>
            </a:fld>
            <a:endParaRPr lang="en-GB"/>
          </a:p>
        </p:txBody>
      </p:sp>
    </p:spTree>
    <p:extLst>
      <p:ext uri="{BB962C8B-B14F-4D97-AF65-F5344CB8AC3E}">
        <p14:creationId xmlns:p14="http://schemas.microsoft.com/office/powerpoint/2010/main" val="2176203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Matteo Solfaroli</a:t>
            </a:r>
            <a:endParaRPr lang="en-GB"/>
          </a:p>
        </p:txBody>
      </p:sp>
      <p:sp>
        <p:nvSpPr>
          <p:cNvPr id="7" name="Slide Number Placeholder 6"/>
          <p:cNvSpPr>
            <a:spLocks noGrp="1"/>
          </p:cNvSpPr>
          <p:nvPr>
            <p:ph type="sldNum" sz="quarter" idx="12"/>
          </p:nvPr>
        </p:nvSpPr>
        <p:spPr/>
        <p:txBody>
          <a:bodyPr/>
          <a:lstStyle/>
          <a:p>
            <a:fld id="{979A53A9-EFDD-435D-8F21-26DB144B770B}" type="slidenum">
              <a:rPr lang="en-GB" smtClean="0"/>
              <a:t>‹#›</a:t>
            </a:fld>
            <a:endParaRPr lang="en-GB"/>
          </a:p>
        </p:txBody>
      </p:sp>
    </p:spTree>
    <p:extLst>
      <p:ext uri="{BB962C8B-B14F-4D97-AF65-F5344CB8AC3E}">
        <p14:creationId xmlns:p14="http://schemas.microsoft.com/office/powerpoint/2010/main" val="27090691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Matteo Solfaroli</a:t>
            </a:r>
            <a:endParaRPr lang="en-GB"/>
          </a:p>
        </p:txBody>
      </p:sp>
      <p:sp>
        <p:nvSpPr>
          <p:cNvPr id="6" name="Slide Number Placeholder 5"/>
          <p:cNvSpPr>
            <a:spLocks noGrp="1"/>
          </p:cNvSpPr>
          <p:nvPr>
            <p:ph type="sldNum" sz="quarter" idx="12"/>
          </p:nvPr>
        </p:nvSpPr>
        <p:spPr/>
        <p:txBody>
          <a:bodyPr/>
          <a:lstStyle/>
          <a:p>
            <a:fld id="{979A53A9-EFDD-435D-8F21-26DB144B770B}" type="slidenum">
              <a:rPr lang="en-GB" smtClean="0"/>
              <a:t>‹#›</a:t>
            </a:fld>
            <a:endParaRPr lang="en-GB"/>
          </a:p>
        </p:txBody>
      </p:sp>
    </p:spTree>
    <p:extLst>
      <p:ext uri="{BB962C8B-B14F-4D97-AF65-F5344CB8AC3E}">
        <p14:creationId xmlns:p14="http://schemas.microsoft.com/office/powerpoint/2010/main" val="39379756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Matteo Solfaroli</a:t>
            </a:r>
            <a:endParaRPr lang="en-GB"/>
          </a:p>
        </p:txBody>
      </p:sp>
      <p:sp>
        <p:nvSpPr>
          <p:cNvPr id="6" name="Slide Number Placeholder 5"/>
          <p:cNvSpPr>
            <a:spLocks noGrp="1"/>
          </p:cNvSpPr>
          <p:nvPr>
            <p:ph type="sldNum" sz="quarter" idx="12"/>
          </p:nvPr>
        </p:nvSpPr>
        <p:spPr/>
        <p:txBody>
          <a:bodyPr/>
          <a:lstStyle/>
          <a:p>
            <a:fld id="{979A53A9-EFDD-435D-8F21-26DB144B770B}" type="slidenum">
              <a:rPr lang="en-GB" smtClean="0"/>
              <a:t>‹#›</a:t>
            </a:fld>
            <a:endParaRPr lang="en-GB"/>
          </a:p>
        </p:txBody>
      </p:sp>
    </p:spTree>
    <p:extLst>
      <p:ext uri="{BB962C8B-B14F-4D97-AF65-F5344CB8AC3E}">
        <p14:creationId xmlns:p14="http://schemas.microsoft.com/office/powerpoint/2010/main" val="33620355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Matteo Solfaroli</a:t>
            </a:r>
            <a:endParaRPr lang="en-GB"/>
          </a:p>
        </p:txBody>
      </p:sp>
      <p:sp>
        <p:nvSpPr>
          <p:cNvPr id="6" name="Slide Number Placeholder 5"/>
          <p:cNvSpPr>
            <a:spLocks noGrp="1"/>
          </p:cNvSpPr>
          <p:nvPr>
            <p:ph type="sldNum" sz="quarter" idx="12"/>
          </p:nvPr>
        </p:nvSpPr>
        <p:spPr/>
        <p:txBody>
          <a:bodyPr/>
          <a:lstStyle/>
          <a:p>
            <a:fld id="{09F89E99-7FC4-4748-B7C9-68EC83089E9F}" type="slidenum">
              <a:rPr lang="en-GB" smtClean="0"/>
              <a:t>‹#›</a:t>
            </a:fld>
            <a:endParaRPr lang="en-GB"/>
          </a:p>
        </p:txBody>
      </p:sp>
    </p:spTree>
    <p:extLst>
      <p:ext uri="{BB962C8B-B14F-4D97-AF65-F5344CB8AC3E}">
        <p14:creationId xmlns:p14="http://schemas.microsoft.com/office/powerpoint/2010/main" val="39128201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Matteo Solfaroli</a:t>
            </a:r>
            <a:endParaRPr lang="en-GB"/>
          </a:p>
        </p:txBody>
      </p:sp>
      <p:sp>
        <p:nvSpPr>
          <p:cNvPr id="6" name="Slide Number Placeholder 5"/>
          <p:cNvSpPr>
            <a:spLocks noGrp="1"/>
          </p:cNvSpPr>
          <p:nvPr>
            <p:ph type="sldNum" sz="quarter" idx="12"/>
          </p:nvPr>
        </p:nvSpPr>
        <p:spPr/>
        <p:txBody>
          <a:bodyPr/>
          <a:lstStyle/>
          <a:p>
            <a:fld id="{09F89E99-7FC4-4748-B7C9-68EC83089E9F}" type="slidenum">
              <a:rPr lang="en-GB" smtClean="0"/>
              <a:t>‹#›</a:t>
            </a:fld>
            <a:endParaRPr lang="en-GB"/>
          </a:p>
        </p:txBody>
      </p:sp>
    </p:spTree>
    <p:extLst>
      <p:ext uri="{BB962C8B-B14F-4D97-AF65-F5344CB8AC3E}">
        <p14:creationId xmlns:p14="http://schemas.microsoft.com/office/powerpoint/2010/main" val="42265987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Matteo Solfaroli</a:t>
            </a:r>
            <a:endParaRPr lang="en-GB"/>
          </a:p>
        </p:txBody>
      </p:sp>
      <p:sp>
        <p:nvSpPr>
          <p:cNvPr id="6" name="Slide Number Placeholder 5"/>
          <p:cNvSpPr>
            <a:spLocks noGrp="1"/>
          </p:cNvSpPr>
          <p:nvPr>
            <p:ph type="sldNum" sz="quarter" idx="12"/>
          </p:nvPr>
        </p:nvSpPr>
        <p:spPr/>
        <p:txBody>
          <a:bodyPr/>
          <a:lstStyle/>
          <a:p>
            <a:fld id="{09F89E99-7FC4-4748-B7C9-68EC83089E9F}" type="slidenum">
              <a:rPr lang="en-GB" smtClean="0"/>
              <a:t>‹#›</a:t>
            </a:fld>
            <a:endParaRPr lang="en-GB"/>
          </a:p>
        </p:txBody>
      </p:sp>
    </p:spTree>
    <p:extLst>
      <p:ext uri="{BB962C8B-B14F-4D97-AF65-F5344CB8AC3E}">
        <p14:creationId xmlns:p14="http://schemas.microsoft.com/office/powerpoint/2010/main" val="7095098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Matteo Solfaroli</a:t>
            </a:r>
            <a:endParaRPr lang="en-GB"/>
          </a:p>
        </p:txBody>
      </p:sp>
      <p:sp>
        <p:nvSpPr>
          <p:cNvPr id="7" name="Slide Number Placeholder 6"/>
          <p:cNvSpPr>
            <a:spLocks noGrp="1"/>
          </p:cNvSpPr>
          <p:nvPr>
            <p:ph type="sldNum" sz="quarter" idx="12"/>
          </p:nvPr>
        </p:nvSpPr>
        <p:spPr/>
        <p:txBody>
          <a:bodyPr/>
          <a:lstStyle/>
          <a:p>
            <a:fld id="{09F89E99-7FC4-4748-B7C9-68EC83089E9F}" type="slidenum">
              <a:rPr lang="en-GB" smtClean="0"/>
              <a:t>‹#›</a:t>
            </a:fld>
            <a:endParaRPr lang="en-GB"/>
          </a:p>
        </p:txBody>
      </p:sp>
    </p:spTree>
    <p:extLst>
      <p:ext uri="{BB962C8B-B14F-4D97-AF65-F5344CB8AC3E}">
        <p14:creationId xmlns:p14="http://schemas.microsoft.com/office/powerpoint/2010/main" val="30112183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smtClean="0"/>
              <a:t>Matteo Solfaroli</a:t>
            </a:r>
            <a:endParaRPr lang="en-GB"/>
          </a:p>
        </p:txBody>
      </p:sp>
      <p:sp>
        <p:nvSpPr>
          <p:cNvPr id="9" name="Slide Number Placeholder 8"/>
          <p:cNvSpPr>
            <a:spLocks noGrp="1"/>
          </p:cNvSpPr>
          <p:nvPr>
            <p:ph type="sldNum" sz="quarter" idx="12"/>
          </p:nvPr>
        </p:nvSpPr>
        <p:spPr/>
        <p:txBody>
          <a:bodyPr/>
          <a:lstStyle/>
          <a:p>
            <a:fld id="{09F89E99-7FC4-4748-B7C9-68EC83089E9F}" type="slidenum">
              <a:rPr lang="en-GB" smtClean="0"/>
              <a:t>‹#›</a:t>
            </a:fld>
            <a:endParaRPr lang="en-GB"/>
          </a:p>
        </p:txBody>
      </p:sp>
    </p:spTree>
    <p:extLst>
      <p:ext uri="{BB962C8B-B14F-4D97-AF65-F5344CB8AC3E}">
        <p14:creationId xmlns:p14="http://schemas.microsoft.com/office/powerpoint/2010/main" val="2648294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smtClean="0"/>
              <a:t>Matteo Solfaroli</a:t>
            </a:r>
            <a:endParaRPr lang="en-GB"/>
          </a:p>
        </p:txBody>
      </p:sp>
      <p:sp>
        <p:nvSpPr>
          <p:cNvPr id="5" name="Slide Number Placeholder 4"/>
          <p:cNvSpPr>
            <a:spLocks noGrp="1"/>
          </p:cNvSpPr>
          <p:nvPr>
            <p:ph type="sldNum" sz="quarter" idx="12"/>
          </p:nvPr>
        </p:nvSpPr>
        <p:spPr/>
        <p:txBody>
          <a:bodyPr/>
          <a:lstStyle/>
          <a:p>
            <a:fld id="{09F89E99-7FC4-4748-B7C9-68EC83089E9F}" type="slidenum">
              <a:rPr lang="en-GB" smtClean="0"/>
              <a:t>‹#›</a:t>
            </a:fld>
            <a:endParaRPr lang="en-GB"/>
          </a:p>
        </p:txBody>
      </p:sp>
    </p:spTree>
    <p:extLst>
      <p:ext uri="{BB962C8B-B14F-4D97-AF65-F5344CB8AC3E}">
        <p14:creationId xmlns:p14="http://schemas.microsoft.com/office/powerpoint/2010/main" val="8047018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smtClean="0"/>
              <a:t>Matteo Solfaroli</a:t>
            </a:r>
            <a:endParaRPr lang="en-GB"/>
          </a:p>
        </p:txBody>
      </p:sp>
      <p:sp>
        <p:nvSpPr>
          <p:cNvPr id="4" name="Slide Number Placeholder 3"/>
          <p:cNvSpPr>
            <a:spLocks noGrp="1"/>
          </p:cNvSpPr>
          <p:nvPr>
            <p:ph type="sldNum" sz="quarter" idx="12"/>
          </p:nvPr>
        </p:nvSpPr>
        <p:spPr/>
        <p:txBody>
          <a:bodyPr/>
          <a:lstStyle/>
          <a:p>
            <a:fld id="{09F89E99-7FC4-4748-B7C9-68EC83089E9F}" type="slidenum">
              <a:rPr lang="en-GB" smtClean="0"/>
              <a:t>‹#›</a:t>
            </a:fld>
            <a:endParaRPr lang="en-GB"/>
          </a:p>
        </p:txBody>
      </p:sp>
    </p:spTree>
    <p:extLst>
      <p:ext uri="{BB962C8B-B14F-4D97-AF65-F5344CB8AC3E}">
        <p14:creationId xmlns:p14="http://schemas.microsoft.com/office/powerpoint/2010/main" val="5915838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Matteo Solfaroli</a:t>
            </a:r>
            <a:endParaRPr lang="en-GB"/>
          </a:p>
        </p:txBody>
      </p:sp>
      <p:sp>
        <p:nvSpPr>
          <p:cNvPr id="7" name="Slide Number Placeholder 6"/>
          <p:cNvSpPr>
            <a:spLocks noGrp="1"/>
          </p:cNvSpPr>
          <p:nvPr>
            <p:ph type="sldNum" sz="quarter" idx="12"/>
          </p:nvPr>
        </p:nvSpPr>
        <p:spPr/>
        <p:txBody>
          <a:bodyPr/>
          <a:lstStyle/>
          <a:p>
            <a:fld id="{09F89E99-7FC4-4748-B7C9-68EC83089E9F}" type="slidenum">
              <a:rPr lang="en-GB" smtClean="0"/>
              <a:t>‹#›</a:t>
            </a:fld>
            <a:endParaRPr lang="en-GB"/>
          </a:p>
        </p:txBody>
      </p:sp>
    </p:spTree>
    <p:extLst>
      <p:ext uri="{BB962C8B-B14F-4D97-AF65-F5344CB8AC3E}">
        <p14:creationId xmlns:p14="http://schemas.microsoft.com/office/powerpoint/2010/main" val="3449025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Matteo Solfaroli</a:t>
            </a:r>
            <a:endParaRPr lang="en-GB"/>
          </a:p>
        </p:txBody>
      </p:sp>
      <p:sp>
        <p:nvSpPr>
          <p:cNvPr id="7" name="Slide Number Placeholder 6"/>
          <p:cNvSpPr>
            <a:spLocks noGrp="1"/>
          </p:cNvSpPr>
          <p:nvPr>
            <p:ph type="sldNum" sz="quarter" idx="12"/>
          </p:nvPr>
        </p:nvSpPr>
        <p:spPr/>
        <p:txBody>
          <a:bodyPr/>
          <a:lstStyle/>
          <a:p>
            <a:fld id="{09F89E99-7FC4-4748-B7C9-68EC83089E9F}" type="slidenum">
              <a:rPr lang="en-GB" smtClean="0"/>
              <a:t>‹#›</a:t>
            </a:fld>
            <a:endParaRPr lang="en-GB"/>
          </a:p>
        </p:txBody>
      </p:sp>
    </p:spTree>
    <p:extLst>
      <p:ext uri="{BB962C8B-B14F-4D97-AF65-F5344CB8AC3E}">
        <p14:creationId xmlns:p14="http://schemas.microsoft.com/office/powerpoint/2010/main" val="10025369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Matteo Solfaroli</a:t>
            </a:r>
            <a:endParaRPr lang="en-GB"/>
          </a:p>
        </p:txBody>
      </p:sp>
      <p:sp>
        <p:nvSpPr>
          <p:cNvPr id="6" name="Slide Number Placeholder 5"/>
          <p:cNvSpPr>
            <a:spLocks noGrp="1"/>
          </p:cNvSpPr>
          <p:nvPr>
            <p:ph type="sldNum" sz="quarter" idx="12"/>
          </p:nvPr>
        </p:nvSpPr>
        <p:spPr/>
        <p:txBody>
          <a:bodyPr/>
          <a:lstStyle/>
          <a:p>
            <a:fld id="{09F89E99-7FC4-4748-B7C9-68EC83089E9F}" type="slidenum">
              <a:rPr lang="en-GB" smtClean="0"/>
              <a:t>‹#›</a:t>
            </a:fld>
            <a:endParaRPr lang="en-GB"/>
          </a:p>
        </p:txBody>
      </p:sp>
    </p:spTree>
    <p:extLst>
      <p:ext uri="{BB962C8B-B14F-4D97-AF65-F5344CB8AC3E}">
        <p14:creationId xmlns:p14="http://schemas.microsoft.com/office/powerpoint/2010/main" val="6453150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Matteo Solfaroli</a:t>
            </a:r>
            <a:endParaRPr lang="en-GB"/>
          </a:p>
        </p:txBody>
      </p:sp>
      <p:sp>
        <p:nvSpPr>
          <p:cNvPr id="6" name="Slide Number Placeholder 5"/>
          <p:cNvSpPr>
            <a:spLocks noGrp="1"/>
          </p:cNvSpPr>
          <p:nvPr>
            <p:ph type="sldNum" sz="quarter" idx="12"/>
          </p:nvPr>
        </p:nvSpPr>
        <p:spPr/>
        <p:txBody>
          <a:bodyPr/>
          <a:lstStyle/>
          <a:p>
            <a:fld id="{09F89E99-7FC4-4748-B7C9-68EC83089E9F}" type="slidenum">
              <a:rPr lang="en-GB" smtClean="0"/>
              <a:t>‹#›</a:t>
            </a:fld>
            <a:endParaRPr lang="en-GB"/>
          </a:p>
        </p:txBody>
      </p:sp>
    </p:spTree>
    <p:extLst>
      <p:ext uri="{BB962C8B-B14F-4D97-AF65-F5344CB8AC3E}">
        <p14:creationId xmlns:p14="http://schemas.microsoft.com/office/powerpoint/2010/main" val="864273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0" name="Titre 1"/>
          <p:cNvSpPr txBox="1">
            <a:spLocks/>
          </p:cNvSpPr>
          <p:nvPr/>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t>Click to edit Master title style</a:t>
            </a:r>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3"/>
            <a:ext cx="8226854" cy="558988"/>
          </a:xfrm>
        </p:spPr>
        <p:txBody>
          <a:bodyPr/>
          <a:lstStyle>
            <a:lvl1pPr algn="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a:xfrm>
            <a:off x="457200" y="914400"/>
            <a:ext cx="8226854" cy="5078628"/>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Footer Placeholder 4"/>
          <p:cNvSpPr>
            <a:spLocks noGrp="1"/>
          </p:cNvSpPr>
          <p:nvPr>
            <p:ph type="ftr" sz="quarter" idx="11"/>
          </p:nvPr>
        </p:nvSpPr>
        <p:spPr>
          <a:xfrm>
            <a:off x="2857500" y="6417310"/>
            <a:ext cx="5220856" cy="365125"/>
          </a:xfrm>
        </p:spPr>
        <p:txBody>
          <a:body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
        <p:nvSpPr>
          <p:cNvPr id="6" name="Slide Number Placeholder 5"/>
          <p:cNvSpPr>
            <a:spLocks noGrp="1"/>
          </p:cNvSpPr>
          <p:nvPr>
            <p:ph type="sldNum" sz="quarter" idx="12"/>
          </p:nvPr>
        </p:nvSpPr>
        <p:spPr/>
        <p:txBody>
          <a:bodyPr/>
          <a:lstStyle/>
          <a:p>
            <a:fld id="{ACE91491-4375-AA41-8137-3861025BA0D3}" type="slidenum">
              <a:rPr lang="en-US" smtClean="0"/>
              <a:pPr/>
              <a:t>‹#›</a:t>
            </a:fld>
            <a:endParaRPr lang="en-US"/>
          </a:p>
        </p:txBody>
      </p:sp>
    </p:spTree>
    <p:extLst>
      <p:ext uri="{BB962C8B-B14F-4D97-AF65-F5344CB8AC3E}">
        <p14:creationId xmlns:p14="http://schemas.microsoft.com/office/powerpoint/2010/main" val="289713252"/>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dirty="0" smtClean="0"/>
              <a:t>Click to edit Master title style</a:t>
            </a:r>
            <a:endParaRPr kumimoji="0" lang="en-US" dirty="0"/>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Slide Number Placeholder 6"/>
          <p:cNvSpPr>
            <a:spLocks noGrp="1"/>
          </p:cNvSpPr>
          <p:nvPr>
            <p:ph type="sldNum" sz="quarter" idx="12"/>
          </p:nvPr>
        </p:nvSpPr>
        <p:spPr/>
        <p:txBody>
          <a:bodyPr/>
          <a:lstStyle/>
          <a:p>
            <a:fld id="{ACE91491-4375-AA41-8137-3861025BA0D3}" type="slidenum">
              <a:rPr lang="en-US" smtClean="0"/>
              <a:pPr/>
              <a:t>‹#›</a:t>
            </a:fld>
            <a:endParaRPr lang="en-US"/>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5" name="Slide Number Placeholder 14"/>
          <p:cNvSpPr>
            <a:spLocks noGrp="1"/>
          </p:cNvSpPr>
          <p:nvPr>
            <p:ph type="sldNum" sz="quarter" idx="12"/>
          </p:nvPr>
        </p:nvSpPr>
        <p:spPr/>
        <p:txBody>
          <a:bodyPr/>
          <a:lstStyle/>
          <a:p>
            <a:fld id="{ACE91491-4375-AA41-8137-3861025BA0D3}" type="slidenum">
              <a:rPr lang="en-US" smtClean="0"/>
              <a:pPr/>
              <a:t>‹#›</a:t>
            </a:fld>
            <a:endParaRPr lang="en-US"/>
          </a:p>
        </p:txBody>
      </p:sp>
      <p:sp>
        <p:nvSpPr>
          <p:cNvPr id="9" name="Footer Placeholder 4"/>
          <p:cNvSpPr>
            <a:spLocks noGrp="1"/>
          </p:cNvSpPr>
          <p:nvPr>
            <p:ph type="ftr" sz="quarter" idx="11"/>
          </p:nvPr>
        </p:nvSpPr>
        <p:spPr>
          <a:xfrm>
            <a:off x="2857500" y="6417310"/>
            <a:ext cx="5220856" cy="365125"/>
          </a:xfrm>
        </p:spPr>
        <p:txBody>
          <a:body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rotWithShape="1">
          <a:blip r:embed="rId15">
            <a:extLst>
              <a:ext uri="{28A0092B-C50C-407E-A947-70E740481C1C}">
                <a14:useLocalDpi xmlns:a14="http://schemas.microsoft.com/office/drawing/2010/main" val="0"/>
              </a:ext>
            </a:extLst>
          </a:blip>
          <a:srcRect l="6944"/>
          <a:stretch/>
        </p:blipFill>
        <p:spPr>
          <a:xfrm>
            <a:off x="1" y="6364370"/>
            <a:ext cx="9144000" cy="508515"/>
          </a:xfrm>
          <a:prstGeom prst="rect">
            <a:avLst/>
          </a:prstGeom>
        </p:spPr>
      </p:pic>
      <p:sp>
        <p:nvSpPr>
          <p:cNvPr id="3" name="Footer Placeholder 2"/>
          <p:cNvSpPr>
            <a:spLocks noGrp="1"/>
          </p:cNvSpPr>
          <p:nvPr>
            <p:ph type="ftr" sz="quarter" idx="3"/>
          </p:nvPr>
        </p:nvSpPr>
        <p:spPr>
          <a:xfrm>
            <a:off x="5618582" y="6417310"/>
            <a:ext cx="245977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Matteo Solfaroli</a:t>
            </a:r>
            <a:endParaRPr lang="en-US" dirty="0"/>
          </a:p>
        </p:txBody>
      </p:sp>
      <p:sp>
        <p:nvSpPr>
          <p:cNvPr id="4" name="Slide Number Placeholder 3"/>
          <p:cNvSpPr>
            <a:spLocks noGrp="1"/>
          </p:cNvSpPr>
          <p:nvPr>
            <p:ph type="sldNum" sz="quarter" idx="4"/>
          </p:nvPr>
        </p:nvSpPr>
        <p:spPr>
          <a:xfrm>
            <a:off x="8185376" y="641731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E91491-4375-AA41-8137-3861025BA0D3}" type="slidenum">
              <a:rPr lang="en-US" smtClean="0"/>
              <a:pPr/>
              <a:t>‹#›</a:t>
            </a:fld>
            <a:endParaRPr lang="en-US"/>
          </a:p>
        </p:txBody>
      </p:sp>
      <p:pic>
        <p:nvPicPr>
          <p:cNvPr id="7" name="Image 4" descr="bande-01.eps"/>
          <p:cNvPicPr>
            <a:picLocks noChangeAspect="1"/>
          </p:cNvPicPr>
          <p:nvPr userDrawn="1"/>
        </p:nvPicPr>
        <p:blipFill rotWithShape="1">
          <a:blip r:embed="rId15">
            <a:extLst>
              <a:ext uri="{28A0092B-C50C-407E-A947-70E740481C1C}">
                <a14:useLocalDpi xmlns:a14="http://schemas.microsoft.com/office/drawing/2010/main" val="0"/>
              </a:ext>
            </a:extLst>
          </a:blip>
          <a:srcRect l="-778" t="11393" r="92556"/>
          <a:stretch/>
        </p:blipFill>
        <p:spPr>
          <a:xfrm>
            <a:off x="-62230" y="6366509"/>
            <a:ext cx="601893" cy="501651"/>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xmlns:p14="http://schemas.microsoft.com/office/powerpoint/2010/main" id="1" dur="indefinite" restart="never" nodeType="tmRoot"/>
      </p:par>
    </p:tnLst>
  </p:timing>
  <p:hf hdr="0" dt="0"/>
  <p:txStyles>
    <p:titleStyle>
      <a:lvl1pPr algn="l" rtl="0" eaLnBrk="1" latinLnBrk="0" hangingPunct="1">
        <a:spcBef>
          <a:spcPct val="0"/>
        </a:spcBef>
        <a:buNone/>
        <a:defRPr kumimoji="0" sz="4000" kern="1200">
          <a:solidFill>
            <a:schemeClr val="tx1"/>
          </a:solidFill>
          <a:latin typeface="+mj-lt"/>
          <a:ea typeface="+mj-ea"/>
          <a:cs typeface="+mj-cs"/>
        </a:defRPr>
      </a:lvl1pPr>
    </p:titleStyle>
    <p:bodyStyle>
      <a:lvl1pPr marL="268288" indent="-268288" algn="l" rtl="0" eaLnBrk="1" latinLnBrk="0" hangingPunct="1">
        <a:spcBef>
          <a:spcPct val="20000"/>
        </a:spcBef>
        <a:buClr>
          <a:schemeClr val="tx1"/>
        </a:buClr>
        <a:buSzPct val="80000"/>
        <a:buFont typeface="Arial"/>
        <a:buChar char="•"/>
        <a:defRPr kumimoji="0" sz="1800" kern="1200">
          <a:solidFill>
            <a:schemeClr val="tx1"/>
          </a:solidFill>
          <a:latin typeface="+mn-lt"/>
          <a:ea typeface="+mn-ea"/>
          <a:cs typeface="+mn-cs"/>
        </a:defRPr>
      </a:lvl1pPr>
      <a:lvl2pPr marL="717550" indent="-269875" algn="l" defTabSz="717550" rtl="0" eaLnBrk="1" latinLnBrk="0" hangingPunct="1">
        <a:spcBef>
          <a:spcPct val="20000"/>
        </a:spcBef>
        <a:buClr>
          <a:schemeClr val="tx1"/>
        </a:buClr>
        <a:buSzPct val="90000"/>
        <a:buFont typeface="Arial"/>
        <a:buChar char="•"/>
        <a:defRPr kumimoji="0" sz="1600" kern="1200">
          <a:solidFill>
            <a:schemeClr val="tx1"/>
          </a:solidFill>
          <a:latin typeface="+mn-lt"/>
          <a:ea typeface="+mn-ea"/>
          <a:cs typeface="+mn-cs"/>
        </a:defRPr>
      </a:lvl2pPr>
      <a:lvl3pPr marL="896938" indent="-147638"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255713" indent="-214313" algn="l" rtl="0" eaLnBrk="1" latinLnBrk="0" hangingPunct="1">
        <a:spcBef>
          <a:spcPct val="20000"/>
        </a:spcBef>
        <a:buClr>
          <a:schemeClr val="tx1"/>
        </a:buClr>
        <a:buSzPct val="90000"/>
        <a:buFont typeface="Arial"/>
        <a:buChar char="•"/>
        <a:defRPr kumimoji="0" sz="1200" kern="1200">
          <a:solidFill>
            <a:schemeClr val="tx1"/>
          </a:solidFill>
          <a:latin typeface="+mn-lt"/>
          <a:ea typeface="+mn-ea"/>
          <a:cs typeface="+mn-cs"/>
        </a:defRPr>
      </a:lvl4pPr>
      <a:lvl5pPr marL="1524000" indent="-217488"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Matteo Solfaroli</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9A53A9-EFDD-435D-8F21-26DB144B770B}" type="slidenum">
              <a:rPr lang="en-GB" smtClean="0"/>
              <a:t>‹#›</a:t>
            </a:fld>
            <a:endParaRPr lang="en-GB"/>
          </a:p>
        </p:txBody>
      </p:sp>
    </p:spTree>
    <p:extLst>
      <p:ext uri="{BB962C8B-B14F-4D97-AF65-F5344CB8AC3E}">
        <p14:creationId xmlns:p14="http://schemas.microsoft.com/office/powerpoint/2010/main" val="397201490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Matteo Solfaroli</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F89E99-7FC4-4748-B7C9-68EC83089E9F}" type="slidenum">
              <a:rPr lang="en-GB" smtClean="0"/>
              <a:t>‹#›</a:t>
            </a:fld>
            <a:endParaRPr lang="en-GB"/>
          </a:p>
        </p:txBody>
      </p:sp>
    </p:spTree>
    <p:extLst>
      <p:ext uri="{BB962C8B-B14F-4D97-AF65-F5344CB8AC3E}">
        <p14:creationId xmlns:p14="http://schemas.microsoft.com/office/powerpoint/2010/main" val="1983428876"/>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 Id="rId3"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 Id="rId3"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 Id="rId3"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8.emf"/><Relationship Id="rId4" Type="http://schemas.openxmlformats.org/officeDocument/2006/relationships/image" Target="../media/image39.PNG"/><Relationship Id="rId5" Type="http://schemas.openxmlformats.org/officeDocument/2006/relationships/image" Target="../media/image40.PNG"/><Relationship Id="rId1" Type="http://schemas.openxmlformats.org/officeDocument/2006/relationships/slideLayout" Target="../slideLayouts/slideLayout7.xml"/><Relationship Id="rId2"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1" Type="http://schemas.openxmlformats.org/officeDocument/2006/relationships/slideLayout" Target="../slideLayouts/slideLayout7.xml"/><Relationship Id="rId2" Type="http://schemas.openxmlformats.org/officeDocument/2006/relationships/image" Target="../media/image4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 Id="rId3" Type="http://schemas.openxmlformats.org/officeDocument/2006/relationships/image" Target="../media/image4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png"/><Relationship Id="rId3" Type="http://schemas.openxmlformats.org/officeDocument/2006/relationships/image" Target="../media/image50.png"/></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png"/><Relationship Id="rId1" Type="http://schemas.openxmlformats.org/officeDocument/2006/relationships/slideLayout" Target="../slideLayouts/slideLayout7.xml"/><Relationship Id="rId2" Type="http://schemas.openxmlformats.org/officeDocument/2006/relationships/image" Target="../media/image5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5" Type="http://schemas.openxmlformats.org/officeDocument/2006/relationships/image" Target="../media/image58.png"/><Relationship Id="rId6" Type="http://schemas.openxmlformats.org/officeDocument/2006/relationships/image" Target="../media/image59.png"/><Relationship Id="rId1" Type="http://schemas.openxmlformats.org/officeDocument/2006/relationships/slideLayout" Target="../slideLayouts/slideLayout7.xml"/><Relationship Id="rId2"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61.PNG"/><Relationship Id="rId5" Type="http://schemas.openxmlformats.org/officeDocument/2006/relationships/image" Target="../media/image62.PNG"/><Relationship Id="rId6" Type="http://schemas.openxmlformats.org/officeDocument/2006/relationships/image" Target="../media/image63.PNG"/><Relationship Id="rId7" Type="http://schemas.openxmlformats.org/officeDocument/2006/relationships/image" Target="../media/image64.PNG"/><Relationship Id="rId8" Type="http://schemas.openxmlformats.org/officeDocument/2006/relationships/image" Target="../media/image65.PNG"/><Relationship Id="rId9" Type="http://schemas.openxmlformats.org/officeDocument/2006/relationships/image" Target="../media/image66.PNG"/><Relationship Id="rId10" Type="http://schemas.openxmlformats.org/officeDocument/2006/relationships/image" Target="../media/image67.PNG"/><Relationship Id="rId11" Type="http://schemas.openxmlformats.org/officeDocument/2006/relationships/image" Target="../media/image68.PNG"/><Relationship Id="rId1" Type="http://schemas.openxmlformats.org/officeDocument/2006/relationships/slideLayout" Target="../slideLayouts/slideLayout7.xml"/><Relationship Id="rId2" Type="http://schemas.openxmlformats.org/officeDocument/2006/relationships/image" Target="../media/image60.png"/></Relationships>
</file>

<file path=ppt/slides/_rels/slide25.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1" Type="http://schemas.openxmlformats.org/officeDocument/2006/relationships/slideLayout" Target="../slideLayouts/slideLayout7.xml"/><Relationship Id="rId2" Type="http://schemas.openxmlformats.org/officeDocument/2006/relationships/image" Target="../media/image6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30.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 Id="rId3"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327025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a:t>
            </a:r>
            <a:r>
              <a:rPr lang="en-GB" dirty="0" smtClean="0"/>
              <a:t>une snapback</a:t>
            </a:r>
            <a:endParaRPr lang="en-GB" dirty="0"/>
          </a:p>
        </p:txBody>
      </p:sp>
      <p:sp>
        <p:nvSpPr>
          <p:cNvPr id="5" name="Slide Number Placeholder 4"/>
          <p:cNvSpPr>
            <a:spLocks noGrp="1"/>
          </p:cNvSpPr>
          <p:nvPr>
            <p:ph type="sldNum" sz="quarter" idx="12"/>
          </p:nvPr>
        </p:nvSpPr>
        <p:spPr/>
        <p:txBody>
          <a:bodyPr/>
          <a:lstStyle/>
          <a:p>
            <a:fld id="{ACE91491-4375-AA41-8137-3861025BA0D3}" type="slidenum">
              <a:rPr lang="en-US" smtClean="0"/>
              <a:pPr/>
              <a:t>10</a:t>
            </a:fld>
            <a:endParaRPr lang="en-US"/>
          </a:p>
        </p:txBody>
      </p:sp>
      <p:sp>
        <p:nvSpPr>
          <p:cNvPr id="17"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
        <p:nvSpPr>
          <p:cNvPr id="11" name="TextBox 10"/>
          <p:cNvSpPr txBox="1"/>
          <p:nvPr/>
        </p:nvSpPr>
        <p:spPr>
          <a:xfrm>
            <a:off x="457200" y="1378637"/>
            <a:ext cx="3656587" cy="2246769"/>
          </a:xfrm>
          <a:prstGeom prst="rect">
            <a:avLst/>
          </a:prstGeom>
          <a:noFill/>
        </p:spPr>
        <p:txBody>
          <a:bodyPr wrap="square" rtlCol="0">
            <a:spAutoFit/>
          </a:bodyPr>
          <a:lstStyle/>
          <a:p>
            <a:pPr algn="ctr"/>
            <a:r>
              <a:rPr lang="en-US" sz="2000" dirty="0" smtClean="0">
                <a:solidFill>
                  <a:srgbClr val="0055A0"/>
                </a:solidFill>
              </a:rPr>
              <a:t>If the </a:t>
            </a:r>
            <a:r>
              <a:rPr lang="en-US" sz="2000" dirty="0" smtClean="0">
                <a:solidFill>
                  <a:srgbClr val="0055A0"/>
                </a:solidFill>
              </a:rPr>
              <a:t>correction incorporation is </a:t>
            </a:r>
            <a:r>
              <a:rPr lang="en-US" sz="2000" dirty="0" smtClean="0">
                <a:solidFill>
                  <a:srgbClr val="0055A0"/>
                </a:solidFill>
              </a:rPr>
              <a:t>not good enough, it can be difficult for the QFB to keep the tunes constant and </a:t>
            </a:r>
            <a:r>
              <a:rPr lang="en-US" sz="2000" b="1" dirty="0" smtClean="0">
                <a:solidFill>
                  <a:srgbClr val="FF0000"/>
                </a:solidFill>
              </a:rPr>
              <a:t>large tune excursions</a:t>
            </a:r>
            <a:r>
              <a:rPr lang="en-US" sz="2000" dirty="0" smtClean="0">
                <a:solidFill>
                  <a:srgbClr val="0055A0"/>
                </a:solidFill>
              </a:rPr>
              <a:t> can occur at the beginning of the ramp with the risk of </a:t>
            </a:r>
            <a:r>
              <a:rPr lang="en-US" sz="2000" dirty="0" smtClean="0">
                <a:solidFill>
                  <a:srgbClr val="0055A0"/>
                </a:solidFill>
              </a:rPr>
              <a:t>control loss</a:t>
            </a:r>
            <a:endParaRPr lang="en-US" sz="2000" dirty="0">
              <a:solidFill>
                <a:srgbClr val="0055A0"/>
              </a:solidFill>
            </a:endParaRPr>
          </a:p>
        </p:txBody>
      </p:sp>
      <p:pic>
        <p:nvPicPr>
          <p:cNvPr id="12" name="Picture 11" descr="TuneEvolution_RAMP_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3196" y="1025276"/>
            <a:ext cx="4490155" cy="3042080"/>
          </a:xfrm>
          <a:prstGeom prst="rect">
            <a:avLst/>
          </a:prstGeom>
          <a:ln>
            <a:solidFill>
              <a:srgbClr val="262626"/>
            </a:solid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151" y="4405364"/>
            <a:ext cx="3488636" cy="1612881"/>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5141477" y="4745373"/>
            <a:ext cx="3741874" cy="923330"/>
          </a:xfrm>
          <a:prstGeom prst="rect">
            <a:avLst/>
          </a:prstGeom>
          <a:noFill/>
          <a:ln w="28575" cmpd="sng">
            <a:solidFill>
              <a:srgbClr val="0055A0"/>
            </a:solidFill>
          </a:ln>
        </p:spPr>
        <p:txBody>
          <a:bodyPr wrap="square" rtlCol="0">
            <a:spAutoFit/>
          </a:bodyPr>
          <a:lstStyle/>
          <a:p>
            <a:pPr algn="ctr"/>
            <a:r>
              <a:rPr lang="en-GB" dirty="0" smtClean="0"/>
              <a:t>Example of snapback-like incorporation for Q implemented in Run2 to limit the load on the QFB</a:t>
            </a:r>
            <a:endParaRPr lang="en-GB" dirty="0"/>
          </a:p>
        </p:txBody>
      </p:sp>
      <p:pic>
        <p:nvPicPr>
          <p:cNvPr id="10" name="Picture 9"/>
          <p:cNvPicPr>
            <a:picLocks noChangeAspect="1"/>
          </p:cNvPicPr>
          <p:nvPr/>
        </p:nvPicPr>
        <p:blipFill>
          <a:blip r:embed="rId4"/>
          <a:stretch>
            <a:fillRect/>
          </a:stretch>
        </p:blipFill>
        <p:spPr>
          <a:xfrm rot="10800000">
            <a:off x="4247945" y="4882297"/>
            <a:ext cx="731380" cy="578624"/>
          </a:xfrm>
          <a:prstGeom prst="rect">
            <a:avLst/>
          </a:prstGeom>
        </p:spPr>
      </p:pic>
      <p:sp>
        <p:nvSpPr>
          <p:cNvPr id="13" name="Footer Placeholder 3"/>
          <p:cNvSpPr>
            <a:spLocks noGrp="1"/>
          </p:cNvSpPr>
          <p:nvPr>
            <p:ph type="ftr" sz="quarter" idx="11"/>
          </p:nvPr>
        </p:nvSpPr>
        <p:spPr>
          <a:xfrm>
            <a:off x="7224152" y="5910407"/>
            <a:ext cx="1734977" cy="276906"/>
          </a:xfrm>
        </p:spPr>
        <p:txBody>
          <a:bodyPr/>
          <a:lstStyle/>
          <a:p>
            <a:r>
              <a:rPr lang="en-US" sz="1400" b="1" dirty="0" smtClean="0">
                <a:solidFill>
                  <a:schemeClr val="bg2">
                    <a:lumMod val="10000"/>
                  </a:schemeClr>
                </a:solidFill>
              </a:rPr>
              <a:t>Courtesy of </a:t>
            </a:r>
            <a:r>
              <a:rPr lang="en-US" sz="1400" b="1" dirty="0" err="1" smtClean="0">
                <a:solidFill>
                  <a:schemeClr val="bg2">
                    <a:lumMod val="10000"/>
                  </a:schemeClr>
                </a:solidFill>
              </a:rPr>
              <a:t>M.Schaumann</a:t>
            </a:r>
            <a:endParaRPr lang="en-US" sz="1400" b="1" dirty="0">
              <a:solidFill>
                <a:schemeClr val="bg2">
                  <a:lumMod val="10000"/>
                </a:schemeClr>
              </a:solidFill>
            </a:endParaRPr>
          </a:p>
        </p:txBody>
      </p:sp>
    </p:spTree>
    <p:extLst>
      <p:ext uri="{BB962C8B-B14F-4D97-AF65-F5344CB8AC3E}">
        <p14:creationId xmlns:p14="http://schemas.microsoft.com/office/powerpoint/2010/main" val="422174584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b3 injection </a:t>
            </a:r>
            <a:r>
              <a:rPr lang="en-GB" dirty="0" smtClean="0"/>
              <a:t>decay</a:t>
            </a:r>
            <a:endParaRPr lang="en-GB" dirty="0"/>
          </a:p>
        </p:txBody>
      </p:sp>
      <p:sp>
        <p:nvSpPr>
          <p:cNvPr id="5" name="Slide Number Placeholder 4"/>
          <p:cNvSpPr>
            <a:spLocks noGrp="1"/>
          </p:cNvSpPr>
          <p:nvPr>
            <p:ph type="sldNum" sz="quarter" idx="12"/>
          </p:nvPr>
        </p:nvSpPr>
        <p:spPr/>
        <p:txBody>
          <a:bodyPr/>
          <a:lstStyle/>
          <a:p>
            <a:fld id="{ACE91491-4375-AA41-8137-3861025BA0D3}" type="slidenum">
              <a:rPr lang="en-US" smtClean="0"/>
              <a:pPr/>
              <a:t>11</a:t>
            </a:fld>
            <a:endParaRPr lang="en-US"/>
          </a:p>
        </p:txBody>
      </p:sp>
      <p:sp>
        <p:nvSpPr>
          <p:cNvPr id="9" name="TextBox 8"/>
          <p:cNvSpPr txBox="1"/>
          <p:nvPr/>
        </p:nvSpPr>
        <p:spPr>
          <a:xfrm>
            <a:off x="6382485" y="1300091"/>
            <a:ext cx="2471624" cy="1015663"/>
          </a:xfrm>
          <a:prstGeom prst="rect">
            <a:avLst/>
          </a:prstGeom>
          <a:noFill/>
        </p:spPr>
        <p:txBody>
          <a:bodyPr wrap="square" rtlCol="0">
            <a:spAutoFit/>
          </a:bodyPr>
          <a:lstStyle/>
          <a:p>
            <a:pPr algn="ctr"/>
            <a:r>
              <a:rPr lang="en-GB" sz="2000" b="1" dirty="0"/>
              <a:t>About 0.46 b3 units (~20 Q’ units) </a:t>
            </a:r>
            <a:r>
              <a:rPr lang="en-GB" sz="2000" b="1" dirty="0" smtClean="0"/>
              <a:t>decay in 1 hour</a:t>
            </a:r>
            <a:endParaRPr lang="en-GB" sz="2000" dirty="0"/>
          </a:p>
        </p:txBody>
      </p:sp>
      <p:sp>
        <p:nvSpPr>
          <p:cNvPr id="10" name="TextBox 9"/>
          <p:cNvSpPr txBox="1"/>
          <p:nvPr/>
        </p:nvSpPr>
        <p:spPr>
          <a:xfrm>
            <a:off x="6394815" y="2493029"/>
            <a:ext cx="2565638" cy="258532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Operationally difficult to inject in the very first part of the injection plateau</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Good fit, but few units will always “leak” into lattice </a:t>
            </a:r>
            <a:r>
              <a:rPr lang="en-GB" dirty="0" err="1" smtClean="0"/>
              <a:t>sextupole</a:t>
            </a:r>
            <a:r>
              <a:rPr lang="en-GB" dirty="0" smtClean="0"/>
              <a:t> correction</a:t>
            </a:r>
          </a:p>
        </p:txBody>
      </p:sp>
      <p:sp>
        <p:nvSpPr>
          <p:cNvPr id="17"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3380" y="1115605"/>
            <a:ext cx="2404404" cy="2340000"/>
          </a:xfrm>
          <a:prstGeom prst="rect">
            <a:avLst/>
          </a:prstGeom>
          <a:ln>
            <a:solidFill>
              <a:srgbClr val="262626"/>
            </a:solidFill>
          </a:ln>
          <a:effectLst>
            <a:outerShdw blurRad="292100" dist="139700" dir="2700000" algn="tl" rotWithShape="0">
              <a:srgbClr val="333333">
                <a:alpha val="65000"/>
              </a:srgbClr>
            </a:outerShdw>
          </a:effectLst>
        </p:spPr>
      </p:pic>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540" y="3819510"/>
            <a:ext cx="2404404" cy="2340000"/>
          </a:xfrm>
          <a:prstGeom prst="rect">
            <a:avLst/>
          </a:prstGeom>
          <a:ln>
            <a:solidFill>
              <a:srgbClr val="262626"/>
            </a:solidFill>
          </a:ln>
          <a:effectLst>
            <a:outerShdw blurRad="292100" dist="139700" dir="2700000" algn="tl" rotWithShape="0">
              <a:srgbClr val="333333">
                <a:alpha val="65000"/>
              </a:srgbClr>
            </a:outerShdw>
          </a:effectLst>
        </p:spPr>
      </p:pic>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3380" y="3819510"/>
            <a:ext cx="2404404" cy="2340000"/>
          </a:xfrm>
          <a:prstGeom prst="rect">
            <a:avLst/>
          </a:prstGeom>
          <a:ln>
            <a:solidFill>
              <a:srgbClr val="262626"/>
            </a:solidFill>
          </a:ln>
          <a:effectLst>
            <a:outerShdw blurRad="292100" dist="139700" dir="2700000" algn="tl" rotWithShape="0">
              <a:srgbClr val="333333">
                <a:alpha val="65000"/>
              </a:srgbClr>
            </a:outerShdw>
          </a:effectLst>
        </p:spPr>
      </p:pic>
      <p:pic>
        <p:nvPicPr>
          <p:cNvPr id="30" name="Picture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6540" y="1115605"/>
            <a:ext cx="2404404" cy="2340000"/>
          </a:xfrm>
          <a:prstGeom prst="rect">
            <a:avLst/>
          </a:prstGeom>
          <a:ln>
            <a:solidFill>
              <a:srgbClr val="262626"/>
            </a:solidFill>
          </a:ln>
          <a:effectLst>
            <a:outerShdw blurRad="292100" dist="139700" dir="2700000" algn="tl" rotWithShape="0">
              <a:srgbClr val="333333">
                <a:alpha val="65000"/>
              </a:srgbClr>
            </a:outerShdw>
          </a:effectLst>
        </p:spPr>
      </p:pic>
      <p:sp>
        <p:nvSpPr>
          <p:cNvPr id="11" name="Rectangle 10"/>
          <p:cNvSpPr/>
          <p:nvPr/>
        </p:nvSpPr>
        <p:spPr>
          <a:xfrm>
            <a:off x="6217414" y="5391745"/>
            <a:ext cx="2815619" cy="920697"/>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rgbClr val="FF0000"/>
                </a:solidFill>
              </a:rPr>
              <a:t>As expected, decay amplitude is about 40% larger than at 4 TeV</a:t>
            </a:r>
            <a:endParaRPr lang="en-GB" dirty="0">
              <a:solidFill>
                <a:srgbClr val="FF0000"/>
              </a:solidFill>
            </a:endParaRPr>
          </a:p>
        </p:txBody>
      </p:sp>
      <p:sp>
        <p:nvSpPr>
          <p:cNvPr id="12" name="TextBox 11"/>
          <p:cNvSpPr txBox="1"/>
          <p:nvPr/>
        </p:nvSpPr>
        <p:spPr>
          <a:xfrm>
            <a:off x="413528" y="903824"/>
            <a:ext cx="646443" cy="369332"/>
          </a:xfrm>
          <a:prstGeom prst="rect">
            <a:avLst/>
          </a:prstGeom>
          <a:noFill/>
        </p:spPr>
        <p:txBody>
          <a:bodyPr wrap="none" rtlCol="0">
            <a:spAutoFit/>
          </a:bodyPr>
          <a:lstStyle/>
          <a:p>
            <a:r>
              <a:rPr lang="en-US" b="1" dirty="0" smtClean="0">
                <a:solidFill>
                  <a:srgbClr val="262626"/>
                </a:solidFill>
              </a:rPr>
              <a:t>B1H</a:t>
            </a:r>
            <a:endParaRPr lang="en-US" b="1" dirty="0">
              <a:solidFill>
                <a:srgbClr val="262626"/>
              </a:solidFill>
            </a:endParaRPr>
          </a:p>
        </p:txBody>
      </p:sp>
      <p:sp>
        <p:nvSpPr>
          <p:cNvPr id="13" name="TextBox 12"/>
          <p:cNvSpPr txBox="1"/>
          <p:nvPr/>
        </p:nvSpPr>
        <p:spPr>
          <a:xfrm>
            <a:off x="3453187" y="915459"/>
            <a:ext cx="659155" cy="369332"/>
          </a:xfrm>
          <a:prstGeom prst="rect">
            <a:avLst/>
          </a:prstGeom>
          <a:noFill/>
        </p:spPr>
        <p:txBody>
          <a:bodyPr wrap="none" rtlCol="0">
            <a:spAutoFit/>
          </a:bodyPr>
          <a:lstStyle/>
          <a:p>
            <a:r>
              <a:rPr lang="en-US" b="1" dirty="0" smtClean="0">
                <a:solidFill>
                  <a:srgbClr val="262626"/>
                </a:solidFill>
              </a:rPr>
              <a:t>B1V</a:t>
            </a:r>
            <a:endParaRPr lang="en-US" b="1" dirty="0">
              <a:solidFill>
                <a:srgbClr val="262626"/>
              </a:solidFill>
            </a:endParaRPr>
          </a:p>
        </p:txBody>
      </p:sp>
      <p:sp>
        <p:nvSpPr>
          <p:cNvPr id="14" name="TextBox 13"/>
          <p:cNvSpPr txBox="1"/>
          <p:nvPr/>
        </p:nvSpPr>
        <p:spPr>
          <a:xfrm>
            <a:off x="412612" y="3625119"/>
            <a:ext cx="646443" cy="369332"/>
          </a:xfrm>
          <a:prstGeom prst="rect">
            <a:avLst/>
          </a:prstGeom>
          <a:noFill/>
        </p:spPr>
        <p:txBody>
          <a:bodyPr wrap="none" rtlCol="0">
            <a:spAutoFit/>
          </a:bodyPr>
          <a:lstStyle/>
          <a:p>
            <a:r>
              <a:rPr lang="en-US" b="1" dirty="0" smtClean="0">
                <a:solidFill>
                  <a:srgbClr val="262626"/>
                </a:solidFill>
              </a:rPr>
              <a:t>B2H</a:t>
            </a:r>
            <a:endParaRPr lang="en-US" b="1" dirty="0">
              <a:solidFill>
                <a:srgbClr val="262626"/>
              </a:solidFill>
            </a:endParaRPr>
          </a:p>
        </p:txBody>
      </p:sp>
      <p:sp>
        <p:nvSpPr>
          <p:cNvPr id="15" name="TextBox 14"/>
          <p:cNvSpPr txBox="1"/>
          <p:nvPr/>
        </p:nvSpPr>
        <p:spPr>
          <a:xfrm>
            <a:off x="3440857" y="3626825"/>
            <a:ext cx="659155" cy="369332"/>
          </a:xfrm>
          <a:prstGeom prst="rect">
            <a:avLst/>
          </a:prstGeom>
          <a:noFill/>
        </p:spPr>
        <p:txBody>
          <a:bodyPr wrap="none" rtlCol="0">
            <a:spAutoFit/>
          </a:bodyPr>
          <a:lstStyle/>
          <a:p>
            <a:r>
              <a:rPr lang="en-US" b="1" dirty="0" smtClean="0">
                <a:solidFill>
                  <a:srgbClr val="262626"/>
                </a:solidFill>
              </a:rPr>
              <a:t>B2V</a:t>
            </a:r>
            <a:endParaRPr lang="en-US" b="1" dirty="0">
              <a:solidFill>
                <a:srgbClr val="262626"/>
              </a:solidFill>
            </a:endParaRPr>
          </a:p>
        </p:txBody>
      </p:sp>
    </p:spTree>
    <p:extLst>
      <p:ext uri="{BB962C8B-B14F-4D97-AF65-F5344CB8AC3E}">
        <p14:creationId xmlns:p14="http://schemas.microsoft.com/office/powerpoint/2010/main" val="266089879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ACE91491-4375-AA41-8137-3861025BA0D3}" type="slidenum">
              <a:rPr lang="en-US" smtClean="0"/>
              <a:pPr/>
              <a:t>12</a:t>
            </a:fld>
            <a:endParaRPr lang="en-US"/>
          </a:p>
        </p:txBody>
      </p:sp>
      <p:pic>
        <p:nvPicPr>
          <p:cNvPr id="6"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r="9405"/>
          <a:stretch/>
        </p:blipFill>
        <p:spPr bwMode="auto">
          <a:xfrm>
            <a:off x="4788869" y="2612047"/>
            <a:ext cx="3776638" cy="2743200"/>
          </a:xfrm>
          <a:prstGeom prst="rect">
            <a:avLst/>
          </a:prstGeom>
          <a:ln w="9525">
            <a:solidFill>
              <a:schemeClr val="tx1"/>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7"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r="8754"/>
          <a:stretch/>
        </p:blipFill>
        <p:spPr bwMode="auto">
          <a:xfrm>
            <a:off x="314272" y="1489527"/>
            <a:ext cx="3660570" cy="2743200"/>
          </a:xfrm>
          <a:prstGeom prst="rect">
            <a:avLst/>
          </a:prstGeom>
          <a:ln w="9525">
            <a:solidFill>
              <a:schemeClr val="tx1"/>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10" name="Title 1"/>
          <p:cNvSpPr>
            <a:spLocks noGrp="1"/>
          </p:cNvSpPr>
          <p:nvPr>
            <p:ph type="title"/>
          </p:nvPr>
        </p:nvSpPr>
        <p:spPr>
          <a:xfrm>
            <a:off x="457200" y="233493"/>
            <a:ext cx="8226854" cy="558988"/>
          </a:xfrm>
        </p:spPr>
        <p:txBody>
          <a:bodyPr>
            <a:normAutofit fontScale="90000"/>
          </a:bodyPr>
          <a:lstStyle/>
          <a:p>
            <a:r>
              <a:rPr lang="en-GB" dirty="0" smtClean="0"/>
              <a:t>b3 </a:t>
            </a:r>
            <a:r>
              <a:rPr lang="en-GB" smtClean="0"/>
              <a:t>injection decay </a:t>
            </a:r>
            <a:r>
              <a:rPr lang="en-GB" dirty="0" smtClean="0"/>
              <a:t>compensation</a:t>
            </a:r>
            <a:endParaRPr lang="en-GB" dirty="0"/>
          </a:p>
        </p:txBody>
      </p:sp>
      <p:sp>
        <p:nvSpPr>
          <p:cNvPr id="12" name="TextBox 11"/>
          <p:cNvSpPr txBox="1"/>
          <p:nvPr/>
        </p:nvSpPr>
        <p:spPr>
          <a:xfrm>
            <a:off x="1623526" y="1110337"/>
            <a:ext cx="1313180" cy="369332"/>
          </a:xfrm>
          <a:prstGeom prst="rect">
            <a:avLst/>
          </a:prstGeom>
          <a:noFill/>
        </p:spPr>
        <p:txBody>
          <a:bodyPr wrap="none" rtlCol="0">
            <a:spAutoFit/>
          </a:bodyPr>
          <a:lstStyle/>
          <a:p>
            <a:r>
              <a:rPr lang="en-GB" b="1" dirty="0" smtClean="0">
                <a:solidFill>
                  <a:schemeClr val="bg2">
                    <a:lumMod val="10000"/>
                  </a:schemeClr>
                </a:solidFill>
              </a:rPr>
              <a:t>Horizontal</a:t>
            </a:r>
            <a:endParaRPr lang="en-GB" b="1" dirty="0">
              <a:solidFill>
                <a:schemeClr val="bg2">
                  <a:lumMod val="10000"/>
                </a:schemeClr>
              </a:solidFill>
            </a:endParaRPr>
          </a:p>
        </p:txBody>
      </p:sp>
      <p:sp>
        <p:nvSpPr>
          <p:cNvPr id="13" name="TextBox 12"/>
          <p:cNvSpPr txBox="1"/>
          <p:nvPr/>
        </p:nvSpPr>
        <p:spPr>
          <a:xfrm>
            <a:off x="6233538" y="2242715"/>
            <a:ext cx="1005468" cy="369332"/>
          </a:xfrm>
          <a:prstGeom prst="rect">
            <a:avLst/>
          </a:prstGeom>
          <a:noFill/>
        </p:spPr>
        <p:txBody>
          <a:bodyPr wrap="none" rtlCol="0">
            <a:spAutoFit/>
          </a:bodyPr>
          <a:lstStyle/>
          <a:p>
            <a:r>
              <a:rPr lang="en-GB" b="1" dirty="0">
                <a:solidFill>
                  <a:schemeClr val="bg2">
                    <a:lumMod val="10000"/>
                  </a:schemeClr>
                </a:solidFill>
              </a:rPr>
              <a:t>V</a:t>
            </a:r>
            <a:r>
              <a:rPr lang="en-GB" b="1" dirty="0" smtClean="0">
                <a:solidFill>
                  <a:schemeClr val="bg2">
                    <a:lumMod val="10000"/>
                  </a:schemeClr>
                </a:solidFill>
              </a:rPr>
              <a:t>ertical</a:t>
            </a:r>
            <a:endParaRPr lang="en-GB" b="1" dirty="0">
              <a:solidFill>
                <a:schemeClr val="bg2">
                  <a:lumMod val="10000"/>
                </a:schemeClr>
              </a:solidFill>
            </a:endParaRPr>
          </a:p>
        </p:txBody>
      </p:sp>
      <p:sp>
        <p:nvSpPr>
          <p:cNvPr id="14" name="TextBox 13"/>
          <p:cNvSpPr txBox="1"/>
          <p:nvPr/>
        </p:nvSpPr>
        <p:spPr>
          <a:xfrm>
            <a:off x="494524" y="4488485"/>
            <a:ext cx="3433665" cy="923330"/>
          </a:xfrm>
          <a:prstGeom prst="rect">
            <a:avLst/>
          </a:prstGeom>
          <a:noFill/>
        </p:spPr>
        <p:txBody>
          <a:bodyPr wrap="square" rtlCol="0">
            <a:spAutoFit/>
          </a:bodyPr>
          <a:lstStyle/>
          <a:p>
            <a:pPr algn="ctr"/>
            <a:r>
              <a:rPr lang="en-GB" dirty="0" smtClean="0"/>
              <a:t>The present compensation of b3 injection decay makes Q’ flat</a:t>
            </a:r>
          </a:p>
          <a:p>
            <a:pPr algn="ctr"/>
            <a:r>
              <a:rPr lang="en-GB" dirty="0" smtClean="0"/>
              <a:t>(in within ±0.5 units)</a:t>
            </a:r>
            <a:endParaRPr lang="en-GB" dirty="0"/>
          </a:p>
        </p:txBody>
      </p:sp>
      <p:sp>
        <p:nvSpPr>
          <p:cNvPr id="20" name="TextBox 19"/>
          <p:cNvSpPr txBox="1"/>
          <p:nvPr/>
        </p:nvSpPr>
        <p:spPr>
          <a:xfrm>
            <a:off x="6335485" y="1045808"/>
            <a:ext cx="1258678" cy="307777"/>
          </a:xfrm>
          <a:prstGeom prst="rect">
            <a:avLst/>
          </a:prstGeom>
          <a:noFill/>
        </p:spPr>
        <p:txBody>
          <a:bodyPr wrap="none" rtlCol="0">
            <a:spAutoFit/>
          </a:bodyPr>
          <a:lstStyle/>
          <a:p>
            <a:r>
              <a:rPr lang="en-GB" sz="1400" b="1" dirty="0" smtClean="0">
                <a:solidFill>
                  <a:schemeClr val="bg2">
                    <a:lumMod val="10000"/>
                  </a:schemeClr>
                </a:solidFill>
              </a:rPr>
              <a:t>Measured Q’</a:t>
            </a:r>
            <a:endParaRPr lang="en-GB" sz="1400" b="1" dirty="0">
              <a:solidFill>
                <a:schemeClr val="bg2">
                  <a:lumMod val="10000"/>
                </a:schemeClr>
              </a:solidFill>
            </a:endParaRPr>
          </a:p>
        </p:txBody>
      </p:sp>
      <p:sp>
        <p:nvSpPr>
          <p:cNvPr id="21" name="TextBox 20"/>
          <p:cNvSpPr txBox="1"/>
          <p:nvPr/>
        </p:nvSpPr>
        <p:spPr>
          <a:xfrm>
            <a:off x="6335485" y="1357743"/>
            <a:ext cx="1973617" cy="307777"/>
          </a:xfrm>
          <a:prstGeom prst="rect">
            <a:avLst/>
          </a:prstGeom>
          <a:noFill/>
        </p:spPr>
        <p:txBody>
          <a:bodyPr wrap="none" rtlCol="0">
            <a:spAutoFit/>
          </a:bodyPr>
          <a:lstStyle/>
          <a:p>
            <a:r>
              <a:rPr lang="en-GB" sz="1400" b="1" dirty="0" smtClean="0">
                <a:solidFill>
                  <a:schemeClr val="bg2">
                    <a:lumMod val="10000"/>
                  </a:schemeClr>
                </a:solidFill>
              </a:rPr>
              <a:t>Decay compensation</a:t>
            </a:r>
            <a:endParaRPr lang="en-GB" sz="1400" b="1" dirty="0">
              <a:solidFill>
                <a:schemeClr val="bg2">
                  <a:lumMod val="10000"/>
                </a:schemeClr>
              </a:solidFill>
            </a:endParaRPr>
          </a:p>
        </p:txBody>
      </p:sp>
      <p:sp>
        <p:nvSpPr>
          <p:cNvPr id="22" name="TextBox 21"/>
          <p:cNvSpPr txBox="1"/>
          <p:nvPr/>
        </p:nvSpPr>
        <p:spPr>
          <a:xfrm>
            <a:off x="6335485" y="1660347"/>
            <a:ext cx="1269899" cy="307777"/>
          </a:xfrm>
          <a:prstGeom prst="rect">
            <a:avLst/>
          </a:prstGeom>
          <a:noFill/>
        </p:spPr>
        <p:txBody>
          <a:bodyPr wrap="none" rtlCol="0">
            <a:spAutoFit/>
          </a:bodyPr>
          <a:lstStyle/>
          <a:p>
            <a:r>
              <a:rPr lang="en-GB" sz="1400" b="1" dirty="0" smtClean="0">
                <a:solidFill>
                  <a:schemeClr val="bg2">
                    <a:lumMod val="10000"/>
                  </a:schemeClr>
                </a:solidFill>
              </a:rPr>
              <a:t>Corrected Q’</a:t>
            </a:r>
            <a:endParaRPr lang="en-GB" sz="1400" b="1" dirty="0">
              <a:solidFill>
                <a:schemeClr val="bg2">
                  <a:lumMod val="10000"/>
                </a:schemeClr>
              </a:solidFill>
            </a:endParaRPr>
          </a:p>
        </p:txBody>
      </p:sp>
      <p:sp>
        <p:nvSpPr>
          <p:cNvPr id="23" name="Rectangle 22"/>
          <p:cNvSpPr/>
          <p:nvPr/>
        </p:nvSpPr>
        <p:spPr>
          <a:xfrm>
            <a:off x="1269832" y="5583452"/>
            <a:ext cx="6544964" cy="699466"/>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FF0000"/>
                </a:solidFill>
              </a:rPr>
              <a:t>The precision of the correction over several fill depends on the quality of the powering history dependency model</a:t>
            </a:r>
            <a:endParaRPr lang="en-GB" b="1" dirty="0">
              <a:solidFill>
                <a:srgbClr val="FF0000"/>
              </a:solidFill>
            </a:endParaRPr>
          </a:p>
        </p:txBody>
      </p:sp>
      <p:sp>
        <p:nvSpPr>
          <p:cNvPr id="24" name="Rectangle 23"/>
          <p:cNvSpPr/>
          <p:nvPr/>
        </p:nvSpPr>
        <p:spPr>
          <a:xfrm>
            <a:off x="6095878" y="1135640"/>
            <a:ext cx="144000" cy="144000"/>
          </a:xfrm>
          <a:prstGeom prst="rect">
            <a:avLst/>
          </a:prstGeom>
          <a:solidFill>
            <a:srgbClr val="990000"/>
          </a:solidFill>
          <a:ln>
            <a:solidFill>
              <a:srgbClr val="99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p:cNvSpPr/>
          <p:nvPr/>
        </p:nvSpPr>
        <p:spPr>
          <a:xfrm rot="2700000">
            <a:off x="6095878" y="1446853"/>
            <a:ext cx="144000" cy="144000"/>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Isosceles Triangle 25"/>
          <p:cNvSpPr/>
          <p:nvPr/>
        </p:nvSpPr>
        <p:spPr>
          <a:xfrm>
            <a:off x="6085124" y="1738767"/>
            <a:ext cx="162000" cy="162000"/>
          </a:xfrm>
          <a:prstGeom prst="triangle">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extLst>
      <p:ext uri="{BB962C8B-B14F-4D97-AF65-F5344CB8AC3E}">
        <p14:creationId xmlns:p14="http://schemas.microsoft.com/office/powerpoint/2010/main" val="35781084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Snapback - </a:t>
            </a:r>
            <a:r>
              <a:rPr lang="en-US" sz="2200" dirty="0" smtClean="0"/>
              <a:t>Horizontal</a:t>
            </a:r>
            <a:endParaRPr lang="en-US" sz="2200" dirty="0"/>
          </a:p>
        </p:txBody>
      </p:sp>
      <p:sp>
        <p:nvSpPr>
          <p:cNvPr id="13" name="Slide Number Placeholder 12"/>
          <p:cNvSpPr>
            <a:spLocks noGrp="1"/>
          </p:cNvSpPr>
          <p:nvPr>
            <p:ph type="sldNum" sz="quarter" idx="12"/>
          </p:nvPr>
        </p:nvSpPr>
        <p:spPr/>
        <p:txBody>
          <a:bodyPr/>
          <a:lstStyle/>
          <a:p>
            <a:fld id="{ACE91491-4375-AA41-8137-3861025BA0D3}" type="slidenum">
              <a:rPr lang="en-US" smtClean="0"/>
              <a:pPr/>
              <a:t>13</a:t>
            </a:fld>
            <a:endParaRPr lang="en-US"/>
          </a:p>
        </p:txBody>
      </p:sp>
      <p:grpSp>
        <p:nvGrpSpPr>
          <p:cNvPr id="10" name="Group 9"/>
          <p:cNvGrpSpPr/>
          <p:nvPr/>
        </p:nvGrpSpPr>
        <p:grpSpPr>
          <a:xfrm>
            <a:off x="398050" y="1392252"/>
            <a:ext cx="5632265" cy="4441373"/>
            <a:chOff x="721879" y="1756858"/>
            <a:chExt cx="5632265" cy="4441373"/>
          </a:xfrm>
        </p:grpSpPr>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62" t="1474" r="26326" b="1920"/>
            <a:stretch/>
          </p:blipFill>
          <p:spPr bwMode="auto">
            <a:xfrm>
              <a:off x="762368" y="1756858"/>
              <a:ext cx="5591776" cy="4441373"/>
            </a:xfrm>
            <a:prstGeom prst="rect">
              <a:avLst/>
            </a:prstGeom>
            <a:ln w="9525">
              <a:solidFill>
                <a:schemeClr val="tx1"/>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18" name="TextBox 17"/>
            <p:cNvSpPr txBox="1"/>
            <p:nvPr/>
          </p:nvSpPr>
          <p:spPr>
            <a:xfrm>
              <a:off x="5871320" y="4168977"/>
              <a:ext cx="482824" cy="307777"/>
            </a:xfrm>
            <a:prstGeom prst="rect">
              <a:avLst/>
            </a:prstGeom>
            <a:noFill/>
          </p:spPr>
          <p:txBody>
            <a:bodyPr wrap="none" rtlCol="0">
              <a:spAutoFit/>
            </a:bodyPr>
            <a:lstStyle/>
            <a:p>
              <a:r>
                <a:rPr lang="en-GB" sz="1400" b="1" dirty="0" smtClean="0">
                  <a:solidFill>
                    <a:srgbClr val="000000"/>
                  </a:solidFill>
                </a:rPr>
                <a:t>sec</a:t>
              </a:r>
              <a:endParaRPr lang="en-GB" sz="1400" b="1" dirty="0">
                <a:solidFill>
                  <a:srgbClr val="000000"/>
                </a:solidFill>
              </a:endParaRPr>
            </a:p>
          </p:txBody>
        </p:sp>
        <p:sp>
          <p:nvSpPr>
            <p:cNvPr id="19" name="TextBox 18"/>
            <p:cNvSpPr txBox="1"/>
            <p:nvPr/>
          </p:nvSpPr>
          <p:spPr>
            <a:xfrm>
              <a:off x="721879" y="1758173"/>
              <a:ext cx="503851" cy="307777"/>
            </a:xfrm>
            <a:prstGeom prst="rect">
              <a:avLst/>
            </a:prstGeom>
            <a:noFill/>
          </p:spPr>
          <p:txBody>
            <a:bodyPr wrap="none" rtlCol="0">
              <a:spAutoFit/>
            </a:bodyPr>
            <a:lstStyle/>
            <a:p>
              <a:r>
                <a:rPr lang="en-GB" sz="1400" b="1" dirty="0" smtClean="0">
                  <a:solidFill>
                    <a:srgbClr val="000000"/>
                  </a:solidFill>
                </a:rPr>
                <a:t>Q’H</a:t>
              </a:r>
              <a:endParaRPr lang="en-GB" sz="1400" b="1" dirty="0">
                <a:solidFill>
                  <a:srgbClr val="000000"/>
                </a:solidFill>
              </a:endParaRPr>
            </a:p>
          </p:txBody>
        </p:sp>
      </p:grpSp>
      <p:sp>
        <p:nvSpPr>
          <p:cNvPr id="24"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grpSp>
        <p:nvGrpSpPr>
          <p:cNvPr id="37" name="Group 36"/>
          <p:cNvGrpSpPr/>
          <p:nvPr/>
        </p:nvGrpSpPr>
        <p:grpSpPr>
          <a:xfrm>
            <a:off x="6425495" y="2746881"/>
            <a:ext cx="2549654" cy="1169243"/>
            <a:chOff x="6531114" y="293404"/>
            <a:chExt cx="2549654" cy="1169243"/>
          </a:xfrm>
        </p:grpSpPr>
        <p:pic>
          <p:nvPicPr>
            <p:cNvPr id="38" name="Picture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1114" y="293404"/>
              <a:ext cx="2516624" cy="1169243"/>
            </a:xfrm>
            <a:prstGeom prst="rect">
              <a:avLst/>
            </a:prstGeom>
            <a:ln>
              <a:solidFill>
                <a:schemeClr val="accent6">
                  <a:lumMod val="50000"/>
                </a:schemeClr>
              </a:solidFill>
            </a:ln>
            <a:effectLst>
              <a:outerShdw blurRad="292100" dist="139700" dir="2700000" algn="tl" rotWithShape="0">
                <a:srgbClr val="333333">
                  <a:alpha val="65000"/>
                </a:srgbClr>
              </a:outerShdw>
            </a:effectLst>
          </p:spPr>
        </p:pic>
        <p:sp>
          <p:nvSpPr>
            <p:cNvPr id="39" name="TextBox 38"/>
            <p:cNvSpPr txBox="1"/>
            <p:nvPr/>
          </p:nvSpPr>
          <p:spPr>
            <a:xfrm>
              <a:off x="6590425" y="299927"/>
              <a:ext cx="364202" cy="276999"/>
            </a:xfrm>
            <a:prstGeom prst="rect">
              <a:avLst/>
            </a:prstGeom>
            <a:noFill/>
          </p:spPr>
          <p:txBody>
            <a:bodyPr wrap="none" rtlCol="0">
              <a:spAutoFit/>
            </a:bodyPr>
            <a:lstStyle/>
            <a:p>
              <a:r>
                <a:rPr lang="en-GB" sz="1200" b="1" dirty="0" smtClean="0">
                  <a:solidFill>
                    <a:srgbClr val="000000"/>
                  </a:solidFill>
                </a:rPr>
                <a:t>b3</a:t>
              </a:r>
              <a:endParaRPr lang="en-GB" sz="1200" b="1" dirty="0">
                <a:solidFill>
                  <a:srgbClr val="000000"/>
                </a:solidFill>
              </a:endParaRPr>
            </a:p>
          </p:txBody>
        </p:sp>
        <p:sp>
          <p:nvSpPr>
            <p:cNvPr id="40" name="TextBox 39"/>
            <p:cNvSpPr txBox="1"/>
            <p:nvPr/>
          </p:nvSpPr>
          <p:spPr>
            <a:xfrm>
              <a:off x="8641224" y="1140266"/>
              <a:ext cx="439544" cy="276999"/>
            </a:xfrm>
            <a:prstGeom prst="rect">
              <a:avLst/>
            </a:prstGeom>
            <a:noFill/>
          </p:spPr>
          <p:txBody>
            <a:bodyPr wrap="none" rtlCol="0">
              <a:spAutoFit/>
            </a:bodyPr>
            <a:lstStyle/>
            <a:p>
              <a:r>
                <a:rPr lang="en-GB" sz="1200" b="1" dirty="0" smtClean="0">
                  <a:solidFill>
                    <a:srgbClr val="000000"/>
                  </a:solidFill>
                </a:rPr>
                <a:t>sec</a:t>
              </a:r>
              <a:endParaRPr lang="en-GB" sz="1200" b="1" dirty="0">
                <a:solidFill>
                  <a:srgbClr val="000000"/>
                </a:solidFill>
              </a:endParaRPr>
            </a:p>
          </p:txBody>
        </p:sp>
      </p:grpSp>
      <p:sp>
        <p:nvSpPr>
          <p:cNvPr id="45" name="TextBox 44"/>
          <p:cNvSpPr txBox="1"/>
          <p:nvPr/>
        </p:nvSpPr>
        <p:spPr>
          <a:xfrm>
            <a:off x="7200791" y="1456021"/>
            <a:ext cx="1388265" cy="307777"/>
          </a:xfrm>
          <a:prstGeom prst="rect">
            <a:avLst/>
          </a:prstGeom>
          <a:noFill/>
        </p:spPr>
        <p:txBody>
          <a:bodyPr wrap="none" rtlCol="0">
            <a:spAutoFit/>
          </a:bodyPr>
          <a:lstStyle/>
          <a:p>
            <a:r>
              <a:rPr lang="en-GB" sz="1400" b="1" dirty="0" smtClean="0">
                <a:solidFill>
                  <a:schemeClr val="bg2">
                    <a:lumMod val="10000"/>
                  </a:schemeClr>
                </a:solidFill>
              </a:rPr>
              <a:t>Q’ corrections</a:t>
            </a:r>
            <a:endParaRPr lang="en-GB" sz="1400" b="1" dirty="0">
              <a:solidFill>
                <a:schemeClr val="bg2">
                  <a:lumMod val="10000"/>
                </a:schemeClr>
              </a:solidFill>
            </a:endParaRPr>
          </a:p>
        </p:txBody>
      </p:sp>
      <p:sp>
        <p:nvSpPr>
          <p:cNvPr id="46" name="TextBox 45"/>
          <p:cNvSpPr txBox="1"/>
          <p:nvPr/>
        </p:nvSpPr>
        <p:spPr>
          <a:xfrm>
            <a:off x="7200791" y="1767956"/>
            <a:ext cx="1258678" cy="307777"/>
          </a:xfrm>
          <a:prstGeom prst="rect">
            <a:avLst/>
          </a:prstGeom>
          <a:noFill/>
        </p:spPr>
        <p:txBody>
          <a:bodyPr wrap="none" rtlCol="0">
            <a:spAutoFit/>
          </a:bodyPr>
          <a:lstStyle/>
          <a:p>
            <a:r>
              <a:rPr lang="en-GB" sz="1400" b="1" dirty="0" smtClean="0">
                <a:solidFill>
                  <a:schemeClr val="bg2">
                    <a:lumMod val="10000"/>
                  </a:schemeClr>
                </a:solidFill>
              </a:rPr>
              <a:t>Measured Q’</a:t>
            </a:r>
            <a:endParaRPr lang="en-GB" sz="1400" b="1" dirty="0">
              <a:solidFill>
                <a:schemeClr val="bg2">
                  <a:lumMod val="10000"/>
                </a:schemeClr>
              </a:solidFill>
            </a:endParaRPr>
          </a:p>
        </p:txBody>
      </p:sp>
      <p:sp>
        <p:nvSpPr>
          <p:cNvPr id="47" name="TextBox 46"/>
          <p:cNvSpPr txBox="1"/>
          <p:nvPr/>
        </p:nvSpPr>
        <p:spPr>
          <a:xfrm>
            <a:off x="7200791" y="2070560"/>
            <a:ext cx="1040670" cy="307777"/>
          </a:xfrm>
          <a:prstGeom prst="rect">
            <a:avLst/>
          </a:prstGeom>
          <a:noFill/>
        </p:spPr>
        <p:txBody>
          <a:bodyPr wrap="none" rtlCol="0">
            <a:spAutoFit/>
          </a:bodyPr>
          <a:lstStyle/>
          <a:p>
            <a:r>
              <a:rPr lang="en-GB" sz="1400" b="1" dirty="0" smtClean="0">
                <a:solidFill>
                  <a:schemeClr val="bg2">
                    <a:lumMod val="10000"/>
                  </a:schemeClr>
                </a:solidFill>
              </a:rPr>
              <a:t>Natural Q’</a:t>
            </a:r>
            <a:endParaRPr lang="en-GB" sz="1400" b="1" dirty="0">
              <a:solidFill>
                <a:schemeClr val="bg2">
                  <a:lumMod val="10000"/>
                </a:schemeClr>
              </a:solidFill>
            </a:endParaRPr>
          </a:p>
        </p:txBody>
      </p:sp>
      <p:sp>
        <p:nvSpPr>
          <p:cNvPr id="27" name="TextBox 26"/>
          <p:cNvSpPr txBox="1"/>
          <p:nvPr/>
        </p:nvSpPr>
        <p:spPr>
          <a:xfrm>
            <a:off x="6251448" y="4324721"/>
            <a:ext cx="2842019" cy="1477328"/>
          </a:xfrm>
          <a:prstGeom prst="rect">
            <a:avLst/>
          </a:prstGeom>
          <a:noFill/>
        </p:spPr>
        <p:txBody>
          <a:bodyPr wrap="square" rtlCol="0">
            <a:spAutoFit/>
          </a:bodyPr>
          <a:lstStyle/>
          <a:p>
            <a:pPr algn="ctr"/>
            <a:r>
              <a:rPr lang="en-GB" dirty="0" smtClean="0"/>
              <a:t>b3 correction is fully incorporated </a:t>
            </a:r>
            <a:r>
              <a:rPr lang="en-GB" smtClean="0"/>
              <a:t>in ~30 </a:t>
            </a:r>
            <a:r>
              <a:rPr lang="en-GB" dirty="0" smtClean="0"/>
              <a:t>sec</a:t>
            </a:r>
          </a:p>
          <a:p>
            <a:pPr algn="ctr"/>
            <a:r>
              <a:rPr lang="en-GB" dirty="0" smtClean="0"/>
              <a:t>(depending on the intensity)…</a:t>
            </a:r>
            <a:r>
              <a:rPr lang="en-GB" b="1" dirty="0" smtClean="0">
                <a:solidFill>
                  <a:srgbClr val="FF0000"/>
                </a:solidFill>
              </a:rPr>
              <a:t>consistent with measurements!</a:t>
            </a:r>
            <a:endParaRPr lang="en-GB" b="1" dirty="0">
              <a:solidFill>
                <a:srgbClr val="FF0000"/>
              </a:solidFill>
            </a:endParaRPr>
          </a:p>
        </p:txBody>
      </p:sp>
      <p:sp>
        <p:nvSpPr>
          <p:cNvPr id="50" name="Rectangle 49"/>
          <p:cNvSpPr/>
          <p:nvPr/>
        </p:nvSpPr>
        <p:spPr>
          <a:xfrm>
            <a:off x="6916586" y="1540321"/>
            <a:ext cx="144000" cy="144000"/>
          </a:xfrm>
          <a:prstGeom prst="rect">
            <a:avLst/>
          </a:prstGeom>
          <a:solidFill>
            <a:srgbClr val="990000"/>
          </a:solidFill>
          <a:ln>
            <a:solidFill>
              <a:srgbClr val="99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Rectangle 51"/>
          <p:cNvSpPr/>
          <p:nvPr/>
        </p:nvSpPr>
        <p:spPr>
          <a:xfrm rot="2700000">
            <a:off x="6916586" y="1851534"/>
            <a:ext cx="144000" cy="144000"/>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Isosceles Triangle 50"/>
          <p:cNvSpPr/>
          <p:nvPr/>
        </p:nvSpPr>
        <p:spPr>
          <a:xfrm>
            <a:off x="6905832" y="2143448"/>
            <a:ext cx="162000" cy="162000"/>
          </a:xfrm>
          <a:prstGeom prst="triangle">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9903345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Snapback - </a:t>
            </a:r>
            <a:r>
              <a:rPr lang="en-US" sz="2200" dirty="0" smtClean="0"/>
              <a:t>Vertical</a:t>
            </a:r>
            <a:endParaRPr lang="en-US" sz="2200" dirty="0"/>
          </a:p>
        </p:txBody>
      </p:sp>
      <p:sp>
        <p:nvSpPr>
          <p:cNvPr id="13" name="Slide Number Placeholder 12"/>
          <p:cNvSpPr>
            <a:spLocks noGrp="1"/>
          </p:cNvSpPr>
          <p:nvPr>
            <p:ph type="sldNum" sz="quarter" idx="12"/>
          </p:nvPr>
        </p:nvSpPr>
        <p:spPr/>
        <p:txBody>
          <a:bodyPr/>
          <a:lstStyle/>
          <a:p>
            <a:fld id="{ACE91491-4375-AA41-8137-3861025BA0D3}" type="slidenum">
              <a:rPr lang="en-US" smtClean="0"/>
              <a:pPr/>
              <a:t>14</a:t>
            </a:fld>
            <a:endParaRPr lang="en-US"/>
          </a:p>
        </p:txBody>
      </p:sp>
      <p:grpSp>
        <p:nvGrpSpPr>
          <p:cNvPr id="8" name="Group 7"/>
          <p:cNvGrpSpPr/>
          <p:nvPr/>
        </p:nvGrpSpPr>
        <p:grpSpPr>
          <a:xfrm>
            <a:off x="361124" y="1496266"/>
            <a:ext cx="5680141" cy="4357396"/>
            <a:chOff x="333131" y="1400969"/>
            <a:chExt cx="5680141" cy="4357396"/>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15" t="1295" r="23677" b="1303"/>
            <a:stretch/>
          </p:blipFill>
          <p:spPr bwMode="auto">
            <a:xfrm>
              <a:off x="401215" y="1400969"/>
              <a:ext cx="5612057" cy="4357396"/>
            </a:xfrm>
            <a:prstGeom prst="rect">
              <a:avLst/>
            </a:prstGeom>
            <a:ln w="9525">
              <a:solidFill>
                <a:schemeClr val="tx1"/>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18" name="TextBox 17"/>
            <p:cNvSpPr txBox="1"/>
            <p:nvPr/>
          </p:nvSpPr>
          <p:spPr>
            <a:xfrm>
              <a:off x="5316748" y="3676683"/>
              <a:ext cx="482824" cy="307777"/>
            </a:xfrm>
            <a:prstGeom prst="rect">
              <a:avLst/>
            </a:prstGeom>
            <a:noFill/>
          </p:spPr>
          <p:txBody>
            <a:bodyPr wrap="none" rtlCol="0">
              <a:spAutoFit/>
            </a:bodyPr>
            <a:lstStyle/>
            <a:p>
              <a:r>
                <a:rPr lang="en-GB" sz="1400" b="1" dirty="0" smtClean="0">
                  <a:solidFill>
                    <a:srgbClr val="000000"/>
                  </a:solidFill>
                </a:rPr>
                <a:t>sec</a:t>
              </a:r>
              <a:endParaRPr lang="en-GB" sz="1400" b="1" dirty="0">
                <a:solidFill>
                  <a:srgbClr val="000000"/>
                </a:solidFill>
              </a:endParaRPr>
            </a:p>
          </p:txBody>
        </p:sp>
        <p:sp>
          <p:nvSpPr>
            <p:cNvPr id="19" name="TextBox 18"/>
            <p:cNvSpPr txBox="1"/>
            <p:nvPr/>
          </p:nvSpPr>
          <p:spPr>
            <a:xfrm>
              <a:off x="333131" y="1416137"/>
              <a:ext cx="493945" cy="307777"/>
            </a:xfrm>
            <a:prstGeom prst="rect">
              <a:avLst/>
            </a:prstGeom>
            <a:noFill/>
          </p:spPr>
          <p:txBody>
            <a:bodyPr wrap="none" rtlCol="0">
              <a:spAutoFit/>
            </a:bodyPr>
            <a:lstStyle/>
            <a:p>
              <a:r>
                <a:rPr lang="en-GB" sz="1400" b="1" dirty="0" smtClean="0">
                  <a:solidFill>
                    <a:srgbClr val="000000"/>
                  </a:solidFill>
                </a:rPr>
                <a:t>Q’V</a:t>
              </a:r>
              <a:endParaRPr lang="en-GB" sz="1400" b="1" dirty="0">
                <a:solidFill>
                  <a:srgbClr val="000000"/>
                </a:solidFill>
              </a:endParaRPr>
            </a:p>
          </p:txBody>
        </p:sp>
      </p:grpSp>
      <p:sp>
        <p:nvSpPr>
          <p:cNvPr id="25"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grpSp>
        <p:nvGrpSpPr>
          <p:cNvPr id="34" name="Group 33"/>
          <p:cNvGrpSpPr/>
          <p:nvPr/>
        </p:nvGrpSpPr>
        <p:grpSpPr>
          <a:xfrm>
            <a:off x="6425495" y="2746881"/>
            <a:ext cx="2549654" cy="1169243"/>
            <a:chOff x="6531114" y="293404"/>
            <a:chExt cx="2549654" cy="1169243"/>
          </a:xfrm>
        </p:grpSpPr>
        <p:pic>
          <p:nvPicPr>
            <p:cNvPr id="35" name="Picture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1114" y="293404"/>
              <a:ext cx="2516624" cy="1169243"/>
            </a:xfrm>
            <a:prstGeom prst="rect">
              <a:avLst/>
            </a:prstGeom>
            <a:ln>
              <a:solidFill>
                <a:schemeClr val="accent6">
                  <a:lumMod val="50000"/>
                </a:schemeClr>
              </a:solidFill>
            </a:ln>
            <a:effectLst>
              <a:outerShdw blurRad="292100" dist="139700" dir="2700000" algn="tl" rotWithShape="0">
                <a:srgbClr val="333333">
                  <a:alpha val="65000"/>
                </a:srgbClr>
              </a:outerShdw>
            </a:effectLst>
          </p:spPr>
        </p:pic>
        <p:sp>
          <p:nvSpPr>
            <p:cNvPr id="36" name="TextBox 35"/>
            <p:cNvSpPr txBox="1"/>
            <p:nvPr/>
          </p:nvSpPr>
          <p:spPr>
            <a:xfrm>
              <a:off x="6590425" y="299927"/>
              <a:ext cx="364202" cy="276999"/>
            </a:xfrm>
            <a:prstGeom prst="rect">
              <a:avLst/>
            </a:prstGeom>
            <a:noFill/>
          </p:spPr>
          <p:txBody>
            <a:bodyPr wrap="none" rtlCol="0">
              <a:spAutoFit/>
            </a:bodyPr>
            <a:lstStyle/>
            <a:p>
              <a:r>
                <a:rPr lang="en-GB" sz="1200" b="1" dirty="0" smtClean="0">
                  <a:solidFill>
                    <a:srgbClr val="000000"/>
                  </a:solidFill>
                </a:rPr>
                <a:t>b3</a:t>
              </a:r>
              <a:endParaRPr lang="en-GB" sz="1200" b="1" dirty="0">
                <a:solidFill>
                  <a:srgbClr val="000000"/>
                </a:solidFill>
              </a:endParaRPr>
            </a:p>
          </p:txBody>
        </p:sp>
        <p:sp>
          <p:nvSpPr>
            <p:cNvPr id="37" name="TextBox 36"/>
            <p:cNvSpPr txBox="1"/>
            <p:nvPr/>
          </p:nvSpPr>
          <p:spPr>
            <a:xfrm>
              <a:off x="8641224" y="1140266"/>
              <a:ext cx="439544" cy="276999"/>
            </a:xfrm>
            <a:prstGeom prst="rect">
              <a:avLst/>
            </a:prstGeom>
            <a:noFill/>
          </p:spPr>
          <p:txBody>
            <a:bodyPr wrap="none" rtlCol="0">
              <a:spAutoFit/>
            </a:bodyPr>
            <a:lstStyle/>
            <a:p>
              <a:r>
                <a:rPr lang="en-GB" sz="1200" b="1" dirty="0" smtClean="0">
                  <a:solidFill>
                    <a:srgbClr val="000000"/>
                  </a:solidFill>
                </a:rPr>
                <a:t>sec</a:t>
              </a:r>
              <a:endParaRPr lang="en-GB" sz="1200" b="1" dirty="0">
                <a:solidFill>
                  <a:srgbClr val="000000"/>
                </a:solidFill>
              </a:endParaRPr>
            </a:p>
          </p:txBody>
        </p:sp>
      </p:grpSp>
      <p:sp>
        <p:nvSpPr>
          <p:cNvPr id="38" name="TextBox 37"/>
          <p:cNvSpPr txBox="1"/>
          <p:nvPr/>
        </p:nvSpPr>
        <p:spPr>
          <a:xfrm>
            <a:off x="7200791" y="1456021"/>
            <a:ext cx="1388265" cy="307777"/>
          </a:xfrm>
          <a:prstGeom prst="rect">
            <a:avLst/>
          </a:prstGeom>
          <a:noFill/>
        </p:spPr>
        <p:txBody>
          <a:bodyPr wrap="none" rtlCol="0">
            <a:spAutoFit/>
          </a:bodyPr>
          <a:lstStyle/>
          <a:p>
            <a:r>
              <a:rPr lang="en-GB" sz="1400" b="1" dirty="0" smtClean="0">
                <a:solidFill>
                  <a:schemeClr val="bg2">
                    <a:lumMod val="10000"/>
                  </a:schemeClr>
                </a:solidFill>
              </a:rPr>
              <a:t>Q’ corrections</a:t>
            </a:r>
            <a:endParaRPr lang="en-GB" sz="1400" b="1" dirty="0">
              <a:solidFill>
                <a:schemeClr val="bg2">
                  <a:lumMod val="10000"/>
                </a:schemeClr>
              </a:solidFill>
            </a:endParaRPr>
          </a:p>
        </p:txBody>
      </p:sp>
      <p:sp>
        <p:nvSpPr>
          <p:cNvPr id="39" name="TextBox 38"/>
          <p:cNvSpPr txBox="1"/>
          <p:nvPr/>
        </p:nvSpPr>
        <p:spPr>
          <a:xfrm>
            <a:off x="7200791" y="1767956"/>
            <a:ext cx="1258678" cy="307777"/>
          </a:xfrm>
          <a:prstGeom prst="rect">
            <a:avLst/>
          </a:prstGeom>
          <a:noFill/>
        </p:spPr>
        <p:txBody>
          <a:bodyPr wrap="none" rtlCol="0">
            <a:spAutoFit/>
          </a:bodyPr>
          <a:lstStyle/>
          <a:p>
            <a:r>
              <a:rPr lang="en-GB" sz="1400" b="1" dirty="0" smtClean="0">
                <a:solidFill>
                  <a:schemeClr val="bg2">
                    <a:lumMod val="10000"/>
                  </a:schemeClr>
                </a:solidFill>
              </a:rPr>
              <a:t>Measured Q’</a:t>
            </a:r>
            <a:endParaRPr lang="en-GB" sz="1400" b="1" dirty="0">
              <a:solidFill>
                <a:schemeClr val="bg2">
                  <a:lumMod val="10000"/>
                </a:schemeClr>
              </a:solidFill>
            </a:endParaRPr>
          </a:p>
        </p:txBody>
      </p:sp>
      <p:sp>
        <p:nvSpPr>
          <p:cNvPr id="40" name="TextBox 39"/>
          <p:cNvSpPr txBox="1"/>
          <p:nvPr/>
        </p:nvSpPr>
        <p:spPr>
          <a:xfrm>
            <a:off x="7200791" y="2070560"/>
            <a:ext cx="1040670" cy="307777"/>
          </a:xfrm>
          <a:prstGeom prst="rect">
            <a:avLst/>
          </a:prstGeom>
          <a:noFill/>
        </p:spPr>
        <p:txBody>
          <a:bodyPr wrap="none" rtlCol="0">
            <a:spAutoFit/>
          </a:bodyPr>
          <a:lstStyle/>
          <a:p>
            <a:r>
              <a:rPr lang="en-GB" sz="1400" b="1" dirty="0" smtClean="0">
                <a:solidFill>
                  <a:schemeClr val="bg2">
                    <a:lumMod val="10000"/>
                  </a:schemeClr>
                </a:solidFill>
              </a:rPr>
              <a:t>Natural Q’</a:t>
            </a:r>
            <a:endParaRPr lang="en-GB" sz="1400" b="1" dirty="0">
              <a:solidFill>
                <a:schemeClr val="bg2">
                  <a:lumMod val="10000"/>
                </a:schemeClr>
              </a:solidFill>
            </a:endParaRPr>
          </a:p>
        </p:txBody>
      </p:sp>
      <p:sp>
        <p:nvSpPr>
          <p:cNvPr id="41" name="TextBox 40"/>
          <p:cNvSpPr txBox="1"/>
          <p:nvPr/>
        </p:nvSpPr>
        <p:spPr>
          <a:xfrm>
            <a:off x="6251448" y="4324721"/>
            <a:ext cx="2842019" cy="1477328"/>
          </a:xfrm>
          <a:prstGeom prst="rect">
            <a:avLst/>
          </a:prstGeom>
          <a:noFill/>
        </p:spPr>
        <p:txBody>
          <a:bodyPr wrap="square" rtlCol="0">
            <a:spAutoFit/>
          </a:bodyPr>
          <a:lstStyle/>
          <a:p>
            <a:pPr algn="ctr"/>
            <a:r>
              <a:rPr lang="en-GB" dirty="0" smtClean="0"/>
              <a:t>b3 correction is fully incorporated in ~30 sec</a:t>
            </a:r>
          </a:p>
          <a:p>
            <a:pPr algn="ctr"/>
            <a:r>
              <a:rPr lang="en-GB" dirty="0" smtClean="0"/>
              <a:t>(depending on the intensity)…</a:t>
            </a:r>
            <a:r>
              <a:rPr lang="en-GB" b="1" dirty="0" smtClean="0">
                <a:solidFill>
                  <a:srgbClr val="FF0000"/>
                </a:solidFill>
              </a:rPr>
              <a:t>consistent with measurements!</a:t>
            </a:r>
            <a:endParaRPr lang="en-GB" b="1" dirty="0">
              <a:solidFill>
                <a:srgbClr val="FF0000"/>
              </a:solidFill>
            </a:endParaRPr>
          </a:p>
        </p:txBody>
      </p:sp>
      <p:sp>
        <p:nvSpPr>
          <p:cNvPr id="42" name="Rectangle 41"/>
          <p:cNvSpPr/>
          <p:nvPr/>
        </p:nvSpPr>
        <p:spPr>
          <a:xfrm>
            <a:off x="6916586" y="1540321"/>
            <a:ext cx="144000" cy="144000"/>
          </a:xfrm>
          <a:prstGeom prst="rect">
            <a:avLst/>
          </a:prstGeom>
          <a:solidFill>
            <a:srgbClr val="990000"/>
          </a:solidFill>
          <a:ln>
            <a:solidFill>
              <a:srgbClr val="99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Rectangle 42"/>
          <p:cNvSpPr/>
          <p:nvPr/>
        </p:nvSpPr>
        <p:spPr>
          <a:xfrm rot="2700000">
            <a:off x="6916586" y="1851534"/>
            <a:ext cx="144000" cy="144000"/>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Isosceles Triangle 43"/>
          <p:cNvSpPr/>
          <p:nvPr/>
        </p:nvSpPr>
        <p:spPr>
          <a:xfrm>
            <a:off x="6905832" y="2143448"/>
            <a:ext cx="162000" cy="162000"/>
          </a:xfrm>
          <a:prstGeom prst="triangle">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3708418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Ramp</a:t>
            </a:r>
            <a:endParaRPr lang="en-US" dirty="0"/>
          </a:p>
        </p:txBody>
      </p:sp>
      <p:sp>
        <p:nvSpPr>
          <p:cNvPr id="13" name="Slide Number Placeholder 12"/>
          <p:cNvSpPr>
            <a:spLocks noGrp="1"/>
          </p:cNvSpPr>
          <p:nvPr>
            <p:ph type="sldNum" sz="quarter" idx="12"/>
          </p:nvPr>
        </p:nvSpPr>
        <p:spPr/>
        <p:txBody>
          <a:bodyPr/>
          <a:lstStyle/>
          <a:p>
            <a:fld id="{ACE91491-4375-AA41-8137-3861025BA0D3}" type="slidenum">
              <a:rPr lang="en-US" smtClean="0"/>
              <a:pPr/>
              <a:t>15</a:t>
            </a:fld>
            <a:endParaRPr lang="en-US"/>
          </a:p>
        </p:txBody>
      </p:sp>
      <p:sp>
        <p:nvSpPr>
          <p:cNvPr id="9" name="TextBox 8"/>
          <p:cNvSpPr txBox="1"/>
          <p:nvPr/>
        </p:nvSpPr>
        <p:spPr>
          <a:xfrm>
            <a:off x="6076530" y="1380314"/>
            <a:ext cx="2943839" cy="4524316"/>
          </a:xfrm>
          <a:prstGeom prst="rect">
            <a:avLst/>
          </a:prstGeom>
          <a:noFill/>
        </p:spPr>
        <p:txBody>
          <a:bodyPr wrap="square" rtlCol="0">
            <a:spAutoFit/>
          </a:bodyPr>
          <a:lstStyle/>
          <a:p>
            <a:pPr marL="285750" indent="-285750">
              <a:buFont typeface="Arial" pitchFamily="34" charset="0"/>
              <a:buChar char="•"/>
            </a:pPr>
            <a:r>
              <a:rPr lang="en-GB" dirty="0"/>
              <a:t>Q’ along the ramp is </a:t>
            </a:r>
            <a:r>
              <a:rPr lang="en-GB" b="1" dirty="0">
                <a:solidFill>
                  <a:srgbClr val="FF0000"/>
                </a:solidFill>
              </a:rPr>
              <a:t>well controlled</a:t>
            </a:r>
            <a:r>
              <a:rPr lang="en-GB" dirty="0"/>
              <a:t> </a:t>
            </a:r>
            <a:r>
              <a:rPr lang="en-GB" dirty="0" smtClean="0"/>
              <a:t>(±2 units)</a:t>
            </a:r>
            <a:endParaRPr lang="en-GB" dirty="0"/>
          </a:p>
          <a:p>
            <a:pPr marL="285750" indent="-285750">
              <a:buFont typeface="Arial" pitchFamily="34" charset="0"/>
              <a:buChar char="•"/>
            </a:pPr>
            <a:endParaRPr lang="en-GB" dirty="0" smtClean="0"/>
          </a:p>
          <a:p>
            <a:pPr marL="285750" indent="-285750">
              <a:buFont typeface="Arial" pitchFamily="34" charset="0"/>
              <a:buChar char="•"/>
            </a:pPr>
            <a:r>
              <a:rPr lang="en-GB" b="1" dirty="0" smtClean="0">
                <a:solidFill>
                  <a:srgbClr val="FF0000"/>
                </a:solidFill>
              </a:rPr>
              <a:t>Small imperfection</a:t>
            </a:r>
            <a:r>
              <a:rPr lang="en-GB" dirty="0" smtClean="0"/>
              <a:t> in the persistent </a:t>
            </a:r>
            <a:r>
              <a:rPr lang="en-GB" dirty="0"/>
              <a:t>currents model </a:t>
            </a:r>
            <a:r>
              <a:rPr lang="en-GB" dirty="0" smtClean="0"/>
              <a:t>&lt;3 kA, but still very good control considering the 8 units swing (300 Q’ units) of b3</a:t>
            </a:r>
          </a:p>
          <a:p>
            <a:pPr marL="285750" indent="-285750">
              <a:buFont typeface="Arial" pitchFamily="34" charset="0"/>
              <a:buChar char="•"/>
            </a:pPr>
            <a:endParaRPr lang="en-GB" dirty="0" smtClean="0"/>
          </a:p>
          <a:p>
            <a:pPr marL="285750" indent="-285750">
              <a:buFont typeface="Arial" pitchFamily="34" charset="0"/>
              <a:buChar char="•"/>
            </a:pPr>
            <a:r>
              <a:rPr lang="en-GB" dirty="0" smtClean="0"/>
              <a:t>No visible effect from the missing RCS (compensation split on the other 7 circuits)</a:t>
            </a:r>
            <a:endParaRPr lang="en-US" dirty="0"/>
          </a:p>
        </p:txBody>
      </p:sp>
      <p:sp>
        <p:nvSpPr>
          <p:cNvPr id="11"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549" y="1064083"/>
            <a:ext cx="2348917" cy="2286000"/>
          </a:xfrm>
          <a:prstGeom prst="rect">
            <a:avLst/>
          </a:prstGeom>
          <a:ln>
            <a:solidFill>
              <a:srgbClr val="262626"/>
            </a:solid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6167" y="1064179"/>
            <a:ext cx="2348917" cy="2286000"/>
          </a:xfrm>
          <a:prstGeom prst="rect">
            <a:avLst/>
          </a:prstGeom>
          <a:ln>
            <a:solidFill>
              <a:srgbClr val="262626"/>
            </a:solidFill>
          </a:ln>
          <a:effectLst>
            <a:outerShdw blurRad="292100" dist="139700" dir="2700000" algn="tl" rotWithShape="0">
              <a:srgbClr val="333333">
                <a:alpha val="65000"/>
              </a:srgbClr>
            </a:outerShdw>
          </a:effectLst>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7550" y="3822114"/>
            <a:ext cx="2348917" cy="2286000"/>
          </a:xfrm>
          <a:prstGeom prst="rect">
            <a:avLst/>
          </a:prstGeom>
          <a:ln>
            <a:solidFill>
              <a:srgbClr val="262626"/>
            </a:solidFill>
          </a:ln>
          <a:effectLst>
            <a:outerShdw blurRad="292100" dist="139700" dir="2700000" algn="tl" rotWithShape="0">
              <a:srgbClr val="333333">
                <a:alpha val="65000"/>
              </a:srgbClr>
            </a:outerShdw>
          </a:effectLst>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6168" y="3824514"/>
            <a:ext cx="2348917" cy="2286000"/>
          </a:xfrm>
          <a:prstGeom prst="rect">
            <a:avLst/>
          </a:prstGeom>
          <a:ln>
            <a:solidFill>
              <a:srgbClr val="262626"/>
            </a:solidFill>
          </a:ln>
          <a:effectLst>
            <a:outerShdw blurRad="292100" dist="139700" dir="2700000" algn="tl" rotWithShape="0">
              <a:srgbClr val="333333">
                <a:alpha val="65000"/>
              </a:srgbClr>
            </a:outerShdw>
          </a:effectLst>
        </p:spPr>
      </p:pic>
      <p:sp>
        <p:nvSpPr>
          <p:cNvPr id="3" name="TextBox 2"/>
          <p:cNvSpPr txBox="1"/>
          <p:nvPr/>
        </p:nvSpPr>
        <p:spPr>
          <a:xfrm>
            <a:off x="277898" y="866837"/>
            <a:ext cx="646443" cy="369332"/>
          </a:xfrm>
          <a:prstGeom prst="rect">
            <a:avLst/>
          </a:prstGeom>
          <a:noFill/>
        </p:spPr>
        <p:txBody>
          <a:bodyPr wrap="none" rtlCol="0">
            <a:spAutoFit/>
          </a:bodyPr>
          <a:lstStyle/>
          <a:p>
            <a:r>
              <a:rPr lang="en-US" b="1" dirty="0" smtClean="0">
                <a:solidFill>
                  <a:srgbClr val="262626"/>
                </a:solidFill>
              </a:rPr>
              <a:t>B1H</a:t>
            </a:r>
            <a:endParaRPr lang="en-US" b="1" dirty="0">
              <a:solidFill>
                <a:srgbClr val="262626"/>
              </a:solidFill>
            </a:endParaRPr>
          </a:p>
        </p:txBody>
      </p:sp>
      <p:sp>
        <p:nvSpPr>
          <p:cNvPr id="15" name="TextBox 14"/>
          <p:cNvSpPr txBox="1"/>
          <p:nvPr/>
        </p:nvSpPr>
        <p:spPr>
          <a:xfrm>
            <a:off x="3317557" y="866143"/>
            <a:ext cx="659155" cy="369332"/>
          </a:xfrm>
          <a:prstGeom prst="rect">
            <a:avLst/>
          </a:prstGeom>
          <a:noFill/>
        </p:spPr>
        <p:txBody>
          <a:bodyPr wrap="none" rtlCol="0">
            <a:spAutoFit/>
          </a:bodyPr>
          <a:lstStyle/>
          <a:p>
            <a:r>
              <a:rPr lang="en-US" b="1" dirty="0" smtClean="0">
                <a:solidFill>
                  <a:srgbClr val="262626"/>
                </a:solidFill>
              </a:rPr>
              <a:t>B1V</a:t>
            </a:r>
            <a:endParaRPr lang="en-US" b="1" dirty="0">
              <a:solidFill>
                <a:srgbClr val="262626"/>
              </a:solidFill>
            </a:endParaRPr>
          </a:p>
        </p:txBody>
      </p:sp>
      <p:sp>
        <p:nvSpPr>
          <p:cNvPr id="16" name="TextBox 15"/>
          <p:cNvSpPr txBox="1"/>
          <p:nvPr/>
        </p:nvSpPr>
        <p:spPr>
          <a:xfrm>
            <a:off x="276982" y="3612790"/>
            <a:ext cx="646443" cy="369332"/>
          </a:xfrm>
          <a:prstGeom prst="rect">
            <a:avLst/>
          </a:prstGeom>
          <a:noFill/>
        </p:spPr>
        <p:txBody>
          <a:bodyPr wrap="none" rtlCol="0">
            <a:spAutoFit/>
          </a:bodyPr>
          <a:lstStyle/>
          <a:p>
            <a:r>
              <a:rPr lang="en-US" b="1" dirty="0" smtClean="0">
                <a:solidFill>
                  <a:srgbClr val="262626"/>
                </a:solidFill>
              </a:rPr>
              <a:t>B2H</a:t>
            </a:r>
            <a:endParaRPr lang="en-US" b="1" dirty="0">
              <a:solidFill>
                <a:srgbClr val="262626"/>
              </a:solidFill>
            </a:endParaRPr>
          </a:p>
        </p:txBody>
      </p:sp>
      <p:sp>
        <p:nvSpPr>
          <p:cNvPr id="17" name="TextBox 16"/>
          <p:cNvSpPr txBox="1"/>
          <p:nvPr/>
        </p:nvSpPr>
        <p:spPr>
          <a:xfrm>
            <a:off x="3305227" y="3614496"/>
            <a:ext cx="659155" cy="369332"/>
          </a:xfrm>
          <a:prstGeom prst="rect">
            <a:avLst/>
          </a:prstGeom>
          <a:noFill/>
        </p:spPr>
        <p:txBody>
          <a:bodyPr wrap="none" rtlCol="0">
            <a:spAutoFit/>
          </a:bodyPr>
          <a:lstStyle/>
          <a:p>
            <a:r>
              <a:rPr lang="en-US" b="1" dirty="0" smtClean="0">
                <a:solidFill>
                  <a:srgbClr val="262626"/>
                </a:solidFill>
              </a:rPr>
              <a:t>B2V</a:t>
            </a:r>
            <a:endParaRPr lang="en-US" b="1" dirty="0">
              <a:solidFill>
                <a:srgbClr val="262626"/>
              </a:solidFill>
            </a:endParaRPr>
          </a:p>
        </p:txBody>
      </p:sp>
    </p:spTree>
    <p:extLst>
      <p:ext uri="{BB962C8B-B14F-4D97-AF65-F5344CB8AC3E}">
        <p14:creationId xmlns:p14="http://schemas.microsoft.com/office/powerpoint/2010/main" val="11721297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Ramp</a:t>
            </a:r>
            <a:endParaRPr lang="en-US" dirty="0"/>
          </a:p>
        </p:txBody>
      </p:sp>
      <p:sp>
        <p:nvSpPr>
          <p:cNvPr id="13" name="Slide Number Placeholder 12"/>
          <p:cNvSpPr>
            <a:spLocks noGrp="1"/>
          </p:cNvSpPr>
          <p:nvPr>
            <p:ph type="sldNum" sz="quarter" idx="12"/>
          </p:nvPr>
        </p:nvSpPr>
        <p:spPr/>
        <p:txBody>
          <a:bodyPr/>
          <a:lstStyle/>
          <a:p>
            <a:fld id="{ACE91491-4375-AA41-8137-3861025BA0D3}" type="slidenum">
              <a:rPr lang="en-US" smtClean="0"/>
              <a:pPr/>
              <a:t>16</a:t>
            </a:fld>
            <a:endParaRPr lang="en-US"/>
          </a:p>
        </p:txBody>
      </p:sp>
      <p:grpSp>
        <p:nvGrpSpPr>
          <p:cNvPr id="10" name="Group 9"/>
          <p:cNvGrpSpPr/>
          <p:nvPr/>
        </p:nvGrpSpPr>
        <p:grpSpPr>
          <a:xfrm>
            <a:off x="457200" y="1021699"/>
            <a:ext cx="2777096" cy="1521671"/>
            <a:chOff x="6490946" y="5100517"/>
            <a:chExt cx="2323454" cy="106680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0946" y="5100517"/>
              <a:ext cx="2323454" cy="1066800"/>
            </a:xfrm>
            <a:prstGeom prst="rect">
              <a:avLst/>
            </a:prstGeom>
            <a:ln>
              <a:solidFill>
                <a:schemeClr val="accent6">
                  <a:lumMod val="50000"/>
                </a:schemeClr>
              </a:solidFill>
            </a:ln>
            <a:effectLst>
              <a:outerShdw blurRad="292100" dist="139700" dir="2700000" algn="tl" rotWithShape="0">
                <a:srgbClr val="333333">
                  <a:alpha val="65000"/>
                </a:srgbClr>
              </a:outerShdw>
            </a:effectLst>
          </p:spPr>
        </p:pic>
        <p:sp>
          <p:nvSpPr>
            <p:cNvPr id="17" name="TextBox 16"/>
            <p:cNvSpPr txBox="1"/>
            <p:nvPr/>
          </p:nvSpPr>
          <p:spPr>
            <a:xfrm>
              <a:off x="7210998" y="5527502"/>
              <a:ext cx="1571977" cy="517856"/>
            </a:xfrm>
            <a:prstGeom prst="rect">
              <a:avLst/>
            </a:prstGeom>
            <a:noFill/>
          </p:spPr>
          <p:txBody>
            <a:bodyPr wrap="square" rtlCol="0">
              <a:spAutoFit/>
            </a:bodyPr>
            <a:lstStyle/>
            <a:p>
              <a:pPr algn="ctr"/>
              <a:r>
                <a:rPr lang="en-GB" sz="1400" b="1" dirty="0" smtClean="0"/>
                <a:t>b3 evolution during ramp (~8 units -&gt; 300 Q’ units)</a:t>
              </a:r>
              <a:endParaRPr lang="en-US" sz="1400" b="1" dirty="0"/>
            </a:p>
          </p:txBody>
        </p:sp>
      </p:grpSp>
      <p:sp>
        <p:nvSpPr>
          <p:cNvPr id="18"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pic>
        <p:nvPicPr>
          <p:cNvPr id="19" name="Picture 1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2815689"/>
            <a:ext cx="4905682" cy="3275108"/>
          </a:xfrm>
          <a:prstGeom prst="rect">
            <a:avLst/>
          </a:prstGeom>
          <a:ln>
            <a:solidFill>
              <a:schemeClr val="accent6">
                <a:lumMod val="50000"/>
              </a:schemeClr>
            </a:solidFill>
          </a:ln>
          <a:effectLst>
            <a:outerShdw blurRad="292100" dist="139700" dir="2700000" algn="tl" rotWithShape="0">
              <a:srgbClr val="333333">
                <a:alpha val="65000"/>
              </a:srgbClr>
            </a:outerShdw>
          </a:effectLst>
        </p:spPr>
      </p:pic>
      <p:sp>
        <p:nvSpPr>
          <p:cNvPr id="24" name="TextBox 23"/>
          <p:cNvSpPr txBox="1"/>
          <p:nvPr/>
        </p:nvSpPr>
        <p:spPr>
          <a:xfrm>
            <a:off x="6661077" y="590328"/>
            <a:ext cx="2315203" cy="584776"/>
          </a:xfrm>
          <a:prstGeom prst="rect">
            <a:avLst/>
          </a:prstGeom>
          <a:noFill/>
        </p:spPr>
        <p:txBody>
          <a:bodyPr wrap="square" rtlCol="0">
            <a:spAutoFit/>
          </a:bodyPr>
          <a:lstStyle/>
          <a:p>
            <a:pPr algn="ctr"/>
            <a:r>
              <a:rPr lang="en-GB" sz="1600" b="1" dirty="0" smtClean="0">
                <a:solidFill>
                  <a:srgbClr val="800000"/>
                </a:solidFill>
              </a:rPr>
              <a:t>Typical </a:t>
            </a:r>
            <a:r>
              <a:rPr lang="en-GB" sz="1600" b="1" dirty="0" err="1" smtClean="0">
                <a:solidFill>
                  <a:srgbClr val="800000"/>
                </a:solidFill>
              </a:rPr>
              <a:t>sextupole</a:t>
            </a:r>
            <a:r>
              <a:rPr lang="en-GB" sz="1600" b="1" dirty="0" smtClean="0">
                <a:solidFill>
                  <a:srgbClr val="800000"/>
                </a:solidFill>
              </a:rPr>
              <a:t> correction</a:t>
            </a:r>
            <a:endParaRPr lang="en-US" sz="1600" b="1" dirty="0">
              <a:solidFill>
                <a:srgbClr val="800000"/>
              </a:solidFill>
            </a:endParaRPr>
          </a:p>
        </p:txBody>
      </p:sp>
      <p:grpSp>
        <p:nvGrpSpPr>
          <p:cNvPr id="11" name="Group 10"/>
          <p:cNvGrpSpPr/>
          <p:nvPr/>
        </p:nvGrpSpPr>
        <p:grpSpPr>
          <a:xfrm>
            <a:off x="3635455" y="413456"/>
            <a:ext cx="2929452" cy="1371600"/>
            <a:chOff x="5968495" y="1538053"/>
            <a:chExt cx="2929452" cy="1371600"/>
          </a:xfrm>
        </p:grpSpPr>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8495" y="1538053"/>
              <a:ext cx="2929452" cy="1371600"/>
            </a:xfrm>
            <a:prstGeom prst="rect">
              <a:avLst/>
            </a:prstGeom>
            <a:ln>
              <a:solidFill>
                <a:schemeClr val="accent6">
                  <a:lumMod val="50000"/>
                </a:schemeClr>
              </a:solidFill>
            </a:ln>
            <a:effectLst>
              <a:outerShdw blurRad="292100" dist="139700" dir="2700000" algn="tl" rotWithShape="0">
                <a:srgbClr val="333333">
                  <a:alpha val="65000"/>
                </a:srgbClr>
              </a:outerShdw>
            </a:effectLst>
          </p:spPr>
        </p:pic>
        <p:sp>
          <p:nvSpPr>
            <p:cNvPr id="25" name="TextBox 24"/>
            <p:cNvSpPr txBox="1"/>
            <p:nvPr/>
          </p:nvSpPr>
          <p:spPr>
            <a:xfrm>
              <a:off x="6661139" y="2043259"/>
              <a:ext cx="2025661" cy="307777"/>
            </a:xfrm>
            <a:prstGeom prst="rect">
              <a:avLst/>
            </a:prstGeom>
            <a:noFill/>
          </p:spPr>
          <p:txBody>
            <a:bodyPr wrap="square" rtlCol="0">
              <a:spAutoFit/>
            </a:bodyPr>
            <a:lstStyle/>
            <a:p>
              <a:pPr algn="ctr"/>
              <a:r>
                <a:rPr lang="en-GB" sz="1400" b="1" dirty="0" smtClean="0"/>
                <a:t>Vertical</a:t>
              </a:r>
            </a:p>
          </p:txBody>
        </p:sp>
      </p:grpSp>
      <p:grpSp>
        <p:nvGrpSpPr>
          <p:cNvPr id="12" name="Group 11"/>
          <p:cNvGrpSpPr/>
          <p:nvPr/>
        </p:nvGrpSpPr>
        <p:grpSpPr>
          <a:xfrm>
            <a:off x="6015136" y="1329507"/>
            <a:ext cx="2935224" cy="1371600"/>
            <a:chOff x="3881772" y="113673"/>
            <a:chExt cx="2935224" cy="1371600"/>
          </a:xfrm>
        </p:grpSpPr>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1772" y="113673"/>
              <a:ext cx="2935224" cy="1371600"/>
            </a:xfrm>
            <a:prstGeom prst="rect">
              <a:avLst/>
            </a:prstGeom>
            <a:ln>
              <a:solidFill>
                <a:schemeClr val="accent6">
                  <a:lumMod val="50000"/>
                </a:schemeClr>
              </a:solidFill>
            </a:ln>
            <a:effectLst>
              <a:outerShdw blurRad="292100" dist="139700" dir="2700000" algn="tl" rotWithShape="0">
                <a:srgbClr val="333333">
                  <a:alpha val="65000"/>
                </a:srgbClr>
              </a:outerShdw>
            </a:effectLst>
          </p:spPr>
        </p:pic>
        <p:sp>
          <p:nvSpPr>
            <p:cNvPr id="26" name="TextBox 25"/>
            <p:cNvSpPr txBox="1"/>
            <p:nvPr/>
          </p:nvSpPr>
          <p:spPr>
            <a:xfrm>
              <a:off x="4635478" y="566700"/>
              <a:ext cx="2025661" cy="307777"/>
            </a:xfrm>
            <a:prstGeom prst="rect">
              <a:avLst/>
            </a:prstGeom>
            <a:noFill/>
          </p:spPr>
          <p:txBody>
            <a:bodyPr wrap="square" rtlCol="0">
              <a:spAutoFit/>
            </a:bodyPr>
            <a:lstStyle/>
            <a:p>
              <a:pPr algn="ctr"/>
              <a:r>
                <a:rPr lang="en-GB" sz="1400" b="1" dirty="0" smtClean="0"/>
                <a:t>Horizontal</a:t>
              </a:r>
              <a:endParaRPr lang="en-US" sz="1400" b="1" dirty="0"/>
            </a:p>
          </p:txBody>
        </p:sp>
      </p:grpSp>
      <p:sp>
        <p:nvSpPr>
          <p:cNvPr id="28" name="TextBox 27"/>
          <p:cNvSpPr txBox="1"/>
          <p:nvPr/>
        </p:nvSpPr>
        <p:spPr>
          <a:xfrm>
            <a:off x="5498979" y="3050462"/>
            <a:ext cx="3513242" cy="3016210"/>
          </a:xfrm>
          <a:prstGeom prst="rect">
            <a:avLst/>
          </a:prstGeom>
          <a:noFill/>
        </p:spPr>
        <p:txBody>
          <a:bodyPr wrap="square" rtlCol="0">
            <a:spAutoFit/>
          </a:bodyPr>
          <a:lstStyle/>
          <a:p>
            <a:pPr algn="ctr"/>
            <a:r>
              <a:rPr lang="en-US" sz="2000" dirty="0" smtClean="0"/>
              <a:t>Bare Q’ along the ramp</a:t>
            </a:r>
          </a:p>
          <a:p>
            <a:pPr algn="ctr"/>
            <a:r>
              <a:rPr lang="en-US" sz="1600" dirty="0" smtClean="0"/>
              <a:t>(lattice </a:t>
            </a:r>
            <a:r>
              <a:rPr lang="en-US" sz="1600" dirty="0" err="1" smtClean="0"/>
              <a:t>sext</a:t>
            </a:r>
            <a:r>
              <a:rPr lang="en-US" sz="1600" dirty="0" smtClean="0"/>
              <a:t> corrections removed)</a:t>
            </a:r>
            <a:r>
              <a:rPr lang="en-US" sz="2000" dirty="0" smtClean="0"/>
              <a:t>:</a:t>
            </a:r>
          </a:p>
          <a:p>
            <a:pPr algn="ctr"/>
            <a:endParaRPr lang="en-US" sz="1000" dirty="0" smtClean="0"/>
          </a:p>
          <a:p>
            <a:pPr marL="285750" indent="-285750" algn="just">
              <a:buFont typeface="Arial"/>
              <a:buChar char="•"/>
            </a:pPr>
            <a:r>
              <a:rPr lang="en-US" sz="2000" dirty="0" smtClean="0"/>
              <a:t>Precision of the model above 3 kA is ±5 Q’ units</a:t>
            </a:r>
          </a:p>
          <a:p>
            <a:pPr marL="285750" indent="-285750" algn="just">
              <a:buFont typeface="Arial"/>
              <a:buChar char="•"/>
            </a:pPr>
            <a:r>
              <a:rPr lang="en-US" sz="2000" dirty="0" smtClean="0"/>
              <a:t>~1 unit of uncorrected b3 below 3 kA</a:t>
            </a:r>
          </a:p>
          <a:p>
            <a:pPr marL="285750" indent="-285750" algn="just">
              <a:buFont typeface="Arial"/>
              <a:buChar char="•"/>
            </a:pPr>
            <a:r>
              <a:rPr lang="en-US" sz="2000" dirty="0" smtClean="0"/>
              <a:t>In addition, about 15 Q’ units error (positive in both planes)…on ~300 Q’ swing</a:t>
            </a:r>
            <a:endParaRPr lang="en-US" sz="2000" dirty="0"/>
          </a:p>
        </p:txBody>
      </p:sp>
    </p:spTree>
    <p:extLst>
      <p:ext uri="{BB962C8B-B14F-4D97-AF65-F5344CB8AC3E}">
        <p14:creationId xmlns:p14="http://schemas.microsoft.com/office/powerpoint/2010/main" val="401907347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ACE91491-4375-AA41-8137-3861025BA0D3}" type="slidenum">
              <a:rPr lang="en-US" smtClean="0"/>
              <a:pPr/>
              <a:t>17</a:t>
            </a:fld>
            <a:endParaRPr lang="en-US"/>
          </a:p>
        </p:txBody>
      </p:sp>
      <p:sp>
        <p:nvSpPr>
          <p:cNvPr id="6" name="Title 1"/>
          <p:cNvSpPr>
            <a:spLocks noGrp="1"/>
          </p:cNvSpPr>
          <p:nvPr>
            <p:ph type="title"/>
          </p:nvPr>
        </p:nvSpPr>
        <p:spPr>
          <a:xfrm>
            <a:off x="457200" y="233493"/>
            <a:ext cx="8226854" cy="558988"/>
          </a:xfrm>
        </p:spPr>
        <p:txBody>
          <a:bodyPr>
            <a:normAutofit fontScale="90000"/>
          </a:bodyPr>
          <a:lstStyle/>
          <a:p>
            <a:r>
              <a:rPr lang="en-US" dirty="0" smtClean="0"/>
              <a:t>Decay @flat-top</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 y="1371066"/>
            <a:ext cx="3723709" cy="2286000"/>
          </a:xfrm>
          <a:prstGeom prst="rect">
            <a:avLst/>
          </a:prstGeom>
          <a:noFill/>
          <a:ln w="9525">
            <a:solidFill>
              <a:schemeClr val="accent6">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8910" y="1811713"/>
            <a:ext cx="3688686" cy="2468880"/>
          </a:xfrm>
          <a:prstGeom prst="rect">
            <a:avLst/>
          </a:prstGeom>
          <a:noFill/>
          <a:ln w="9525">
            <a:solidFill>
              <a:schemeClr val="accent6">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679056" y="1001734"/>
            <a:ext cx="1223412" cy="369332"/>
          </a:xfrm>
          <a:prstGeom prst="rect">
            <a:avLst/>
          </a:prstGeom>
          <a:noFill/>
        </p:spPr>
        <p:txBody>
          <a:bodyPr wrap="none" rtlCol="0">
            <a:spAutoFit/>
          </a:bodyPr>
          <a:lstStyle/>
          <a:p>
            <a:r>
              <a:rPr lang="en-GB" dirty="0" smtClean="0">
                <a:solidFill>
                  <a:schemeClr val="accent6">
                    <a:lumMod val="50000"/>
                  </a:schemeClr>
                </a:solidFill>
              </a:rPr>
              <a:t>Horizontal</a:t>
            </a:r>
            <a:endParaRPr lang="en-US" dirty="0">
              <a:solidFill>
                <a:schemeClr val="accent6">
                  <a:lumMod val="50000"/>
                </a:schemeClr>
              </a:solidFill>
            </a:endParaRPr>
          </a:p>
        </p:txBody>
      </p:sp>
      <p:sp>
        <p:nvSpPr>
          <p:cNvPr id="10" name="TextBox 9"/>
          <p:cNvSpPr txBox="1"/>
          <p:nvPr/>
        </p:nvSpPr>
        <p:spPr>
          <a:xfrm>
            <a:off x="6319837" y="1464213"/>
            <a:ext cx="941348" cy="369332"/>
          </a:xfrm>
          <a:prstGeom prst="rect">
            <a:avLst/>
          </a:prstGeom>
          <a:noFill/>
        </p:spPr>
        <p:txBody>
          <a:bodyPr wrap="none" rtlCol="0">
            <a:spAutoFit/>
          </a:bodyPr>
          <a:lstStyle/>
          <a:p>
            <a:r>
              <a:rPr lang="en-GB" dirty="0" smtClean="0">
                <a:solidFill>
                  <a:schemeClr val="accent6">
                    <a:lumMod val="50000"/>
                  </a:schemeClr>
                </a:solidFill>
              </a:rPr>
              <a:t>Vertical</a:t>
            </a:r>
            <a:endParaRPr lang="en-US" dirty="0">
              <a:solidFill>
                <a:schemeClr val="accent6">
                  <a:lumMod val="50000"/>
                </a:schemeClr>
              </a:solidFill>
            </a:endParaRPr>
          </a:p>
        </p:txBody>
      </p:sp>
      <p:sp>
        <p:nvSpPr>
          <p:cNvPr id="8" name="TextBox 7"/>
          <p:cNvSpPr txBox="1"/>
          <p:nvPr/>
        </p:nvSpPr>
        <p:spPr>
          <a:xfrm>
            <a:off x="3782821" y="3626158"/>
            <a:ext cx="482824" cy="307777"/>
          </a:xfrm>
          <a:prstGeom prst="rect">
            <a:avLst/>
          </a:prstGeom>
          <a:noFill/>
        </p:spPr>
        <p:txBody>
          <a:bodyPr wrap="none" rtlCol="0">
            <a:spAutoFit/>
          </a:bodyPr>
          <a:lstStyle/>
          <a:p>
            <a:r>
              <a:rPr lang="en-GB" sz="1400" b="1" dirty="0" smtClean="0">
                <a:solidFill>
                  <a:srgbClr val="000000"/>
                </a:solidFill>
              </a:rPr>
              <a:t>sec</a:t>
            </a:r>
            <a:endParaRPr lang="en-GB" sz="1400" b="1" dirty="0">
              <a:solidFill>
                <a:srgbClr val="000000"/>
              </a:solidFill>
            </a:endParaRPr>
          </a:p>
        </p:txBody>
      </p:sp>
      <p:sp>
        <p:nvSpPr>
          <p:cNvPr id="13" name="TextBox 12"/>
          <p:cNvSpPr txBox="1"/>
          <p:nvPr/>
        </p:nvSpPr>
        <p:spPr>
          <a:xfrm>
            <a:off x="8281889" y="4246481"/>
            <a:ext cx="482824" cy="307777"/>
          </a:xfrm>
          <a:prstGeom prst="rect">
            <a:avLst/>
          </a:prstGeom>
          <a:noFill/>
        </p:spPr>
        <p:txBody>
          <a:bodyPr wrap="none" rtlCol="0">
            <a:spAutoFit/>
          </a:bodyPr>
          <a:lstStyle/>
          <a:p>
            <a:r>
              <a:rPr lang="en-GB" sz="1400" b="1" dirty="0" smtClean="0">
                <a:solidFill>
                  <a:srgbClr val="000000"/>
                </a:solidFill>
              </a:rPr>
              <a:t>sec</a:t>
            </a:r>
            <a:endParaRPr lang="en-GB" sz="1400" b="1" dirty="0">
              <a:solidFill>
                <a:srgbClr val="000000"/>
              </a:solidFill>
            </a:endParaRPr>
          </a:p>
        </p:txBody>
      </p:sp>
      <p:sp>
        <p:nvSpPr>
          <p:cNvPr id="14" name="TextBox 13"/>
          <p:cNvSpPr txBox="1"/>
          <p:nvPr/>
        </p:nvSpPr>
        <p:spPr>
          <a:xfrm>
            <a:off x="87280" y="1371632"/>
            <a:ext cx="373820" cy="307777"/>
          </a:xfrm>
          <a:prstGeom prst="rect">
            <a:avLst/>
          </a:prstGeom>
          <a:noFill/>
        </p:spPr>
        <p:txBody>
          <a:bodyPr wrap="none" rtlCol="0">
            <a:spAutoFit/>
          </a:bodyPr>
          <a:lstStyle/>
          <a:p>
            <a:r>
              <a:rPr lang="en-GB" sz="1400" b="1" dirty="0" smtClean="0">
                <a:solidFill>
                  <a:srgbClr val="000000"/>
                </a:solidFill>
              </a:rPr>
              <a:t>Q’</a:t>
            </a:r>
            <a:endParaRPr lang="en-GB" sz="1400" b="1" dirty="0">
              <a:solidFill>
                <a:srgbClr val="000000"/>
              </a:solidFill>
            </a:endParaRPr>
          </a:p>
        </p:txBody>
      </p:sp>
      <p:sp>
        <p:nvSpPr>
          <p:cNvPr id="15" name="TextBox 14"/>
          <p:cNvSpPr txBox="1"/>
          <p:nvPr/>
        </p:nvSpPr>
        <p:spPr>
          <a:xfrm>
            <a:off x="4638374" y="1806356"/>
            <a:ext cx="373820" cy="307777"/>
          </a:xfrm>
          <a:prstGeom prst="rect">
            <a:avLst/>
          </a:prstGeom>
          <a:noFill/>
        </p:spPr>
        <p:txBody>
          <a:bodyPr wrap="none" rtlCol="0">
            <a:spAutoFit/>
          </a:bodyPr>
          <a:lstStyle/>
          <a:p>
            <a:r>
              <a:rPr lang="en-GB" sz="1400" b="1" dirty="0" smtClean="0">
                <a:solidFill>
                  <a:srgbClr val="000000"/>
                </a:solidFill>
              </a:rPr>
              <a:t>Q’</a:t>
            </a:r>
            <a:endParaRPr lang="en-GB" sz="1400" b="1" dirty="0">
              <a:solidFill>
                <a:srgbClr val="000000"/>
              </a:solidFill>
            </a:endParaRPr>
          </a:p>
        </p:txBody>
      </p:sp>
      <p:sp>
        <p:nvSpPr>
          <p:cNvPr id="11" name="Rectangle 10"/>
          <p:cNvSpPr/>
          <p:nvPr/>
        </p:nvSpPr>
        <p:spPr>
          <a:xfrm>
            <a:off x="646939" y="5409189"/>
            <a:ext cx="3135882" cy="713437"/>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solidFill>
                  <a:srgbClr val="FF0000"/>
                </a:solidFill>
              </a:rPr>
              <a:t>Expected to be negligible is indeed very small!</a:t>
            </a:r>
            <a:endParaRPr lang="en-GB" sz="2000" dirty="0">
              <a:solidFill>
                <a:srgbClr val="FF0000"/>
              </a:solidFill>
            </a:endParaRPr>
          </a:p>
        </p:txBody>
      </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8936" y="356292"/>
            <a:ext cx="2074804" cy="940650"/>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6603397" y="3513"/>
            <a:ext cx="2417650" cy="338554"/>
          </a:xfrm>
          <a:prstGeom prst="rect">
            <a:avLst/>
          </a:prstGeom>
          <a:noFill/>
        </p:spPr>
        <p:txBody>
          <a:bodyPr wrap="none" rtlCol="0">
            <a:spAutoFit/>
          </a:bodyPr>
          <a:lstStyle/>
          <a:p>
            <a:r>
              <a:rPr lang="en-GB" sz="1600" b="1" dirty="0"/>
              <a:t>b</a:t>
            </a:r>
            <a:r>
              <a:rPr lang="en-GB" sz="1600" b="1" dirty="0" smtClean="0"/>
              <a:t>3 compensation knob</a:t>
            </a:r>
            <a:endParaRPr lang="en-GB" sz="1600" b="1" dirty="0"/>
          </a:p>
        </p:txBody>
      </p:sp>
      <p:sp>
        <p:nvSpPr>
          <p:cNvPr id="16" name="Rectangle 15"/>
          <p:cNvSpPr/>
          <p:nvPr/>
        </p:nvSpPr>
        <p:spPr>
          <a:xfrm>
            <a:off x="348969" y="4024635"/>
            <a:ext cx="1807492" cy="1015663"/>
          </a:xfrm>
          <a:prstGeom prst="rect">
            <a:avLst/>
          </a:prstGeom>
        </p:spPr>
        <p:txBody>
          <a:bodyPr wrap="square">
            <a:spAutoFit/>
          </a:bodyPr>
          <a:lstStyle/>
          <a:p>
            <a:pPr algn="ctr"/>
            <a:r>
              <a:rPr lang="en-GB" sz="2000" dirty="0" smtClean="0"/>
              <a:t>Q’ decay</a:t>
            </a:r>
          </a:p>
          <a:p>
            <a:pPr algn="ctr"/>
            <a:r>
              <a:rPr lang="en-GB" sz="2000" dirty="0" smtClean="0"/>
              <a:t>~2 units in H</a:t>
            </a:r>
          </a:p>
          <a:p>
            <a:pPr algn="ctr"/>
            <a:r>
              <a:rPr lang="en-GB" sz="2000" dirty="0" smtClean="0"/>
              <a:t>~</a:t>
            </a:r>
            <a:r>
              <a:rPr lang="en-GB" sz="2000" dirty="0"/>
              <a:t>1.5 </a:t>
            </a:r>
            <a:r>
              <a:rPr lang="en-GB" sz="2000" dirty="0" smtClean="0"/>
              <a:t>units in V</a:t>
            </a:r>
          </a:p>
        </p:txBody>
      </p:sp>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61185" y="4677548"/>
            <a:ext cx="1692870" cy="1647525"/>
          </a:xfrm>
          <a:prstGeom prst="rect">
            <a:avLst/>
          </a:prstGeom>
          <a:ln>
            <a:noFill/>
          </a:ln>
          <a:effectLst>
            <a:outerShdw blurRad="292100" dist="139700" dir="2700000" algn="tl" rotWithShape="0">
              <a:srgbClr val="333333">
                <a:alpha val="65000"/>
              </a:srgbClr>
            </a:outerShdw>
          </a:effectLst>
        </p:spPr>
      </p:pic>
      <p:sp>
        <p:nvSpPr>
          <p:cNvPr id="21" name="Rectangle 20"/>
          <p:cNvSpPr/>
          <p:nvPr/>
        </p:nvSpPr>
        <p:spPr>
          <a:xfrm>
            <a:off x="4466720" y="4989644"/>
            <a:ext cx="2108672" cy="1132982"/>
          </a:xfrm>
          <a:prstGeom prst="rect">
            <a:avLst/>
          </a:prstGeom>
          <a:noFill/>
          <a:ln w="38100">
            <a:solidFill>
              <a:srgbClr val="21049C"/>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2"/>
                </a:solidFill>
              </a:rPr>
              <a:t>Example of Q’ measurements at flattop after compensation</a:t>
            </a:r>
            <a:endParaRPr lang="en-GB" dirty="0">
              <a:solidFill>
                <a:schemeClr val="tx2"/>
              </a:solidFill>
            </a:endParaRPr>
          </a:p>
        </p:txBody>
      </p:sp>
      <p:sp>
        <p:nvSpPr>
          <p:cNvPr id="18" name="Right Arrow 17"/>
          <p:cNvSpPr/>
          <p:nvPr/>
        </p:nvSpPr>
        <p:spPr>
          <a:xfrm>
            <a:off x="6689692" y="5391160"/>
            <a:ext cx="409575" cy="313890"/>
          </a:xfrm>
          <a:prstGeom prst="rightArrow">
            <a:avLst/>
          </a:prstGeom>
          <a:solidFill>
            <a:srgbClr val="0070C0"/>
          </a:solidFill>
          <a:ln>
            <a:solidFill>
              <a:srgbClr val="21049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
        <p:nvSpPr>
          <p:cNvPr id="2" name="Rectangle 1"/>
          <p:cNvSpPr/>
          <p:nvPr/>
        </p:nvSpPr>
        <p:spPr>
          <a:xfrm>
            <a:off x="2723422" y="4332411"/>
            <a:ext cx="1803198" cy="400110"/>
          </a:xfrm>
          <a:prstGeom prst="rect">
            <a:avLst/>
          </a:prstGeom>
        </p:spPr>
        <p:txBody>
          <a:bodyPr wrap="none">
            <a:spAutoFit/>
          </a:bodyPr>
          <a:lstStyle/>
          <a:p>
            <a:pPr algn="ctr"/>
            <a:r>
              <a:rPr lang="en-GB" sz="2000" dirty="0"/>
              <a:t>~0.05 b3 units</a:t>
            </a:r>
          </a:p>
        </p:txBody>
      </p:sp>
      <p:sp>
        <p:nvSpPr>
          <p:cNvPr id="22" name="Right Arrow 21"/>
          <p:cNvSpPr/>
          <p:nvPr/>
        </p:nvSpPr>
        <p:spPr>
          <a:xfrm>
            <a:off x="2278361" y="4375521"/>
            <a:ext cx="409575" cy="313890"/>
          </a:xfrm>
          <a:prstGeom prst="rightArrow">
            <a:avLst/>
          </a:prstGeom>
          <a:solidFill>
            <a:srgbClr val="0070C0"/>
          </a:solidFill>
          <a:ln>
            <a:solidFill>
              <a:srgbClr val="21049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4728420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Squeeze</a:t>
            </a:r>
            <a:endParaRPr lang="en-US" dirty="0"/>
          </a:p>
        </p:txBody>
      </p:sp>
      <p:sp>
        <p:nvSpPr>
          <p:cNvPr id="13" name="Slide Number Placeholder 12"/>
          <p:cNvSpPr>
            <a:spLocks noGrp="1"/>
          </p:cNvSpPr>
          <p:nvPr>
            <p:ph type="sldNum" sz="quarter" idx="12"/>
          </p:nvPr>
        </p:nvSpPr>
        <p:spPr/>
        <p:txBody>
          <a:bodyPr/>
          <a:lstStyle/>
          <a:p>
            <a:fld id="{ACE91491-4375-AA41-8137-3861025BA0D3}" type="slidenum">
              <a:rPr lang="en-US" smtClean="0"/>
              <a:pPr/>
              <a:t>18</a:t>
            </a:fld>
            <a:endParaRPr lang="en-US"/>
          </a:p>
        </p:txBody>
      </p:sp>
      <p:sp>
        <p:nvSpPr>
          <p:cNvPr id="9" name="TextBox 8"/>
          <p:cNvSpPr txBox="1"/>
          <p:nvPr/>
        </p:nvSpPr>
        <p:spPr>
          <a:xfrm>
            <a:off x="6140181" y="1810083"/>
            <a:ext cx="2844360" cy="3816429"/>
          </a:xfrm>
          <a:prstGeom prst="rect">
            <a:avLst/>
          </a:prstGeom>
          <a:noFill/>
        </p:spPr>
        <p:txBody>
          <a:bodyPr wrap="square" rtlCol="0">
            <a:spAutoFit/>
          </a:bodyPr>
          <a:lstStyle/>
          <a:p>
            <a:pPr marL="285750" indent="-285750">
              <a:buFont typeface="Arial" pitchFamily="34" charset="0"/>
              <a:buChar char="•"/>
            </a:pPr>
            <a:r>
              <a:rPr lang="en-GB" sz="2200" dirty="0" smtClean="0"/>
              <a:t>Q’ stable in within ±2 units</a:t>
            </a:r>
          </a:p>
          <a:p>
            <a:pPr marL="285750" indent="-285750">
              <a:buFont typeface="Arial" pitchFamily="34" charset="0"/>
              <a:buChar char="•"/>
            </a:pPr>
            <a:endParaRPr lang="en-GB" sz="2200" dirty="0" smtClean="0"/>
          </a:p>
          <a:p>
            <a:pPr marL="285750" indent="-285750">
              <a:buFont typeface="Arial" pitchFamily="34" charset="0"/>
              <a:buChar char="•"/>
            </a:pPr>
            <a:r>
              <a:rPr lang="en-GB" sz="2200" dirty="0" smtClean="0"/>
              <a:t>Noisy signal (</a:t>
            </a:r>
            <a:r>
              <a:rPr lang="en-GB" sz="2200" dirty="0"/>
              <a:t>V especially) </a:t>
            </a:r>
            <a:r>
              <a:rPr lang="en-GB" sz="2200" dirty="0" smtClean="0"/>
              <a:t>=&gt; measurements </a:t>
            </a:r>
            <a:r>
              <a:rPr lang="en-GB" sz="2200" dirty="0"/>
              <a:t>not </a:t>
            </a:r>
            <a:r>
              <a:rPr lang="en-GB" sz="2200" dirty="0" smtClean="0"/>
              <a:t>fully reliable</a:t>
            </a:r>
          </a:p>
          <a:p>
            <a:pPr marL="285750" indent="-285750">
              <a:buFont typeface="Arial" pitchFamily="34" charset="0"/>
              <a:buChar char="•"/>
            </a:pPr>
            <a:endParaRPr lang="en-GB" sz="2200" dirty="0" smtClean="0"/>
          </a:p>
          <a:p>
            <a:pPr marL="285750" indent="-285750">
              <a:buFont typeface="Arial" pitchFamily="34" charset="0"/>
              <a:buChar char="•"/>
            </a:pPr>
            <a:r>
              <a:rPr lang="en-GB" sz="2200" dirty="0" smtClean="0"/>
              <a:t>Some feed-forward could be done (fine tuning)</a:t>
            </a:r>
            <a:endParaRPr lang="en-US" sz="2200" dirty="0"/>
          </a:p>
        </p:txBody>
      </p:sp>
      <p:sp>
        <p:nvSpPr>
          <p:cNvPr id="16"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884" y="1065758"/>
            <a:ext cx="2536830" cy="2468880"/>
          </a:xfrm>
          <a:prstGeom prst="rect">
            <a:avLst/>
          </a:prstGeom>
          <a:ln>
            <a:solidFill>
              <a:srgbClr val="262626"/>
            </a:solidFill>
          </a:ln>
          <a:effectLst>
            <a:outerShdw blurRad="292100" dist="139700" dir="2700000" algn="tl" rotWithShape="0">
              <a:srgbClr val="333333">
                <a:alpha val="65000"/>
              </a:srgbClr>
            </a:outerShdw>
          </a:effectLst>
        </p:spPr>
      </p:pic>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7398" y="1065758"/>
            <a:ext cx="2536830" cy="2468880"/>
          </a:xfrm>
          <a:prstGeom prst="rect">
            <a:avLst/>
          </a:prstGeom>
          <a:ln>
            <a:solidFill>
              <a:srgbClr val="262626"/>
            </a:solidFill>
          </a:ln>
          <a:effectLst>
            <a:outerShdw blurRad="292100" dist="139700" dir="2700000" algn="tl" rotWithShape="0">
              <a:srgbClr val="333333">
                <a:alpha val="65000"/>
              </a:srgbClr>
            </a:outerShdw>
          </a:effectLst>
        </p:spPr>
      </p:pic>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4883" y="3764753"/>
            <a:ext cx="2536830" cy="2468880"/>
          </a:xfrm>
          <a:prstGeom prst="rect">
            <a:avLst/>
          </a:prstGeom>
          <a:ln>
            <a:solidFill>
              <a:srgbClr val="262626"/>
            </a:solidFill>
          </a:ln>
          <a:effectLst>
            <a:outerShdw blurRad="292100" dist="139700" dir="2700000" algn="tl" rotWithShape="0">
              <a:srgbClr val="333333">
                <a:alpha val="65000"/>
              </a:srgbClr>
            </a:outerShdw>
          </a:effectLst>
        </p:spPr>
      </p:pic>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17398" y="3764753"/>
            <a:ext cx="2536830" cy="2468880"/>
          </a:xfrm>
          <a:prstGeom prst="rect">
            <a:avLst/>
          </a:prstGeom>
          <a:ln>
            <a:solidFill>
              <a:srgbClr val="262626"/>
            </a:solidFill>
          </a:ln>
          <a:effectLst>
            <a:outerShdw blurRad="292100" dist="139700" dir="2700000" algn="tl" rotWithShape="0">
              <a:srgbClr val="333333">
                <a:alpha val="65000"/>
              </a:srgbClr>
            </a:outerShdw>
          </a:effectLst>
        </p:spPr>
      </p:pic>
      <p:sp>
        <p:nvSpPr>
          <p:cNvPr id="10" name="TextBox 9"/>
          <p:cNvSpPr txBox="1"/>
          <p:nvPr/>
        </p:nvSpPr>
        <p:spPr>
          <a:xfrm>
            <a:off x="191588" y="866837"/>
            <a:ext cx="646443" cy="369332"/>
          </a:xfrm>
          <a:prstGeom prst="rect">
            <a:avLst/>
          </a:prstGeom>
          <a:noFill/>
        </p:spPr>
        <p:txBody>
          <a:bodyPr wrap="none" rtlCol="0">
            <a:spAutoFit/>
          </a:bodyPr>
          <a:lstStyle/>
          <a:p>
            <a:r>
              <a:rPr lang="en-US" b="1" dirty="0" smtClean="0">
                <a:solidFill>
                  <a:srgbClr val="262626"/>
                </a:solidFill>
              </a:rPr>
              <a:t>B1H</a:t>
            </a:r>
            <a:endParaRPr lang="en-US" b="1" dirty="0">
              <a:solidFill>
                <a:srgbClr val="262626"/>
              </a:solidFill>
            </a:endParaRPr>
          </a:p>
        </p:txBody>
      </p:sp>
      <p:sp>
        <p:nvSpPr>
          <p:cNvPr id="11" name="TextBox 10"/>
          <p:cNvSpPr txBox="1"/>
          <p:nvPr/>
        </p:nvSpPr>
        <p:spPr>
          <a:xfrm>
            <a:off x="3033967" y="853814"/>
            <a:ext cx="659155" cy="369332"/>
          </a:xfrm>
          <a:prstGeom prst="rect">
            <a:avLst/>
          </a:prstGeom>
          <a:noFill/>
        </p:spPr>
        <p:txBody>
          <a:bodyPr wrap="none" rtlCol="0">
            <a:spAutoFit/>
          </a:bodyPr>
          <a:lstStyle/>
          <a:p>
            <a:r>
              <a:rPr lang="en-US" b="1" dirty="0" smtClean="0">
                <a:solidFill>
                  <a:srgbClr val="262626"/>
                </a:solidFill>
              </a:rPr>
              <a:t>B1V</a:t>
            </a:r>
            <a:endParaRPr lang="en-US" b="1" dirty="0">
              <a:solidFill>
                <a:srgbClr val="262626"/>
              </a:solidFill>
            </a:endParaRPr>
          </a:p>
        </p:txBody>
      </p:sp>
      <p:sp>
        <p:nvSpPr>
          <p:cNvPr id="12" name="TextBox 11"/>
          <p:cNvSpPr txBox="1"/>
          <p:nvPr/>
        </p:nvSpPr>
        <p:spPr>
          <a:xfrm>
            <a:off x="178342" y="3563474"/>
            <a:ext cx="646443" cy="369332"/>
          </a:xfrm>
          <a:prstGeom prst="rect">
            <a:avLst/>
          </a:prstGeom>
          <a:noFill/>
        </p:spPr>
        <p:txBody>
          <a:bodyPr wrap="none" rtlCol="0">
            <a:spAutoFit/>
          </a:bodyPr>
          <a:lstStyle/>
          <a:p>
            <a:r>
              <a:rPr lang="en-US" b="1" dirty="0" smtClean="0">
                <a:solidFill>
                  <a:srgbClr val="262626"/>
                </a:solidFill>
              </a:rPr>
              <a:t>B2H</a:t>
            </a:r>
            <a:endParaRPr lang="en-US" b="1" dirty="0">
              <a:solidFill>
                <a:srgbClr val="262626"/>
              </a:solidFill>
            </a:endParaRPr>
          </a:p>
        </p:txBody>
      </p:sp>
      <p:sp>
        <p:nvSpPr>
          <p:cNvPr id="14" name="TextBox 13"/>
          <p:cNvSpPr txBox="1"/>
          <p:nvPr/>
        </p:nvSpPr>
        <p:spPr>
          <a:xfrm>
            <a:off x="3033967" y="3577509"/>
            <a:ext cx="659155" cy="369332"/>
          </a:xfrm>
          <a:prstGeom prst="rect">
            <a:avLst/>
          </a:prstGeom>
          <a:noFill/>
        </p:spPr>
        <p:txBody>
          <a:bodyPr wrap="none" rtlCol="0">
            <a:spAutoFit/>
          </a:bodyPr>
          <a:lstStyle/>
          <a:p>
            <a:r>
              <a:rPr lang="en-US" b="1" dirty="0" smtClean="0">
                <a:solidFill>
                  <a:srgbClr val="262626"/>
                </a:solidFill>
              </a:rPr>
              <a:t>B2V</a:t>
            </a:r>
            <a:endParaRPr lang="en-US" b="1" dirty="0">
              <a:solidFill>
                <a:srgbClr val="262626"/>
              </a:solidFill>
            </a:endParaRPr>
          </a:p>
        </p:txBody>
      </p:sp>
    </p:spTree>
    <p:extLst>
      <p:ext uri="{BB962C8B-B14F-4D97-AF65-F5344CB8AC3E}">
        <p14:creationId xmlns:p14="http://schemas.microsoft.com/office/powerpoint/2010/main" val="640084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Reproducibility – </a:t>
            </a:r>
            <a:r>
              <a:rPr lang="en-US" sz="2800" dirty="0" smtClean="0"/>
              <a:t>B1 Horizontal</a:t>
            </a:r>
            <a:endParaRPr lang="en-US" sz="2800" dirty="0"/>
          </a:p>
        </p:txBody>
      </p:sp>
      <p:sp>
        <p:nvSpPr>
          <p:cNvPr id="13" name="Slide Number Placeholder 12"/>
          <p:cNvSpPr>
            <a:spLocks noGrp="1"/>
          </p:cNvSpPr>
          <p:nvPr>
            <p:ph type="sldNum" sz="quarter" idx="12"/>
          </p:nvPr>
        </p:nvSpPr>
        <p:spPr/>
        <p:txBody>
          <a:bodyPr/>
          <a:lstStyle/>
          <a:p>
            <a:fld id="{ACE91491-4375-AA41-8137-3861025BA0D3}" type="slidenum">
              <a:rPr lang="en-US" smtClean="0"/>
              <a:pPr/>
              <a:t>19</a:t>
            </a:fld>
            <a:endParaRPr lang="en-US"/>
          </a:p>
        </p:txBody>
      </p:sp>
      <p:sp>
        <p:nvSpPr>
          <p:cNvPr id="16"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pic>
        <p:nvPicPr>
          <p:cNvPr id="6" name="Picture 5" descr="B1H.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0620" y="1884952"/>
            <a:ext cx="3993145" cy="3886184"/>
          </a:xfrm>
          <a:prstGeom prst="rect">
            <a:avLst/>
          </a:prstGeom>
          <a:ln>
            <a:solidFill>
              <a:srgbClr val="262626"/>
            </a:solidFill>
          </a:ln>
          <a:effectLst>
            <a:outerShdw blurRad="292100" dist="139700" dir="2700000" algn="tl" rotWithShape="0">
              <a:srgbClr val="333333">
                <a:alpha val="65000"/>
              </a:srgbClr>
            </a:outerShdw>
          </a:effectLst>
        </p:spPr>
      </p:pic>
      <p:pic>
        <p:nvPicPr>
          <p:cNvPr id="7" name="Picture 6" descr="B1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806" y="1884952"/>
            <a:ext cx="3993145" cy="3886184"/>
          </a:xfrm>
          <a:prstGeom prst="rect">
            <a:avLst/>
          </a:prstGeom>
          <a:ln>
            <a:solidFill>
              <a:srgbClr val="262626"/>
            </a:solidFill>
          </a:ln>
          <a:effectLst>
            <a:outerShdw blurRad="292100" dist="139700" dir="2700000" algn="tl" rotWithShape="0">
              <a:srgbClr val="333333">
                <a:alpha val="65000"/>
              </a:srgbClr>
            </a:outerShdw>
          </a:effectLst>
        </p:spPr>
      </p:pic>
      <p:sp>
        <p:nvSpPr>
          <p:cNvPr id="14" name="TextBox 13"/>
          <p:cNvSpPr txBox="1"/>
          <p:nvPr/>
        </p:nvSpPr>
        <p:spPr>
          <a:xfrm>
            <a:off x="5700719" y="1417314"/>
            <a:ext cx="2356910" cy="369332"/>
          </a:xfrm>
          <a:prstGeom prst="rect">
            <a:avLst/>
          </a:prstGeom>
          <a:noFill/>
        </p:spPr>
        <p:txBody>
          <a:bodyPr wrap="none" rtlCol="0">
            <a:spAutoFit/>
          </a:bodyPr>
          <a:lstStyle/>
          <a:p>
            <a:r>
              <a:rPr lang="en-US" b="1" dirty="0" smtClean="0"/>
              <a:t>Fill 4534 on Oct 25</a:t>
            </a:r>
            <a:r>
              <a:rPr lang="en-US" b="1" baseline="30000" dirty="0" smtClean="0"/>
              <a:t>th</a:t>
            </a:r>
            <a:endParaRPr lang="en-US" b="1" dirty="0"/>
          </a:p>
        </p:txBody>
      </p:sp>
      <p:sp>
        <p:nvSpPr>
          <p:cNvPr id="15" name="TextBox 14"/>
          <p:cNvSpPr txBox="1"/>
          <p:nvPr/>
        </p:nvSpPr>
        <p:spPr>
          <a:xfrm>
            <a:off x="1343227" y="1429291"/>
            <a:ext cx="2343948" cy="369332"/>
          </a:xfrm>
          <a:prstGeom prst="rect">
            <a:avLst/>
          </a:prstGeom>
          <a:noFill/>
        </p:spPr>
        <p:txBody>
          <a:bodyPr wrap="none" rtlCol="0">
            <a:spAutoFit/>
          </a:bodyPr>
          <a:lstStyle/>
          <a:p>
            <a:r>
              <a:rPr lang="en-US" b="1" dirty="0" smtClean="0"/>
              <a:t>Fill 4307 on Sept 5</a:t>
            </a:r>
            <a:r>
              <a:rPr lang="en-US" b="1" baseline="30000" dirty="0" smtClean="0"/>
              <a:t>th</a:t>
            </a:r>
            <a:endParaRPr lang="en-US" b="1" dirty="0"/>
          </a:p>
        </p:txBody>
      </p:sp>
      <p:sp>
        <p:nvSpPr>
          <p:cNvPr id="18" name="Rounded Rectangle 17"/>
          <p:cNvSpPr/>
          <p:nvPr/>
        </p:nvSpPr>
        <p:spPr>
          <a:xfrm>
            <a:off x="1171318" y="4105553"/>
            <a:ext cx="394552" cy="924674"/>
          </a:xfrm>
          <a:prstGeom prst="roundRect">
            <a:avLst/>
          </a:prstGeom>
          <a:noFill/>
          <a:ln w="28575" cmpd="sng">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p:nvSpPr>
        <p:spPr>
          <a:xfrm>
            <a:off x="5725379" y="4105553"/>
            <a:ext cx="390144" cy="1084951"/>
          </a:xfrm>
          <a:prstGeom prst="roundRect">
            <a:avLst/>
          </a:prstGeom>
          <a:noFill/>
          <a:ln w="28575" cmpd="sng">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130838" y="4654195"/>
            <a:ext cx="416223" cy="659600"/>
          </a:xfrm>
          <a:prstGeom prst="ellipse">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ounded Rectangle 20"/>
          <p:cNvSpPr/>
          <p:nvPr/>
        </p:nvSpPr>
        <p:spPr>
          <a:xfrm>
            <a:off x="1972748" y="4265830"/>
            <a:ext cx="2071387" cy="1047966"/>
          </a:xfrm>
          <a:prstGeom prst="roundRect">
            <a:avLst/>
          </a:prstGeom>
          <a:noFill/>
          <a:ln w="28575" cmpd="sng">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ed Rectangle 21"/>
          <p:cNvSpPr/>
          <p:nvPr/>
        </p:nvSpPr>
        <p:spPr>
          <a:xfrm>
            <a:off x="6547061" y="4435013"/>
            <a:ext cx="1960419" cy="1047966"/>
          </a:xfrm>
          <a:prstGeom prst="roundRect">
            <a:avLst/>
          </a:prstGeom>
          <a:noFill/>
          <a:ln w="28575" cmpd="sng">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1556525" y="4324395"/>
            <a:ext cx="416223" cy="659600"/>
          </a:xfrm>
          <a:prstGeom prst="ellipse">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6547061" y="171848"/>
            <a:ext cx="2490595" cy="923330"/>
          </a:xfrm>
          <a:prstGeom prst="rect">
            <a:avLst/>
          </a:prstGeom>
          <a:noFill/>
          <a:ln>
            <a:solidFill>
              <a:srgbClr val="0055A0"/>
            </a:solidFill>
          </a:ln>
        </p:spPr>
        <p:txBody>
          <a:bodyPr wrap="square" rtlCol="0">
            <a:spAutoFit/>
          </a:bodyPr>
          <a:lstStyle/>
          <a:p>
            <a:pPr algn="ctr"/>
            <a:r>
              <a:rPr lang="en-US" dirty="0" smtClean="0"/>
              <a:t>In Fill 4534 we enter the ramp with ~2 Q’ units more</a:t>
            </a:r>
            <a:endParaRPr lang="en-US" dirty="0"/>
          </a:p>
        </p:txBody>
      </p:sp>
    </p:spTree>
    <p:extLst>
      <p:ext uri="{BB962C8B-B14F-4D97-AF65-F5344CB8AC3E}">
        <p14:creationId xmlns:p14="http://schemas.microsoft.com/office/powerpoint/2010/main" val="10948682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47"/>
          <p:cNvSpPr>
            <a:spLocks noChangeArrowheads="1"/>
          </p:cNvSpPr>
          <p:nvPr/>
        </p:nvSpPr>
        <p:spPr bwMode="auto">
          <a:xfrm>
            <a:off x="0" y="2032000"/>
            <a:ext cx="9144000" cy="2438400"/>
          </a:xfrm>
          <a:prstGeom prst="rect">
            <a:avLst/>
          </a:prstGeom>
          <a:gradFill rotWithShape="1">
            <a:gsLst>
              <a:gs pos="0">
                <a:srgbClr val="003368">
                  <a:alpha val="70000"/>
                </a:srgbClr>
              </a:gs>
              <a:gs pos="100000">
                <a:srgbClr val="8BA2BA"/>
              </a:gs>
            </a:gsLst>
            <a:lin ang="0" scaled="1"/>
          </a:gradFill>
          <a:ln w="19050">
            <a:solidFill>
              <a:srgbClr val="333399"/>
            </a:solidFill>
            <a:miter lim="800000"/>
            <a:headEnd/>
            <a:tailEnd/>
          </a:ln>
        </p:spPr>
        <p:txBody>
          <a:bodyPr wrap="none" lIns="91435" tIns="45718" rIns="91435" bIns="45718" anchor="ctr"/>
          <a:lstStyle/>
          <a:p>
            <a:pPr algn="l" eaLnBrk="1" hangingPunct="1"/>
            <a:endParaRPr lang="en-US" sz="2400" dirty="0">
              <a:solidFill>
                <a:schemeClr val="bg1"/>
              </a:solidFill>
              <a:latin typeface="Calibri" charset="0"/>
            </a:endParaRPr>
          </a:p>
        </p:txBody>
      </p:sp>
      <p:pic>
        <p:nvPicPr>
          <p:cNvPr id="14" name="Picture 29" descr="Logo CERN width=144,      height=1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5" y="2489200"/>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801039" y="2237098"/>
            <a:ext cx="7133411" cy="1938992"/>
          </a:xfrm>
          <a:prstGeom prst="rect">
            <a:avLst/>
          </a:prstGeom>
          <a:noFill/>
        </p:spPr>
        <p:txBody>
          <a:bodyPr wrap="square" rtlCol="0">
            <a:spAutoFit/>
          </a:bodyPr>
          <a:lstStyle/>
          <a:p>
            <a:pPr algn="ctr"/>
            <a:r>
              <a:rPr lang="en-GB" sz="3000" b="1" dirty="0">
                <a:solidFill>
                  <a:schemeClr val="bg1"/>
                </a:solidFill>
              </a:rPr>
              <a:t>How precisely can we control our magnets? Experience and impact on the expected control of machine parameters (tune and chromaticity</a:t>
            </a:r>
            <a:r>
              <a:rPr lang="en-GB" sz="3000" b="1" dirty="0" smtClean="0">
                <a:solidFill>
                  <a:schemeClr val="bg1"/>
                </a:solidFill>
              </a:rPr>
              <a:t>)</a:t>
            </a:r>
            <a:endParaRPr lang="en-GB" sz="3000" b="1" dirty="0">
              <a:solidFill>
                <a:schemeClr val="bg1"/>
              </a:solidFill>
            </a:endParaRPr>
          </a:p>
        </p:txBody>
      </p:sp>
      <p:sp>
        <p:nvSpPr>
          <p:cNvPr id="6" name="TextBox 5"/>
          <p:cNvSpPr txBox="1"/>
          <p:nvPr/>
        </p:nvSpPr>
        <p:spPr>
          <a:xfrm>
            <a:off x="2186443" y="6438900"/>
            <a:ext cx="4771114" cy="276999"/>
          </a:xfrm>
          <a:prstGeom prst="rect">
            <a:avLst/>
          </a:prstGeom>
          <a:noFill/>
        </p:spPr>
        <p:txBody>
          <a:bodyPr wrap="none" rtlCol="0">
            <a:spAutoFit/>
          </a:bodyPr>
          <a:lstStyle/>
          <a:p>
            <a:r>
              <a:rPr lang="en-GB" sz="1200" b="1" dirty="0" smtClean="0"/>
              <a:t>Thanks to: </a:t>
            </a:r>
            <a:r>
              <a:rPr lang="en-GB" sz="1200" b="1" dirty="0" err="1" smtClean="0"/>
              <a:t>M.Lamont</a:t>
            </a:r>
            <a:r>
              <a:rPr lang="en-GB" sz="1200" b="1" dirty="0" smtClean="0"/>
              <a:t>, M. Schaumann, </a:t>
            </a:r>
            <a:r>
              <a:rPr lang="en-GB" sz="1200" b="1" dirty="0" err="1" smtClean="0"/>
              <a:t>E.Todesco</a:t>
            </a:r>
            <a:r>
              <a:rPr lang="en-GB" sz="1200" b="1" dirty="0" smtClean="0"/>
              <a:t>, </a:t>
            </a:r>
            <a:r>
              <a:rPr lang="en-GB" sz="1200" b="1" dirty="0" err="1"/>
              <a:t>J.Wenninger</a:t>
            </a:r>
            <a:endParaRPr lang="en-US" sz="1200" b="1" dirty="0"/>
          </a:p>
        </p:txBody>
      </p:sp>
      <p:sp>
        <p:nvSpPr>
          <p:cNvPr id="2" name="TextBox 1"/>
          <p:cNvSpPr txBox="1"/>
          <p:nvPr/>
        </p:nvSpPr>
        <p:spPr>
          <a:xfrm>
            <a:off x="3693094" y="4803992"/>
            <a:ext cx="1757813" cy="923330"/>
          </a:xfrm>
          <a:prstGeom prst="rect">
            <a:avLst/>
          </a:prstGeom>
          <a:noFill/>
        </p:spPr>
        <p:txBody>
          <a:bodyPr wrap="none" rtlCol="0">
            <a:spAutoFit/>
          </a:bodyPr>
          <a:lstStyle/>
          <a:p>
            <a:pPr algn="ctr"/>
            <a:r>
              <a:rPr lang="en-GB" sz="2400" b="1" dirty="0" err="1" smtClean="0"/>
              <a:t>M.Solfaroli</a:t>
            </a:r>
            <a:endParaRPr lang="en-GB" sz="2400" b="1" dirty="0" smtClean="0"/>
          </a:p>
          <a:p>
            <a:pPr algn="ctr"/>
            <a:r>
              <a:rPr lang="en-GB" sz="1500" i="1" dirty="0" smtClean="0"/>
              <a:t>BE department</a:t>
            </a:r>
          </a:p>
          <a:p>
            <a:pPr algn="ctr"/>
            <a:r>
              <a:rPr lang="en-GB" sz="1500" i="1" dirty="0" smtClean="0"/>
              <a:t>OP group</a:t>
            </a:r>
            <a:endParaRPr lang="en-GB" sz="1500" i="1" dirty="0"/>
          </a:p>
        </p:txBody>
      </p:sp>
    </p:spTree>
    <p:extLst>
      <p:ext uri="{BB962C8B-B14F-4D97-AF65-F5344CB8AC3E}">
        <p14:creationId xmlns:p14="http://schemas.microsoft.com/office/powerpoint/2010/main" val="112869124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Reproducibility – </a:t>
            </a:r>
            <a:r>
              <a:rPr lang="en-US" sz="2800" dirty="0" smtClean="0"/>
              <a:t>B1 Vertical</a:t>
            </a:r>
            <a:endParaRPr lang="en-US" sz="2800" dirty="0"/>
          </a:p>
        </p:txBody>
      </p:sp>
      <p:sp>
        <p:nvSpPr>
          <p:cNvPr id="13" name="Slide Number Placeholder 12"/>
          <p:cNvSpPr>
            <a:spLocks noGrp="1"/>
          </p:cNvSpPr>
          <p:nvPr>
            <p:ph type="sldNum" sz="quarter" idx="12"/>
          </p:nvPr>
        </p:nvSpPr>
        <p:spPr/>
        <p:txBody>
          <a:bodyPr/>
          <a:lstStyle/>
          <a:p>
            <a:fld id="{ACE91491-4375-AA41-8137-3861025BA0D3}" type="slidenum">
              <a:rPr lang="en-US" smtClean="0"/>
              <a:pPr/>
              <a:t>20</a:t>
            </a:fld>
            <a:endParaRPr lang="en-US"/>
          </a:p>
        </p:txBody>
      </p:sp>
      <p:sp>
        <p:nvSpPr>
          <p:cNvPr id="16"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pic>
        <p:nvPicPr>
          <p:cNvPr id="6" name="Picture 5" descr="B1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9816" y="1675354"/>
            <a:ext cx="3993160" cy="3886200"/>
          </a:xfrm>
          <a:prstGeom prst="rect">
            <a:avLst/>
          </a:prstGeom>
          <a:ln>
            <a:solidFill>
              <a:schemeClr val="accent6">
                <a:lumMod val="50000"/>
              </a:schemeClr>
            </a:solidFill>
          </a:ln>
          <a:effectLst>
            <a:outerShdw blurRad="292100" dist="139700" dir="2700000" algn="tl" rotWithShape="0">
              <a:srgbClr val="333333">
                <a:alpha val="65000"/>
              </a:srgbClr>
            </a:outerShdw>
          </a:effectLst>
        </p:spPr>
      </p:pic>
      <p:pic>
        <p:nvPicPr>
          <p:cNvPr id="7" name="Picture 6" descr="B1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210" y="1675354"/>
            <a:ext cx="3993160" cy="3886200"/>
          </a:xfrm>
          <a:prstGeom prst="rect">
            <a:avLst/>
          </a:prstGeom>
          <a:ln>
            <a:solidFill>
              <a:srgbClr val="262626"/>
            </a:solidFill>
          </a:ln>
          <a:effectLst>
            <a:outerShdw blurRad="292100" dist="139700" dir="2700000" algn="tl" rotWithShape="0">
              <a:srgbClr val="333333">
                <a:alpha val="65000"/>
              </a:srgbClr>
            </a:outerShdw>
          </a:effectLst>
        </p:spPr>
      </p:pic>
      <p:sp>
        <p:nvSpPr>
          <p:cNvPr id="15" name="TextBox 14"/>
          <p:cNvSpPr txBox="1"/>
          <p:nvPr/>
        </p:nvSpPr>
        <p:spPr>
          <a:xfrm>
            <a:off x="5700719" y="1195392"/>
            <a:ext cx="2356910" cy="369332"/>
          </a:xfrm>
          <a:prstGeom prst="rect">
            <a:avLst/>
          </a:prstGeom>
          <a:noFill/>
        </p:spPr>
        <p:txBody>
          <a:bodyPr wrap="none" rtlCol="0">
            <a:spAutoFit/>
          </a:bodyPr>
          <a:lstStyle/>
          <a:p>
            <a:r>
              <a:rPr lang="en-US" b="1" dirty="0" smtClean="0"/>
              <a:t>Fill 4534 on Oct 25</a:t>
            </a:r>
            <a:r>
              <a:rPr lang="en-US" b="1" baseline="30000" dirty="0" smtClean="0"/>
              <a:t>th</a:t>
            </a:r>
            <a:endParaRPr lang="en-US" b="1" dirty="0"/>
          </a:p>
        </p:txBody>
      </p:sp>
      <p:sp>
        <p:nvSpPr>
          <p:cNvPr id="17" name="TextBox 16"/>
          <p:cNvSpPr txBox="1"/>
          <p:nvPr/>
        </p:nvSpPr>
        <p:spPr>
          <a:xfrm>
            <a:off x="1343227" y="1207369"/>
            <a:ext cx="2343948" cy="369332"/>
          </a:xfrm>
          <a:prstGeom prst="rect">
            <a:avLst/>
          </a:prstGeom>
          <a:noFill/>
        </p:spPr>
        <p:txBody>
          <a:bodyPr wrap="none" rtlCol="0">
            <a:spAutoFit/>
          </a:bodyPr>
          <a:lstStyle/>
          <a:p>
            <a:r>
              <a:rPr lang="en-US" b="1" dirty="0" smtClean="0"/>
              <a:t>Fill 4307 on Sept 5</a:t>
            </a:r>
            <a:r>
              <a:rPr lang="en-US" b="1" baseline="30000" dirty="0" smtClean="0"/>
              <a:t>th</a:t>
            </a:r>
            <a:endParaRPr lang="en-US" b="1" dirty="0"/>
          </a:p>
        </p:txBody>
      </p:sp>
      <p:sp>
        <p:nvSpPr>
          <p:cNvPr id="8" name="Oval 7"/>
          <p:cNvSpPr/>
          <p:nvPr/>
        </p:nvSpPr>
        <p:spPr>
          <a:xfrm>
            <a:off x="1528880" y="3883631"/>
            <a:ext cx="493188" cy="1047964"/>
          </a:xfrm>
          <a:prstGeom prst="ellipse">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574514" y="5868599"/>
            <a:ext cx="2390398" cy="369332"/>
          </a:xfrm>
          <a:prstGeom prst="rect">
            <a:avLst/>
          </a:prstGeom>
          <a:noFill/>
        </p:spPr>
        <p:txBody>
          <a:bodyPr wrap="none" rtlCol="0">
            <a:spAutoFit/>
          </a:bodyPr>
          <a:lstStyle/>
          <a:p>
            <a:r>
              <a:rPr lang="en-US" b="1" dirty="0" smtClean="0"/>
              <a:t>Fed-forwarded peak</a:t>
            </a:r>
            <a:endParaRPr lang="en-US" b="1" dirty="0"/>
          </a:p>
        </p:txBody>
      </p:sp>
      <p:sp>
        <p:nvSpPr>
          <p:cNvPr id="20" name="Oval 19"/>
          <p:cNvSpPr/>
          <p:nvPr/>
        </p:nvSpPr>
        <p:spPr>
          <a:xfrm>
            <a:off x="3447867" y="3912740"/>
            <a:ext cx="768883" cy="1171255"/>
          </a:xfrm>
          <a:prstGeom prst="ellipse">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ounded Rectangle 20"/>
          <p:cNvSpPr/>
          <p:nvPr/>
        </p:nvSpPr>
        <p:spPr>
          <a:xfrm>
            <a:off x="1122003" y="3871303"/>
            <a:ext cx="406878" cy="1368518"/>
          </a:xfrm>
          <a:prstGeom prst="roundRect">
            <a:avLst/>
          </a:prstGeom>
          <a:noFill/>
          <a:ln w="28575" cmpd="sng">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ed Rectangle 21"/>
          <p:cNvSpPr/>
          <p:nvPr/>
        </p:nvSpPr>
        <p:spPr>
          <a:xfrm>
            <a:off x="2022067" y="4294941"/>
            <a:ext cx="1425799" cy="907892"/>
          </a:xfrm>
          <a:prstGeom prst="roundRect">
            <a:avLst/>
          </a:prstGeom>
          <a:noFill/>
          <a:ln w="28575" cmpd="sng">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5655844" y="3851096"/>
            <a:ext cx="406878" cy="1368518"/>
          </a:xfrm>
          <a:prstGeom prst="roundRect">
            <a:avLst/>
          </a:prstGeom>
          <a:noFill/>
          <a:ln w="28575" cmpd="sng">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6075052" y="4036031"/>
            <a:ext cx="493188" cy="1047964"/>
          </a:xfrm>
          <a:prstGeom prst="ellipse">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ounded Rectangle 24"/>
          <p:cNvSpPr/>
          <p:nvPr/>
        </p:nvSpPr>
        <p:spPr>
          <a:xfrm>
            <a:off x="6568240" y="4447341"/>
            <a:ext cx="1338790" cy="907892"/>
          </a:xfrm>
          <a:prstGeom prst="roundRect">
            <a:avLst/>
          </a:prstGeom>
          <a:noFill/>
          <a:ln w="28575" cmpd="sng">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7917917" y="4247013"/>
            <a:ext cx="768883" cy="1171255"/>
          </a:xfrm>
          <a:prstGeom prst="ellipse">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 name="Straight Arrow Connector 27"/>
          <p:cNvCxnSpPr>
            <a:stCxn id="8" idx="4"/>
          </p:cNvCxnSpPr>
          <p:nvPr/>
        </p:nvCxnSpPr>
        <p:spPr>
          <a:xfrm>
            <a:off x="1775474" y="4931595"/>
            <a:ext cx="0" cy="924675"/>
          </a:xfrm>
          <a:prstGeom prst="straightConnector1">
            <a:avLst/>
          </a:prstGeom>
          <a:ln>
            <a:solidFill>
              <a:srgbClr val="0055A0"/>
            </a:solidFill>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6547061" y="171848"/>
            <a:ext cx="2490595" cy="923330"/>
          </a:xfrm>
          <a:prstGeom prst="rect">
            <a:avLst/>
          </a:prstGeom>
          <a:noFill/>
          <a:ln>
            <a:solidFill>
              <a:srgbClr val="0055A0"/>
            </a:solidFill>
          </a:ln>
        </p:spPr>
        <p:txBody>
          <a:bodyPr wrap="square" rtlCol="0">
            <a:spAutoFit/>
          </a:bodyPr>
          <a:lstStyle/>
          <a:p>
            <a:pPr algn="ctr"/>
            <a:r>
              <a:rPr lang="en-US" dirty="0" smtClean="0"/>
              <a:t>In Fill 4534 we enter the ramp with ~2 Q’ units more</a:t>
            </a:r>
            <a:endParaRPr lang="en-US" dirty="0"/>
          </a:p>
        </p:txBody>
      </p:sp>
    </p:spTree>
    <p:extLst>
      <p:ext uri="{BB962C8B-B14F-4D97-AF65-F5344CB8AC3E}">
        <p14:creationId xmlns:p14="http://schemas.microsoft.com/office/powerpoint/2010/main" val="500414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20" grpId="0" animBg="1"/>
      <p:bldP spid="21" grpId="0" animBg="1"/>
      <p:bldP spid="22" grpId="0" animBg="1"/>
      <p:bldP spid="23" grpId="0" animBg="1"/>
      <p:bldP spid="24" grpId="0" animBg="1"/>
      <p:bldP spid="25"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b3 to Q’ measurement</a:t>
            </a:r>
            <a:endParaRPr lang="en-GB" dirty="0"/>
          </a:p>
        </p:txBody>
      </p:sp>
      <p:sp>
        <p:nvSpPr>
          <p:cNvPr id="5" name="Slide Number Placeholder 4"/>
          <p:cNvSpPr>
            <a:spLocks noGrp="1"/>
          </p:cNvSpPr>
          <p:nvPr>
            <p:ph type="sldNum" sz="quarter" idx="12"/>
          </p:nvPr>
        </p:nvSpPr>
        <p:spPr/>
        <p:txBody>
          <a:bodyPr/>
          <a:lstStyle/>
          <a:p>
            <a:fld id="{ACE91491-4375-AA41-8137-3861025BA0D3}" type="slidenum">
              <a:rPr lang="en-US" smtClean="0"/>
              <a:pPr/>
              <a:t>21</a:t>
            </a:fld>
            <a:endParaRPr lang="en-US"/>
          </a:p>
        </p:txBody>
      </p:sp>
      <p:sp>
        <p:nvSpPr>
          <p:cNvPr id="8" name="TextBox 7"/>
          <p:cNvSpPr txBox="1"/>
          <p:nvPr/>
        </p:nvSpPr>
        <p:spPr>
          <a:xfrm>
            <a:off x="6111474" y="1292493"/>
            <a:ext cx="2641245" cy="1261884"/>
          </a:xfrm>
          <a:prstGeom prst="rect">
            <a:avLst/>
          </a:prstGeom>
          <a:noFill/>
          <a:ln w="19050">
            <a:solidFill>
              <a:schemeClr val="tx2"/>
            </a:solidFill>
          </a:ln>
        </p:spPr>
        <p:txBody>
          <a:bodyPr wrap="square" rtlCol="0">
            <a:spAutoFit/>
          </a:bodyPr>
          <a:lstStyle/>
          <a:p>
            <a:pPr algn="ctr"/>
            <a:r>
              <a:rPr lang="en-GB" sz="2200" b="1" dirty="0" smtClean="0"/>
              <a:t>Run1 assumption</a:t>
            </a:r>
            <a:r>
              <a:rPr lang="en-GB" b="1" dirty="0" smtClean="0"/>
              <a:t>: </a:t>
            </a:r>
          </a:p>
          <a:p>
            <a:pPr algn="ctr"/>
            <a:r>
              <a:rPr lang="en-GB" dirty="0" smtClean="0"/>
              <a:t>1 b3 unit =</a:t>
            </a:r>
          </a:p>
          <a:p>
            <a:pPr marL="285750" indent="-285750">
              <a:buFont typeface="Arial" pitchFamily="34" charset="0"/>
              <a:buChar char="•"/>
            </a:pPr>
            <a:r>
              <a:rPr lang="en-GB" dirty="0" smtClean="0"/>
              <a:t>43 Q’ units in H</a:t>
            </a:r>
          </a:p>
          <a:p>
            <a:pPr marL="285750" indent="-285750">
              <a:buFont typeface="Arial" pitchFamily="34" charset="0"/>
              <a:buChar char="•"/>
            </a:pPr>
            <a:r>
              <a:rPr lang="en-GB" dirty="0" smtClean="0"/>
              <a:t>-35 Q’ units in V</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686" y="1054787"/>
            <a:ext cx="2348917" cy="2286000"/>
          </a:xfrm>
          <a:prstGeom prst="rect">
            <a:avLst/>
          </a:prstGeom>
          <a:ln>
            <a:solidFill>
              <a:srgbClr val="262626"/>
            </a:solid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686" y="3883875"/>
            <a:ext cx="2348917" cy="2286000"/>
          </a:xfrm>
          <a:prstGeom prst="rect">
            <a:avLst/>
          </a:prstGeom>
          <a:ln>
            <a:solidFill>
              <a:srgbClr val="262626"/>
            </a:solid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80150" y="3883875"/>
            <a:ext cx="2348917" cy="2286000"/>
          </a:xfrm>
          <a:prstGeom prst="rect">
            <a:avLst/>
          </a:prstGeom>
          <a:ln>
            <a:solidFill>
              <a:srgbClr val="262626"/>
            </a:solidFill>
          </a:ln>
          <a:effectLst>
            <a:outerShdw blurRad="292100" dist="139700" dir="2700000" algn="tl" rotWithShape="0">
              <a:srgbClr val="333333">
                <a:alpha val="65000"/>
              </a:srgbClr>
            </a:outerShdw>
          </a:effectLst>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9974" y="1054616"/>
            <a:ext cx="2348917" cy="2286000"/>
          </a:xfrm>
          <a:prstGeom prst="rect">
            <a:avLst/>
          </a:prstGeom>
          <a:ln>
            <a:solidFill>
              <a:srgbClr val="262626"/>
            </a:solidFill>
          </a:ln>
          <a:effectLst>
            <a:outerShdw blurRad="292100" dist="139700" dir="2700000" algn="tl" rotWithShape="0">
              <a:srgbClr val="333333">
                <a:alpha val="65000"/>
              </a:srgbClr>
            </a:outerShdw>
          </a:effectLst>
        </p:spPr>
      </p:pic>
      <p:sp>
        <p:nvSpPr>
          <p:cNvPr id="15" name="TextBox 14"/>
          <p:cNvSpPr txBox="1"/>
          <p:nvPr/>
        </p:nvSpPr>
        <p:spPr>
          <a:xfrm>
            <a:off x="6006028" y="3292305"/>
            <a:ext cx="2852135" cy="2523768"/>
          </a:xfrm>
          <a:prstGeom prst="rect">
            <a:avLst/>
          </a:prstGeom>
          <a:noFill/>
          <a:ln w="19050">
            <a:solidFill>
              <a:schemeClr val="tx2"/>
            </a:solidFill>
          </a:ln>
        </p:spPr>
        <p:txBody>
          <a:bodyPr wrap="square" rtlCol="0">
            <a:spAutoFit/>
          </a:bodyPr>
          <a:lstStyle/>
          <a:p>
            <a:pPr algn="ctr"/>
            <a:r>
              <a:rPr lang="en-GB" sz="2200" b="1" dirty="0" smtClean="0"/>
              <a:t>New measurements</a:t>
            </a:r>
            <a:endParaRPr lang="en-GB" sz="1000" dirty="0" smtClean="0"/>
          </a:p>
          <a:p>
            <a:pPr algn="ctr"/>
            <a:r>
              <a:rPr lang="en-GB" dirty="0"/>
              <a:t>1 </a:t>
            </a:r>
            <a:r>
              <a:rPr lang="en-GB" dirty="0" smtClean="0"/>
              <a:t>b3 </a:t>
            </a:r>
            <a:r>
              <a:rPr lang="en-GB" dirty="0"/>
              <a:t>unit </a:t>
            </a:r>
            <a:r>
              <a:rPr lang="en-GB" dirty="0" smtClean="0"/>
              <a:t>=</a:t>
            </a:r>
          </a:p>
          <a:p>
            <a:r>
              <a:rPr lang="en-GB" b="1" dirty="0" smtClean="0"/>
              <a:t>B1</a:t>
            </a:r>
          </a:p>
          <a:p>
            <a:pPr marL="285750" indent="-285750">
              <a:buFont typeface="Arial" pitchFamily="34" charset="0"/>
              <a:buChar char="•"/>
            </a:pPr>
            <a:r>
              <a:rPr lang="en-GB" b="1" dirty="0" smtClean="0"/>
              <a:t>H</a:t>
            </a:r>
            <a:r>
              <a:rPr lang="en-GB" dirty="0" smtClean="0"/>
              <a:t> ~ 42.6 Q’ unit</a:t>
            </a:r>
          </a:p>
          <a:p>
            <a:pPr marL="285750" indent="-285750">
              <a:buFont typeface="Arial" pitchFamily="34" charset="0"/>
              <a:buChar char="•"/>
            </a:pPr>
            <a:r>
              <a:rPr lang="en-GB" b="1" dirty="0" smtClean="0"/>
              <a:t>V</a:t>
            </a:r>
            <a:r>
              <a:rPr lang="en-GB" dirty="0" smtClean="0"/>
              <a:t> ~ -35.3 </a:t>
            </a:r>
            <a:r>
              <a:rPr lang="en-GB" dirty="0"/>
              <a:t>Q’ unit</a:t>
            </a:r>
            <a:endParaRPr lang="en-GB" dirty="0" smtClean="0"/>
          </a:p>
          <a:p>
            <a:endParaRPr lang="en-GB" sz="1000" dirty="0" smtClean="0"/>
          </a:p>
          <a:p>
            <a:r>
              <a:rPr lang="en-GB" b="1" dirty="0" smtClean="0"/>
              <a:t>B2</a:t>
            </a:r>
          </a:p>
          <a:p>
            <a:pPr marL="285750" indent="-285750">
              <a:buFont typeface="Arial" pitchFamily="34" charset="0"/>
              <a:buChar char="•"/>
            </a:pPr>
            <a:r>
              <a:rPr lang="en-GB" b="1" dirty="0" smtClean="0"/>
              <a:t>H</a:t>
            </a:r>
            <a:r>
              <a:rPr lang="en-GB" dirty="0" smtClean="0"/>
              <a:t> ~ 42 </a:t>
            </a:r>
            <a:r>
              <a:rPr lang="en-GB" dirty="0"/>
              <a:t>Q’ unit</a:t>
            </a:r>
            <a:endParaRPr lang="en-GB" dirty="0" smtClean="0"/>
          </a:p>
          <a:p>
            <a:pPr marL="285750" indent="-285750">
              <a:buFont typeface="Arial" pitchFamily="34" charset="0"/>
              <a:buChar char="•"/>
            </a:pPr>
            <a:r>
              <a:rPr lang="en-GB" b="1" dirty="0" smtClean="0"/>
              <a:t>V</a:t>
            </a:r>
            <a:r>
              <a:rPr lang="en-GB" dirty="0" smtClean="0"/>
              <a:t> </a:t>
            </a:r>
            <a:r>
              <a:rPr lang="en-GB" dirty="0"/>
              <a:t>~ </a:t>
            </a:r>
            <a:r>
              <a:rPr lang="en-GB" dirty="0" smtClean="0"/>
              <a:t>-35 </a:t>
            </a:r>
            <a:r>
              <a:rPr lang="en-GB" dirty="0"/>
              <a:t>Q’ unit</a:t>
            </a:r>
            <a:endParaRPr lang="en-GB" dirty="0" smtClean="0"/>
          </a:p>
        </p:txBody>
      </p:sp>
      <p:sp>
        <p:nvSpPr>
          <p:cNvPr id="13" name="TextBox 12"/>
          <p:cNvSpPr txBox="1"/>
          <p:nvPr/>
        </p:nvSpPr>
        <p:spPr>
          <a:xfrm>
            <a:off x="498165" y="3455373"/>
            <a:ext cx="5029200" cy="338554"/>
          </a:xfrm>
          <a:prstGeom prst="rect">
            <a:avLst/>
          </a:prstGeom>
          <a:noFill/>
        </p:spPr>
        <p:txBody>
          <a:bodyPr wrap="square" rtlCol="0">
            <a:spAutoFit/>
          </a:bodyPr>
          <a:lstStyle/>
          <a:p>
            <a:pPr algn="ctr"/>
            <a:r>
              <a:rPr lang="en-GB" sz="1600" b="1" dirty="0" smtClean="0"/>
              <a:t>0.03 b3 units swing in 10 steps</a:t>
            </a:r>
            <a:endParaRPr lang="en-US" sz="1600" b="1" dirty="0"/>
          </a:p>
        </p:txBody>
      </p:sp>
      <p:sp>
        <p:nvSpPr>
          <p:cNvPr id="16"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
        <p:nvSpPr>
          <p:cNvPr id="14" name="TextBox 13"/>
          <p:cNvSpPr txBox="1"/>
          <p:nvPr/>
        </p:nvSpPr>
        <p:spPr>
          <a:xfrm>
            <a:off x="332910" y="841797"/>
            <a:ext cx="646443" cy="369332"/>
          </a:xfrm>
          <a:prstGeom prst="rect">
            <a:avLst/>
          </a:prstGeom>
          <a:noFill/>
        </p:spPr>
        <p:txBody>
          <a:bodyPr wrap="none" rtlCol="0">
            <a:spAutoFit/>
          </a:bodyPr>
          <a:lstStyle/>
          <a:p>
            <a:r>
              <a:rPr lang="en-US" b="1" dirty="0" smtClean="0">
                <a:solidFill>
                  <a:srgbClr val="262626"/>
                </a:solidFill>
              </a:rPr>
              <a:t>B1H</a:t>
            </a:r>
            <a:endParaRPr lang="en-US" b="1" dirty="0">
              <a:solidFill>
                <a:srgbClr val="262626"/>
              </a:solidFill>
            </a:endParaRPr>
          </a:p>
        </p:txBody>
      </p:sp>
      <p:sp>
        <p:nvSpPr>
          <p:cNvPr id="17" name="TextBox 16"/>
          <p:cNvSpPr txBox="1"/>
          <p:nvPr/>
        </p:nvSpPr>
        <p:spPr>
          <a:xfrm>
            <a:off x="3061959" y="841797"/>
            <a:ext cx="659155" cy="369332"/>
          </a:xfrm>
          <a:prstGeom prst="rect">
            <a:avLst/>
          </a:prstGeom>
          <a:noFill/>
        </p:spPr>
        <p:txBody>
          <a:bodyPr wrap="none" rtlCol="0">
            <a:spAutoFit/>
          </a:bodyPr>
          <a:lstStyle/>
          <a:p>
            <a:r>
              <a:rPr lang="en-US" b="1" dirty="0" smtClean="0">
                <a:solidFill>
                  <a:srgbClr val="262626"/>
                </a:solidFill>
              </a:rPr>
              <a:t>B1V</a:t>
            </a:r>
            <a:endParaRPr lang="en-US" b="1" dirty="0">
              <a:solidFill>
                <a:srgbClr val="262626"/>
              </a:solidFill>
            </a:endParaRPr>
          </a:p>
        </p:txBody>
      </p:sp>
      <p:sp>
        <p:nvSpPr>
          <p:cNvPr id="18" name="TextBox 17"/>
          <p:cNvSpPr txBox="1"/>
          <p:nvPr/>
        </p:nvSpPr>
        <p:spPr>
          <a:xfrm>
            <a:off x="327305" y="3661965"/>
            <a:ext cx="646443" cy="369332"/>
          </a:xfrm>
          <a:prstGeom prst="rect">
            <a:avLst/>
          </a:prstGeom>
          <a:noFill/>
        </p:spPr>
        <p:txBody>
          <a:bodyPr wrap="none" rtlCol="0">
            <a:spAutoFit/>
          </a:bodyPr>
          <a:lstStyle/>
          <a:p>
            <a:r>
              <a:rPr lang="en-US" b="1" dirty="0" smtClean="0">
                <a:solidFill>
                  <a:srgbClr val="262626"/>
                </a:solidFill>
              </a:rPr>
              <a:t>B2H</a:t>
            </a:r>
            <a:endParaRPr lang="en-US" b="1" dirty="0">
              <a:solidFill>
                <a:srgbClr val="262626"/>
              </a:solidFill>
            </a:endParaRPr>
          </a:p>
        </p:txBody>
      </p:sp>
      <p:sp>
        <p:nvSpPr>
          <p:cNvPr id="19" name="TextBox 18"/>
          <p:cNvSpPr txBox="1"/>
          <p:nvPr/>
        </p:nvSpPr>
        <p:spPr>
          <a:xfrm>
            <a:off x="3086619" y="3674551"/>
            <a:ext cx="659155" cy="369332"/>
          </a:xfrm>
          <a:prstGeom prst="rect">
            <a:avLst/>
          </a:prstGeom>
          <a:noFill/>
        </p:spPr>
        <p:txBody>
          <a:bodyPr wrap="none" rtlCol="0">
            <a:spAutoFit/>
          </a:bodyPr>
          <a:lstStyle/>
          <a:p>
            <a:r>
              <a:rPr lang="en-US" b="1" dirty="0" smtClean="0">
                <a:solidFill>
                  <a:srgbClr val="262626"/>
                </a:solidFill>
              </a:rPr>
              <a:t>B2V</a:t>
            </a:r>
            <a:endParaRPr lang="en-US" b="1" dirty="0">
              <a:solidFill>
                <a:srgbClr val="262626"/>
              </a:solidFill>
            </a:endParaRPr>
          </a:p>
        </p:txBody>
      </p:sp>
      <p:sp>
        <p:nvSpPr>
          <p:cNvPr id="20" name="Rounded Rectangle 19"/>
          <p:cNvSpPr/>
          <p:nvPr/>
        </p:nvSpPr>
        <p:spPr>
          <a:xfrm rot="20057457">
            <a:off x="1513413" y="3063769"/>
            <a:ext cx="5502176" cy="672660"/>
          </a:xfrm>
          <a:prstGeom prst="roundRect">
            <a:avLst/>
          </a:prstGeom>
          <a:solidFill>
            <a:srgbClr val="990000">
              <a:alpha val="61000"/>
            </a:srgbClr>
          </a:solidFill>
          <a:ln>
            <a:solidFill>
              <a:srgbClr val="99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3000" b="1" dirty="0" smtClean="0"/>
              <a:t>Very good agreement</a:t>
            </a:r>
            <a:endParaRPr lang="en-GB" sz="3000" b="1" dirty="0"/>
          </a:p>
        </p:txBody>
      </p:sp>
    </p:spTree>
    <p:extLst>
      <p:ext uri="{BB962C8B-B14F-4D97-AF65-F5344CB8AC3E}">
        <p14:creationId xmlns:p14="http://schemas.microsoft.com/office/powerpoint/2010/main" val="33552556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Conclusions</a:t>
            </a:r>
            <a:endParaRPr lang="en-US" dirty="0"/>
          </a:p>
        </p:txBody>
      </p:sp>
      <p:sp>
        <p:nvSpPr>
          <p:cNvPr id="13" name="Slide Number Placeholder 12"/>
          <p:cNvSpPr>
            <a:spLocks noGrp="1"/>
          </p:cNvSpPr>
          <p:nvPr>
            <p:ph type="sldNum" sz="quarter" idx="12"/>
          </p:nvPr>
        </p:nvSpPr>
        <p:spPr/>
        <p:txBody>
          <a:bodyPr/>
          <a:lstStyle/>
          <a:p>
            <a:fld id="{ACE91491-4375-AA41-8137-3861025BA0D3}" type="slidenum">
              <a:rPr lang="en-US" smtClean="0"/>
              <a:pPr/>
              <a:t>22</a:t>
            </a:fld>
            <a:endParaRPr lang="en-US"/>
          </a:p>
        </p:txBody>
      </p:sp>
      <p:sp>
        <p:nvSpPr>
          <p:cNvPr id="3" name="TextBox 2"/>
          <p:cNvSpPr txBox="1"/>
          <p:nvPr/>
        </p:nvSpPr>
        <p:spPr>
          <a:xfrm>
            <a:off x="802441" y="1129314"/>
            <a:ext cx="7581752" cy="5109091"/>
          </a:xfrm>
          <a:prstGeom prst="rect">
            <a:avLst/>
          </a:prstGeom>
          <a:noFill/>
        </p:spPr>
        <p:txBody>
          <a:bodyPr wrap="square" rtlCol="0">
            <a:spAutoFit/>
          </a:bodyPr>
          <a:lstStyle/>
          <a:p>
            <a:pPr marL="285750" indent="-285750">
              <a:buFont typeface="Wingdings" pitchFamily="2" charset="2"/>
              <a:buChar char="Ø"/>
            </a:pPr>
            <a:r>
              <a:rPr lang="en-GB" sz="2500" b="1" dirty="0">
                <a:solidFill>
                  <a:srgbClr val="002A50"/>
                </a:solidFill>
              </a:rPr>
              <a:t>Tune</a:t>
            </a:r>
          </a:p>
          <a:p>
            <a:pPr marL="742950" lvl="1" indent="-285750">
              <a:buFont typeface="Wingdings" pitchFamily="2" charset="2"/>
              <a:buChar char="Ø"/>
            </a:pPr>
            <a:r>
              <a:rPr lang="en-GB" sz="2300" dirty="0"/>
              <a:t>Tunes at injection are under control, although </a:t>
            </a:r>
            <a:r>
              <a:rPr lang="en-GB" sz="2300" dirty="0" smtClean="0"/>
              <a:t>decay isn’t </a:t>
            </a:r>
            <a:r>
              <a:rPr lang="en-GB" sz="2300" dirty="0"/>
              <a:t>fully reproducible</a:t>
            </a:r>
          </a:p>
          <a:p>
            <a:pPr marL="742950" lvl="1" indent="-285750">
              <a:buFont typeface="Wingdings" pitchFamily="2" charset="2"/>
              <a:buChar char="Ø"/>
            </a:pPr>
            <a:r>
              <a:rPr lang="en-GB" sz="2300" dirty="0"/>
              <a:t>Once the ramp starts the tunes are controlled by the QFB</a:t>
            </a:r>
          </a:p>
          <a:p>
            <a:pPr marL="285750" indent="-285750">
              <a:buFont typeface="Wingdings" pitchFamily="2" charset="2"/>
              <a:buChar char="Ø"/>
            </a:pPr>
            <a:endParaRPr lang="en-GB" sz="2300" b="1" dirty="0" smtClean="0"/>
          </a:p>
          <a:p>
            <a:pPr marL="285750" indent="-285750">
              <a:buFont typeface="Wingdings" pitchFamily="2" charset="2"/>
              <a:buChar char="Ø"/>
            </a:pPr>
            <a:r>
              <a:rPr lang="en-GB" sz="2500" b="1" dirty="0" smtClean="0">
                <a:solidFill>
                  <a:schemeClr val="tx1">
                    <a:lumMod val="50000"/>
                  </a:schemeClr>
                </a:solidFill>
              </a:rPr>
              <a:t>Chromaticity</a:t>
            </a:r>
            <a:r>
              <a:rPr lang="en-GB" sz="2300" b="1" dirty="0" smtClean="0"/>
              <a:t> </a:t>
            </a:r>
            <a:r>
              <a:rPr lang="en-GB" sz="2300" dirty="0" smtClean="0"/>
              <a:t>(measured with pilot)</a:t>
            </a:r>
          </a:p>
          <a:p>
            <a:pPr marL="742950" lvl="1" indent="-285750">
              <a:buFont typeface="Wingdings" pitchFamily="2" charset="2"/>
              <a:buChar char="Ø"/>
            </a:pPr>
            <a:r>
              <a:rPr lang="en-GB" sz="2300" dirty="0" smtClean="0"/>
              <a:t>b3 injection decay is correctly compensated for operational purpose (it </a:t>
            </a:r>
            <a:r>
              <a:rPr lang="en-GB" sz="2300" dirty="0"/>
              <a:t>would be a plus </a:t>
            </a:r>
            <a:r>
              <a:rPr lang="en-GB" sz="2300" dirty="0" smtClean="0"/>
              <a:t>to verify the powering history dependency)</a:t>
            </a:r>
          </a:p>
          <a:p>
            <a:pPr marL="742950" lvl="1" indent="-285750">
              <a:buFont typeface="Wingdings" pitchFamily="2" charset="2"/>
              <a:buChar char="Ø"/>
            </a:pPr>
            <a:r>
              <a:rPr lang="en-GB" sz="2300" dirty="0" smtClean="0"/>
              <a:t>Good control and reproducibility during squeeze, ramp and snapback (±2 units)</a:t>
            </a:r>
          </a:p>
          <a:p>
            <a:pPr marL="742950" lvl="1" indent="-285750">
              <a:buFont typeface="Wingdings" pitchFamily="2" charset="2"/>
              <a:buChar char="Ø"/>
            </a:pPr>
            <a:r>
              <a:rPr lang="en-GB" sz="2300" dirty="0" smtClean="0"/>
              <a:t>Small imperfection in the persistent current model below 3kA</a:t>
            </a:r>
          </a:p>
        </p:txBody>
      </p:sp>
      <p:sp>
        <p:nvSpPr>
          <p:cNvPr id="6"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extLst>
      <p:ext uri="{BB962C8B-B14F-4D97-AF65-F5344CB8AC3E}">
        <p14:creationId xmlns:p14="http://schemas.microsoft.com/office/powerpoint/2010/main" val="21243255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Q’ knob check</a:t>
            </a:r>
            <a:endParaRPr lang="en-GB" dirty="0"/>
          </a:p>
        </p:txBody>
      </p:sp>
      <p:sp>
        <p:nvSpPr>
          <p:cNvPr id="5" name="Slide Number Placeholder 4"/>
          <p:cNvSpPr>
            <a:spLocks noGrp="1"/>
          </p:cNvSpPr>
          <p:nvPr>
            <p:ph type="sldNum" sz="quarter" idx="12"/>
          </p:nvPr>
        </p:nvSpPr>
        <p:spPr/>
        <p:txBody>
          <a:bodyPr/>
          <a:lstStyle/>
          <a:p>
            <a:fld id="{ACE91491-4375-AA41-8137-3861025BA0D3}" type="slidenum">
              <a:rPr lang="en-US" smtClean="0"/>
              <a:pPr/>
              <a:t>23</a:t>
            </a:fld>
            <a:endParaRPr lang="en-US"/>
          </a:p>
        </p:txBody>
      </p:sp>
      <p:sp>
        <p:nvSpPr>
          <p:cNvPr id="15" name="TextBox 14"/>
          <p:cNvSpPr txBox="1"/>
          <p:nvPr/>
        </p:nvSpPr>
        <p:spPr>
          <a:xfrm>
            <a:off x="5869096" y="3152389"/>
            <a:ext cx="2971800" cy="2923877"/>
          </a:xfrm>
          <a:prstGeom prst="rect">
            <a:avLst/>
          </a:prstGeom>
          <a:noFill/>
          <a:ln w="19050">
            <a:solidFill>
              <a:schemeClr val="tx2"/>
            </a:solidFill>
          </a:ln>
        </p:spPr>
        <p:txBody>
          <a:bodyPr wrap="square" rtlCol="0">
            <a:spAutoFit/>
          </a:bodyPr>
          <a:lstStyle/>
          <a:p>
            <a:pPr algn="ctr"/>
            <a:r>
              <a:rPr lang="en-GB" sz="2200" b="1" dirty="0" smtClean="0"/>
              <a:t>Knob measurements</a:t>
            </a:r>
            <a:endParaRPr lang="en-GB" sz="2200" dirty="0" smtClean="0"/>
          </a:p>
          <a:p>
            <a:pPr algn="ctr"/>
            <a:r>
              <a:rPr lang="en-GB" sz="2200" dirty="0" smtClean="0"/>
              <a:t>2 steps of 5 units</a:t>
            </a:r>
          </a:p>
          <a:p>
            <a:pPr algn="ctr"/>
            <a:endParaRPr lang="en-GB" sz="1000" dirty="0" smtClean="0"/>
          </a:p>
          <a:p>
            <a:r>
              <a:rPr lang="en-GB" sz="2000" b="1" dirty="0" smtClean="0"/>
              <a:t>B1</a:t>
            </a:r>
          </a:p>
          <a:p>
            <a:pPr marL="285750" indent="-285750">
              <a:buFont typeface="Arial" pitchFamily="34" charset="0"/>
              <a:buChar char="•"/>
            </a:pPr>
            <a:r>
              <a:rPr lang="en-GB" sz="2000" b="1" dirty="0" smtClean="0"/>
              <a:t>H</a:t>
            </a:r>
            <a:r>
              <a:rPr lang="en-GB" sz="2000" dirty="0"/>
              <a:t> </a:t>
            </a:r>
            <a:r>
              <a:rPr lang="en-GB" sz="2000" dirty="0" smtClean="0"/>
              <a:t>-&gt; 2 to 12</a:t>
            </a:r>
          </a:p>
          <a:p>
            <a:pPr marL="285750" indent="-285750">
              <a:buFont typeface="Arial" pitchFamily="34" charset="0"/>
              <a:buChar char="•"/>
            </a:pPr>
            <a:r>
              <a:rPr lang="en-GB" sz="2000" b="1" dirty="0" smtClean="0"/>
              <a:t>V</a:t>
            </a:r>
            <a:r>
              <a:rPr lang="en-GB" sz="2000" dirty="0" smtClean="0"/>
              <a:t> -&gt; 15 to 5</a:t>
            </a:r>
          </a:p>
          <a:p>
            <a:endParaRPr lang="en-GB" sz="1000" dirty="0" smtClean="0"/>
          </a:p>
          <a:p>
            <a:r>
              <a:rPr lang="en-GB" sz="2000" b="1" dirty="0" smtClean="0"/>
              <a:t>B2</a:t>
            </a:r>
          </a:p>
          <a:p>
            <a:pPr marL="285750" indent="-285750">
              <a:buFont typeface="Arial" pitchFamily="34" charset="0"/>
              <a:buChar char="•"/>
            </a:pPr>
            <a:r>
              <a:rPr lang="en-GB" sz="2000" b="1" dirty="0" smtClean="0"/>
              <a:t>H</a:t>
            </a:r>
            <a:r>
              <a:rPr lang="en-GB" sz="2000" dirty="0" smtClean="0"/>
              <a:t> -&gt; 2.2 to 12.2</a:t>
            </a:r>
          </a:p>
          <a:p>
            <a:pPr marL="285750" indent="-285750">
              <a:buFont typeface="Arial" pitchFamily="34" charset="0"/>
              <a:buChar char="•"/>
            </a:pPr>
            <a:r>
              <a:rPr lang="en-GB" sz="2000" b="1" dirty="0" smtClean="0"/>
              <a:t>V</a:t>
            </a:r>
            <a:r>
              <a:rPr lang="en-GB" sz="2000" dirty="0" smtClean="0"/>
              <a:t> -&gt; 14 to 4</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166" y="1075485"/>
            <a:ext cx="2348917" cy="2286000"/>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0700" y="1075485"/>
            <a:ext cx="2348917" cy="2286000"/>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166" y="3730817"/>
            <a:ext cx="2348917" cy="2286000"/>
          </a:xfrm>
          <a:prstGeom prst="rect">
            <a:avLst/>
          </a:prstGeom>
          <a:ln>
            <a:noFill/>
          </a:ln>
          <a:effectLst>
            <a:outerShdw blurRad="292100" dist="139700" dir="2700000" algn="tl" rotWithShape="0">
              <a:srgbClr val="333333">
                <a:alpha val="65000"/>
              </a:srgbClr>
            </a:outerShdw>
          </a:effectLst>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60700" y="3730817"/>
            <a:ext cx="2348917" cy="2286000"/>
          </a:xfrm>
          <a:prstGeom prst="rect">
            <a:avLst/>
          </a:prstGeom>
          <a:ln>
            <a:noFill/>
          </a:ln>
          <a:effectLst>
            <a:outerShdw blurRad="292100" dist="139700" dir="2700000" algn="tl" rotWithShape="0">
              <a:srgbClr val="333333">
                <a:alpha val="65000"/>
              </a:srgbClr>
            </a:outerShdw>
          </a:effectLst>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43575" y="494182"/>
            <a:ext cx="3048000" cy="1940867"/>
          </a:xfrm>
          <a:prstGeom prst="rect">
            <a:avLst/>
          </a:prstGeom>
          <a:ln>
            <a:noFill/>
          </a:ln>
          <a:effectLst>
            <a:outerShdw blurRad="292100" dist="139700" dir="2700000" algn="tl" rotWithShape="0">
              <a:srgbClr val="333333">
                <a:alpha val="65000"/>
              </a:srgbClr>
            </a:outerShdw>
          </a:effectLst>
        </p:spPr>
      </p:pic>
      <p:sp>
        <p:nvSpPr>
          <p:cNvPr id="12"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extLst>
      <p:ext uri="{BB962C8B-B14F-4D97-AF65-F5344CB8AC3E}">
        <p14:creationId xmlns:p14="http://schemas.microsoft.com/office/powerpoint/2010/main" val="321414176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OP without RCS.A78B2</a:t>
            </a:r>
            <a:endParaRPr lang="en-GB" dirty="0"/>
          </a:p>
        </p:txBody>
      </p:sp>
      <p:sp>
        <p:nvSpPr>
          <p:cNvPr id="5" name="Slide Number Placeholder 4"/>
          <p:cNvSpPr>
            <a:spLocks noGrp="1"/>
          </p:cNvSpPr>
          <p:nvPr>
            <p:ph type="sldNum" sz="quarter" idx="12"/>
          </p:nvPr>
        </p:nvSpPr>
        <p:spPr/>
        <p:txBody>
          <a:bodyPr/>
          <a:lstStyle/>
          <a:p>
            <a:fld id="{ACE91491-4375-AA41-8137-3861025BA0D3}" type="slidenum">
              <a:rPr lang="en-US" smtClean="0"/>
              <a:pPr/>
              <a:t>24</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8325" y="815850"/>
            <a:ext cx="2438398" cy="153164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303633" y="1281589"/>
            <a:ext cx="2677692" cy="692497"/>
          </a:xfrm>
          <a:prstGeom prst="rect">
            <a:avLst/>
          </a:prstGeom>
          <a:noFill/>
        </p:spPr>
        <p:txBody>
          <a:bodyPr wrap="square" rtlCol="0">
            <a:spAutoFit/>
          </a:bodyPr>
          <a:lstStyle/>
          <a:p>
            <a:r>
              <a:rPr lang="en-GB" sz="2500" b="1" dirty="0" smtClean="0"/>
              <a:t>INJECTION</a:t>
            </a:r>
          </a:p>
          <a:p>
            <a:pPr marL="285750" indent="-285750">
              <a:buFont typeface="Arial" pitchFamily="34" charset="0"/>
              <a:buChar char="•"/>
            </a:pPr>
            <a:r>
              <a:rPr lang="en-GB" sz="1400" b="1" dirty="0"/>
              <a:t>b</a:t>
            </a:r>
            <a:r>
              <a:rPr lang="en-GB" sz="1400" b="1" dirty="0" smtClean="0"/>
              <a:t>3 decay</a:t>
            </a:r>
            <a:endParaRPr lang="en-US" sz="1400" b="1" dirty="0"/>
          </a:p>
        </p:txBody>
      </p:sp>
      <p:sp>
        <p:nvSpPr>
          <p:cNvPr id="14" name="TextBox 13"/>
          <p:cNvSpPr txBox="1"/>
          <p:nvPr/>
        </p:nvSpPr>
        <p:spPr>
          <a:xfrm>
            <a:off x="303632" y="3194606"/>
            <a:ext cx="1972843" cy="1092607"/>
          </a:xfrm>
          <a:prstGeom prst="rect">
            <a:avLst/>
          </a:prstGeom>
          <a:noFill/>
        </p:spPr>
        <p:txBody>
          <a:bodyPr wrap="square" rtlCol="0">
            <a:spAutoFit/>
          </a:bodyPr>
          <a:lstStyle/>
          <a:p>
            <a:r>
              <a:rPr lang="en-GB" sz="2500" b="1" dirty="0" smtClean="0"/>
              <a:t>RAMP</a:t>
            </a:r>
          </a:p>
          <a:p>
            <a:pPr marL="285750" indent="-285750">
              <a:buFont typeface="Arial" pitchFamily="34" charset="0"/>
              <a:buChar char="•"/>
            </a:pPr>
            <a:r>
              <a:rPr lang="en-GB" sz="1400" b="1" dirty="0" smtClean="0"/>
              <a:t>Snapback</a:t>
            </a:r>
          </a:p>
          <a:p>
            <a:pPr marL="285750" indent="-285750">
              <a:buFont typeface="Arial" pitchFamily="34" charset="0"/>
              <a:buChar char="•"/>
            </a:pPr>
            <a:r>
              <a:rPr lang="en-GB" sz="1400" b="1" dirty="0"/>
              <a:t>b</a:t>
            </a:r>
            <a:r>
              <a:rPr lang="en-GB" sz="1400" b="1" dirty="0" smtClean="0"/>
              <a:t>3 variation </a:t>
            </a:r>
            <a:r>
              <a:rPr lang="en-GB" sz="1200" b="1" dirty="0" smtClean="0"/>
              <a:t>(momentum change)</a:t>
            </a:r>
            <a:endParaRPr lang="en-US" sz="1200" b="1" dirty="0"/>
          </a:p>
        </p:txBody>
      </p:sp>
      <p:sp>
        <p:nvSpPr>
          <p:cNvPr id="15" name="TextBox 14"/>
          <p:cNvSpPr txBox="1"/>
          <p:nvPr/>
        </p:nvSpPr>
        <p:spPr>
          <a:xfrm>
            <a:off x="303632" y="5320542"/>
            <a:ext cx="1631472" cy="692497"/>
          </a:xfrm>
          <a:prstGeom prst="rect">
            <a:avLst/>
          </a:prstGeom>
          <a:noFill/>
        </p:spPr>
        <p:txBody>
          <a:bodyPr wrap="none" rtlCol="0">
            <a:spAutoFit/>
          </a:bodyPr>
          <a:lstStyle/>
          <a:p>
            <a:r>
              <a:rPr lang="en-GB" sz="2500" b="1" dirty="0" smtClean="0"/>
              <a:t>FLATTOP</a:t>
            </a:r>
          </a:p>
          <a:p>
            <a:pPr marL="285750" indent="-285750">
              <a:buFont typeface="Arial" pitchFamily="34" charset="0"/>
              <a:buChar char="•"/>
            </a:pPr>
            <a:r>
              <a:rPr lang="en-GB" sz="1400" b="1" dirty="0"/>
              <a:t>b</a:t>
            </a:r>
            <a:r>
              <a:rPr lang="en-GB" sz="1400" b="1" dirty="0" smtClean="0"/>
              <a:t>3 decay</a:t>
            </a:r>
            <a:endParaRPr lang="en-US" sz="1400" b="1" dirty="0"/>
          </a:p>
        </p:txBody>
      </p:sp>
      <p:sp>
        <p:nvSpPr>
          <p:cNvPr id="13" name="TextBox 12"/>
          <p:cNvSpPr txBox="1"/>
          <p:nvPr/>
        </p:nvSpPr>
        <p:spPr>
          <a:xfrm>
            <a:off x="2424537" y="1043061"/>
            <a:ext cx="2168012" cy="1077218"/>
          </a:xfrm>
          <a:prstGeom prst="rect">
            <a:avLst/>
          </a:prstGeom>
          <a:noFill/>
        </p:spPr>
        <p:txBody>
          <a:bodyPr wrap="square" rtlCol="0">
            <a:spAutoFit/>
          </a:bodyPr>
          <a:lstStyle/>
          <a:p>
            <a:r>
              <a:rPr lang="en-GB" sz="1600" dirty="0" smtClean="0"/>
              <a:t>B2 compensation is calculated as for B1 then multiplied to a 8/7=1.14 factor</a:t>
            </a:r>
            <a:endParaRPr lang="en-US" sz="1600" dirty="0"/>
          </a:p>
        </p:txBody>
      </p:sp>
      <p:sp>
        <p:nvSpPr>
          <p:cNvPr id="17" name="TextBox 16"/>
          <p:cNvSpPr txBox="1"/>
          <p:nvPr/>
        </p:nvSpPr>
        <p:spPr>
          <a:xfrm>
            <a:off x="2424537" y="3202300"/>
            <a:ext cx="2384340" cy="1077218"/>
          </a:xfrm>
          <a:prstGeom prst="rect">
            <a:avLst/>
          </a:prstGeom>
          <a:noFill/>
        </p:spPr>
        <p:txBody>
          <a:bodyPr wrap="square" rtlCol="0">
            <a:spAutoFit/>
          </a:bodyPr>
          <a:lstStyle/>
          <a:p>
            <a:r>
              <a:rPr lang="en-GB" sz="1600" dirty="0" smtClean="0"/>
              <a:t>The RCS.A78B2/B3 function has been equally distributed on the other circuits</a:t>
            </a:r>
            <a:endParaRPr lang="en-US" sz="1600" dirty="0"/>
          </a:p>
        </p:txBody>
      </p:sp>
      <p:sp>
        <p:nvSpPr>
          <p:cNvPr id="18" name="TextBox 17"/>
          <p:cNvSpPr txBox="1"/>
          <p:nvPr/>
        </p:nvSpPr>
        <p:spPr>
          <a:xfrm>
            <a:off x="2424536" y="5128181"/>
            <a:ext cx="2785639" cy="1077218"/>
          </a:xfrm>
          <a:prstGeom prst="rect">
            <a:avLst/>
          </a:prstGeom>
          <a:noFill/>
        </p:spPr>
        <p:txBody>
          <a:bodyPr wrap="square" rtlCol="0">
            <a:spAutoFit/>
          </a:bodyPr>
          <a:lstStyle/>
          <a:p>
            <a:r>
              <a:rPr lang="en-GB" sz="1600" dirty="0" smtClean="0"/>
              <a:t>The B2 global_b3 knob has been multiplied by a 8/7=1.14 factor</a:t>
            </a:r>
          </a:p>
          <a:p>
            <a:r>
              <a:rPr lang="en-GB" sz="1600" dirty="0" smtClean="0"/>
              <a:t>(effect of about 0.2 Q’ units)</a:t>
            </a:r>
            <a:endParaRPr lang="en-US" sz="1600" dirty="0"/>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4844" y="5065080"/>
            <a:ext cx="2621976" cy="1188720"/>
          </a:xfrm>
          <a:prstGeom prst="rect">
            <a:avLst/>
          </a:prstGeom>
          <a:ln>
            <a:noFill/>
          </a:ln>
          <a:effectLst>
            <a:outerShdw blurRad="292100" dist="139700" dir="2700000" algn="tl" rotWithShape="0">
              <a:srgbClr val="333333">
                <a:alpha val="65000"/>
              </a:srgbClr>
            </a:outerShdw>
          </a:effectLst>
        </p:spPr>
      </p:pic>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9980" y="2541037"/>
            <a:ext cx="1200150" cy="548640"/>
          </a:xfrm>
          <a:prstGeom prst="rect">
            <a:avLst/>
          </a:prstGeom>
          <a:ln>
            <a:noFill/>
          </a:ln>
          <a:effectLst>
            <a:outerShdw blurRad="292100" dist="139700" dir="2700000" algn="tl" rotWithShape="0">
              <a:srgbClr val="333333">
                <a:alpha val="65000"/>
              </a:srgbClr>
            </a:outerShdw>
          </a:effectLst>
        </p:spPr>
      </p:pic>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0996" y="2741290"/>
            <a:ext cx="1190009" cy="548640"/>
          </a:xfrm>
          <a:prstGeom prst="rect">
            <a:avLst/>
          </a:prstGeom>
          <a:ln>
            <a:noFill/>
          </a:ln>
          <a:effectLst>
            <a:outerShdw blurRad="292100" dist="139700" dir="2700000" algn="tl" rotWithShape="0">
              <a:srgbClr val="333333">
                <a:alpha val="65000"/>
              </a:srgbClr>
            </a:outerShdw>
          </a:effectLst>
        </p:spPr>
      </p:pic>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30129" y="3015382"/>
            <a:ext cx="1198592" cy="548640"/>
          </a:xfrm>
          <a:prstGeom prst="rect">
            <a:avLst/>
          </a:prstGeom>
          <a:ln>
            <a:noFill/>
          </a:ln>
          <a:effectLst>
            <a:outerShdw blurRad="292100" dist="139700" dir="2700000" algn="tl" rotWithShape="0">
              <a:srgbClr val="333333">
                <a:alpha val="65000"/>
              </a:srgbClr>
            </a:outerShdw>
          </a:effectLst>
        </p:spPr>
      </p:pic>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92549" y="3403923"/>
            <a:ext cx="1609344" cy="731520"/>
          </a:xfrm>
          <a:prstGeom prst="rect">
            <a:avLst/>
          </a:prstGeom>
          <a:ln>
            <a:noFill/>
          </a:ln>
          <a:effectLst>
            <a:outerShdw blurRad="292100" dist="139700" dir="2700000" algn="tl" rotWithShape="0">
              <a:srgbClr val="333333">
                <a:alpha val="65000"/>
              </a:srgbClr>
            </a:outerShdw>
          </a:effectLst>
        </p:spPr>
      </p:pic>
      <p:pic>
        <p:nvPicPr>
          <p:cNvPr id="23" name="Picture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07381" y="3266842"/>
            <a:ext cx="1213278" cy="548640"/>
          </a:xfrm>
          <a:prstGeom prst="rect">
            <a:avLst/>
          </a:prstGeom>
          <a:ln>
            <a:noFill/>
          </a:ln>
          <a:effectLst>
            <a:outerShdw blurRad="292100" dist="139700" dir="2700000" algn="tl" rotWithShape="0">
              <a:srgbClr val="333333">
                <a:alpha val="65000"/>
              </a:srgbClr>
            </a:outerShdw>
          </a:effectLst>
        </p:spPr>
      </p:pic>
      <p:pic>
        <p:nvPicPr>
          <p:cNvPr id="24" name="Picture 2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278163" y="3533756"/>
            <a:ext cx="1204826" cy="548640"/>
          </a:xfrm>
          <a:prstGeom prst="rect">
            <a:avLst/>
          </a:prstGeom>
          <a:ln>
            <a:noFill/>
          </a:ln>
          <a:effectLst>
            <a:outerShdw blurRad="292100" dist="139700" dir="2700000" algn="tl" rotWithShape="0">
              <a:srgbClr val="333333">
                <a:alpha val="65000"/>
              </a:srgbClr>
            </a:outerShdw>
          </a:effectLst>
        </p:spPr>
      </p:pic>
      <p:pic>
        <p:nvPicPr>
          <p:cNvPr id="25" name="Picture 2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544206" y="3797553"/>
            <a:ext cx="1201412" cy="548640"/>
          </a:xfrm>
          <a:prstGeom prst="rect">
            <a:avLst/>
          </a:prstGeom>
          <a:ln>
            <a:noFill/>
          </a:ln>
          <a:effectLst>
            <a:outerShdw blurRad="292100" dist="139700" dir="2700000" algn="tl" rotWithShape="0">
              <a:srgbClr val="333333">
                <a:alpha val="65000"/>
              </a:srgbClr>
            </a:outerShdw>
          </a:effectLst>
        </p:spPr>
      </p:pic>
      <p:pic>
        <p:nvPicPr>
          <p:cNvPr id="27" name="Picture 2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778742" y="4082396"/>
            <a:ext cx="1208258" cy="548640"/>
          </a:xfrm>
          <a:prstGeom prst="rect">
            <a:avLst/>
          </a:prstGeom>
          <a:ln>
            <a:noFill/>
          </a:ln>
          <a:effectLst>
            <a:outerShdw blurRad="292100" dist="139700" dir="2700000" algn="tl" rotWithShape="0">
              <a:srgbClr val="333333">
                <a:alpha val="65000"/>
              </a:srgbClr>
            </a:outerShdw>
          </a:effectLst>
        </p:spPr>
      </p:pic>
      <p:sp>
        <p:nvSpPr>
          <p:cNvPr id="28" name="Right Arrow 27"/>
          <p:cNvSpPr/>
          <p:nvPr/>
        </p:nvSpPr>
        <p:spPr>
          <a:xfrm>
            <a:off x="6366696" y="3648075"/>
            <a:ext cx="526385" cy="276225"/>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733925" y="3156506"/>
            <a:ext cx="1266693" cy="276999"/>
          </a:xfrm>
          <a:prstGeom prst="rect">
            <a:avLst/>
          </a:prstGeom>
          <a:noFill/>
        </p:spPr>
        <p:txBody>
          <a:bodyPr wrap="none" rtlCol="0">
            <a:spAutoFit/>
          </a:bodyPr>
          <a:lstStyle/>
          <a:p>
            <a:r>
              <a:rPr lang="en-GB" sz="1200" b="1" dirty="0" smtClean="0">
                <a:solidFill>
                  <a:schemeClr val="accent1">
                    <a:lumMod val="10000"/>
                  </a:schemeClr>
                </a:solidFill>
              </a:rPr>
              <a:t>RCS.A78B2/B3</a:t>
            </a:r>
            <a:endParaRPr lang="fr-FR" sz="1200" b="1" dirty="0">
              <a:solidFill>
                <a:schemeClr val="accent1">
                  <a:lumMod val="10000"/>
                </a:schemeClr>
              </a:solidFill>
            </a:endParaRPr>
          </a:p>
        </p:txBody>
      </p:sp>
      <p:sp>
        <p:nvSpPr>
          <p:cNvPr id="26" name="TextBox 25"/>
          <p:cNvSpPr txBox="1"/>
          <p:nvPr/>
        </p:nvSpPr>
        <p:spPr>
          <a:xfrm>
            <a:off x="8144912" y="6066899"/>
            <a:ext cx="439544" cy="276999"/>
          </a:xfrm>
          <a:prstGeom prst="rect">
            <a:avLst/>
          </a:prstGeom>
          <a:noFill/>
        </p:spPr>
        <p:txBody>
          <a:bodyPr wrap="none" rtlCol="0">
            <a:spAutoFit/>
          </a:bodyPr>
          <a:lstStyle/>
          <a:p>
            <a:r>
              <a:rPr lang="en-GB" sz="1200" b="1" dirty="0" smtClean="0">
                <a:solidFill>
                  <a:schemeClr val="accent1">
                    <a:lumMod val="10000"/>
                  </a:schemeClr>
                </a:solidFill>
              </a:rPr>
              <a:t>sec</a:t>
            </a:r>
            <a:endParaRPr lang="fr-FR" sz="1200" b="1" dirty="0">
              <a:solidFill>
                <a:schemeClr val="accent1">
                  <a:lumMod val="10000"/>
                </a:schemeClr>
              </a:solidFill>
            </a:endParaRPr>
          </a:p>
        </p:txBody>
      </p:sp>
      <p:sp>
        <p:nvSpPr>
          <p:cNvPr id="29" name="TextBox 28"/>
          <p:cNvSpPr txBox="1"/>
          <p:nvPr/>
        </p:nvSpPr>
        <p:spPr>
          <a:xfrm>
            <a:off x="5204649" y="5043017"/>
            <a:ext cx="364202" cy="276999"/>
          </a:xfrm>
          <a:prstGeom prst="rect">
            <a:avLst/>
          </a:prstGeom>
          <a:noFill/>
        </p:spPr>
        <p:txBody>
          <a:bodyPr wrap="none" rtlCol="0">
            <a:spAutoFit/>
          </a:bodyPr>
          <a:lstStyle/>
          <a:p>
            <a:r>
              <a:rPr lang="en-GB" sz="1200" b="1" dirty="0">
                <a:solidFill>
                  <a:schemeClr val="accent1">
                    <a:lumMod val="10000"/>
                  </a:schemeClr>
                </a:solidFill>
              </a:rPr>
              <a:t>b</a:t>
            </a:r>
            <a:r>
              <a:rPr lang="en-GB" sz="1200" b="1" dirty="0" smtClean="0">
                <a:solidFill>
                  <a:schemeClr val="accent1">
                    <a:lumMod val="10000"/>
                  </a:schemeClr>
                </a:solidFill>
              </a:rPr>
              <a:t>3</a:t>
            </a:r>
            <a:endParaRPr lang="fr-FR" sz="1200" b="1" dirty="0">
              <a:solidFill>
                <a:schemeClr val="accent1">
                  <a:lumMod val="10000"/>
                </a:schemeClr>
              </a:solidFill>
            </a:endParaRPr>
          </a:p>
        </p:txBody>
      </p:sp>
      <p:sp>
        <p:nvSpPr>
          <p:cNvPr id="30" name="TextBox 29"/>
          <p:cNvSpPr txBox="1"/>
          <p:nvPr/>
        </p:nvSpPr>
        <p:spPr>
          <a:xfrm>
            <a:off x="5268093" y="815850"/>
            <a:ext cx="348172" cy="276999"/>
          </a:xfrm>
          <a:prstGeom prst="rect">
            <a:avLst/>
          </a:prstGeom>
          <a:noFill/>
        </p:spPr>
        <p:txBody>
          <a:bodyPr wrap="none" rtlCol="0">
            <a:spAutoFit/>
          </a:bodyPr>
          <a:lstStyle/>
          <a:p>
            <a:r>
              <a:rPr lang="en-GB" sz="1200" b="1" dirty="0" smtClean="0">
                <a:solidFill>
                  <a:schemeClr val="accent1">
                    <a:lumMod val="10000"/>
                  </a:schemeClr>
                </a:solidFill>
              </a:rPr>
              <a:t>Q’</a:t>
            </a:r>
            <a:endParaRPr lang="fr-FR" sz="1200" b="1" dirty="0">
              <a:solidFill>
                <a:schemeClr val="accent1">
                  <a:lumMod val="10000"/>
                </a:schemeClr>
              </a:solidFill>
            </a:endParaRPr>
          </a:p>
        </p:txBody>
      </p:sp>
      <p:sp>
        <p:nvSpPr>
          <p:cNvPr id="31" name="TextBox 30"/>
          <p:cNvSpPr txBox="1"/>
          <p:nvPr/>
        </p:nvSpPr>
        <p:spPr>
          <a:xfrm>
            <a:off x="8078355" y="2208990"/>
            <a:ext cx="458780" cy="276999"/>
          </a:xfrm>
          <a:prstGeom prst="rect">
            <a:avLst/>
          </a:prstGeom>
          <a:noFill/>
        </p:spPr>
        <p:txBody>
          <a:bodyPr wrap="none" rtlCol="0">
            <a:spAutoFit/>
          </a:bodyPr>
          <a:lstStyle/>
          <a:p>
            <a:r>
              <a:rPr lang="en-GB" sz="1200" b="1" dirty="0" smtClean="0">
                <a:solidFill>
                  <a:schemeClr val="accent1">
                    <a:lumMod val="10000"/>
                  </a:schemeClr>
                </a:solidFill>
              </a:rPr>
              <a:t>min</a:t>
            </a:r>
            <a:endParaRPr lang="fr-FR" sz="1200" b="1" dirty="0">
              <a:solidFill>
                <a:schemeClr val="accent1">
                  <a:lumMod val="10000"/>
                </a:schemeClr>
              </a:solidFill>
            </a:endParaRPr>
          </a:p>
        </p:txBody>
      </p:sp>
      <p:sp>
        <p:nvSpPr>
          <p:cNvPr id="32" name="TextBox 31"/>
          <p:cNvSpPr txBox="1"/>
          <p:nvPr/>
        </p:nvSpPr>
        <p:spPr>
          <a:xfrm>
            <a:off x="5974474" y="4135443"/>
            <a:ext cx="439544" cy="276999"/>
          </a:xfrm>
          <a:prstGeom prst="rect">
            <a:avLst/>
          </a:prstGeom>
          <a:noFill/>
        </p:spPr>
        <p:txBody>
          <a:bodyPr wrap="none" rtlCol="0">
            <a:spAutoFit/>
          </a:bodyPr>
          <a:lstStyle/>
          <a:p>
            <a:r>
              <a:rPr lang="en-GB" sz="1200" b="1" dirty="0" smtClean="0">
                <a:solidFill>
                  <a:schemeClr val="accent1">
                    <a:lumMod val="10000"/>
                  </a:schemeClr>
                </a:solidFill>
              </a:rPr>
              <a:t>sec</a:t>
            </a:r>
            <a:endParaRPr lang="fr-FR" sz="1200" b="1" dirty="0">
              <a:solidFill>
                <a:schemeClr val="accent1">
                  <a:lumMod val="10000"/>
                </a:schemeClr>
              </a:solidFill>
            </a:endParaRPr>
          </a:p>
        </p:txBody>
      </p:sp>
      <p:sp>
        <p:nvSpPr>
          <p:cNvPr id="33" name="TextBox 32"/>
          <p:cNvSpPr txBox="1"/>
          <p:nvPr/>
        </p:nvSpPr>
        <p:spPr>
          <a:xfrm>
            <a:off x="4337874" y="3240400"/>
            <a:ext cx="364202" cy="276999"/>
          </a:xfrm>
          <a:prstGeom prst="rect">
            <a:avLst/>
          </a:prstGeom>
          <a:noFill/>
        </p:spPr>
        <p:txBody>
          <a:bodyPr wrap="none" rtlCol="0">
            <a:spAutoFit/>
          </a:bodyPr>
          <a:lstStyle/>
          <a:p>
            <a:r>
              <a:rPr lang="en-GB" sz="1200" b="1" dirty="0">
                <a:solidFill>
                  <a:schemeClr val="accent1">
                    <a:lumMod val="10000"/>
                  </a:schemeClr>
                </a:solidFill>
              </a:rPr>
              <a:t>b</a:t>
            </a:r>
            <a:r>
              <a:rPr lang="en-GB" sz="1200" b="1" dirty="0" smtClean="0">
                <a:solidFill>
                  <a:schemeClr val="accent1">
                    <a:lumMod val="10000"/>
                  </a:schemeClr>
                </a:solidFill>
              </a:rPr>
              <a:t>3</a:t>
            </a:r>
            <a:endParaRPr lang="fr-FR" sz="1200" b="1" dirty="0">
              <a:solidFill>
                <a:schemeClr val="accent1">
                  <a:lumMod val="10000"/>
                </a:schemeClr>
              </a:solidFill>
            </a:endParaRPr>
          </a:p>
        </p:txBody>
      </p:sp>
      <p:sp>
        <p:nvSpPr>
          <p:cNvPr id="6" name="TextBox 5"/>
          <p:cNvSpPr txBox="1"/>
          <p:nvPr/>
        </p:nvSpPr>
        <p:spPr>
          <a:xfrm>
            <a:off x="4943475" y="3683253"/>
            <a:ext cx="1122423" cy="276999"/>
          </a:xfrm>
          <a:prstGeom prst="rect">
            <a:avLst/>
          </a:prstGeom>
          <a:noFill/>
        </p:spPr>
        <p:txBody>
          <a:bodyPr wrap="none" rtlCol="0">
            <a:spAutoFit/>
          </a:bodyPr>
          <a:lstStyle/>
          <a:p>
            <a:r>
              <a:rPr lang="en-GB" sz="1200" b="1" dirty="0" smtClean="0">
                <a:solidFill>
                  <a:schemeClr val="accent1">
                    <a:lumMod val="10000"/>
                  </a:schemeClr>
                </a:solidFill>
              </a:rPr>
              <a:t>~7/8 b3 units</a:t>
            </a:r>
            <a:endParaRPr lang="fr-FR" sz="1200" b="1" dirty="0">
              <a:solidFill>
                <a:schemeClr val="accent1">
                  <a:lumMod val="10000"/>
                </a:schemeClr>
              </a:solidFill>
            </a:endParaRPr>
          </a:p>
        </p:txBody>
      </p:sp>
      <p:sp>
        <p:nvSpPr>
          <p:cNvPr id="34" name="TextBox 33"/>
          <p:cNvSpPr txBox="1"/>
          <p:nvPr/>
        </p:nvSpPr>
        <p:spPr>
          <a:xfrm>
            <a:off x="5891916" y="1033129"/>
            <a:ext cx="2367130" cy="276999"/>
          </a:xfrm>
          <a:prstGeom prst="rect">
            <a:avLst/>
          </a:prstGeom>
          <a:noFill/>
        </p:spPr>
        <p:txBody>
          <a:bodyPr wrap="square" rtlCol="0">
            <a:spAutoFit/>
          </a:bodyPr>
          <a:lstStyle/>
          <a:p>
            <a:pPr algn="ctr"/>
            <a:r>
              <a:rPr lang="en-GB" sz="1200" b="1" dirty="0" smtClean="0">
                <a:solidFill>
                  <a:schemeClr val="accent1">
                    <a:lumMod val="10000"/>
                  </a:schemeClr>
                </a:solidFill>
              </a:rPr>
              <a:t>Example of H </a:t>
            </a:r>
            <a:r>
              <a:rPr lang="en-GB" sz="1200" b="1" dirty="0" err="1" smtClean="0">
                <a:solidFill>
                  <a:schemeClr val="accent1">
                    <a:lumMod val="10000"/>
                  </a:schemeClr>
                </a:solidFill>
              </a:rPr>
              <a:t>corr</a:t>
            </a:r>
            <a:endParaRPr lang="en-US" sz="1200" b="1" dirty="0">
              <a:solidFill>
                <a:schemeClr val="accent1">
                  <a:lumMod val="10000"/>
                </a:schemeClr>
              </a:solidFill>
            </a:endParaRPr>
          </a:p>
        </p:txBody>
      </p:sp>
      <p:sp>
        <p:nvSpPr>
          <p:cNvPr id="35"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extLst>
      <p:ext uri="{BB962C8B-B14F-4D97-AF65-F5344CB8AC3E}">
        <p14:creationId xmlns:p14="http://schemas.microsoft.com/office/powerpoint/2010/main" val="366421128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Ramping w/o RCS.A78B2</a:t>
            </a:r>
            <a:endParaRPr lang="en-US" dirty="0"/>
          </a:p>
        </p:txBody>
      </p:sp>
      <p:sp>
        <p:nvSpPr>
          <p:cNvPr id="13" name="Slide Number Placeholder 12"/>
          <p:cNvSpPr>
            <a:spLocks noGrp="1"/>
          </p:cNvSpPr>
          <p:nvPr>
            <p:ph type="sldNum" sz="quarter" idx="12"/>
          </p:nvPr>
        </p:nvSpPr>
        <p:spPr/>
        <p:txBody>
          <a:bodyPr/>
          <a:lstStyle/>
          <a:p>
            <a:fld id="{ACE91491-4375-AA41-8137-3861025BA0D3}" type="slidenum">
              <a:rPr lang="en-US" smtClean="0"/>
              <a:pPr/>
              <a:t>25</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574" y="912470"/>
            <a:ext cx="3231008" cy="2057400"/>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3956" y="2506307"/>
            <a:ext cx="3231008" cy="2057400"/>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6079" y="4175192"/>
            <a:ext cx="3231008" cy="205740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4075086" y="1131545"/>
            <a:ext cx="4735539" cy="1077218"/>
          </a:xfrm>
          <a:prstGeom prst="rect">
            <a:avLst/>
          </a:prstGeom>
          <a:noFill/>
        </p:spPr>
        <p:txBody>
          <a:bodyPr wrap="square" rtlCol="0">
            <a:spAutoFit/>
          </a:bodyPr>
          <a:lstStyle/>
          <a:p>
            <a:r>
              <a:rPr lang="en-GB" sz="1600" b="1" dirty="0" smtClean="0"/>
              <a:t>First ramp:</a:t>
            </a:r>
          </a:p>
          <a:p>
            <a:r>
              <a:rPr lang="en-GB" sz="1600" dirty="0" smtClean="0"/>
              <a:t>At about 800 sec the B2Q’V starts growing and B2Q’H goes down then passes negative…B2 is dumped around 1080 sec after the ramp start</a:t>
            </a:r>
            <a:endParaRPr lang="en-US" sz="1600" dirty="0"/>
          </a:p>
        </p:txBody>
      </p:sp>
      <p:sp>
        <p:nvSpPr>
          <p:cNvPr id="12" name="TextBox 11"/>
          <p:cNvSpPr txBox="1"/>
          <p:nvPr/>
        </p:nvSpPr>
        <p:spPr>
          <a:xfrm>
            <a:off x="1314450" y="5027270"/>
            <a:ext cx="4029075" cy="1077218"/>
          </a:xfrm>
          <a:prstGeom prst="rect">
            <a:avLst/>
          </a:prstGeom>
          <a:noFill/>
        </p:spPr>
        <p:txBody>
          <a:bodyPr wrap="square" rtlCol="0">
            <a:spAutoFit/>
          </a:bodyPr>
          <a:lstStyle/>
          <a:p>
            <a:r>
              <a:rPr lang="en-GB" sz="1600" b="1" dirty="0" smtClean="0"/>
              <a:t>Third ramp:</a:t>
            </a:r>
          </a:p>
          <a:p>
            <a:r>
              <a:rPr lang="en-GB" sz="1600" dirty="0" smtClean="0"/>
              <a:t>Both beams survive!</a:t>
            </a:r>
          </a:p>
          <a:p>
            <a:r>
              <a:rPr lang="en-GB" sz="1600" dirty="0" smtClean="0"/>
              <a:t>Q’ (re-)measured along the ramp (small corrections implemented) and at flattop</a:t>
            </a:r>
            <a:endParaRPr lang="en-US" sz="1600" dirty="0"/>
          </a:p>
        </p:txBody>
      </p:sp>
      <p:sp>
        <p:nvSpPr>
          <p:cNvPr id="14" name="TextBox 13"/>
          <p:cNvSpPr txBox="1"/>
          <p:nvPr/>
        </p:nvSpPr>
        <p:spPr>
          <a:xfrm>
            <a:off x="6315077" y="2534882"/>
            <a:ext cx="2703929" cy="1569660"/>
          </a:xfrm>
          <a:prstGeom prst="rect">
            <a:avLst/>
          </a:prstGeom>
          <a:noFill/>
        </p:spPr>
        <p:txBody>
          <a:bodyPr wrap="square" rtlCol="0">
            <a:spAutoFit/>
          </a:bodyPr>
          <a:lstStyle/>
          <a:p>
            <a:r>
              <a:rPr lang="en-GB" sz="1600" b="1" dirty="0" smtClean="0"/>
              <a:t>Second ramp:</a:t>
            </a:r>
          </a:p>
          <a:p>
            <a:r>
              <a:rPr lang="en-GB" sz="1600" dirty="0" smtClean="0"/>
              <a:t>Both beams survive the ramp, but are dumped about 30 sec after flattop is reached (electrical glitch caught by FMCM RD1.LR5)</a:t>
            </a:r>
            <a:endParaRPr lang="en-US" sz="1600" dirty="0"/>
          </a:p>
        </p:txBody>
      </p:sp>
      <p:sp>
        <p:nvSpPr>
          <p:cNvPr id="11"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extLst>
      <p:ext uri="{BB962C8B-B14F-4D97-AF65-F5344CB8AC3E}">
        <p14:creationId xmlns:p14="http://schemas.microsoft.com/office/powerpoint/2010/main" val="122933379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10125" y="1175386"/>
            <a:ext cx="4150043" cy="4444364"/>
          </a:xfrm>
        </p:spPr>
        <p:txBody>
          <a:bodyPr>
            <a:noAutofit/>
          </a:bodyPr>
          <a:lstStyle/>
          <a:p>
            <a:r>
              <a:rPr lang="en-GB" sz="2600" dirty="0" smtClean="0"/>
              <a:t>Worked very reliably for several fills</a:t>
            </a:r>
          </a:p>
          <a:p>
            <a:endParaRPr lang="en-GB" sz="2600" dirty="0" smtClean="0"/>
          </a:p>
          <a:p>
            <a:r>
              <a:rPr lang="en-GB" sz="2600" dirty="0" smtClean="0"/>
              <a:t>Next improvement steps:</a:t>
            </a:r>
          </a:p>
          <a:p>
            <a:pPr lvl="1"/>
            <a:r>
              <a:rPr lang="en-GB" sz="2600" dirty="0" smtClean="0"/>
              <a:t>Q’ trace (e.g. to observe evolution during ramp)</a:t>
            </a:r>
          </a:p>
          <a:p>
            <a:pPr lvl="1"/>
            <a:r>
              <a:rPr lang="en-GB" sz="2600" dirty="0" smtClean="0"/>
              <a:t>Feed Forward</a:t>
            </a:r>
          </a:p>
          <a:p>
            <a:pPr lvl="1"/>
            <a:r>
              <a:rPr lang="en-GB" sz="2600" dirty="0" smtClean="0"/>
              <a:t>Error Estimation</a:t>
            </a:r>
            <a:endParaRPr lang="en-GB" sz="2600" dirty="0"/>
          </a:p>
        </p:txBody>
      </p:sp>
      <p:pic>
        <p:nvPicPr>
          <p:cNvPr id="1026" name="Picture 2" descr="http://elogbook.cern.ch/eLogbook/attach_reader?attach_id=1480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791377"/>
            <a:ext cx="4065504" cy="54206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itle 1"/>
          <p:cNvSpPr>
            <a:spLocks noGrp="1"/>
          </p:cNvSpPr>
          <p:nvPr>
            <p:ph type="title"/>
          </p:nvPr>
        </p:nvSpPr>
        <p:spPr>
          <a:xfrm>
            <a:off x="447676" y="233493"/>
            <a:ext cx="7848600" cy="558988"/>
          </a:xfrm>
        </p:spPr>
        <p:txBody>
          <a:bodyPr>
            <a:noAutofit/>
          </a:bodyPr>
          <a:lstStyle/>
          <a:p>
            <a:r>
              <a:rPr lang="en-GB" sz="3400" dirty="0" smtClean="0"/>
              <a:t>Online Q’</a:t>
            </a:r>
            <a:endParaRPr lang="en-GB" sz="3400" dirty="0"/>
          </a:p>
        </p:txBody>
      </p:sp>
      <p:sp>
        <p:nvSpPr>
          <p:cNvPr id="5" name="TextBox 4"/>
          <p:cNvSpPr txBox="1"/>
          <p:nvPr/>
        </p:nvSpPr>
        <p:spPr>
          <a:xfrm>
            <a:off x="7357748" y="5991225"/>
            <a:ext cx="1454244" cy="307777"/>
          </a:xfrm>
          <a:prstGeom prst="rect">
            <a:avLst/>
          </a:prstGeom>
          <a:noFill/>
        </p:spPr>
        <p:txBody>
          <a:bodyPr wrap="none" rtlCol="0">
            <a:spAutoFit/>
          </a:bodyPr>
          <a:lstStyle/>
          <a:p>
            <a:r>
              <a:rPr lang="en-GB" sz="1400" b="1" dirty="0" err="1" smtClean="0">
                <a:solidFill>
                  <a:schemeClr val="accent1">
                    <a:lumMod val="10000"/>
                  </a:schemeClr>
                </a:solidFill>
              </a:rPr>
              <a:t>K.Fuchsberger</a:t>
            </a:r>
            <a:endParaRPr lang="fr-FR" sz="1400" b="1" dirty="0">
              <a:solidFill>
                <a:schemeClr val="accent1">
                  <a:lumMod val="10000"/>
                </a:schemeClr>
              </a:solidFill>
            </a:endParaRPr>
          </a:p>
        </p:txBody>
      </p:sp>
      <p:sp>
        <p:nvSpPr>
          <p:cNvPr id="6" name="Slide Number Placeholder 12"/>
          <p:cNvSpPr>
            <a:spLocks noGrp="1"/>
          </p:cNvSpPr>
          <p:nvPr>
            <p:ph type="sldNum" sz="quarter" idx="12"/>
          </p:nvPr>
        </p:nvSpPr>
        <p:spPr>
          <a:xfrm>
            <a:off x="8185376" y="6417310"/>
            <a:ext cx="501424" cy="365125"/>
          </a:xfrm>
        </p:spPr>
        <p:txBody>
          <a:bodyPr/>
          <a:lstStyle/>
          <a:p>
            <a:fld id="{ACE91491-4375-AA41-8137-3861025BA0D3}" type="slidenum">
              <a:rPr lang="en-US" smtClean="0"/>
              <a:pPr/>
              <a:t>26</a:t>
            </a:fld>
            <a:endParaRPr lang="en-US"/>
          </a:p>
        </p:txBody>
      </p:sp>
      <p:sp>
        <p:nvSpPr>
          <p:cNvPr id="8"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extLst>
      <p:ext uri="{BB962C8B-B14F-4D97-AF65-F5344CB8AC3E}">
        <p14:creationId xmlns:p14="http://schemas.microsoft.com/office/powerpoint/2010/main" val="46189814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Outline</a:t>
            </a:r>
            <a:endParaRPr lang="en-GB" dirty="0"/>
          </a:p>
        </p:txBody>
      </p:sp>
      <p:sp>
        <p:nvSpPr>
          <p:cNvPr id="5" name="Slide Number Placeholder 4"/>
          <p:cNvSpPr>
            <a:spLocks noGrp="1"/>
          </p:cNvSpPr>
          <p:nvPr>
            <p:ph type="sldNum" sz="quarter" idx="12"/>
          </p:nvPr>
        </p:nvSpPr>
        <p:spPr/>
        <p:txBody>
          <a:bodyPr/>
          <a:lstStyle/>
          <a:p>
            <a:fld id="{ACE91491-4375-AA41-8137-3861025BA0D3}" type="slidenum">
              <a:rPr lang="en-US" smtClean="0"/>
              <a:pPr/>
              <a:t>3</a:t>
            </a:fld>
            <a:endParaRPr lang="en-US"/>
          </a:p>
        </p:txBody>
      </p:sp>
      <p:sp>
        <p:nvSpPr>
          <p:cNvPr id="8"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
        <p:nvSpPr>
          <p:cNvPr id="9" name="Content Placeholder 2"/>
          <p:cNvSpPr>
            <a:spLocks noGrp="1"/>
          </p:cNvSpPr>
          <p:nvPr>
            <p:ph idx="1"/>
          </p:nvPr>
        </p:nvSpPr>
        <p:spPr>
          <a:xfrm>
            <a:off x="1612661" y="1744067"/>
            <a:ext cx="5918678" cy="3938276"/>
          </a:xfrm>
        </p:spPr>
        <p:txBody>
          <a:bodyPr>
            <a:normAutofit fontScale="85000" lnSpcReduction="20000"/>
          </a:bodyPr>
          <a:lstStyle/>
          <a:p>
            <a:pPr marL="520700" indent="-520700">
              <a:buFont typeface="Wingdings" panose="05000000000000000000" pitchFamily="2" charset="2"/>
              <a:buChar char="Ø"/>
            </a:pPr>
            <a:r>
              <a:rPr lang="en-GB" sz="3600" dirty="0">
                <a:ea typeface="+mj-ea"/>
                <a:cs typeface="+mj-cs"/>
              </a:rPr>
              <a:t>The </a:t>
            </a:r>
            <a:r>
              <a:rPr lang="en-GB" sz="3600" dirty="0" err="1" smtClean="0">
                <a:ea typeface="+mj-ea"/>
                <a:cs typeface="+mj-cs"/>
              </a:rPr>
              <a:t>FiDeL</a:t>
            </a:r>
            <a:r>
              <a:rPr lang="en-GB" sz="3600" dirty="0" smtClean="0">
                <a:ea typeface="+mj-ea"/>
                <a:cs typeface="+mj-cs"/>
              </a:rPr>
              <a:t> model and its implementation</a:t>
            </a:r>
          </a:p>
          <a:p>
            <a:pPr marL="520700" indent="-520700">
              <a:buFont typeface="Wingdings" panose="05000000000000000000" pitchFamily="2" charset="2"/>
              <a:buChar char="Ø"/>
            </a:pPr>
            <a:endParaRPr lang="en-GB" sz="2000" dirty="0">
              <a:ea typeface="+mj-ea"/>
              <a:cs typeface="+mj-cs"/>
            </a:endParaRPr>
          </a:p>
          <a:p>
            <a:pPr marL="520700" indent="-520700">
              <a:buFont typeface="Wingdings" charset="2"/>
              <a:buChar char="Ø"/>
            </a:pPr>
            <a:r>
              <a:rPr lang="en-GB" sz="3600" dirty="0" smtClean="0">
                <a:ea typeface="+mj-ea"/>
                <a:cs typeface="+mj-cs"/>
              </a:rPr>
              <a:t>Tune: injection and snapback</a:t>
            </a:r>
          </a:p>
          <a:p>
            <a:pPr marL="520700" indent="-520700">
              <a:buFont typeface="Wingdings" charset="2"/>
              <a:buChar char="Ø"/>
            </a:pPr>
            <a:endParaRPr lang="en-GB" sz="3600" dirty="0" smtClean="0">
              <a:ea typeface="+mj-ea"/>
              <a:cs typeface="+mj-cs"/>
            </a:endParaRPr>
          </a:p>
          <a:p>
            <a:pPr marL="520700" indent="-520700">
              <a:buFont typeface="Wingdings" charset="2"/>
              <a:buChar char="Ø"/>
            </a:pPr>
            <a:r>
              <a:rPr lang="en-GB" sz="3600" dirty="0" smtClean="0">
                <a:ea typeface="+mj-ea"/>
                <a:cs typeface="+mj-cs"/>
              </a:rPr>
              <a:t>Q’: injection, </a:t>
            </a:r>
            <a:r>
              <a:rPr lang="en-GB" sz="3600" dirty="0" smtClean="0"/>
              <a:t>snapback, r</a:t>
            </a:r>
            <a:r>
              <a:rPr lang="en-GB" sz="3600" dirty="0" smtClean="0">
                <a:ea typeface="+mj-ea"/>
                <a:cs typeface="+mj-cs"/>
              </a:rPr>
              <a:t>amp and squeeze</a:t>
            </a:r>
          </a:p>
          <a:p>
            <a:pPr marL="520700" indent="-520700">
              <a:buFont typeface="Wingdings" charset="2"/>
              <a:buChar char="Ø"/>
            </a:pPr>
            <a:endParaRPr lang="en-GB" sz="2000" dirty="0">
              <a:ea typeface="+mj-ea"/>
              <a:cs typeface="+mj-cs"/>
            </a:endParaRPr>
          </a:p>
          <a:p>
            <a:pPr marL="520700" indent="-520700">
              <a:buFont typeface="Wingdings" panose="05000000000000000000" pitchFamily="2" charset="2"/>
              <a:buChar char="Ø"/>
            </a:pPr>
            <a:r>
              <a:rPr lang="en-GB" sz="3600" dirty="0">
                <a:ea typeface="+mj-ea"/>
                <a:cs typeface="+mj-cs"/>
              </a:rPr>
              <a:t>b</a:t>
            </a:r>
            <a:r>
              <a:rPr lang="en-GB" sz="3600" dirty="0" smtClean="0">
                <a:ea typeface="+mj-ea"/>
                <a:cs typeface="+mj-cs"/>
              </a:rPr>
              <a:t>3 to Q’ “conversion”</a:t>
            </a:r>
            <a:endParaRPr lang="en-GB" sz="3600" dirty="0">
              <a:ea typeface="+mj-ea"/>
              <a:cs typeface="+mj-cs"/>
            </a:endParaRPr>
          </a:p>
        </p:txBody>
      </p:sp>
    </p:spTree>
    <p:extLst>
      <p:ext uri="{BB962C8B-B14F-4D97-AF65-F5344CB8AC3E}">
        <p14:creationId xmlns:p14="http://schemas.microsoft.com/office/powerpoint/2010/main" val="173026596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ACE91491-4375-AA41-8137-3861025BA0D3}" type="slidenum">
              <a:rPr lang="en-US" smtClean="0"/>
              <a:pPr/>
              <a:t>4</a:t>
            </a:fld>
            <a:endParaRPr lang="en-US"/>
          </a:p>
        </p:txBody>
      </p:sp>
      <p:sp>
        <p:nvSpPr>
          <p:cNvPr id="7" name="Title 1"/>
          <p:cNvSpPr>
            <a:spLocks noGrp="1"/>
          </p:cNvSpPr>
          <p:nvPr>
            <p:ph type="title"/>
          </p:nvPr>
        </p:nvSpPr>
        <p:spPr>
          <a:xfrm>
            <a:off x="457200" y="233493"/>
            <a:ext cx="8226854" cy="558988"/>
          </a:xfrm>
        </p:spPr>
        <p:txBody>
          <a:bodyPr>
            <a:normAutofit fontScale="90000"/>
          </a:bodyPr>
          <a:lstStyle/>
          <a:p>
            <a:r>
              <a:rPr lang="en-GB" dirty="0" smtClean="0"/>
              <a:t>The </a:t>
            </a:r>
            <a:r>
              <a:rPr lang="en-GB" dirty="0" err="1" smtClean="0"/>
              <a:t>FiDeL</a:t>
            </a:r>
            <a:r>
              <a:rPr lang="en-GB" dirty="0" smtClean="0"/>
              <a:t> model</a:t>
            </a:r>
            <a:endParaRPr lang="en-GB" dirty="0"/>
          </a:p>
        </p:txBody>
      </p:sp>
      <p:pic>
        <p:nvPicPr>
          <p:cNvPr id="1027" name="Picture 3" descr="C:\Users\msolfaro\AppData\Local\Microsoft\Windows\Temporary Internet Files\Content.Outlook\BG5OWQN2\Screen Shot 2015-06-15 at 5 06 26 P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729" y="1857160"/>
            <a:ext cx="3710511" cy="33589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758606" y="1873550"/>
            <a:ext cx="4007510" cy="1815882"/>
          </a:xfrm>
          <a:prstGeom prst="rect">
            <a:avLst/>
          </a:prstGeom>
          <a:noFill/>
        </p:spPr>
        <p:txBody>
          <a:bodyPr wrap="square" rtlCol="0">
            <a:spAutoFit/>
          </a:bodyPr>
          <a:lstStyle/>
          <a:p>
            <a:pPr algn="just"/>
            <a:r>
              <a:rPr lang="en-GB" sz="1600" b="1" dirty="0" smtClean="0"/>
              <a:t>Decay</a:t>
            </a:r>
          </a:p>
          <a:p>
            <a:pPr algn="just"/>
            <a:r>
              <a:rPr lang="en-GB" sz="1600" dirty="0" smtClean="0"/>
              <a:t>“The decay of harmonics at constant current is driven by current redistribution on superconducting cables, which results in a net decrease of the average dc magnetization of the cables and of its contribution to the total field”</a:t>
            </a:r>
            <a:endParaRPr lang="en-US" sz="1600" dirty="0">
              <a:latin typeface="Times-Roman"/>
            </a:endParaRPr>
          </a:p>
        </p:txBody>
      </p:sp>
      <p:sp>
        <p:nvSpPr>
          <p:cNvPr id="10" name="TextBox 9"/>
          <p:cNvSpPr txBox="1"/>
          <p:nvPr/>
        </p:nvSpPr>
        <p:spPr>
          <a:xfrm>
            <a:off x="228600" y="5615979"/>
            <a:ext cx="2819400" cy="584775"/>
          </a:xfrm>
          <a:prstGeom prst="rect">
            <a:avLst/>
          </a:prstGeom>
          <a:noFill/>
        </p:spPr>
        <p:txBody>
          <a:bodyPr wrap="square" rtlCol="0">
            <a:spAutoFit/>
          </a:bodyPr>
          <a:lstStyle/>
          <a:p>
            <a:pPr algn="just"/>
            <a:r>
              <a:rPr lang="en-GB" sz="1600" dirty="0" smtClean="0"/>
              <a:t>N. J </a:t>
            </a:r>
            <a:r>
              <a:rPr lang="en-GB" sz="1600" dirty="0" err="1" smtClean="0"/>
              <a:t>Sammut</a:t>
            </a:r>
            <a:r>
              <a:rPr lang="en-GB" sz="1600" dirty="0" smtClean="0"/>
              <a:t> et al., Phys. Rev. ST </a:t>
            </a:r>
            <a:r>
              <a:rPr lang="en-GB" sz="1600" dirty="0" err="1" smtClean="0"/>
              <a:t>Accel</a:t>
            </a:r>
            <a:r>
              <a:rPr lang="en-GB" sz="1600" dirty="0" smtClean="0"/>
              <a:t>. Beams 9</a:t>
            </a:r>
            <a:endParaRPr lang="en-US" sz="1600" dirty="0"/>
          </a:p>
        </p:txBody>
      </p:sp>
      <p:sp>
        <p:nvSpPr>
          <p:cNvPr id="9" name="Rectangle 8"/>
          <p:cNvSpPr/>
          <p:nvPr/>
        </p:nvSpPr>
        <p:spPr>
          <a:xfrm>
            <a:off x="4758612" y="3945340"/>
            <a:ext cx="4044834" cy="1323439"/>
          </a:xfrm>
          <a:prstGeom prst="rect">
            <a:avLst/>
          </a:prstGeom>
        </p:spPr>
        <p:txBody>
          <a:bodyPr wrap="square">
            <a:spAutoFit/>
          </a:bodyPr>
          <a:lstStyle/>
          <a:p>
            <a:r>
              <a:rPr lang="en-US" sz="1600" b="1" dirty="0" smtClean="0"/>
              <a:t>Snap </a:t>
            </a:r>
            <a:r>
              <a:rPr lang="en-US" sz="1600" b="1" dirty="0"/>
              <a:t>back</a:t>
            </a:r>
          </a:p>
          <a:p>
            <a:pPr algn="just"/>
            <a:r>
              <a:rPr lang="en-US" sz="1600" dirty="0"/>
              <a:t>rapid reestablishment of magnetization after decay. The field bounces back to its pre-decay level once the current in the magnet starts to ramp up</a:t>
            </a:r>
          </a:p>
        </p:txBody>
      </p:sp>
      <p:sp>
        <p:nvSpPr>
          <p:cNvPr id="12"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
        <p:nvSpPr>
          <p:cNvPr id="11" name="Rectangle 10"/>
          <p:cNvSpPr/>
          <p:nvPr/>
        </p:nvSpPr>
        <p:spPr>
          <a:xfrm>
            <a:off x="1245953" y="958556"/>
            <a:ext cx="6385527" cy="646331"/>
          </a:xfrm>
          <a:prstGeom prst="rect">
            <a:avLst/>
          </a:prstGeom>
        </p:spPr>
        <p:txBody>
          <a:bodyPr wrap="square">
            <a:spAutoFit/>
          </a:bodyPr>
          <a:lstStyle/>
          <a:p>
            <a:pPr algn="ctr"/>
            <a:r>
              <a:rPr lang="en-US" dirty="0" err="1" smtClean="0"/>
              <a:t>FiDeL</a:t>
            </a:r>
            <a:r>
              <a:rPr lang="en-US" dirty="0" smtClean="0"/>
              <a:t> dynamic component has been studied and modeled based on a massive set of magnetic measurements</a:t>
            </a:r>
          </a:p>
        </p:txBody>
      </p:sp>
      <p:sp>
        <p:nvSpPr>
          <p:cNvPr id="2" name="Rounded Rectangle 1"/>
          <p:cNvSpPr/>
          <p:nvPr/>
        </p:nvSpPr>
        <p:spPr>
          <a:xfrm>
            <a:off x="1581407" y="4337359"/>
            <a:ext cx="778722" cy="383413"/>
          </a:xfrm>
          <a:prstGeom prst="round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ounded Rectangle 12"/>
          <p:cNvSpPr/>
          <p:nvPr/>
        </p:nvSpPr>
        <p:spPr>
          <a:xfrm>
            <a:off x="922487" y="4133670"/>
            <a:ext cx="634960" cy="575120"/>
          </a:xfrm>
          <a:prstGeom prst="round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 name="Straight Arrow Connector 3"/>
          <p:cNvCxnSpPr/>
          <p:nvPr/>
        </p:nvCxnSpPr>
        <p:spPr>
          <a:xfrm flipV="1">
            <a:off x="1557447" y="2204626"/>
            <a:ext cx="3043006" cy="192904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2360129" y="4133670"/>
            <a:ext cx="2398477" cy="40401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94762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ACE91491-4375-AA41-8137-3861025BA0D3}" type="slidenum">
              <a:rPr lang="en-US" smtClean="0"/>
              <a:pPr/>
              <a:t>5</a:t>
            </a:fld>
            <a:endParaRPr lang="en-US"/>
          </a:p>
        </p:txBody>
      </p:sp>
      <p:pic>
        <p:nvPicPr>
          <p:cNvPr id="1026" name="Picture 2" descr="C:\Users\msolfaro\AppData\Local\Microsoft\Windows\Temporary Internet Files\Content.Outlook\BG5OWQN2\Screen Shot 2015-06-15 at 5 03 26 P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473" y="1225566"/>
            <a:ext cx="7775118" cy="38226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457200" y="233493"/>
            <a:ext cx="8226854" cy="558988"/>
          </a:xfrm>
        </p:spPr>
        <p:txBody>
          <a:bodyPr>
            <a:normAutofit fontScale="90000"/>
          </a:bodyPr>
          <a:lstStyle/>
          <a:p>
            <a:r>
              <a:rPr lang="en-GB" dirty="0" smtClean="0"/>
              <a:t>The powering history dependency</a:t>
            </a:r>
            <a:endParaRPr lang="en-GB" dirty="0"/>
          </a:p>
        </p:txBody>
      </p:sp>
      <p:sp>
        <p:nvSpPr>
          <p:cNvPr id="6" name="TextBox 5"/>
          <p:cNvSpPr txBox="1"/>
          <p:nvPr/>
        </p:nvSpPr>
        <p:spPr>
          <a:xfrm>
            <a:off x="203901" y="5271114"/>
            <a:ext cx="8733452" cy="923330"/>
          </a:xfrm>
          <a:prstGeom prst="rect">
            <a:avLst/>
          </a:prstGeom>
          <a:noFill/>
        </p:spPr>
        <p:txBody>
          <a:bodyPr wrap="square" rtlCol="0">
            <a:spAutoFit/>
          </a:bodyPr>
          <a:lstStyle/>
          <a:p>
            <a:pPr algn="ctr"/>
            <a:r>
              <a:rPr lang="en-US" dirty="0" smtClean="0"/>
              <a:t>The </a:t>
            </a:r>
            <a:r>
              <a:rPr lang="en-US" dirty="0"/>
              <a:t>magnitude of the decay depends on the powering history, both on the waveform of the powering cycle as well as waiting times, and has memory of previous powering cycles, thus making this effect non-reproducible from cycle to cycle</a:t>
            </a:r>
            <a:r>
              <a:rPr lang="en-US" dirty="0" smtClean="0"/>
              <a:t>.</a:t>
            </a:r>
            <a:endParaRPr lang="en-US" dirty="0"/>
          </a:p>
        </p:txBody>
      </p:sp>
      <p:sp>
        <p:nvSpPr>
          <p:cNvPr id="11"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extLst>
      <p:ext uri="{BB962C8B-B14F-4D97-AF65-F5344CB8AC3E}">
        <p14:creationId xmlns:p14="http://schemas.microsoft.com/office/powerpoint/2010/main" val="316620584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FIDEL model implementation</a:t>
            </a:r>
            <a:endParaRPr lang="en-GB" dirty="0"/>
          </a:p>
        </p:txBody>
      </p:sp>
      <p:sp>
        <p:nvSpPr>
          <p:cNvPr id="5" name="Slide Number Placeholder 4"/>
          <p:cNvSpPr>
            <a:spLocks noGrp="1"/>
          </p:cNvSpPr>
          <p:nvPr>
            <p:ph type="sldNum" sz="quarter" idx="12"/>
          </p:nvPr>
        </p:nvSpPr>
        <p:spPr/>
        <p:txBody>
          <a:bodyPr/>
          <a:lstStyle/>
          <a:p>
            <a:fld id="{ACE91491-4375-AA41-8137-3861025BA0D3}" type="slidenum">
              <a:rPr lang="en-US" smtClean="0"/>
              <a:pPr/>
              <a:t>6</a:t>
            </a:fld>
            <a:endParaRPr lang="en-US"/>
          </a:p>
        </p:txBody>
      </p:sp>
      <mc:AlternateContent xmlns:mc="http://schemas.openxmlformats.org/markup-compatibility/2006" xmlns:a14="http://schemas.microsoft.com/office/drawing/2010/main">
        <mc:Choice Requires="a14">
          <p:sp>
            <p:nvSpPr>
              <p:cNvPr id="3" name="TextBox 2"/>
              <p:cNvSpPr txBox="1"/>
              <p:nvPr/>
            </p:nvSpPr>
            <p:spPr>
              <a:xfrm>
                <a:off x="1949103" y="1291709"/>
                <a:ext cx="2432397" cy="659540"/>
              </a:xfrm>
              <a:prstGeom prst="rect">
                <a:avLst/>
              </a:prstGeom>
              <a:noFill/>
              <a:ln w="38100">
                <a:solidFill>
                  <a:srgbClr val="FF0000"/>
                </a:solidFill>
              </a:ln>
            </p:spPr>
            <p:txBody>
              <a:bodyPr wrap="none" rtlCol="0">
                <a:spAutoFit/>
              </a:bodyPr>
              <a:lstStyle/>
              <a:p>
                <a14:m>
                  <m:oMathPara xmlns:m="http://schemas.openxmlformats.org/officeDocument/2006/math" xmlns="">
                    <m:oMathParaPr>
                      <m:jc m:val="centerGroup"/>
                    </m:oMathParaPr>
                    <m:oMath xmlns:m="http://schemas.openxmlformats.org/officeDocument/2006/math">
                      <m:r>
                        <a:rPr lang="en-GB" b="0" i="1" smtClean="0">
                          <a:latin typeface="Cambria Math"/>
                        </a:rPr>
                        <m:t>𝐷𝑦𝑛𝐸𝑟𝑟</m:t>
                      </m:r>
                      <m:r>
                        <a:rPr lang="en-GB" b="0" i="1" smtClean="0">
                          <a:latin typeface="Cambria Math"/>
                        </a:rPr>
                        <m:t>= </m:t>
                      </m:r>
                      <m:f>
                        <m:fPr>
                          <m:ctrlPr>
                            <a:rPr lang="en-GB" b="0" i="1" smtClean="0">
                              <a:latin typeface="Cambria Math" panose="02040503050406030204" pitchFamily="18" charset="0"/>
                              <a:ea typeface="Cambria Math"/>
                            </a:rPr>
                          </m:ctrlPr>
                        </m:fPr>
                        <m:num>
                          <m:r>
                            <a:rPr lang="en-GB" i="1">
                              <a:latin typeface="Cambria Math"/>
                              <a:ea typeface="Cambria Math"/>
                            </a:rPr>
                            <m:t>∆</m:t>
                          </m:r>
                        </m:num>
                        <m:den>
                          <m:sSub>
                            <m:sSubPr>
                              <m:ctrlPr>
                                <a:rPr lang="en-GB" b="0" i="1" smtClean="0">
                                  <a:latin typeface="Cambria Math" panose="02040503050406030204" pitchFamily="18" charset="0"/>
                                  <a:ea typeface="Cambria Math"/>
                                </a:rPr>
                              </m:ctrlPr>
                            </m:sSubPr>
                            <m:e>
                              <m:r>
                                <a:rPr lang="en-GB" b="0" i="1" smtClean="0">
                                  <a:latin typeface="Cambria Math"/>
                                  <a:ea typeface="Cambria Math"/>
                                </a:rPr>
                                <m:t>∆</m:t>
                              </m:r>
                            </m:e>
                            <m:sub>
                              <m:r>
                                <a:rPr lang="en-GB" b="0" i="1" smtClean="0">
                                  <a:latin typeface="Cambria Math"/>
                                  <a:ea typeface="Cambria Math"/>
                                </a:rPr>
                                <m:t>𝑠𝑡𝑑</m:t>
                              </m:r>
                            </m:sub>
                          </m:sSub>
                        </m:den>
                      </m:f>
                      <m:r>
                        <a:rPr lang="en-GB" b="0" i="1" smtClean="0">
                          <a:latin typeface="Cambria Math"/>
                          <a:ea typeface="Cambria Math"/>
                        </a:rPr>
                        <m:t> ∗ </m:t>
                      </m:r>
                      <m:sSub>
                        <m:sSubPr>
                          <m:ctrlPr>
                            <a:rPr lang="en-GB" b="0" i="1" smtClean="0">
                              <a:latin typeface="Cambria Math" panose="02040503050406030204" pitchFamily="18" charset="0"/>
                              <a:ea typeface="Cambria Math"/>
                            </a:rPr>
                          </m:ctrlPr>
                        </m:sSubPr>
                        <m:e>
                          <m:r>
                            <a:rPr lang="en-GB" b="0" i="1" smtClean="0">
                              <a:latin typeface="Cambria Math"/>
                              <a:ea typeface="Cambria Math"/>
                            </a:rPr>
                            <m:t>∆</m:t>
                          </m:r>
                        </m:e>
                        <m:sub>
                          <m:r>
                            <a:rPr lang="en-GB" b="0" i="1" smtClean="0">
                              <a:latin typeface="Cambria Math"/>
                              <a:ea typeface="Cambria Math"/>
                            </a:rPr>
                            <m:t>𝑚</m:t>
                          </m:r>
                        </m:sub>
                      </m:sSub>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1949103" y="1291709"/>
                <a:ext cx="2432397" cy="659540"/>
              </a:xfrm>
              <a:prstGeom prst="rect">
                <a:avLst/>
              </a:prstGeom>
              <a:blipFill rotWithShape="0">
                <a:blip r:embed="rId2"/>
                <a:stretch>
                  <a:fillRect/>
                </a:stretch>
              </a:blipFill>
              <a:ln w="38100">
                <a:solidFill>
                  <a:srgbClr val="FF00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947835" y="4005805"/>
                <a:ext cx="7596189" cy="1152623"/>
              </a:xfrm>
              <a:prstGeom prst="rect">
                <a:avLst/>
              </a:prstGeom>
              <a:noFill/>
            </p:spPr>
            <p:txBody>
              <a:bodyPr wrap="square" rtlCol="0">
                <a:spAutoFit/>
              </a:bodyPr>
              <a:lstStyle/>
              <a:p>
                <a14:m>
                  <m:oMath xmlns:m="http://schemas.openxmlformats.org/officeDocument/2006/math" xmlns="">
                    <m:sSub>
                      <m:sSubPr>
                        <m:ctrlPr>
                          <a:rPr lang="en-GB" b="0" i="1" smtClean="0">
                            <a:latin typeface="Cambria Math" panose="02040503050406030204" pitchFamily="18" charset="0"/>
                            <a:ea typeface="Cambria Math"/>
                          </a:rPr>
                        </m:ctrlPr>
                      </m:sSubPr>
                      <m:e>
                        <m:r>
                          <a:rPr lang="en-GB" b="0" i="1" smtClean="0">
                            <a:latin typeface="Cambria Math"/>
                            <a:ea typeface="Cambria Math"/>
                          </a:rPr>
                          <m:t>∆</m:t>
                        </m:r>
                      </m:e>
                      <m:sub>
                        <m:r>
                          <a:rPr lang="en-GB" b="0" i="1" smtClean="0">
                            <a:latin typeface="Cambria Math"/>
                            <a:ea typeface="Cambria Math"/>
                          </a:rPr>
                          <m:t>𝑚</m:t>
                        </m:r>
                      </m:sub>
                    </m:sSub>
                    <m:r>
                      <a:rPr lang="en-GB" b="0" i="1" smtClean="0">
                        <a:latin typeface="Cambria Math"/>
                        <a:ea typeface="Cambria Math"/>
                      </a:rPr>
                      <m:t>=</m:t>
                    </m:r>
                    <m:r>
                      <a:rPr lang="en-GB" b="0" i="1" smtClean="0">
                        <a:latin typeface="Cambria Math"/>
                        <a:ea typeface="Cambria Math"/>
                      </a:rPr>
                      <m:t>𝑑𝑒</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𝑐</m:t>
                        </m:r>
                      </m:e>
                      <m:sub>
                        <m:r>
                          <a:rPr lang="en-GB" b="0" i="1" smtClean="0">
                            <a:latin typeface="Cambria Math"/>
                            <a:ea typeface="Cambria Math"/>
                          </a:rPr>
                          <m:t>𝑑𝑒𝑙𝑡𝑎</m:t>
                        </m:r>
                      </m:sub>
                    </m:sSub>
                    <m:r>
                      <a:rPr lang="en-GB" b="0" i="1" smtClean="0">
                        <a:latin typeface="Cambria Math"/>
                        <a:ea typeface="Cambria Math"/>
                      </a:rPr>
                      <m:t>∗ </m:t>
                    </m:r>
                    <m:f>
                      <m:fPr>
                        <m:ctrlPr>
                          <a:rPr lang="en-GB" b="0" i="1" smtClean="0">
                            <a:latin typeface="Cambria Math" panose="02040503050406030204" pitchFamily="18" charset="0"/>
                            <a:ea typeface="Cambria Math"/>
                          </a:rPr>
                        </m:ctrlPr>
                      </m:fPr>
                      <m:num>
                        <m:r>
                          <a:rPr lang="en-GB" b="0" i="1" smtClean="0">
                            <a:latin typeface="Cambria Math"/>
                            <a:ea typeface="Cambria Math"/>
                          </a:rPr>
                          <m:t>(</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𝐸</m:t>
                            </m:r>
                          </m:e>
                          <m:sub>
                            <m:r>
                              <a:rPr lang="en-GB" b="0" i="1" smtClean="0">
                                <a:latin typeface="Cambria Math"/>
                                <a:ea typeface="Cambria Math"/>
                              </a:rPr>
                              <m:t>0</m:t>
                            </m:r>
                          </m:sub>
                        </m:sSub>
                        <m:r>
                          <a:rPr lang="en-GB" b="0" i="1" smtClean="0">
                            <a:latin typeface="Cambria Math"/>
                            <a:ea typeface="Cambria Math"/>
                          </a:rPr>
                          <m:t>−</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𝐸</m:t>
                            </m:r>
                          </m:e>
                          <m:sub>
                            <m:r>
                              <a:rPr lang="en-GB" b="0" i="1" smtClean="0">
                                <a:latin typeface="Cambria Math"/>
                                <a:ea typeface="Cambria Math"/>
                              </a:rPr>
                              <m:t>1</m:t>
                            </m:r>
                          </m:sub>
                        </m:sSub>
                        <m:r>
                          <a:rPr lang="en-GB" b="0" i="1" smtClean="0">
                            <a:latin typeface="Cambria Math"/>
                            <a:ea typeface="Cambria Math"/>
                          </a:rPr>
                          <m:t> ∗ </m:t>
                        </m:r>
                        <m:sSup>
                          <m:sSupPr>
                            <m:ctrlPr>
                              <a:rPr lang="en-GB" b="0" i="1" smtClean="0">
                                <a:latin typeface="Cambria Math" panose="02040503050406030204" pitchFamily="18" charset="0"/>
                                <a:ea typeface="Cambria Math"/>
                              </a:rPr>
                            </m:ctrlPr>
                          </m:sSupPr>
                          <m:e>
                            <m:r>
                              <a:rPr lang="en-GB" b="0" i="1" smtClean="0">
                                <a:latin typeface="Cambria Math"/>
                                <a:ea typeface="Cambria Math"/>
                              </a:rPr>
                              <m:t>𝑒</m:t>
                            </m:r>
                          </m:e>
                          <m:sup>
                            <m:r>
                              <a:rPr lang="en-GB" b="0" i="1" smtClean="0">
                                <a:latin typeface="Cambria Math"/>
                                <a:ea typeface="Cambria Math"/>
                              </a:rPr>
                              <m:t>−</m:t>
                            </m:r>
                            <m:f>
                              <m:fPr>
                                <m:ctrlPr>
                                  <a:rPr lang="en-GB" b="0" i="1" smtClean="0">
                                    <a:latin typeface="Cambria Math" panose="02040503050406030204" pitchFamily="18" charset="0"/>
                                    <a:ea typeface="Cambria Math"/>
                                  </a:rPr>
                                </m:ctrlPr>
                              </m:fPr>
                              <m:num>
                                <m:sSub>
                                  <m:sSubPr>
                                    <m:ctrlPr>
                                      <a:rPr lang="en-GB" b="0" i="1" smtClean="0">
                                        <a:latin typeface="Cambria Math" panose="02040503050406030204" pitchFamily="18" charset="0"/>
                                        <a:ea typeface="Cambria Math"/>
                                      </a:rPr>
                                    </m:ctrlPr>
                                  </m:sSubPr>
                                  <m:e>
                                    <m:r>
                                      <a:rPr lang="en-GB" b="0" i="1" smtClean="0">
                                        <a:latin typeface="Cambria Math"/>
                                        <a:ea typeface="Cambria Math"/>
                                      </a:rPr>
                                      <m:t>𝐼</m:t>
                                    </m:r>
                                  </m:e>
                                  <m:sub>
                                    <m:r>
                                      <a:rPr lang="en-GB" b="0" i="1" smtClean="0">
                                        <a:latin typeface="Cambria Math"/>
                                        <a:ea typeface="Cambria Math"/>
                                      </a:rPr>
                                      <m:t>𝐹𝑇</m:t>
                                    </m:r>
                                  </m:sub>
                                </m:sSub>
                              </m:num>
                              <m:den>
                                <m:sSub>
                                  <m:sSubPr>
                                    <m:ctrlPr>
                                      <a:rPr lang="en-GB" b="0" i="1" smtClean="0">
                                        <a:latin typeface="Cambria Math" panose="02040503050406030204" pitchFamily="18" charset="0"/>
                                        <a:ea typeface="Cambria Math"/>
                                      </a:rPr>
                                    </m:ctrlPr>
                                  </m:sSubPr>
                                  <m:e>
                                    <m:r>
                                      <a:rPr lang="en-GB" b="0" i="1" smtClean="0">
                                        <a:latin typeface="Cambria Math"/>
                                        <a:ea typeface="Cambria Math"/>
                                      </a:rPr>
                                      <m:t>(</m:t>
                                    </m:r>
                                    <m:r>
                                      <a:rPr lang="en-GB" b="0" i="1" smtClean="0">
                                        <a:latin typeface="Cambria Math"/>
                                        <a:ea typeface="Cambria Math"/>
                                      </a:rPr>
                                      <m:t>𝜏</m:t>
                                    </m:r>
                                  </m:e>
                                  <m:sub>
                                    <m:r>
                                      <a:rPr lang="en-GB" b="0" i="1" smtClean="0">
                                        <a:latin typeface="Cambria Math"/>
                                        <a:ea typeface="Cambria Math"/>
                                      </a:rPr>
                                      <m:t>𝑒</m:t>
                                    </m:r>
                                  </m:sub>
                                </m:sSub>
                                <m:r>
                                  <a:rPr lang="en-GB" b="0" i="1" smtClean="0">
                                    <a:latin typeface="Cambria Math"/>
                                    <a:ea typeface="Cambria Math"/>
                                  </a:rPr>
                                  <m:t> ∗ </m:t>
                                </m:r>
                                <m:f>
                                  <m:fPr>
                                    <m:ctrlPr>
                                      <a:rPr lang="en-GB" b="0" i="1" smtClean="0">
                                        <a:latin typeface="Cambria Math" panose="02040503050406030204" pitchFamily="18" charset="0"/>
                                        <a:ea typeface="Cambria Math"/>
                                      </a:rPr>
                                    </m:ctrlPr>
                                  </m:fPr>
                                  <m:num>
                                    <m:r>
                                      <a:rPr lang="en-GB" b="0" i="1" smtClean="0">
                                        <a:latin typeface="Cambria Math"/>
                                        <a:ea typeface="Cambria Math"/>
                                      </a:rPr>
                                      <m:t>𝑑𝐼</m:t>
                                    </m:r>
                                  </m:num>
                                  <m:den>
                                    <m:r>
                                      <a:rPr lang="en-GB" b="0" i="1" smtClean="0">
                                        <a:latin typeface="Cambria Math"/>
                                        <a:ea typeface="Cambria Math"/>
                                      </a:rPr>
                                      <m:t>𝑑𝑡</m:t>
                                    </m:r>
                                  </m:den>
                                </m:f>
                                <m:r>
                                  <a:rPr lang="en-GB" b="0" i="1" smtClean="0">
                                    <a:latin typeface="Cambria Math"/>
                                    <a:ea typeface="Cambria Math"/>
                                  </a:rPr>
                                  <m:t>)</m:t>
                                </m:r>
                              </m:den>
                            </m:f>
                          </m:sup>
                        </m:sSup>
                        <m:r>
                          <a:rPr lang="en-GB" b="0" i="1" smtClean="0">
                            <a:latin typeface="Cambria Math"/>
                            <a:ea typeface="Cambria Math"/>
                          </a:rPr>
                          <m:t>)</m:t>
                        </m:r>
                      </m:num>
                      <m:den>
                        <m:r>
                          <a:rPr lang="en-GB" i="1">
                            <a:latin typeface="Cambria Math"/>
                            <a:ea typeface="Cambria Math"/>
                          </a:rPr>
                          <m:t>(</m:t>
                        </m:r>
                        <m:sSub>
                          <m:sSubPr>
                            <m:ctrlPr>
                              <a:rPr lang="en-GB" i="1">
                                <a:latin typeface="Cambria Math" panose="02040503050406030204" pitchFamily="18" charset="0"/>
                                <a:ea typeface="Cambria Math"/>
                              </a:rPr>
                            </m:ctrlPr>
                          </m:sSubPr>
                          <m:e>
                            <m:r>
                              <a:rPr lang="en-GB" i="1">
                                <a:latin typeface="Cambria Math"/>
                                <a:ea typeface="Cambria Math"/>
                              </a:rPr>
                              <m:t>𝐸</m:t>
                            </m:r>
                          </m:e>
                          <m:sub>
                            <m:r>
                              <a:rPr lang="en-GB" i="1">
                                <a:latin typeface="Cambria Math"/>
                                <a:ea typeface="Cambria Math"/>
                              </a:rPr>
                              <m:t>0</m:t>
                            </m:r>
                          </m:sub>
                        </m:sSub>
                        <m:r>
                          <a:rPr lang="en-GB" i="1">
                            <a:latin typeface="Cambria Math"/>
                            <a:ea typeface="Cambria Math"/>
                          </a:rPr>
                          <m:t>−</m:t>
                        </m:r>
                        <m:sSub>
                          <m:sSubPr>
                            <m:ctrlPr>
                              <a:rPr lang="en-GB" i="1">
                                <a:latin typeface="Cambria Math" panose="02040503050406030204" pitchFamily="18" charset="0"/>
                                <a:ea typeface="Cambria Math"/>
                              </a:rPr>
                            </m:ctrlPr>
                          </m:sSubPr>
                          <m:e>
                            <m:r>
                              <a:rPr lang="en-GB" i="1">
                                <a:latin typeface="Cambria Math"/>
                                <a:ea typeface="Cambria Math"/>
                              </a:rPr>
                              <m:t>𝐸</m:t>
                            </m:r>
                          </m:e>
                          <m:sub>
                            <m:r>
                              <a:rPr lang="en-GB" i="1">
                                <a:latin typeface="Cambria Math"/>
                                <a:ea typeface="Cambria Math"/>
                              </a:rPr>
                              <m:t>1</m:t>
                            </m:r>
                          </m:sub>
                        </m:sSub>
                        <m:r>
                          <a:rPr lang="en-GB" i="1">
                            <a:latin typeface="Cambria Math"/>
                            <a:ea typeface="Cambria Math"/>
                          </a:rPr>
                          <m:t> ∗ </m:t>
                        </m:r>
                        <m:sSup>
                          <m:sSupPr>
                            <m:ctrlPr>
                              <a:rPr lang="en-GB" i="1">
                                <a:latin typeface="Cambria Math" panose="02040503050406030204" pitchFamily="18" charset="0"/>
                                <a:ea typeface="Cambria Math"/>
                              </a:rPr>
                            </m:ctrlPr>
                          </m:sSupPr>
                          <m:e>
                            <m:r>
                              <a:rPr lang="en-GB" i="1">
                                <a:latin typeface="Cambria Math"/>
                                <a:ea typeface="Cambria Math"/>
                              </a:rPr>
                              <m:t>𝑒</m:t>
                            </m:r>
                          </m:e>
                          <m:sup>
                            <m:r>
                              <a:rPr lang="en-GB" i="1">
                                <a:latin typeface="Cambria Math"/>
                                <a:ea typeface="Cambria Math"/>
                              </a:rPr>
                              <m:t>−</m:t>
                            </m:r>
                            <m:f>
                              <m:fPr>
                                <m:ctrlPr>
                                  <a:rPr lang="en-GB" i="1">
                                    <a:latin typeface="Cambria Math" panose="02040503050406030204" pitchFamily="18" charset="0"/>
                                    <a:ea typeface="Cambria Math"/>
                                  </a:rPr>
                                </m:ctrlPr>
                              </m:fPr>
                              <m:num>
                                <m:sSub>
                                  <m:sSubPr>
                                    <m:ctrlPr>
                                      <a:rPr lang="en-GB" i="1">
                                        <a:latin typeface="Cambria Math" panose="02040503050406030204" pitchFamily="18" charset="0"/>
                                        <a:ea typeface="Cambria Math"/>
                                      </a:rPr>
                                    </m:ctrlPr>
                                  </m:sSubPr>
                                  <m:e>
                                    <m:r>
                                      <a:rPr lang="en-GB" i="1">
                                        <a:latin typeface="Cambria Math"/>
                                        <a:ea typeface="Cambria Math"/>
                                      </a:rPr>
                                      <m:t>𝐼</m:t>
                                    </m:r>
                                  </m:e>
                                  <m:sub>
                                    <m:r>
                                      <a:rPr lang="en-GB" i="1">
                                        <a:latin typeface="Cambria Math"/>
                                        <a:ea typeface="Cambria Math"/>
                                      </a:rPr>
                                      <m:t>𝐹𝑇</m:t>
                                    </m:r>
                                    <m:r>
                                      <a:rPr lang="en-GB" b="0" i="1" smtClean="0">
                                        <a:latin typeface="Cambria Math"/>
                                        <a:ea typeface="Cambria Math"/>
                                      </a:rPr>
                                      <m:t>𝑛𝑜𝑚</m:t>
                                    </m:r>
                                  </m:sub>
                                </m:sSub>
                              </m:num>
                              <m:den>
                                <m:sSub>
                                  <m:sSubPr>
                                    <m:ctrlPr>
                                      <a:rPr lang="en-GB" i="1">
                                        <a:latin typeface="Cambria Math" panose="02040503050406030204" pitchFamily="18" charset="0"/>
                                        <a:ea typeface="Cambria Math"/>
                                      </a:rPr>
                                    </m:ctrlPr>
                                  </m:sSubPr>
                                  <m:e>
                                    <m:r>
                                      <a:rPr lang="en-GB" i="1">
                                        <a:latin typeface="Cambria Math"/>
                                        <a:ea typeface="Cambria Math"/>
                                      </a:rPr>
                                      <m:t>(</m:t>
                                    </m:r>
                                    <m:r>
                                      <a:rPr lang="en-GB" i="1">
                                        <a:latin typeface="Cambria Math"/>
                                        <a:ea typeface="Cambria Math"/>
                                      </a:rPr>
                                      <m:t>𝜏</m:t>
                                    </m:r>
                                  </m:e>
                                  <m:sub>
                                    <m:r>
                                      <a:rPr lang="en-GB" i="1">
                                        <a:latin typeface="Cambria Math"/>
                                        <a:ea typeface="Cambria Math"/>
                                      </a:rPr>
                                      <m:t>𝑒</m:t>
                                    </m:r>
                                  </m:sub>
                                </m:sSub>
                                <m:r>
                                  <a:rPr lang="en-GB" i="1">
                                    <a:latin typeface="Cambria Math"/>
                                    <a:ea typeface="Cambria Math"/>
                                  </a:rPr>
                                  <m:t> ∗ </m:t>
                                </m:r>
                                <m:f>
                                  <m:fPr>
                                    <m:ctrlPr>
                                      <a:rPr lang="en-GB" i="1">
                                        <a:latin typeface="Cambria Math" panose="02040503050406030204" pitchFamily="18" charset="0"/>
                                        <a:ea typeface="Cambria Math"/>
                                      </a:rPr>
                                    </m:ctrlPr>
                                  </m:fPr>
                                  <m:num>
                                    <m:r>
                                      <a:rPr lang="en-GB" i="1">
                                        <a:latin typeface="Cambria Math"/>
                                        <a:ea typeface="Cambria Math"/>
                                      </a:rPr>
                                      <m:t>𝑑𝐼</m:t>
                                    </m:r>
                                  </m:num>
                                  <m:den>
                                    <m:r>
                                      <a:rPr lang="en-GB" i="1">
                                        <a:latin typeface="Cambria Math"/>
                                        <a:ea typeface="Cambria Math"/>
                                      </a:rPr>
                                      <m:t>𝑑𝑡</m:t>
                                    </m:r>
                                  </m:den>
                                </m:f>
                                <m:r>
                                  <a:rPr lang="en-GB" i="1">
                                    <a:latin typeface="Cambria Math"/>
                                    <a:ea typeface="Cambria Math"/>
                                  </a:rPr>
                                  <m:t>)</m:t>
                                </m:r>
                              </m:den>
                            </m:f>
                          </m:sup>
                        </m:sSup>
                        <m:r>
                          <a:rPr lang="en-GB" i="1">
                            <a:latin typeface="Cambria Math"/>
                            <a:ea typeface="Cambria Math"/>
                          </a:rPr>
                          <m:t>)</m:t>
                        </m:r>
                      </m:den>
                    </m:f>
                  </m:oMath>
                </a14:m>
                <a:r>
                  <a:rPr lang="en-US" dirty="0" smtClean="0"/>
                  <a:t> * </a:t>
                </a:r>
                <a14:m>
                  <m:oMath xmlns:m="http://schemas.openxmlformats.org/officeDocument/2006/math" xmlns="">
                    <m:f>
                      <m:fPr>
                        <m:ctrlPr>
                          <a:rPr lang="en-GB" i="1">
                            <a:latin typeface="Cambria Math" panose="02040503050406030204" pitchFamily="18" charset="0"/>
                            <a:ea typeface="Cambria Math"/>
                          </a:rPr>
                        </m:ctrlPr>
                      </m:fPr>
                      <m:num>
                        <m:r>
                          <a:rPr lang="en-GB" i="1">
                            <a:latin typeface="Cambria Math"/>
                            <a:ea typeface="Cambria Math"/>
                          </a:rPr>
                          <m:t>(</m:t>
                        </m:r>
                        <m:sSub>
                          <m:sSubPr>
                            <m:ctrlPr>
                              <a:rPr lang="en-GB" i="1">
                                <a:latin typeface="Cambria Math" panose="02040503050406030204" pitchFamily="18" charset="0"/>
                                <a:ea typeface="Cambria Math"/>
                              </a:rPr>
                            </m:ctrlPr>
                          </m:sSubPr>
                          <m:e>
                            <m:r>
                              <a:rPr lang="en-GB" b="0" i="1" smtClean="0">
                                <a:latin typeface="Cambria Math"/>
                                <a:ea typeface="Cambria Math"/>
                              </a:rPr>
                              <m:t>𝑇</m:t>
                            </m:r>
                          </m:e>
                          <m:sub>
                            <m:r>
                              <a:rPr lang="en-GB" i="1">
                                <a:latin typeface="Cambria Math"/>
                                <a:ea typeface="Cambria Math"/>
                              </a:rPr>
                              <m:t>0</m:t>
                            </m:r>
                          </m:sub>
                        </m:sSub>
                        <m:r>
                          <a:rPr lang="en-GB" i="1">
                            <a:latin typeface="Cambria Math"/>
                            <a:ea typeface="Cambria Math"/>
                          </a:rPr>
                          <m:t>−</m:t>
                        </m:r>
                        <m:sSub>
                          <m:sSubPr>
                            <m:ctrlPr>
                              <a:rPr lang="en-GB" i="1">
                                <a:latin typeface="Cambria Math" panose="02040503050406030204" pitchFamily="18" charset="0"/>
                                <a:ea typeface="Cambria Math"/>
                              </a:rPr>
                            </m:ctrlPr>
                          </m:sSubPr>
                          <m:e>
                            <m:r>
                              <a:rPr lang="en-GB" b="0" i="1" smtClean="0">
                                <a:latin typeface="Cambria Math"/>
                                <a:ea typeface="Cambria Math"/>
                              </a:rPr>
                              <m:t>𝑇</m:t>
                            </m:r>
                          </m:e>
                          <m:sub>
                            <m:r>
                              <a:rPr lang="en-GB" i="1">
                                <a:latin typeface="Cambria Math"/>
                                <a:ea typeface="Cambria Math"/>
                              </a:rPr>
                              <m:t>1</m:t>
                            </m:r>
                          </m:sub>
                        </m:sSub>
                        <m:r>
                          <a:rPr lang="en-GB" i="1">
                            <a:latin typeface="Cambria Math"/>
                            <a:ea typeface="Cambria Math"/>
                          </a:rPr>
                          <m:t> ∗ </m:t>
                        </m:r>
                        <m:sSup>
                          <m:sSupPr>
                            <m:ctrlPr>
                              <a:rPr lang="en-GB" i="1">
                                <a:latin typeface="Cambria Math" panose="02040503050406030204" pitchFamily="18" charset="0"/>
                                <a:ea typeface="Cambria Math"/>
                              </a:rPr>
                            </m:ctrlPr>
                          </m:sSupPr>
                          <m:e>
                            <m:r>
                              <a:rPr lang="en-GB" i="1">
                                <a:latin typeface="Cambria Math"/>
                                <a:ea typeface="Cambria Math"/>
                              </a:rPr>
                              <m:t>𝑒</m:t>
                            </m:r>
                          </m:e>
                          <m:sup>
                            <m:r>
                              <a:rPr lang="en-GB" i="1">
                                <a:latin typeface="Cambria Math"/>
                                <a:ea typeface="Cambria Math"/>
                              </a:rPr>
                              <m:t>−</m:t>
                            </m:r>
                            <m:f>
                              <m:fPr>
                                <m:ctrlPr>
                                  <a:rPr lang="en-GB" i="1">
                                    <a:latin typeface="Cambria Math" panose="02040503050406030204" pitchFamily="18" charset="0"/>
                                    <a:ea typeface="Cambria Math"/>
                                  </a:rPr>
                                </m:ctrlPr>
                              </m:fPr>
                              <m:num>
                                <m:sSub>
                                  <m:sSubPr>
                                    <m:ctrlPr>
                                      <a:rPr lang="en-GB" i="1">
                                        <a:latin typeface="Cambria Math" panose="02040503050406030204" pitchFamily="18" charset="0"/>
                                        <a:ea typeface="Cambria Math"/>
                                      </a:rPr>
                                    </m:ctrlPr>
                                  </m:sSubPr>
                                  <m:e>
                                    <m:r>
                                      <a:rPr lang="en-GB" b="0" i="1" smtClean="0">
                                        <a:latin typeface="Cambria Math"/>
                                        <a:ea typeface="Cambria Math"/>
                                      </a:rPr>
                                      <m:t>𝑡</m:t>
                                    </m:r>
                                  </m:e>
                                  <m:sub>
                                    <m:r>
                                      <a:rPr lang="en-GB" i="1">
                                        <a:latin typeface="Cambria Math"/>
                                        <a:ea typeface="Cambria Math"/>
                                      </a:rPr>
                                      <m:t>𝐹𝑇</m:t>
                                    </m:r>
                                  </m:sub>
                                </m:sSub>
                              </m:num>
                              <m:den>
                                <m:r>
                                  <a:rPr lang="en-GB" b="0" i="1" smtClean="0">
                                    <a:latin typeface="Cambria Math"/>
                                    <a:ea typeface="Cambria Math"/>
                                  </a:rPr>
                                  <m:t>(</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𝜏</m:t>
                                    </m:r>
                                  </m:e>
                                  <m:sub>
                                    <m:r>
                                      <a:rPr lang="en-GB" b="0" i="1" smtClean="0">
                                        <a:latin typeface="Cambria Math"/>
                                        <a:ea typeface="Cambria Math"/>
                                      </a:rPr>
                                      <m:t>𝑡</m:t>
                                    </m:r>
                                  </m:sub>
                                </m:sSub>
                                <m:r>
                                  <a:rPr lang="en-GB" i="1">
                                    <a:latin typeface="Cambria Math"/>
                                    <a:ea typeface="Cambria Math"/>
                                  </a:rPr>
                                  <m:t> ∗ </m:t>
                                </m:r>
                                <m:f>
                                  <m:fPr>
                                    <m:ctrlPr>
                                      <a:rPr lang="en-GB" i="1">
                                        <a:latin typeface="Cambria Math" panose="02040503050406030204" pitchFamily="18" charset="0"/>
                                        <a:ea typeface="Cambria Math"/>
                                      </a:rPr>
                                    </m:ctrlPr>
                                  </m:fPr>
                                  <m:num>
                                    <m:r>
                                      <a:rPr lang="en-GB" i="1">
                                        <a:latin typeface="Cambria Math"/>
                                        <a:ea typeface="Cambria Math"/>
                                      </a:rPr>
                                      <m:t>𝑑𝐼</m:t>
                                    </m:r>
                                  </m:num>
                                  <m:den>
                                    <m:r>
                                      <a:rPr lang="en-GB" i="1">
                                        <a:latin typeface="Cambria Math"/>
                                        <a:ea typeface="Cambria Math"/>
                                      </a:rPr>
                                      <m:t>𝑑𝑡</m:t>
                                    </m:r>
                                  </m:den>
                                </m:f>
                                <m:r>
                                  <a:rPr lang="en-GB" i="1">
                                    <a:latin typeface="Cambria Math"/>
                                    <a:ea typeface="Cambria Math"/>
                                  </a:rPr>
                                  <m:t>)</m:t>
                                </m:r>
                              </m:den>
                            </m:f>
                          </m:sup>
                        </m:sSup>
                        <m:r>
                          <a:rPr lang="en-GB" i="1">
                            <a:latin typeface="Cambria Math"/>
                            <a:ea typeface="Cambria Math"/>
                          </a:rPr>
                          <m:t>)</m:t>
                        </m:r>
                      </m:num>
                      <m:den>
                        <m:r>
                          <a:rPr lang="en-GB" i="1">
                            <a:latin typeface="Cambria Math"/>
                            <a:ea typeface="Cambria Math"/>
                          </a:rPr>
                          <m:t>(</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𝑇</m:t>
                            </m:r>
                          </m:e>
                          <m:sub>
                            <m:r>
                              <a:rPr lang="en-GB" b="0" i="1" smtClean="0">
                                <a:latin typeface="Cambria Math"/>
                                <a:ea typeface="Cambria Math"/>
                              </a:rPr>
                              <m:t>0</m:t>
                            </m:r>
                          </m:sub>
                        </m:sSub>
                        <m:r>
                          <a:rPr lang="en-GB" i="1">
                            <a:latin typeface="Cambria Math"/>
                            <a:ea typeface="Cambria Math"/>
                          </a:rPr>
                          <m:t>−</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𝑇</m:t>
                            </m:r>
                          </m:e>
                          <m:sub>
                            <m:r>
                              <a:rPr lang="en-GB" b="0" i="1" smtClean="0">
                                <a:latin typeface="Cambria Math"/>
                                <a:ea typeface="Cambria Math"/>
                              </a:rPr>
                              <m:t>1</m:t>
                            </m:r>
                          </m:sub>
                        </m:sSub>
                        <m:r>
                          <a:rPr lang="en-GB" i="1">
                            <a:latin typeface="Cambria Math"/>
                            <a:ea typeface="Cambria Math"/>
                          </a:rPr>
                          <m:t> ∗ </m:t>
                        </m:r>
                        <m:sSup>
                          <m:sSupPr>
                            <m:ctrlPr>
                              <a:rPr lang="en-GB" i="1">
                                <a:latin typeface="Cambria Math" panose="02040503050406030204" pitchFamily="18" charset="0"/>
                                <a:ea typeface="Cambria Math"/>
                              </a:rPr>
                            </m:ctrlPr>
                          </m:sSupPr>
                          <m:e>
                            <m:r>
                              <a:rPr lang="en-GB" i="1">
                                <a:latin typeface="Cambria Math"/>
                                <a:ea typeface="Cambria Math"/>
                              </a:rPr>
                              <m:t>𝑒</m:t>
                            </m:r>
                          </m:e>
                          <m:sup>
                            <m:r>
                              <a:rPr lang="en-GB" i="1">
                                <a:latin typeface="Cambria Math"/>
                                <a:ea typeface="Cambria Math"/>
                              </a:rPr>
                              <m:t>−</m:t>
                            </m:r>
                            <m:f>
                              <m:fPr>
                                <m:ctrlPr>
                                  <a:rPr lang="en-GB" i="1">
                                    <a:latin typeface="Cambria Math" panose="02040503050406030204" pitchFamily="18" charset="0"/>
                                    <a:ea typeface="Cambria Math"/>
                                  </a:rPr>
                                </m:ctrlPr>
                              </m:fPr>
                              <m:num>
                                <m:sSub>
                                  <m:sSubPr>
                                    <m:ctrlPr>
                                      <a:rPr lang="en-GB" i="1">
                                        <a:latin typeface="Cambria Math" panose="02040503050406030204" pitchFamily="18" charset="0"/>
                                        <a:ea typeface="Cambria Math"/>
                                      </a:rPr>
                                    </m:ctrlPr>
                                  </m:sSubPr>
                                  <m:e>
                                    <m:r>
                                      <a:rPr lang="en-GB" b="0" i="1" smtClean="0">
                                        <a:latin typeface="Cambria Math"/>
                                        <a:ea typeface="Cambria Math"/>
                                      </a:rPr>
                                      <m:t>𝑡</m:t>
                                    </m:r>
                                  </m:e>
                                  <m:sub>
                                    <m:r>
                                      <a:rPr lang="en-GB" i="1">
                                        <a:latin typeface="Cambria Math"/>
                                        <a:ea typeface="Cambria Math"/>
                                      </a:rPr>
                                      <m:t>𝐹𝑇𝑛𝑜𝑚</m:t>
                                    </m:r>
                                  </m:sub>
                                </m:sSub>
                              </m:num>
                              <m:den>
                                <m:sSub>
                                  <m:sSubPr>
                                    <m:ctrlPr>
                                      <a:rPr lang="en-GB" b="0" i="1" smtClean="0">
                                        <a:latin typeface="Cambria Math" panose="02040503050406030204" pitchFamily="18" charset="0"/>
                                        <a:ea typeface="Cambria Math"/>
                                      </a:rPr>
                                    </m:ctrlPr>
                                  </m:sSubPr>
                                  <m:e>
                                    <m:r>
                                      <a:rPr lang="en-GB" b="0" i="1" smtClean="0">
                                        <a:latin typeface="Cambria Math"/>
                                        <a:ea typeface="Cambria Math"/>
                                      </a:rPr>
                                      <m:t>𝜏</m:t>
                                    </m:r>
                                  </m:e>
                                  <m:sub>
                                    <m:r>
                                      <a:rPr lang="en-GB" b="0" i="1" smtClean="0">
                                        <a:latin typeface="Cambria Math"/>
                                        <a:ea typeface="Cambria Math"/>
                                      </a:rPr>
                                      <m:t>𝑡</m:t>
                                    </m:r>
                                  </m:sub>
                                </m:sSub>
                              </m:den>
                            </m:f>
                          </m:sup>
                        </m:sSup>
                        <m:r>
                          <a:rPr lang="en-GB" i="1">
                            <a:latin typeface="Cambria Math"/>
                            <a:ea typeface="Cambria Math"/>
                          </a:rPr>
                          <m:t>)</m:t>
                        </m:r>
                      </m:den>
                    </m:f>
                  </m:oMath>
                </a14:m>
                <a:r>
                  <a:rPr lang="en-US" dirty="0" smtClean="0"/>
                  <a:t> * </a:t>
                </a:r>
                <a14:m>
                  <m:oMath xmlns:m="http://schemas.openxmlformats.org/officeDocument/2006/math" xmlns="">
                    <m:f>
                      <m:fPr>
                        <m:ctrlPr>
                          <a:rPr lang="en-GB" i="1">
                            <a:latin typeface="Cambria Math" panose="02040503050406030204" pitchFamily="18" charset="0"/>
                            <a:ea typeface="Cambria Math"/>
                          </a:rPr>
                        </m:ctrlPr>
                      </m:fPr>
                      <m:num>
                        <m:r>
                          <a:rPr lang="en-GB" i="1">
                            <a:latin typeface="Cambria Math"/>
                            <a:ea typeface="Cambria Math"/>
                          </a:rPr>
                          <m:t>(</m:t>
                        </m:r>
                        <m:sSub>
                          <m:sSubPr>
                            <m:ctrlPr>
                              <a:rPr lang="en-GB" i="1">
                                <a:latin typeface="Cambria Math" panose="02040503050406030204" pitchFamily="18" charset="0"/>
                                <a:ea typeface="Cambria Math"/>
                              </a:rPr>
                            </m:ctrlPr>
                          </m:sSubPr>
                          <m:e>
                            <m:r>
                              <a:rPr lang="en-GB" b="0" i="1" smtClean="0">
                                <a:latin typeface="Cambria Math"/>
                                <a:ea typeface="Cambria Math"/>
                              </a:rPr>
                              <m:t>𝑃</m:t>
                            </m:r>
                          </m:e>
                          <m:sub>
                            <m:r>
                              <a:rPr lang="en-GB" i="1">
                                <a:latin typeface="Cambria Math"/>
                                <a:ea typeface="Cambria Math"/>
                              </a:rPr>
                              <m:t>0</m:t>
                            </m:r>
                          </m:sub>
                        </m:sSub>
                        <m:r>
                          <a:rPr lang="en-GB" i="1">
                            <a:latin typeface="Cambria Math"/>
                            <a:ea typeface="Cambria Math"/>
                          </a:rPr>
                          <m:t>−</m:t>
                        </m:r>
                        <m:sSub>
                          <m:sSubPr>
                            <m:ctrlPr>
                              <a:rPr lang="en-GB" i="1">
                                <a:latin typeface="Cambria Math" panose="02040503050406030204" pitchFamily="18" charset="0"/>
                                <a:ea typeface="Cambria Math"/>
                              </a:rPr>
                            </m:ctrlPr>
                          </m:sSubPr>
                          <m:e>
                            <m:r>
                              <a:rPr lang="en-GB" b="0" i="1" smtClean="0">
                                <a:latin typeface="Cambria Math"/>
                                <a:ea typeface="Cambria Math"/>
                              </a:rPr>
                              <m:t>𝑃</m:t>
                            </m:r>
                          </m:e>
                          <m:sub>
                            <m:r>
                              <a:rPr lang="en-GB" i="1">
                                <a:latin typeface="Cambria Math"/>
                                <a:ea typeface="Cambria Math"/>
                              </a:rPr>
                              <m:t>1</m:t>
                            </m:r>
                          </m:sub>
                        </m:sSub>
                        <m:r>
                          <a:rPr lang="en-GB" i="1">
                            <a:latin typeface="Cambria Math"/>
                            <a:ea typeface="Cambria Math"/>
                          </a:rPr>
                          <m:t> ∗ </m:t>
                        </m:r>
                        <m:sSup>
                          <m:sSupPr>
                            <m:ctrlPr>
                              <a:rPr lang="en-GB" i="1">
                                <a:latin typeface="Cambria Math" panose="02040503050406030204" pitchFamily="18" charset="0"/>
                                <a:ea typeface="Cambria Math"/>
                              </a:rPr>
                            </m:ctrlPr>
                          </m:sSupPr>
                          <m:e>
                            <m:r>
                              <a:rPr lang="en-GB" i="1">
                                <a:latin typeface="Cambria Math"/>
                                <a:ea typeface="Cambria Math"/>
                              </a:rPr>
                              <m:t>𝑒</m:t>
                            </m:r>
                          </m:e>
                          <m:sup>
                            <m:r>
                              <a:rPr lang="en-GB" i="1">
                                <a:latin typeface="Cambria Math"/>
                                <a:ea typeface="Cambria Math"/>
                              </a:rPr>
                              <m:t>−</m:t>
                            </m:r>
                            <m:f>
                              <m:fPr>
                                <m:ctrlPr>
                                  <a:rPr lang="en-GB" i="1">
                                    <a:latin typeface="Cambria Math" panose="02040503050406030204" pitchFamily="18" charset="0"/>
                                    <a:ea typeface="Cambria Math"/>
                                  </a:rPr>
                                </m:ctrlPr>
                              </m:fPr>
                              <m:num>
                                <m:sSub>
                                  <m:sSubPr>
                                    <m:ctrlPr>
                                      <a:rPr lang="en-GB" b="0" i="1" smtClean="0">
                                        <a:latin typeface="Cambria Math" panose="02040503050406030204" pitchFamily="18" charset="0"/>
                                        <a:ea typeface="Cambria Math"/>
                                      </a:rPr>
                                    </m:ctrlPr>
                                  </m:sSubPr>
                                  <m:e>
                                    <m:r>
                                      <a:rPr lang="en-GB" b="0" i="1" smtClean="0">
                                        <a:latin typeface="Cambria Math"/>
                                        <a:ea typeface="Cambria Math"/>
                                      </a:rPr>
                                      <m:t>𝑡</m:t>
                                    </m:r>
                                  </m:e>
                                  <m:sub>
                                    <m:r>
                                      <a:rPr lang="en-GB" b="0" i="1" smtClean="0">
                                        <a:latin typeface="Cambria Math"/>
                                        <a:ea typeface="Cambria Math"/>
                                      </a:rPr>
                                      <m:t>𝑝𝑟𝑒</m:t>
                                    </m:r>
                                  </m:sub>
                                </m:sSub>
                              </m:num>
                              <m:den>
                                <m:sSub>
                                  <m:sSubPr>
                                    <m:ctrlPr>
                                      <a:rPr lang="en-GB" i="1">
                                        <a:latin typeface="Cambria Math" panose="02040503050406030204" pitchFamily="18" charset="0"/>
                                        <a:ea typeface="Cambria Math"/>
                                      </a:rPr>
                                    </m:ctrlPr>
                                  </m:sSubPr>
                                  <m:e>
                                    <m:r>
                                      <a:rPr lang="en-GB" i="1">
                                        <a:latin typeface="Cambria Math"/>
                                        <a:ea typeface="Cambria Math"/>
                                      </a:rPr>
                                      <m:t>(</m:t>
                                    </m:r>
                                    <m:r>
                                      <a:rPr lang="en-GB" i="1">
                                        <a:latin typeface="Cambria Math"/>
                                        <a:ea typeface="Cambria Math"/>
                                      </a:rPr>
                                      <m:t>𝜏</m:t>
                                    </m:r>
                                  </m:e>
                                  <m:sub>
                                    <m:r>
                                      <a:rPr lang="en-GB" b="0" i="1" smtClean="0">
                                        <a:latin typeface="Cambria Math"/>
                                        <a:ea typeface="Cambria Math"/>
                                      </a:rPr>
                                      <m:t>𝑝</m:t>
                                    </m:r>
                                  </m:sub>
                                </m:sSub>
                                <m:r>
                                  <a:rPr lang="en-GB" i="1">
                                    <a:latin typeface="Cambria Math"/>
                                    <a:ea typeface="Cambria Math"/>
                                  </a:rPr>
                                  <m:t> ∗ </m:t>
                                </m:r>
                                <m:f>
                                  <m:fPr>
                                    <m:ctrlPr>
                                      <a:rPr lang="en-GB" i="1">
                                        <a:latin typeface="Cambria Math" panose="02040503050406030204" pitchFamily="18" charset="0"/>
                                        <a:ea typeface="Cambria Math"/>
                                      </a:rPr>
                                    </m:ctrlPr>
                                  </m:fPr>
                                  <m:num>
                                    <m:r>
                                      <a:rPr lang="en-GB" i="1">
                                        <a:latin typeface="Cambria Math"/>
                                        <a:ea typeface="Cambria Math"/>
                                      </a:rPr>
                                      <m:t>𝑑𝐼</m:t>
                                    </m:r>
                                  </m:num>
                                  <m:den>
                                    <m:r>
                                      <a:rPr lang="en-GB" i="1">
                                        <a:latin typeface="Cambria Math"/>
                                        <a:ea typeface="Cambria Math"/>
                                      </a:rPr>
                                      <m:t>𝑑𝑡</m:t>
                                    </m:r>
                                  </m:den>
                                </m:f>
                                <m:r>
                                  <a:rPr lang="en-GB" i="1">
                                    <a:latin typeface="Cambria Math"/>
                                    <a:ea typeface="Cambria Math"/>
                                  </a:rPr>
                                  <m:t>)</m:t>
                                </m:r>
                              </m:den>
                            </m:f>
                          </m:sup>
                        </m:sSup>
                        <m:r>
                          <a:rPr lang="en-GB" i="1">
                            <a:latin typeface="Cambria Math"/>
                            <a:ea typeface="Cambria Math"/>
                          </a:rPr>
                          <m:t>)</m:t>
                        </m:r>
                      </m:num>
                      <m:den>
                        <m:r>
                          <a:rPr lang="en-GB" i="1">
                            <a:latin typeface="Cambria Math"/>
                            <a:ea typeface="Cambria Math"/>
                          </a:rPr>
                          <m:t>(</m:t>
                        </m:r>
                        <m:sSub>
                          <m:sSubPr>
                            <m:ctrlPr>
                              <a:rPr lang="en-GB" i="1">
                                <a:latin typeface="Cambria Math" panose="02040503050406030204" pitchFamily="18" charset="0"/>
                                <a:ea typeface="Cambria Math"/>
                              </a:rPr>
                            </m:ctrlPr>
                          </m:sSubPr>
                          <m:e>
                            <m:r>
                              <a:rPr lang="en-GB" b="0" i="1" smtClean="0">
                                <a:latin typeface="Cambria Math"/>
                                <a:ea typeface="Cambria Math"/>
                              </a:rPr>
                              <m:t>𝑃</m:t>
                            </m:r>
                          </m:e>
                          <m:sub>
                            <m:r>
                              <a:rPr lang="en-GB" i="1">
                                <a:latin typeface="Cambria Math"/>
                                <a:ea typeface="Cambria Math"/>
                              </a:rPr>
                              <m:t>0</m:t>
                            </m:r>
                          </m:sub>
                        </m:sSub>
                        <m:r>
                          <a:rPr lang="en-GB" i="1">
                            <a:latin typeface="Cambria Math"/>
                            <a:ea typeface="Cambria Math"/>
                          </a:rPr>
                          <m:t>−</m:t>
                        </m:r>
                        <m:sSub>
                          <m:sSubPr>
                            <m:ctrlPr>
                              <a:rPr lang="en-GB" i="1">
                                <a:latin typeface="Cambria Math" panose="02040503050406030204" pitchFamily="18" charset="0"/>
                                <a:ea typeface="Cambria Math"/>
                              </a:rPr>
                            </m:ctrlPr>
                          </m:sSubPr>
                          <m:e>
                            <m:r>
                              <a:rPr lang="en-GB" b="0" i="1" smtClean="0">
                                <a:latin typeface="Cambria Math"/>
                                <a:ea typeface="Cambria Math"/>
                              </a:rPr>
                              <m:t>𝑃</m:t>
                            </m:r>
                          </m:e>
                          <m:sub>
                            <m:r>
                              <a:rPr lang="en-GB" i="1">
                                <a:latin typeface="Cambria Math"/>
                                <a:ea typeface="Cambria Math"/>
                              </a:rPr>
                              <m:t>1</m:t>
                            </m:r>
                          </m:sub>
                        </m:sSub>
                        <m:r>
                          <a:rPr lang="en-GB" i="1">
                            <a:latin typeface="Cambria Math"/>
                            <a:ea typeface="Cambria Math"/>
                          </a:rPr>
                          <m:t> ∗ </m:t>
                        </m:r>
                        <m:sSup>
                          <m:sSupPr>
                            <m:ctrlPr>
                              <a:rPr lang="en-GB" i="1">
                                <a:latin typeface="Cambria Math" panose="02040503050406030204" pitchFamily="18" charset="0"/>
                                <a:ea typeface="Cambria Math"/>
                              </a:rPr>
                            </m:ctrlPr>
                          </m:sSupPr>
                          <m:e>
                            <m:r>
                              <a:rPr lang="en-GB" i="1">
                                <a:latin typeface="Cambria Math"/>
                                <a:ea typeface="Cambria Math"/>
                              </a:rPr>
                              <m:t>𝑒</m:t>
                            </m:r>
                          </m:e>
                          <m:sup>
                            <m:r>
                              <a:rPr lang="en-GB" i="1">
                                <a:latin typeface="Cambria Math"/>
                                <a:ea typeface="Cambria Math"/>
                              </a:rPr>
                              <m:t>−</m:t>
                            </m:r>
                            <m:f>
                              <m:fPr>
                                <m:ctrlPr>
                                  <a:rPr lang="en-GB" i="1">
                                    <a:latin typeface="Cambria Math" panose="02040503050406030204" pitchFamily="18" charset="0"/>
                                    <a:ea typeface="Cambria Math"/>
                                  </a:rPr>
                                </m:ctrlPr>
                              </m:fPr>
                              <m:num>
                                <m:sSub>
                                  <m:sSubPr>
                                    <m:ctrlPr>
                                      <a:rPr lang="en-GB" b="0" i="1" smtClean="0">
                                        <a:latin typeface="Cambria Math" panose="02040503050406030204" pitchFamily="18" charset="0"/>
                                        <a:ea typeface="Cambria Math"/>
                                      </a:rPr>
                                    </m:ctrlPr>
                                  </m:sSubPr>
                                  <m:e>
                                    <m:r>
                                      <a:rPr lang="en-GB" b="0" i="1" smtClean="0">
                                        <a:latin typeface="Cambria Math"/>
                                        <a:ea typeface="Cambria Math"/>
                                      </a:rPr>
                                      <m:t>𝑡</m:t>
                                    </m:r>
                                  </m:e>
                                  <m:sub>
                                    <m:r>
                                      <a:rPr lang="en-GB" b="0" i="1" smtClean="0">
                                        <a:latin typeface="Cambria Math"/>
                                        <a:ea typeface="Cambria Math"/>
                                      </a:rPr>
                                      <m:t>𝑝𝑟𝑒𝑁𝑜𝑚</m:t>
                                    </m:r>
                                  </m:sub>
                                </m:sSub>
                              </m:num>
                              <m:den>
                                <m:sSub>
                                  <m:sSubPr>
                                    <m:ctrlPr>
                                      <a:rPr lang="en-GB" b="0" i="1" smtClean="0">
                                        <a:latin typeface="Cambria Math" panose="02040503050406030204" pitchFamily="18" charset="0"/>
                                        <a:ea typeface="Cambria Math"/>
                                      </a:rPr>
                                    </m:ctrlPr>
                                  </m:sSubPr>
                                  <m:e>
                                    <m:r>
                                      <a:rPr lang="en-GB" i="1" smtClean="0">
                                        <a:latin typeface="Cambria Math"/>
                                        <a:ea typeface="Cambria Math"/>
                                      </a:rPr>
                                      <m:t>𝜏</m:t>
                                    </m:r>
                                  </m:e>
                                  <m:sub>
                                    <m:r>
                                      <a:rPr lang="en-GB" b="0" i="1" smtClean="0">
                                        <a:latin typeface="Cambria Math"/>
                                        <a:ea typeface="Cambria Math"/>
                                      </a:rPr>
                                      <m:t>𝑝</m:t>
                                    </m:r>
                                  </m:sub>
                                </m:sSub>
                              </m:den>
                            </m:f>
                          </m:sup>
                        </m:sSup>
                        <m:r>
                          <a:rPr lang="en-GB" i="1">
                            <a:latin typeface="Cambria Math"/>
                            <a:ea typeface="Cambria Math"/>
                          </a:rPr>
                          <m:t>)</m:t>
                        </m:r>
                      </m:den>
                    </m:f>
                  </m:oMath>
                </a14:m>
                <a:r>
                  <a:rPr lang="en-US" dirty="0"/>
                  <a:t> </a:t>
                </a:r>
              </a:p>
            </p:txBody>
          </p:sp>
        </mc:Choice>
        <mc:Fallback xmlns="">
          <p:sp>
            <p:nvSpPr>
              <p:cNvPr id="7" name="TextBox 6"/>
              <p:cNvSpPr txBox="1">
                <a:spLocks noRot="1" noChangeAspect="1" noMove="1" noResize="1" noEditPoints="1" noAdjustHandles="1" noChangeArrowheads="1" noChangeShapeType="1" noTextEdit="1"/>
              </p:cNvSpPr>
              <p:nvPr/>
            </p:nvSpPr>
            <p:spPr>
              <a:xfrm>
                <a:off x="947835" y="4005805"/>
                <a:ext cx="7596189" cy="1152623"/>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511788" y="2523310"/>
                <a:ext cx="5834674" cy="530402"/>
              </a:xfrm>
              <a:prstGeom prst="rect">
                <a:avLst/>
              </a:prstGeom>
              <a:noFill/>
            </p:spPr>
            <p:txBody>
              <a:bodyPr wrap="none" rtlCol="0">
                <a:spAutoFit/>
              </a:bodyPr>
              <a:lstStyle/>
              <a:p>
                <a14:m>
                  <m:oMathPara xmlns:m="http://schemas.openxmlformats.org/officeDocument/2006/math" xmlns="">
                    <m:oMathParaPr>
                      <m:jc m:val="centerGroup"/>
                    </m:oMathParaPr>
                    <m:oMath xmlns:m="http://schemas.openxmlformats.org/officeDocument/2006/math">
                      <m:r>
                        <a:rPr lang="en-US" i="1" smtClean="0">
                          <a:latin typeface="Cambria Math"/>
                          <a:ea typeface="Cambria Math"/>
                        </a:rPr>
                        <m:t>∆</m:t>
                      </m:r>
                      <m:r>
                        <a:rPr lang="en-GB" b="0" i="1" smtClean="0">
                          <a:latin typeface="Cambria Math"/>
                          <a:ea typeface="Cambria Math"/>
                        </a:rPr>
                        <m:t> =</m:t>
                      </m:r>
                      <m:r>
                        <a:rPr lang="en-GB" b="0" i="1" smtClean="0">
                          <a:latin typeface="Cambria Math"/>
                          <a:ea typeface="Cambria Math"/>
                        </a:rPr>
                        <m:t>𝑑𝑒</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𝑐</m:t>
                          </m:r>
                        </m:e>
                        <m:sub>
                          <m:r>
                            <a:rPr lang="en-GB" b="0" i="1" smtClean="0">
                              <a:latin typeface="Cambria Math"/>
                              <a:ea typeface="Cambria Math"/>
                            </a:rPr>
                            <m:t>𝑑</m:t>
                          </m:r>
                        </m:sub>
                      </m:sSub>
                      <m:r>
                        <a:rPr lang="en-GB" b="0" i="1" smtClean="0">
                          <a:latin typeface="Cambria Math"/>
                          <a:ea typeface="Cambria Math"/>
                        </a:rPr>
                        <m:t>∗(1 − </m:t>
                      </m:r>
                      <m:sSup>
                        <m:sSupPr>
                          <m:ctrlPr>
                            <a:rPr lang="en-GB" b="0" i="1" smtClean="0">
                              <a:latin typeface="Cambria Math" panose="02040503050406030204" pitchFamily="18" charset="0"/>
                              <a:ea typeface="Cambria Math"/>
                            </a:rPr>
                          </m:ctrlPr>
                        </m:sSupPr>
                        <m:e>
                          <m:r>
                            <a:rPr lang="en-GB" b="0" i="1" smtClean="0">
                              <a:latin typeface="Cambria Math"/>
                              <a:ea typeface="Cambria Math"/>
                            </a:rPr>
                            <m:t>𝑒</m:t>
                          </m:r>
                        </m:e>
                        <m:sup>
                          <m:f>
                            <m:fPr>
                              <m:ctrlPr>
                                <a:rPr lang="en-GB" b="0" i="1" smtClean="0">
                                  <a:latin typeface="Cambria Math" panose="02040503050406030204" pitchFamily="18" charset="0"/>
                                  <a:ea typeface="Cambria Math"/>
                                </a:rPr>
                              </m:ctrlPr>
                            </m:fPr>
                            <m:num>
                              <m:r>
                                <a:rPr lang="en-GB" b="0" i="1" smtClean="0">
                                  <a:latin typeface="Cambria Math"/>
                                  <a:ea typeface="Cambria Math"/>
                                </a:rPr>
                                <m:t>−</m:t>
                              </m:r>
                              <m:r>
                                <a:rPr lang="en-GB" b="0" i="1" smtClean="0">
                                  <a:latin typeface="Cambria Math"/>
                                  <a:ea typeface="Cambria Math"/>
                                </a:rPr>
                                <m:t>𝑡</m:t>
                              </m:r>
                            </m:num>
                            <m:den>
                              <m:r>
                                <a:rPr lang="en-GB" b="0" i="1" smtClean="0">
                                  <a:latin typeface="Cambria Math"/>
                                  <a:ea typeface="Cambria Math"/>
                                </a:rPr>
                                <m:t>𝑑𝑒</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𝑐</m:t>
                                  </m:r>
                                </m:e>
                                <m:sub>
                                  <m:r>
                                    <a:rPr lang="en-GB" b="0" i="1" smtClean="0">
                                      <a:latin typeface="Cambria Math"/>
                                      <a:ea typeface="Cambria Math"/>
                                    </a:rPr>
                                    <m:t>𝜏</m:t>
                                  </m:r>
                                </m:sub>
                              </m:sSub>
                            </m:den>
                          </m:f>
                        </m:sup>
                      </m:sSup>
                      <m:r>
                        <a:rPr lang="en-GB" b="0" i="1" smtClean="0">
                          <a:latin typeface="Cambria Math"/>
                          <a:ea typeface="Cambria Math"/>
                        </a:rPr>
                        <m:t>)+</m:t>
                      </m:r>
                      <m:d>
                        <m:dPr>
                          <m:ctrlPr>
                            <a:rPr lang="en-GB" b="0" i="1" smtClean="0">
                              <a:latin typeface="Cambria Math" panose="02040503050406030204" pitchFamily="18" charset="0"/>
                              <a:ea typeface="Cambria Math"/>
                            </a:rPr>
                          </m:ctrlPr>
                        </m:dPr>
                        <m:e>
                          <m:r>
                            <a:rPr lang="en-GB" b="0" i="1" smtClean="0">
                              <a:latin typeface="Cambria Math"/>
                              <a:ea typeface="Cambria Math"/>
                            </a:rPr>
                            <m:t>1 − </m:t>
                          </m:r>
                          <m:r>
                            <a:rPr lang="en-GB" b="0" i="1" smtClean="0">
                              <a:latin typeface="Cambria Math"/>
                              <a:ea typeface="Cambria Math"/>
                            </a:rPr>
                            <m:t>𝑑𝑒</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𝑐</m:t>
                              </m:r>
                            </m:e>
                            <m:sub>
                              <m:r>
                                <a:rPr lang="en-GB" b="0" i="1" smtClean="0">
                                  <a:latin typeface="Cambria Math"/>
                                  <a:ea typeface="Cambria Math"/>
                                </a:rPr>
                                <m:t>𝑑</m:t>
                              </m:r>
                            </m:sub>
                          </m:sSub>
                        </m:e>
                      </m:d>
                      <m:r>
                        <a:rPr lang="en-GB" b="0" i="1" smtClean="0">
                          <a:latin typeface="Cambria Math"/>
                          <a:ea typeface="Cambria Math"/>
                        </a:rPr>
                        <m:t>∗ (1 − </m:t>
                      </m:r>
                      <m:sSup>
                        <m:sSupPr>
                          <m:ctrlPr>
                            <a:rPr lang="en-GB" b="0" i="1" smtClean="0">
                              <a:latin typeface="Cambria Math" panose="02040503050406030204" pitchFamily="18" charset="0"/>
                              <a:ea typeface="Cambria Math"/>
                            </a:rPr>
                          </m:ctrlPr>
                        </m:sSupPr>
                        <m:e>
                          <m:r>
                            <a:rPr lang="en-GB" b="0" i="1" smtClean="0">
                              <a:latin typeface="Cambria Math"/>
                              <a:ea typeface="Cambria Math"/>
                            </a:rPr>
                            <m:t>𝑒</m:t>
                          </m:r>
                        </m:e>
                        <m:sup>
                          <m:f>
                            <m:fPr>
                              <m:ctrlPr>
                                <a:rPr lang="en-GB" b="0" i="1" smtClean="0">
                                  <a:latin typeface="Cambria Math" panose="02040503050406030204" pitchFamily="18" charset="0"/>
                                  <a:ea typeface="Cambria Math"/>
                                </a:rPr>
                              </m:ctrlPr>
                            </m:fPr>
                            <m:num>
                              <m:r>
                                <a:rPr lang="en-GB" b="0" i="1" smtClean="0">
                                  <a:latin typeface="Cambria Math"/>
                                  <a:ea typeface="Cambria Math"/>
                                </a:rPr>
                                <m:t>−</m:t>
                              </m:r>
                              <m:r>
                                <a:rPr lang="en-GB" b="0" i="1" smtClean="0">
                                  <a:latin typeface="Cambria Math"/>
                                  <a:ea typeface="Cambria Math"/>
                                </a:rPr>
                                <m:t>𝑡</m:t>
                              </m:r>
                            </m:num>
                            <m:den>
                              <m:r>
                                <a:rPr lang="en-GB" b="0" i="1" smtClean="0">
                                  <a:latin typeface="Cambria Math"/>
                                  <a:ea typeface="Cambria Math"/>
                                </a:rPr>
                                <m:t>(9 ∗</m:t>
                              </m:r>
                              <m:r>
                                <a:rPr lang="en-GB" b="0" i="1" smtClean="0">
                                  <a:latin typeface="Cambria Math"/>
                                  <a:ea typeface="Cambria Math"/>
                                </a:rPr>
                                <m:t>𝑑𝑒</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𝑐</m:t>
                                  </m:r>
                                </m:e>
                                <m:sub>
                                  <m:r>
                                    <a:rPr lang="en-GB" b="0" i="1" smtClean="0">
                                      <a:latin typeface="Cambria Math"/>
                                      <a:ea typeface="Cambria Math"/>
                                    </a:rPr>
                                    <m:t>𝜏</m:t>
                                  </m:r>
                                </m:sub>
                              </m:sSub>
                              <m:r>
                                <a:rPr lang="en-GB" b="0" i="1" smtClean="0">
                                  <a:latin typeface="Cambria Math"/>
                                  <a:ea typeface="Cambria Math"/>
                                </a:rPr>
                                <m:t>)</m:t>
                              </m:r>
                            </m:den>
                          </m:f>
                        </m:sup>
                      </m:sSup>
                      <m:r>
                        <a:rPr lang="en-GB" b="0" i="1" smtClean="0">
                          <a:latin typeface="Cambria Math"/>
                          <a:ea typeface="Cambria Math"/>
                        </a:rPr>
                        <m:t>) </m:t>
                      </m:r>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1511788" y="2523310"/>
                <a:ext cx="5834674" cy="530402"/>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347993" y="3190570"/>
                <a:ext cx="6162263" cy="570990"/>
              </a:xfrm>
              <a:prstGeom prst="rect">
                <a:avLst/>
              </a:prstGeom>
              <a:noFill/>
            </p:spPr>
            <p:txBody>
              <a:bodyPr wrap="none" rtlCol="0">
                <a:spAutoFit/>
              </a:bodyPr>
              <a:lstStyle/>
              <a:p>
                <a14:m>
                  <m:oMathPara xmlns:m="http://schemas.openxmlformats.org/officeDocument/2006/math" xmlns="">
                    <m:oMathParaPr>
                      <m:jc m:val="centerGroup"/>
                    </m:oMathParaPr>
                    <m:oMath xmlns:m="http://schemas.openxmlformats.org/officeDocument/2006/math">
                      <m:sSub>
                        <m:sSubPr>
                          <m:ctrlPr>
                            <a:rPr lang="en-GB" b="0" i="1" smtClean="0">
                              <a:latin typeface="Cambria Math" panose="02040503050406030204" pitchFamily="18" charset="0"/>
                              <a:ea typeface="Cambria Math"/>
                            </a:rPr>
                          </m:ctrlPr>
                        </m:sSubPr>
                        <m:e>
                          <m:r>
                            <a:rPr lang="en-US" i="1" smtClean="0">
                              <a:latin typeface="Cambria Math"/>
                              <a:ea typeface="Cambria Math"/>
                            </a:rPr>
                            <m:t>∆</m:t>
                          </m:r>
                        </m:e>
                        <m:sub>
                          <m:r>
                            <a:rPr lang="en-GB" b="0" i="1" smtClean="0">
                              <a:latin typeface="Cambria Math"/>
                              <a:ea typeface="Cambria Math"/>
                            </a:rPr>
                            <m:t>𝑠𝑡𝑑</m:t>
                          </m:r>
                        </m:sub>
                      </m:sSub>
                      <m:r>
                        <a:rPr lang="en-GB" b="0" i="1" smtClean="0">
                          <a:latin typeface="Cambria Math"/>
                          <a:ea typeface="Cambria Math"/>
                        </a:rPr>
                        <m:t>=</m:t>
                      </m:r>
                      <m:r>
                        <a:rPr lang="en-GB" b="0" i="1" smtClean="0">
                          <a:latin typeface="Cambria Math"/>
                          <a:ea typeface="Cambria Math"/>
                        </a:rPr>
                        <m:t>𝑑𝑒</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𝑐</m:t>
                          </m:r>
                        </m:e>
                        <m:sub>
                          <m:r>
                            <a:rPr lang="en-GB" b="0" i="1" smtClean="0">
                              <a:latin typeface="Cambria Math"/>
                              <a:ea typeface="Cambria Math"/>
                            </a:rPr>
                            <m:t>𝑑</m:t>
                          </m:r>
                        </m:sub>
                      </m:sSub>
                      <m:r>
                        <a:rPr lang="en-GB" b="0" i="1" smtClean="0">
                          <a:latin typeface="Cambria Math"/>
                          <a:ea typeface="Cambria Math"/>
                        </a:rPr>
                        <m:t>∗(1 − </m:t>
                      </m:r>
                      <m:sSup>
                        <m:sSupPr>
                          <m:ctrlPr>
                            <a:rPr lang="en-GB" b="0" i="1" smtClean="0">
                              <a:latin typeface="Cambria Math" panose="02040503050406030204" pitchFamily="18" charset="0"/>
                              <a:ea typeface="Cambria Math"/>
                            </a:rPr>
                          </m:ctrlPr>
                        </m:sSupPr>
                        <m:e>
                          <m:r>
                            <a:rPr lang="en-GB" b="0" i="1" smtClean="0">
                              <a:latin typeface="Cambria Math"/>
                              <a:ea typeface="Cambria Math"/>
                            </a:rPr>
                            <m:t>𝑒</m:t>
                          </m:r>
                        </m:e>
                        <m:sup>
                          <m:r>
                            <a:rPr lang="en-GB" b="0" i="1" smtClean="0">
                              <a:latin typeface="Cambria Math"/>
                              <a:ea typeface="Cambria Math"/>
                            </a:rPr>
                            <m:t>−</m:t>
                          </m:r>
                          <m:f>
                            <m:fPr>
                              <m:ctrlPr>
                                <a:rPr lang="en-GB" b="0" i="1" smtClean="0">
                                  <a:latin typeface="Cambria Math" panose="02040503050406030204" pitchFamily="18" charset="0"/>
                                  <a:ea typeface="Cambria Math"/>
                                </a:rPr>
                              </m:ctrlPr>
                            </m:fPr>
                            <m:num>
                              <m:sSub>
                                <m:sSubPr>
                                  <m:ctrlPr>
                                    <a:rPr lang="en-GB" b="0" i="1" smtClean="0">
                                      <a:latin typeface="Cambria Math" panose="02040503050406030204" pitchFamily="18" charset="0"/>
                                      <a:ea typeface="Cambria Math"/>
                                    </a:rPr>
                                  </m:ctrlPr>
                                </m:sSubPr>
                                <m:e>
                                  <m:r>
                                    <a:rPr lang="en-GB" b="0" i="1" smtClean="0">
                                      <a:latin typeface="Cambria Math"/>
                                      <a:ea typeface="Cambria Math"/>
                                    </a:rPr>
                                    <m:t>𝑇</m:t>
                                  </m:r>
                                </m:e>
                                <m:sub>
                                  <m:r>
                                    <a:rPr lang="en-GB" b="0" i="1" smtClean="0">
                                      <a:latin typeface="Cambria Math"/>
                                      <a:ea typeface="Cambria Math"/>
                                    </a:rPr>
                                    <m:t>𝑖𝑛𝑗</m:t>
                                  </m:r>
                                </m:sub>
                              </m:sSub>
                            </m:num>
                            <m:den>
                              <m:r>
                                <a:rPr lang="en-GB" b="0" i="1" smtClean="0">
                                  <a:latin typeface="Cambria Math"/>
                                  <a:ea typeface="Cambria Math"/>
                                </a:rPr>
                                <m:t>𝑑𝑒</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𝑐</m:t>
                                  </m:r>
                                </m:e>
                                <m:sub>
                                  <m:r>
                                    <a:rPr lang="en-GB" b="0" i="1" smtClean="0">
                                      <a:latin typeface="Cambria Math"/>
                                      <a:ea typeface="Cambria Math"/>
                                    </a:rPr>
                                    <m:t>𝜏</m:t>
                                  </m:r>
                                </m:sub>
                              </m:sSub>
                            </m:den>
                          </m:f>
                        </m:sup>
                      </m:sSup>
                      <m:r>
                        <a:rPr lang="en-GB" b="0" i="1" smtClean="0">
                          <a:latin typeface="Cambria Math"/>
                          <a:ea typeface="Cambria Math"/>
                        </a:rPr>
                        <m:t>)+</m:t>
                      </m:r>
                      <m:d>
                        <m:dPr>
                          <m:ctrlPr>
                            <a:rPr lang="en-GB" b="0" i="1" smtClean="0">
                              <a:latin typeface="Cambria Math" panose="02040503050406030204" pitchFamily="18" charset="0"/>
                              <a:ea typeface="Cambria Math"/>
                            </a:rPr>
                          </m:ctrlPr>
                        </m:dPr>
                        <m:e>
                          <m:r>
                            <a:rPr lang="en-GB" b="0" i="1" smtClean="0">
                              <a:latin typeface="Cambria Math"/>
                              <a:ea typeface="Cambria Math"/>
                            </a:rPr>
                            <m:t>1 −</m:t>
                          </m:r>
                          <m:r>
                            <a:rPr lang="en-GB" b="0" i="1" smtClean="0">
                              <a:latin typeface="Cambria Math"/>
                              <a:ea typeface="Cambria Math"/>
                            </a:rPr>
                            <m:t>𝑑𝑒</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𝑐</m:t>
                              </m:r>
                            </m:e>
                            <m:sub>
                              <m:r>
                                <a:rPr lang="en-GB" b="0" i="1" smtClean="0">
                                  <a:latin typeface="Cambria Math"/>
                                  <a:ea typeface="Cambria Math"/>
                                </a:rPr>
                                <m:t>𝑑</m:t>
                              </m:r>
                            </m:sub>
                          </m:sSub>
                        </m:e>
                      </m:d>
                      <m:r>
                        <a:rPr lang="en-GB" b="0" i="1" smtClean="0">
                          <a:latin typeface="Cambria Math"/>
                          <a:ea typeface="Cambria Math"/>
                        </a:rPr>
                        <m:t>∗(1 − </m:t>
                      </m:r>
                      <m:sSup>
                        <m:sSupPr>
                          <m:ctrlPr>
                            <a:rPr lang="en-GB" b="0" i="1" smtClean="0">
                              <a:latin typeface="Cambria Math" panose="02040503050406030204" pitchFamily="18" charset="0"/>
                              <a:ea typeface="Cambria Math"/>
                            </a:rPr>
                          </m:ctrlPr>
                        </m:sSupPr>
                        <m:e>
                          <m:r>
                            <a:rPr lang="en-GB" b="0" i="1" smtClean="0">
                              <a:latin typeface="Cambria Math"/>
                              <a:ea typeface="Cambria Math"/>
                            </a:rPr>
                            <m:t>𝑒</m:t>
                          </m:r>
                        </m:e>
                        <m:sup>
                          <m:r>
                            <a:rPr lang="en-GB" b="0" i="1" smtClean="0">
                              <a:latin typeface="Cambria Math"/>
                              <a:ea typeface="Cambria Math"/>
                            </a:rPr>
                            <m:t>−</m:t>
                          </m:r>
                          <m:f>
                            <m:fPr>
                              <m:ctrlPr>
                                <a:rPr lang="en-GB" b="0" i="1" smtClean="0">
                                  <a:latin typeface="Cambria Math" panose="02040503050406030204" pitchFamily="18" charset="0"/>
                                  <a:ea typeface="Cambria Math"/>
                                </a:rPr>
                              </m:ctrlPr>
                            </m:fPr>
                            <m:num>
                              <m:sSub>
                                <m:sSubPr>
                                  <m:ctrlPr>
                                    <a:rPr lang="en-GB" b="0" i="1" smtClean="0">
                                      <a:latin typeface="Cambria Math" panose="02040503050406030204" pitchFamily="18" charset="0"/>
                                      <a:ea typeface="Cambria Math"/>
                                    </a:rPr>
                                  </m:ctrlPr>
                                </m:sSubPr>
                                <m:e>
                                  <m:r>
                                    <a:rPr lang="en-GB" b="0" i="1" smtClean="0">
                                      <a:latin typeface="Cambria Math"/>
                                      <a:ea typeface="Cambria Math"/>
                                    </a:rPr>
                                    <m:t>𝑇</m:t>
                                  </m:r>
                                </m:e>
                                <m:sub>
                                  <m:r>
                                    <a:rPr lang="en-GB" b="0" i="1" smtClean="0">
                                      <a:latin typeface="Cambria Math"/>
                                      <a:ea typeface="Cambria Math"/>
                                    </a:rPr>
                                    <m:t>𝑖𝑛𝑗</m:t>
                                  </m:r>
                                </m:sub>
                              </m:sSub>
                            </m:num>
                            <m:den>
                              <m:d>
                                <m:dPr>
                                  <m:ctrlPr>
                                    <a:rPr lang="en-GB" b="0" i="1" smtClean="0">
                                      <a:latin typeface="Cambria Math" panose="02040503050406030204" pitchFamily="18" charset="0"/>
                                      <a:ea typeface="Cambria Math"/>
                                    </a:rPr>
                                  </m:ctrlPr>
                                </m:dPr>
                                <m:e>
                                  <m:r>
                                    <a:rPr lang="en-GB" b="0" i="1" smtClean="0">
                                      <a:latin typeface="Cambria Math"/>
                                      <a:ea typeface="Cambria Math"/>
                                    </a:rPr>
                                    <m:t>9 ∗</m:t>
                                  </m:r>
                                  <m:r>
                                    <a:rPr lang="en-GB" b="0" i="1" smtClean="0">
                                      <a:latin typeface="Cambria Math"/>
                                      <a:ea typeface="Cambria Math"/>
                                    </a:rPr>
                                    <m:t>𝑑𝑒</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𝑐</m:t>
                                      </m:r>
                                    </m:e>
                                    <m:sub>
                                      <m:r>
                                        <a:rPr lang="en-GB" b="0" i="1" smtClean="0">
                                          <a:latin typeface="Cambria Math"/>
                                          <a:ea typeface="Cambria Math"/>
                                        </a:rPr>
                                        <m:t>𝜏</m:t>
                                      </m:r>
                                    </m:sub>
                                  </m:sSub>
                                </m:e>
                              </m:d>
                            </m:den>
                          </m:f>
                        </m:sup>
                      </m:sSup>
                      <m:r>
                        <a:rPr lang="en-GB" b="0" i="1" smtClean="0">
                          <a:latin typeface="Cambria Math"/>
                          <a:ea typeface="Cambria Math"/>
                        </a:rPr>
                        <m:t>)</m:t>
                      </m:r>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1347993" y="3190570"/>
                <a:ext cx="6162263" cy="570990"/>
              </a:xfrm>
              <a:prstGeom prst="rect">
                <a:avLst/>
              </a:prstGeom>
              <a:blipFill rotWithShape="0">
                <a:blip r:embed="rId5"/>
                <a:stretch>
                  <a:fillRect/>
                </a:stretch>
              </a:blipFill>
            </p:spPr>
            <p:txBody>
              <a:bodyPr/>
              <a:lstStyle/>
              <a:p>
                <a:r>
                  <a:rPr lang="en-GB">
                    <a:noFill/>
                  </a:rPr>
                  <a:t> </a:t>
                </a:r>
              </a:p>
            </p:txBody>
          </p:sp>
        </mc:Fallback>
      </mc:AlternateContent>
      <p:sp>
        <p:nvSpPr>
          <p:cNvPr id="6" name="Rounded Rectangle 5"/>
          <p:cNvSpPr/>
          <p:nvPr/>
        </p:nvSpPr>
        <p:spPr>
          <a:xfrm>
            <a:off x="6156960" y="5413400"/>
            <a:ext cx="2695337" cy="756000"/>
          </a:xfrm>
          <a:prstGeom prst="round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err="1" smtClean="0"/>
              <a:t>I</a:t>
            </a:r>
            <a:r>
              <a:rPr lang="en-GB" sz="1600" b="1" baseline="-25000" dirty="0" err="1" smtClean="0"/>
              <a:t>FTnom</a:t>
            </a:r>
            <a:r>
              <a:rPr lang="en-GB" sz="1600" b="1" baseline="-25000" dirty="0" smtClean="0"/>
              <a:t>, </a:t>
            </a:r>
            <a:r>
              <a:rPr lang="en-GB" sz="1600" b="1" dirty="0" err="1" smtClean="0"/>
              <a:t>t</a:t>
            </a:r>
            <a:r>
              <a:rPr lang="en-GB" sz="1600" b="1" baseline="-25000" dirty="0" err="1" smtClean="0"/>
              <a:t>FTnom</a:t>
            </a:r>
            <a:r>
              <a:rPr lang="en-GB" sz="1600" b="1" baseline="-25000" dirty="0" smtClean="0"/>
              <a:t>, </a:t>
            </a:r>
            <a:r>
              <a:rPr lang="en-GB" sz="1600" b="1" dirty="0" smtClean="0"/>
              <a:t> </a:t>
            </a:r>
            <a:r>
              <a:rPr lang="en-GB" sz="1600" b="1" dirty="0" err="1" smtClean="0"/>
              <a:t>t</a:t>
            </a:r>
            <a:r>
              <a:rPr lang="en-GB" sz="1600" b="1" baseline="-25000" dirty="0" err="1" smtClean="0"/>
              <a:t>PREnom</a:t>
            </a:r>
            <a:r>
              <a:rPr lang="en-GB" sz="1600" b="1" baseline="-25000" dirty="0" smtClean="0"/>
              <a:t> , </a:t>
            </a:r>
            <a:r>
              <a:rPr lang="en-GB" sz="1600" b="1" dirty="0" err="1" smtClean="0"/>
              <a:t>T</a:t>
            </a:r>
            <a:r>
              <a:rPr lang="en-GB" sz="1600" b="1" baseline="-25000" dirty="0" err="1" smtClean="0"/>
              <a:t>inj</a:t>
            </a:r>
            <a:endParaRPr lang="en-GB" sz="1600" b="1" baseline="-25000" dirty="0" smtClean="0"/>
          </a:p>
          <a:p>
            <a:pPr algn="ctr"/>
            <a:endParaRPr lang="en-GB" sz="800" b="1" dirty="0" smtClean="0"/>
          </a:p>
          <a:p>
            <a:pPr algn="ctr"/>
            <a:r>
              <a:rPr lang="en-GB" sz="1600" b="1" dirty="0" smtClean="0"/>
              <a:t>PH normalization factors</a:t>
            </a:r>
            <a:endParaRPr lang="en-GB" sz="1600" b="1" dirty="0"/>
          </a:p>
        </p:txBody>
      </p:sp>
      <p:sp>
        <p:nvSpPr>
          <p:cNvPr id="14" name="Rounded Rectangle 13"/>
          <p:cNvSpPr/>
          <p:nvPr/>
        </p:nvSpPr>
        <p:spPr>
          <a:xfrm>
            <a:off x="248332" y="5414218"/>
            <a:ext cx="2316341" cy="754365"/>
          </a:xfrm>
          <a:prstGeom prst="roundRect">
            <a:avLst/>
          </a:prstGeom>
          <a:solidFill>
            <a:srgbClr val="99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err="1"/>
              <a:t>d</a:t>
            </a:r>
            <a:r>
              <a:rPr lang="en-GB" sz="1600" dirty="0" err="1" smtClean="0"/>
              <a:t>ec</a:t>
            </a:r>
            <a:r>
              <a:rPr lang="en-GB" sz="1600" baseline="-25000" dirty="0" err="1" smtClean="0"/>
              <a:t>tau</a:t>
            </a:r>
            <a:r>
              <a:rPr lang="en-GB" sz="1600" baseline="-25000" dirty="0" smtClean="0"/>
              <a:t>, </a:t>
            </a:r>
            <a:r>
              <a:rPr lang="en-GB" sz="1600" dirty="0" err="1"/>
              <a:t>d</a:t>
            </a:r>
            <a:r>
              <a:rPr lang="en-GB" sz="1600" dirty="0" err="1" smtClean="0"/>
              <a:t>ec</a:t>
            </a:r>
            <a:r>
              <a:rPr lang="en-GB" sz="1600" baseline="-25000" dirty="0" err="1" smtClean="0"/>
              <a:t>d</a:t>
            </a:r>
            <a:r>
              <a:rPr lang="en-GB" sz="1600" baseline="-25000" dirty="0" smtClean="0"/>
              <a:t>, </a:t>
            </a:r>
            <a:r>
              <a:rPr lang="en-GB" sz="1600" dirty="0" err="1" smtClean="0"/>
              <a:t>dec</a:t>
            </a:r>
            <a:r>
              <a:rPr lang="en-GB" sz="1600" baseline="-25000" dirty="0" err="1" smtClean="0"/>
              <a:t>delta</a:t>
            </a:r>
            <a:endParaRPr lang="en-GB" sz="1600" baseline="-25000" dirty="0" smtClean="0"/>
          </a:p>
          <a:p>
            <a:pPr algn="ctr"/>
            <a:endParaRPr lang="en-GB" sz="800" baseline="-25000" dirty="0"/>
          </a:p>
          <a:p>
            <a:pPr algn="ctr"/>
            <a:r>
              <a:rPr lang="en-GB" sz="1600" baseline="-25000" dirty="0" smtClean="0"/>
              <a:t> </a:t>
            </a:r>
            <a:r>
              <a:rPr lang="en-GB" sz="1600" b="1" dirty="0" smtClean="0"/>
              <a:t>fitting parameters</a:t>
            </a:r>
          </a:p>
        </p:txBody>
      </p:sp>
      <p:sp>
        <p:nvSpPr>
          <p:cNvPr id="10" name="Oval 9"/>
          <p:cNvSpPr/>
          <p:nvPr/>
        </p:nvSpPr>
        <p:spPr>
          <a:xfrm>
            <a:off x="3258718" y="1263134"/>
            <a:ext cx="333375" cy="371475"/>
          </a:xfrm>
          <a:prstGeom prst="ellipse">
            <a:avLst/>
          </a:prstGeom>
          <a:noFill/>
          <a:ln w="127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206330" y="1601271"/>
            <a:ext cx="423863" cy="371475"/>
          </a:xfrm>
          <a:prstGeom prst="ellipse">
            <a:avLst/>
          </a:prstGeom>
          <a:noFill/>
          <a:ln w="127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915943" y="1445266"/>
            <a:ext cx="333375" cy="371475"/>
          </a:xfrm>
          <a:prstGeom prst="ellipse">
            <a:avLst/>
          </a:prstGeom>
          <a:noFill/>
          <a:ln w="127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Arrow Connector 11"/>
          <p:cNvCxnSpPr>
            <a:stCxn id="10" idx="6"/>
          </p:cNvCxnSpPr>
          <p:nvPr/>
        </p:nvCxnSpPr>
        <p:spPr>
          <a:xfrm flipV="1">
            <a:off x="3592093" y="1076325"/>
            <a:ext cx="1762125" cy="372547"/>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3" idx="6"/>
          </p:cNvCxnSpPr>
          <p:nvPr/>
        </p:nvCxnSpPr>
        <p:spPr>
          <a:xfrm>
            <a:off x="3630193" y="1787009"/>
            <a:ext cx="1724025" cy="384691"/>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16" idx="6"/>
          </p:cNvCxnSpPr>
          <p:nvPr/>
        </p:nvCxnSpPr>
        <p:spPr>
          <a:xfrm>
            <a:off x="4249318" y="1631004"/>
            <a:ext cx="1104900" cy="3605"/>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5506618" y="933450"/>
            <a:ext cx="731290" cy="338554"/>
          </a:xfrm>
          <a:prstGeom prst="rect">
            <a:avLst/>
          </a:prstGeom>
          <a:noFill/>
        </p:spPr>
        <p:txBody>
          <a:bodyPr wrap="none" rtlCol="0">
            <a:spAutoFit/>
          </a:bodyPr>
          <a:lstStyle/>
          <a:p>
            <a:r>
              <a:rPr lang="en-GB" sz="1600" dirty="0" smtClean="0"/>
              <a:t>decay</a:t>
            </a:r>
            <a:endParaRPr lang="en-US" sz="1600" dirty="0"/>
          </a:p>
        </p:txBody>
      </p:sp>
      <p:sp>
        <p:nvSpPr>
          <p:cNvPr id="24" name="TextBox 23"/>
          <p:cNvSpPr txBox="1"/>
          <p:nvPr/>
        </p:nvSpPr>
        <p:spPr>
          <a:xfrm>
            <a:off x="5506618" y="1455182"/>
            <a:ext cx="3094117" cy="338554"/>
          </a:xfrm>
          <a:prstGeom prst="rect">
            <a:avLst/>
          </a:prstGeom>
          <a:noFill/>
        </p:spPr>
        <p:txBody>
          <a:bodyPr wrap="none" rtlCol="0">
            <a:spAutoFit/>
          </a:bodyPr>
          <a:lstStyle/>
          <a:p>
            <a:r>
              <a:rPr lang="en-GB" sz="1600" dirty="0" smtClean="0"/>
              <a:t>PH dependency (reduced for Q)</a:t>
            </a:r>
            <a:endParaRPr lang="en-US" sz="1600" dirty="0"/>
          </a:p>
        </p:txBody>
      </p:sp>
      <p:sp>
        <p:nvSpPr>
          <p:cNvPr id="25" name="TextBox 24"/>
          <p:cNvSpPr txBox="1"/>
          <p:nvPr/>
        </p:nvSpPr>
        <p:spPr>
          <a:xfrm>
            <a:off x="5532065" y="1987034"/>
            <a:ext cx="2920992" cy="338554"/>
          </a:xfrm>
          <a:prstGeom prst="rect">
            <a:avLst/>
          </a:prstGeom>
          <a:noFill/>
        </p:spPr>
        <p:txBody>
          <a:bodyPr wrap="none" rtlCol="0">
            <a:spAutoFit/>
          </a:bodyPr>
          <a:lstStyle/>
          <a:p>
            <a:r>
              <a:rPr lang="en-GB" sz="1600" dirty="0" smtClean="0"/>
              <a:t>decay normalization (b3 only)</a:t>
            </a:r>
            <a:endParaRPr lang="en-US" sz="1600" dirty="0"/>
          </a:p>
        </p:txBody>
      </p:sp>
      <p:sp>
        <p:nvSpPr>
          <p:cNvPr id="22" name="Rounded Rectangle 21"/>
          <p:cNvSpPr/>
          <p:nvPr/>
        </p:nvSpPr>
        <p:spPr>
          <a:xfrm>
            <a:off x="3184301" y="5413400"/>
            <a:ext cx="2460717" cy="756000"/>
          </a:xfrm>
          <a:prstGeom prst="roundRect">
            <a:avLst/>
          </a:prstGeom>
          <a:solidFill>
            <a:srgbClr val="008E4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smtClean="0"/>
              <a:t>I</a:t>
            </a:r>
            <a:r>
              <a:rPr lang="en-GB" sz="1600" b="1" baseline="-25000" dirty="0" smtClean="0"/>
              <a:t>FT, </a:t>
            </a:r>
            <a:r>
              <a:rPr lang="en-GB" sz="1600" b="1" dirty="0" err="1" smtClean="0"/>
              <a:t>t</a:t>
            </a:r>
            <a:r>
              <a:rPr lang="en-GB" sz="1600" b="1" baseline="-25000" dirty="0" err="1" smtClean="0"/>
              <a:t>FT</a:t>
            </a:r>
            <a:r>
              <a:rPr lang="en-GB" sz="1600" b="1" baseline="-25000" dirty="0" smtClean="0"/>
              <a:t>,</a:t>
            </a:r>
            <a:r>
              <a:rPr lang="en-GB" sz="1600" b="1" dirty="0" smtClean="0"/>
              <a:t> </a:t>
            </a:r>
            <a:r>
              <a:rPr lang="en-GB" sz="1600" b="1" dirty="0" err="1" smtClean="0"/>
              <a:t>t</a:t>
            </a:r>
            <a:r>
              <a:rPr lang="en-GB" sz="1600" b="1" baseline="-25000" dirty="0" err="1" smtClean="0"/>
              <a:t>PRE</a:t>
            </a:r>
            <a:endParaRPr lang="en-GB" sz="1600" b="1" dirty="0"/>
          </a:p>
          <a:p>
            <a:pPr algn="ctr"/>
            <a:endParaRPr lang="en-GB" sz="800" b="1" dirty="0" smtClean="0"/>
          </a:p>
          <a:p>
            <a:pPr algn="ctr"/>
            <a:r>
              <a:rPr lang="en-GB" sz="1600" b="1" dirty="0"/>
              <a:t>P</a:t>
            </a:r>
            <a:r>
              <a:rPr lang="en-GB" sz="1600" b="1" dirty="0" smtClean="0"/>
              <a:t>owering History (PH)</a:t>
            </a:r>
          </a:p>
        </p:txBody>
      </p:sp>
      <p:sp>
        <p:nvSpPr>
          <p:cNvPr id="11" name="Oval 10"/>
          <p:cNvSpPr/>
          <p:nvPr/>
        </p:nvSpPr>
        <p:spPr>
          <a:xfrm>
            <a:off x="4249318" y="4005805"/>
            <a:ext cx="1907642" cy="1259615"/>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Tree>
    <p:extLst>
      <p:ext uri="{BB962C8B-B14F-4D97-AF65-F5344CB8AC3E}">
        <p14:creationId xmlns:p14="http://schemas.microsoft.com/office/powerpoint/2010/main" val="235856132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82405" y="935989"/>
            <a:ext cx="5016500" cy="2032000"/>
          </a:xfrm>
          <a:prstGeom prst="rect">
            <a:avLst/>
          </a:prstGeom>
        </p:spPr>
      </p:pic>
      <p:sp>
        <p:nvSpPr>
          <p:cNvPr id="2" name="Title 1"/>
          <p:cNvSpPr>
            <a:spLocks noGrp="1"/>
          </p:cNvSpPr>
          <p:nvPr>
            <p:ph type="title"/>
          </p:nvPr>
        </p:nvSpPr>
        <p:spPr/>
        <p:txBody>
          <a:bodyPr>
            <a:normAutofit fontScale="90000"/>
          </a:bodyPr>
          <a:lstStyle/>
          <a:p>
            <a:r>
              <a:rPr lang="en-GB" dirty="0" smtClean="0"/>
              <a:t>The snapback</a:t>
            </a:r>
            <a:endParaRPr lang="en-GB" dirty="0"/>
          </a:p>
        </p:txBody>
      </p:sp>
      <p:sp>
        <p:nvSpPr>
          <p:cNvPr id="5" name="Slide Number Placeholder 4"/>
          <p:cNvSpPr>
            <a:spLocks noGrp="1"/>
          </p:cNvSpPr>
          <p:nvPr>
            <p:ph type="sldNum" sz="quarter" idx="12"/>
          </p:nvPr>
        </p:nvSpPr>
        <p:spPr/>
        <p:txBody>
          <a:bodyPr/>
          <a:lstStyle/>
          <a:p>
            <a:fld id="{ACE91491-4375-AA41-8137-3861025BA0D3}" type="slidenum">
              <a:rPr lang="en-US" smtClean="0"/>
              <a:pPr/>
              <a:t>7</a:t>
            </a:fld>
            <a:endParaRPr lang="en-US"/>
          </a:p>
        </p:txBody>
      </p:sp>
      <p:sp>
        <p:nvSpPr>
          <p:cNvPr id="8"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mc:AlternateContent xmlns:mc="http://schemas.openxmlformats.org/markup-compatibility/2006" xmlns:a14="http://schemas.microsoft.com/office/drawing/2010/main">
        <mc:Choice Requires="a14">
          <p:sp>
            <p:nvSpPr>
              <p:cNvPr id="9" name="TextBox 8"/>
              <p:cNvSpPr txBox="1"/>
              <p:nvPr/>
            </p:nvSpPr>
            <p:spPr>
              <a:xfrm>
                <a:off x="2645105" y="4668555"/>
                <a:ext cx="3220780" cy="1048685"/>
              </a:xfrm>
              <a:prstGeom prst="rect">
                <a:avLst/>
              </a:prstGeom>
              <a:noFill/>
              <a:ln w="19050">
                <a:solidFill>
                  <a:srgbClr val="FF0000"/>
                </a:solidFill>
              </a:ln>
            </p:spPr>
            <p:txBody>
              <a:bodyPr wrap="square" rtlCol="0">
                <a:spAutoFit/>
              </a:bodyPr>
              <a:lstStyle/>
              <a:p>
                <a14:m>
                  <m:oMathPara xmlns:m="http://schemas.openxmlformats.org/officeDocument/2006/math" xmlns="">
                    <m:oMathParaPr>
                      <m:jc m:val="centerGroup"/>
                    </m:oMathParaPr>
                    <m:oMath xmlns:m="http://schemas.openxmlformats.org/officeDocument/2006/math">
                      <m:sSub>
                        <m:sSubPr>
                          <m:ctrlPr>
                            <a:rPr lang="en-GB" sz="2500" b="0" i="1" smtClean="0">
                              <a:latin typeface="Cambria Math" panose="02040503050406030204" pitchFamily="18" charset="0"/>
                            </a:rPr>
                          </m:ctrlPr>
                        </m:sSubPr>
                        <m:e>
                          <m:r>
                            <a:rPr lang="en-GB" sz="2500" b="0" i="1" smtClean="0">
                              <a:latin typeface="Cambria Math"/>
                            </a:rPr>
                            <m:t>𝑏</m:t>
                          </m:r>
                        </m:e>
                        <m:sub>
                          <m:r>
                            <a:rPr lang="en-GB" sz="2500" b="0" i="1" smtClean="0">
                              <a:latin typeface="Cambria Math"/>
                            </a:rPr>
                            <m:t>3</m:t>
                          </m:r>
                        </m:sub>
                      </m:sSub>
                      <m:d>
                        <m:dPr>
                          <m:ctrlPr>
                            <a:rPr lang="en-GB" sz="2500" b="0" i="1" smtClean="0">
                              <a:latin typeface="Cambria Math" panose="02040503050406030204" pitchFamily="18" charset="0"/>
                            </a:rPr>
                          </m:ctrlPr>
                        </m:dPr>
                        <m:e>
                          <m:r>
                            <a:rPr lang="en-GB" sz="2500" b="0" i="1" smtClean="0">
                              <a:latin typeface="Cambria Math"/>
                            </a:rPr>
                            <m:t>𝑡</m:t>
                          </m:r>
                        </m:e>
                      </m:d>
                      <m:r>
                        <a:rPr lang="en-GB" sz="2500" b="0" i="1" smtClean="0">
                          <a:latin typeface="Cambria Math"/>
                        </a:rPr>
                        <m:t>=</m:t>
                      </m:r>
                      <m:sSub>
                        <m:sSubPr>
                          <m:ctrlPr>
                            <a:rPr lang="en-GB" sz="2500" b="0" i="1" smtClean="0">
                              <a:latin typeface="Cambria Math" panose="02040503050406030204" pitchFamily="18" charset="0"/>
                            </a:rPr>
                          </m:ctrlPr>
                        </m:sSubPr>
                        <m:e>
                          <m:r>
                            <a:rPr lang="en-GB" sz="2500" b="0" i="1" smtClean="0">
                              <a:latin typeface="Cambria Math" panose="02040503050406030204" pitchFamily="18" charset="0"/>
                            </a:rPr>
                            <m:t>𝑏</m:t>
                          </m:r>
                        </m:e>
                        <m:sub>
                          <m:r>
                            <a:rPr lang="en-GB" sz="2500" b="0" i="1" smtClean="0">
                              <a:latin typeface="Cambria Math"/>
                            </a:rPr>
                            <m:t>3</m:t>
                          </m:r>
                        </m:sub>
                      </m:sSub>
                      <m:sSup>
                        <m:sSupPr>
                          <m:ctrlPr>
                            <a:rPr lang="en-US" sz="2500" i="1" smtClean="0">
                              <a:latin typeface="Cambria Math" panose="02040503050406030204" pitchFamily="18" charset="0"/>
                            </a:rPr>
                          </m:ctrlPr>
                        </m:sSupPr>
                        <m:e>
                          <m:r>
                            <a:rPr lang="en-GB" sz="2500" b="0" i="1" smtClean="0">
                              <a:latin typeface="Cambria Math"/>
                            </a:rPr>
                            <m:t>𝑒</m:t>
                          </m:r>
                        </m:e>
                        <m:sup>
                          <m:r>
                            <a:rPr lang="en-GB" sz="2500" b="0" i="1" smtClean="0">
                              <a:latin typeface="Cambria Math"/>
                            </a:rPr>
                            <m:t>−</m:t>
                          </m:r>
                          <m:f>
                            <m:fPr>
                              <m:ctrlPr>
                                <a:rPr lang="en-GB" sz="2500" b="0" i="1" smtClean="0">
                                  <a:latin typeface="Cambria Math" panose="02040503050406030204" pitchFamily="18" charset="0"/>
                                </a:rPr>
                              </m:ctrlPr>
                            </m:fPr>
                            <m:num>
                              <m:r>
                                <a:rPr lang="en-GB" sz="2500" b="0" i="1" smtClean="0">
                                  <a:latin typeface="Cambria Math" panose="02040503050406030204" pitchFamily="18" charset="0"/>
                                </a:rPr>
                                <m:t>(</m:t>
                              </m:r>
                              <m:r>
                                <a:rPr lang="en-GB" sz="2500" b="0" i="1" smtClean="0">
                                  <a:latin typeface="Cambria Math"/>
                                </a:rPr>
                                <m:t>𝐼</m:t>
                              </m:r>
                              <m:d>
                                <m:dPr>
                                  <m:ctrlPr>
                                    <a:rPr lang="en-GB" sz="2500" b="0" i="1" smtClean="0">
                                      <a:latin typeface="Cambria Math" panose="02040503050406030204" pitchFamily="18" charset="0"/>
                                    </a:rPr>
                                  </m:ctrlPr>
                                </m:dPr>
                                <m:e>
                                  <m:r>
                                    <a:rPr lang="en-GB" sz="2500" b="0" i="1" smtClean="0">
                                      <a:latin typeface="Cambria Math"/>
                                    </a:rPr>
                                    <m:t>𝑡</m:t>
                                  </m:r>
                                </m:e>
                              </m:d>
                              <m:r>
                                <a:rPr lang="en-GB" sz="2500" b="0" i="1" smtClean="0">
                                  <a:latin typeface="Cambria Math"/>
                                </a:rPr>
                                <m:t> −</m:t>
                              </m:r>
                              <m:sSub>
                                <m:sSubPr>
                                  <m:ctrlPr>
                                    <a:rPr lang="en-GB" sz="2500" b="0" i="1" smtClean="0">
                                      <a:latin typeface="Cambria Math" panose="02040503050406030204" pitchFamily="18" charset="0"/>
                                    </a:rPr>
                                  </m:ctrlPr>
                                </m:sSubPr>
                                <m:e>
                                  <m:r>
                                    <a:rPr lang="en-GB" sz="2500" b="0" i="1" smtClean="0">
                                      <a:latin typeface="Cambria Math"/>
                                    </a:rPr>
                                    <m:t>𝐼</m:t>
                                  </m:r>
                                </m:e>
                                <m:sub>
                                  <m:r>
                                    <a:rPr lang="en-GB" sz="2500" b="0" i="1" smtClean="0">
                                      <a:latin typeface="Cambria Math"/>
                                    </a:rPr>
                                    <m:t>𝑖𝑛𝑗</m:t>
                                  </m:r>
                                </m:sub>
                              </m:sSub>
                              <m:r>
                                <a:rPr lang="en-GB" sz="2500" b="0" i="1" smtClean="0">
                                  <a:latin typeface="Cambria Math" panose="02040503050406030204" pitchFamily="18" charset="0"/>
                                </a:rPr>
                                <m:t>)</m:t>
                              </m:r>
                            </m:num>
                            <m:den>
                              <m:f>
                                <m:fPr>
                                  <m:ctrlPr>
                                    <a:rPr lang="en-GB" sz="2500" b="0" i="1" smtClean="0">
                                      <a:latin typeface="Cambria Math" panose="02040503050406030204" pitchFamily="18" charset="0"/>
                                    </a:rPr>
                                  </m:ctrlPr>
                                </m:fPr>
                                <m:num>
                                  <m:sSub>
                                    <m:sSubPr>
                                      <m:ctrlPr>
                                        <a:rPr lang="en-GB" sz="2500" b="0" i="1" smtClean="0">
                                          <a:latin typeface="Cambria Math" panose="02040503050406030204" pitchFamily="18" charset="0"/>
                                        </a:rPr>
                                      </m:ctrlPr>
                                    </m:sSubPr>
                                    <m:e>
                                      <m:r>
                                        <a:rPr lang="en-GB" sz="2500" b="0" i="1" smtClean="0">
                                          <a:latin typeface="Cambria Math" panose="02040503050406030204" pitchFamily="18" charset="0"/>
                                        </a:rPr>
                                        <m:t>𝑏</m:t>
                                      </m:r>
                                    </m:e>
                                    <m:sub>
                                      <m:r>
                                        <a:rPr lang="en-GB" sz="2500" b="0" i="1" smtClean="0">
                                          <a:latin typeface="Cambria Math"/>
                                        </a:rPr>
                                        <m:t>3</m:t>
                                      </m:r>
                                    </m:sub>
                                  </m:sSub>
                                </m:num>
                                <m:den>
                                  <m:r>
                                    <a:rPr lang="en-GB" sz="2500" b="0" i="1" smtClean="0">
                                      <a:latin typeface="Cambria Math"/>
                                    </a:rPr>
                                    <m:t>𝑆𝐵</m:t>
                                  </m:r>
                                  <m:sSub>
                                    <m:sSubPr>
                                      <m:ctrlPr>
                                        <a:rPr lang="en-GB" sz="2500" b="0" i="1" smtClean="0">
                                          <a:latin typeface="Cambria Math" panose="02040503050406030204" pitchFamily="18" charset="0"/>
                                        </a:rPr>
                                      </m:ctrlPr>
                                    </m:sSubPr>
                                    <m:e>
                                      <m:r>
                                        <a:rPr lang="en-GB" sz="2500" b="0" i="1" smtClean="0">
                                          <a:latin typeface="Cambria Math"/>
                                        </a:rPr>
                                        <m:t>𝐾</m:t>
                                      </m:r>
                                    </m:e>
                                    <m:sub>
                                      <m:r>
                                        <a:rPr lang="en-GB" sz="2500" b="0" i="1" smtClean="0">
                                          <a:latin typeface="Cambria Math"/>
                                        </a:rPr>
                                        <m:t>𝐺</m:t>
                                      </m:r>
                                    </m:sub>
                                  </m:sSub>
                                </m:den>
                              </m:f>
                            </m:den>
                          </m:f>
                        </m:sup>
                      </m:sSup>
                    </m:oMath>
                  </m:oMathPara>
                </a14:m>
                <a:endParaRPr lang="en-US" sz="2500" dirty="0"/>
              </a:p>
            </p:txBody>
          </p:sp>
        </mc:Choice>
        <mc:Fallback xmlns="">
          <p:sp>
            <p:nvSpPr>
              <p:cNvPr id="9" name="TextBox 8"/>
              <p:cNvSpPr txBox="1">
                <a:spLocks noRot="1" noChangeAspect="1" noMove="1" noResize="1" noEditPoints="1" noAdjustHandles="1" noChangeArrowheads="1" noChangeShapeType="1" noTextEdit="1"/>
              </p:cNvSpPr>
              <p:nvPr/>
            </p:nvSpPr>
            <p:spPr>
              <a:xfrm>
                <a:off x="2645105" y="4668555"/>
                <a:ext cx="3220780" cy="1048685"/>
              </a:xfrm>
              <a:prstGeom prst="rect">
                <a:avLst/>
              </a:prstGeom>
              <a:blipFill rotWithShape="0">
                <a:blip r:embed="rId3"/>
                <a:stretch>
                  <a:fillRect/>
                </a:stretch>
              </a:blipFill>
              <a:ln w="19050">
                <a:solidFill>
                  <a:srgbClr val="FF0000"/>
                </a:solidFill>
              </a:ln>
            </p:spPr>
            <p:txBody>
              <a:bodyPr/>
              <a:lstStyle/>
              <a:p>
                <a:r>
                  <a:rPr lang="en-GB">
                    <a:noFill/>
                  </a:rPr>
                  <a:t> </a:t>
                </a:r>
              </a:p>
            </p:txBody>
          </p:sp>
        </mc:Fallback>
      </mc:AlternateContent>
      <p:sp>
        <p:nvSpPr>
          <p:cNvPr id="24" name="TextBox 23"/>
          <p:cNvSpPr txBox="1"/>
          <p:nvPr/>
        </p:nvSpPr>
        <p:spPr>
          <a:xfrm>
            <a:off x="218839" y="5796552"/>
            <a:ext cx="8810861" cy="553998"/>
          </a:xfrm>
          <a:prstGeom prst="rect">
            <a:avLst/>
          </a:prstGeom>
          <a:noFill/>
          <a:ln>
            <a:noFill/>
          </a:ln>
        </p:spPr>
        <p:txBody>
          <a:bodyPr wrap="square" rtlCol="0">
            <a:spAutoFit/>
          </a:bodyPr>
          <a:lstStyle/>
          <a:p>
            <a:r>
              <a:rPr lang="en-US" sz="1500" dirty="0" smtClean="0"/>
              <a:t>N. J. </a:t>
            </a:r>
            <a:r>
              <a:rPr lang="en-US" sz="1500" dirty="0" err="1" smtClean="0"/>
              <a:t>Sammut</a:t>
            </a:r>
            <a:r>
              <a:rPr lang="en-US" sz="1500" dirty="0" smtClean="0"/>
              <a:t> et al.,  </a:t>
            </a:r>
            <a:r>
              <a:rPr lang="en-US" sz="1500" i="1" dirty="0" smtClean="0"/>
              <a:t>Mathematical formulation to predict the harmonics of the superconducting Large Hadron Collider Magnets. II. Dynamic field changes and scaling laws.</a:t>
            </a:r>
            <a:r>
              <a:rPr lang="en-US" sz="1500" dirty="0" smtClean="0"/>
              <a:t> </a:t>
            </a:r>
            <a:r>
              <a:rPr lang="en-US" sz="1500" b="1" dirty="0" smtClean="0"/>
              <a:t>PRSTAB 10, 082802 (2007)</a:t>
            </a:r>
          </a:p>
        </p:txBody>
      </p:sp>
      <p:pic>
        <p:nvPicPr>
          <p:cNvPr id="25" name="Picture 24"/>
          <p:cNvPicPr>
            <a:picLocks noChangeAspect="1"/>
          </p:cNvPicPr>
          <p:nvPr/>
        </p:nvPicPr>
        <p:blipFill>
          <a:blip r:embed="rId4"/>
          <a:stretch>
            <a:fillRect/>
          </a:stretch>
        </p:blipFill>
        <p:spPr>
          <a:xfrm>
            <a:off x="5311140" y="3751942"/>
            <a:ext cx="2763728" cy="812622"/>
          </a:xfrm>
          <a:prstGeom prst="rect">
            <a:avLst/>
          </a:prstGeom>
        </p:spPr>
      </p:pic>
      <p:pic>
        <p:nvPicPr>
          <p:cNvPr id="26" name="Picture 25"/>
          <p:cNvPicPr>
            <a:picLocks noChangeAspect="1"/>
          </p:cNvPicPr>
          <p:nvPr/>
        </p:nvPicPr>
        <p:blipFill>
          <a:blip r:embed="rId5"/>
          <a:stretch>
            <a:fillRect/>
          </a:stretch>
        </p:blipFill>
        <p:spPr>
          <a:xfrm>
            <a:off x="1680227" y="3704024"/>
            <a:ext cx="1155377" cy="851528"/>
          </a:xfrm>
          <a:prstGeom prst="rect">
            <a:avLst/>
          </a:prstGeom>
        </p:spPr>
      </p:pic>
      <p:pic>
        <p:nvPicPr>
          <p:cNvPr id="28" name="Picture 27"/>
          <p:cNvPicPr>
            <a:picLocks noChangeAspect="1"/>
          </p:cNvPicPr>
          <p:nvPr/>
        </p:nvPicPr>
        <p:blipFill>
          <a:blip r:embed="rId6"/>
          <a:stretch>
            <a:fillRect/>
          </a:stretch>
        </p:blipFill>
        <p:spPr>
          <a:xfrm>
            <a:off x="3882255" y="3871320"/>
            <a:ext cx="731380" cy="578624"/>
          </a:xfrm>
          <a:prstGeom prst="rect">
            <a:avLst/>
          </a:prstGeom>
        </p:spPr>
      </p:pic>
      <p:sp>
        <p:nvSpPr>
          <p:cNvPr id="29" name="TextBox 28"/>
          <p:cNvSpPr txBox="1"/>
          <p:nvPr/>
        </p:nvSpPr>
        <p:spPr>
          <a:xfrm>
            <a:off x="517102" y="2967989"/>
            <a:ext cx="4696680" cy="646331"/>
          </a:xfrm>
          <a:prstGeom prst="rect">
            <a:avLst/>
          </a:prstGeom>
          <a:noFill/>
        </p:spPr>
        <p:txBody>
          <a:bodyPr wrap="square" rtlCol="0">
            <a:spAutoFit/>
          </a:bodyPr>
          <a:lstStyle/>
          <a:p>
            <a:pPr algn="ctr"/>
            <a:r>
              <a:rPr lang="en-US" dirty="0" smtClean="0"/>
              <a:t>The </a:t>
            </a:r>
            <a:r>
              <a:rPr lang="en-US" dirty="0"/>
              <a:t>amplitude A depends on length of injection plateau &amp; powering </a:t>
            </a:r>
            <a:r>
              <a:rPr lang="en-US" dirty="0" smtClean="0"/>
              <a:t>history</a:t>
            </a:r>
            <a:endParaRPr lang="en-US" dirty="0"/>
          </a:p>
        </p:txBody>
      </p:sp>
      <p:sp>
        <p:nvSpPr>
          <p:cNvPr id="30" name="TextBox 29"/>
          <p:cNvSpPr txBox="1"/>
          <p:nvPr/>
        </p:nvSpPr>
        <p:spPr>
          <a:xfrm>
            <a:off x="5530445" y="1098872"/>
            <a:ext cx="3262876" cy="2308324"/>
          </a:xfrm>
          <a:prstGeom prst="rect">
            <a:avLst/>
          </a:prstGeom>
          <a:noFill/>
        </p:spPr>
        <p:txBody>
          <a:bodyPr wrap="square" rtlCol="0">
            <a:spAutoFit/>
          </a:bodyPr>
          <a:lstStyle/>
          <a:p>
            <a:pPr algn="just"/>
            <a:r>
              <a:rPr lang="en-US" dirty="0" smtClean="0">
                <a:solidFill>
                  <a:srgbClr val="0055A0"/>
                </a:solidFill>
              </a:rPr>
              <a:t>Measurements show that </a:t>
            </a:r>
            <a:r>
              <a:rPr lang="en-US" dirty="0" smtClean="0">
                <a:solidFill>
                  <a:srgbClr val="0055A0"/>
                </a:solidFill>
              </a:rPr>
              <a:t>the </a:t>
            </a:r>
            <a:r>
              <a:rPr lang="en-US" b="1" dirty="0" smtClean="0">
                <a:solidFill>
                  <a:srgbClr val="FF0000"/>
                </a:solidFill>
              </a:rPr>
              <a:t>snap</a:t>
            </a:r>
            <a:r>
              <a:rPr lang="en-US" b="1" dirty="0" smtClean="0">
                <a:solidFill>
                  <a:srgbClr val="FF0000"/>
                </a:solidFill>
              </a:rPr>
              <a:t>-back </a:t>
            </a:r>
            <a:r>
              <a:rPr lang="en-US" dirty="0" smtClean="0"/>
              <a:t>to </a:t>
            </a:r>
            <a:r>
              <a:rPr lang="en-US" dirty="0" smtClean="0"/>
              <a:t>the hysteresis </a:t>
            </a:r>
            <a:r>
              <a:rPr lang="en-US" dirty="0" smtClean="0"/>
              <a:t>curve in the first part of the ramp follows an </a:t>
            </a:r>
            <a:r>
              <a:rPr lang="en-US" b="1" dirty="0" smtClean="0">
                <a:solidFill>
                  <a:srgbClr val="FF0000"/>
                </a:solidFill>
              </a:rPr>
              <a:t>exponential law </a:t>
            </a:r>
            <a:r>
              <a:rPr lang="en-US" b="1" dirty="0" smtClean="0">
                <a:solidFill>
                  <a:srgbClr val="FF0000"/>
                </a:solidFill>
              </a:rPr>
              <a:t>in current</a:t>
            </a:r>
            <a:r>
              <a:rPr lang="en-US" dirty="0" smtClean="0">
                <a:solidFill>
                  <a:srgbClr val="0055A0"/>
                </a:solidFill>
              </a:rPr>
              <a:t>.</a:t>
            </a:r>
            <a:r>
              <a:rPr lang="en-US" b="1" dirty="0" smtClean="0">
                <a:solidFill>
                  <a:srgbClr val="FF0000"/>
                </a:solidFill>
              </a:rPr>
              <a:t> </a:t>
            </a:r>
            <a:r>
              <a:rPr lang="en-US" dirty="0" smtClean="0"/>
              <a:t>As t</a:t>
            </a:r>
            <a:r>
              <a:rPr lang="en-US" dirty="0" smtClean="0"/>
              <a:t>he </a:t>
            </a:r>
            <a:r>
              <a:rPr lang="en-US" dirty="0"/>
              <a:t>current at the start of ramp is parabolic, </a:t>
            </a:r>
            <a:r>
              <a:rPr lang="en-US" dirty="0" smtClean="0"/>
              <a:t>the </a:t>
            </a:r>
            <a:r>
              <a:rPr lang="en-US" dirty="0"/>
              <a:t>snapback is </a:t>
            </a:r>
            <a:r>
              <a:rPr lang="en-US" b="1" dirty="0">
                <a:solidFill>
                  <a:srgbClr val="FF0000"/>
                </a:solidFill>
              </a:rPr>
              <a:t>Gaussian in </a:t>
            </a:r>
            <a:r>
              <a:rPr lang="en-US" b="1" dirty="0" smtClean="0">
                <a:solidFill>
                  <a:srgbClr val="FF0000"/>
                </a:solidFill>
              </a:rPr>
              <a:t>time</a:t>
            </a:r>
            <a:endParaRPr lang="en-US" b="1" dirty="0">
              <a:solidFill>
                <a:srgbClr val="FF0000"/>
              </a:solidFill>
            </a:endParaRPr>
          </a:p>
        </p:txBody>
      </p:sp>
      <p:pic>
        <p:nvPicPr>
          <p:cNvPr id="31" name="Picture 30"/>
          <p:cNvPicPr>
            <a:picLocks noChangeAspect="1"/>
          </p:cNvPicPr>
          <p:nvPr/>
        </p:nvPicPr>
        <p:blipFill>
          <a:blip r:embed="rId7"/>
          <a:stretch>
            <a:fillRect/>
          </a:stretch>
        </p:blipFill>
        <p:spPr>
          <a:xfrm>
            <a:off x="2699996" y="1348565"/>
            <a:ext cx="2734849" cy="304826"/>
          </a:xfrm>
          <a:prstGeom prst="rect">
            <a:avLst/>
          </a:prstGeom>
        </p:spPr>
      </p:pic>
    </p:spTree>
    <p:extLst>
      <p:ext uri="{BB962C8B-B14F-4D97-AF65-F5344CB8AC3E}">
        <p14:creationId xmlns:p14="http://schemas.microsoft.com/office/powerpoint/2010/main" val="26604810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a:t>
            </a:r>
            <a:r>
              <a:rPr lang="en-GB" dirty="0" smtClean="0"/>
              <a:t>une </a:t>
            </a:r>
            <a:r>
              <a:rPr lang="en-GB" dirty="0"/>
              <a:t>injection </a:t>
            </a:r>
            <a:r>
              <a:rPr lang="en-GB" dirty="0" smtClean="0"/>
              <a:t>decay</a:t>
            </a:r>
            <a:endParaRPr lang="en-GB" dirty="0"/>
          </a:p>
        </p:txBody>
      </p:sp>
      <p:sp>
        <p:nvSpPr>
          <p:cNvPr id="5" name="Slide Number Placeholder 4"/>
          <p:cNvSpPr>
            <a:spLocks noGrp="1"/>
          </p:cNvSpPr>
          <p:nvPr>
            <p:ph type="sldNum" sz="quarter" idx="12"/>
          </p:nvPr>
        </p:nvSpPr>
        <p:spPr/>
        <p:txBody>
          <a:bodyPr/>
          <a:lstStyle/>
          <a:p>
            <a:fld id="{ACE91491-4375-AA41-8137-3861025BA0D3}" type="slidenum">
              <a:rPr lang="en-US" smtClean="0"/>
              <a:pPr/>
              <a:t>8</a:t>
            </a:fld>
            <a:endParaRPr lang="en-US"/>
          </a:p>
        </p:txBody>
      </p:sp>
      <p:sp>
        <p:nvSpPr>
          <p:cNvPr id="17"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cxnSp>
        <p:nvCxnSpPr>
          <p:cNvPr id="36" name="Straight Arrow Connector 35"/>
          <p:cNvCxnSpPr>
            <a:stCxn id="15" idx="0"/>
          </p:cNvCxnSpPr>
          <p:nvPr/>
        </p:nvCxnSpPr>
        <p:spPr>
          <a:xfrm flipH="1" flipV="1">
            <a:off x="3849171" y="2342509"/>
            <a:ext cx="3006660" cy="152497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H="1" flipV="1">
            <a:off x="3836553" y="2601417"/>
            <a:ext cx="2984125" cy="126606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12" name="Picture 11" descr="BareTune_Injection_Ver_Fill_377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25" y="3696187"/>
            <a:ext cx="3343327" cy="2286000"/>
          </a:xfrm>
          <a:prstGeom prst="rect">
            <a:avLst/>
          </a:prstGeom>
          <a:ln>
            <a:noFill/>
          </a:ln>
          <a:effectLst>
            <a:outerShdw blurRad="292100" dist="139700" dir="2700000" algn="tl" rotWithShape="0">
              <a:srgbClr val="333333">
                <a:alpha val="65000"/>
              </a:srgbClr>
            </a:outerShdw>
          </a:effectLst>
        </p:spPr>
      </p:pic>
      <p:pic>
        <p:nvPicPr>
          <p:cNvPr id="13" name="Picture 12" descr="BareTune_Injection_Hor_Fill_377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25" y="878832"/>
            <a:ext cx="3343327" cy="2286000"/>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4561983" y="1249422"/>
            <a:ext cx="4330498" cy="1200328"/>
          </a:xfrm>
          <a:prstGeom prst="rect">
            <a:avLst/>
          </a:prstGeom>
          <a:noFill/>
        </p:spPr>
        <p:txBody>
          <a:bodyPr wrap="square" rtlCol="0">
            <a:spAutoFit/>
          </a:bodyPr>
          <a:lstStyle/>
          <a:p>
            <a:r>
              <a:rPr lang="en-US" sz="2400" dirty="0" smtClean="0"/>
              <a:t>Example of bare tune decay at injection with corresponding exponential fit</a:t>
            </a:r>
          </a:p>
        </p:txBody>
      </p:sp>
      <p:sp>
        <p:nvSpPr>
          <p:cNvPr id="15" name="TextBox 14"/>
          <p:cNvSpPr txBox="1"/>
          <p:nvPr/>
        </p:nvSpPr>
        <p:spPr>
          <a:xfrm>
            <a:off x="4819181" y="3867479"/>
            <a:ext cx="4073300" cy="1631216"/>
          </a:xfrm>
          <a:prstGeom prst="rect">
            <a:avLst/>
          </a:prstGeom>
          <a:noFill/>
        </p:spPr>
        <p:txBody>
          <a:bodyPr wrap="square" rtlCol="0">
            <a:spAutoFit/>
          </a:bodyPr>
          <a:lstStyle/>
          <a:p>
            <a:r>
              <a:rPr lang="en-US" sz="2000" dirty="0" smtClean="0"/>
              <a:t>Synchrotron Sidebands (?)</a:t>
            </a:r>
          </a:p>
          <a:p>
            <a:r>
              <a:rPr lang="en-US" sz="2000" dirty="0" smtClean="0"/>
              <a:t>(Those lines decay with the tune already in the raw data. 50Hz lines have slightly smaller spacing but stay at constant frequency)</a:t>
            </a:r>
            <a:endParaRPr lang="en-US" sz="2000" dirty="0"/>
          </a:p>
        </p:txBody>
      </p:sp>
      <p:sp>
        <p:nvSpPr>
          <p:cNvPr id="16" name="Footer Placeholder 3"/>
          <p:cNvSpPr>
            <a:spLocks noGrp="1"/>
          </p:cNvSpPr>
          <p:nvPr>
            <p:ph type="ftr" sz="quarter" idx="11"/>
          </p:nvPr>
        </p:nvSpPr>
        <p:spPr>
          <a:xfrm>
            <a:off x="7224152" y="5910407"/>
            <a:ext cx="1734977" cy="276906"/>
          </a:xfrm>
        </p:spPr>
        <p:txBody>
          <a:bodyPr/>
          <a:lstStyle/>
          <a:p>
            <a:r>
              <a:rPr lang="en-US" sz="1400" b="1" dirty="0" smtClean="0">
                <a:solidFill>
                  <a:schemeClr val="bg2">
                    <a:lumMod val="10000"/>
                  </a:schemeClr>
                </a:solidFill>
              </a:rPr>
              <a:t>Courtesy of </a:t>
            </a:r>
            <a:r>
              <a:rPr lang="en-US" sz="1400" b="1" dirty="0" err="1" smtClean="0">
                <a:solidFill>
                  <a:schemeClr val="bg2">
                    <a:lumMod val="10000"/>
                  </a:schemeClr>
                </a:solidFill>
              </a:rPr>
              <a:t>M.Schaumann</a:t>
            </a:r>
            <a:endParaRPr lang="en-US" sz="1400" b="1" dirty="0">
              <a:solidFill>
                <a:schemeClr val="bg2">
                  <a:lumMod val="10000"/>
                </a:schemeClr>
              </a:solidFill>
            </a:endParaRPr>
          </a:p>
        </p:txBody>
      </p:sp>
    </p:spTree>
    <p:extLst>
      <p:ext uri="{BB962C8B-B14F-4D97-AF65-F5344CB8AC3E}">
        <p14:creationId xmlns:p14="http://schemas.microsoft.com/office/powerpoint/2010/main" val="24214073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a:t>
            </a:r>
            <a:r>
              <a:rPr lang="en-GB" dirty="0" smtClean="0"/>
              <a:t>une </a:t>
            </a:r>
            <a:r>
              <a:rPr lang="en-GB" dirty="0"/>
              <a:t>injection </a:t>
            </a:r>
            <a:r>
              <a:rPr lang="en-GB" dirty="0" smtClean="0"/>
              <a:t>decay – PH dependency</a:t>
            </a:r>
            <a:endParaRPr lang="en-GB" dirty="0"/>
          </a:p>
        </p:txBody>
      </p:sp>
      <p:sp>
        <p:nvSpPr>
          <p:cNvPr id="5" name="Slide Number Placeholder 4"/>
          <p:cNvSpPr>
            <a:spLocks noGrp="1"/>
          </p:cNvSpPr>
          <p:nvPr>
            <p:ph type="sldNum" sz="quarter" idx="12"/>
          </p:nvPr>
        </p:nvSpPr>
        <p:spPr/>
        <p:txBody>
          <a:bodyPr/>
          <a:lstStyle/>
          <a:p>
            <a:fld id="{ACE91491-4375-AA41-8137-3861025BA0D3}" type="slidenum">
              <a:rPr lang="en-US" smtClean="0"/>
              <a:pPr/>
              <a:t>9</a:t>
            </a:fld>
            <a:endParaRPr lang="en-US"/>
          </a:p>
        </p:txBody>
      </p:sp>
      <p:sp>
        <p:nvSpPr>
          <p:cNvPr id="17" name="Footer Placeholder 4"/>
          <p:cNvSpPr txBox="1">
            <a:spLocks/>
          </p:cNvSpPr>
          <p:nvPr/>
        </p:nvSpPr>
        <p:spPr>
          <a:xfrm>
            <a:off x="3009900" y="6439090"/>
            <a:ext cx="522085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dirty="0" smtClean="0"/>
              <a:t>5th Joint </a:t>
            </a:r>
            <a:r>
              <a:rPr lang="en-GB" dirty="0" err="1" smtClean="0"/>
              <a:t>HiLumi</a:t>
            </a:r>
            <a:r>
              <a:rPr lang="en-GB" dirty="0" smtClean="0"/>
              <a:t> LHC-LARP Annual Meeting – </a:t>
            </a:r>
            <a:r>
              <a:rPr lang="en-GB" dirty="0" err="1" smtClean="0"/>
              <a:t>M.Solfaroli</a:t>
            </a:r>
            <a:endParaRPr lang="en-US" dirty="0"/>
          </a:p>
        </p:txBody>
      </p:sp>
      <p:sp>
        <p:nvSpPr>
          <p:cNvPr id="33" name="Footer Placeholder 3"/>
          <p:cNvSpPr>
            <a:spLocks noGrp="1"/>
          </p:cNvSpPr>
          <p:nvPr>
            <p:ph type="ftr" sz="quarter" idx="11"/>
          </p:nvPr>
        </p:nvSpPr>
        <p:spPr>
          <a:xfrm>
            <a:off x="7224152" y="5910407"/>
            <a:ext cx="1734977" cy="276906"/>
          </a:xfrm>
        </p:spPr>
        <p:txBody>
          <a:bodyPr/>
          <a:lstStyle/>
          <a:p>
            <a:r>
              <a:rPr lang="en-US" sz="1400" b="1" dirty="0" smtClean="0">
                <a:solidFill>
                  <a:schemeClr val="bg2">
                    <a:lumMod val="10000"/>
                  </a:schemeClr>
                </a:solidFill>
              </a:rPr>
              <a:t>Courtesy of </a:t>
            </a:r>
            <a:r>
              <a:rPr lang="en-US" sz="1400" b="1" dirty="0" err="1" smtClean="0">
                <a:solidFill>
                  <a:schemeClr val="bg2">
                    <a:lumMod val="10000"/>
                  </a:schemeClr>
                </a:solidFill>
              </a:rPr>
              <a:t>M.Schaumann</a:t>
            </a:r>
            <a:endParaRPr lang="en-US" sz="1400" b="1" dirty="0">
              <a:solidFill>
                <a:schemeClr val="bg2">
                  <a:lumMod val="10000"/>
                </a:schemeClr>
              </a:solidFill>
            </a:endParaRPr>
          </a:p>
        </p:txBody>
      </p:sp>
      <p:sp>
        <p:nvSpPr>
          <p:cNvPr id="13" name="TextBox 12"/>
          <p:cNvSpPr txBox="1"/>
          <p:nvPr/>
        </p:nvSpPr>
        <p:spPr>
          <a:xfrm>
            <a:off x="610285" y="972738"/>
            <a:ext cx="3486990" cy="523220"/>
          </a:xfrm>
          <a:prstGeom prst="rect">
            <a:avLst/>
          </a:prstGeom>
          <a:noFill/>
        </p:spPr>
        <p:txBody>
          <a:bodyPr wrap="square" rtlCol="0">
            <a:spAutoFit/>
          </a:bodyPr>
          <a:lstStyle/>
          <a:p>
            <a:pPr algn="ctr"/>
            <a:r>
              <a:rPr lang="en-US" sz="1400" dirty="0" smtClean="0"/>
              <a:t>To exclude dependence on </a:t>
            </a:r>
            <a:r>
              <a:rPr lang="en-US" sz="1400" dirty="0" smtClean="0"/>
              <a:t>preparation time</a:t>
            </a:r>
            <a:r>
              <a:rPr lang="en-US" sz="1400" dirty="0" smtClean="0"/>
              <a:t>, select only cycles </a:t>
            </a:r>
            <a:r>
              <a:rPr lang="en-US" sz="1400" b="1" dirty="0" smtClean="0">
                <a:solidFill>
                  <a:srgbClr val="008000"/>
                </a:solidFill>
              </a:rPr>
              <a:t>with </a:t>
            </a:r>
            <a:r>
              <a:rPr lang="en-US" sz="1400" b="1" i="1" dirty="0" err="1" smtClean="0">
                <a:solidFill>
                  <a:srgbClr val="008000"/>
                </a:solidFill>
              </a:rPr>
              <a:t>t</a:t>
            </a:r>
            <a:r>
              <a:rPr lang="en-US" sz="1400" b="1" i="1" baseline="-25000" dirty="0" err="1" smtClean="0">
                <a:solidFill>
                  <a:srgbClr val="008000"/>
                </a:solidFill>
              </a:rPr>
              <a:t>pre</a:t>
            </a:r>
            <a:r>
              <a:rPr lang="en-US" sz="1400" b="1" dirty="0" smtClean="0">
                <a:solidFill>
                  <a:srgbClr val="008000"/>
                </a:solidFill>
              </a:rPr>
              <a:t>&lt;</a:t>
            </a:r>
            <a:r>
              <a:rPr lang="en-US" sz="1400" b="1" dirty="0" smtClean="0">
                <a:solidFill>
                  <a:srgbClr val="008000"/>
                </a:solidFill>
              </a:rPr>
              <a:t>800s</a:t>
            </a:r>
            <a:endParaRPr lang="en-US" sz="1400" b="1" dirty="0">
              <a:solidFill>
                <a:srgbClr val="008000"/>
              </a:solidFill>
            </a:endParaRPr>
          </a:p>
        </p:txBody>
      </p:sp>
      <p:sp>
        <p:nvSpPr>
          <p:cNvPr id="14" name="TextBox 13"/>
          <p:cNvSpPr txBox="1"/>
          <p:nvPr/>
        </p:nvSpPr>
        <p:spPr>
          <a:xfrm>
            <a:off x="257083" y="3820609"/>
            <a:ext cx="4489844" cy="1554272"/>
          </a:xfrm>
          <a:prstGeom prst="rect">
            <a:avLst/>
          </a:prstGeom>
          <a:noFill/>
        </p:spPr>
        <p:txBody>
          <a:bodyPr wrap="square" rtlCol="0">
            <a:spAutoFit/>
          </a:bodyPr>
          <a:lstStyle/>
          <a:p>
            <a:pPr algn="ctr"/>
            <a:r>
              <a:rPr lang="en-US" sz="1900" dirty="0" smtClean="0"/>
              <a:t>Although there is </a:t>
            </a:r>
            <a:r>
              <a:rPr lang="en-US" sz="1900" b="1" dirty="0" smtClean="0">
                <a:solidFill>
                  <a:srgbClr val="FF0000"/>
                </a:solidFill>
              </a:rPr>
              <a:t>no much reproducibility </a:t>
            </a:r>
            <a:r>
              <a:rPr lang="en-US" sz="1900" dirty="0"/>
              <a:t>in the data (</a:t>
            </a:r>
            <a:r>
              <a:rPr lang="en-US" sz="1900" dirty="0" smtClean="0"/>
              <a:t>especially for pre-cycles), thus the fit isn’t good, a </a:t>
            </a:r>
            <a:r>
              <a:rPr lang="en-US" sz="1900" b="1" dirty="0" smtClean="0">
                <a:solidFill>
                  <a:srgbClr val="FF0000"/>
                </a:solidFill>
              </a:rPr>
              <a:t>dependency of the decay amplitude with Flat-top </a:t>
            </a:r>
            <a:r>
              <a:rPr lang="en-US" sz="1900" b="1" dirty="0" smtClean="0">
                <a:solidFill>
                  <a:srgbClr val="FF0000"/>
                </a:solidFill>
              </a:rPr>
              <a:t>time </a:t>
            </a:r>
            <a:r>
              <a:rPr lang="en-US" sz="1900" b="1" dirty="0" smtClean="0">
                <a:solidFill>
                  <a:srgbClr val="FF0000"/>
                </a:solidFill>
              </a:rPr>
              <a:t>(</a:t>
            </a:r>
            <a:r>
              <a:rPr lang="en-US" sz="1900" b="1" dirty="0" err="1">
                <a:solidFill>
                  <a:srgbClr val="FF0000"/>
                </a:solidFill>
              </a:rPr>
              <a:t>t</a:t>
            </a:r>
            <a:r>
              <a:rPr lang="en-US" sz="1900" b="1" baseline="-25000" dirty="0" err="1">
                <a:solidFill>
                  <a:srgbClr val="FF0000"/>
                </a:solidFill>
              </a:rPr>
              <a:t>FT</a:t>
            </a:r>
            <a:r>
              <a:rPr lang="en-US" sz="1900" b="1" dirty="0">
                <a:solidFill>
                  <a:srgbClr val="FF0000"/>
                </a:solidFill>
              </a:rPr>
              <a:t>) </a:t>
            </a:r>
            <a:r>
              <a:rPr lang="en-US" sz="1900" dirty="0" smtClean="0"/>
              <a:t>is </a:t>
            </a:r>
            <a:r>
              <a:rPr lang="en-US" sz="1900" dirty="0" smtClean="0"/>
              <a:t>visible</a:t>
            </a:r>
            <a:endParaRPr lang="en-US" sz="1900" dirty="0"/>
          </a:p>
        </p:txBody>
      </p:sp>
      <p:sp>
        <p:nvSpPr>
          <p:cNvPr id="19" name="TextBox 18"/>
          <p:cNvSpPr txBox="1"/>
          <p:nvPr/>
        </p:nvSpPr>
        <p:spPr>
          <a:xfrm>
            <a:off x="5546961" y="4142771"/>
            <a:ext cx="3139839" cy="1323439"/>
          </a:xfrm>
          <a:prstGeom prst="rect">
            <a:avLst/>
          </a:prstGeom>
          <a:noFill/>
        </p:spPr>
        <p:txBody>
          <a:bodyPr wrap="square" rtlCol="0">
            <a:spAutoFit/>
          </a:bodyPr>
          <a:lstStyle/>
          <a:p>
            <a:pPr algn="ctr"/>
            <a:r>
              <a:rPr lang="en-US" sz="2000" b="1" dirty="0" smtClean="0">
                <a:solidFill>
                  <a:srgbClr val="0055A0"/>
                </a:solidFill>
              </a:rPr>
              <a:t>No pattern of dependency of decay amplitude on </a:t>
            </a:r>
            <a:r>
              <a:rPr lang="en-US" sz="2000" b="1" dirty="0" smtClean="0">
                <a:solidFill>
                  <a:srgbClr val="0055A0"/>
                </a:solidFill>
              </a:rPr>
              <a:t>preparation time (</a:t>
            </a:r>
            <a:r>
              <a:rPr lang="en-US" sz="2000" b="1" dirty="0" err="1" smtClean="0">
                <a:solidFill>
                  <a:srgbClr val="0055A0"/>
                </a:solidFill>
              </a:rPr>
              <a:t>t</a:t>
            </a:r>
            <a:r>
              <a:rPr lang="en-US" sz="2000" b="1" baseline="-25000" dirty="0" err="1" smtClean="0">
                <a:solidFill>
                  <a:srgbClr val="0055A0"/>
                </a:solidFill>
              </a:rPr>
              <a:t>pre</a:t>
            </a:r>
            <a:r>
              <a:rPr lang="en-US" sz="2000" b="1" dirty="0" smtClean="0">
                <a:solidFill>
                  <a:srgbClr val="0055A0"/>
                </a:solidFill>
              </a:rPr>
              <a:t>)</a:t>
            </a:r>
            <a:endParaRPr lang="en-US" sz="2000" b="1" dirty="0" smtClean="0">
              <a:solidFill>
                <a:srgbClr val="0055A0"/>
              </a:solidFill>
            </a:endParaRPr>
          </a:p>
        </p:txBody>
      </p:sp>
      <p:pic>
        <p:nvPicPr>
          <p:cNvPr id="11" name="Picture 10" descr="BareTune_DependenceOnFT_Amplitude_RQ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416" y="1506387"/>
            <a:ext cx="3493382" cy="2139696"/>
          </a:xfrm>
          <a:prstGeom prst="rect">
            <a:avLst/>
          </a:prstGeom>
          <a:ln>
            <a:solidFill>
              <a:srgbClr val="262626"/>
            </a:solidFill>
          </a:ln>
          <a:effectLst>
            <a:outerShdw blurRad="292100" dist="139700" dir="2700000" algn="tl" rotWithShape="0">
              <a:srgbClr val="333333">
                <a:alpha val="65000"/>
              </a:srgbClr>
            </a:outerShdw>
          </a:effectLst>
        </p:spPr>
      </p:pic>
      <p:pic>
        <p:nvPicPr>
          <p:cNvPr id="12" name="Picture 11" descr="BareTune_DependenceOnFB_Amplitude_RQ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2932" y="1538177"/>
            <a:ext cx="3451122" cy="2139696"/>
          </a:xfrm>
          <a:prstGeom prst="rect">
            <a:avLst/>
          </a:prstGeom>
          <a:ln>
            <a:solidFill>
              <a:srgbClr val="262626"/>
            </a:solidFill>
          </a:ln>
          <a:effectLst>
            <a:outerShdw blurRad="292100" dist="139700" dir="2700000" algn="tl" rotWithShape="0">
              <a:srgbClr val="333333">
                <a:alpha val="65000"/>
              </a:srgbClr>
            </a:outerShdw>
          </a:effectLst>
        </p:spPr>
      </p:pic>
      <p:sp>
        <p:nvSpPr>
          <p:cNvPr id="3" name="TextBox 2"/>
          <p:cNvSpPr txBox="1"/>
          <p:nvPr/>
        </p:nvSpPr>
        <p:spPr>
          <a:xfrm flipH="1">
            <a:off x="593154" y="5637945"/>
            <a:ext cx="6153543" cy="646331"/>
          </a:xfrm>
          <a:prstGeom prst="rect">
            <a:avLst/>
          </a:prstGeom>
          <a:noFill/>
          <a:ln w="28575" cmpd="sng">
            <a:solidFill>
              <a:schemeClr val="tx1"/>
            </a:solidFill>
          </a:ln>
        </p:spPr>
        <p:txBody>
          <a:bodyPr wrap="square" rtlCol="0">
            <a:spAutoFit/>
          </a:bodyPr>
          <a:lstStyle/>
          <a:p>
            <a:pPr algn="ctr"/>
            <a:r>
              <a:rPr lang="en-US" dirty="0" smtClean="0"/>
              <a:t>A dependency of decay amplitude on </a:t>
            </a:r>
            <a:r>
              <a:rPr lang="en-US" dirty="0" err="1" smtClean="0"/>
              <a:t>t</a:t>
            </a:r>
            <a:r>
              <a:rPr lang="en-US" baseline="-25000" dirty="0" err="1" smtClean="0"/>
              <a:t>FT</a:t>
            </a:r>
            <a:r>
              <a:rPr lang="en-US" dirty="0" smtClean="0"/>
              <a:t> has </a:t>
            </a:r>
            <a:r>
              <a:rPr lang="en-US" dirty="0" smtClean="0"/>
              <a:t>been implemented in the online correction system </a:t>
            </a:r>
            <a:r>
              <a:rPr lang="en-US" dirty="0" smtClean="0"/>
              <a:t>in 2015</a:t>
            </a:r>
            <a:endParaRPr lang="en-US" dirty="0"/>
          </a:p>
        </p:txBody>
      </p:sp>
      <p:sp>
        <p:nvSpPr>
          <p:cNvPr id="15" name="Rounded Rectangle 14"/>
          <p:cNvSpPr/>
          <p:nvPr/>
        </p:nvSpPr>
        <p:spPr>
          <a:xfrm rot="20057457">
            <a:off x="1061992" y="2901452"/>
            <a:ext cx="7369871" cy="902061"/>
          </a:xfrm>
          <a:prstGeom prst="roundRect">
            <a:avLst/>
          </a:prstGeom>
          <a:solidFill>
            <a:srgbClr val="990000">
              <a:alpha val="64000"/>
            </a:srgbClr>
          </a:solidFill>
          <a:ln>
            <a:solidFill>
              <a:srgbClr val="99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200" b="1" dirty="0" smtClean="0"/>
              <a:t>Control is important, though not extremely critical as tune is always visible and can be corrected</a:t>
            </a:r>
            <a:endParaRPr lang="en-GB" sz="2200" b="1" dirty="0"/>
          </a:p>
        </p:txBody>
      </p:sp>
      <p:sp>
        <p:nvSpPr>
          <p:cNvPr id="6" name="Rectangle 5"/>
          <p:cNvSpPr/>
          <p:nvPr/>
        </p:nvSpPr>
        <p:spPr>
          <a:xfrm>
            <a:off x="1516717" y="3462544"/>
            <a:ext cx="759954" cy="17396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accent6">
                    <a:lumMod val="50000"/>
                  </a:schemeClr>
                </a:solidFill>
              </a:rPr>
              <a:t>Flat-Top</a:t>
            </a:r>
            <a:endParaRPr lang="en-GB" sz="1200" dirty="0">
              <a:solidFill>
                <a:schemeClr val="accent6">
                  <a:lumMod val="50000"/>
                </a:schemeClr>
              </a:solidFill>
            </a:endParaRPr>
          </a:p>
        </p:txBody>
      </p:sp>
      <p:sp>
        <p:nvSpPr>
          <p:cNvPr id="16" name="Rectangle 15"/>
          <p:cNvSpPr/>
          <p:nvPr/>
        </p:nvSpPr>
        <p:spPr>
          <a:xfrm>
            <a:off x="5924939" y="3480244"/>
            <a:ext cx="970387" cy="18829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accent6">
                    <a:lumMod val="50000"/>
                  </a:schemeClr>
                </a:solidFill>
              </a:rPr>
              <a:t>Flat-Bottom</a:t>
            </a:r>
            <a:endParaRPr lang="en-GB" sz="1200" dirty="0">
              <a:solidFill>
                <a:schemeClr val="accent6">
                  <a:lumMod val="50000"/>
                </a:schemeClr>
              </a:solidFill>
            </a:endParaRPr>
          </a:p>
        </p:txBody>
      </p:sp>
    </p:spTree>
    <p:extLst>
      <p:ext uri="{BB962C8B-B14F-4D97-AF65-F5344CB8AC3E}">
        <p14:creationId xmlns:p14="http://schemas.microsoft.com/office/powerpoint/2010/main" val="28894621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CERNCorporate4-3.potx</Template>
  <TotalTime>48413</TotalTime>
  <Words>2174</Words>
  <Application>Microsoft Macintosh PowerPoint</Application>
  <PresentationFormat>On-screen Show (4:3)</PresentationFormat>
  <Paragraphs>280</Paragraphs>
  <Slides>26</Slides>
  <Notes>0</Notes>
  <HiddenSlides>0</HiddenSlides>
  <MMClips>0</MMClips>
  <ScaleCrop>false</ScaleCrop>
  <HeadingPairs>
    <vt:vector size="4" baseType="variant">
      <vt:variant>
        <vt:lpstr>Theme</vt:lpstr>
      </vt:variant>
      <vt:variant>
        <vt:i4>3</vt:i4>
      </vt:variant>
      <vt:variant>
        <vt:lpstr>Slide Titles</vt:lpstr>
      </vt:variant>
      <vt:variant>
        <vt:i4>26</vt:i4>
      </vt:variant>
    </vt:vector>
  </HeadingPairs>
  <TitlesOfParts>
    <vt:vector size="29" baseType="lpstr">
      <vt:lpstr>CERNCorporate4-3</vt:lpstr>
      <vt:lpstr>1_Custom Design</vt:lpstr>
      <vt:lpstr>Custom Design</vt:lpstr>
      <vt:lpstr>PowerPoint Presentation</vt:lpstr>
      <vt:lpstr>PowerPoint Presentation</vt:lpstr>
      <vt:lpstr>Outline</vt:lpstr>
      <vt:lpstr>The FiDeL model</vt:lpstr>
      <vt:lpstr>The powering history dependency</vt:lpstr>
      <vt:lpstr>The FIDEL model implementation</vt:lpstr>
      <vt:lpstr>The snapback</vt:lpstr>
      <vt:lpstr>Tune injection decay</vt:lpstr>
      <vt:lpstr>Tune injection decay – PH dependency</vt:lpstr>
      <vt:lpstr>Tune snapback</vt:lpstr>
      <vt:lpstr>b3 injection decay</vt:lpstr>
      <vt:lpstr>b3 injection decay compensation</vt:lpstr>
      <vt:lpstr>Snapback - Horizontal</vt:lpstr>
      <vt:lpstr>Snapback - Vertical</vt:lpstr>
      <vt:lpstr>Ramp</vt:lpstr>
      <vt:lpstr>Ramp</vt:lpstr>
      <vt:lpstr>Decay @flat-top</vt:lpstr>
      <vt:lpstr>Squeeze</vt:lpstr>
      <vt:lpstr>Reproducibility – B1 Horizontal</vt:lpstr>
      <vt:lpstr>Reproducibility – B1 Vertical</vt:lpstr>
      <vt:lpstr>b3 to Q’ measurement</vt:lpstr>
      <vt:lpstr>Conclusions</vt:lpstr>
      <vt:lpstr>Q’ knob check</vt:lpstr>
      <vt:lpstr>OP without RCS.A78B2</vt:lpstr>
      <vt:lpstr>Ramping w/o RCS.A78B2</vt:lpstr>
      <vt:lpstr>Online Q’</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Giulia Papotti</dc:creator>
  <cp:lastModifiedBy>Matteo Solfaroli </cp:lastModifiedBy>
  <cp:revision>912</cp:revision>
  <dcterms:created xsi:type="dcterms:W3CDTF">2013-08-27T13:15:14Z</dcterms:created>
  <dcterms:modified xsi:type="dcterms:W3CDTF">2015-10-29T21:51:25Z</dcterms:modified>
</cp:coreProperties>
</file>