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1"/>
  </p:notesMasterIdLst>
  <p:sldIdLst>
    <p:sldId id="256" r:id="rId2"/>
    <p:sldId id="365" r:id="rId3"/>
    <p:sldId id="366" r:id="rId4"/>
    <p:sldId id="369" r:id="rId5"/>
    <p:sldId id="368" r:id="rId6"/>
    <p:sldId id="370" r:id="rId7"/>
    <p:sldId id="372" r:id="rId8"/>
    <p:sldId id="367" r:id="rId9"/>
    <p:sldId id="371" r:id="rId10"/>
  </p:sldIdLst>
  <p:sldSz cx="9144000" cy="6858000" type="screen4x3"/>
  <p:notesSz cx="6727825" cy="9859963"/>
  <p:defaultTextStyle>
    <a:defPPr>
      <a:defRPr lang="en-GB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MS PGothic" pitchFamily="34" charset="-128"/>
        <a:cs typeface="Arial" pitchFamily="34" charset="0"/>
      </a:defRPr>
    </a:lvl1pPr>
    <a:lvl2pPr marL="742950" indent="-285750" algn="l" defTabSz="457200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MS PGothic" pitchFamily="34" charset="-128"/>
        <a:cs typeface="Arial" pitchFamily="34" charset="0"/>
      </a:defRPr>
    </a:lvl2pPr>
    <a:lvl3pPr marL="1143000" indent="-228600" algn="l" defTabSz="457200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MS PGothic" pitchFamily="34" charset="-128"/>
        <a:cs typeface="Arial" pitchFamily="34" charset="0"/>
      </a:defRPr>
    </a:lvl3pPr>
    <a:lvl4pPr marL="1600200" indent="-228600" algn="l" defTabSz="457200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MS PGothic" pitchFamily="34" charset="-128"/>
        <a:cs typeface="Arial" pitchFamily="34" charset="0"/>
      </a:defRPr>
    </a:lvl4pPr>
    <a:lvl5pPr marL="2057400" indent="-228600" algn="l" defTabSz="457200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MS PGothic" pitchFamily="34" charset="-128"/>
        <a:cs typeface="Arial" pitchFamily="34" charset="0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MS PGothic" pitchFamily="34" charset="-128"/>
        <a:cs typeface="Arial" pitchFamily="34" charset="0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MS PGothic" pitchFamily="34" charset="-128"/>
        <a:cs typeface="Arial" pitchFamily="34" charset="0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MS PGothic" pitchFamily="34" charset="-128"/>
        <a:cs typeface="Arial" pitchFamily="34" charset="0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MS PGothic" pitchFamily="34" charset="-128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6B000"/>
    <a:srgbClr val="EA16D1"/>
    <a:srgbClr val="A32FD1"/>
    <a:srgbClr val="94B9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04" autoAdjust="0"/>
    <p:restoredTop sz="98021" autoAdjust="0"/>
  </p:normalViewPr>
  <p:slideViewPr>
    <p:cSldViewPr>
      <p:cViewPr varScale="1">
        <p:scale>
          <a:sx n="113" d="100"/>
          <a:sy n="113" d="100"/>
        </p:scale>
        <p:origin x="-1566" y="-9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34608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AutoShape 1"/>
          <p:cNvSpPr>
            <a:spLocks noChangeArrowheads="1"/>
          </p:cNvSpPr>
          <p:nvPr/>
        </p:nvSpPr>
        <p:spPr bwMode="auto">
          <a:xfrm>
            <a:off x="0" y="0"/>
            <a:ext cx="6727825" cy="98599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/>
          </a:p>
        </p:txBody>
      </p:sp>
      <p:sp>
        <p:nvSpPr>
          <p:cNvPr id="36867" name="AutoShape 2"/>
          <p:cNvSpPr>
            <a:spLocks noChangeArrowheads="1"/>
          </p:cNvSpPr>
          <p:nvPr/>
        </p:nvSpPr>
        <p:spPr bwMode="auto">
          <a:xfrm>
            <a:off x="0" y="0"/>
            <a:ext cx="6727825" cy="98599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/>
          </a:p>
        </p:txBody>
      </p:sp>
      <p:sp>
        <p:nvSpPr>
          <p:cNvPr id="36868" name="AutoShape 3"/>
          <p:cNvSpPr>
            <a:spLocks noChangeArrowheads="1"/>
          </p:cNvSpPr>
          <p:nvPr/>
        </p:nvSpPr>
        <p:spPr bwMode="auto">
          <a:xfrm>
            <a:off x="0" y="0"/>
            <a:ext cx="6727825" cy="98599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/>
          </a:p>
        </p:txBody>
      </p:sp>
      <p:sp>
        <p:nvSpPr>
          <p:cNvPr id="36869" name="AutoShape 4"/>
          <p:cNvSpPr>
            <a:spLocks noChangeArrowheads="1"/>
          </p:cNvSpPr>
          <p:nvPr/>
        </p:nvSpPr>
        <p:spPr bwMode="auto">
          <a:xfrm>
            <a:off x="0" y="0"/>
            <a:ext cx="6727825" cy="98599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/>
          </a:p>
        </p:txBody>
      </p:sp>
      <p:sp>
        <p:nvSpPr>
          <p:cNvPr id="36870" name="AutoShape 5"/>
          <p:cNvSpPr>
            <a:spLocks noChangeArrowheads="1"/>
          </p:cNvSpPr>
          <p:nvPr/>
        </p:nvSpPr>
        <p:spPr bwMode="auto">
          <a:xfrm>
            <a:off x="0" y="0"/>
            <a:ext cx="6727825" cy="98599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/>
          </a:p>
        </p:txBody>
      </p:sp>
      <p:sp>
        <p:nvSpPr>
          <p:cNvPr id="36871" name="AutoShape 6"/>
          <p:cNvSpPr>
            <a:spLocks noChangeArrowheads="1"/>
          </p:cNvSpPr>
          <p:nvPr/>
        </p:nvSpPr>
        <p:spPr bwMode="auto">
          <a:xfrm>
            <a:off x="0" y="0"/>
            <a:ext cx="6727825" cy="98599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/>
          </a:p>
        </p:txBody>
      </p:sp>
      <p:sp>
        <p:nvSpPr>
          <p:cNvPr id="36872" name="AutoShape 7"/>
          <p:cNvSpPr>
            <a:spLocks noChangeArrowheads="1"/>
          </p:cNvSpPr>
          <p:nvPr/>
        </p:nvSpPr>
        <p:spPr bwMode="auto">
          <a:xfrm>
            <a:off x="0" y="0"/>
            <a:ext cx="6727825" cy="98599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/>
          </a:p>
        </p:txBody>
      </p:sp>
      <p:sp>
        <p:nvSpPr>
          <p:cNvPr id="36873" name="AutoShape 8"/>
          <p:cNvSpPr>
            <a:spLocks noChangeArrowheads="1"/>
          </p:cNvSpPr>
          <p:nvPr/>
        </p:nvSpPr>
        <p:spPr bwMode="auto">
          <a:xfrm>
            <a:off x="0" y="0"/>
            <a:ext cx="6727825" cy="98599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/>
          </a:p>
        </p:txBody>
      </p:sp>
      <p:sp>
        <p:nvSpPr>
          <p:cNvPr id="36874" name="AutoShape 9"/>
          <p:cNvSpPr>
            <a:spLocks noChangeArrowheads="1"/>
          </p:cNvSpPr>
          <p:nvPr/>
        </p:nvSpPr>
        <p:spPr bwMode="auto">
          <a:xfrm>
            <a:off x="0" y="0"/>
            <a:ext cx="6727825" cy="98599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/>
          </a:p>
        </p:txBody>
      </p:sp>
      <p:sp>
        <p:nvSpPr>
          <p:cNvPr id="36875" name="AutoShape 10"/>
          <p:cNvSpPr>
            <a:spLocks noChangeArrowheads="1"/>
          </p:cNvSpPr>
          <p:nvPr/>
        </p:nvSpPr>
        <p:spPr bwMode="auto">
          <a:xfrm>
            <a:off x="0" y="0"/>
            <a:ext cx="6727825" cy="98599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/>
          </a:p>
        </p:txBody>
      </p:sp>
      <p:sp>
        <p:nvSpPr>
          <p:cNvPr id="36876" name="Text Box 11"/>
          <p:cNvSpPr txBox="1">
            <a:spLocks noChangeArrowheads="1"/>
          </p:cNvSpPr>
          <p:nvPr/>
        </p:nvSpPr>
        <p:spPr bwMode="auto">
          <a:xfrm>
            <a:off x="0" y="0"/>
            <a:ext cx="291465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/>
          </a:p>
        </p:txBody>
      </p:sp>
      <p:sp>
        <p:nvSpPr>
          <p:cNvPr id="36877" name="Text Box 12"/>
          <p:cNvSpPr txBox="1">
            <a:spLocks noChangeArrowheads="1"/>
          </p:cNvSpPr>
          <p:nvPr/>
        </p:nvSpPr>
        <p:spPr bwMode="auto">
          <a:xfrm>
            <a:off x="3811588" y="0"/>
            <a:ext cx="291465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/>
          </a:p>
        </p:txBody>
      </p:sp>
      <p:sp>
        <p:nvSpPr>
          <p:cNvPr id="36878" name="Rectangle 13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00113" y="739775"/>
            <a:ext cx="4913312" cy="3681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86" name="Rectangle 14"/>
          <p:cNvSpPr>
            <a:spLocks noGrp="1" noChangeArrowheads="1"/>
          </p:cNvSpPr>
          <p:nvPr>
            <p:ph type="body"/>
          </p:nvPr>
        </p:nvSpPr>
        <p:spPr bwMode="auto">
          <a:xfrm>
            <a:off x="673100" y="4683125"/>
            <a:ext cx="5365750" cy="442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x-none" altLang="x-none" noProof="0" smtClean="0"/>
          </a:p>
        </p:txBody>
      </p:sp>
      <p:sp>
        <p:nvSpPr>
          <p:cNvPr id="36880" name="Text Box 15"/>
          <p:cNvSpPr txBox="1">
            <a:spLocks noChangeArrowheads="1"/>
          </p:cNvSpPr>
          <p:nvPr/>
        </p:nvSpPr>
        <p:spPr bwMode="auto">
          <a:xfrm>
            <a:off x="0" y="9364663"/>
            <a:ext cx="2914650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/>
          </a:p>
        </p:txBody>
      </p:sp>
      <p:sp>
        <p:nvSpPr>
          <p:cNvPr id="3088" name="Rectangle 16"/>
          <p:cNvSpPr>
            <a:spLocks noGrp="1" noChangeArrowheads="1"/>
          </p:cNvSpPr>
          <p:nvPr>
            <p:ph type="sldNum"/>
          </p:nvPr>
        </p:nvSpPr>
        <p:spPr bwMode="auto">
          <a:xfrm>
            <a:off x="3811588" y="9364663"/>
            <a:ext cx="2898775" cy="477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ea typeface="MS PGothic" pitchFamily="2" charset="-128"/>
                <a:cs typeface="+mn-cs"/>
              </a:defRPr>
            </a:lvl1pPr>
          </a:lstStyle>
          <a:p>
            <a:pPr>
              <a:defRPr/>
            </a:pPr>
            <a:fld id="{22DC7467-A0CF-48B2-95A7-5379D17A5F82}" type="slidenum">
              <a:rPr lang="en-US" altLang="x-none"/>
              <a:pPr>
                <a:defRPr/>
              </a:pPr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19693797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buClrTx/>
              <a:buFontTx/>
              <a:buNone/>
            </a:pPr>
            <a:fld id="{A1543975-E4DF-4CC1-839A-BEC021C106CF}" type="slidenum">
              <a:rPr lang="en-US" altLang="en-US" sz="1200" smtClean="0">
                <a:solidFill>
                  <a:srgbClr val="000000"/>
                </a:solidFill>
              </a:rPr>
              <a:pPr eaLnBrk="1" hangingPunct="1">
                <a:buClrTx/>
                <a:buFontTx/>
                <a:buNone/>
              </a:pPr>
              <a:t>1</a:t>
            </a:fld>
            <a:endParaRPr lang="en-US" altLang="en-US" sz="1200" smtClean="0">
              <a:solidFill>
                <a:srgbClr val="000000"/>
              </a:solidFill>
            </a:endParaRPr>
          </a:p>
        </p:txBody>
      </p:sp>
      <p:sp>
        <p:nvSpPr>
          <p:cNvPr id="37891" name="Text Box 1"/>
          <p:cNvSpPr txBox="1">
            <a:spLocks noChangeArrowheads="1"/>
          </p:cNvSpPr>
          <p:nvPr/>
        </p:nvSpPr>
        <p:spPr bwMode="auto">
          <a:xfrm>
            <a:off x="3811588" y="9364663"/>
            <a:ext cx="2908300" cy="487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r" eaLnBrk="1" hangingPunct="1">
              <a:buClrTx/>
              <a:buFontTx/>
              <a:buNone/>
            </a:pPr>
            <a:fld id="{477AB17F-7F86-475D-915D-F1AD07F5C82F}" type="slidenum">
              <a:rPr lang="en-US" altLang="en-US" sz="1200">
                <a:solidFill>
                  <a:srgbClr val="000000"/>
                </a:solidFill>
              </a:rPr>
              <a:pPr algn="r" eaLnBrk="1" hangingPunct="1">
                <a:buClrTx/>
                <a:buFontTx/>
                <a:buNone/>
              </a:pPr>
              <a:t>1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sp>
        <p:nvSpPr>
          <p:cNvPr id="37892" name="Text Box 2"/>
          <p:cNvSpPr txBox="1">
            <a:spLocks noChangeArrowheads="1"/>
          </p:cNvSpPr>
          <p:nvPr/>
        </p:nvSpPr>
        <p:spPr bwMode="auto">
          <a:xfrm>
            <a:off x="3811588" y="9364663"/>
            <a:ext cx="2914650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r" eaLnBrk="1" hangingPunct="1">
              <a:buClrTx/>
              <a:buFontTx/>
              <a:buNone/>
            </a:pPr>
            <a:fld id="{72A28584-3E1D-44CE-9DF9-08C281E0B064}" type="slidenum">
              <a:rPr lang="en-US" altLang="en-US" sz="1200">
                <a:solidFill>
                  <a:srgbClr val="000000"/>
                </a:solidFill>
              </a:rPr>
              <a:pPr algn="r" eaLnBrk="1" hangingPunct="1">
                <a:buClrTx/>
                <a:buFontTx/>
                <a:buNone/>
              </a:pPr>
              <a:t>1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sp>
        <p:nvSpPr>
          <p:cNvPr id="37893" name="Text Box 3"/>
          <p:cNvSpPr txBox="1">
            <a:spLocks noChangeArrowheads="1"/>
          </p:cNvSpPr>
          <p:nvPr/>
        </p:nvSpPr>
        <p:spPr bwMode="auto">
          <a:xfrm>
            <a:off x="901700" y="739775"/>
            <a:ext cx="4922838" cy="3697288"/>
          </a:xfrm>
          <a:prstGeom prst="rect">
            <a:avLst/>
          </a:prstGeom>
          <a:solidFill>
            <a:srgbClr val="FFFFF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/>
          </a:p>
        </p:txBody>
      </p:sp>
      <p:sp>
        <p:nvSpPr>
          <p:cNvPr id="37894" name="Text Box 4"/>
          <p:cNvSpPr txBox="1">
            <a:spLocks noChangeArrowheads="1"/>
          </p:cNvSpPr>
          <p:nvPr/>
        </p:nvSpPr>
        <p:spPr bwMode="auto">
          <a:xfrm>
            <a:off x="673100" y="4683125"/>
            <a:ext cx="5370513" cy="4522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/>
          </a:p>
        </p:txBody>
      </p:sp>
      <p:sp>
        <p:nvSpPr>
          <p:cNvPr id="37895" name="Notes Placeholder 1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mtClean="0"/>
              <a:t>1540 -&gt; 1609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x-none" dirty="0"/>
              <a:t>R. Bruce, </a:t>
            </a:r>
            <a:r>
              <a:rPr lang="en-US" altLang="x-none" dirty="0" smtClean="0"/>
              <a:t>2015.10.29</a:t>
            </a:r>
            <a:endParaRPr lang="en-US" altLang="x-none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CDE914-F7B0-46C7-92AC-1C5844EDE809}" type="slidenum">
              <a:rPr lang="en-US" altLang="x-none"/>
              <a:pPr>
                <a:defRPr/>
              </a:pPr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2641952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x-none" dirty="0"/>
              <a:t>R. Bruce, </a:t>
            </a:r>
            <a:r>
              <a:rPr lang="en-US" altLang="x-none" dirty="0" smtClean="0"/>
              <a:t>2015.10.29</a:t>
            </a:r>
            <a:endParaRPr lang="en-US" altLang="x-none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C45077-3BA7-4E06-842D-50F88A18742E}" type="slidenum">
              <a:rPr lang="en-US" altLang="x-none"/>
              <a:pPr>
                <a:defRPr/>
              </a:pPr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3994762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70688" y="0"/>
            <a:ext cx="2205037" cy="61102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465888" cy="61102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x-none" dirty="0"/>
              <a:t>R. Bruce, </a:t>
            </a:r>
            <a:r>
              <a:rPr lang="en-US" altLang="x-none" dirty="0" smtClean="0"/>
              <a:t>2015.10.29</a:t>
            </a:r>
            <a:endParaRPr lang="en-US" altLang="x-none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64F064-0F2D-4B38-91EA-1BFA2B6CBBB3}" type="slidenum">
              <a:rPr lang="en-US" altLang="x-none"/>
              <a:pPr>
                <a:defRPr/>
              </a:pPr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2587012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x-none" dirty="0"/>
              <a:t>R. Bruce, </a:t>
            </a:r>
            <a:r>
              <a:rPr lang="en-US" altLang="x-none" dirty="0" smtClean="0"/>
              <a:t>2015.10.29</a:t>
            </a:r>
            <a:endParaRPr lang="en-US" altLang="x-none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A07BE2-CD9C-4218-81CB-9E7A0AB756ED}" type="slidenum">
              <a:rPr lang="en-US" altLang="x-none"/>
              <a:pPr>
                <a:defRPr/>
              </a:pPr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3920301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x-none" dirty="0"/>
              <a:t>R. Bruce, </a:t>
            </a:r>
            <a:r>
              <a:rPr lang="en-US" altLang="x-none" dirty="0" smtClean="0"/>
              <a:t>2015.10.29</a:t>
            </a:r>
            <a:endParaRPr lang="en-US" altLang="x-none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1C36B2-9E66-450B-8D15-D9F29CA74D4A}" type="slidenum">
              <a:rPr lang="en-US" altLang="x-none"/>
              <a:pPr>
                <a:defRPr/>
              </a:pPr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2830541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143000"/>
            <a:ext cx="4335463" cy="4967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263" y="1143000"/>
            <a:ext cx="4335462" cy="4967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x-none" dirty="0"/>
              <a:t>R. Bruce, </a:t>
            </a:r>
            <a:r>
              <a:rPr lang="en-US" altLang="x-none" dirty="0" smtClean="0"/>
              <a:t>2015.10.29</a:t>
            </a:r>
            <a:endParaRPr lang="en-US" altLang="x-none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BCCF1A-3C02-44DA-88E4-B450D8AB7ADB}" type="slidenum">
              <a:rPr lang="en-US" altLang="x-none"/>
              <a:pPr>
                <a:defRPr/>
              </a:pPr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402175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x-none" dirty="0"/>
              <a:t>R. Bruce, </a:t>
            </a:r>
            <a:r>
              <a:rPr lang="en-US" altLang="x-none" dirty="0" smtClean="0"/>
              <a:t>2015.10.29</a:t>
            </a:r>
            <a:endParaRPr lang="en-US" altLang="x-none" dirty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FC6A4E-517B-4A89-9603-0EDADB4B7041}" type="slidenum">
              <a:rPr lang="en-US" altLang="x-none"/>
              <a:pPr>
                <a:defRPr/>
              </a:pPr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3302977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143000"/>
            <a:ext cx="8763000" cy="4967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x-none" dirty="0"/>
              <a:t>R. Bruce, </a:t>
            </a:r>
            <a:r>
              <a:rPr lang="en-US" altLang="x-none" dirty="0" smtClean="0"/>
              <a:t>2015.10.29</a:t>
            </a:r>
            <a:endParaRPr lang="en-US" altLang="x-none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ADCBF7-9E35-4637-B8D2-D3A3CDEC8376}" type="slidenum">
              <a:rPr lang="en-US" altLang="x-none"/>
              <a:pPr>
                <a:defRPr/>
              </a:pPr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3900249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2"/>
          <p:cNvSpPr txBox="1">
            <a:spLocks noChangeArrowheads="1"/>
          </p:cNvSpPr>
          <p:nvPr userDrawn="1"/>
        </p:nvSpPr>
        <p:spPr bwMode="auto">
          <a:xfrm rot="10800000">
            <a:off x="1066800" y="0"/>
            <a:ext cx="7010400" cy="762000"/>
          </a:xfrm>
          <a:prstGeom prst="rect">
            <a:avLst/>
          </a:prstGeom>
          <a:gradFill flip="none" rotWithShape="1">
            <a:gsLst>
              <a:gs pos="0">
                <a:srgbClr val="FFFFFF"/>
              </a:gs>
              <a:gs pos="50000">
                <a:srgbClr val="94B9F0"/>
              </a:gs>
              <a:gs pos="100000">
                <a:srgbClr val="FFFFFF"/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  <a:effectLst/>
          <a:extLst/>
        </p:spPr>
        <p:txBody>
          <a:bodyPr lIns="90000" tIns="46800" rIns="90000" bIns="468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9pPr>
          </a:lstStyle>
          <a:p>
            <a:pPr algn="ctr">
              <a:buSzPct val="100000"/>
              <a:defRPr/>
            </a:pPr>
            <a:endParaRPr lang="en-US" altLang="x-none" sz="3200" b="1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-152400"/>
            <a:ext cx="9144000" cy="1050925"/>
          </a:xfrm>
        </p:spPr>
        <p:txBody>
          <a:bodyPr/>
          <a:lstStyle>
            <a:lvl1pPr>
              <a:defRPr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 Math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204912"/>
            <a:ext cx="8763000" cy="4967288"/>
          </a:xfrm>
        </p:spPr>
        <p:txBody>
          <a:bodyPr/>
          <a:lstStyle>
            <a:lvl1pPr marL="457200" indent="-457200">
              <a:buFont typeface="Arial" pitchFamily="34" charset="0"/>
              <a:buChar char="•"/>
              <a:defRPr sz="2400" b="0">
                <a:latin typeface="Cambria Math" pitchFamily="18" charset="0"/>
                <a:ea typeface="Cambria Math" pitchFamily="18" charset="0"/>
                <a:cs typeface="Arial" pitchFamily="34" charset="0"/>
              </a:defRPr>
            </a:lvl1pPr>
            <a:lvl2pPr marL="800100" indent="-342900">
              <a:buFont typeface="Arial" pitchFamily="34" charset="0"/>
              <a:buChar char="–"/>
              <a:defRPr sz="2000">
                <a:latin typeface="Cambria Math" pitchFamily="18" charset="0"/>
                <a:ea typeface="Cambria Math" pitchFamily="18" charset="0"/>
                <a:cs typeface="Arial" pitchFamily="34" charset="0"/>
              </a:defRPr>
            </a:lvl2pPr>
            <a:lvl3pPr marL="1257300" indent="-342900">
              <a:buFont typeface="Arial" pitchFamily="34" charset="0"/>
              <a:buChar char="•"/>
              <a:defRPr sz="2000">
                <a:latin typeface="Cambria Math" pitchFamily="18" charset="0"/>
                <a:ea typeface="Cambria Math" pitchFamily="18" charset="0"/>
                <a:cs typeface="Arial" pitchFamily="34" charset="0"/>
              </a:defRPr>
            </a:lvl3pPr>
            <a:lvl4pPr marL="1657350" indent="-285750">
              <a:buFont typeface="Arial" pitchFamily="34" charset="0"/>
              <a:buChar char="–"/>
              <a:defRPr sz="1600">
                <a:latin typeface="Cambria Math" pitchFamily="18" charset="0"/>
                <a:ea typeface="Cambria Math" pitchFamily="18" charset="0"/>
                <a:cs typeface="Arial" pitchFamily="34" charset="0"/>
              </a:defRPr>
            </a:lvl4pPr>
            <a:lvl5pPr marL="2114550" indent="-285750">
              <a:buFont typeface="Arial" pitchFamily="34" charset="0"/>
              <a:buChar char="•"/>
              <a:defRPr sz="1600">
                <a:latin typeface="Cambria Math" pitchFamily="18" charset="0"/>
                <a:ea typeface="Cambria Math" pitchFamily="18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 smtClean="0">
                <a:latin typeface="Cambria" pitchFamily="18" charset="0"/>
              </a:defRPr>
            </a:lvl1pPr>
          </a:lstStyle>
          <a:p>
            <a:pPr>
              <a:defRPr/>
            </a:pPr>
            <a:r>
              <a:rPr lang="en-US" altLang="x-none" dirty="0" smtClean="0"/>
              <a:t>R. Bruce, 2015.10.29</a:t>
            </a:r>
            <a:endParaRPr lang="en-US" altLang="x-none" dirty="0"/>
          </a:p>
        </p:txBody>
      </p:sp>
      <p:sp>
        <p:nvSpPr>
          <p:cNvPr id="8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 algn="r">
              <a:defRPr smtClean="0">
                <a:latin typeface="Cambria" pitchFamily="18" charset="0"/>
              </a:defRPr>
            </a:lvl1pPr>
          </a:lstStyle>
          <a:p>
            <a:pPr>
              <a:defRPr/>
            </a:pPr>
            <a:fld id="{F4D996D1-F0EF-4C15-8E19-59D891AD643E}" type="slidenum">
              <a:rPr lang="en-US" altLang="x-none" smtClean="0"/>
              <a:pPr>
                <a:defRPr/>
              </a:pPr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692521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x-none" dirty="0"/>
              <a:t>R. Bruce, </a:t>
            </a:r>
            <a:r>
              <a:rPr lang="en-US" altLang="x-none" dirty="0" smtClean="0"/>
              <a:t>2015.10.29</a:t>
            </a:r>
            <a:endParaRPr lang="en-US" altLang="x-none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60C920-4882-4A9D-960E-B0386117EE34}" type="slidenum">
              <a:rPr lang="en-US" altLang="x-none"/>
              <a:pPr>
                <a:defRPr/>
              </a:pPr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3361170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x-none" dirty="0"/>
              <a:t>R. Bruce, </a:t>
            </a:r>
            <a:r>
              <a:rPr lang="en-US" altLang="x-none" dirty="0" smtClean="0"/>
              <a:t>2015.10.29</a:t>
            </a:r>
            <a:endParaRPr lang="en-US" altLang="x-none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46ACDF-3493-4E69-AB6A-6CA69C5738AE}" type="slidenum">
              <a:rPr lang="en-US" altLang="x-none"/>
              <a:pPr>
                <a:defRPr/>
              </a:pPr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1139995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ChangeArrowheads="1"/>
          </p:cNvSpPr>
          <p:nvPr/>
        </p:nvSpPr>
        <p:spPr bwMode="auto">
          <a:xfrm>
            <a:off x="0" y="6477000"/>
            <a:ext cx="9144000" cy="381000"/>
          </a:xfrm>
          <a:prstGeom prst="rect">
            <a:avLst/>
          </a:prstGeom>
          <a:gradFill rotWithShape="1">
            <a:gsLst>
              <a:gs pos="0">
                <a:srgbClr val="94B9F0"/>
              </a:gs>
              <a:gs pos="100000">
                <a:schemeClr val="bg1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158875" y="0"/>
            <a:ext cx="6994525" cy="1050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1143000"/>
            <a:ext cx="8823325" cy="4967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/>
          </p:nvPr>
        </p:nvSpPr>
        <p:spPr bwMode="auto">
          <a:xfrm>
            <a:off x="76200" y="6537325"/>
            <a:ext cx="2117725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 smtClean="0">
                <a:solidFill>
                  <a:schemeClr val="tx1"/>
                </a:solidFill>
                <a:latin typeface="DejaVu Serif Condensed" pitchFamily="18" charset="0"/>
                <a:ea typeface="DejaVu Serif Condensed" pitchFamily="18" charset="0"/>
                <a:cs typeface="+mn-cs"/>
              </a:defRPr>
            </a:lvl1pPr>
          </a:lstStyle>
          <a:p>
            <a:pPr>
              <a:defRPr/>
            </a:pPr>
            <a:r>
              <a:rPr lang="en-US" altLang="x-none" dirty="0"/>
              <a:t>R. Bruce, </a:t>
            </a:r>
            <a:r>
              <a:rPr lang="en-US" altLang="x-none" dirty="0" smtClean="0"/>
              <a:t>2015.10.29</a:t>
            </a:r>
            <a:endParaRPr lang="en-US" altLang="x-none" dirty="0"/>
          </a:p>
        </p:txBody>
      </p:sp>
      <p:sp>
        <p:nvSpPr>
          <p:cNvPr id="1030" name="Text Box 6"/>
          <p:cNvSpPr txBox="1">
            <a:spLocks noChangeArrowheads="1"/>
          </p:cNvSpPr>
          <p:nvPr/>
        </p:nvSpPr>
        <p:spPr bwMode="auto">
          <a:xfrm>
            <a:off x="3124200" y="6537325"/>
            <a:ext cx="28956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6934200" y="6537325"/>
            <a:ext cx="2117725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 smtClean="0">
                <a:solidFill>
                  <a:schemeClr val="tx1"/>
                </a:solidFill>
                <a:latin typeface="DejaVu Serif Condensed" pitchFamily="18" charset="0"/>
                <a:ea typeface="DejaVu Serif Condensed" pitchFamily="18" charset="0"/>
                <a:cs typeface="+mn-cs"/>
              </a:defRPr>
            </a:lvl1pPr>
          </a:lstStyle>
          <a:p>
            <a:pPr>
              <a:defRPr/>
            </a:pPr>
            <a:fld id="{A9F30245-818E-4651-8A69-C30D4377874C}" type="slidenum">
              <a:rPr lang="en-US" altLang="x-none"/>
              <a:pPr>
                <a:defRPr/>
              </a:pPr>
              <a:t>‹#›</a:t>
            </a:fld>
            <a:endParaRPr lang="en-US" altLang="x-non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72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DejaVu Serif Condensed" pitchFamily="18" charset="0"/>
          <a:ea typeface="DejaVu Serif Condensed" pitchFamily="18" charset="0"/>
          <a:cs typeface="DejaVu Serif Condensed" pitchFamily="18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DejaVu Serif Condensed" pitchFamily="18" charset="0"/>
          <a:ea typeface="DejaVu Serif Condensed" pitchFamily="18" charset="0"/>
          <a:cs typeface="DejaVu Serif Condensed" pitchFamily="18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DejaVu Serif Condensed" pitchFamily="18" charset="0"/>
          <a:ea typeface="DejaVu Serif Condensed" pitchFamily="18" charset="0"/>
          <a:cs typeface="DejaVu Serif Condensed" pitchFamily="18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DejaVu Serif Condensed" pitchFamily="18" charset="0"/>
          <a:ea typeface="DejaVu Serif Condensed" pitchFamily="18" charset="0"/>
          <a:cs typeface="DejaVu Serif Condensed" pitchFamily="18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DejaVu Serif Condensed" pitchFamily="18" charset="0"/>
          <a:ea typeface="DejaVu Serif Condensed" pitchFamily="18" charset="0"/>
          <a:cs typeface="DejaVu Serif Condensed" pitchFamily="18" charset="0"/>
        </a:defRPr>
      </a:lvl5pPr>
      <a:lvl6pPr marL="25146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Arial" pitchFamily="34" charset="0"/>
          <a:ea typeface="MS PGothic" pitchFamily="2" charset="-128"/>
        </a:defRPr>
      </a:lvl6pPr>
      <a:lvl7pPr marL="29718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Arial" pitchFamily="34" charset="0"/>
          <a:ea typeface="MS PGothic" pitchFamily="2" charset="-128"/>
        </a:defRPr>
      </a:lvl7pPr>
      <a:lvl8pPr marL="3429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Arial" pitchFamily="34" charset="0"/>
          <a:ea typeface="MS PGothic" pitchFamily="2" charset="-128"/>
        </a:defRPr>
      </a:lvl8pPr>
      <a:lvl9pPr marL="3886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Arial" pitchFamily="34" charset="0"/>
          <a:ea typeface="MS PGothic" pitchFamily="2" charset="-128"/>
        </a:defRPr>
      </a:lvl9pPr>
    </p:titleStyle>
    <p:bodyStyle>
      <a:lvl1pPr marL="342900" indent="-342900" algn="l" defTabSz="457200" rtl="0" eaLnBrk="0" fontAlgn="base" hangingPunct="0">
        <a:lnSpc>
          <a:spcPct val="105000"/>
        </a:lnSpc>
        <a:spcBef>
          <a:spcPts val="10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b="1">
          <a:solidFill>
            <a:srgbClr val="000000"/>
          </a:solidFill>
          <a:latin typeface="DejaVu Serif Condensed" pitchFamily="18" charset="0"/>
          <a:ea typeface="DejaVu Serif Condensed" pitchFamily="18" charset="0"/>
          <a:cs typeface="DejaVu Serif Condensed" pitchFamily="18" charset="0"/>
        </a:defRPr>
      </a:lvl1pPr>
      <a:lvl2pPr marL="742950" indent="-285750" algn="l" defTabSz="457200" rtl="0" eaLnBrk="0" fontAlgn="base" hangingPunct="0">
        <a:lnSpc>
          <a:spcPct val="105000"/>
        </a:lnSpc>
        <a:spcBef>
          <a:spcPts val="14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DejaVu Serif Condensed" pitchFamily="18" charset="0"/>
          <a:ea typeface="DejaVu Serif Condensed" pitchFamily="18" charset="0"/>
          <a:cs typeface="DejaVu Serif Condensed" pitchFamily="18" charset="0"/>
        </a:defRPr>
      </a:lvl2pPr>
      <a:lvl3pPr marL="1143000" indent="-228600" algn="l" defTabSz="457200" rtl="0" eaLnBrk="0" fontAlgn="base" hangingPunct="0">
        <a:lnSpc>
          <a:spcPct val="105000"/>
        </a:lnSpc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600">
          <a:solidFill>
            <a:srgbClr val="000000"/>
          </a:solidFill>
          <a:latin typeface="DejaVu Serif Condensed" pitchFamily="18" charset="0"/>
          <a:ea typeface="DejaVu Serif Condensed" pitchFamily="18" charset="0"/>
          <a:cs typeface="DejaVu Serif Condensed" pitchFamily="18" charset="0"/>
        </a:defRPr>
      </a:lvl3pPr>
      <a:lvl4pPr marL="1600200" indent="-228600" algn="l" defTabSz="457200" rtl="0" eaLnBrk="0" fontAlgn="base" hangingPunct="0">
        <a:lnSpc>
          <a:spcPct val="10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400">
          <a:solidFill>
            <a:srgbClr val="000000"/>
          </a:solidFill>
          <a:latin typeface="DejaVu Serif Condensed" pitchFamily="18" charset="0"/>
          <a:ea typeface="DejaVu Serif Condensed" pitchFamily="18" charset="0"/>
          <a:cs typeface="DejaVu Serif Condensed" pitchFamily="18" charset="0"/>
        </a:defRPr>
      </a:lvl4pPr>
      <a:lvl5pPr marL="2057400" indent="-228600" algn="l" defTabSz="457200" rtl="0" eaLnBrk="0" fontAlgn="base" hangingPunct="0">
        <a:lnSpc>
          <a:spcPct val="10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400">
          <a:solidFill>
            <a:srgbClr val="000000"/>
          </a:solidFill>
          <a:latin typeface="DejaVu Serif Condensed" pitchFamily="18" charset="0"/>
          <a:ea typeface="DejaVu Serif Condensed" pitchFamily="18" charset="0"/>
          <a:cs typeface="DejaVu Serif Condensed" pitchFamily="18" charset="0"/>
        </a:defRPr>
      </a:lvl5pPr>
      <a:lvl6pPr marL="2514600" indent="-228600" algn="l" defTabSz="457200" rtl="0" eaLnBrk="0" fontAlgn="base" hangingPunct="0">
        <a:lnSpc>
          <a:spcPct val="10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400">
          <a:solidFill>
            <a:srgbClr val="000000"/>
          </a:solidFill>
          <a:latin typeface="+mn-lt"/>
          <a:ea typeface="+mn-ea"/>
        </a:defRPr>
      </a:lvl6pPr>
      <a:lvl7pPr marL="2971800" indent="-228600" algn="l" defTabSz="457200" rtl="0" eaLnBrk="0" fontAlgn="base" hangingPunct="0">
        <a:lnSpc>
          <a:spcPct val="10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400">
          <a:solidFill>
            <a:srgbClr val="000000"/>
          </a:solidFill>
          <a:latin typeface="+mn-lt"/>
          <a:ea typeface="+mn-ea"/>
        </a:defRPr>
      </a:lvl7pPr>
      <a:lvl8pPr marL="3429000" indent="-228600" algn="l" defTabSz="457200" rtl="0" eaLnBrk="0" fontAlgn="base" hangingPunct="0">
        <a:lnSpc>
          <a:spcPct val="10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400">
          <a:solidFill>
            <a:srgbClr val="000000"/>
          </a:solidFill>
          <a:latin typeface="+mn-lt"/>
          <a:ea typeface="+mn-ea"/>
        </a:defRPr>
      </a:lvl8pPr>
      <a:lvl9pPr marL="3886200" indent="-228600" algn="l" defTabSz="457200" rtl="0" eaLnBrk="0" fontAlgn="base" hangingPunct="0">
        <a:lnSpc>
          <a:spcPct val="10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4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457200" y="1770540"/>
            <a:ext cx="8229600" cy="32030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1200"/>
              </a:spcBef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US" altLang="x-none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  <a:ea typeface="DejaVu Serif Condensed" pitchFamily="18" charset="0"/>
                <a:cs typeface="+mn-cs"/>
              </a:rPr>
              <a:t>Tracking simulations – where we are and what needs to be done</a:t>
            </a:r>
          </a:p>
          <a:p>
            <a:pPr algn="ctr">
              <a:spcBef>
                <a:spcPts val="1200"/>
              </a:spcBef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endParaRPr lang="en-US" altLang="x-none" sz="40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mbria" pitchFamily="18" charset="0"/>
              <a:ea typeface="DejaVu Serif Condensed" pitchFamily="18" charset="0"/>
              <a:cs typeface="+mn-cs"/>
            </a:endParaRPr>
          </a:p>
          <a:p>
            <a:pPr algn="ctr">
              <a:spcBef>
                <a:spcPts val="1200"/>
              </a:spcBef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US" altLang="x-none" sz="2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  <a:ea typeface="DejaVu Serif Condensed" pitchFamily="18" charset="0"/>
                <a:cs typeface="+mn-cs"/>
              </a:rPr>
              <a:t>R. Bruce </a:t>
            </a:r>
          </a:p>
          <a:p>
            <a:pPr algn="ctr">
              <a:spcBef>
                <a:spcPts val="1200"/>
              </a:spcBef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US" altLang="x-none" sz="2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  <a:ea typeface="DejaVu Serif Condensed" pitchFamily="18" charset="0"/>
                <a:cs typeface="+mn-cs"/>
              </a:rPr>
              <a:t>on behalf of task 5.2</a:t>
            </a:r>
            <a:endParaRPr lang="en-US" altLang="x-none" sz="26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mbria" pitchFamily="18" charset="0"/>
              <a:ea typeface="DejaVu Serif Condensed" pitchFamily="18" charset="0"/>
              <a:cs typeface="+mn-cs"/>
            </a:endParaRPr>
          </a:p>
        </p:txBody>
      </p:sp>
      <p:sp>
        <p:nvSpPr>
          <p:cNvPr id="3075" name="Rectangle 4"/>
          <p:cNvSpPr>
            <a:spLocks noChangeArrowheads="1"/>
          </p:cNvSpPr>
          <p:nvPr/>
        </p:nvSpPr>
        <p:spPr bwMode="auto">
          <a:xfrm>
            <a:off x="7620000" y="0"/>
            <a:ext cx="1524000" cy="1143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/>
          </a:p>
        </p:txBody>
      </p:sp>
      <p:pic>
        <p:nvPicPr>
          <p:cNvPr id="3076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0" r="2968" b="7993"/>
          <a:stretch>
            <a:fillRect/>
          </a:stretch>
        </p:blipFill>
        <p:spPr bwMode="auto">
          <a:xfrm>
            <a:off x="8099425" y="0"/>
            <a:ext cx="104457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1210" r="2968" b="7993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0"/>
            <a:ext cx="122555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0" r="2968" b="7993"/>
          <a:stretch>
            <a:fillRect/>
          </a:stretch>
        </p:blipFill>
        <p:spPr bwMode="auto">
          <a:xfrm>
            <a:off x="8099425" y="0"/>
            <a:ext cx="104457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1210" r="2968" b="7993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76200"/>
            <a:ext cx="2143125" cy="923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Selected highlight results from the last year</a:t>
            </a:r>
          </a:p>
          <a:p>
            <a:pPr lvl="1"/>
            <a:r>
              <a:rPr lang="en-US" dirty="0" smtClean="0"/>
              <a:t>Cleaning </a:t>
            </a:r>
          </a:p>
          <a:p>
            <a:pPr lvl="1"/>
            <a:r>
              <a:rPr lang="en-US" dirty="0" smtClean="0"/>
              <a:t>Asynchronous beam dump</a:t>
            </a:r>
          </a:p>
          <a:p>
            <a:pPr lvl="1"/>
            <a:r>
              <a:rPr lang="en-US" dirty="0" smtClean="0"/>
              <a:t>Other studies</a:t>
            </a:r>
          </a:p>
          <a:p>
            <a:r>
              <a:rPr lang="en-US" dirty="0" smtClean="0"/>
              <a:t>Open points and future plans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x-none" dirty="0" smtClean="0"/>
              <a:t>R. Bruce, 2015.10.29</a:t>
            </a:r>
            <a:endParaRPr lang="en-US" alt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F4D996D1-F0EF-4C15-8E19-59D891AD643E}" type="slidenum">
              <a:rPr lang="en-US" altLang="x-none" smtClean="0"/>
              <a:pPr>
                <a:defRPr/>
              </a:pPr>
              <a:t>2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387692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Highlights – cleaning simulations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762000"/>
            <a:ext cx="3581400" cy="4967288"/>
          </a:xfrm>
        </p:spPr>
        <p:txBody>
          <a:bodyPr/>
          <a:lstStyle/>
          <a:p>
            <a:r>
              <a:rPr lang="en-US" dirty="0"/>
              <a:t>Cleaning simulations for HL-LHC v1.2 with Merlin and </a:t>
            </a:r>
            <a:r>
              <a:rPr lang="en-US" dirty="0" err="1"/>
              <a:t>SixTrack</a:t>
            </a:r>
            <a:r>
              <a:rPr lang="en-US" dirty="0"/>
              <a:t> (D. </a:t>
            </a:r>
            <a:r>
              <a:rPr lang="en-US" dirty="0" err="1"/>
              <a:t>Mirarchi</a:t>
            </a:r>
            <a:r>
              <a:rPr lang="en-US" dirty="0"/>
              <a:t>, A. </a:t>
            </a:r>
            <a:r>
              <a:rPr lang="en-US" dirty="0" err="1"/>
              <a:t>Mereghetti</a:t>
            </a:r>
            <a:r>
              <a:rPr lang="en-US" dirty="0"/>
              <a:t>, H. </a:t>
            </a:r>
            <a:r>
              <a:rPr lang="en-US" dirty="0" err="1"/>
              <a:t>Rafique</a:t>
            </a:r>
            <a:r>
              <a:rPr lang="en-US" dirty="0"/>
              <a:t>, S. </a:t>
            </a:r>
            <a:r>
              <a:rPr lang="en-US" dirty="0" err="1" smtClean="0"/>
              <a:t>Tygier</a:t>
            </a:r>
            <a:r>
              <a:rPr lang="en-US" dirty="0" smtClean="0"/>
              <a:t>, A. </a:t>
            </a:r>
            <a:r>
              <a:rPr lang="en-US" dirty="0" err="1" smtClean="0"/>
              <a:t>Valloni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x-none" smtClean="0"/>
              <a:t>R. Bruce, 2015.10.29</a:t>
            </a:r>
            <a:endParaRPr lang="en-US" alt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F4D996D1-F0EF-4C15-8E19-59D891AD643E}" type="slidenum">
              <a:rPr lang="en-US" altLang="x-none" smtClean="0"/>
              <a:pPr>
                <a:defRPr/>
              </a:pPr>
              <a:t>3</a:t>
            </a:fld>
            <a:endParaRPr lang="en-US" altLang="x-none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54"/>
          <a:stretch/>
        </p:blipFill>
        <p:spPr>
          <a:xfrm>
            <a:off x="3572933" y="3657600"/>
            <a:ext cx="5571067" cy="32004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7773" y="838200"/>
            <a:ext cx="5626227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267200" y="1600200"/>
            <a:ext cx="2997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 smtClean="0">
                <a:solidFill>
                  <a:schemeClr val="tx1"/>
                </a:solidFill>
              </a:rPr>
              <a:t>S. </a:t>
            </a:r>
            <a:r>
              <a:rPr lang="en-US" sz="1800" i="1" dirty="0" err="1" smtClean="0">
                <a:solidFill>
                  <a:schemeClr val="tx1"/>
                </a:solidFill>
              </a:rPr>
              <a:t>Tygier</a:t>
            </a:r>
            <a:r>
              <a:rPr lang="en-US" sz="1800" i="1" dirty="0" smtClean="0">
                <a:solidFill>
                  <a:schemeClr val="tx1"/>
                </a:solidFill>
              </a:rPr>
              <a:t>, Merlin, no TCLDs</a:t>
            </a:r>
            <a:endParaRPr lang="en-US" sz="1800" i="1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67400" y="3897868"/>
            <a:ext cx="3159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 smtClean="0">
                <a:solidFill>
                  <a:schemeClr val="tx1"/>
                </a:solidFill>
              </a:rPr>
              <a:t>D. </a:t>
            </a:r>
            <a:r>
              <a:rPr lang="en-US" sz="1800" i="1" dirty="0" err="1" smtClean="0">
                <a:solidFill>
                  <a:schemeClr val="tx1"/>
                </a:solidFill>
              </a:rPr>
              <a:t>Mirarchi</a:t>
            </a:r>
            <a:r>
              <a:rPr lang="en-US" sz="1800" i="1" dirty="0" smtClean="0">
                <a:solidFill>
                  <a:schemeClr val="tx1"/>
                </a:solidFill>
              </a:rPr>
              <a:t>, </a:t>
            </a:r>
            <a:r>
              <a:rPr lang="en-US" sz="1800" i="1" dirty="0" err="1" smtClean="0">
                <a:solidFill>
                  <a:schemeClr val="tx1"/>
                </a:solidFill>
              </a:rPr>
              <a:t>SixTrack</a:t>
            </a:r>
            <a:r>
              <a:rPr lang="en-US" sz="1800" i="1" dirty="0" smtClean="0">
                <a:solidFill>
                  <a:schemeClr val="tx1"/>
                </a:solidFill>
              </a:rPr>
              <a:t>, TCLDs</a:t>
            </a:r>
            <a:endParaRPr lang="en-US" sz="18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4604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Highlights – cleaning simulations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762000"/>
            <a:ext cx="8763000" cy="4967288"/>
          </a:xfrm>
        </p:spPr>
        <p:txBody>
          <a:bodyPr/>
          <a:lstStyle/>
          <a:p>
            <a:r>
              <a:rPr lang="en-US" dirty="0"/>
              <a:t>Studies of round/flat beams, comparisons TCT4/5 </a:t>
            </a:r>
            <a:br>
              <a:rPr lang="en-US" dirty="0"/>
            </a:br>
            <a:r>
              <a:rPr lang="en-US" dirty="0"/>
              <a:t>(Talk R. </a:t>
            </a:r>
            <a:r>
              <a:rPr lang="en-US" dirty="0" err="1"/>
              <a:t>Kwee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Input to FLUKA studies for experimental background</a:t>
            </a:r>
          </a:p>
          <a:p>
            <a:r>
              <a:rPr lang="en-US" dirty="0"/>
              <a:t>Systematic investigation of IR losses with different TCT settings and aperture (H. Garcia, IPAC15)</a:t>
            </a:r>
          </a:p>
          <a:p>
            <a:r>
              <a:rPr lang="en-US" dirty="0"/>
              <a:t>HL pre-squeeze, intermediate points (talk S. </a:t>
            </a:r>
            <a:r>
              <a:rPr lang="en-US" dirty="0" err="1"/>
              <a:t>Tygier</a:t>
            </a:r>
            <a:r>
              <a:rPr lang="en-US" dirty="0"/>
              <a:t>)</a:t>
            </a:r>
          </a:p>
          <a:p>
            <a:r>
              <a:rPr lang="en-US" dirty="0"/>
              <a:t>Cleaning with new low-impedance materials in TCSGs (E. </a:t>
            </a:r>
            <a:r>
              <a:rPr lang="en-US" dirty="0" err="1"/>
              <a:t>Quaranta</a:t>
            </a:r>
            <a:r>
              <a:rPr lang="en-US" dirty="0"/>
              <a:t> et al., IPAC15</a:t>
            </a:r>
            <a:r>
              <a:rPr lang="en-US" dirty="0" smtClean="0"/>
              <a:t>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x-none" smtClean="0"/>
              <a:t>R. Bruce, 2015.10.29</a:t>
            </a:r>
            <a:endParaRPr lang="en-US" alt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F4D996D1-F0EF-4C15-8E19-59D891AD643E}" type="slidenum">
              <a:rPr lang="en-US" altLang="x-none" smtClean="0"/>
              <a:pPr>
                <a:defRPr/>
              </a:pPr>
              <a:t>4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3148894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Highlights – asynchronous beam dump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204912"/>
            <a:ext cx="3962400" cy="4967288"/>
          </a:xfrm>
        </p:spPr>
        <p:txBody>
          <a:bodyPr/>
          <a:lstStyle/>
          <a:p>
            <a:r>
              <a:rPr lang="en-US" dirty="0" smtClean="0"/>
              <a:t>TCT damage </a:t>
            </a:r>
            <a:r>
              <a:rPr lang="en-US" dirty="0"/>
              <a:t>limit </a:t>
            </a:r>
            <a:r>
              <a:rPr lang="en-US" dirty="0" smtClean="0"/>
              <a:t>calculations, with </a:t>
            </a:r>
            <a:r>
              <a:rPr lang="en-US" dirty="0"/>
              <a:t>FLUKA and </a:t>
            </a:r>
            <a:r>
              <a:rPr lang="en-US" dirty="0" smtClean="0"/>
              <a:t>MME (E</a:t>
            </a:r>
            <a:r>
              <a:rPr lang="en-US" dirty="0"/>
              <a:t>. </a:t>
            </a:r>
            <a:r>
              <a:rPr lang="en-US" dirty="0" err="1"/>
              <a:t>Quaranta</a:t>
            </a:r>
            <a:r>
              <a:rPr lang="en-US" dirty="0"/>
              <a:t> et al., </a:t>
            </a:r>
            <a:r>
              <a:rPr lang="en-US" dirty="0" smtClean="0"/>
              <a:t>IPAC15)</a:t>
            </a:r>
          </a:p>
          <a:p>
            <a:r>
              <a:rPr lang="en-US" dirty="0" smtClean="0"/>
              <a:t>Updated TCT damage limits for HL: P. </a:t>
            </a:r>
            <a:r>
              <a:rPr lang="en-US" dirty="0" err="1" smtClean="0"/>
              <a:t>Gradassi</a:t>
            </a:r>
            <a:r>
              <a:rPr lang="en-US" dirty="0" smtClean="0"/>
              <a:t>, CWG 8/6/2015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x-none" smtClean="0"/>
              <a:t>R. Bruce, 2015.10.29</a:t>
            </a:r>
            <a:endParaRPr lang="en-US" alt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F4D996D1-F0EF-4C15-8E19-59D891AD643E}" type="slidenum">
              <a:rPr lang="en-US" altLang="x-none" smtClean="0"/>
              <a:pPr>
                <a:defRPr/>
              </a:pPr>
              <a:t>5</a:t>
            </a:fld>
            <a:endParaRPr lang="en-US" altLang="x-none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884054"/>
              </p:ext>
            </p:extLst>
          </p:nvPr>
        </p:nvGraphicFramePr>
        <p:xfrm>
          <a:off x="457200" y="4876800"/>
          <a:ext cx="8292909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0930"/>
                <a:gridCol w="1052830"/>
                <a:gridCol w="1208405"/>
                <a:gridCol w="1208405"/>
                <a:gridCol w="1168717"/>
                <a:gridCol w="129362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Threshold</a:t>
                      </a:r>
                      <a:endParaRPr lang="en-US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MPP 2013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Nominal B2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Nominal B1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HL-LHC B2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ATS 2015 B2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Plastic</a:t>
                      </a:r>
                      <a:r>
                        <a:rPr lang="en-US" sz="1400" baseline="0" noProof="0" dirty="0" smtClean="0"/>
                        <a:t> damage</a:t>
                      </a:r>
                      <a:endParaRPr lang="en-US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b="0" dirty="0" smtClean="0"/>
                        <a:t>5.0E</a:t>
                      </a:r>
                      <a:r>
                        <a:rPr lang="fr-CH" sz="1600" b="0" baseline="0" dirty="0" smtClean="0"/>
                        <a:t>09 p</a:t>
                      </a:r>
                      <a:endParaRPr lang="en-US" sz="1600" b="0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b="0" dirty="0" smtClean="0"/>
                        <a:t>1.2E</a:t>
                      </a:r>
                      <a:r>
                        <a:rPr lang="fr-CH" sz="1600" b="0" baseline="0" dirty="0" smtClean="0"/>
                        <a:t>11 </a:t>
                      </a:r>
                      <a:r>
                        <a:rPr lang="fr-CH" sz="1600" b="0" dirty="0" smtClean="0"/>
                        <a:t>p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/>
                        <a:t>4.6</a:t>
                      </a:r>
                      <a:r>
                        <a:rPr lang="fr-CH" sz="1600" baseline="0" dirty="0" smtClean="0"/>
                        <a:t>E09 </a:t>
                      </a:r>
                      <a:r>
                        <a:rPr lang="fr-CH" sz="1600" dirty="0" smtClean="0"/>
                        <a:t>p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/>
                        <a:t>6.9</a:t>
                      </a:r>
                      <a:r>
                        <a:rPr lang="fr-CH" sz="1600" baseline="0" dirty="0" smtClean="0"/>
                        <a:t>E0</a:t>
                      </a:r>
                      <a:r>
                        <a:rPr lang="fr-CH" sz="1600" dirty="0" smtClean="0"/>
                        <a:t>9 p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/>
                        <a:t>4.0</a:t>
                      </a:r>
                      <a:r>
                        <a:rPr lang="fr-CH" sz="1600" baseline="0" dirty="0" smtClean="0"/>
                        <a:t>E0</a:t>
                      </a:r>
                      <a:r>
                        <a:rPr lang="fr-CH" sz="1600" dirty="0" smtClean="0"/>
                        <a:t>9 p</a:t>
                      </a:r>
                      <a:endParaRPr lang="en-GB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Appearance of ejecta</a:t>
                      </a:r>
                      <a:endParaRPr lang="en-US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b="0" dirty="0" smtClean="0"/>
                        <a:t>2.0E</a:t>
                      </a:r>
                      <a:r>
                        <a:rPr lang="fr-CH" sz="1600" b="0" baseline="0" dirty="0" smtClean="0"/>
                        <a:t>10 </a:t>
                      </a:r>
                      <a:r>
                        <a:rPr lang="fr-CH" sz="1600" b="0" dirty="0" smtClean="0"/>
                        <a:t>p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b="0" dirty="0" smtClean="0"/>
                        <a:t>7.0</a:t>
                      </a:r>
                      <a:r>
                        <a:rPr lang="fr-CH" sz="1600" b="0" baseline="0" dirty="0" smtClean="0"/>
                        <a:t>E</a:t>
                      </a:r>
                      <a:r>
                        <a:rPr lang="fr-CH" sz="1600" b="0" dirty="0" smtClean="0"/>
                        <a:t>11 </a:t>
                      </a:r>
                      <a:r>
                        <a:rPr lang="fr-CH" sz="1600" b="0" baseline="0" dirty="0" smtClean="0"/>
                        <a:t>p</a:t>
                      </a:r>
                      <a:endParaRPr lang="en-US" sz="1600" b="0" baseline="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/>
                        <a:t>1.8</a:t>
                      </a:r>
                      <a:r>
                        <a:rPr lang="fr-CH" sz="1600" baseline="0" dirty="0" smtClean="0"/>
                        <a:t>E</a:t>
                      </a:r>
                      <a:r>
                        <a:rPr lang="fr-CH" sz="1600" dirty="0" smtClean="0"/>
                        <a:t>10 p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/>
                        <a:t>2.6</a:t>
                      </a:r>
                      <a:r>
                        <a:rPr lang="fr-CH" sz="1600" baseline="0" dirty="0" smtClean="0"/>
                        <a:t>E</a:t>
                      </a:r>
                      <a:r>
                        <a:rPr lang="fr-CH" sz="1600" dirty="0" smtClean="0"/>
                        <a:t>10 p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/>
                        <a:t>3.1</a:t>
                      </a:r>
                      <a:r>
                        <a:rPr lang="fr-CH" sz="1600" baseline="0" dirty="0" smtClean="0"/>
                        <a:t>E</a:t>
                      </a:r>
                      <a:r>
                        <a:rPr lang="fr-CH" sz="1600" dirty="0" smtClean="0"/>
                        <a:t>10 p</a:t>
                      </a:r>
                      <a:endParaRPr lang="en-GB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5th axis compensation limit</a:t>
                      </a:r>
                      <a:endParaRPr lang="en-US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b="0" dirty="0" smtClean="0"/>
                        <a:t>1.0</a:t>
                      </a:r>
                      <a:r>
                        <a:rPr lang="fr-CH" sz="1600" b="0" baseline="0" dirty="0" smtClean="0"/>
                        <a:t>E</a:t>
                      </a:r>
                      <a:r>
                        <a:rPr lang="fr-CH" sz="1600" b="0" dirty="0" smtClean="0"/>
                        <a:t>11 p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b="0" dirty="0" smtClean="0"/>
                        <a:t>1.1</a:t>
                      </a:r>
                      <a:r>
                        <a:rPr lang="fr-CH" sz="1600" b="0" baseline="0" dirty="0" smtClean="0"/>
                        <a:t>E</a:t>
                      </a:r>
                      <a:r>
                        <a:rPr lang="fr-CH" sz="1600" b="0" dirty="0" smtClean="0"/>
                        <a:t>12 </a:t>
                      </a:r>
                      <a:r>
                        <a:rPr lang="fr-CH" sz="1600" b="0" baseline="0" dirty="0" smtClean="0"/>
                        <a:t>p</a:t>
                      </a:r>
                      <a:endParaRPr lang="en-US" sz="1600" b="0" baseline="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/>
                        <a:t>1.4</a:t>
                      </a:r>
                      <a:r>
                        <a:rPr lang="fr-CH" sz="1600" baseline="0" dirty="0" smtClean="0"/>
                        <a:t>E</a:t>
                      </a:r>
                      <a:r>
                        <a:rPr lang="fr-CH" sz="1600" dirty="0" smtClean="0"/>
                        <a:t>11 p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/>
                        <a:t>1.7</a:t>
                      </a:r>
                      <a:r>
                        <a:rPr lang="fr-CH" sz="1600" baseline="0" dirty="0" smtClean="0"/>
                        <a:t>E</a:t>
                      </a:r>
                      <a:r>
                        <a:rPr lang="fr-CH" sz="1600" dirty="0" smtClean="0"/>
                        <a:t>11 p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/>
                        <a:t>2.1</a:t>
                      </a:r>
                      <a:r>
                        <a:rPr lang="fr-CH" sz="1600" baseline="0" dirty="0" smtClean="0"/>
                        <a:t>E</a:t>
                      </a:r>
                      <a:r>
                        <a:rPr lang="fr-CH" sz="1600" dirty="0" smtClean="0"/>
                        <a:t>11 p</a:t>
                      </a:r>
                      <a:endParaRPr lang="en-GB" sz="1600" dirty="0"/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3035" y="1295400"/>
            <a:ext cx="4293765" cy="324693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410604" y="926068"/>
            <a:ext cx="1428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 smtClean="0">
                <a:solidFill>
                  <a:schemeClr val="tx1"/>
                </a:solidFill>
              </a:rPr>
              <a:t>E. </a:t>
            </a:r>
            <a:r>
              <a:rPr lang="en-US" sz="1800" i="1" dirty="0" err="1" smtClean="0">
                <a:solidFill>
                  <a:schemeClr val="tx1"/>
                </a:solidFill>
              </a:rPr>
              <a:t>Quaranta</a:t>
            </a:r>
            <a:endParaRPr lang="en-US" sz="1800" i="1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410604" y="6260068"/>
            <a:ext cx="1360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 smtClean="0">
                <a:solidFill>
                  <a:schemeClr val="tx1"/>
                </a:solidFill>
              </a:rPr>
              <a:t>P. </a:t>
            </a:r>
            <a:r>
              <a:rPr lang="en-US" sz="1800" i="1" dirty="0" err="1" smtClean="0">
                <a:solidFill>
                  <a:schemeClr val="tx1"/>
                </a:solidFill>
              </a:rPr>
              <a:t>Gradassi</a:t>
            </a:r>
            <a:endParaRPr lang="en-US" sz="18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308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Highlights – asynchronous beam dump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Tracking for inputs to TCT damage </a:t>
            </a:r>
            <a:r>
              <a:rPr lang="en-US" dirty="0"/>
              <a:t>limit </a:t>
            </a:r>
            <a:r>
              <a:rPr lang="en-US" dirty="0" smtClean="0"/>
              <a:t>calculations, to </a:t>
            </a:r>
            <a:r>
              <a:rPr lang="en-US" dirty="0"/>
              <a:t>FLUKA and </a:t>
            </a:r>
            <a:r>
              <a:rPr lang="en-US" dirty="0" smtClean="0"/>
              <a:t>MME (E</a:t>
            </a:r>
            <a:r>
              <a:rPr lang="en-US" dirty="0"/>
              <a:t>. </a:t>
            </a:r>
            <a:r>
              <a:rPr lang="en-US" dirty="0" err="1"/>
              <a:t>Quaranta</a:t>
            </a:r>
            <a:r>
              <a:rPr lang="en-US" dirty="0"/>
              <a:t> et al., </a:t>
            </a:r>
            <a:r>
              <a:rPr lang="en-US" dirty="0" smtClean="0"/>
              <a:t>IPAC15)</a:t>
            </a:r>
          </a:p>
          <a:p>
            <a:pPr lvl="1"/>
            <a:r>
              <a:rPr lang="en-US" dirty="0" smtClean="0"/>
              <a:t>Updated damage limits for HL: P. </a:t>
            </a:r>
            <a:r>
              <a:rPr lang="en-US" dirty="0" err="1" smtClean="0"/>
              <a:t>Gradassi</a:t>
            </a:r>
            <a:r>
              <a:rPr lang="en-US" dirty="0" smtClean="0"/>
              <a:t>, CWG 8/6/2015</a:t>
            </a:r>
          </a:p>
          <a:p>
            <a:r>
              <a:rPr lang="en-US" dirty="0" smtClean="0"/>
              <a:t>Input to FLUKA studies of leakage from TCT to triplet</a:t>
            </a:r>
          </a:p>
          <a:p>
            <a:pPr lvl="1"/>
            <a:r>
              <a:rPr lang="en-US" dirty="0" smtClean="0"/>
              <a:t>First results for LHC: </a:t>
            </a:r>
            <a:r>
              <a:rPr lang="en-US" dirty="0"/>
              <a:t>P. </a:t>
            </a:r>
            <a:r>
              <a:rPr lang="en-US" dirty="0" smtClean="0"/>
              <a:t>Ortega, CWG 8/6/2015</a:t>
            </a:r>
          </a:p>
          <a:p>
            <a:r>
              <a:rPr lang="en-US" dirty="0" smtClean="0"/>
              <a:t>HL-LHC v1.2 </a:t>
            </a:r>
            <a:r>
              <a:rPr lang="en-US" dirty="0" err="1" smtClean="0"/>
              <a:t>asynch</a:t>
            </a:r>
            <a:r>
              <a:rPr lang="en-US" dirty="0" smtClean="0"/>
              <a:t>. dump, with updated simulation setup (E. </a:t>
            </a:r>
            <a:r>
              <a:rPr lang="en-US" dirty="0" err="1" smtClean="0"/>
              <a:t>Quaranta</a:t>
            </a:r>
            <a:r>
              <a:rPr lang="en-US" dirty="0" smtClean="0"/>
              <a:t>, R. Bruce)</a:t>
            </a:r>
          </a:p>
          <a:p>
            <a:pPr lvl="1"/>
            <a:r>
              <a:rPr lang="en-US" dirty="0" smtClean="0"/>
              <a:t>Based on new measured waveforms (M. Fraser) and DYNK module (K. </a:t>
            </a:r>
            <a:r>
              <a:rPr lang="en-US" dirty="0" err="1" smtClean="0"/>
              <a:t>Sjobak</a:t>
            </a:r>
            <a:r>
              <a:rPr lang="en-US" dirty="0" smtClean="0"/>
              <a:t>)</a:t>
            </a:r>
          </a:p>
          <a:p>
            <a:r>
              <a:rPr lang="en-US" dirty="0" smtClean="0"/>
              <a:t>Studies of allowed aperture at injection and 7 </a:t>
            </a:r>
            <a:r>
              <a:rPr lang="en-US" dirty="0" err="1" smtClean="0"/>
              <a:t>TeV</a:t>
            </a:r>
            <a:r>
              <a:rPr lang="en-US" dirty="0" smtClean="0"/>
              <a:t>. </a:t>
            </a:r>
            <a:r>
              <a:rPr lang="en-US" dirty="0"/>
              <a:t>Results shown this afternoon 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x-none" smtClean="0"/>
              <a:t>R. Bruce, 2015.10.29</a:t>
            </a:r>
            <a:endParaRPr lang="en-US" alt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F4D996D1-F0EF-4C15-8E19-59D891AD643E}" type="slidenum">
              <a:rPr lang="en-US" altLang="x-none" smtClean="0"/>
              <a:pPr>
                <a:defRPr/>
              </a:pPr>
              <a:t>6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765381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Highlights – other studies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New </a:t>
            </a:r>
            <a:r>
              <a:rPr lang="en-US" dirty="0" smtClean="0"/>
              <a:t>tracking studies </a:t>
            </a:r>
            <a:r>
              <a:rPr lang="en-US" dirty="0" smtClean="0"/>
              <a:t>on orbit bumps for BFPP mitigation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 smtClean="0"/>
              <a:t>J. Jowett, T. </a:t>
            </a:r>
            <a:r>
              <a:rPr lang="en-US" dirty="0" err="1" smtClean="0"/>
              <a:t>Mertens</a:t>
            </a:r>
            <a:r>
              <a:rPr lang="en-US" dirty="0" smtClean="0"/>
              <a:t>, M. </a:t>
            </a:r>
            <a:r>
              <a:rPr lang="en-US" dirty="0" err="1" smtClean="0"/>
              <a:t>Schaumann</a:t>
            </a:r>
            <a:r>
              <a:rPr lang="en-US" dirty="0" smtClean="0"/>
              <a:t>)</a:t>
            </a:r>
            <a:endParaRPr lang="en-US" dirty="0" smtClean="0"/>
          </a:p>
          <a:p>
            <a:r>
              <a:rPr lang="en-US" dirty="0" smtClean="0"/>
              <a:t>Implementation of hollow e-lens in MERLIN (H. </a:t>
            </a:r>
            <a:r>
              <a:rPr lang="en-US" dirty="0" err="1" smtClean="0"/>
              <a:t>Rafique</a:t>
            </a:r>
            <a:r>
              <a:rPr lang="en-US" dirty="0" smtClean="0"/>
              <a:t> et al., IPAC15)</a:t>
            </a:r>
          </a:p>
          <a:p>
            <a:r>
              <a:rPr lang="en-US" dirty="0" smtClean="0"/>
              <a:t>Crystal collimation studies for LHC (R. Rossi, D. </a:t>
            </a:r>
            <a:r>
              <a:rPr lang="en-US" dirty="0" err="1" smtClean="0"/>
              <a:t>Mirarchi</a:t>
            </a:r>
            <a:r>
              <a:rPr lang="en-US" dirty="0" smtClean="0"/>
              <a:t>)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x-none" smtClean="0"/>
              <a:t>R. Bruce, 2015.10.29</a:t>
            </a:r>
            <a:endParaRPr lang="en-US" alt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F4D996D1-F0EF-4C15-8E19-59D891AD643E}" type="slidenum">
              <a:rPr lang="en-US" altLang="x-none" smtClean="0"/>
              <a:pPr>
                <a:defRPr/>
              </a:pPr>
              <a:t>7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2466137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838200"/>
            <a:ext cx="8763000" cy="4967288"/>
          </a:xfrm>
        </p:spPr>
        <p:txBody>
          <a:bodyPr/>
          <a:lstStyle/>
          <a:p>
            <a:r>
              <a:rPr lang="en-US" dirty="0" smtClean="0"/>
              <a:t>Present collection of results gives convincing evidence that our proposed collimation setup for HL will work for most aspects. However, still some </a:t>
            </a:r>
            <a:r>
              <a:rPr lang="en-US" dirty="0"/>
              <a:t>open </a:t>
            </a:r>
            <a:r>
              <a:rPr lang="en-US" dirty="0" smtClean="0"/>
              <a:t>points</a:t>
            </a:r>
            <a:endParaRPr lang="en-US" dirty="0"/>
          </a:p>
          <a:p>
            <a:r>
              <a:rPr lang="en-US" dirty="0" smtClean="0">
                <a:solidFill>
                  <a:srgbClr val="FF0000"/>
                </a:solidFill>
              </a:rPr>
              <a:t>Transverse integration </a:t>
            </a:r>
            <a:r>
              <a:rPr lang="en-US" dirty="0" smtClean="0"/>
              <a:t>of TCT4 and TCLX IR1/5 (A. </a:t>
            </a:r>
            <a:r>
              <a:rPr lang="en-US" smtClean="0"/>
              <a:t>Rossi)</a:t>
            </a:r>
            <a:endParaRPr lang="en-US" dirty="0" smtClean="0"/>
          </a:p>
          <a:p>
            <a:pPr lvl="1"/>
            <a:r>
              <a:rPr lang="en-US" dirty="0" smtClean="0"/>
              <a:t>Investigate alternative scenarios. Move TCT4 upstream? Validate any new scenario with tracking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TCTs </a:t>
            </a:r>
            <a:r>
              <a:rPr lang="en-US" dirty="0" smtClean="0"/>
              <a:t>could get </a:t>
            </a:r>
            <a:r>
              <a:rPr lang="en-US" dirty="0" smtClean="0">
                <a:solidFill>
                  <a:srgbClr val="FF0000"/>
                </a:solidFill>
              </a:rPr>
              <a:t>close to damage limit during asynchronous beam dump</a:t>
            </a:r>
          </a:p>
          <a:p>
            <a:pPr lvl="2"/>
            <a:r>
              <a:rPr lang="en-US" dirty="0" smtClean="0"/>
              <a:t>Less than factor 2 safety margin if latest refined simulation models are used. More details in afternoon talk. </a:t>
            </a:r>
          </a:p>
          <a:p>
            <a:pPr lvl="2"/>
            <a:r>
              <a:rPr lang="en-US" dirty="0" smtClean="0"/>
              <a:t>Pursue investigations of lighter materials in TCTs</a:t>
            </a:r>
            <a:r>
              <a:rPr lang="en-US" dirty="0"/>
              <a:t> </a:t>
            </a:r>
            <a:r>
              <a:rPr lang="en-US" dirty="0" smtClean="0"/>
              <a:t>for HL-LHC: cleaning and </a:t>
            </a:r>
            <a:r>
              <a:rPr lang="en-US" dirty="0" err="1" smtClean="0"/>
              <a:t>asynch</a:t>
            </a:r>
            <a:r>
              <a:rPr lang="en-US" dirty="0" smtClean="0"/>
              <a:t>. dump, experimental background</a:t>
            </a:r>
          </a:p>
          <a:p>
            <a:pPr lvl="2"/>
            <a:r>
              <a:rPr lang="en-US" dirty="0" smtClean="0"/>
              <a:t>WP2: studies of changed phase advance MKD-TCT (S. </a:t>
            </a:r>
            <a:r>
              <a:rPr lang="en-US" dirty="0" err="1" smtClean="0"/>
              <a:t>Fartoukh</a:t>
            </a:r>
            <a:r>
              <a:rPr lang="en-US" dirty="0" smtClean="0"/>
              <a:t>). Tracking studies to be done if solution found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x-none" smtClean="0"/>
              <a:t>R. Bruce, 2015.10.29</a:t>
            </a:r>
            <a:endParaRPr lang="en-US" alt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F4D996D1-F0EF-4C15-8E19-59D891AD643E}" type="slidenum">
              <a:rPr lang="en-US" altLang="x-none" smtClean="0"/>
              <a:pPr>
                <a:defRPr/>
              </a:pPr>
              <a:t>8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379172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plans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762000"/>
            <a:ext cx="8763000" cy="4967288"/>
          </a:xfrm>
        </p:spPr>
        <p:txBody>
          <a:bodyPr/>
          <a:lstStyle/>
          <a:p>
            <a:r>
              <a:rPr lang="en-US" dirty="0" smtClean="0"/>
              <a:t>Active halo control</a:t>
            </a:r>
          </a:p>
          <a:p>
            <a:pPr lvl="1"/>
            <a:r>
              <a:rPr lang="en-US" dirty="0"/>
              <a:t>Hollow e-lens (J. Wagner, H. </a:t>
            </a:r>
            <a:r>
              <a:rPr lang="en-US" dirty="0" err="1"/>
              <a:t>Rafique</a:t>
            </a:r>
            <a:r>
              <a:rPr lang="en-US" dirty="0"/>
              <a:t>)</a:t>
            </a:r>
          </a:p>
          <a:p>
            <a:pPr lvl="1"/>
            <a:r>
              <a:rPr lang="en-US" dirty="0" smtClean="0"/>
              <a:t>Alternative methods with present hardware: ADT method, tune ripple (J. Wagner, H. Garcia)</a:t>
            </a:r>
          </a:p>
          <a:p>
            <a:r>
              <a:rPr lang="en-US" dirty="0" smtClean="0"/>
              <a:t>Improved halo modeling (H. Garcia)</a:t>
            </a:r>
          </a:p>
          <a:p>
            <a:pPr lvl="1"/>
            <a:r>
              <a:rPr lang="en-US" dirty="0" smtClean="0"/>
              <a:t>More general halo will allow to simulate more loss scenarios, such as off-momentum cleaning</a:t>
            </a:r>
          </a:p>
          <a:p>
            <a:r>
              <a:rPr lang="en-US" dirty="0" smtClean="0"/>
              <a:t>Physics debris tracking (D. </a:t>
            </a:r>
            <a:r>
              <a:rPr lang="en-US" dirty="0" err="1" smtClean="0"/>
              <a:t>Mirarchi</a:t>
            </a:r>
            <a:r>
              <a:rPr lang="en-US" dirty="0" smtClean="0"/>
              <a:t> with input F. </a:t>
            </a:r>
            <a:r>
              <a:rPr lang="en-US" dirty="0" err="1" smtClean="0"/>
              <a:t>Cerutti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Study final multi-turn loss distribution around the ring from elastic and inelastic collisions</a:t>
            </a:r>
          </a:p>
          <a:p>
            <a:r>
              <a:rPr lang="en-US" dirty="0" smtClean="0"/>
              <a:t>Experimental backgrounds (R. </a:t>
            </a:r>
            <a:r>
              <a:rPr lang="en-US" dirty="0" err="1" smtClean="0"/>
              <a:t>Kwee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Study backgrounds from other sources, such as off-momentum cleaning and cross-talk between experiments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x-none" smtClean="0"/>
              <a:t>R. Bruce, 2015.10.29</a:t>
            </a:r>
            <a:endParaRPr lang="en-US" alt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F4D996D1-F0EF-4C15-8E19-59D891AD643E}" type="slidenum">
              <a:rPr lang="en-US" altLang="x-none" smtClean="0"/>
              <a:pPr>
                <a:defRPr/>
              </a:pPr>
              <a:t>9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731706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MS PGothic"/>
        <a:cs typeface=""/>
      </a:majorFont>
      <a:minorFont>
        <a:latin typeface="Arial"/>
        <a:ea typeface="MS P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altLang="x-none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PGothic" pitchFamily="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altLang="x-none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PGothic" pitchFamily="2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84284</TotalTime>
  <Words>600</Words>
  <Application>Microsoft Office PowerPoint</Application>
  <PresentationFormat>On-screen Show (4:3)</PresentationFormat>
  <Paragraphs>99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Outline</vt:lpstr>
      <vt:lpstr>Highlights – cleaning simulations</vt:lpstr>
      <vt:lpstr>Highlights – cleaning simulations</vt:lpstr>
      <vt:lpstr>Highlights – asynchronous beam dump</vt:lpstr>
      <vt:lpstr>Highlights – asynchronous beam dump</vt:lpstr>
      <vt:lpstr>Highlights – other studies</vt:lpstr>
      <vt:lpstr>Open points</vt:lpstr>
      <vt:lpstr>Future plans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rbruce</dc:creator>
  <cp:lastModifiedBy>roderik</cp:lastModifiedBy>
  <cp:revision>1379</cp:revision>
  <cp:lastPrinted>1601-01-01T00:00:00Z</cp:lastPrinted>
  <dcterms:created xsi:type="dcterms:W3CDTF">2006-01-30T12:50:40Z</dcterms:created>
  <dcterms:modified xsi:type="dcterms:W3CDTF">2015-10-28T13:14:48Z</dcterms:modified>
</cp:coreProperties>
</file>