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83" r:id="rId4"/>
    <p:sldId id="284" r:id="rId5"/>
    <p:sldId id="286" r:id="rId6"/>
    <p:sldId id="275" r:id="rId7"/>
    <p:sldId id="295" r:id="rId8"/>
    <p:sldId id="296" r:id="rId9"/>
    <p:sldId id="290" r:id="rId10"/>
    <p:sldId id="291" r:id="rId11"/>
    <p:sldId id="292" r:id="rId12"/>
    <p:sldId id="276" r:id="rId13"/>
    <p:sldId id="297" r:id="rId14"/>
    <p:sldId id="279" r:id="rId15"/>
    <p:sldId id="262" r:id="rId16"/>
    <p:sldId id="266" r:id="rId17"/>
    <p:sldId id="267" r:id="rId18"/>
    <p:sldId id="277" r:id="rId19"/>
    <p:sldId id="278" r:id="rId20"/>
    <p:sldId id="287" r:id="rId21"/>
    <p:sldId id="274" r:id="rId22"/>
    <p:sldId id="293" r:id="rId23"/>
    <p:sldId id="264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6" d="100"/>
          <a:sy n="76" d="100"/>
        </p:scale>
        <p:origin x="-147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01978-7DA2-F243-BA6F-551EC691C53A}" type="datetimeFigureOut">
              <a:rPr lang="en-US" smtClean="0"/>
              <a:t>29/10/15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9CC88-C8EF-474E-90B6-6C27FCFF6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317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58274B-D2E3-1E49-977E-A6C171B155E0}" type="datetimeFigureOut">
              <a:rPr lang="en-US" smtClean="0"/>
              <a:t>29/10/15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45296-4F04-E64C-82C1-027BB0635B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5755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B36274-F2B9-4C45-BBB4-0EDF4CD651A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752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128"/>
            <a:ext cx="9144000" cy="17878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048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45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56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630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96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71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58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4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36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06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7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10834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3470" y="6492875"/>
            <a:ext cx="6917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01000" y="64928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fld id="{55F48565-495A-A840-92D8-2EB7D48642F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668" y="0"/>
            <a:ext cx="1540331" cy="5931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4326" y="619917"/>
            <a:ext cx="869674" cy="869674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0" y="1143000"/>
            <a:ext cx="8159472" cy="69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0" y="649071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54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b="1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b="1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emf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Relationship Id="rId3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83449"/>
            <a:ext cx="7086600" cy="1470025"/>
          </a:xfrm>
        </p:spPr>
        <p:txBody>
          <a:bodyPr>
            <a:normAutofit/>
          </a:bodyPr>
          <a:lstStyle/>
          <a:p>
            <a:r>
              <a:rPr lang="en-US" dirty="0"/>
              <a:t>Effects of losses and LHC/HL-LHC comparison in ATLAS and CMS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23497"/>
            <a:ext cx="6400800" cy="2285326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M.Guthoff</a:t>
            </a:r>
            <a:r>
              <a:rPr lang="en-US" sz="3000" baseline="30000" dirty="0" smtClean="0"/>
              <a:t>1</a:t>
            </a:r>
            <a:r>
              <a:rPr lang="en-US" sz="3000" dirty="0" smtClean="0"/>
              <a:t>, </a:t>
            </a:r>
            <a:r>
              <a:rPr lang="en-US" sz="3000" dirty="0" smtClean="0">
                <a:solidFill>
                  <a:srgbClr val="595959"/>
                </a:solidFill>
              </a:rPr>
              <a:t>A.Sbrizzi</a:t>
            </a:r>
            <a:r>
              <a:rPr lang="en-US" sz="3000" baseline="30000" dirty="0" smtClean="0"/>
              <a:t>2</a:t>
            </a:r>
          </a:p>
          <a:p>
            <a:r>
              <a:rPr lang="en-US" baseline="30000" dirty="0" smtClean="0"/>
              <a:t>1</a:t>
            </a:r>
            <a:r>
              <a:rPr lang="en-US" dirty="0" smtClean="0"/>
              <a:t>CERN, </a:t>
            </a:r>
            <a:r>
              <a:rPr lang="en-US" baseline="30000" dirty="0" smtClean="0"/>
              <a:t>2</a:t>
            </a:r>
            <a:r>
              <a:rPr lang="en-US" dirty="0" smtClean="0"/>
              <a:t>INFN Bologna</a:t>
            </a:r>
          </a:p>
          <a:p>
            <a:endParaRPr lang="en-US" dirty="0" smtClean="0"/>
          </a:p>
          <a:p>
            <a:r>
              <a:rPr lang="en-US" dirty="0" smtClean="0"/>
              <a:t>Joint HL-LHC and Experiments session</a:t>
            </a:r>
          </a:p>
          <a:p>
            <a:r>
              <a:rPr lang="en-US" dirty="0" smtClean="0"/>
              <a:t>HL-LHC-LARP workshop 2015</a:t>
            </a:r>
          </a:p>
          <a:p>
            <a:r>
              <a:rPr lang="en-US" dirty="0" smtClean="0"/>
              <a:t>29</a:t>
            </a:r>
            <a:r>
              <a:rPr lang="en-US" baseline="30000" dirty="0" smtClean="0"/>
              <a:t>th</a:t>
            </a:r>
            <a:r>
              <a:rPr lang="en-US" dirty="0" smtClean="0"/>
              <a:t> Oct 2015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0274" y="0"/>
            <a:ext cx="1443726" cy="12701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314" y="40004"/>
            <a:ext cx="3298643" cy="12701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600" y="128"/>
            <a:ext cx="1270035" cy="12700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72152" cy="1270035"/>
          </a:xfrm>
          <a:prstGeom prst="rect">
            <a:avLst/>
          </a:prstGeom>
        </p:spPr>
      </p:pic>
      <p:pic>
        <p:nvPicPr>
          <p:cNvPr id="8" name="Picture 7" descr="bril_label_51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3569" y="-128"/>
            <a:ext cx="1270163" cy="127016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0" y="3353474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0" y="1889068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6989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</a:t>
            </a:r>
            <a:br>
              <a:rPr lang="en-US" dirty="0" smtClean="0"/>
            </a:br>
            <a:r>
              <a:rPr lang="en-US" dirty="0" smtClean="0"/>
              <a:t>From LHC to HL-LHC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6634" y="3918849"/>
            <a:ext cx="8814964" cy="2389548"/>
          </a:xfrm>
        </p:spPr>
        <p:txBody>
          <a:bodyPr>
            <a:normAutofit lnSpcReduction="10000"/>
          </a:bodyPr>
          <a:lstStyle/>
          <a:p>
            <a:endParaRPr lang="en-US" sz="2000" dirty="0" smtClean="0"/>
          </a:p>
          <a:p>
            <a:r>
              <a:rPr lang="en-US" sz="2000" dirty="0" smtClean="0">
                <a:latin typeface="Calibri" charset="0"/>
                <a:ea typeface="MS PGothic" charset="0"/>
              </a:rPr>
              <a:t>By increasing the ATLAS TAS aperture from 34 </a:t>
            </a:r>
            <a:r>
              <a:rPr lang="en-US" sz="2000" dirty="0">
                <a:latin typeface="Calibri" charset="0"/>
                <a:ea typeface="MS PGothic" charset="0"/>
              </a:rPr>
              <a:t>to 60 </a:t>
            </a:r>
            <a:r>
              <a:rPr lang="en-US" sz="2000" dirty="0" smtClean="0">
                <a:latin typeface="Calibri" charset="0"/>
                <a:ea typeface="MS PGothic" charset="0"/>
              </a:rPr>
              <a:t>mm, </a:t>
            </a:r>
            <a:r>
              <a:rPr lang="en-US" sz="2000" dirty="0">
                <a:latin typeface="Calibri" charset="0"/>
                <a:ea typeface="MS PGothic" charset="0"/>
              </a:rPr>
              <a:t>the average number of pixel clusters doubles.</a:t>
            </a:r>
          </a:p>
          <a:p>
            <a:r>
              <a:rPr lang="en-US" sz="2000" dirty="0">
                <a:latin typeface="Calibri" charset="0"/>
                <a:ea typeface="MS PGothic" charset="0"/>
              </a:rPr>
              <a:t>A saturation is reached at about 50 mm, as suggested by the radial distribution of particles at the interface </a:t>
            </a:r>
            <a:r>
              <a:rPr lang="en-US" sz="2000" dirty="0" smtClean="0">
                <a:latin typeface="Calibri" charset="0"/>
                <a:ea typeface="MS PGothic" charset="0"/>
              </a:rPr>
              <a:t>plane, for the Run2 case.</a:t>
            </a:r>
            <a:endParaRPr lang="en-US" sz="2000" dirty="0">
              <a:latin typeface="Calibri" charset="0"/>
              <a:ea typeface="MS PGothic" charset="0"/>
            </a:endParaRPr>
          </a:p>
          <a:p>
            <a:r>
              <a:rPr lang="en-US" sz="2000" dirty="0">
                <a:latin typeface="Calibri" charset="0"/>
                <a:ea typeface="MS PGothic" charset="0"/>
              </a:rPr>
              <a:t>Given the different radial distribution of particles at the interface plane for HL-LHC, reducing the </a:t>
            </a:r>
            <a:r>
              <a:rPr lang="en-US" sz="2000" dirty="0" smtClean="0">
                <a:latin typeface="Calibri" charset="0"/>
                <a:ea typeface="MS PGothic" charset="0"/>
              </a:rPr>
              <a:t>TAS aperture </a:t>
            </a:r>
            <a:r>
              <a:rPr lang="en-US" sz="2000" dirty="0">
                <a:latin typeface="Calibri" charset="0"/>
                <a:ea typeface="MS PGothic" charset="0"/>
              </a:rPr>
              <a:t>from 60 to 54 mm will </a:t>
            </a:r>
            <a:r>
              <a:rPr lang="en-US" sz="2000" dirty="0" smtClean="0">
                <a:latin typeface="Calibri" charset="0"/>
                <a:ea typeface="MS PGothic" charset="0"/>
              </a:rPr>
              <a:t>have a larger effect.</a:t>
            </a:r>
            <a:endParaRPr lang="en-US" sz="2000" dirty="0" smtClean="0"/>
          </a:p>
        </p:txBody>
      </p:sp>
      <p:graphicFrame>
        <p:nvGraphicFramePr>
          <p:cNvPr id="9" name="Object 2"/>
          <p:cNvGraphicFramePr>
            <a:graphicFrameLocks noChangeAspect="1"/>
          </p:cNvGraphicFramePr>
          <p:nvPr/>
        </p:nvGraphicFramePr>
        <p:xfrm>
          <a:off x="457200" y="1423988"/>
          <a:ext cx="3613150" cy="246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7" name="Acrobat Document" r:id="rId3" imgW="5400407" imgH="3676622" progId="AcroExch.Document.11">
                  <p:embed/>
                </p:oleObj>
              </mc:Choice>
              <mc:Fallback>
                <p:oleObj name="Acrobat Document" r:id="rId3" imgW="5400407" imgH="3676622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423988"/>
                        <a:ext cx="3613150" cy="2460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 descr="\\cern.ch\dfs\Users\a\asbrizzi\Desktop\plotradius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8813" y="1423988"/>
            <a:ext cx="347345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8350" y="2206625"/>
            <a:ext cx="12763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1263" y="1658938"/>
            <a:ext cx="828675" cy="20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68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0369" y="0"/>
            <a:ext cx="7490631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ATLAS:</a:t>
            </a:r>
            <a:br>
              <a:rPr lang="en-US" sz="2800" dirty="0" smtClean="0"/>
            </a:br>
            <a:r>
              <a:rPr lang="en-US" sz="2800" dirty="0" smtClean="0"/>
              <a:t>TAS opening </a:t>
            </a:r>
            <a:r>
              <a:rPr lang="en-US" sz="2800" dirty="0"/>
              <a:t>in </a:t>
            </a:r>
            <a:r>
              <a:rPr lang="en-US" sz="2800" dirty="0" smtClean="0"/>
              <a:t>HL-LHC: damage threshold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26579" y="1334559"/>
            <a:ext cx="8814964" cy="2284293"/>
          </a:xfrm>
        </p:spPr>
        <p:txBody>
          <a:bodyPr>
            <a:noAutofit/>
          </a:bodyPr>
          <a:lstStyle/>
          <a:p>
            <a:r>
              <a:rPr lang="en-US" sz="1400" dirty="0" smtClean="0"/>
              <a:t>Assuming </a:t>
            </a:r>
            <a:r>
              <a:rPr lang="en-US" sz="1400" dirty="0"/>
              <a:t>a damage </a:t>
            </a:r>
            <a:r>
              <a:rPr lang="en-US" sz="1400" dirty="0" smtClean="0"/>
              <a:t>threshold in the pixel detector of </a:t>
            </a:r>
            <a:r>
              <a:rPr lang="en-US" sz="1400" dirty="0" smtClean="0">
                <a:solidFill>
                  <a:srgbClr val="0000FF"/>
                </a:solidFill>
              </a:rPr>
              <a:t>10</a:t>
            </a:r>
            <a:r>
              <a:rPr lang="en-US" sz="1400" baseline="30000" dirty="0" smtClean="0">
                <a:solidFill>
                  <a:srgbClr val="0000FF"/>
                </a:solidFill>
              </a:rPr>
              <a:t>10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>
                <a:solidFill>
                  <a:srgbClr val="0000FF"/>
                </a:solidFill>
              </a:rPr>
              <a:t>MIPs/</a:t>
            </a:r>
            <a:r>
              <a:rPr lang="en-US" sz="1400" dirty="0" smtClean="0">
                <a:solidFill>
                  <a:srgbClr val="0000FF"/>
                </a:solidFill>
              </a:rPr>
              <a:t>cm</a:t>
            </a:r>
            <a:r>
              <a:rPr lang="en-US" sz="1400" baseline="30000" dirty="0" smtClean="0">
                <a:solidFill>
                  <a:srgbClr val="0000FF"/>
                </a:solidFill>
              </a:rPr>
              <a:t>2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[NIM A, 565 (2006) 50-54] and an </a:t>
            </a:r>
            <a:r>
              <a:rPr lang="en-US" sz="1400" dirty="0" smtClean="0">
                <a:solidFill>
                  <a:srgbClr val="0000FF"/>
                </a:solidFill>
              </a:rPr>
              <a:t>energy deposition per MIP of 3.9 MeV/cm</a:t>
            </a:r>
            <a:r>
              <a:rPr lang="en-US" sz="1400" dirty="0" smtClean="0"/>
              <a:t>, the damage threshold corresponds to:</a:t>
            </a:r>
          </a:p>
          <a:p>
            <a:pPr lvl="1"/>
            <a:r>
              <a:rPr lang="en-US" sz="1400" dirty="0" err="1" smtClean="0"/>
              <a:t>dE</a:t>
            </a:r>
            <a:r>
              <a:rPr lang="en-US" sz="1400" dirty="0" smtClean="0"/>
              <a:t>/</a:t>
            </a:r>
            <a:r>
              <a:rPr lang="en-US" sz="1400" dirty="0" err="1" smtClean="0"/>
              <a:t>dV</a:t>
            </a:r>
            <a:r>
              <a:rPr lang="en-US" sz="1400" dirty="0" smtClean="0"/>
              <a:t> </a:t>
            </a:r>
            <a:r>
              <a:rPr lang="en-US" sz="1400" dirty="0"/>
              <a:t>= 3.9 MeV/cm * 10</a:t>
            </a:r>
            <a:r>
              <a:rPr lang="en-US" sz="1400" baseline="30000" dirty="0"/>
              <a:t>10</a:t>
            </a:r>
            <a:r>
              <a:rPr lang="en-US" sz="1400" dirty="0" smtClean="0"/>
              <a:t>/</a:t>
            </a:r>
            <a:r>
              <a:rPr lang="en-US" sz="1400" dirty="0"/>
              <a:t>cm</a:t>
            </a:r>
            <a:r>
              <a:rPr lang="en-US" sz="1400" baseline="30000" dirty="0"/>
              <a:t>2</a:t>
            </a:r>
            <a:r>
              <a:rPr lang="en-US" sz="1400" dirty="0"/>
              <a:t> = </a:t>
            </a:r>
            <a:r>
              <a:rPr lang="en-US" sz="1400" dirty="0" smtClean="0">
                <a:solidFill>
                  <a:srgbClr val="0000FF"/>
                </a:solidFill>
              </a:rPr>
              <a:t>3.9 10</a:t>
            </a:r>
            <a:r>
              <a:rPr lang="en-US" sz="1400" baseline="30000" dirty="0">
                <a:solidFill>
                  <a:srgbClr val="0000FF"/>
                </a:solidFill>
              </a:rPr>
              <a:t>7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>
                <a:solidFill>
                  <a:srgbClr val="0000FF"/>
                </a:solidFill>
              </a:rPr>
              <a:t>GeV</a:t>
            </a:r>
            <a:r>
              <a:rPr lang="en-US" sz="1400" dirty="0">
                <a:solidFill>
                  <a:srgbClr val="0000FF"/>
                </a:solidFill>
              </a:rPr>
              <a:t>/</a:t>
            </a:r>
            <a:r>
              <a:rPr lang="en-US" sz="1400" dirty="0" smtClean="0">
                <a:solidFill>
                  <a:srgbClr val="0000FF"/>
                </a:solidFill>
              </a:rPr>
              <a:t>cm</a:t>
            </a:r>
            <a:r>
              <a:rPr lang="en-US" sz="1400" baseline="30000" dirty="0" smtClean="0">
                <a:solidFill>
                  <a:srgbClr val="0000FF"/>
                </a:solidFill>
              </a:rPr>
              <a:t>3</a:t>
            </a:r>
            <a:endParaRPr lang="en-US" sz="1400" dirty="0" smtClean="0"/>
          </a:p>
          <a:p>
            <a:endParaRPr lang="en-US" sz="1000" dirty="0" smtClean="0"/>
          </a:p>
          <a:p>
            <a:r>
              <a:rPr lang="en-US" sz="1400" dirty="0" smtClean="0"/>
              <a:t>The energy density in a silicon sensor (</a:t>
            </a:r>
            <a:r>
              <a:rPr lang="en-US" sz="1400" dirty="0" err="1" smtClean="0"/>
              <a:t>ρ</a:t>
            </a:r>
            <a:r>
              <a:rPr lang="en-US" sz="1400" dirty="0" smtClean="0"/>
              <a:t> </a:t>
            </a:r>
            <a:r>
              <a:rPr lang="en-US" sz="1400" dirty="0"/>
              <a:t>= 2.33 g/</a:t>
            </a:r>
            <a:r>
              <a:rPr lang="en-US" sz="1400" dirty="0" smtClean="0"/>
              <a:t>cm3) per proton lost is estimated from </a:t>
            </a:r>
            <a:r>
              <a:rPr lang="en-US" sz="1400" dirty="0"/>
              <a:t>the simulated </a:t>
            </a:r>
            <a:r>
              <a:rPr lang="en-US" sz="1400" dirty="0" smtClean="0"/>
              <a:t>Dose:</a:t>
            </a:r>
          </a:p>
          <a:p>
            <a:pPr lvl="1"/>
            <a:r>
              <a:rPr lang="en-US" sz="1400" dirty="0" err="1" smtClean="0"/>
              <a:t>dE</a:t>
            </a:r>
            <a:r>
              <a:rPr lang="en-US" sz="1400" dirty="0"/>
              <a:t>/</a:t>
            </a:r>
            <a:r>
              <a:rPr lang="en-US" sz="1400" dirty="0" err="1"/>
              <a:t>dV</a:t>
            </a:r>
            <a:r>
              <a:rPr lang="en-US" sz="1400" dirty="0"/>
              <a:t> = </a:t>
            </a:r>
            <a:r>
              <a:rPr lang="en-US" sz="1400" dirty="0" err="1"/>
              <a:t>Gy</a:t>
            </a:r>
            <a:r>
              <a:rPr lang="en-US" sz="1400" dirty="0"/>
              <a:t>*</a:t>
            </a:r>
            <a:r>
              <a:rPr lang="en-US" sz="1400" dirty="0" err="1"/>
              <a:t>ρ</a:t>
            </a:r>
            <a:r>
              <a:rPr lang="en-US" sz="1400" dirty="0"/>
              <a:t> = 6.24 10</a:t>
            </a:r>
            <a:r>
              <a:rPr lang="en-US" sz="1400" baseline="30000" dirty="0"/>
              <a:t>-4</a:t>
            </a:r>
            <a:r>
              <a:rPr lang="en-US" sz="1400" dirty="0"/>
              <a:t> </a:t>
            </a:r>
            <a:r>
              <a:rPr lang="en-US" sz="1400" dirty="0" err="1"/>
              <a:t>GeV</a:t>
            </a:r>
            <a:r>
              <a:rPr lang="en-US" sz="1400" dirty="0"/>
              <a:t>/g * 2.33 g/cm</a:t>
            </a:r>
            <a:r>
              <a:rPr lang="en-US" sz="1400" baseline="30000" dirty="0"/>
              <a:t>3</a:t>
            </a:r>
            <a:r>
              <a:rPr lang="en-US" sz="1400" dirty="0"/>
              <a:t> = </a:t>
            </a:r>
            <a:r>
              <a:rPr lang="en-US" sz="1400" dirty="0">
                <a:solidFill>
                  <a:srgbClr val="0000FF"/>
                </a:solidFill>
              </a:rPr>
              <a:t>1.45 10</a:t>
            </a:r>
            <a:r>
              <a:rPr lang="en-US" sz="1400" baseline="30000" dirty="0">
                <a:solidFill>
                  <a:srgbClr val="0000FF"/>
                </a:solidFill>
              </a:rPr>
              <a:t>-3</a:t>
            </a: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err="1">
                <a:solidFill>
                  <a:srgbClr val="0000FF"/>
                </a:solidFill>
              </a:rPr>
              <a:t>GeV</a:t>
            </a:r>
            <a:r>
              <a:rPr lang="en-US" sz="1400" dirty="0">
                <a:solidFill>
                  <a:srgbClr val="0000FF"/>
                </a:solidFill>
              </a:rPr>
              <a:t>/cm</a:t>
            </a:r>
            <a:r>
              <a:rPr lang="en-US" sz="1400" baseline="30000" dirty="0">
                <a:solidFill>
                  <a:srgbClr val="0000FF"/>
                </a:solidFill>
              </a:rPr>
              <a:t>3</a:t>
            </a:r>
          </a:p>
          <a:p>
            <a:endParaRPr lang="en-US" sz="1050" dirty="0"/>
          </a:p>
          <a:p>
            <a:r>
              <a:rPr lang="en-US" sz="1400" dirty="0" smtClean="0"/>
              <a:t>The number of protons to be lost to reach the damage threshold is calculated from the ratio of damage threshold and energy deposition per proton.</a:t>
            </a:r>
            <a:endParaRPr lang="en-US" sz="1400" baseline="30000" dirty="0">
              <a:solidFill>
                <a:srgbClr val="0000FF"/>
              </a:solidFill>
            </a:endParaRPr>
          </a:p>
        </p:txBody>
      </p:sp>
      <p:pic>
        <p:nvPicPr>
          <p:cNvPr id="3" name="Picture 2" descr="plotdo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081" y="3669284"/>
            <a:ext cx="4061668" cy="2754464"/>
          </a:xfrm>
          <a:prstGeom prst="rect">
            <a:avLst/>
          </a:prstGeom>
        </p:spPr>
      </p:pic>
      <p:pic>
        <p:nvPicPr>
          <p:cNvPr id="6" name="Picture 5" descr="plotda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1663" y="3648060"/>
            <a:ext cx="4085972" cy="27747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94255" y="5731209"/>
            <a:ext cx="23623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nd</a:t>
            </a:r>
            <a:r>
              <a:rPr lang="en-US" dirty="0" smtClean="0">
                <a:solidFill>
                  <a:srgbClr val="FF0000"/>
                </a:solidFill>
              </a:rPr>
              <a:t> order polynomial fit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80516" y="3977744"/>
            <a:ext cx="24033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Dose per proton lost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11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557576" y="416241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11753" y="458033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HL-LHC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197014" y="3929801"/>
            <a:ext cx="720767" cy="2235512"/>
          </a:xfrm>
          <a:prstGeom prst="rect">
            <a:avLst/>
          </a:prstGeom>
          <a:solidFill>
            <a:srgbClr val="3366FF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209407" y="4162410"/>
            <a:ext cx="348169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396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Ultra-fast failures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381" y="1250459"/>
            <a:ext cx="5902569" cy="49831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SIXTRACK simulation of beam loss</a:t>
            </a:r>
          </a:p>
          <a:p>
            <a:pPr lvl="1"/>
            <a:r>
              <a:rPr lang="en-US" dirty="0" smtClean="0"/>
              <a:t>Impact locations and parameters recorded</a:t>
            </a:r>
          </a:p>
          <a:p>
            <a:pPr lvl="1"/>
            <a:r>
              <a:rPr lang="en-US" dirty="0" smtClean="0"/>
              <a:t>Hits close to experiments in tertiary collimators</a:t>
            </a:r>
          </a:p>
          <a:p>
            <a:pPr lvl="1"/>
            <a:r>
              <a:rPr lang="en-US" dirty="0" smtClean="0"/>
              <a:t>Impact distribution different for different loss scenarios</a:t>
            </a:r>
          </a:p>
          <a:p>
            <a:pPr lvl="1"/>
            <a:r>
              <a:rPr lang="en-US" dirty="0" smtClean="0"/>
              <a:t>Related talk</a:t>
            </a:r>
            <a:r>
              <a:rPr lang="en-US" dirty="0"/>
              <a:t>: Regina KWEE-HINZMANN: Collimation backgrounds at HL-</a:t>
            </a:r>
            <a:r>
              <a:rPr lang="en-US" dirty="0" smtClean="0"/>
              <a:t>LHC. WP5 session, Wednesday 11:45.</a:t>
            </a:r>
          </a:p>
          <a:p>
            <a:r>
              <a:rPr lang="en-US" dirty="0" smtClean="0"/>
              <a:t> FLUKA simulation of particle shower in straight section.</a:t>
            </a:r>
          </a:p>
          <a:p>
            <a:pPr lvl="1"/>
            <a:r>
              <a:rPr lang="en-US" dirty="0" smtClean="0"/>
              <a:t>Parameters of shower particles recorded to file at entrance of cavern</a:t>
            </a:r>
          </a:p>
          <a:p>
            <a:r>
              <a:rPr lang="en-US" dirty="0" smtClean="0"/>
              <a:t>Particle shower inside experiment simulated with FLUKA</a:t>
            </a:r>
          </a:p>
          <a:p>
            <a:endParaRPr lang="en-US" dirty="0"/>
          </a:p>
          <a:p>
            <a:r>
              <a:rPr lang="en-US" dirty="0" smtClean="0"/>
              <a:t>For current study, files of failure scenario not yet available.</a:t>
            </a:r>
          </a:p>
          <a:p>
            <a:pPr lvl="1"/>
            <a:r>
              <a:rPr lang="en-US" dirty="0" smtClean="0"/>
              <a:t>Approximation by using distributions of operational beam halo hits, provided by Collimation and FLUKA team.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568" y="1588068"/>
            <a:ext cx="3312560" cy="173514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34051" y="3230761"/>
            <a:ext cx="29600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Example of hit distribution on TCTs from beam halo</a:t>
            </a:r>
          </a:p>
          <a:p>
            <a:pPr algn="ctr"/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[R. Bruce et al., NIM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729 </a:t>
            </a:r>
            <a:r>
              <a:rPr lang="en-US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US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2013) 825]</a:t>
            </a:r>
            <a:endParaRPr lang="en-US" sz="12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74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avernGeometry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46809" y="1393640"/>
            <a:ext cx="3291965" cy="19508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04675" y="1785257"/>
            <a:ext cx="764624" cy="41461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912279" y="2070723"/>
            <a:ext cx="882819" cy="244817"/>
          </a:xfrm>
          <a:prstGeom prst="rect">
            <a:avLst/>
          </a:prstGeom>
          <a:noFill/>
          <a:ln w="19050" cmpd="sng">
            <a:solidFill>
              <a:srgbClr val="00D7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21928" y="3583781"/>
            <a:ext cx="8499832" cy="2419554"/>
            <a:chOff x="421928" y="3583781"/>
            <a:chExt cx="8499832" cy="241955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928" y="3583781"/>
              <a:ext cx="8362665" cy="2419554"/>
            </a:xfrm>
            <a:prstGeom prst="rect">
              <a:avLst/>
            </a:prstGeom>
            <a:ln w="57150" cmpd="sng">
              <a:solidFill>
                <a:srgbClr val="00D701"/>
              </a:solidFill>
            </a:ln>
          </p:spPr>
        </p:pic>
        <p:sp>
          <p:nvSpPr>
            <p:cNvPr id="4" name="TextBox 3"/>
            <p:cNvSpPr txBox="1"/>
            <p:nvPr/>
          </p:nvSpPr>
          <p:spPr>
            <a:xfrm>
              <a:off x="6156269" y="4129163"/>
              <a:ext cx="1335221" cy="369332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TAS ø57mm</a:t>
              </a:r>
              <a:endParaRPr lang="en-US" b="1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6279747" y="4498495"/>
              <a:ext cx="141118" cy="335182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triangle"/>
            </a:ln>
            <a:effectLst>
              <a:outerShdw blurRad="8128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933662" y="5583993"/>
              <a:ext cx="2005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Increased aperture</a:t>
              </a:r>
              <a:endParaRPr lang="en-US" b="1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2617260" y="4498495"/>
              <a:ext cx="3283707" cy="599800"/>
            </a:xfrm>
            <a:prstGeom prst="ellipse">
              <a:avLst/>
            </a:prstGeom>
            <a:noFill/>
            <a:ln w="28575" cmpd="sng">
              <a:solidFill>
                <a:srgbClr val="000000"/>
              </a:solidFill>
            </a:ln>
            <a:effectLst>
              <a:outerShdw blurRad="123825" dir="5400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 flipV="1">
              <a:off x="4474136" y="5168859"/>
              <a:ext cx="141118" cy="415134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triangle"/>
            </a:ln>
            <a:effectLst>
              <a:outerShdw blurRad="8128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890435" y="5634003"/>
              <a:ext cx="2031325" cy="369332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HL-LHC </a:t>
              </a:r>
              <a:r>
                <a:rPr lang="en-US" b="1" dirty="0" err="1" smtClean="0"/>
                <a:t>quadrupole</a:t>
              </a:r>
              <a:endParaRPr lang="en-US" b="1" dirty="0"/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8001000" y="4833677"/>
              <a:ext cx="0" cy="750316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triangle"/>
            </a:ln>
            <a:effectLst>
              <a:outerShdw blurRad="8128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57200" y="5160605"/>
              <a:ext cx="3159677" cy="646331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  <a:effectLst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TP beam pipe:</a:t>
              </a:r>
            </a:p>
            <a:p>
              <a:r>
                <a:rPr lang="en-US" b="1" dirty="0" smtClean="0"/>
                <a:t>Like Run 2, but Al &amp; 150% thick</a:t>
              </a:r>
              <a:endParaRPr lang="en-US" b="1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H="1" flipV="1">
              <a:off x="839289" y="4833677"/>
              <a:ext cx="141118" cy="415134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triangle"/>
            </a:ln>
            <a:effectLst>
              <a:outerShdw blurRad="8128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2110180" y="4833677"/>
              <a:ext cx="1400128" cy="622701"/>
            </a:xfrm>
            <a:prstGeom prst="straightConnector1">
              <a:avLst/>
            </a:prstGeom>
            <a:ln w="38100" cmpd="sng">
              <a:solidFill>
                <a:schemeClr val="tx1"/>
              </a:solidFill>
              <a:headEnd type="none"/>
              <a:tailEnd type="triangle"/>
            </a:ln>
            <a:effectLst>
              <a:outerShdw blurRad="81280" dir="5400000" rotWithShape="0">
                <a:schemeClr val="bg1"/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2617260" y="582158"/>
            <a:ext cx="5655777" cy="3120481"/>
            <a:chOff x="2617260" y="492649"/>
            <a:chExt cx="6231013" cy="320999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47886" y="492649"/>
              <a:ext cx="5700387" cy="2853129"/>
            </a:xfrm>
            <a:prstGeom prst="rect">
              <a:avLst/>
            </a:prstGeom>
            <a:ln w="38100" cmpd="sng">
              <a:solidFill>
                <a:srgbClr val="FF0000"/>
              </a:solidFill>
            </a:ln>
          </p:spPr>
        </p:pic>
        <p:sp>
          <p:nvSpPr>
            <p:cNvPr id="8" name="Oval 7"/>
            <p:cNvSpPr/>
            <p:nvPr/>
          </p:nvSpPr>
          <p:spPr>
            <a:xfrm>
              <a:off x="3033356" y="3268028"/>
              <a:ext cx="195852" cy="19585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17260" y="3179419"/>
              <a:ext cx="4715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IP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2936216" y="2752021"/>
              <a:ext cx="1537920" cy="676577"/>
            </a:xfrm>
            <a:prstGeom prst="ellipse">
              <a:avLst/>
            </a:prstGeom>
            <a:noFill/>
            <a:ln w="28575" cmpd="sng">
              <a:solidFill>
                <a:srgbClr val="000000"/>
              </a:solidFill>
            </a:ln>
            <a:effectLst>
              <a:outerShdw blurRad="123825" dir="5400000" rotWithShape="0">
                <a:srgbClr val="000000"/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510308" y="2315540"/>
              <a:ext cx="1656673" cy="369332"/>
            </a:xfrm>
            <a:prstGeom prst="rect">
              <a:avLst/>
            </a:prstGeom>
            <a:solidFill>
              <a:srgbClr val="FFFFFF">
                <a:alpha val="75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Phase 2 tracker</a:t>
              </a:r>
              <a:endParaRPr lang="en-US" b="1" dirty="0"/>
            </a:p>
          </p:txBody>
        </p:sp>
      </p:grp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09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Fluence</a:t>
            </a:r>
            <a:r>
              <a:rPr lang="en-US" dirty="0" smtClean="0"/>
              <a:t> around CMS 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4442667"/>
            <a:ext cx="8383954" cy="22349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Average charged particle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per proton hit in TCT</a:t>
            </a:r>
          </a:p>
          <a:p>
            <a:r>
              <a:rPr lang="en-US" sz="2000" dirty="0" smtClean="0"/>
              <a:t>TAS reduces charged particle </a:t>
            </a:r>
            <a:r>
              <a:rPr lang="en-US" sz="2000" dirty="0" err="1" smtClean="0"/>
              <a:t>fluence</a:t>
            </a:r>
            <a:endParaRPr lang="en-US" sz="2000" dirty="0" smtClean="0"/>
          </a:p>
          <a:p>
            <a:r>
              <a:rPr lang="en-US" sz="2000" dirty="0" smtClean="0"/>
              <a:t>Particle shower hitting the Pixel created mostly in the beam pipe</a:t>
            </a:r>
          </a:p>
          <a:p>
            <a:pPr lvl="1"/>
            <a:r>
              <a:rPr lang="en-US" sz="1800" dirty="0" smtClean="0"/>
              <a:t>Picture very squeezed, long beam pipe cone is significant material in the path of MIB particles</a:t>
            </a:r>
            <a:endParaRPr lang="en-US" sz="1800" dirty="0"/>
          </a:p>
        </p:txBody>
      </p:sp>
      <p:pic>
        <p:nvPicPr>
          <p:cNvPr id="4" name="Picture 3" descr="CMS3720_MIB_new_MF_usrbin_63_charg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0641" y="1193873"/>
            <a:ext cx="6013517" cy="309231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1857879" y="3620969"/>
            <a:ext cx="205413" cy="20541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81986" y="3564947"/>
            <a:ext cx="4715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IP</a:t>
            </a:r>
            <a:endParaRPr lang="en-US" sz="28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117069" y="3789034"/>
            <a:ext cx="2297089" cy="0"/>
          </a:xfrm>
          <a:prstGeom prst="straightConnector1">
            <a:avLst/>
          </a:prstGeom>
          <a:ln w="76200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414158" y="3645736"/>
            <a:ext cx="12222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BEAM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9039" y="1702610"/>
            <a:ext cx="536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TAS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7175" y="1887276"/>
            <a:ext cx="624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Pixel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14622" y="1577524"/>
            <a:ext cx="434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HF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764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MS3720_MIB_new_MF_usrbin_41_charg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47" y="1239486"/>
            <a:ext cx="4937782" cy="25148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Tracker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975129" y="1641231"/>
            <a:ext cx="3963717" cy="4853834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 smtClean="0"/>
              <a:t>Highest </a:t>
            </a:r>
            <a:r>
              <a:rPr lang="en-US" sz="1900" dirty="0" err="1" smtClean="0"/>
              <a:t>fluence</a:t>
            </a:r>
            <a:r>
              <a:rPr lang="en-US" sz="1900" dirty="0" smtClean="0"/>
              <a:t> in inner layer of pixel barrel and at low radius edge of </a:t>
            </a:r>
            <a:r>
              <a:rPr lang="en-US" sz="1900" dirty="0" err="1" smtClean="0"/>
              <a:t>endcap</a:t>
            </a:r>
            <a:r>
              <a:rPr lang="en-US" sz="1900" dirty="0" smtClean="0"/>
              <a:t> discs.</a:t>
            </a:r>
          </a:p>
          <a:p>
            <a:pPr marL="263525" indent="-263525"/>
            <a:endParaRPr lang="en-US" sz="1900" dirty="0"/>
          </a:p>
          <a:p>
            <a:pPr marL="263525" indent="-263525"/>
            <a:r>
              <a:rPr lang="en-US" sz="1900" dirty="0" smtClean="0"/>
              <a:t>Peak energy density in downstream end of barrel layer.</a:t>
            </a:r>
          </a:p>
          <a:p>
            <a:pPr marL="625475" lvl="1" indent="-263525"/>
            <a:r>
              <a:rPr lang="en-US" sz="1700" dirty="0">
                <a:solidFill>
                  <a:srgbClr val="0000FF"/>
                </a:solidFill>
              </a:rPr>
              <a:t>1.8 x 10</a:t>
            </a:r>
            <a:r>
              <a:rPr lang="en-US" sz="1700" baseline="30000" dirty="0">
                <a:solidFill>
                  <a:srgbClr val="0000FF"/>
                </a:solidFill>
              </a:rPr>
              <a:t>-6</a:t>
            </a:r>
            <a:r>
              <a:rPr lang="en-US" sz="1700" dirty="0">
                <a:solidFill>
                  <a:srgbClr val="0000FF"/>
                </a:solidFill>
              </a:rPr>
              <a:t> </a:t>
            </a:r>
            <a:r>
              <a:rPr lang="en-US" sz="1700" dirty="0" err="1">
                <a:solidFill>
                  <a:srgbClr val="0000FF"/>
                </a:solidFill>
              </a:rPr>
              <a:t>GeV</a:t>
            </a:r>
            <a:r>
              <a:rPr lang="en-US" sz="1700" dirty="0">
                <a:solidFill>
                  <a:srgbClr val="0000FF"/>
                </a:solidFill>
              </a:rPr>
              <a:t>/cm</a:t>
            </a:r>
            <a:r>
              <a:rPr lang="en-US" sz="1700" baseline="30000" dirty="0">
                <a:solidFill>
                  <a:srgbClr val="0000FF"/>
                </a:solidFill>
              </a:rPr>
              <a:t>3</a:t>
            </a:r>
            <a:r>
              <a:rPr lang="en-US" sz="1700" baseline="30000" dirty="0"/>
              <a:t> </a:t>
            </a:r>
            <a:r>
              <a:rPr lang="en-US" sz="1700" dirty="0"/>
              <a:t>peak </a:t>
            </a:r>
            <a:r>
              <a:rPr lang="en-US" sz="1700" dirty="0" smtClean="0"/>
              <a:t>deposition in “average material”</a:t>
            </a:r>
            <a:endParaRPr lang="en-US" sz="1700" dirty="0"/>
          </a:p>
          <a:p>
            <a:pPr marL="625475" lvl="1" indent="-263525"/>
            <a:r>
              <a:rPr lang="en-US" sz="1700" dirty="0" smtClean="0"/>
              <a:t>Effective </a:t>
            </a:r>
            <a:r>
              <a:rPr lang="en-US" sz="1700" dirty="0"/>
              <a:t>deposition in S</a:t>
            </a:r>
            <a:r>
              <a:rPr lang="en-US" sz="1700" dirty="0" smtClean="0"/>
              <a:t>ilicon</a:t>
            </a:r>
            <a:r>
              <a:rPr lang="en-US" sz="1700" dirty="0"/>
              <a:t>: </a:t>
            </a:r>
            <a:r>
              <a:rPr lang="en-US" sz="1700" dirty="0">
                <a:solidFill>
                  <a:srgbClr val="0000FF"/>
                </a:solidFill>
              </a:rPr>
              <a:t>1.5 x 10</a:t>
            </a:r>
            <a:r>
              <a:rPr lang="en-US" sz="1700" baseline="30000" dirty="0">
                <a:solidFill>
                  <a:srgbClr val="0000FF"/>
                </a:solidFill>
              </a:rPr>
              <a:t>-5 </a:t>
            </a:r>
            <a:r>
              <a:rPr lang="en-US" sz="1700" dirty="0" err="1">
                <a:solidFill>
                  <a:srgbClr val="0000FF"/>
                </a:solidFill>
              </a:rPr>
              <a:t>GeV</a:t>
            </a:r>
            <a:r>
              <a:rPr lang="en-US" sz="1700" dirty="0">
                <a:solidFill>
                  <a:srgbClr val="0000FF"/>
                </a:solidFill>
              </a:rPr>
              <a:t>/cm</a:t>
            </a:r>
            <a:r>
              <a:rPr lang="en-US" sz="1700" baseline="30000" dirty="0">
                <a:solidFill>
                  <a:srgbClr val="0000FF"/>
                </a:solidFill>
              </a:rPr>
              <a:t>3 </a:t>
            </a:r>
            <a:endParaRPr lang="en-US" sz="1700" dirty="0">
              <a:solidFill>
                <a:srgbClr val="0000FF"/>
              </a:solidFill>
            </a:endParaRPr>
          </a:p>
          <a:p>
            <a:endParaRPr lang="en-US" sz="1900" dirty="0" smtClean="0"/>
          </a:p>
          <a:p>
            <a:r>
              <a:rPr lang="en-US" sz="1900" dirty="0" smtClean="0"/>
              <a:t>Damage threshold defined by CMS tracker community: </a:t>
            </a:r>
            <a:r>
              <a:rPr lang="en-US" sz="1900" dirty="0" smtClean="0">
                <a:solidFill>
                  <a:srgbClr val="0000FF"/>
                </a:solidFill>
              </a:rPr>
              <a:t>1e9 MIPs/cm</a:t>
            </a:r>
            <a:r>
              <a:rPr lang="en-US" sz="1900" baseline="30000" dirty="0" smtClean="0">
                <a:solidFill>
                  <a:srgbClr val="0000FF"/>
                </a:solidFill>
              </a:rPr>
              <a:t>2</a:t>
            </a:r>
          </a:p>
          <a:p>
            <a:pPr marL="625475" lvl="1" indent="-263525"/>
            <a:r>
              <a:rPr lang="en-US" sz="1700" dirty="0" smtClean="0"/>
              <a:t>With </a:t>
            </a:r>
            <a:r>
              <a:rPr lang="en-GB" sz="1700" dirty="0">
                <a:solidFill>
                  <a:srgbClr val="0000FF"/>
                </a:solidFill>
              </a:rPr>
              <a:t>3.876 x 10</a:t>
            </a:r>
            <a:r>
              <a:rPr lang="en-GB" sz="1700" baseline="30000" dirty="0">
                <a:solidFill>
                  <a:srgbClr val="0000FF"/>
                </a:solidFill>
              </a:rPr>
              <a:t>6</a:t>
            </a:r>
            <a:r>
              <a:rPr lang="en-GB" sz="1700" dirty="0">
                <a:solidFill>
                  <a:srgbClr val="0000FF"/>
                </a:solidFill>
              </a:rPr>
              <a:t> </a:t>
            </a:r>
            <a:r>
              <a:rPr lang="en-GB" sz="1700" dirty="0" err="1">
                <a:solidFill>
                  <a:srgbClr val="0000FF"/>
                </a:solidFill>
              </a:rPr>
              <a:t>GeV</a:t>
            </a:r>
            <a:r>
              <a:rPr lang="en-GB" sz="1700" dirty="0">
                <a:solidFill>
                  <a:srgbClr val="0000FF"/>
                </a:solidFill>
              </a:rPr>
              <a:t> cm</a:t>
            </a:r>
            <a:r>
              <a:rPr lang="en-GB" sz="1700" baseline="30000" dirty="0">
                <a:solidFill>
                  <a:srgbClr val="0000FF"/>
                </a:solidFill>
              </a:rPr>
              <a:t>-3 </a:t>
            </a:r>
            <a:r>
              <a:rPr lang="en-GB" sz="1700" dirty="0"/>
              <a:t>as </a:t>
            </a:r>
            <a:r>
              <a:rPr lang="en-GB" sz="1700" dirty="0" smtClean="0"/>
              <a:t>critical energy density, </a:t>
            </a:r>
            <a:r>
              <a:rPr lang="en-GB" sz="1700" dirty="0">
                <a:solidFill>
                  <a:srgbClr val="0000FF"/>
                </a:solidFill>
              </a:rPr>
              <a:t>2.58 x 10</a:t>
            </a:r>
            <a:r>
              <a:rPr lang="en-GB" sz="1700" baseline="30000" dirty="0">
                <a:solidFill>
                  <a:srgbClr val="0000FF"/>
                </a:solidFill>
              </a:rPr>
              <a:t>11</a:t>
            </a:r>
            <a:r>
              <a:rPr lang="en-GB" sz="1700" dirty="0">
                <a:solidFill>
                  <a:srgbClr val="0000FF"/>
                </a:solidFill>
              </a:rPr>
              <a:t> </a:t>
            </a:r>
            <a:r>
              <a:rPr lang="en-GB" sz="1700" dirty="0"/>
              <a:t>beam particles on TCT needed to damage the tracker.</a:t>
            </a:r>
            <a:endParaRPr lang="en-US" sz="1700" dirty="0"/>
          </a:p>
          <a:p>
            <a:pPr lvl="1"/>
            <a:endParaRPr lang="en-US" sz="1600" dirty="0"/>
          </a:p>
        </p:txBody>
      </p:sp>
      <p:pic>
        <p:nvPicPr>
          <p:cNvPr id="9" name="Picture 8" descr="MIB_TP_TAS57_usrbin61_pixel1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58" t="8832" r="1981" b="21652"/>
          <a:stretch/>
        </p:blipFill>
        <p:spPr>
          <a:xfrm>
            <a:off x="149403" y="3754286"/>
            <a:ext cx="4605408" cy="274077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6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 of TAS radius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7923"/>
            <a:ext cx="7963877" cy="1733558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Same study performed for different radii of TAS opening.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more open TAS, fewer particles on TCT are needed to reach the damage threshold</a:t>
            </a:r>
          </a:p>
          <a:p>
            <a:r>
              <a:rPr lang="en-US" dirty="0" smtClean="0"/>
              <a:t>Result can be used to judge severity of beam loss events.</a:t>
            </a:r>
            <a:endParaRPr lang="en-US" dirty="0"/>
          </a:p>
        </p:txBody>
      </p:sp>
      <p:pic>
        <p:nvPicPr>
          <p:cNvPr id="5" name="Picture 4" descr="ProtonsToDamageTracker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6406" y="2752960"/>
            <a:ext cx="6061523" cy="348038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16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77265" y="4301003"/>
            <a:ext cx="10904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HL-LHC</a:t>
            </a:r>
            <a:endParaRPr lang="en-US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4253730" y="3091481"/>
            <a:ext cx="623535" cy="2742662"/>
          </a:xfrm>
          <a:prstGeom prst="rect">
            <a:avLst/>
          </a:prstGeom>
          <a:solidFill>
            <a:srgbClr val="3366FF">
              <a:alpha val="13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817300" y="5366611"/>
            <a:ext cx="6718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LHC</a:t>
            </a:r>
            <a:endParaRPr lang="en-US" sz="2400" b="1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469131" y="5616090"/>
            <a:ext cx="34817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5312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376404" y="3694732"/>
            <a:ext cx="4725369" cy="2429980"/>
            <a:chOff x="9583404" y="3773714"/>
            <a:chExt cx="4725369" cy="2429980"/>
          </a:xfrm>
        </p:grpSpPr>
        <p:pic>
          <p:nvPicPr>
            <p:cNvPr id="2" name="Picture 1" descr="CMS_AG_BP5_TAS57_new_MF_usrbin_63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83404" y="3773714"/>
              <a:ext cx="4725369" cy="242998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550668" y="4023167"/>
              <a:ext cx="109517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HL-LHC</a:t>
              </a:r>
            </a:p>
            <a:p>
              <a:r>
                <a:rPr lang="en-US" sz="1600" b="1" dirty="0" smtClean="0">
                  <a:solidFill>
                    <a:schemeClr val="bg1"/>
                  </a:solidFill>
                </a:rPr>
                <a:t>Beam pipe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beam pipe design.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53262" y="3747582"/>
            <a:ext cx="4277622" cy="2710011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Particle showers from MIB increased.</a:t>
            </a:r>
          </a:p>
          <a:p>
            <a:pPr lvl="1"/>
            <a:r>
              <a:rPr lang="en-US" sz="1600" dirty="0"/>
              <a:t>High eta cone acts as thick material in path of background.</a:t>
            </a:r>
          </a:p>
          <a:p>
            <a:pPr lvl="1"/>
            <a:r>
              <a:rPr lang="en-US" sz="1600" dirty="0"/>
              <a:t>Taper between eta cones sticks into high energetic </a:t>
            </a:r>
            <a:r>
              <a:rPr lang="en-US" sz="1600" dirty="0" err="1"/>
              <a:t>fluence</a:t>
            </a:r>
            <a:r>
              <a:rPr lang="en-US" sz="1600" dirty="0"/>
              <a:t> at low </a:t>
            </a:r>
            <a:r>
              <a:rPr lang="en-US" sz="1600" dirty="0" smtClean="0"/>
              <a:t>R.</a:t>
            </a:r>
          </a:p>
          <a:p>
            <a:pPr lvl="1"/>
            <a:r>
              <a:rPr lang="en-US" sz="1600" dirty="0" smtClean="0"/>
              <a:t>Transition currently being optimized.</a:t>
            </a:r>
            <a:endParaRPr lang="en-US" sz="2000" dirty="0"/>
          </a:p>
          <a:p>
            <a:r>
              <a:rPr lang="en-US" sz="2000" dirty="0" smtClean="0"/>
              <a:t>Increased energy depositions by 60-70% in inner pixel barrel</a:t>
            </a:r>
            <a:endParaRPr lang="en-US" sz="2000" dirty="0"/>
          </a:p>
          <a:p>
            <a:r>
              <a:rPr lang="en-US" sz="2000" dirty="0" smtClean="0">
                <a:solidFill>
                  <a:srgbClr val="0000FF"/>
                </a:solidFill>
              </a:rPr>
              <a:t>Beam pipe has a strong influence on MIB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" y="1248846"/>
            <a:ext cx="7020616" cy="243208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832331" y="2503922"/>
            <a:ext cx="24431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Proposal of </a:t>
            </a:r>
            <a:r>
              <a:rPr lang="en-US" b="1" dirty="0" smtClean="0">
                <a:solidFill>
                  <a:srgbClr val="0000FF"/>
                </a:solidFill>
              </a:rPr>
              <a:t>a HL-LHC </a:t>
            </a:r>
            <a:r>
              <a:rPr lang="en-US" b="1" dirty="0">
                <a:solidFill>
                  <a:srgbClr val="0000FF"/>
                </a:solidFill>
              </a:rPr>
              <a:t>beam pipe </a:t>
            </a:r>
            <a:r>
              <a:rPr lang="en-US" b="1" dirty="0" smtClean="0">
                <a:solidFill>
                  <a:srgbClr val="0000FF"/>
                </a:solidFill>
              </a:rPr>
              <a:t>design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(currently under study)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48024" y="1785066"/>
            <a:ext cx="17537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Run2 beam pipe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7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&amp; Limitations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13" y="1393651"/>
            <a:ext cx="8229600" cy="5031726"/>
          </a:xfrm>
        </p:spPr>
        <p:txBody>
          <a:bodyPr>
            <a:normAutofit lnSpcReduction="10000"/>
          </a:bodyPr>
          <a:lstStyle/>
          <a:p>
            <a:r>
              <a:rPr lang="en-US" sz="2100" dirty="0" smtClean="0"/>
              <a:t>Generic background data used as first estimation</a:t>
            </a:r>
          </a:p>
          <a:p>
            <a:pPr lvl="1"/>
            <a:r>
              <a:rPr lang="en-US" sz="1700" dirty="0" smtClean="0"/>
              <a:t>Simulations specific to beam loss events to be studied.</a:t>
            </a:r>
          </a:p>
          <a:p>
            <a:pPr lvl="1"/>
            <a:r>
              <a:rPr lang="en-US" sz="1700" dirty="0" smtClean="0"/>
              <a:t>Most interested in crab failure</a:t>
            </a:r>
            <a:r>
              <a:rPr lang="en-US" sz="1700" dirty="0"/>
              <a:t> </a:t>
            </a:r>
            <a:r>
              <a:rPr lang="en-US" sz="1700" dirty="0" smtClean="0"/>
              <a:t>and asynchronous dump</a:t>
            </a:r>
          </a:p>
          <a:p>
            <a:endParaRPr lang="en-US" sz="1050" dirty="0" smtClean="0"/>
          </a:p>
          <a:p>
            <a:r>
              <a:rPr lang="en-US" sz="2100" dirty="0" smtClean="0"/>
              <a:t>Shown </a:t>
            </a:r>
            <a:r>
              <a:rPr lang="en-US" sz="2100" dirty="0"/>
              <a:t>results are for potentially damaging events, significant safety factors should be considered</a:t>
            </a:r>
            <a:r>
              <a:rPr lang="en-US" sz="2100" dirty="0" smtClean="0"/>
              <a:t>.</a:t>
            </a:r>
            <a:endParaRPr lang="en-US" sz="2000" dirty="0" smtClean="0"/>
          </a:p>
          <a:p>
            <a:endParaRPr lang="en-US" sz="1200" dirty="0" smtClean="0"/>
          </a:p>
          <a:p>
            <a:r>
              <a:rPr lang="en-US" sz="2100" dirty="0"/>
              <a:t>D</a:t>
            </a:r>
            <a:r>
              <a:rPr lang="en-US" sz="2100" dirty="0" smtClean="0"/>
              <a:t>amage </a:t>
            </a:r>
            <a:r>
              <a:rPr lang="en-US" sz="2100" dirty="0"/>
              <a:t>thresholds </a:t>
            </a:r>
            <a:r>
              <a:rPr lang="en-US" sz="2100" dirty="0" smtClean="0"/>
              <a:t>for </a:t>
            </a:r>
            <a:r>
              <a:rPr lang="en-US" sz="2100" dirty="0"/>
              <a:t>phase 2 modules to be </a:t>
            </a:r>
            <a:r>
              <a:rPr lang="en-US" sz="2100" dirty="0" smtClean="0"/>
              <a:t>defined.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Risk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factors may be different due to 65nm instead of 250nm FE electronics process and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designs.</a:t>
            </a:r>
            <a:endParaRPr lang="en-US" sz="11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expect a substantial difference between planar sensors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(operating up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1500V)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and 3D sensors which will likely have less than 100V bias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 development will include measurements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on phase-2 pixel and strip modules under intense beam loss </a:t>
            </a: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</a:p>
          <a:p>
            <a:pPr lvl="2"/>
            <a:r>
              <a:rPr lang="en-US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lang="en-US" sz="1700" dirty="0">
                <a:latin typeface="Arial" panose="020B0604020202020204" pitchFamily="34" charset="0"/>
                <a:cs typeface="Arial" panose="020B0604020202020204" pitchFamily="34" charset="0"/>
              </a:rPr>
              <a:t>benefit from a more extensive test period, with larger control over the incident beam </a:t>
            </a:r>
            <a:endParaRPr lang="en-US" sz="1800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94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920" y="1354124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Passive protection from beam loss events important for experiments.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Note: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lifetime reasons, innermost Pixel layers in ATLAS and CMS are replaceable, but a major beam accident could be expensive in time and material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Influence of TAS diameter</a:t>
            </a:r>
          </a:p>
          <a:p>
            <a:pPr lvl="1"/>
            <a:r>
              <a:rPr lang="en-US" dirty="0" smtClean="0"/>
              <a:t>The smaller the better for experiments, especially in HL-LHC</a:t>
            </a:r>
            <a:endParaRPr lang="en-US" dirty="0"/>
          </a:p>
          <a:p>
            <a:pPr lvl="1"/>
            <a:r>
              <a:rPr lang="en-US" dirty="0" smtClean="0"/>
              <a:t>between 54 and 60 mm are focus of the studies.</a:t>
            </a:r>
          </a:p>
          <a:p>
            <a:pPr lvl="1"/>
            <a:r>
              <a:rPr lang="en-US" dirty="0" smtClean="0"/>
              <a:t>No significant difference in this range for considered beam loss events.</a:t>
            </a:r>
          </a:p>
          <a:p>
            <a:endParaRPr lang="en-US" dirty="0" smtClean="0"/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Very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interested in ongoing “catastrophic beam loss” simulations, to understand magnitude of effect (p/cm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possible for worst-case accidents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91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9997"/>
            <a:ext cx="7827108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Damage to Silicon detectors</a:t>
            </a:r>
          </a:p>
          <a:p>
            <a:pPr lvl="1"/>
            <a:r>
              <a:rPr lang="en-US" dirty="0" smtClean="0"/>
              <a:t>Tests performed with current detector modules.</a:t>
            </a:r>
          </a:p>
          <a:p>
            <a:pPr lvl="1"/>
            <a:r>
              <a:rPr lang="en-US" dirty="0"/>
              <a:t>Concerns and damage </a:t>
            </a:r>
            <a:r>
              <a:rPr lang="en-US" dirty="0" smtClean="0"/>
              <a:t>levels</a:t>
            </a:r>
            <a:endParaRPr lang="en-US" dirty="0"/>
          </a:p>
          <a:p>
            <a:r>
              <a:rPr lang="en-US" dirty="0" smtClean="0"/>
              <a:t>Failure scenarios from the point of view of the experiments</a:t>
            </a:r>
          </a:p>
          <a:p>
            <a:r>
              <a:rPr lang="en-US" dirty="0" smtClean="0"/>
              <a:t>Beam loss studies in ATLAS and CMS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hanges from LHC to HL-LHC</a:t>
            </a:r>
          </a:p>
          <a:p>
            <a:pPr lvl="1"/>
            <a:r>
              <a:rPr lang="en-US" dirty="0" smtClean="0"/>
              <a:t>Influence of the TAS diameter</a:t>
            </a:r>
          </a:p>
          <a:p>
            <a:pPr lvl="1"/>
            <a:r>
              <a:rPr lang="en-US" dirty="0" smtClean="0"/>
              <a:t>Influence of the the beam pipe</a:t>
            </a:r>
          </a:p>
          <a:p>
            <a:r>
              <a:rPr lang="en-US" dirty="0" smtClean="0"/>
              <a:t>Limitations of currently available information and planned studies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686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600608"/>
            <a:ext cx="7772400" cy="1362075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20</a:t>
            </a:fld>
            <a:endParaRPr lang="en-US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0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1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Acknowledgements</a:t>
            </a:r>
          </a:p>
          <a:p>
            <a:r>
              <a:rPr lang="en-US" dirty="0" smtClean="0"/>
              <a:t>On behalf of CMS</a:t>
            </a:r>
          </a:p>
          <a:p>
            <a:pPr lvl="1"/>
            <a:r>
              <a:rPr lang="en-US" dirty="0" smtClean="0"/>
              <a:t>Thanks to CMS BRIL Radiation Simulation team, CMS Upgrade coordination, CMS technical coordination, CMS Tracker project.</a:t>
            </a:r>
          </a:p>
          <a:p>
            <a:r>
              <a:rPr lang="en-US" dirty="0" smtClean="0"/>
              <a:t>On behalf of ATLAS</a:t>
            </a:r>
          </a:p>
          <a:p>
            <a:pPr lvl="1"/>
            <a:r>
              <a:rPr lang="en-US" dirty="0" smtClean="0"/>
              <a:t>ATLAS simulation team, ATLAS technical coordination, ATLAS radiation background simulation team, ATLAS Upgrade team.</a:t>
            </a:r>
          </a:p>
          <a:p>
            <a:endParaRPr lang="en-US" dirty="0" smtClean="0"/>
          </a:p>
          <a:p>
            <a:r>
              <a:rPr lang="en-US" dirty="0" smtClean="0"/>
              <a:t>Thanks to LHC Background Study Group, LHC collimation team</a:t>
            </a:r>
          </a:p>
          <a:p>
            <a:r>
              <a:rPr lang="en-US" dirty="0" smtClean="0"/>
              <a:t>Thanks to </a:t>
            </a:r>
            <a:r>
              <a:rPr lang="en-US" dirty="0"/>
              <a:t>FLUKA team (EN-STI) </a:t>
            </a:r>
          </a:p>
        </p:txBody>
      </p:sp>
    </p:spTree>
    <p:extLst>
      <p:ext uri="{BB962C8B-B14F-4D97-AF65-F5344CB8AC3E}">
        <p14:creationId xmlns:p14="http://schemas.microsoft.com/office/powerpoint/2010/main" val="145317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362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" name="Picture 2" descr="CMS_AG_BP5_TAS57_new_MF_usrbin_4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663694"/>
            <a:ext cx="4990532" cy="2595592"/>
          </a:xfrm>
          <a:prstGeom prst="rect">
            <a:avLst/>
          </a:prstGeom>
        </p:spPr>
      </p:pic>
      <p:pic>
        <p:nvPicPr>
          <p:cNvPr id="4" name="Picture 3" descr="CMS3720_MIB_new_MF_usrbin_41_charge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39486"/>
            <a:ext cx="4937782" cy="25148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36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MS3720_MIB_new_MF_usrbin_21_charg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61674"/>
            <a:ext cx="4741508" cy="2438001"/>
          </a:xfrm>
          <a:prstGeom prst="rect">
            <a:avLst/>
          </a:prstGeom>
        </p:spPr>
      </p:pic>
      <p:pic>
        <p:nvPicPr>
          <p:cNvPr id="3" name="Picture 2" descr="CMS_AG_BP5_TAS57_new_MF_usrbin_2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40851"/>
            <a:ext cx="4741508" cy="24626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Fluence</a:t>
            </a:r>
            <a:r>
              <a:rPr lang="en-US" dirty="0" smtClean="0"/>
              <a:t> in CMS Strip Tracker</a:t>
            </a:r>
            <a:endParaRPr lang="en-US" dirty="0"/>
          </a:p>
        </p:txBody>
      </p:sp>
      <p:pic>
        <p:nvPicPr>
          <p:cNvPr id="4" name="Picture 3" descr="1DchPart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1509" y="1968502"/>
            <a:ext cx="4402492" cy="308174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61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 &amp; Limitations</a:t>
            </a:r>
            <a:br>
              <a:rPr lang="en-US" dirty="0" smtClean="0"/>
            </a:br>
            <a:r>
              <a:rPr lang="en-US" dirty="0" smtClean="0"/>
              <a:t>extended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2513" y="1201614"/>
            <a:ext cx="8229600" cy="5223763"/>
          </a:xfrm>
        </p:spPr>
        <p:txBody>
          <a:bodyPr>
            <a:normAutofit fontScale="85000" lnSpcReduction="20000"/>
          </a:bodyPr>
          <a:lstStyle/>
          <a:p>
            <a:r>
              <a:rPr lang="en-US" sz="2100" dirty="0"/>
              <a:t>Protection from “slow events” by active protection. i.e. slower than 3 turns not an issue</a:t>
            </a:r>
            <a:r>
              <a:rPr lang="en-US" sz="2100" dirty="0" smtClean="0"/>
              <a:t>.</a:t>
            </a:r>
          </a:p>
          <a:p>
            <a:r>
              <a:rPr lang="en-US" sz="2100" dirty="0" smtClean="0"/>
              <a:t>Generic background data used. Simulations specific to beam loss events to be studied. (crab failure, asynchronous dump)</a:t>
            </a:r>
          </a:p>
          <a:p>
            <a:r>
              <a:rPr lang="en-US" sz="2100" dirty="0" smtClean="0"/>
              <a:t>Simulation geometries based on current assumptions, certain elements likely to change</a:t>
            </a:r>
          </a:p>
          <a:p>
            <a:pPr lvl="1"/>
            <a:r>
              <a:rPr lang="en-US" sz="1900" dirty="0" smtClean="0"/>
              <a:t>Final layout of pixel detectors (i.e. radius of inner most layer)</a:t>
            </a:r>
          </a:p>
          <a:p>
            <a:pPr lvl="1"/>
            <a:r>
              <a:rPr lang="en-US" sz="1900" dirty="0" smtClean="0"/>
              <a:t>Beam pipe geometry</a:t>
            </a:r>
          </a:p>
          <a:p>
            <a:pPr lvl="1"/>
            <a:r>
              <a:rPr lang="en-US" sz="1900" dirty="0" smtClean="0"/>
              <a:t>FLUKA model of straight section</a:t>
            </a:r>
          </a:p>
          <a:p>
            <a:r>
              <a:rPr lang="en-US" sz="2100" dirty="0"/>
              <a:t>Shown results are for potentially damaging events, significant safety factors should be considered</a:t>
            </a:r>
            <a:r>
              <a:rPr lang="en-US" sz="2100" dirty="0" smtClean="0"/>
              <a:t>.</a:t>
            </a:r>
            <a:endParaRPr lang="en-US" sz="2000" dirty="0" smtClean="0"/>
          </a:p>
          <a:p>
            <a:r>
              <a:rPr lang="en-US" sz="2100" dirty="0"/>
              <a:t>Actual damage thresholds to be defined for phase 2 sensors &amp; electronics.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Part of the development should be measurements on </a:t>
            </a:r>
            <a:r>
              <a:rPr lang="en-US" sz="2100" dirty="0">
                <a:latin typeface="Arial" panose="020B0604020202020204" pitchFamily="34" charset="0"/>
                <a:cs typeface="Arial" panose="020B0604020202020204" pitchFamily="34" charset="0"/>
              </a:rPr>
              <a:t>phase-2 pixel </a:t>
            </a:r>
            <a:r>
              <a:rPr lang="en-US" sz="2100" dirty="0" smtClean="0">
                <a:latin typeface="Arial" panose="020B0604020202020204" pitchFamily="34" charset="0"/>
                <a:cs typeface="Arial" panose="020B0604020202020204" pitchFamily="34" charset="0"/>
              </a:rPr>
              <a:t>and strip modules under intense beam loss conditions:</a:t>
            </a:r>
            <a:endParaRPr lang="en-US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Risk factors may be different due to 65nm instead of 250nm FE electronics process and </a:t>
            </a:r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designs.</a:t>
            </a:r>
          </a:p>
          <a:p>
            <a:pPr lvl="1"/>
            <a:r>
              <a:rPr lang="en-US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expect a substantial difference between planar sensors (which might operate with up to 1500V bias after high radiation doses) and 3D sensors which will likely have less than 100V bias.</a:t>
            </a: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Would benefit from a more extensive test period, with larger control over the incident beam (ability to localize charge deposition into a smaller region perhaps ?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29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543800" cy="1143000"/>
          </a:xfrm>
        </p:spPr>
        <p:txBody>
          <a:bodyPr/>
          <a:lstStyle/>
          <a:p>
            <a:r>
              <a:rPr lang="en-US" dirty="0" smtClean="0"/>
              <a:t>Damage to Silicon pixel detectors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2027"/>
            <a:ext cx="8229600" cy="450299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Module damage expected to occur at very high instantaneous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flux.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Dose low compared to integrated dose tolerance, but deposition of high amount of energy at one moment.</a:t>
            </a:r>
          </a:p>
          <a:p>
            <a:pPr lvl="0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Huge charge carrier density is created inside sensor</a:t>
            </a: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Energy stored 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HV decoupling capacitor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will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discharge through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sensor and is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dumped into the analog preamplifier, potentially destroying the FETs.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Such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damage mechanisms were observed by CMS on their pixel modules using a high intensity IR laser to deposit massive amounts of charge in the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sensor. </a:t>
            </a:r>
          </a:p>
          <a:p>
            <a:pPr lvl="2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damage threshold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observed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a function of the presence and size of the HV decoupling capacitor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/>
            <a:endParaRPr lang="en-US" dirty="0" smtClean="0"/>
          </a:p>
          <a:p>
            <a:pPr lvl="1"/>
            <a:endParaRPr lang="en-US" baseline="30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563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490" y="3673236"/>
            <a:ext cx="3387007" cy="2057008"/>
          </a:xfrm>
          <a:prstGeom prst="rect">
            <a:avLst/>
          </a:prstGeom>
        </p:spPr>
      </p:pic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1"/>
            <a:ext cx="7543800" cy="1143000"/>
          </a:xfrm>
        </p:spPr>
        <p:txBody>
          <a:bodyPr anchor="ctr">
            <a:norm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ixel module tests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34424" y="1430385"/>
            <a:ext cx="8383948" cy="24851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TLAS study phase 0 detector: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Special test beam configuration with a single PS bunch of 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 with 42 ns width.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Module (size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1.6 x 6.0 cm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placed edge-on in beam, beam parallel to sensor in long direction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At the center of the extracted beam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3x10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p/cm</a:t>
            </a:r>
            <a:r>
              <a:rPr lang="en-US" sz="1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(average of 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1.6x10</a:t>
            </a:r>
            <a:r>
              <a:rPr lang="en-US" sz="1400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p/cm</a:t>
            </a:r>
            <a:r>
              <a:rPr lang="en-US" sz="1400" baseline="300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across module).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Production module operating with nominal LV/HV bias, using realistic powering scheme, services, and power supplies.</a:t>
            </a:r>
          </a:p>
          <a:p>
            <a:r>
              <a:rPr lang="en-US" sz="1400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damage was observed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slight increase in leakage current due to total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of ~600 Gray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exposure.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29th Oct 15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M.Guthoff, A.Sbrizzi - Effects of beam losses to CMS &amp; ATLAS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1497" y="4302383"/>
            <a:ext cx="2536747" cy="1077218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 anchor="ctr" anchorCtr="1">
            <a:spAutoFit/>
          </a:bodyPr>
          <a:lstStyle/>
          <a:p>
            <a:r>
              <a:rPr lang="en-US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Fluence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map for beam at module location, normalized to % of maximum (3x10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p/cm</a:t>
            </a:r>
            <a:r>
              <a:rPr lang="en-US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6671825" y="3488079"/>
            <a:ext cx="218830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A. </a:t>
            </a: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Andreazza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al.</a:t>
            </a:r>
          </a:p>
          <a:p>
            <a:r>
              <a:rPr 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NIM 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 565 (2006) 50-54</a:t>
            </a:r>
            <a:endParaRPr lang="en-US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4857" y="5794383"/>
            <a:ext cx="8535276" cy="7489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Similar study by CMS showed no damage to CMS pixel sensor at 5 x 10</a:t>
            </a:r>
            <a:r>
              <a:rPr lang="en-US" sz="1600" b="1" baseline="30000" dirty="0" smtClean="0">
                <a:latin typeface="Arial"/>
                <a:cs typeface="Arial"/>
              </a:rPr>
              <a:t>9</a:t>
            </a:r>
            <a:r>
              <a:rPr lang="en-US" sz="1600" b="1" dirty="0" smtClean="0">
                <a:latin typeface="Arial"/>
                <a:cs typeface="Arial"/>
              </a:rPr>
              <a:t> particles/cm</a:t>
            </a:r>
            <a:r>
              <a:rPr lang="en-US" sz="1600" b="1" baseline="30000" dirty="0" smtClean="0">
                <a:latin typeface="Arial"/>
                <a:cs typeface="Arial"/>
              </a:rPr>
              <a:t>2</a:t>
            </a:r>
          </a:p>
          <a:p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M.Dinardo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CMS-DN-2013/11</a:t>
            </a:r>
          </a:p>
          <a:p>
            <a:endParaRPr lang="en-US" sz="1600" b="1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9315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891689" cy="1143000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est beam study, phase 0 strip sensors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769" y="1577731"/>
            <a:ext cx="4179526" cy="1919653"/>
          </a:xfrm>
        </p:spPr>
        <p:txBody>
          <a:bodyPr>
            <a:normAutofit fontScale="85000" lnSpcReduction="20000"/>
          </a:bodyPr>
          <a:lstStyle/>
          <a:p>
            <a:pPr lvl="1"/>
            <a:endParaRPr lang="en-US" b="0" dirty="0"/>
          </a:p>
          <a:p>
            <a:r>
              <a:rPr lang="en-US" dirty="0" smtClean="0"/>
              <a:t>Voltage </a:t>
            </a:r>
            <a:r>
              <a:rPr lang="en-US" dirty="0"/>
              <a:t>drop over oxide can create “pin holes”, breaking the dielectric layer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CMS </a:t>
            </a:r>
            <a:r>
              <a:rPr lang="en-US" dirty="0"/>
              <a:t>test beam studies have not revealed damage to strip </a:t>
            </a:r>
            <a:r>
              <a:rPr lang="en-US" dirty="0" smtClean="0"/>
              <a:t>sensors at 1e9 </a:t>
            </a:r>
            <a:r>
              <a:rPr lang="en-US" dirty="0"/>
              <a:t>MIPs/cm</a:t>
            </a:r>
            <a:r>
              <a:rPr lang="en-US" baseline="30000" dirty="0"/>
              <a:t>2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934" y="4022443"/>
            <a:ext cx="2990361" cy="19472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258" y="3918636"/>
            <a:ext cx="3115631" cy="21487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68544" y="6067348"/>
            <a:ext cx="7836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400" b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M.Fahrer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Ph.D. thesis, Univ. Karlsruhe, IEKP-KA/2006-9, M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en-US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Fahrer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NIMA 518 (2004) </a:t>
            </a:r>
            <a:r>
              <a:rPr lang="en-US" sz="1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328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3390" y="4318656"/>
            <a:ext cx="1555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Complete breakdown of bias Voltage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591655" y="4780321"/>
            <a:ext cx="595920" cy="2514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248036" y="4318656"/>
            <a:ext cx="18073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Voltage over dielectric, far below critical limit for pinholes (120V)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280275" y="4436150"/>
            <a:ext cx="1967762" cy="5568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61210" y="3675355"/>
            <a:ext cx="5152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Irradiation of CMS  </a:t>
            </a:r>
            <a:r>
              <a:rPr lang="en-US" b="1" dirty="0">
                <a:solidFill>
                  <a:srgbClr val="008000"/>
                </a:solidFill>
              </a:rPr>
              <a:t>s</a:t>
            </a:r>
            <a:r>
              <a:rPr lang="en-US" b="1" dirty="0" smtClean="0">
                <a:solidFill>
                  <a:srgbClr val="008000"/>
                </a:solidFill>
              </a:rPr>
              <a:t>trip modules with PS test beam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5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6967" y="1656354"/>
            <a:ext cx="3378926" cy="201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8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loss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4112"/>
            <a:ext cx="8229600" cy="973668"/>
          </a:xfrm>
        </p:spPr>
        <p:txBody>
          <a:bodyPr>
            <a:normAutofit/>
          </a:bodyPr>
          <a:lstStyle/>
          <a:p>
            <a:r>
              <a:rPr lang="en-US" dirty="0" smtClean="0"/>
              <a:t>Potentially catastrophic beam loss event can be classified in two groups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2257779"/>
            <a:ext cx="4136571" cy="2878667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84138">
              <a:lnSpc>
                <a:spcPct val="170000"/>
              </a:lnSpc>
              <a:buNone/>
            </a:pPr>
            <a:r>
              <a:rPr lang="en-US" dirty="0" smtClean="0"/>
              <a:t>Ultra-fast failures</a:t>
            </a:r>
          </a:p>
          <a:p>
            <a:pPr>
              <a:lnSpc>
                <a:spcPct val="110000"/>
              </a:lnSpc>
            </a:pPr>
            <a:r>
              <a:rPr lang="en-US" sz="1800" dirty="0" smtClean="0"/>
              <a:t>Event could be anywhere in LHC, beam loss mostly in collimation system.</a:t>
            </a:r>
          </a:p>
          <a:p>
            <a:r>
              <a:rPr lang="en-US" sz="1800" dirty="0" smtClean="0"/>
              <a:t>Certain percentage of beam loss at tertiary collimators.</a:t>
            </a:r>
          </a:p>
          <a:p>
            <a:r>
              <a:rPr lang="en-US" sz="1800" dirty="0" smtClean="0"/>
              <a:t>Events between cleaning and experiment most dangerous.</a:t>
            </a:r>
          </a:p>
          <a:p>
            <a:r>
              <a:rPr lang="en-US" sz="1800" dirty="0" smtClean="0"/>
              <a:t>Examples:</a:t>
            </a:r>
          </a:p>
          <a:p>
            <a:pPr lvl="1"/>
            <a:r>
              <a:rPr lang="en-US" sz="1400" dirty="0" smtClean="0"/>
              <a:t>Crab cavity failure</a:t>
            </a:r>
            <a:endParaRPr lang="en-US" sz="1400" dirty="0"/>
          </a:p>
          <a:p>
            <a:pPr lvl="1"/>
            <a:r>
              <a:rPr lang="en-US" sz="1400" dirty="0" smtClean="0"/>
              <a:t>asynchronous beam bump</a:t>
            </a:r>
          </a:p>
          <a:p>
            <a:pPr lvl="1"/>
            <a:endParaRPr lang="en-US" sz="1400" dirty="0"/>
          </a:p>
          <a:p>
            <a:endParaRPr lang="en-US" sz="180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40111" y="2257779"/>
            <a:ext cx="3860800" cy="2878667"/>
          </a:xfrm>
          <a:prstGeom prst="rect">
            <a:avLst/>
          </a:prstGeom>
          <a:ln>
            <a:solidFill>
              <a:srgbClr val="008000"/>
            </a:solidFill>
          </a:ln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b="1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84138">
              <a:lnSpc>
                <a:spcPct val="150000"/>
              </a:lnSpc>
              <a:buNone/>
            </a:pPr>
            <a:r>
              <a:rPr lang="en-US" dirty="0" smtClean="0"/>
              <a:t>Local events</a:t>
            </a:r>
          </a:p>
          <a:p>
            <a:r>
              <a:rPr lang="en-US" sz="1800" dirty="0" smtClean="0"/>
              <a:t>Inelastic beam loss close to experiment</a:t>
            </a:r>
          </a:p>
          <a:p>
            <a:r>
              <a:rPr lang="en-US" sz="1800" dirty="0" smtClean="0"/>
              <a:t>Examples:</a:t>
            </a:r>
          </a:p>
          <a:p>
            <a:pPr lvl="1"/>
            <a:r>
              <a:rPr lang="en-US" sz="1400" dirty="0" smtClean="0"/>
              <a:t>UFOs</a:t>
            </a:r>
          </a:p>
          <a:p>
            <a:pPr lvl="1"/>
            <a:r>
              <a:rPr lang="en-US" sz="1400" dirty="0" smtClean="0"/>
              <a:t>Non-conformities, potentially dangerous in combined failure scenarios.</a:t>
            </a:r>
          </a:p>
          <a:p>
            <a:pPr lvl="1"/>
            <a:r>
              <a:rPr lang="en-US" sz="1400" dirty="0" smtClean="0"/>
              <a:t>Bad vacuum usually too slow.</a:t>
            </a:r>
            <a:endParaRPr lang="en-US" sz="14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57201" y="5203294"/>
            <a:ext cx="824371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Related talks at workshop:</a:t>
            </a:r>
          </a:p>
          <a:p>
            <a:pPr marL="184150" lvl="1" indent="-184150">
              <a:buFont typeface="Arial"/>
              <a:buChar char="•"/>
            </a:pPr>
            <a:r>
              <a:rPr lang="en-US" sz="1200" b="1" dirty="0" err="1">
                <a:latin typeface="Arial"/>
                <a:cs typeface="Arial"/>
              </a:rPr>
              <a:t>Roderik</a:t>
            </a:r>
            <a:r>
              <a:rPr lang="en-US" sz="1200" b="1" dirty="0">
                <a:latin typeface="Arial"/>
                <a:cs typeface="Arial"/>
              </a:rPr>
              <a:t> BRUCE: Collimation hierarchy and tracking for extraction </a:t>
            </a:r>
            <a:r>
              <a:rPr lang="en-US" sz="1200" b="1" dirty="0" smtClean="0">
                <a:latin typeface="Arial"/>
                <a:cs typeface="Arial"/>
              </a:rPr>
              <a:t>failures. </a:t>
            </a:r>
            <a:r>
              <a:rPr lang="en-US" sz="1200" b="1" dirty="0">
                <a:latin typeface="Arial"/>
                <a:cs typeface="Arial"/>
              </a:rPr>
              <a:t>Plenary session, Thursday 9</a:t>
            </a:r>
            <a:r>
              <a:rPr lang="en-US" sz="1200" b="1" dirty="0" smtClean="0">
                <a:latin typeface="Arial"/>
                <a:cs typeface="Arial"/>
              </a:rPr>
              <a:t>:15</a:t>
            </a:r>
            <a:endParaRPr lang="en-US" sz="1200" b="1" dirty="0" smtClean="0">
              <a:latin typeface="Arial"/>
              <a:cs typeface="Arial"/>
            </a:endParaRPr>
          </a:p>
          <a:p>
            <a:pPr marL="184150" lvl="1" indent="-184150">
              <a:buFont typeface="Arial"/>
              <a:buChar char="•"/>
            </a:pPr>
            <a:r>
              <a:rPr lang="en-US" sz="1200" b="1" dirty="0" smtClean="0">
                <a:latin typeface="Arial"/>
                <a:cs typeface="Arial"/>
              </a:rPr>
              <a:t>Andrea </a:t>
            </a:r>
            <a:r>
              <a:rPr lang="en-US" sz="1200" b="1" dirty="0">
                <a:latin typeface="Arial"/>
                <a:cs typeface="Arial"/>
              </a:rPr>
              <a:t>SANTAMARIA: Crab cavity failure modes and IR protection. </a:t>
            </a:r>
            <a:r>
              <a:rPr lang="en-US" sz="1200" b="1" dirty="0" smtClean="0">
                <a:latin typeface="Arial"/>
                <a:cs typeface="Arial"/>
              </a:rPr>
              <a:t>WP5-WP7-WP8-WP14 joint session, Wednesday </a:t>
            </a:r>
            <a:r>
              <a:rPr lang="en-US" sz="1200" b="1" dirty="0">
                <a:latin typeface="Arial"/>
                <a:cs typeface="Arial"/>
              </a:rPr>
              <a:t>16:30</a:t>
            </a:r>
          </a:p>
          <a:p>
            <a:pPr marL="184150" lvl="1" indent="-184150">
              <a:buFont typeface="Arial"/>
              <a:buChar char="•"/>
            </a:pPr>
            <a:r>
              <a:rPr lang="en-US" sz="1200" b="1" dirty="0" err="1">
                <a:latin typeface="Arial"/>
                <a:cs typeface="Arial"/>
              </a:rPr>
              <a:t>Kyrre</a:t>
            </a:r>
            <a:r>
              <a:rPr lang="en-US" sz="1200" b="1" dirty="0">
                <a:latin typeface="Arial"/>
                <a:cs typeface="Arial"/>
              </a:rPr>
              <a:t> SJOBAEK: Sources of failures and their tracking. Plenary session, </a:t>
            </a:r>
            <a:r>
              <a:rPr lang="en-US" sz="1200" b="1" dirty="0" smtClean="0">
                <a:latin typeface="Arial"/>
                <a:cs typeface="Arial"/>
              </a:rPr>
              <a:t>Thursday </a:t>
            </a:r>
            <a:r>
              <a:rPr lang="en-US" sz="1200" b="1" dirty="0">
                <a:latin typeface="Arial"/>
                <a:cs typeface="Arial"/>
              </a:rPr>
              <a:t>9:30</a:t>
            </a:r>
          </a:p>
        </p:txBody>
      </p:sp>
    </p:spTree>
    <p:extLst>
      <p:ext uri="{BB962C8B-B14F-4D97-AF65-F5344CB8AC3E}">
        <p14:creationId xmlns:p14="http://schemas.microsoft.com/office/powerpoint/2010/main" val="204082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ATLAS simulation and the TAS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9036" y="1252240"/>
            <a:ext cx="8814964" cy="509201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Calibri" charset="0"/>
                <a:ea typeface="MS PGothic" charset="0"/>
              </a:rPr>
              <a:t>The TAS is a copper cylinder placed inside the ATLAS shielding system</a:t>
            </a:r>
            <a:r>
              <a:rPr lang="en-US" sz="1800" dirty="0" smtClean="0">
                <a:latin typeface="Calibri" charset="0"/>
                <a:ea typeface="MS PGothic" charset="0"/>
              </a:rPr>
              <a:t>.</a:t>
            </a:r>
            <a:endParaRPr lang="en-US" sz="1800" dirty="0">
              <a:latin typeface="Calibri" charset="0"/>
              <a:ea typeface="MS PGothic" charset="0"/>
            </a:endParaRPr>
          </a:p>
        </p:txBody>
      </p:sp>
      <p:pic>
        <p:nvPicPr>
          <p:cNvPr id="19" name="Picture 14" descr="\\cern.ch\dfs\Users\a\asbrizzi\Desktop\vp1_geometry_run0_evt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1425" y="1899868"/>
            <a:ext cx="6353175" cy="445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4416600" y="4044580"/>
            <a:ext cx="1677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Shielding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5431013" y="3879480"/>
            <a:ext cx="1677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>
                <a:solidFill>
                  <a:schemeClr val="bg1"/>
                </a:solidFill>
              </a:rPr>
              <a:t>TAS</a:t>
            </a:r>
            <a:endParaRPr lang="en-US" sz="180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724700" y="4089030"/>
            <a:ext cx="523875" cy="13811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6"/>
          <p:cNvSpPr txBox="1">
            <a:spLocks noChangeArrowheads="1"/>
          </p:cNvSpPr>
          <p:nvPr/>
        </p:nvSpPr>
        <p:spPr bwMode="auto">
          <a:xfrm>
            <a:off x="1111425" y="2030043"/>
            <a:ext cx="167798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>
                <a:solidFill>
                  <a:schemeClr val="bg1"/>
                </a:solidFill>
              </a:rPr>
              <a:t>ATLAS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1144763" y="3801693"/>
            <a:ext cx="1520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>
                <a:solidFill>
                  <a:schemeClr val="bg1"/>
                </a:solidFill>
              </a:rPr>
              <a:t>Pixel detector</a:t>
            </a:r>
            <a:endParaRPr lang="en-US" sz="180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397300" y="3939805"/>
            <a:ext cx="1354138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3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Dimensions of the TAS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9036" y="1252240"/>
            <a:ext cx="8814964" cy="1437707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" charset="0"/>
                <a:ea typeface="MS PGothic" charset="0"/>
              </a:rPr>
              <a:t>TAS radius = 17-250 mm, TAS length = 1.8 m</a:t>
            </a:r>
          </a:p>
          <a:p>
            <a:r>
              <a:rPr lang="en-US" sz="2000" dirty="0">
                <a:latin typeface="Calibri" charset="0"/>
                <a:ea typeface="MS PGothic" charset="0"/>
              </a:rPr>
              <a:t>In the ATLAS simulation the TAS appears split in two cylinders</a:t>
            </a:r>
          </a:p>
          <a:p>
            <a:pPr lvl="1"/>
            <a:r>
              <a:rPr lang="en-US" sz="1800" dirty="0">
                <a:latin typeface="Calibri" charset="0"/>
                <a:ea typeface="MS PGothic" charset="0"/>
              </a:rPr>
              <a:t>17 mm &lt; R &lt; 30 mm, 30 mm &lt; R &lt; 250 </a:t>
            </a:r>
            <a:r>
              <a:rPr lang="en-US" sz="1800" dirty="0" smtClean="0">
                <a:latin typeface="Calibri" charset="0"/>
                <a:ea typeface="MS PGothic" charset="0"/>
              </a:rPr>
              <a:t>mm</a:t>
            </a:r>
            <a:endParaRPr lang="en-US" sz="1800" dirty="0">
              <a:latin typeface="Calibri" charset="0"/>
              <a:ea typeface="MS PGothic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84418" y="372361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TextBox 6"/>
          <p:cNvSpPr txBox="1">
            <a:spLocks noChangeArrowheads="1"/>
          </p:cNvSpPr>
          <p:nvPr/>
        </p:nvSpPr>
        <p:spPr bwMode="auto">
          <a:xfrm>
            <a:off x="4311650" y="3969336"/>
            <a:ext cx="1677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>
                <a:solidFill>
                  <a:schemeClr val="bg1"/>
                </a:solidFill>
              </a:rPr>
              <a:t>Shielding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21" name="TextBox 6"/>
          <p:cNvSpPr txBox="1">
            <a:spLocks noChangeArrowheads="1"/>
          </p:cNvSpPr>
          <p:nvPr/>
        </p:nvSpPr>
        <p:spPr bwMode="auto">
          <a:xfrm>
            <a:off x="5326063" y="3804236"/>
            <a:ext cx="16779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>
                <a:solidFill>
                  <a:schemeClr val="bg1"/>
                </a:solidFill>
              </a:rPr>
              <a:t>TAS</a:t>
            </a:r>
            <a:endParaRPr lang="en-US" sz="180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619750" y="4013786"/>
            <a:ext cx="523875" cy="13811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6"/>
          <p:cNvSpPr txBox="1">
            <a:spLocks noChangeArrowheads="1"/>
          </p:cNvSpPr>
          <p:nvPr/>
        </p:nvSpPr>
        <p:spPr bwMode="auto">
          <a:xfrm>
            <a:off x="1039813" y="3726449"/>
            <a:ext cx="1520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200" dirty="0">
                <a:solidFill>
                  <a:schemeClr val="bg1"/>
                </a:solidFill>
              </a:rPr>
              <a:t>Pixel detector</a:t>
            </a:r>
            <a:endParaRPr lang="en-US" sz="1800" dirty="0">
              <a:solidFill>
                <a:schemeClr val="bg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2292350" y="3864561"/>
            <a:ext cx="1354138" cy="21907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5" descr="C:\Users\asbrizzi\AppData\Local\Temp\scp33299\vp1_geometry_run0_evt0_2_TA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2588" y="2591386"/>
            <a:ext cx="5287962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6"/>
          <p:cNvSpPr txBox="1">
            <a:spLocks noChangeArrowheads="1"/>
          </p:cNvSpPr>
          <p:nvPr/>
        </p:nvSpPr>
        <p:spPr bwMode="auto">
          <a:xfrm>
            <a:off x="3260725" y="4043949"/>
            <a:ext cx="16779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600">
                <a:solidFill>
                  <a:schemeClr val="bg1"/>
                </a:solidFill>
              </a:rPr>
              <a:t>TAS</a:t>
            </a:r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18" name="TextBox 6"/>
          <p:cNvSpPr txBox="1">
            <a:spLocks noChangeArrowheads="1"/>
          </p:cNvSpPr>
          <p:nvPr/>
        </p:nvSpPr>
        <p:spPr bwMode="auto">
          <a:xfrm>
            <a:off x="1687513" y="4197936"/>
            <a:ext cx="16779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/>
            <a:r>
              <a:rPr lang="en-US" sz="1800">
                <a:solidFill>
                  <a:srgbClr val="FFFFFF"/>
                </a:solidFill>
              </a:rPr>
              <a:t>Shielding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59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1" y="22129"/>
            <a:ext cx="7162800" cy="1143000"/>
          </a:xfrm>
        </p:spPr>
        <p:txBody>
          <a:bodyPr/>
          <a:lstStyle/>
          <a:p>
            <a:r>
              <a:rPr lang="en-US" dirty="0" smtClean="0"/>
              <a:t>Effect of removing the TAS at ATLAS in LHC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144149"/>
            <a:ext cx="8302550" cy="144415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bri" charset="0"/>
                <a:ea typeface="MS PGothic" charset="0"/>
              </a:rPr>
              <a:t>In case the TAS is completely removed, the average number of pixel clusters is larger by at most a factor 5 (at about 60 m from the IP)</a:t>
            </a:r>
          </a:p>
          <a:p>
            <a:pPr lvl="1"/>
            <a:r>
              <a:rPr lang="en-US" sz="1800" dirty="0">
                <a:latin typeface="Calibri" charset="0"/>
                <a:ea typeface="MS PGothic" charset="0"/>
              </a:rPr>
              <a:t>The TAS protects ATLAS.</a:t>
            </a:r>
          </a:p>
          <a:p>
            <a:pPr lvl="1"/>
            <a:r>
              <a:rPr lang="en-US" sz="1800" dirty="0">
                <a:latin typeface="Calibri" charset="0"/>
                <a:ea typeface="MS PGothic" charset="0"/>
              </a:rPr>
              <a:t>The protection is mostly due to the inner TAS (R &lt; 30 mm</a:t>
            </a:r>
            <a:r>
              <a:rPr lang="en-US" sz="1800" dirty="0" smtClean="0">
                <a:latin typeface="Calibri" charset="0"/>
                <a:ea typeface="MS PGothic" charset="0"/>
              </a:rPr>
              <a:t>)</a:t>
            </a:r>
            <a:endParaRPr lang="en-US" sz="1800" dirty="0">
              <a:latin typeface="Calibri" charset="0"/>
              <a:ea typeface="MS PGothic" charset="0"/>
            </a:endParaRPr>
          </a:p>
        </p:txBody>
      </p:sp>
      <p:pic>
        <p:nvPicPr>
          <p:cNvPr id="13" name="Picture 12" descr="\\cern.ch\dfs\Users\a\asbrizzi\Desktop\plotpcl_n_vz_set1_set3_rati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490" y="2656913"/>
            <a:ext cx="3817659" cy="2598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\\cern.ch\dfs\Users\a\asbrizzi\Desktop\plotpcl_n_vz_set1_set3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615" y="2656913"/>
            <a:ext cx="3855825" cy="262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2"/>
          <p:cNvSpPr txBox="1">
            <a:spLocks noChangeArrowheads="1"/>
          </p:cNvSpPr>
          <p:nvPr/>
        </p:nvSpPr>
        <p:spPr bwMode="auto">
          <a:xfrm>
            <a:off x="2931778" y="3536388"/>
            <a:ext cx="11414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/>
              <a:t>LHC 8 TeV</a:t>
            </a: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827378" y="2998226"/>
            <a:ext cx="11414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2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>
              <a:defRPr sz="16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Aft>
                <a:spcPct val="0"/>
              </a:spcAft>
              <a:buClr>
                <a:srgbClr val="C89F5D"/>
              </a:buClr>
              <a:buFont typeface="Arial" charset="0"/>
              <a:defRPr sz="1400"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r>
              <a:rPr lang="en-US" sz="1800"/>
              <a:t>LHC 8 TeV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1370385"/>
            <a:ext cx="78355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Beam gas interaction simulated in the long straight section using FLUKA. [</a:t>
            </a:r>
            <a:r>
              <a:rPr lang="en-US" sz="2000" b="1" dirty="0" err="1">
                <a:solidFill>
                  <a:srgbClr val="0000FF"/>
                </a:solidFill>
              </a:rPr>
              <a:t>cern.ch</a:t>
            </a:r>
            <a:r>
              <a:rPr lang="en-US" sz="2000" b="1" dirty="0">
                <a:solidFill>
                  <a:srgbClr val="0000FF"/>
                </a:solidFill>
              </a:rPr>
              <a:t>/</a:t>
            </a:r>
            <a:r>
              <a:rPr lang="en-US" sz="2000" b="1" dirty="0" err="1">
                <a:solidFill>
                  <a:srgbClr val="0000FF"/>
                </a:solidFill>
              </a:rPr>
              <a:t>bbgen</a:t>
            </a:r>
            <a:r>
              <a:rPr lang="en-US" sz="2000" b="1" dirty="0" smtClean="0">
                <a:solidFill>
                  <a:srgbClr val="0000FF"/>
                </a:solidFill>
              </a:rPr>
              <a:t>]</a:t>
            </a:r>
          </a:p>
          <a:p>
            <a:pPr marL="342900" indent="-342900">
              <a:buFont typeface="Arial"/>
              <a:buChar char="•"/>
            </a:pPr>
            <a:r>
              <a:rPr lang="en-US" sz="2000" b="1" dirty="0" smtClean="0">
                <a:solidFill>
                  <a:srgbClr val="0000FF"/>
                </a:solidFill>
              </a:rPr>
              <a:t>Particles entering the cavern are recorded to file, pixel cluster hits in ATLAS pixel simulated using Geant4.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29th Oct 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M.Guthoff, A.Sbrizzi - Effects of beam losses to CMS &amp; ATLAS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48565-495A-A840-92D8-2EB7D48642F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23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lai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plain_template.pptx</Template>
  <TotalTime>6017</TotalTime>
  <Words>2365</Words>
  <Application>Microsoft Macintosh PowerPoint</Application>
  <PresentationFormat>On-screen Show (4:3)</PresentationFormat>
  <Paragraphs>279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plain_template</vt:lpstr>
      <vt:lpstr>Acrobat Document</vt:lpstr>
      <vt:lpstr>Effects of losses and LHC/HL-LHC comparison in ATLAS and CMS</vt:lpstr>
      <vt:lpstr>Overview</vt:lpstr>
      <vt:lpstr>Damage to Silicon pixel detectors</vt:lpstr>
      <vt:lpstr>Pixel module tests</vt:lpstr>
      <vt:lpstr>Test beam study, phase 0 strip sensors</vt:lpstr>
      <vt:lpstr>Beam loss events</vt:lpstr>
      <vt:lpstr>The ATLAS simulation and the TAS</vt:lpstr>
      <vt:lpstr>Dimensions of the TAS</vt:lpstr>
      <vt:lpstr>Effect of removing the TAS at ATLAS in LHC</vt:lpstr>
      <vt:lpstr>ATLAS: From LHC to HL-LHC</vt:lpstr>
      <vt:lpstr>ATLAS: TAS opening in HL-LHC: damage threshold</vt:lpstr>
      <vt:lpstr>Ultra-fast failures</vt:lpstr>
      <vt:lpstr>CMS</vt:lpstr>
      <vt:lpstr>Fluence around CMS beam pipe</vt:lpstr>
      <vt:lpstr>Effects on Tracker</vt:lpstr>
      <vt:lpstr>Variation of TAS radius</vt:lpstr>
      <vt:lpstr>New beam pipe design.</vt:lpstr>
      <vt:lpstr>Considerations &amp; Limitations</vt:lpstr>
      <vt:lpstr>Summary</vt:lpstr>
      <vt:lpstr>THANK YOU</vt:lpstr>
      <vt:lpstr>backup</vt:lpstr>
      <vt:lpstr>PowerPoint Presentation</vt:lpstr>
      <vt:lpstr>Fluence in CMS Strip Tracker</vt:lpstr>
      <vt:lpstr>Considerations &amp; Limitations extended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Moritz Guthoff</dc:creator>
  <cp:lastModifiedBy>Moritz Guthoff</cp:lastModifiedBy>
  <cp:revision>233</cp:revision>
  <dcterms:created xsi:type="dcterms:W3CDTF">2013-04-23T15:32:00Z</dcterms:created>
  <dcterms:modified xsi:type="dcterms:W3CDTF">2015-10-29T08:38:02Z</dcterms:modified>
</cp:coreProperties>
</file>