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0"/>
  </p:notesMasterIdLst>
  <p:handoutMasterIdLst>
    <p:handoutMasterId r:id="rId11"/>
  </p:handoutMasterIdLst>
  <p:sldIdLst>
    <p:sldId id="299" r:id="rId3"/>
    <p:sldId id="411" r:id="rId4"/>
    <p:sldId id="412" r:id="rId5"/>
    <p:sldId id="409" r:id="rId6"/>
    <p:sldId id="407" r:id="rId7"/>
    <p:sldId id="408" r:id="rId8"/>
    <p:sldId id="410" r:id="rId9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CC0000"/>
    <a:srgbClr val="FF33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83" d="100"/>
          <a:sy n="83" d="100"/>
        </p:scale>
        <p:origin x="90" y="1176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35B14F8-D1A9-4BFB-A907-12FBC1553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158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77E8B5F-8F28-4D9E-9194-EBC3DD8429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98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51895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July 2010 – HL-LHC Design study: Magnets - </a:t>
            </a:r>
            <a:fld id="{9CCD2D1B-C2F2-4D40-86C9-FFF418E5A1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207" y="94342"/>
            <a:ext cx="1835262" cy="885989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45BF70B8-FB1A-401C-9D1E-9A1CF54AF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0D7C56AA-9E16-48F4-A100-532F54D044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8CD44-603A-4C03-9C6B-358F9A332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D058C-0AB0-4DDD-9814-4ABA60311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FA7DB-E3C2-42D7-B7C3-2225C0A55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9F3EF-1375-45A3-AE09-4C27F4CDA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2C446-1027-40F9-B75F-DC7788EDB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D3E19-F67B-49DD-A8FE-A3A8A8246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2EEA7-3887-490D-835D-9527999CF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B8689-C7B2-4749-8663-55E293440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96838"/>
            <a:ext cx="6971163" cy="904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July 2010 – HL-LHC Design study: Magnets - </a:t>
            </a:r>
            <a:fld id="{9CCD2D1B-C2F2-4D40-86C9-FFF418E5A1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58E49-D2F2-4D10-916D-BB9DDF2EE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2756F-DF6F-4617-8B09-EEEAFB6BE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5ED96-C721-48BD-BCDE-4859E595C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EF11689-3773-470F-9C1A-1250138DF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30B17E8F-3EEC-46E1-BD90-D3EFC440A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C3B1A39-512F-4361-B36E-BFDEA4A9D9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C77E0AC-3982-4D60-BEA0-4CF57A49C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3CD580D0-A27D-44BC-AD74-5741019FB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0C594C9-1956-476E-BFD2-51D7675E2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CA4267F-4BC8-4069-9CEE-8B2BE2F3A2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July 2010 – HL-LHC Design study: Magnets - </a:t>
            </a:r>
            <a:fld id="{9CCD2D1B-C2F2-4D40-86C9-FFF418E5A1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  <a:cs typeface="+mn-cs"/>
              </a:rPr>
              <a:t>E. Todesco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71" y="218362"/>
            <a:ext cx="1352197" cy="6527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30" r:id="rId2"/>
    <p:sldLayoutId id="2147484131" r:id="rId3"/>
    <p:sldLayoutId id="2147484132" r:id="rId4"/>
    <p:sldLayoutId id="2147484133" r:id="rId5"/>
    <p:sldLayoutId id="2147484118" r:id="rId6"/>
    <p:sldLayoutId id="2147484134" r:id="rId7"/>
    <p:sldLayoutId id="2147484135" r:id="rId8"/>
    <p:sldLayoutId id="2147484136" r:id="rId9"/>
    <p:sldLayoutId id="2147484137" r:id="rId10"/>
    <p:sldLayoutId id="2147484138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8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9D34DE3B-079A-4601-8D17-8B2F991EE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INTERACTION REGION MAGNETS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0135" y="3629697"/>
            <a:ext cx="6398123" cy="235898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1800" dirty="0" smtClean="0"/>
              <a:t>CERN, Geneva, Switzerland</a:t>
            </a:r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With the contribution of </a:t>
            </a:r>
          </a:p>
          <a:p>
            <a:pPr eaLnBrk="1" hangingPunct="1"/>
            <a:r>
              <a:rPr lang="en-US" sz="1800" dirty="0" smtClean="0"/>
              <a:t>B. </a:t>
            </a:r>
            <a:r>
              <a:rPr lang="en-US" sz="1800" dirty="0" err="1" smtClean="0"/>
              <a:t>Auchmann</a:t>
            </a:r>
            <a:r>
              <a:rPr lang="en-US" sz="1800" dirty="0" smtClean="0"/>
              <a:t>, P. </a:t>
            </a:r>
            <a:r>
              <a:rPr lang="en-US" sz="1800" dirty="0" err="1" smtClean="0"/>
              <a:t>Fessia</a:t>
            </a:r>
            <a:r>
              <a:rPr lang="en-US" sz="1800" dirty="0" smtClean="0"/>
              <a:t>, P. </a:t>
            </a:r>
            <a:r>
              <a:rPr lang="en-US" sz="1800" dirty="0" err="1" smtClean="0"/>
              <a:t>Fabbricatore</a:t>
            </a:r>
            <a:r>
              <a:rPr lang="en-US" sz="1800" dirty="0" smtClean="0"/>
              <a:t>, F. </a:t>
            </a:r>
            <a:r>
              <a:rPr lang="en-US" sz="1800" dirty="0" err="1" smtClean="0"/>
              <a:t>Toral</a:t>
            </a:r>
            <a:r>
              <a:rPr lang="en-US" sz="1800" dirty="0"/>
              <a:t>, G. </a:t>
            </a:r>
            <a:r>
              <a:rPr lang="en-US" sz="1800" dirty="0" err="1"/>
              <a:t>Volpini</a:t>
            </a:r>
            <a:r>
              <a:rPr lang="en-US" sz="1800" dirty="0"/>
              <a:t>, D.</a:t>
            </a:r>
            <a:r>
              <a:rPr lang="en-US" sz="1800" dirty="0" smtClean="0"/>
              <a:t> Wollman,</a:t>
            </a:r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27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October 2015</a:t>
            </a:r>
          </a:p>
        </p:txBody>
      </p:sp>
      <p:pic>
        <p:nvPicPr>
          <p:cNvPr id="5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469" y="1197991"/>
            <a:ext cx="809625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\\cern.ch\dfs\Users\e\etodesco\Desktop\ce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366" y="1266939"/>
            <a:ext cx="7524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411" y="1250516"/>
            <a:ext cx="1264757" cy="67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463" y="1224955"/>
            <a:ext cx="1204248" cy="68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23" y="1224955"/>
            <a:ext cx="1009887" cy="64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HL LHC Interaction Region magnets - </a:t>
            </a:r>
            <a:fld id="{72FB2D75-2C44-4E91-AB05-E0A53E136E30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OUTLOOK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started</a:t>
            </a:r>
            <a:r>
              <a:rPr lang="fr-CH" dirty="0" smtClean="0">
                <a:sym typeface="Symbol" pitchFamily="18" charset="2"/>
              </a:rPr>
              <a:t> the protection </a:t>
            </a:r>
            <a:r>
              <a:rPr lang="fr-CH" dirty="0" err="1" smtClean="0">
                <a:sym typeface="Symbol" pitchFamily="18" charset="2"/>
              </a:rPr>
              <a:t>work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favoring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extraction option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Having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seen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overhaed</a:t>
            </a:r>
            <a:r>
              <a:rPr lang="fr-CH" dirty="0" smtClean="0">
                <a:sym typeface="Symbol" pitchFamily="18" charset="2"/>
              </a:rPr>
              <a:t> for </a:t>
            </a:r>
            <a:r>
              <a:rPr lang="fr-CH" dirty="0" err="1" smtClean="0">
                <a:sym typeface="Symbol" pitchFamily="18" charset="2"/>
              </a:rPr>
              <a:t>operation</a:t>
            </a:r>
            <a:r>
              <a:rPr lang="fr-CH" dirty="0" smtClean="0">
                <a:sym typeface="Symbol" pitchFamily="18" charset="2"/>
              </a:rPr>
              <a:t> and the </a:t>
            </a:r>
            <a:r>
              <a:rPr lang="fr-CH" dirty="0" err="1" smtClean="0">
                <a:sym typeface="Symbol" pitchFamily="18" charset="2"/>
              </a:rPr>
              <a:t>risk</a:t>
            </a:r>
            <a:r>
              <a:rPr lang="fr-CH" dirty="0" smtClean="0">
                <a:sym typeface="Symbol" pitchFamily="18" charset="2"/>
              </a:rPr>
              <a:t>/</a:t>
            </a:r>
            <a:r>
              <a:rPr lang="fr-CH" dirty="0" err="1" smtClean="0">
                <a:sym typeface="Symbol" pitchFamily="18" charset="2"/>
              </a:rPr>
              <a:t>faults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associated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heaters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cost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schedule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review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decided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remove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extraction for the high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(&gt;10 kA) system </a:t>
            </a:r>
            <a:r>
              <a:rPr lang="fr-CH" dirty="0" err="1" smtClean="0">
                <a:sym typeface="Symbol" pitchFamily="18" charset="2"/>
              </a:rPr>
              <a:t>because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their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cost</a:t>
            </a:r>
            <a:r>
              <a:rPr lang="fr-CH" dirty="0" smtClean="0">
                <a:sym typeface="Symbol" pitchFamily="18" charset="2"/>
              </a:rPr>
              <a:t> (millions)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Panorama of protection </a:t>
            </a:r>
            <a:r>
              <a:rPr lang="fr-CH" dirty="0" err="1" smtClean="0">
                <a:sym typeface="Symbol" pitchFamily="18" charset="2"/>
              </a:rPr>
              <a:t>systems</a:t>
            </a:r>
            <a:r>
              <a:rPr lang="fr-CH" dirty="0" smtClean="0">
                <a:sym typeface="Symbol" pitchFamily="18" charset="2"/>
              </a:rPr>
              <a:t> in LHC </a:t>
            </a:r>
            <a:r>
              <a:rPr lang="fr-CH" dirty="0" err="1" smtClean="0">
                <a:sym typeface="Symbol" pitchFamily="18" charset="2"/>
              </a:rPr>
              <a:t>given</a:t>
            </a:r>
            <a:r>
              <a:rPr lang="fr-CH" dirty="0" smtClean="0">
                <a:sym typeface="Symbol" pitchFamily="18" charset="2"/>
              </a:rPr>
              <a:t> by B. </a:t>
            </a:r>
            <a:r>
              <a:rPr lang="fr-CH" dirty="0" err="1" smtClean="0">
                <a:sym typeface="Symbol" pitchFamily="18" charset="2"/>
              </a:rPr>
              <a:t>Auchmann</a:t>
            </a:r>
            <a:r>
              <a:rPr lang="fr-CH" dirty="0" smtClean="0">
                <a:sym typeface="Symbol" pitchFamily="18" charset="2"/>
              </a:rPr>
              <a:t> in WP3 meetings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Many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different</a:t>
            </a:r>
            <a:r>
              <a:rPr lang="fr-CH" dirty="0" smtClean="0">
                <a:sym typeface="Symbol" pitchFamily="18" charset="2"/>
              </a:rPr>
              <a:t> solutions </a:t>
            </a:r>
            <a:r>
              <a:rPr lang="fr-CH" dirty="0" err="1" smtClean="0">
                <a:sym typeface="Symbol" pitchFamily="18" charset="2"/>
              </a:rPr>
              <a:t>according</a:t>
            </a:r>
            <a:r>
              <a:rPr lang="fr-CH" dirty="0" smtClean="0">
                <a:sym typeface="Symbol" pitchFamily="18" charset="2"/>
              </a:rPr>
              <a:t> to the zoo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For the </a:t>
            </a:r>
            <a:r>
              <a:rPr lang="fr-CH" dirty="0" err="1" smtClean="0">
                <a:sym typeface="Symbol" pitchFamily="18" charset="2"/>
              </a:rPr>
              <a:t>intermediate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(single aperture </a:t>
            </a:r>
            <a:r>
              <a:rPr lang="fr-CH" dirty="0" err="1" smtClean="0">
                <a:sym typeface="Symbol" pitchFamily="18" charset="2"/>
              </a:rPr>
              <a:t>orbit</a:t>
            </a:r>
            <a:r>
              <a:rPr lang="fr-CH" dirty="0" smtClean="0">
                <a:sym typeface="Symbol" pitchFamily="18" charset="2"/>
              </a:rPr>
              <a:t> correctors, at 2 kA) designers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prefer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avoid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heaters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For the high </a:t>
            </a:r>
            <a:r>
              <a:rPr lang="fr-CH" dirty="0" err="1" smtClean="0">
                <a:sym typeface="Symbol" pitchFamily="18" charset="2"/>
              </a:rPr>
              <a:t>order</a:t>
            </a:r>
            <a:r>
              <a:rPr lang="fr-CH" dirty="0" smtClean="0">
                <a:sym typeface="Symbol" pitchFamily="18" charset="2"/>
              </a:rPr>
              <a:t> correctors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explore the options of self protection (power </a:t>
            </a:r>
            <a:r>
              <a:rPr lang="fr-CH" dirty="0" err="1" smtClean="0">
                <a:sym typeface="Symbol" pitchFamily="18" charset="2"/>
              </a:rPr>
              <a:t>converter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crowbar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a 50 V max)</a:t>
            </a:r>
          </a:p>
        </p:txBody>
      </p:sp>
    </p:spTree>
    <p:extLst>
      <p:ext uri="{BB962C8B-B14F-4D97-AF65-F5344CB8AC3E}">
        <p14:creationId xmlns:p14="http://schemas.microsoft.com/office/powerpoint/2010/main" val="2038035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HL LHC Interaction Region magnets - </a:t>
            </a:r>
            <a:fld id="{72FB2D75-2C44-4E91-AB05-E0A53E136E30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OUTLOOK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General </a:t>
            </a:r>
            <a:r>
              <a:rPr lang="fr-CH" dirty="0" err="1" smtClean="0">
                <a:sym typeface="Symbol" pitchFamily="18" charset="2"/>
              </a:rPr>
              <a:t>feature</a:t>
            </a:r>
            <a:r>
              <a:rPr lang="fr-CH" dirty="0" smtClean="0">
                <a:sym typeface="Symbol" pitchFamily="18" charset="2"/>
              </a:rPr>
              <a:t>: HL LHC has </a:t>
            </a:r>
            <a:r>
              <a:rPr lang="fr-CH" dirty="0" err="1" smtClean="0">
                <a:sym typeface="Symbol" pitchFamily="18" charset="2"/>
              </a:rPr>
              <a:t>independently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powered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few exceptions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For the </a:t>
            </a:r>
            <a:r>
              <a:rPr lang="fr-CH" dirty="0" err="1" smtClean="0">
                <a:sym typeface="Symbol" pitchFamily="18" charset="2"/>
              </a:rPr>
              <a:t>intermediate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(single aperture </a:t>
            </a:r>
            <a:r>
              <a:rPr lang="fr-CH" dirty="0" err="1" smtClean="0">
                <a:sym typeface="Symbol" pitchFamily="18" charset="2"/>
              </a:rPr>
              <a:t>orbit</a:t>
            </a:r>
            <a:r>
              <a:rPr lang="fr-CH" dirty="0" smtClean="0">
                <a:sym typeface="Symbol" pitchFamily="18" charset="2"/>
              </a:rPr>
              <a:t> correctors, at 2 kA) designers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prefer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avoid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heaters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Preliminary</a:t>
            </a:r>
            <a:r>
              <a:rPr lang="fr-CH" dirty="0" smtClean="0">
                <a:sym typeface="Symbol" pitchFamily="18" charset="2"/>
              </a:rPr>
              <a:t> simulations in CIEMAT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For the high </a:t>
            </a:r>
            <a:r>
              <a:rPr lang="fr-CH" dirty="0" err="1" smtClean="0">
                <a:sym typeface="Symbol" pitchFamily="18" charset="2"/>
              </a:rPr>
              <a:t>order</a:t>
            </a:r>
            <a:r>
              <a:rPr lang="fr-CH" dirty="0" smtClean="0">
                <a:sym typeface="Symbol" pitchFamily="18" charset="2"/>
              </a:rPr>
              <a:t> correctors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explore the options of self protection (power </a:t>
            </a:r>
            <a:r>
              <a:rPr lang="fr-CH" dirty="0" err="1" smtClean="0">
                <a:sym typeface="Symbol" pitchFamily="18" charset="2"/>
              </a:rPr>
              <a:t>converter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crowbar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a 50 V max)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Ongoing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work</a:t>
            </a:r>
            <a:r>
              <a:rPr lang="fr-CH" dirty="0" smtClean="0">
                <a:sym typeface="Symbol" pitchFamily="18" charset="2"/>
              </a:rPr>
              <a:t> in LASA</a:t>
            </a:r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For the D2 Q4 correctors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just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decided</a:t>
            </a:r>
            <a:r>
              <a:rPr lang="fr-CH" dirty="0" smtClean="0">
                <a:sym typeface="Symbol" pitchFamily="18" charset="2"/>
              </a:rPr>
              <a:t> to change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Rutherford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 2 kA to a </a:t>
            </a:r>
            <a:r>
              <a:rPr lang="fr-CH" dirty="0" err="1" smtClean="0">
                <a:sym typeface="Symbol" pitchFamily="18" charset="2"/>
              </a:rPr>
              <a:t>ribbon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500 A, 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have not </a:t>
            </a:r>
            <a:r>
              <a:rPr lang="fr-CH" dirty="0" err="1" smtClean="0">
                <a:sym typeface="Symbol" pitchFamily="18" charset="2"/>
              </a:rPr>
              <a:t>yet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estimates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have to </a:t>
            </a:r>
            <a:r>
              <a:rPr lang="fr-CH" dirty="0" err="1" smtClean="0">
                <a:sym typeface="Symbol" pitchFamily="18" charset="2"/>
              </a:rPr>
              <a:t>wait</a:t>
            </a:r>
            <a:r>
              <a:rPr lang="fr-CH" dirty="0" smtClean="0">
                <a:sym typeface="Symbol" pitchFamily="18" charset="2"/>
              </a:rPr>
              <a:t> for final design of </a:t>
            </a:r>
            <a:r>
              <a:rPr lang="fr-CH" dirty="0" err="1" smtClean="0">
                <a:sym typeface="Symbol" pitchFamily="18" charset="2"/>
              </a:rPr>
              <a:t>ribbon</a:t>
            </a:r>
            <a:r>
              <a:rPr lang="fr-CH" dirty="0" smtClean="0">
                <a:sym typeface="Symbol" pitchFamily="18" charset="2"/>
              </a:rPr>
              <a:t> to know inductance, </a:t>
            </a:r>
            <a:r>
              <a:rPr lang="fr-CH" dirty="0" err="1" smtClean="0">
                <a:sym typeface="Symbol" pitchFamily="18" charset="2"/>
              </a:rPr>
              <a:t>etc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see</a:t>
            </a:r>
            <a:r>
              <a:rPr lang="fr-CH" dirty="0" smtClean="0">
                <a:sym typeface="Symbol" pitchFamily="18" charset="2"/>
              </a:rPr>
              <a:t> how to </a:t>
            </a:r>
            <a:r>
              <a:rPr lang="fr-CH" dirty="0" err="1" smtClean="0">
                <a:sym typeface="Symbol" pitchFamily="18" charset="2"/>
              </a:rPr>
              <a:t>protect</a:t>
            </a:r>
            <a:endParaRPr lang="fr-CH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90102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HL LHC Interaction Region magnets - </a:t>
            </a:r>
            <a:fld id="{72FB2D75-2C44-4E91-AB05-E0A53E136E30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MAIN MAGNETS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D1, D2, Q4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No dump </a:t>
            </a:r>
            <a:r>
              <a:rPr lang="fr-CH" dirty="0" err="1" smtClean="0">
                <a:sym typeface="Symbol" pitchFamily="18" charset="2"/>
              </a:rPr>
              <a:t>resistor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save</a:t>
            </a:r>
            <a:r>
              <a:rPr lang="fr-CH" dirty="0" smtClean="0">
                <a:sym typeface="Symbol" pitchFamily="18" charset="2"/>
              </a:rPr>
              <a:t> money on the switches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density</a:t>
            </a:r>
            <a:r>
              <a:rPr lang="fr-CH" dirty="0" smtClean="0">
                <a:sym typeface="Symbol" pitchFamily="18" charset="2"/>
              </a:rPr>
              <a:t> on the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between</a:t>
            </a:r>
            <a:r>
              <a:rPr lang="fr-CH" dirty="0" smtClean="0">
                <a:sym typeface="Symbol" pitchFamily="18" charset="2"/>
              </a:rPr>
              <a:t> 0.040 and 0.070 </a:t>
            </a:r>
            <a:r>
              <a:rPr lang="fr-CH" dirty="0" smtClean="0">
                <a:sym typeface="Symbol" pitchFamily="18" charset="2"/>
              </a:rPr>
              <a:t>J/mm</a:t>
            </a:r>
            <a:r>
              <a:rPr lang="fr-CH" baseline="30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, values </a:t>
            </a:r>
            <a:r>
              <a:rPr lang="fr-CH" dirty="0" err="1" smtClean="0">
                <a:sym typeface="Symbol" pitchFamily="18" charset="2"/>
              </a:rPr>
              <a:t>similar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typical</a:t>
            </a:r>
            <a:r>
              <a:rPr lang="fr-CH" dirty="0" smtClean="0">
                <a:sym typeface="Symbol" pitchFamily="18" charset="2"/>
              </a:rPr>
              <a:t> Nb-Ti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heaters</a:t>
            </a:r>
            <a:r>
              <a:rPr lang="fr-CH" dirty="0" smtClean="0">
                <a:sym typeface="Symbol" pitchFamily="18" charset="2"/>
              </a:rPr>
              <a:t> on the </a:t>
            </a:r>
            <a:r>
              <a:rPr lang="fr-CH" dirty="0" err="1" smtClean="0">
                <a:sym typeface="Symbol" pitchFamily="18" charset="2"/>
              </a:rPr>
              <a:t>outer</a:t>
            </a:r>
            <a:r>
              <a:rPr lang="fr-CH" dirty="0" smtClean="0">
                <a:sym typeface="Symbol" pitchFamily="18" charset="2"/>
              </a:rPr>
              <a:t> layer	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D1, D2 are single layer 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even</a:t>
            </a:r>
            <a:r>
              <a:rPr lang="fr-CH" dirty="0" smtClean="0">
                <a:sym typeface="Symbol" pitchFamily="18" charset="2"/>
              </a:rPr>
              <a:t> more </a:t>
            </a:r>
            <a:r>
              <a:rPr lang="fr-CH" dirty="0" err="1" smtClean="0">
                <a:sym typeface="Symbol" pitchFamily="18" charset="2"/>
              </a:rPr>
              <a:t>efffective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than</a:t>
            </a:r>
            <a:r>
              <a:rPr lang="fr-CH" dirty="0" smtClean="0">
                <a:sym typeface="Symbol" pitchFamily="18" charset="2"/>
              </a:rPr>
              <a:t> in the LHC </a:t>
            </a:r>
            <a:r>
              <a:rPr lang="fr-CH" dirty="0" err="1" smtClean="0">
                <a:sym typeface="Symbol" pitchFamily="18" charset="2"/>
              </a:rPr>
              <a:t>dipoles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Q4 has double layer but </a:t>
            </a:r>
            <a:r>
              <a:rPr lang="fr-CH" dirty="0" err="1" smtClean="0">
                <a:sym typeface="Symbol" pitchFamily="18" charset="2"/>
              </a:rPr>
              <a:t>heaters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work</a:t>
            </a:r>
            <a:r>
              <a:rPr lang="fr-CH" dirty="0" smtClean="0">
                <a:sym typeface="Symbol" pitchFamily="18" charset="2"/>
              </a:rPr>
              <a:t> as </a:t>
            </a:r>
            <a:r>
              <a:rPr lang="fr-CH" dirty="0" err="1" smtClean="0">
                <a:sym typeface="Symbol" pitchFamily="18" charset="2"/>
              </a:rPr>
              <a:t>well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If switches are </a:t>
            </a:r>
            <a:r>
              <a:rPr lang="fr-CH" dirty="0" err="1" smtClean="0">
                <a:sym typeface="Symbol" pitchFamily="18" charset="2"/>
              </a:rPr>
              <a:t>available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consider</a:t>
            </a:r>
            <a:r>
              <a:rPr lang="fr-CH" dirty="0" smtClean="0">
                <a:sym typeface="Symbol" pitchFamily="18" charset="2"/>
              </a:rPr>
              <a:t> extraction ?</a:t>
            </a:r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CLIQ a viable option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Cost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estimated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D1 and D2 in </a:t>
            </a:r>
            <a:r>
              <a:rPr lang="fr-CH" dirty="0" err="1" smtClean="0">
                <a:sym typeface="Symbol" pitchFamily="18" charset="2"/>
              </a:rPr>
              <a:t>series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considered</a:t>
            </a:r>
            <a:endParaRPr lang="fr-CH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905781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HL LHC Interaction Region magnets - </a:t>
            </a:r>
            <a:fld id="{72FB2D75-2C44-4E91-AB05-E0A53E136E30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ORBIT CORRECTORS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lengths</a:t>
            </a:r>
            <a:r>
              <a:rPr lang="fr-CH" dirty="0" smtClean="0">
                <a:sym typeface="Symbol" pitchFamily="18" charset="2"/>
              </a:rPr>
              <a:t>, and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circuits (V and H) 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four cases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Protection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extraction and 500 V looks </a:t>
            </a:r>
            <a:r>
              <a:rPr lang="fr-CH" dirty="0" err="1" smtClean="0">
                <a:sym typeface="Symbol" pitchFamily="18" charset="2"/>
              </a:rPr>
              <a:t>easy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Possibility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relying</a:t>
            </a:r>
            <a:r>
              <a:rPr lang="fr-CH" dirty="0" smtClean="0">
                <a:sym typeface="Symbol" pitchFamily="18" charset="2"/>
              </a:rPr>
              <a:t> on the power </a:t>
            </a:r>
            <a:r>
              <a:rPr lang="fr-CH" dirty="0" err="1" smtClean="0">
                <a:sym typeface="Symbol" pitchFamily="18" charset="2"/>
              </a:rPr>
              <a:t>converter</a:t>
            </a:r>
            <a:r>
              <a:rPr lang="fr-CH" dirty="0" smtClean="0">
                <a:sym typeface="Symbol" pitchFamily="18" charset="2"/>
              </a:rPr>
              <a:t>: </a:t>
            </a:r>
            <a:r>
              <a:rPr lang="fr-CH" dirty="0" err="1" smtClean="0">
                <a:sym typeface="Symbol" pitchFamily="18" charset="2"/>
              </a:rPr>
              <a:t>resistor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tolerate</a:t>
            </a:r>
            <a:r>
              <a:rPr lang="fr-CH" dirty="0" smtClean="0">
                <a:sym typeface="Symbol" pitchFamily="18" charset="2"/>
              </a:rPr>
              <a:t> at max 80 V 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solution </a:t>
            </a:r>
            <a:r>
              <a:rPr lang="fr-CH" dirty="0" err="1" smtClean="0">
                <a:sym typeface="Symbol" pitchFamily="18" charset="2"/>
              </a:rPr>
              <a:t>seems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beyond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our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target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a first </a:t>
            </a:r>
            <a:r>
              <a:rPr lang="fr-CH" dirty="0" err="1" smtClean="0">
                <a:sym typeface="Symbol" pitchFamily="18" charset="2"/>
              </a:rPr>
              <a:t>estimate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iteration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PC </a:t>
            </a:r>
            <a:r>
              <a:rPr lang="fr-CH" dirty="0" err="1" smtClean="0">
                <a:sym typeface="Symbol" pitchFamily="18" charset="2"/>
              </a:rPr>
              <a:t>needed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Simulations </a:t>
            </a:r>
            <a:r>
              <a:rPr lang="fr-CH" dirty="0" err="1" smtClean="0">
                <a:sym typeface="Symbol" pitchFamily="18" charset="2"/>
              </a:rPr>
              <a:t>including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propagation </a:t>
            </a:r>
            <a:r>
              <a:rPr lang="fr-CH" dirty="0" err="1" smtClean="0">
                <a:sym typeface="Symbol" pitchFamily="18" charset="2"/>
              </a:rPr>
              <a:t>needed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work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ddone</a:t>
            </a:r>
            <a:r>
              <a:rPr lang="fr-CH" dirty="0" smtClean="0">
                <a:sym typeface="Symbol" pitchFamily="18" charset="2"/>
              </a:rPr>
              <a:t> in CIEMAT and CERN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77" y="4744996"/>
            <a:ext cx="7927631" cy="147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90177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HL LHC Interaction Region magnets - </a:t>
            </a:r>
            <a:fld id="{72FB2D75-2C44-4E91-AB05-E0A53E136E30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NONLINEAR CORRECTORS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50 V, protection possible for short </a:t>
            </a:r>
            <a:r>
              <a:rPr lang="fr-CH" dirty="0" err="1" smtClean="0">
                <a:sym typeface="Symbol" pitchFamily="18" charset="2"/>
              </a:rPr>
              <a:t>magnets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Sextupole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octupole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decapole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skew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dodecapole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For </a:t>
            </a:r>
            <a:r>
              <a:rPr lang="fr-CH" dirty="0" smtClean="0">
                <a:sym typeface="Symbol" pitchFamily="18" charset="2"/>
              </a:rPr>
              <a:t>normal </a:t>
            </a:r>
            <a:r>
              <a:rPr lang="fr-CH" dirty="0" err="1" smtClean="0">
                <a:sym typeface="Symbol" pitchFamily="18" charset="2"/>
              </a:rPr>
              <a:t>dodecapole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skew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quadrupole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stored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and inductance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Estimates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ongoing</a:t>
            </a:r>
            <a:endParaRPr lang="fr-CH" dirty="0" smtClean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dirty="0">
              <a:sym typeface="Symbol" pitchFamily="18" charset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973" y="3940183"/>
            <a:ext cx="7732719" cy="1057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8018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HL LHC Interaction Region magnets - </a:t>
            </a:r>
            <a:fld id="{72FB2D75-2C44-4E91-AB05-E0A53E136E30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CONCLUSIONS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D1, D2, Q4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heaters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baseline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CLIQ option 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studied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estimated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If </a:t>
            </a:r>
            <a:r>
              <a:rPr lang="fr-CH" dirty="0" err="1" smtClean="0">
                <a:sym typeface="Symbol" pitchFamily="18" charset="2"/>
              </a:rPr>
              <a:t>cost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risks</a:t>
            </a:r>
            <a:r>
              <a:rPr lang="fr-CH" dirty="0" smtClean="0">
                <a:sym typeface="Symbol" pitchFamily="18" charset="2"/>
              </a:rPr>
              <a:t> are not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then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heaters</a:t>
            </a:r>
            <a:r>
              <a:rPr lang="fr-CH" dirty="0" smtClean="0">
                <a:sym typeface="Symbol" pitchFamily="18" charset="2"/>
              </a:rPr>
              <a:t>, I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go for </a:t>
            </a:r>
            <a:r>
              <a:rPr lang="fr-CH" dirty="0" err="1" smtClean="0">
                <a:sym typeface="Symbol" pitchFamily="18" charset="2"/>
              </a:rPr>
              <a:t>it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Orbit</a:t>
            </a:r>
            <a:r>
              <a:rPr lang="fr-CH" dirty="0" smtClean="0">
                <a:sym typeface="Symbol" pitchFamily="18" charset="2"/>
              </a:rPr>
              <a:t> correctors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Protection on the PC looks </a:t>
            </a:r>
            <a:r>
              <a:rPr lang="fr-CH" dirty="0" err="1" smtClean="0">
                <a:sym typeface="Symbol" pitchFamily="18" charset="2"/>
              </a:rPr>
              <a:t>difficult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>
                <a:sym typeface="Symbol" pitchFamily="18" charset="2"/>
              </a:rPr>
              <a:t> m</a:t>
            </a:r>
            <a:r>
              <a:rPr lang="fr-CH" dirty="0" smtClean="0">
                <a:sym typeface="Symbol" pitchFamily="18" charset="2"/>
              </a:rPr>
              <a:t>ore simulations </a:t>
            </a:r>
            <a:r>
              <a:rPr lang="fr-CH" dirty="0" err="1" smtClean="0">
                <a:sym typeface="Symbol" pitchFamily="18" charset="2"/>
              </a:rPr>
              <a:t>needed</a:t>
            </a:r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High </a:t>
            </a:r>
            <a:r>
              <a:rPr lang="fr-CH" dirty="0" err="1" smtClean="0">
                <a:sym typeface="Symbol" pitchFamily="18" charset="2"/>
              </a:rPr>
              <a:t>Order</a:t>
            </a:r>
            <a:r>
              <a:rPr lang="fr-CH" dirty="0" smtClean="0">
                <a:sym typeface="Symbol" pitchFamily="18" charset="2"/>
              </a:rPr>
              <a:t> correctors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Protection on the PC looks viable for </a:t>
            </a:r>
            <a:r>
              <a:rPr lang="fr-CH" dirty="0" err="1" smtClean="0">
                <a:sym typeface="Symbol" pitchFamily="18" charset="2"/>
              </a:rPr>
              <a:t>sex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oct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dec</a:t>
            </a:r>
            <a:r>
              <a:rPr lang="fr-CH" dirty="0" smtClean="0">
                <a:sym typeface="Symbol" pitchFamily="18" charset="2"/>
              </a:rPr>
              <a:t>, and </a:t>
            </a:r>
            <a:r>
              <a:rPr lang="fr-CH" dirty="0" err="1" smtClean="0">
                <a:sym typeface="Symbol" pitchFamily="18" charset="2"/>
              </a:rPr>
              <a:t>skew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dod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Lowering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to match the 120 A PC </a:t>
            </a:r>
            <a:r>
              <a:rPr lang="fr-CH" dirty="0" smtClean="0">
                <a:sym typeface="Symbol" pitchFamily="18" charset="2"/>
              </a:rPr>
              <a:t>must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assessed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Skew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quadrupole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a </a:t>
            </a:r>
            <a:r>
              <a:rPr lang="fr-CH" dirty="0" err="1" smtClean="0">
                <a:sym typeface="Symbol" pitchFamily="18" charset="2"/>
              </a:rPr>
              <a:t>big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beast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may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extraction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Probably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also</a:t>
            </a:r>
            <a:r>
              <a:rPr lang="fr-CH" dirty="0" smtClean="0">
                <a:sym typeface="Symbol" pitchFamily="18" charset="2"/>
              </a:rPr>
              <a:t> normal </a:t>
            </a:r>
            <a:r>
              <a:rPr lang="fr-CH" dirty="0" err="1" smtClean="0">
                <a:sym typeface="Symbol" pitchFamily="18" charset="2"/>
              </a:rPr>
              <a:t>dodecapole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follow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same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strategy</a:t>
            </a:r>
            <a:endParaRPr lang="fr-CH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349926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46058</TotalTime>
  <Words>549</Words>
  <Application>Microsoft Office PowerPoint</Application>
  <PresentationFormat>On-screen Show (4:3)</PresentationFormat>
  <Paragraphs>67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ＭＳ Ｐゴシック</vt:lpstr>
      <vt:lpstr>Arial</vt:lpstr>
      <vt:lpstr>Book Antiqua</vt:lpstr>
      <vt:lpstr>Felix Titling</vt:lpstr>
      <vt:lpstr>Symbol</vt:lpstr>
      <vt:lpstr>1_Default Design</vt:lpstr>
      <vt:lpstr>Custom Design</vt:lpstr>
      <vt:lpstr>INTERACTION REGION MAGNETS</vt:lpstr>
      <vt:lpstr>OUTLOOK</vt:lpstr>
      <vt:lpstr>OUTLOOK</vt:lpstr>
      <vt:lpstr>MAIN MAGNETS</vt:lpstr>
      <vt:lpstr>ORBIT CORRECTORS</vt:lpstr>
      <vt:lpstr>NONLINEAR CORRECTORS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755</cp:revision>
  <dcterms:created xsi:type="dcterms:W3CDTF">2006-07-31T18:23:56Z</dcterms:created>
  <dcterms:modified xsi:type="dcterms:W3CDTF">2015-10-29T12:19:24Z</dcterms:modified>
</cp:coreProperties>
</file>