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9" r:id="rId5"/>
    <p:sldId id="371" r:id="rId6"/>
    <p:sldId id="359" r:id="rId7"/>
    <p:sldId id="355" r:id="rId8"/>
    <p:sldId id="370" r:id="rId9"/>
    <p:sldId id="383" r:id="rId10"/>
    <p:sldId id="387" r:id="rId11"/>
    <p:sldId id="382" r:id="rId12"/>
    <p:sldId id="384" r:id="rId13"/>
    <p:sldId id="390" r:id="rId14"/>
    <p:sldId id="386" r:id="rId15"/>
    <p:sldId id="388" r:id="rId16"/>
    <p:sldId id="389" r:id="rId17"/>
    <p:sldId id="361" r:id="rId18"/>
    <p:sldId id="364" r:id="rId19"/>
    <p:sldId id="363" r:id="rId20"/>
    <p:sldId id="365" r:id="rId21"/>
    <p:sldId id="377" r:id="rId22"/>
    <p:sldId id="366" r:id="rId23"/>
    <p:sldId id="367" r:id="rId24"/>
    <p:sldId id="368" r:id="rId25"/>
    <p:sldId id="369" r:id="rId26"/>
    <p:sldId id="372" r:id="rId27"/>
    <p:sldId id="395" r:id="rId28"/>
    <p:sldId id="374" r:id="rId29"/>
    <p:sldId id="375" r:id="rId30"/>
    <p:sldId id="378" r:id="rId31"/>
    <p:sldId id="396" r:id="rId32"/>
    <p:sldId id="397" r:id="rId33"/>
    <p:sldId id="376" r:id="rId34"/>
    <p:sldId id="391" r:id="rId35"/>
    <p:sldId id="392" r:id="rId36"/>
    <p:sldId id="393" r:id="rId37"/>
    <p:sldId id="394" r:id="rId38"/>
    <p:sldId id="398" r:id="rId39"/>
    <p:sldId id="399" r:id="rId40"/>
    <p:sldId id="356" r:id="rId41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CC99"/>
    <a:srgbClr val="404040"/>
    <a:srgbClr val="0089B5"/>
    <a:srgbClr val="005872"/>
    <a:srgbClr val="898989"/>
    <a:srgbClr val="5BC1E6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162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172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02EBC-89A3-463F-926F-A98BA797691A}" type="datetimeFigureOut">
              <a:rPr lang="fr-FR" smtClean="0"/>
              <a:t>29/10/2015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C28E-5514-4D77-8606-9FA142E5523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8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1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624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204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30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396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597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284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879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00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9043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710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5781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118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73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219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99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847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359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84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090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5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24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368581"/>
            <a:ext cx="4435690" cy="2506731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Crab Cavities: Vacuum Considerations for SPS and HL-LHC</a:t>
            </a:r>
            <a:endParaRPr lang="en-GB" dirty="0">
              <a:solidFill>
                <a:srgbClr val="0089B5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Baglin (TE-VSC)</a:t>
            </a:r>
          </a:p>
          <a:p>
            <a:r>
              <a:rPr lang="en-GB" dirty="0" smtClean="0"/>
              <a:t>on behalf of WP12</a:t>
            </a:r>
            <a:endParaRPr lang="en-GB" dirty="0"/>
          </a:p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</a:t>
            </a:r>
          </a:p>
          <a:p>
            <a:r>
              <a:rPr lang="en-GB" dirty="0" smtClean="0"/>
              <a:t>CERN – 26-30 October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New </a:t>
            </a:r>
            <a:r>
              <a:rPr lang="en-GB" dirty="0"/>
              <a:t>P</a:t>
            </a:r>
            <a:r>
              <a:rPr lang="en-GB" dirty="0" smtClean="0"/>
              <a:t>osition of </a:t>
            </a:r>
            <a:r>
              <a:rPr lang="en-GB" sz="3600" dirty="0" smtClean="0"/>
              <a:t>Sector and </a:t>
            </a:r>
            <a:r>
              <a:rPr lang="en-GB" sz="3600" dirty="0"/>
              <a:t>F</a:t>
            </a:r>
            <a:r>
              <a:rPr lang="en-GB" sz="3600" dirty="0" smtClean="0"/>
              <a:t>ast Valves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86" y="1436540"/>
            <a:ext cx="8680676" cy="4428137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2329543" y="1219200"/>
            <a:ext cx="805543" cy="124097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0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TPSG and MST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56" y="1238267"/>
            <a:ext cx="8853487" cy="434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2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TPSG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91" y="1774371"/>
            <a:ext cx="8308680" cy="399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MST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648" y="1567542"/>
            <a:ext cx="8755381" cy="380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4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Description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264" y="676964"/>
            <a:ext cx="861031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QDA 61710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 defocussing quadrupole, length 4011 mm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Vacuum chamber VEQA, elliptical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VVSB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cs typeface="Times New Roman" panose="02020603050405020304" pitchFamily="18" charset="0"/>
              </a:rPr>
              <a:t>Aperture 150 mm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cs typeface="Times New Roman" panose="02020603050405020304" pitchFamily="18" charset="0"/>
              </a:rPr>
              <a:t>A </a:t>
            </a:r>
            <a:r>
              <a:rPr lang="en-GB" sz="1700" dirty="0" smtClean="0">
                <a:cs typeface="Times New Roman" panose="02020603050405020304" pitchFamily="18" charset="0"/>
              </a:rPr>
              <a:t>sector valve</a:t>
            </a:r>
            <a:endParaRPr lang="en-GB" sz="1700" dirty="0"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/>
              <a:t>It must be displaced and </a:t>
            </a:r>
            <a:r>
              <a:rPr lang="en-GB" sz="1700" dirty="0" smtClean="0"/>
              <a:t>moved on the right side by at least </a:t>
            </a:r>
            <a:r>
              <a:rPr lang="en-GB" sz="1700" dirty="0"/>
              <a:t>xx </a:t>
            </a:r>
            <a:r>
              <a:rPr lang="en-GB" sz="1700" dirty="0" smtClean="0"/>
              <a:t>meters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VVFA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Aperture 150 mm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A fast valve which protects the ??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/>
              <a:t>It must be displaced and placed to at least xx meters upstream to the protect equipment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TPSG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cs typeface="Times New Roman" panose="02020603050405020304" pitchFamily="18" charset="0"/>
              </a:rPr>
              <a:t>A graphite mask which protects the downstream septum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/>
              <a:t>Must be vented, isolated with a new sector valve, </a:t>
            </a:r>
            <a:r>
              <a:rPr lang="en-GB" sz="1700" dirty="0" smtClean="0"/>
              <a:t>and </a:t>
            </a:r>
            <a:r>
              <a:rPr lang="en-GB" sz="1700" dirty="0"/>
              <a:t>pump down for at least </a:t>
            </a:r>
            <a:r>
              <a:rPr lang="en-GB" sz="1700" dirty="0" smtClean="0"/>
              <a:t>3-4 </a:t>
            </a:r>
            <a:r>
              <a:rPr lang="en-GB" sz="1700" dirty="0"/>
              <a:t>weeks before beam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GB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Pumping system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On the right side of QDA 61710: a 20 l/s ion pump, VPIAA</a:t>
            </a:r>
            <a:endParaRPr lang="en-GB" sz="1700" dirty="0"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cs typeface="Times New Roman" panose="02020603050405020304" pitchFamily="18" charset="0"/>
              </a:rPr>
              <a:t>At 61753, another </a:t>
            </a:r>
            <a:r>
              <a:rPr lang="en-GB" sz="1700" dirty="0">
                <a:cs typeface="Times New Roman" panose="02020603050405020304" pitchFamily="18" charset="0"/>
              </a:rPr>
              <a:t>a 20 l/s ion pump, VPIAA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/>
              <a:t>At the level of the TPSG, 61772, 2 ions pumps of 400 l/s each, VPIB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40434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413" y="3531735"/>
            <a:ext cx="5265965" cy="286146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Pressure profile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611" y="568813"/>
            <a:ext cx="2375466" cy="23848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859" y="681236"/>
            <a:ext cx="319587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VGHB_61693: ZS tank left of QDA 61710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VPIA_61731: right of QDA 61710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VGHB_61736: </a:t>
            </a:r>
            <a:r>
              <a:rPr lang="en-GB" sz="1200" dirty="0"/>
              <a:t>on </a:t>
            </a:r>
            <a:r>
              <a:rPr lang="en-GB" sz="1200" dirty="0" smtClean="0"/>
              <a:t>VVSB_6173 </a:t>
            </a:r>
            <a:r>
              <a:rPr lang="en-GB" sz="1200" dirty="0"/>
              <a:t>sector </a:t>
            </a:r>
            <a:r>
              <a:rPr lang="en-GB" sz="1200" dirty="0" smtClean="0"/>
              <a:t>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VVFA_61737: fast 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VPIA_61737: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VPIA_61753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VPIB_61771: on left side of TPSG 61773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VPIB_61772: </a:t>
            </a:r>
            <a:r>
              <a:rPr lang="en-GB" sz="1200" dirty="0"/>
              <a:t>on left side of TPSG 61773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VGHB_61775: TPSG 61773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VGHB_61778: TPSG 61776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VPIB_61792: on right side of MST 61779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VPIB_61793: </a:t>
            </a:r>
            <a:r>
              <a:rPr lang="en-GB" sz="1200" dirty="0"/>
              <a:t>on right side of MST </a:t>
            </a:r>
            <a:r>
              <a:rPr lang="en-GB" sz="1200" dirty="0" smtClean="0"/>
              <a:t>61779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VGHB_61793: </a:t>
            </a:r>
            <a:r>
              <a:rPr lang="en-GB" sz="1200" dirty="0"/>
              <a:t>on right side of MST </a:t>
            </a:r>
            <a:r>
              <a:rPr lang="en-GB" sz="1200" dirty="0" smtClean="0"/>
              <a:t>61779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063268" y="630009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VPIA_61695</a:t>
            </a:r>
            <a:endParaRPr lang="en-GB" sz="1100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23668" y="5697395"/>
            <a:ext cx="282836" cy="616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38477" y="6337249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VPIA_61731</a:t>
            </a:r>
            <a:endParaRPr lang="en-GB" sz="1100" dirty="0">
              <a:solidFill>
                <a:schemeClr val="accent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300494" y="5697395"/>
            <a:ext cx="137983" cy="762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95765" y="4485718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VGHB_61693</a:t>
            </a:r>
            <a:endParaRPr lang="en-GB" sz="1100" dirty="0">
              <a:solidFill>
                <a:schemeClr val="accent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95995" y="4759963"/>
            <a:ext cx="145335" cy="3872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173395" y="5812981"/>
            <a:ext cx="237789" cy="2322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418393" y="5885557"/>
            <a:ext cx="0" cy="159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50774" y="6052642"/>
            <a:ext cx="1120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VPIB_61771&amp;72</a:t>
            </a:r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75559" y="4595244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VGHB_61736</a:t>
            </a: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 flipH="1">
            <a:off x="3178630" y="4856854"/>
            <a:ext cx="72380" cy="329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42942" y="4759963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VGHB_61775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25143" y="4571769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VGHB_61778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06284" y="4487705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VGHB_61793</a:t>
            </a:r>
          </a:p>
        </p:txBody>
      </p:sp>
      <p:cxnSp>
        <p:nvCxnSpPr>
          <p:cNvPr id="36" name="Straight Arrow Connector 35"/>
          <p:cNvCxnSpPr>
            <a:stCxn id="33" idx="2"/>
          </p:cNvCxnSpPr>
          <p:nvPr/>
        </p:nvCxnSpPr>
        <p:spPr>
          <a:xfrm>
            <a:off x="4418393" y="5021573"/>
            <a:ext cx="160864" cy="184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5226381" y="4833379"/>
            <a:ext cx="8338" cy="242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5806285" y="4726052"/>
            <a:ext cx="197892" cy="3515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50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Pressure profile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400" y="822813"/>
            <a:ext cx="8137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Actual pressure in the sector ~ 2 10</a:t>
            </a:r>
            <a:r>
              <a:rPr lang="en-GB" baseline="30000" dirty="0" smtClean="0"/>
              <a:t>-8</a:t>
            </a:r>
            <a:r>
              <a:rPr lang="en-GB" dirty="0" smtClean="0"/>
              <a:t> mbar: dominated by pressure at sector valve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49" y="2026847"/>
            <a:ext cx="72771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Pressure profile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6726" y="681299"/>
            <a:ext cx="8548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Actual pressure in the sector ~ 2 10</a:t>
            </a:r>
            <a:r>
              <a:rPr lang="en-GB" baseline="30000" dirty="0" smtClean="0"/>
              <a:t>-8</a:t>
            </a:r>
            <a:r>
              <a:rPr lang="en-GB" dirty="0" smtClean="0"/>
              <a:t> mbar: </a:t>
            </a:r>
            <a:r>
              <a:rPr lang="en-GB" dirty="0"/>
              <a:t>dominated by pressure at sector 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ZS </a:t>
            </a:r>
            <a:r>
              <a:rPr lang="en-GB" dirty="0"/>
              <a:t>= 2 10</a:t>
            </a:r>
            <a:r>
              <a:rPr lang="en-GB" baseline="30000" dirty="0"/>
              <a:t>-9</a:t>
            </a:r>
            <a:r>
              <a:rPr lang="en-GB" dirty="0"/>
              <a:t> </a:t>
            </a:r>
            <a:r>
              <a:rPr lang="en-GB" dirty="0" smtClean="0"/>
              <a:t>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TPSG = 3 10</a:t>
            </a:r>
            <a:r>
              <a:rPr lang="en-GB" baseline="30000" dirty="0" smtClean="0"/>
              <a:t>-9</a:t>
            </a:r>
            <a:r>
              <a:rPr lang="en-GB" dirty="0" smtClean="0"/>
              <a:t> 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MST = 2 10</a:t>
            </a:r>
            <a:r>
              <a:rPr lang="en-GB" baseline="30000" dirty="0" smtClean="0"/>
              <a:t>-9</a:t>
            </a:r>
            <a:r>
              <a:rPr lang="en-GB" dirty="0" smtClean="0"/>
              <a:t> mbar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49" y="1881628"/>
            <a:ext cx="7277100" cy="3733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3449" y="5863334"/>
            <a:ext cx="7793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 One order of magnitude must be gained to reach the specs : 10</a:t>
            </a:r>
            <a:r>
              <a:rPr lang="en-GB" baseline="30000" dirty="0" smtClean="0">
                <a:solidFill>
                  <a:srgbClr val="FF3399"/>
                </a:solidFill>
                <a:sym typeface="Wingdings" panose="05000000000000000000" pitchFamily="2" charset="2"/>
              </a:rPr>
              <a:t>-10</a:t>
            </a:r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 mbar in CC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72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SPS vacuum chambers: QDA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255" y="822814"/>
            <a:ext cx="3240315" cy="486047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45883" y="2427515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17380" y="2256882"/>
            <a:ext cx="4426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Computing electron cloud levels in QDA type chambers</a:t>
            </a:r>
            <a:r>
              <a:rPr lang="en-GB" dirty="0"/>
              <a:t> w</a:t>
            </a:r>
            <a:r>
              <a:rPr lang="en-GB" dirty="0" smtClean="0"/>
              <a:t>ould be </a:t>
            </a:r>
            <a:r>
              <a:rPr lang="en-GB" dirty="0" smtClean="0"/>
              <a:t>beneficial to evaluate the pumping scheme</a:t>
            </a: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03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A </a:t>
            </a:r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Possible </a:t>
            </a:r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Instrumentation Layout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5135" y="4024283"/>
            <a:ext cx="36416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4 vacuum sectors: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Upstream CC, NEG coated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CC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Downstream CC, NEG coated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Bypass, NEG coated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5334789" y="4003208"/>
            <a:ext cx="31218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Each vacuum sector has: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Penning / Pirani gauges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Roughing valve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NEG coated sectors have: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Ion pumps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61392" y="5765543"/>
            <a:ext cx="5889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Detailed study is needed to optimise the pumping scheme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More instruments could be added </a:t>
            </a:r>
            <a:endParaRPr lang="en-GB" dirty="0">
              <a:solidFill>
                <a:srgbClr val="FF3399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2428" y="738047"/>
            <a:ext cx="7870772" cy="4479838"/>
            <a:chOff x="512428" y="738047"/>
            <a:chExt cx="7870772" cy="447983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0685" y="3393714"/>
              <a:ext cx="692523" cy="62256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512428" y="2761687"/>
              <a:ext cx="7870772" cy="578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3775388" y="2703366"/>
              <a:ext cx="1253618" cy="19665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CC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09027" y="2414922"/>
              <a:ext cx="1418211" cy="53371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10176" y="2431966"/>
              <a:ext cx="553012" cy="49054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86272" y="2414923"/>
              <a:ext cx="553012" cy="490541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0440" y="2445985"/>
              <a:ext cx="553012" cy="490541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2708" y="2458095"/>
              <a:ext cx="553012" cy="49054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840753" y="4386210"/>
              <a:ext cx="454498" cy="340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40420" y="3401723"/>
              <a:ext cx="692523" cy="62256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43810" y="3194646"/>
              <a:ext cx="750425" cy="976293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 flipV="1">
              <a:off x="5818427" y="2789301"/>
              <a:ext cx="1769614" cy="8171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276726" y="2807571"/>
              <a:ext cx="1723714" cy="798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475491" y="3606442"/>
              <a:ext cx="1819760" cy="17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86981" y="3598790"/>
              <a:ext cx="619160" cy="1619095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19703" y="986115"/>
              <a:ext cx="681735" cy="178938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46557" y="738047"/>
              <a:ext cx="681735" cy="1789380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09564" y="1025642"/>
              <a:ext cx="681735" cy="178938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18034" y="2105913"/>
              <a:ext cx="48936" cy="697131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50611" y="2809736"/>
              <a:ext cx="719433" cy="534278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69278" y="2352819"/>
              <a:ext cx="750425" cy="976293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34954" y="2389730"/>
              <a:ext cx="750425" cy="976293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50814" y="2798846"/>
              <a:ext cx="719433" cy="534278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35473" y="770703"/>
              <a:ext cx="681735" cy="1789380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06950" y="2138569"/>
              <a:ext cx="48936" cy="697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563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  <a:effectLst/>
              </a:rPr>
              <a:t>1. Crab Cavities in SPS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00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00" dirty="0" smtClean="0">
                <a:solidFill>
                  <a:srgbClr val="0089B5"/>
                </a:solidFill>
                <a:latin typeface="+mj-lt"/>
              </a:rPr>
              <a:t>Conceptual Hardware Layout around CC</a:t>
            </a:r>
            <a:endParaRPr lang="en-GB" sz="42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5135" y="3584300"/>
            <a:ext cx="4178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Y chamber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Impedance free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NEG coated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Number of cycles for the bellows 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70284" y="3694171"/>
            <a:ext cx="37643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Crab cavity volume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L = 3000 mm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W = 1100 </a:t>
            </a:r>
            <a:r>
              <a:rPr lang="en-GB" dirty="0" smtClean="0"/>
              <a:t>mm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Interface flange: CF ? DN100 ?</a:t>
            </a:r>
            <a:endParaRPr lang="en-GB" dirty="0" smtClean="0"/>
          </a:p>
        </p:txBody>
      </p:sp>
      <p:sp>
        <p:nvSpPr>
          <p:cNvPr id="48" name="TextBox 47"/>
          <p:cNvSpPr txBox="1"/>
          <p:nvPr/>
        </p:nvSpPr>
        <p:spPr>
          <a:xfrm>
            <a:off x="81007" y="4829254"/>
            <a:ext cx="4212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Bypass chamber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Distance between mechanical axis </a:t>
            </a:r>
            <a:r>
              <a:rPr lang="en-GB" dirty="0" smtClean="0"/>
              <a:t>of bypass and CC </a:t>
            </a:r>
            <a:r>
              <a:rPr lang="en-GB" dirty="0" smtClean="0"/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04737" y="5997279"/>
            <a:ext cx="5177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Is available longitudinal space of ~ 9.5 m enough ?</a:t>
            </a:r>
            <a:endParaRPr lang="en-GB" dirty="0">
              <a:solidFill>
                <a:srgbClr val="FF3399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8065" y="676723"/>
            <a:ext cx="8743194" cy="2798725"/>
            <a:chOff x="318065" y="785575"/>
            <a:chExt cx="8743194" cy="2798725"/>
          </a:xfrm>
        </p:grpSpPr>
        <p:grpSp>
          <p:nvGrpSpPr>
            <p:cNvPr id="31" name="Group 30"/>
            <p:cNvGrpSpPr/>
            <p:nvPr/>
          </p:nvGrpSpPr>
          <p:grpSpPr>
            <a:xfrm>
              <a:off x="318065" y="785575"/>
              <a:ext cx="8507868" cy="2798725"/>
              <a:chOff x="0" y="1698414"/>
              <a:chExt cx="10762739" cy="3516911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0" y="1698414"/>
                <a:ext cx="10762739" cy="3516911"/>
                <a:chOff x="0" y="1698414"/>
                <a:chExt cx="10762738" cy="3516909"/>
              </a:xfrm>
            </p:grpSpPr>
            <p:pic>
              <p:nvPicPr>
                <p:cNvPr id="35" name="CC_envelope.jpg"/>
                <p:cNvPicPr/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0" y="1698414"/>
                  <a:ext cx="10762738" cy="351690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36" name="Shape 159"/>
                <p:cNvSpPr/>
                <p:nvPr/>
              </p:nvSpPr>
              <p:spPr>
                <a:xfrm>
                  <a:off x="3123188" y="3810436"/>
                  <a:ext cx="4521201" cy="190501"/>
                </a:xfrm>
                <a:prstGeom prst="rect">
                  <a:avLst/>
                </a:prstGeom>
                <a:solidFill>
                  <a:srgbClr val="CAF0FE">
                    <a:alpha val="6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1pPr>
                  <a:lvl2pPr indent="3429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2pPr>
                  <a:lvl3pPr indent="6858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3pPr>
                  <a:lvl4pPr indent="10287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4pPr>
                  <a:lvl5pPr indent="13716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5pPr>
                  <a:lvl6pPr indent="17145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6pPr>
                  <a:lvl7pPr indent="20574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7pPr>
                  <a:lvl8pPr indent="24003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8pPr>
                  <a:lvl9pPr indent="27432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9pPr>
                </a:lstStyle>
                <a:p>
                  <a:pPr lvl="0">
                    <a:defRPr sz="3600"/>
                  </a:pPr>
                  <a:endParaRPr/>
                </a:p>
              </p:txBody>
            </p:sp>
            <p:sp>
              <p:nvSpPr>
                <p:cNvPr id="38" name="Shape 161"/>
                <p:cNvSpPr/>
                <p:nvPr/>
              </p:nvSpPr>
              <p:spPr>
                <a:xfrm flipV="1">
                  <a:off x="6761479" y="2277853"/>
                  <a:ext cx="762755" cy="1189262"/>
                </a:xfrm>
                <a:prstGeom prst="line">
                  <a:avLst/>
                </a:prstGeom>
                <a:noFill/>
                <a:ln w="12700" cap="flat">
                  <a:solidFill>
                    <a:srgbClr val="ABABAB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1pPr>
                  <a:lvl2pPr indent="3429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2pPr>
                  <a:lvl3pPr indent="6858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3pPr>
                  <a:lvl4pPr indent="10287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4pPr>
                  <a:lvl5pPr indent="13716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5pPr>
                  <a:lvl6pPr indent="17145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6pPr>
                  <a:lvl7pPr indent="20574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7pPr>
                  <a:lvl8pPr indent="24003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8pPr>
                  <a:lvl9pPr indent="27432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9pPr>
                </a:lstStyle>
                <a:p>
                  <a:pPr lvl="0">
                    <a:defRPr sz="3600"/>
                  </a:pPr>
                  <a:endParaRPr/>
                </a:p>
              </p:txBody>
            </p:sp>
            <p:sp>
              <p:nvSpPr>
                <p:cNvPr id="39" name="Shape 163"/>
                <p:cNvSpPr/>
                <p:nvPr/>
              </p:nvSpPr>
              <p:spPr>
                <a:xfrm>
                  <a:off x="6755388" y="4035638"/>
                  <a:ext cx="1283197" cy="634231"/>
                </a:xfrm>
                <a:prstGeom prst="line">
                  <a:avLst/>
                </a:prstGeom>
                <a:noFill/>
                <a:ln w="12700" cap="flat">
                  <a:solidFill>
                    <a:srgbClr val="ABABAB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1pPr>
                  <a:lvl2pPr indent="3429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2pPr>
                  <a:lvl3pPr indent="6858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3pPr>
                  <a:lvl4pPr indent="10287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4pPr>
                  <a:lvl5pPr indent="13716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5pPr>
                  <a:lvl6pPr indent="17145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6pPr>
                  <a:lvl7pPr indent="20574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7pPr>
                  <a:lvl8pPr indent="24003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8pPr>
                  <a:lvl9pPr indent="27432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9pPr>
                </a:lstStyle>
                <a:p>
                  <a:pPr lvl="0">
                    <a:defRPr sz="3600"/>
                  </a:pPr>
                  <a:endParaRPr/>
                </a:p>
              </p:txBody>
            </p:sp>
            <p:sp>
              <p:nvSpPr>
                <p:cNvPr id="44" name="Shape 166"/>
                <p:cNvSpPr/>
                <p:nvPr/>
              </p:nvSpPr>
              <p:spPr>
                <a:xfrm rot="193733">
                  <a:off x="2377176" y="3110917"/>
                  <a:ext cx="182489" cy="8647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0542" h="21600" extrusionOk="0">
                      <a:moveTo>
                        <a:pt x="3315" y="21600"/>
                      </a:moveTo>
                      <a:cubicBezTo>
                        <a:pt x="3315" y="21600"/>
                        <a:pt x="21600" y="12389"/>
                        <a:pt x="0" y="0"/>
                      </a:cubicBezTo>
                    </a:path>
                  </a:pathLst>
                </a:custGeom>
                <a:noFill/>
                <a:ln w="76200" cap="flat">
                  <a:solidFill>
                    <a:srgbClr val="E32400"/>
                  </a:solidFill>
                  <a:prstDash val="solid"/>
                  <a:miter lim="400000"/>
                  <a:headEnd type="stealth" w="med" len="med"/>
                  <a:tailEnd type="stealth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1pPr>
                  <a:lvl2pPr indent="3429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2pPr>
                  <a:lvl3pPr indent="6858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3pPr>
                  <a:lvl4pPr indent="10287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4pPr>
                  <a:lvl5pPr indent="13716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5pPr>
                  <a:lvl6pPr indent="17145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6pPr>
                  <a:lvl7pPr indent="20574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7pPr>
                  <a:lvl8pPr indent="24003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8pPr>
                  <a:lvl9pPr indent="2743200" algn="ctr" defTabSz="584200">
                    <a:defRPr sz="4200">
                      <a:latin typeface="+mn-lt"/>
                      <a:ea typeface="+mn-ea"/>
                      <a:cs typeface="+mn-cs"/>
                      <a:sym typeface="Helvetica Neue Light"/>
                    </a:defRPr>
                  </a:lvl9pPr>
                </a:lstStyle>
                <a:p>
                  <a:pPr lvl="0"/>
                  <a:endParaRPr/>
                </a:p>
              </p:txBody>
            </p:sp>
            <p:pic>
              <p:nvPicPr>
                <p:cNvPr id="45" name="CC_envelope.jpg"/>
                <p:cNvPicPr/>
                <p:nvPr/>
              </p:nvPicPr>
              <p:blipFill>
                <a:blip r:embed="rId3">
                  <a:extLst/>
                </a:blip>
                <a:srcRect l="32021" t="53925" r="31785" b="41395"/>
                <a:stretch>
                  <a:fillRect/>
                </a:stretch>
              </p:blipFill>
              <p:spPr>
                <a:xfrm>
                  <a:off x="3436889" y="3412616"/>
                  <a:ext cx="3895428" cy="16455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3" name="Shape 174"/>
              <p:cNvSpPr/>
              <p:nvPr/>
            </p:nvSpPr>
            <p:spPr>
              <a:xfrm>
                <a:off x="1502710" y="3134807"/>
                <a:ext cx="789645" cy="6348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1pPr>
                <a:lvl2pPr indent="3429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2pPr>
                <a:lvl3pPr indent="6858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3pPr>
                <a:lvl4pPr indent="10287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4pPr>
                <a:lvl5pPr indent="13716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5pPr>
                <a:lvl6pPr indent="17145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6pPr>
                <a:lvl7pPr indent="20574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7pPr>
                <a:lvl8pPr indent="24003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8pPr>
                <a:lvl9pPr indent="2743200" algn="ctr" defTabSz="584200">
                  <a:defRPr sz="4200">
                    <a:latin typeface="+mn-lt"/>
                    <a:ea typeface="+mn-ea"/>
                    <a:cs typeface="+mn-cs"/>
                    <a:sym typeface="Helvetica Neue Light"/>
                  </a:defRPr>
                </a:lvl9pPr>
              </a:lstStyle>
              <a:p>
                <a:pPr lvl="0">
                  <a:defRPr sz="1800"/>
                </a:pPr>
                <a:r>
                  <a:rPr sz="3500" b="1">
                    <a:solidFill>
                      <a:srgbClr val="FF2600"/>
                    </a:solidFill>
                  </a:rPr>
                  <a:t>16</a:t>
                </a:r>
                <a:r>
                  <a:rPr sz="3500" b="1" baseline="31999">
                    <a:solidFill>
                      <a:srgbClr val="FF2600"/>
                    </a:solidFill>
                  </a:rPr>
                  <a:t>o</a:t>
                </a: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 rot="18956724">
              <a:off x="3175072" y="2031546"/>
              <a:ext cx="2739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</a:rPr>
                <a:t>Preliminary concept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800640" y="2965566"/>
              <a:ext cx="226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R. Calaga, 27/10/2015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10127" y="1445954"/>
              <a:ext cx="43794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CC99"/>
                  </a:solidFill>
                </a:rPr>
                <a:t>V1</a:t>
              </a:r>
              <a:endParaRPr lang="en-GB" b="1" dirty="0">
                <a:solidFill>
                  <a:srgbClr val="00CC99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10127" y="2759706"/>
              <a:ext cx="43794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CC99"/>
                  </a:solidFill>
                </a:rPr>
                <a:t>V2</a:t>
              </a:r>
              <a:endParaRPr lang="en-GB" b="1" dirty="0">
                <a:solidFill>
                  <a:srgbClr val="00CC99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87471" y="1424182"/>
              <a:ext cx="43794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CC99"/>
                  </a:solidFill>
                </a:rPr>
                <a:t>V3</a:t>
              </a:r>
              <a:endParaRPr lang="en-GB" b="1" dirty="0">
                <a:solidFill>
                  <a:srgbClr val="00CC99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87471" y="2737934"/>
              <a:ext cx="43794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CC99"/>
                  </a:solidFill>
                </a:rPr>
                <a:t>V4</a:t>
              </a:r>
              <a:endParaRPr lang="en-GB" b="1" dirty="0">
                <a:solidFill>
                  <a:srgbClr val="00CC99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397943" y="5138519"/>
            <a:ext cx="3427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Sector valves, V1,2,3,4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Fixed to the movable table</a:t>
            </a:r>
          </a:p>
        </p:txBody>
      </p:sp>
    </p:spTree>
    <p:extLst>
      <p:ext uri="{BB962C8B-B14F-4D97-AF65-F5344CB8AC3E}">
        <p14:creationId xmlns:p14="http://schemas.microsoft.com/office/powerpoint/2010/main" val="74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399" y="4370597"/>
            <a:ext cx="4733925" cy="20002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New </a:t>
            </a:r>
            <a:r>
              <a:rPr lang="en-GB" sz="4600" dirty="0" err="1" smtClean="0">
                <a:solidFill>
                  <a:srgbClr val="0089B5"/>
                </a:solidFill>
                <a:latin typeface="+mj-lt"/>
              </a:rPr>
              <a:t>Sectorisation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935" y="896888"/>
            <a:ext cx="92098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assembly sector valve plus fast valve must be moved towards the right side by ~ 5.5 – 6 m 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ECR</a:t>
            </a:r>
            <a:r>
              <a:rPr lang="en-GB" dirty="0" smtClean="0"/>
              <a:t> needed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Fast valve might be completely removed from the layout if needed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100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chamber VEWJ can be </a:t>
            </a:r>
            <a:r>
              <a:rPr lang="en-GB" dirty="0" smtClean="0"/>
              <a:t>reduced </a:t>
            </a:r>
            <a:r>
              <a:rPr lang="en-GB" dirty="0" smtClean="0"/>
              <a:t>in length (pending aperture checks) if needed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149" y="2094128"/>
            <a:ext cx="207645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7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Installation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5135" y="896888"/>
            <a:ext cx="9028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Planned for EYETS 2016-17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GB" dirty="0" smtClean="0"/>
              <a:t>efinition needed by </a:t>
            </a:r>
            <a:r>
              <a:rPr lang="en-GB" dirty="0">
                <a:solidFill>
                  <a:srgbClr val="FF3399"/>
                </a:solidFill>
                <a:sym typeface="Wingdings" panose="05000000000000000000" pitchFamily="2" charset="2"/>
              </a:rPr>
              <a:t>Dec </a:t>
            </a:r>
            <a:r>
              <a:rPr lang="en-GB" dirty="0" smtClean="0">
                <a:solidFill>
                  <a:srgbClr val="FF3399"/>
                </a:solidFill>
                <a:sym typeface="Wingdings" panose="05000000000000000000" pitchFamily="2" charset="2"/>
              </a:rPr>
              <a:t>2015 </a:t>
            </a:r>
            <a:r>
              <a:rPr lang="en-GB" dirty="0" smtClean="0"/>
              <a:t>for :</a:t>
            </a: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Vacuum </a:t>
            </a:r>
            <a:r>
              <a:rPr lang="en-GB" dirty="0" err="1" smtClean="0"/>
              <a:t>sectorisation</a:t>
            </a:r>
            <a:r>
              <a:rPr lang="en-GB" dirty="0" smtClean="0"/>
              <a:t> &amp; </a:t>
            </a:r>
            <a:r>
              <a:rPr lang="en-GB" dirty="0" smtClean="0"/>
              <a:t>instrumentation layout</a:t>
            </a: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Y chambers   </a:t>
            </a:r>
            <a:r>
              <a:rPr lang="en-GB" dirty="0" smtClean="0">
                <a:sym typeface="Wingdings" panose="05000000000000000000" pitchFamily="2" charset="2"/>
              </a:rPr>
              <a:t> need frozen </a:t>
            </a:r>
            <a:r>
              <a:rPr lang="en-GB" dirty="0" smtClean="0">
                <a:sym typeface="Wingdings" panose="05000000000000000000" pitchFamily="2" charset="2"/>
              </a:rPr>
              <a:t>specification for design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Procurement </a:t>
            </a:r>
            <a:r>
              <a:rPr lang="en-GB" dirty="0" smtClean="0">
                <a:sym typeface="Wingdings" panose="05000000000000000000" pitchFamily="2" charset="2"/>
              </a:rPr>
              <a:t>of main components </a:t>
            </a:r>
            <a:r>
              <a:rPr lang="en-GB" dirty="0" smtClean="0">
                <a:sym typeface="Wingdings" panose="05000000000000000000" pitchFamily="2" charset="2"/>
              </a:rPr>
              <a:t>: </a:t>
            </a:r>
            <a:r>
              <a:rPr lang="en-GB" dirty="0" smtClean="0">
                <a:sym typeface="Wingdings" panose="05000000000000000000" pitchFamily="2" charset="2"/>
              </a:rPr>
              <a:t>sector valves (6+1), pumps, gauges etc..</a:t>
            </a: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Intervention planning to be detailed: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Venting the 2 adjacent sectors with N2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Immediate</a:t>
            </a:r>
            <a:r>
              <a:rPr lang="en-GB" dirty="0" smtClean="0"/>
              <a:t> installation of the external sector valves to allow pump down of the adjacent vacuum sectors (ZS tank , Graphite TPSG, Septum …)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Installation of </a:t>
            </a:r>
            <a:r>
              <a:rPr lang="en-GB" dirty="0" smtClean="0"/>
              <a:t>the movable sectors</a:t>
            </a:r>
            <a:endParaRPr lang="en-GB" dirty="0" smtClean="0"/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Installation and closure of the CC bypass system with a </a:t>
            </a:r>
            <a:r>
              <a:rPr lang="en-GB" dirty="0" smtClean="0">
                <a:solidFill>
                  <a:srgbClr val="FF3399"/>
                </a:solidFill>
              </a:rPr>
              <a:t>replacement chamber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2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  <a:effectLst/>
              </a:rPr>
              <a:t>2. Crab Cavities in HL-LHC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1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Crab Cavities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732129"/>
            <a:ext cx="875655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Operating pressure ~ 10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mbar with beams</a:t>
            </a: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designs with bulk </a:t>
            </a:r>
            <a:r>
              <a:rPr lang="en-GB" sz="1700" dirty="0" err="1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operating at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K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Vacuum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instrumentation on the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modules </a:t>
            </a:r>
            <a:r>
              <a:rPr lang="en-GB" sz="1700" dirty="0" smtClean="0">
                <a:solidFill>
                  <a:srgbClr val="FF3399"/>
                </a:solidFill>
                <a:cs typeface="Times New Roman" panose="02020603050405020304" pitchFamily="18" charset="0"/>
              </a:rPr>
              <a:t>is under definition</a:t>
            </a:r>
          </a:p>
          <a:p>
            <a:pPr lvl="3" algn="just"/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24253" y="5917080"/>
            <a:ext cx="308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R. Calaga, O. Capatina, 27/10/2015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10453" y="4707017"/>
            <a:ext cx="282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Double Quarter Wave, Vertical Deflection (ATLAS)</a:t>
            </a:r>
            <a:endParaRPr lang="en-GB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165" y="1723461"/>
            <a:ext cx="4333581" cy="292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96756" y="4663460"/>
            <a:ext cx="2915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Dipole, </a:t>
            </a:r>
          </a:p>
          <a:p>
            <a:r>
              <a:rPr lang="en-GB" dirty="0" smtClean="0"/>
              <a:t>Horizontal Deflection (CMS)</a:t>
            </a:r>
            <a:endParaRPr lang="en-GB" dirty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5" y="1774400"/>
            <a:ext cx="4332514" cy="282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38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Crab Cavities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671673"/>
            <a:ext cx="875655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Impact of the electron cloud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 the CC modules must be evaluated: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Nb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cavity itself 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Inter-cavity tube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Module cold warm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transition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4047493" y="1496615"/>
            <a:ext cx="157286" cy="7061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421726" y="1665016"/>
            <a:ext cx="326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3399"/>
                </a:solidFill>
              </a:rPr>
              <a:t>Samples</a:t>
            </a:r>
            <a:r>
              <a:rPr lang="fr-FR" dirty="0" smtClean="0">
                <a:solidFill>
                  <a:srgbClr val="FF3399"/>
                </a:solidFill>
              </a:rPr>
              <a:t> </a:t>
            </a:r>
            <a:r>
              <a:rPr lang="fr-FR" dirty="0" err="1" smtClean="0">
                <a:solidFill>
                  <a:srgbClr val="FF3399"/>
                </a:solidFill>
              </a:rPr>
              <a:t>needed</a:t>
            </a:r>
            <a:r>
              <a:rPr lang="fr-FR" dirty="0" smtClean="0">
                <a:solidFill>
                  <a:srgbClr val="FF3399"/>
                </a:solidFill>
              </a:rPr>
              <a:t> for qualification</a:t>
            </a:r>
            <a:endParaRPr lang="fr-FR" dirty="0">
              <a:solidFill>
                <a:srgbClr val="FF3399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62394" y="2825613"/>
            <a:ext cx="3659332" cy="2959333"/>
            <a:chOff x="5084146" y="3400883"/>
            <a:chExt cx="3659332" cy="2959333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4146" y="3763028"/>
              <a:ext cx="3659332" cy="235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796238" y="3400883"/>
              <a:ext cx="2331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CC99"/>
                  </a:solidFill>
                </a:rPr>
                <a:t>1.1 &lt; </a:t>
              </a:r>
              <a:r>
                <a:rPr lang="en-GB" dirty="0" err="1" smtClean="0">
                  <a:solidFill>
                    <a:srgbClr val="00CC99"/>
                  </a:solidFill>
                </a:rPr>
                <a:t>Nb</a:t>
              </a:r>
              <a:r>
                <a:rPr lang="en-GB" dirty="0" smtClean="0">
                  <a:solidFill>
                    <a:srgbClr val="00CC99"/>
                  </a:solidFill>
                </a:rPr>
                <a:t> film SEY &lt; 1.7 </a:t>
              </a:r>
              <a:endParaRPr lang="en-GB" dirty="0">
                <a:solidFill>
                  <a:srgbClr val="00CC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22426" y="6113995"/>
              <a:ext cx="28873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N. Hilleret </a:t>
              </a:r>
              <a:r>
                <a:rPr lang="fr-FR" sz="10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et al</a:t>
              </a:r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., </a:t>
              </a:r>
              <a:r>
                <a:rPr lang="fr-FR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Appl</a:t>
              </a:r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Phys. A 79, 1085-1091 (2003)</a:t>
              </a:r>
              <a:endPara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1999" y="2890781"/>
            <a:ext cx="4290543" cy="2862677"/>
            <a:chOff x="477939" y="3500383"/>
            <a:chExt cx="4290543" cy="2862677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939" y="3763027"/>
              <a:ext cx="4290543" cy="2303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418393" y="6116839"/>
              <a:ext cx="24416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N. Hilleret </a:t>
              </a:r>
              <a:r>
                <a:rPr lang="fr-FR" sz="10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et al. </a:t>
              </a:r>
              <a:r>
                <a:rPr lang="fr-F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EPAC 2000, Vienna, </a:t>
              </a:r>
              <a:r>
                <a:rPr lang="fr-FR" sz="10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Austria</a:t>
              </a:r>
              <a:endParaRPr lang="fr-FR" sz="1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18393" y="3500383"/>
              <a:ext cx="21843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CC99"/>
                  </a:solidFill>
                </a:rPr>
                <a:t>Electron </a:t>
              </a:r>
              <a:r>
                <a:rPr lang="en-GB" dirty="0" smtClean="0">
                  <a:solidFill>
                    <a:srgbClr val="00CC99"/>
                  </a:solidFill>
                </a:rPr>
                <a:t>conditioning</a:t>
              </a:r>
              <a:endParaRPr lang="en-GB" dirty="0">
                <a:solidFill>
                  <a:srgbClr val="00CC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42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Layout –D2-Q4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2655" y="1458475"/>
            <a:ext cx="355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LHCLSXH_0010 V0.3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approval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877" y="3576711"/>
            <a:ext cx="8512893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x 4 sector valves between D2 and Q4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9 x 2 vacuum sectors !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Room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temperature sectors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(except CC modules):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bakeable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NEG coated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sectorised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CC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modules: unbaked, operating at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cryogenic temperature</a:t>
            </a:r>
            <a:endParaRPr lang="en-GB" sz="1700" dirty="0" smtClean="0">
              <a:solidFill>
                <a:srgbClr val="FF3399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 types of sector valves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assemblies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(VAB)</a:t>
            </a: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1" y="1852539"/>
            <a:ext cx="9066001" cy="15060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69667" y="3297948"/>
            <a:ext cx="2021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B. Vasquez de Prada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73906" y="152477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562594" y="154365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0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153886" y="3216091"/>
            <a:ext cx="8111976" cy="37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66585" y="4484915"/>
            <a:ext cx="8904823" cy="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346711" y="3140936"/>
            <a:ext cx="2607755" cy="22497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CC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270175" y="3077029"/>
            <a:ext cx="2801233" cy="164011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046" y="2708679"/>
            <a:ext cx="801889" cy="72877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69" y="1389116"/>
            <a:ext cx="700856" cy="188474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94" y="2891078"/>
            <a:ext cx="706362" cy="97516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414" y="3971202"/>
            <a:ext cx="801889" cy="72877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2216" y="1837149"/>
            <a:ext cx="634688" cy="104058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5978" y="2750637"/>
            <a:ext cx="706362" cy="97516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7466" y="3861026"/>
            <a:ext cx="740056" cy="859620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83743" y="2982687"/>
            <a:ext cx="750498" cy="1807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D2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0176" y="4450819"/>
            <a:ext cx="702535" cy="188223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819" y="3840354"/>
            <a:ext cx="740056" cy="85962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0722" y="4450819"/>
            <a:ext cx="702535" cy="18822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076" y="2686908"/>
            <a:ext cx="801889" cy="728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444" y="3949431"/>
            <a:ext cx="801889" cy="7287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2210" y="4484915"/>
            <a:ext cx="702535" cy="188223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8" y="1355251"/>
            <a:ext cx="700856" cy="188474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475" y="2018574"/>
            <a:ext cx="634688" cy="104058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5237" y="2932062"/>
            <a:ext cx="706362" cy="97516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1234" y="3744914"/>
            <a:ext cx="740056" cy="85962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1328" y="4571472"/>
            <a:ext cx="634688" cy="1065960"/>
          </a:xfrm>
          <a:prstGeom prst="rect">
            <a:avLst/>
          </a:prstGeom>
        </p:spPr>
      </p:pic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19765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D2 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-1</a:t>
            </a:r>
            <a:r>
              <a:rPr lang="en-US" baseline="30000" dirty="0" smtClean="0">
                <a:solidFill>
                  <a:srgbClr val="0089B5"/>
                </a:solidFill>
                <a:effectLst/>
              </a:rPr>
              <a:t>st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 </a:t>
            </a:r>
            <a:r>
              <a:rPr lang="en-US" dirty="0" smtClean="0">
                <a:solidFill>
                  <a:srgbClr val="0089B5"/>
                </a:solidFill>
              </a:rPr>
              <a:t>Module Interconnection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264" y="715591"/>
            <a:ext cx="9111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 new vacuum sector is needed following the shift of the module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ue to DSL link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Detailed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integration study is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needed (sector valves side by side ?)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79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65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Crab </a:t>
            </a:r>
            <a:r>
              <a:rPr lang="en-US" dirty="0" smtClean="0">
                <a:solidFill>
                  <a:srgbClr val="0089B5"/>
                </a:solidFill>
              </a:rPr>
              <a:t>Cavities Modules Interconnection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91117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Progress in the definition of the inter-module: allocated length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to 820 mm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0673" y="1973943"/>
            <a:ext cx="28085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5596989" y="4114512"/>
            <a:ext cx="272101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745" y="1366215"/>
            <a:ext cx="3142329" cy="40992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05096" y="5536375"/>
            <a:ext cx="1497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R. F. Gomez</a:t>
            </a:r>
            <a:endParaRPr lang="en-GB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09" y="1851509"/>
            <a:ext cx="5481648" cy="33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65"/>
            <a:ext cx="86868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4</a:t>
            </a:r>
            <a:r>
              <a:rPr lang="en-US" baseline="30000" dirty="0" smtClean="0">
                <a:solidFill>
                  <a:srgbClr val="0089B5"/>
                </a:solidFill>
              </a:rPr>
              <a:t>th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 </a:t>
            </a:r>
            <a:r>
              <a:rPr lang="en-US" dirty="0" smtClean="0">
                <a:solidFill>
                  <a:srgbClr val="0089B5"/>
                </a:solidFill>
              </a:rPr>
              <a:t>Module – NEG sector Interconnection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30320" y="1599520"/>
            <a:ext cx="8413946" cy="4471764"/>
            <a:chOff x="153886" y="914579"/>
            <a:chExt cx="8413946" cy="4471764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153886" y="2780661"/>
              <a:ext cx="8111976" cy="373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66585" y="4049485"/>
              <a:ext cx="8099277" cy="8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ounded Rectangle 30"/>
            <p:cNvSpPr/>
            <p:nvPr/>
          </p:nvSpPr>
          <p:spPr>
            <a:xfrm>
              <a:off x="327456" y="3912573"/>
              <a:ext cx="2607755" cy="22497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CC</a:t>
              </a:r>
              <a:endParaRPr lang="en-GB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15620" y="2617173"/>
              <a:ext cx="2801233" cy="1640114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03615" y="2273249"/>
              <a:ext cx="801889" cy="72877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02631" y="914579"/>
              <a:ext cx="700856" cy="1884747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46482" y="2463292"/>
              <a:ext cx="706362" cy="97516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07413" y="3528515"/>
              <a:ext cx="801889" cy="728772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78262" y="1469948"/>
              <a:ext cx="634688" cy="1040580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22024" y="2383436"/>
              <a:ext cx="706362" cy="975164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13512" y="3493825"/>
              <a:ext cx="740056" cy="859620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33606" y="4320383"/>
              <a:ext cx="634688" cy="106596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81315" y="3463131"/>
              <a:ext cx="740056" cy="85962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01409" y="4289689"/>
              <a:ext cx="634688" cy="106596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424057" y="3280229"/>
              <a:ext cx="1143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NEG pipes</a:t>
              </a:r>
              <a:endParaRPr lang="en-GB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9743" y="828302"/>
            <a:ext cx="8066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Detailed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 integration study is needed (sector valves side by side ?)</a:t>
            </a:r>
          </a:p>
        </p:txBody>
      </p:sp>
    </p:spTree>
    <p:extLst>
      <p:ext uri="{BB962C8B-B14F-4D97-AF65-F5344CB8AC3E}">
        <p14:creationId xmlns:p14="http://schemas.microsoft.com/office/powerpoint/2010/main" val="1222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Long Straight Section 6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929" t="5191" r="2903" b="8096"/>
          <a:stretch/>
        </p:blipFill>
        <p:spPr>
          <a:xfrm>
            <a:off x="98855" y="1276867"/>
            <a:ext cx="8981822" cy="48932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0" y="3262184"/>
            <a:ext cx="2430162" cy="81554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2" y="3352798"/>
                <a:ext cx="10150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∼9.5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2" y="3352798"/>
                <a:ext cx="1015021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7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Layout –D2-Q4: 2</a:t>
            </a:r>
            <a:r>
              <a:rPr lang="en-GB" sz="4600" baseline="30000" dirty="0" smtClean="0">
                <a:solidFill>
                  <a:srgbClr val="0089B5"/>
                </a:solidFill>
                <a:latin typeface="+mj-lt"/>
              </a:rPr>
              <a:t>nd</a:t>
            </a:r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 beam pipe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34" y="822813"/>
            <a:ext cx="914036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baseline="300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beam pipe is held at 2 K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has cold warm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transitions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(CWT) !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Current material is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diameter limited by space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In LHC, maximum length without beam screen is &lt; 1 m  (to be revised for HL-LHC)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Detailed studies are needed to comply with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vacuum stability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and pressure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level (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electron cloud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!)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279550" y="4899459"/>
            <a:ext cx="613123" cy="996775"/>
            <a:chOff x="5174553" y="5008353"/>
            <a:chExt cx="613123" cy="996775"/>
          </a:xfrm>
        </p:grpSpPr>
        <p:sp>
          <p:nvSpPr>
            <p:cNvPr id="32" name="Oval 31"/>
            <p:cNvSpPr/>
            <p:nvPr/>
          </p:nvSpPr>
          <p:spPr>
            <a:xfrm>
              <a:off x="5174553" y="5209227"/>
              <a:ext cx="613123" cy="592310"/>
            </a:xfrm>
            <a:prstGeom prst="ellipse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Trapezoid 32"/>
            <p:cNvSpPr/>
            <p:nvPr/>
          </p:nvSpPr>
          <p:spPr>
            <a:xfrm>
              <a:off x="5408294" y="5801537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Trapezoid 33"/>
            <p:cNvSpPr/>
            <p:nvPr/>
          </p:nvSpPr>
          <p:spPr>
            <a:xfrm rot="10800000">
              <a:off x="5395909" y="5008353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5467346" y="5136441"/>
              <a:ext cx="12385" cy="723339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40000" dist="20000" dir="5400000" rotWithShape="0">
                <a:schemeClr val="bg1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2164070" y="5090071"/>
            <a:ext cx="237481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screen between </a:t>
            </a:r>
          </a:p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cryogenic pipes ?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77224" y="5111682"/>
            <a:ext cx="17411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pipe with</a:t>
            </a:r>
          </a:p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Antechamber ?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205" name="Picture 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77" y="2484806"/>
            <a:ext cx="6676309" cy="220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4028051" y="3069202"/>
            <a:ext cx="679121" cy="7951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031015" y="3246780"/>
            <a:ext cx="679121" cy="7951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012149" y="3347499"/>
            <a:ext cx="265653" cy="1677725"/>
          </a:xfrm>
          <a:prstGeom prst="straightConnector1">
            <a:avLst/>
          </a:prstGeom>
          <a:ln>
            <a:solidFill>
              <a:srgbClr val="FF339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633072" y="3077153"/>
            <a:ext cx="1319917" cy="0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621814" y="3258706"/>
            <a:ext cx="1326537" cy="10601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44153" y="3062576"/>
            <a:ext cx="1319917" cy="0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837533" y="3260032"/>
            <a:ext cx="1326537" cy="10601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/>
          <p:nvPr>
            <p:extLst/>
          </p:nvPr>
        </p:nvPicPr>
        <p:blipFill>
          <a:blip r:embed="rId4"/>
          <a:stretch>
            <a:fillRect/>
          </a:stretch>
        </p:blipFill>
        <p:spPr>
          <a:xfrm>
            <a:off x="340676" y="2887648"/>
            <a:ext cx="511428" cy="5547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>
            <p:extLst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989" y="2887648"/>
            <a:ext cx="5111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7028374" y="2741051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3399"/>
                </a:solidFill>
              </a:rPr>
              <a:t>CWT</a:t>
            </a:r>
            <a:endParaRPr lang="fr-FR" sz="1400" dirty="0">
              <a:solidFill>
                <a:srgbClr val="FF3399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16345" y="2733759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3399"/>
                </a:solidFill>
              </a:rPr>
              <a:t>CWT</a:t>
            </a:r>
            <a:endParaRPr lang="fr-FR" sz="14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9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3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Summary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1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Summary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821" y="1323680"/>
            <a:ext cx="875655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SPS layout with crab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cavities: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bypass layout has to be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frozen by end 2015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to start Y chamber design and procurement of main components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Detailed computation of pressure profile is needed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to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optimise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the pumping scheme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An installation planning has to be drafted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HL-LHC: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Crab cavities area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vacuum layout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is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under definition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Dedicated studies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are needed to: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understand the impact of electron cloud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design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the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nd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(non-crabbed) beam pipe integrating a distributing pumping scheme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73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Thank you for your attention</a:t>
            </a:r>
            <a:endParaRPr lang="en-GB" dirty="0">
              <a:solidFill>
                <a:srgbClr val="008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6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12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  <a:effectLst/>
              </a:rPr>
              <a:t>Backup Slides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7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WP12 - 5th Joint HiLumi LHC-LARP Annual Meeting – CERN – 26-30/10/2015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Pressure profile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611" y="568813"/>
            <a:ext cx="2375466" cy="23848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08" y="4106873"/>
            <a:ext cx="7781337" cy="1576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859" y="681236"/>
            <a:ext cx="30609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VGHB_61693:1.6 m left of QDA 61710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VPIA_61731: right of QDA 61710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VVSB_61736: sector 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VGHB_61736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VVFA_61737: fast valve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VPIA_61737: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VPIA_61753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VPIB_61771: on left side of TPSG 61773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VPIB_61772: </a:t>
            </a:r>
            <a:r>
              <a:rPr lang="en-GB" sz="1200" dirty="0"/>
              <a:t>on left side of TPSG 61773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VGHB_61775: TPSG 61773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VGHB_61778: TPSG 61776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VPIB_61792: on right side of MST 61779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VPIB_61793: </a:t>
            </a:r>
            <a:r>
              <a:rPr lang="en-GB" sz="1200" dirty="0"/>
              <a:t>on right side of MST </a:t>
            </a:r>
            <a:r>
              <a:rPr lang="en-GB" sz="1200" dirty="0" smtClean="0"/>
              <a:t>61779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VGHB_61793: </a:t>
            </a:r>
            <a:r>
              <a:rPr lang="en-GB" sz="1200" dirty="0"/>
              <a:t>on right side of MST </a:t>
            </a:r>
            <a:r>
              <a:rPr lang="en-GB" sz="1200" dirty="0" smtClean="0"/>
              <a:t>61779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865086" y="592943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VPIA_61695</a:t>
            </a:r>
            <a:endParaRPr lang="en-GB" sz="1100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25486" y="5326742"/>
            <a:ext cx="282836" cy="616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98058" y="634344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VPIA_61731</a:t>
            </a:r>
            <a:endParaRPr lang="en-GB" sz="1100" dirty="0">
              <a:solidFill>
                <a:schemeClr val="accent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040647" y="5581333"/>
            <a:ext cx="137983" cy="762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50035" y="4414106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VGHB_61693</a:t>
            </a:r>
            <a:endParaRPr lang="en-GB" sz="1100" dirty="0">
              <a:solidFill>
                <a:schemeClr val="accent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750265" y="4688351"/>
            <a:ext cx="145335" cy="3872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943158" y="5326742"/>
            <a:ext cx="137982" cy="5080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081140" y="5479143"/>
            <a:ext cx="0" cy="355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92986" y="5929438"/>
            <a:ext cx="1120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VPIB_61771&amp;72</a:t>
            </a:r>
            <a:endParaRPr lang="en-GB" sz="1100" dirty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07786" y="4407323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VGHB_61736</a:t>
            </a: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 flipH="1">
            <a:off x="3410857" y="4668933"/>
            <a:ext cx="72380" cy="3294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50071" y="4585476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VGHB_61775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93158" y="4400540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VGHB_61778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778530" y="4450004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1"/>
                </a:solidFill>
              </a:rPr>
              <a:t>VGHB_61793</a:t>
            </a:r>
          </a:p>
        </p:txBody>
      </p:sp>
      <p:cxnSp>
        <p:nvCxnSpPr>
          <p:cNvPr id="36" name="Straight Arrow Connector 35"/>
          <p:cNvCxnSpPr>
            <a:stCxn id="33" idx="2"/>
          </p:cNvCxnSpPr>
          <p:nvPr/>
        </p:nvCxnSpPr>
        <p:spPr>
          <a:xfrm>
            <a:off x="4025522" y="4847086"/>
            <a:ext cx="160864" cy="184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4550981" y="4645292"/>
            <a:ext cx="8338" cy="242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4778531" y="4688351"/>
            <a:ext cx="197892" cy="3515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2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8734"/>
            <a:ext cx="8229600" cy="914400"/>
          </a:xfrm>
        </p:spPr>
        <p:txBody>
          <a:bodyPr/>
          <a:lstStyle/>
          <a:p>
            <a:r>
              <a:rPr lang="en-GB" dirty="0" smtClean="0"/>
              <a:t>SPS QDA617 – QFA618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802" t="25794" r="3054" b="8872"/>
          <a:stretch/>
        </p:blipFill>
        <p:spPr>
          <a:xfrm>
            <a:off x="882321" y="3674114"/>
            <a:ext cx="4068331" cy="22794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880" y="3187868"/>
            <a:ext cx="3267230" cy="337467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696464" y="3949885"/>
            <a:ext cx="360000" cy="0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380910" y="4296302"/>
            <a:ext cx="629213" cy="4795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90452" y="4621428"/>
            <a:ext cx="3986" cy="736377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69774" y="3602910"/>
            <a:ext cx="925534" cy="3634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580 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35526" y="3998822"/>
            <a:ext cx="101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844 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03534" y="4425267"/>
            <a:ext cx="446340" cy="96643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1200 mm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217" t="14190" r="1409" b="24166"/>
          <a:stretch/>
        </p:blipFill>
        <p:spPr>
          <a:xfrm>
            <a:off x="597598" y="915868"/>
            <a:ext cx="7995512" cy="195781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85493" y="2957381"/>
            <a:ext cx="2148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Standard SPS Cross Section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950035" y="3366337"/>
            <a:ext cx="1932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Present LSS6, Crab Zone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248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Half period QF 61610 – QDA 61710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653" y="850901"/>
            <a:ext cx="8416447" cy="59198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3499" y="3628860"/>
            <a:ext cx="40427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99"/>
                </a:solidFill>
              </a:rPr>
              <a:t>ZS</a:t>
            </a:r>
            <a:endParaRPr lang="en-GB" b="1" dirty="0">
              <a:solidFill>
                <a:srgbClr val="00CC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5844" y="2489344"/>
            <a:ext cx="69525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99"/>
                </a:solidFill>
              </a:rPr>
              <a:t>VVSB</a:t>
            </a:r>
            <a:endParaRPr lang="en-GB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71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Half period QDA 61710 – QFA 61810</a:t>
            </a:r>
            <a:endParaRPr lang="en-GB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16" y="838201"/>
            <a:ext cx="8205469" cy="57693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7147" y="2937693"/>
            <a:ext cx="67839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99"/>
                </a:solidFill>
              </a:rPr>
              <a:t>TPSG</a:t>
            </a:r>
            <a:endParaRPr lang="en-GB" b="1" dirty="0">
              <a:solidFill>
                <a:srgbClr val="00CC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6750" y="3090093"/>
            <a:ext cx="60721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99"/>
                </a:solidFill>
              </a:rPr>
              <a:t>MST</a:t>
            </a:r>
            <a:endParaRPr lang="en-GB" b="1" dirty="0">
              <a:solidFill>
                <a:srgbClr val="00CC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0122" y="1925320"/>
            <a:ext cx="69038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99"/>
                </a:solidFill>
              </a:rPr>
              <a:t>VVFA</a:t>
            </a:r>
            <a:endParaRPr lang="en-GB" b="1" dirty="0">
              <a:solidFill>
                <a:srgbClr val="00CC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23501" y="1724251"/>
            <a:ext cx="69525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99"/>
                </a:solidFill>
              </a:rPr>
              <a:t>VVSB</a:t>
            </a:r>
            <a:endParaRPr lang="en-GB" b="1" dirty="0">
              <a:solidFill>
                <a:srgbClr val="00CC99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807704" y="925286"/>
            <a:ext cx="6334228" cy="2307771"/>
          </a:xfrm>
          <a:custGeom>
            <a:avLst/>
            <a:gdLst>
              <a:gd name="connsiteX0" fmla="*/ 3056725 w 6334228"/>
              <a:gd name="connsiteY0" fmla="*/ 108857 h 2307771"/>
              <a:gd name="connsiteX1" fmla="*/ 3034953 w 6334228"/>
              <a:gd name="connsiteY1" fmla="*/ 348343 h 2307771"/>
              <a:gd name="connsiteX2" fmla="*/ 3013182 w 6334228"/>
              <a:gd name="connsiteY2" fmla="*/ 511628 h 2307771"/>
              <a:gd name="connsiteX3" fmla="*/ 3002296 w 6334228"/>
              <a:gd name="connsiteY3" fmla="*/ 544285 h 2307771"/>
              <a:gd name="connsiteX4" fmla="*/ 2991410 w 6334228"/>
              <a:gd name="connsiteY4" fmla="*/ 587828 h 2307771"/>
              <a:gd name="connsiteX5" fmla="*/ 2958753 w 6334228"/>
              <a:gd name="connsiteY5" fmla="*/ 685800 h 2307771"/>
              <a:gd name="connsiteX6" fmla="*/ 2947867 w 6334228"/>
              <a:gd name="connsiteY6" fmla="*/ 718457 h 2307771"/>
              <a:gd name="connsiteX7" fmla="*/ 2915210 w 6334228"/>
              <a:gd name="connsiteY7" fmla="*/ 751114 h 2307771"/>
              <a:gd name="connsiteX8" fmla="*/ 2882553 w 6334228"/>
              <a:gd name="connsiteY8" fmla="*/ 805543 h 2307771"/>
              <a:gd name="connsiteX9" fmla="*/ 2839010 w 6334228"/>
              <a:gd name="connsiteY9" fmla="*/ 859971 h 2307771"/>
              <a:gd name="connsiteX10" fmla="*/ 2773696 w 6334228"/>
              <a:gd name="connsiteY10" fmla="*/ 903514 h 2307771"/>
              <a:gd name="connsiteX11" fmla="*/ 2741039 w 6334228"/>
              <a:gd name="connsiteY11" fmla="*/ 936171 h 2307771"/>
              <a:gd name="connsiteX12" fmla="*/ 2653953 w 6334228"/>
              <a:gd name="connsiteY12" fmla="*/ 957943 h 2307771"/>
              <a:gd name="connsiteX13" fmla="*/ 2327382 w 6334228"/>
              <a:gd name="connsiteY13" fmla="*/ 947057 h 2307771"/>
              <a:gd name="connsiteX14" fmla="*/ 1652467 w 6334228"/>
              <a:gd name="connsiteY14" fmla="*/ 968828 h 2307771"/>
              <a:gd name="connsiteX15" fmla="*/ 1576267 w 6334228"/>
              <a:gd name="connsiteY15" fmla="*/ 1001485 h 2307771"/>
              <a:gd name="connsiteX16" fmla="*/ 1543610 w 6334228"/>
              <a:gd name="connsiteY16" fmla="*/ 1023257 h 2307771"/>
              <a:gd name="connsiteX17" fmla="*/ 1489182 w 6334228"/>
              <a:gd name="connsiteY17" fmla="*/ 1034143 h 2307771"/>
              <a:gd name="connsiteX18" fmla="*/ 1423867 w 6334228"/>
              <a:gd name="connsiteY18" fmla="*/ 1055914 h 2307771"/>
              <a:gd name="connsiteX19" fmla="*/ 999325 w 6334228"/>
              <a:gd name="connsiteY19" fmla="*/ 1077685 h 2307771"/>
              <a:gd name="connsiteX20" fmla="*/ 912239 w 6334228"/>
              <a:gd name="connsiteY20" fmla="*/ 1110343 h 2307771"/>
              <a:gd name="connsiteX21" fmla="*/ 836039 w 6334228"/>
              <a:gd name="connsiteY21" fmla="*/ 1132114 h 2307771"/>
              <a:gd name="connsiteX22" fmla="*/ 716296 w 6334228"/>
              <a:gd name="connsiteY22" fmla="*/ 1186543 h 2307771"/>
              <a:gd name="connsiteX23" fmla="*/ 574782 w 6334228"/>
              <a:gd name="connsiteY23" fmla="*/ 1208314 h 2307771"/>
              <a:gd name="connsiteX24" fmla="*/ 455039 w 6334228"/>
              <a:gd name="connsiteY24" fmla="*/ 1251857 h 2307771"/>
              <a:gd name="connsiteX25" fmla="*/ 411496 w 6334228"/>
              <a:gd name="connsiteY25" fmla="*/ 1262743 h 2307771"/>
              <a:gd name="connsiteX26" fmla="*/ 378839 w 6334228"/>
              <a:gd name="connsiteY26" fmla="*/ 1273628 h 2307771"/>
              <a:gd name="connsiteX27" fmla="*/ 248210 w 6334228"/>
              <a:gd name="connsiteY27" fmla="*/ 1295400 h 2307771"/>
              <a:gd name="connsiteX28" fmla="*/ 193782 w 6334228"/>
              <a:gd name="connsiteY28" fmla="*/ 1328057 h 2307771"/>
              <a:gd name="connsiteX29" fmla="*/ 161125 w 6334228"/>
              <a:gd name="connsiteY29" fmla="*/ 1338943 h 2307771"/>
              <a:gd name="connsiteX30" fmla="*/ 95810 w 6334228"/>
              <a:gd name="connsiteY30" fmla="*/ 1382485 h 2307771"/>
              <a:gd name="connsiteX31" fmla="*/ 74039 w 6334228"/>
              <a:gd name="connsiteY31" fmla="*/ 1415143 h 2307771"/>
              <a:gd name="connsiteX32" fmla="*/ 19610 w 6334228"/>
              <a:gd name="connsiteY32" fmla="*/ 1469571 h 2307771"/>
              <a:gd name="connsiteX33" fmla="*/ 19610 w 6334228"/>
              <a:gd name="connsiteY33" fmla="*/ 1730828 h 2307771"/>
              <a:gd name="connsiteX34" fmla="*/ 41382 w 6334228"/>
              <a:gd name="connsiteY34" fmla="*/ 1839685 h 2307771"/>
              <a:gd name="connsiteX35" fmla="*/ 74039 w 6334228"/>
              <a:gd name="connsiteY35" fmla="*/ 1915885 h 2307771"/>
              <a:gd name="connsiteX36" fmla="*/ 106696 w 6334228"/>
              <a:gd name="connsiteY36" fmla="*/ 2024743 h 2307771"/>
              <a:gd name="connsiteX37" fmla="*/ 150239 w 6334228"/>
              <a:gd name="connsiteY37" fmla="*/ 2046514 h 2307771"/>
              <a:gd name="connsiteX38" fmla="*/ 193782 w 6334228"/>
              <a:gd name="connsiteY38" fmla="*/ 2079171 h 2307771"/>
              <a:gd name="connsiteX39" fmla="*/ 226439 w 6334228"/>
              <a:gd name="connsiteY39" fmla="*/ 2090057 h 2307771"/>
              <a:gd name="connsiteX40" fmla="*/ 335296 w 6334228"/>
              <a:gd name="connsiteY40" fmla="*/ 2122714 h 2307771"/>
              <a:gd name="connsiteX41" fmla="*/ 411496 w 6334228"/>
              <a:gd name="connsiteY41" fmla="*/ 2155371 h 2307771"/>
              <a:gd name="connsiteX42" fmla="*/ 487696 w 6334228"/>
              <a:gd name="connsiteY42" fmla="*/ 2166257 h 2307771"/>
              <a:gd name="connsiteX43" fmla="*/ 585667 w 6334228"/>
              <a:gd name="connsiteY43" fmla="*/ 2177143 h 2307771"/>
              <a:gd name="connsiteX44" fmla="*/ 1489182 w 6334228"/>
              <a:gd name="connsiteY44" fmla="*/ 2188028 h 2307771"/>
              <a:gd name="connsiteX45" fmla="*/ 1815753 w 6334228"/>
              <a:gd name="connsiteY45" fmla="*/ 2209800 h 2307771"/>
              <a:gd name="connsiteX46" fmla="*/ 1935496 w 6334228"/>
              <a:gd name="connsiteY46" fmla="*/ 2242457 h 2307771"/>
              <a:gd name="connsiteX47" fmla="*/ 1979039 w 6334228"/>
              <a:gd name="connsiteY47" fmla="*/ 2253343 h 2307771"/>
              <a:gd name="connsiteX48" fmla="*/ 2044353 w 6334228"/>
              <a:gd name="connsiteY48" fmla="*/ 2275114 h 2307771"/>
              <a:gd name="connsiteX49" fmla="*/ 2120553 w 6334228"/>
              <a:gd name="connsiteY49" fmla="*/ 2296885 h 2307771"/>
              <a:gd name="connsiteX50" fmla="*/ 2164096 w 6334228"/>
              <a:gd name="connsiteY50" fmla="*/ 2307771 h 2307771"/>
              <a:gd name="connsiteX51" fmla="*/ 2904325 w 6334228"/>
              <a:gd name="connsiteY51" fmla="*/ 2296885 h 2307771"/>
              <a:gd name="connsiteX52" fmla="*/ 2980525 w 6334228"/>
              <a:gd name="connsiteY52" fmla="*/ 2264228 h 2307771"/>
              <a:gd name="connsiteX53" fmla="*/ 3024067 w 6334228"/>
              <a:gd name="connsiteY53" fmla="*/ 2253343 h 2307771"/>
              <a:gd name="connsiteX54" fmla="*/ 3089382 w 6334228"/>
              <a:gd name="connsiteY54" fmla="*/ 2242457 h 2307771"/>
              <a:gd name="connsiteX55" fmla="*/ 3187353 w 6334228"/>
              <a:gd name="connsiteY55" fmla="*/ 2220685 h 2307771"/>
              <a:gd name="connsiteX56" fmla="*/ 3317982 w 6334228"/>
              <a:gd name="connsiteY56" fmla="*/ 2209800 h 2307771"/>
              <a:gd name="connsiteX57" fmla="*/ 3437725 w 6334228"/>
              <a:gd name="connsiteY57" fmla="*/ 2177143 h 2307771"/>
              <a:gd name="connsiteX58" fmla="*/ 3481267 w 6334228"/>
              <a:gd name="connsiteY58" fmla="*/ 2166257 h 2307771"/>
              <a:gd name="connsiteX59" fmla="*/ 3590125 w 6334228"/>
              <a:gd name="connsiteY59" fmla="*/ 2133600 h 2307771"/>
              <a:gd name="connsiteX60" fmla="*/ 3622782 w 6334228"/>
              <a:gd name="connsiteY60" fmla="*/ 2122714 h 2307771"/>
              <a:gd name="connsiteX61" fmla="*/ 3916696 w 6334228"/>
              <a:gd name="connsiteY61" fmla="*/ 2100943 h 2307771"/>
              <a:gd name="connsiteX62" fmla="*/ 3982010 w 6334228"/>
              <a:gd name="connsiteY62" fmla="*/ 2079171 h 2307771"/>
              <a:gd name="connsiteX63" fmla="*/ 4014667 w 6334228"/>
              <a:gd name="connsiteY63" fmla="*/ 2068285 h 2307771"/>
              <a:gd name="connsiteX64" fmla="*/ 4058210 w 6334228"/>
              <a:gd name="connsiteY64" fmla="*/ 2057400 h 2307771"/>
              <a:gd name="connsiteX65" fmla="*/ 4101753 w 6334228"/>
              <a:gd name="connsiteY65" fmla="*/ 2035628 h 2307771"/>
              <a:gd name="connsiteX66" fmla="*/ 4145296 w 6334228"/>
              <a:gd name="connsiteY66" fmla="*/ 2024743 h 2307771"/>
              <a:gd name="connsiteX67" fmla="*/ 4232382 w 6334228"/>
              <a:gd name="connsiteY67" fmla="*/ 1970314 h 2307771"/>
              <a:gd name="connsiteX68" fmla="*/ 4341239 w 6334228"/>
              <a:gd name="connsiteY68" fmla="*/ 1883228 h 2307771"/>
              <a:gd name="connsiteX69" fmla="*/ 4384782 w 6334228"/>
              <a:gd name="connsiteY69" fmla="*/ 1839685 h 2307771"/>
              <a:gd name="connsiteX70" fmla="*/ 4471867 w 6334228"/>
              <a:gd name="connsiteY70" fmla="*/ 1774371 h 2307771"/>
              <a:gd name="connsiteX71" fmla="*/ 4558953 w 6334228"/>
              <a:gd name="connsiteY71" fmla="*/ 1665514 h 2307771"/>
              <a:gd name="connsiteX72" fmla="*/ 4591610 w 6334228"/>
              <a:gd name="connsiteY72" fmla="*/ 1632857 h 2307771"/>
              <a:gd name="connsiteX73" fmla="*/ 4624267 w 6334228"/>
              <a:gd name="connsiteY73" fmla="*/ 1578428 h 2307771"/>
              <a:gd name="connsiteX74" fmla="*/ 4656925 w 6334228"/>
              <a:gd name="connsiteY74" fmla="*/ 1534885 h 2307771"/>
              <a:gd name="connsiteX75" fmla="*/ 4700467 w 6334228"/>
              <a:gd name="connsiteY75" fmla="*/ 1469571 h 2307771"/>
              <a:gd name="connsiteX76" fmla="*/ 4776667 w 6334228"/>
              <a:gd name="connsiteY76" fmla="*/ 1415143 h 2307771"/>
              <a:gd name="connsiteX77" fmla="*/ 4820210 w 6334228"/>
              <a:gd name="connsiteY77" fmla="*/ 1393371 h 2307771"/>
              <a:gd name="connsiteX78" fmla="*/ 4852867 w 6334228"/>
              <a:gd name="connsiteY78" fmla="*/ 1371600 h 2307771"/>
              <a:gd name="connsiteX79" fmla="*/ 4972610 w 6334228"/>
              <a:gd name="connsiteY79" fmla="*/ 1306285 h 2307771"/>
              <a:gd name="connsiteX80" fmla="*/ 5037925 w 6334228"/>
              <a:gd name="connsiteY80" fmla="*/ 1284514 h 2307771"/>
              <a:gd name="connsiteX81" fmla="*/ 5135896 w 6334228"/>
              <a:gd name="connsiteY81" fmla="*/ 1230085 h 2307771"/>
              <a:gd name="connsiteX82" fmla="*/ 5179439 w 6334228"/>
              <a:gd name="connsiteY82" fmla="*/ 1219200 h 2307771"/>
              <a:gd name="connsiteX83" fmla="*/ 5244753 w 6334228"/>
              <a:gd name="connsiteY83" fmla="*/ 1197428 h 2307771"/>
              <a:gd name="connsiteX84" fmla="*/ 5277410 w 6334228"/>
              <a:gd name="connsiteY84" fmla="*/ 1186543 h 2307771"/>
              <a:gd name="connsiteX85" fmla="*/ 5320953 w 6334228"/>
              <a:gd name="connsiteY85" fmla="*/ 1175657 h 2307771"/>
              <a:gd name="connsiteX86" fmla="*/ 5375382 w 6334228"/>
              <a:gd name="connsiteY86" fmla="*/ 1164771 h 2307771"/>
              <a:gd name="connsiteX87" fmla="*/ 5408039 w 6334228"/>
              <a:gd name="connsiteY87" fmla="*/ 1153885 h 2307771"/>
              <a:gd name="connsiteX88" fmla="*/ 5462467 w 6334228"/>
              <a:gd name="connsiteY88" fmla="*/ 1143000 h 2307771"/>
              <a:gd name="connsiteX89" fmla="*/ 5560439 w 6334228"/>
              <a:gd name="connsiteY89" fmla="*/ 1110343 h 2307771"/>
              <a:gd name="connsiteX90" fmla="*/ 5603982 w 6334228"/>
              <a:gd name="connsiteY90" fmla="*/ 1077685 h 2307771"/>
              <a:gd name="connsiteX91" fmla="*/ 5636639 w 6334228"/>
              <a:gd name="connsiteY91" fmla="*/ 1066800 h 2307771"/>
              <a:gd name="connsiteX92" fmla="*/ 5691067 w 6334228"/>
              <a:gd name="connsiteY92" fmla="*/ 1034143 h 2307771"/>
              <a:gd name="connsiteX93" fmla="*/ 5756382 w 6334228"/>
              <a:gd name="connsiteY93" fmla="*/ 990600 h 2307771"/>
              <a:gd name="connsiteX94" fmla="*/ 5789039 w 6334228"/>
              <a:gd name="connsiteY94" fmla="*/ 968828 h 2307771"/>
              <a:gd name="connsiteX95" fmla="*/ 5832582 w 6334228"/>
              <a:gd name="connsiteY95" fmla="*/ 947057 h 2307771"/>
              <a:gd name="connsiteX96" fmla="*/ 5865239 w 6334228"/>
              <a:gd name="connsiteY96" fmla="*/ 925285 h 2307771"/>
              <a:gd name="connsiteX97" fmla="*/ 5919667 w 6334228"/>
              <a:gd name="connsiteY97" fmla="*/ 903514 h 2307771"/>
              <a:gd name="connsiteX98" fmla="*/ 5952325 w 6334228"/>
              <a:gd name="connsiteY98" fmla="*/ 881743 h 2307771"/>
              <a:gd name="connsiteX99" fmla="*/ 5995867 w 6334228"/>
              <a:gd name="connsiteY99" fmla="*/ 859971 h 2307771"/>
              <a:gd name="connsiteX100" fmla="*/ 6093839 w 6334228"/>
              <a:gd name="connsiteY100" fmla="*/ 805543 h 2307771"/>
              <a:gd name="connsiteX101" fmla="*/ 6115610 w 6334228"/>
              <a:gd name="connsiteY101" fmla="*/ 783771 h 2307771"/>
              <a:gd name="connsiteX102" fmla="*/ 6180925 w 6334228"/>
              <a:gd name="connsiteY102" fmla="*/ 740228 h 2307771"/>
              <a:gd name="connsiteX103" fmla="*/ 6235353 w 6334228"/>
              <a:gd name="connsiteY103" fmla="*/ 674914 h 2307771"/>
              <a:gd name="connsiteX104" fmla="*/ 6300667 w 6334228"/>
              <a:gd name="connsiteY104" fmla="*/ 620485 h 2307771"/>
              <a:gd name="connsiteX105" fmla="*/ 6311553 w 6334228"/>
              <a:gd name="connsiteY105" fmla="*/ 587828 h 2307771"/>
              <a:gd name="connsiteX106" fmla="*/ 6333325 w 6334228"/>
              <a:gd name="connsiteY106" fmla="*/ 566057 h 2307771"/>
              <a:gd name="connsiteX107" fmla="*/ 6322439 w 6334228"/>
              <a:gd name="connsiteY107" fmla="*/ 370114 h 2307771"/>
              <a:gd name="connsiteX108" fmla="*/ 6289782 w 6334228"/>
              <a:gd name="connsiteY108" fmla="*/ 272143 h 2307771"/>
              <a:gd name="connsiteX109" fmla="*/ 6268010 w 6334228"/>
              <a:gd name="connsiteY109" fmla="*/ 195943 h 2307771"/>
              <a:gd name="connsiteX110" fmla="*/ 6137382 w 6334228"/>
              <a:gd name="connsiteY110" fmla="*/ 108857 h 2307771"/>
              <a:gd name="connsiteX111" fmla="*/ 6082953 w 6334228"/>
              <a:gd name="connsiteY111" fmla="*/ 76200 h 2307771"/>
              <a:gd name="connsiteX112" fmla="*/ 6006753 w 6334228"/>
              <a:gd name="connsiteY112" fmla="*/ 54428 h 2307771"/>
              <a:gd name="connsiteX113" fmla="*/ 5963210 w 6334228"/>
              <a:gd name="connsiteY113" fmla="*/ 32657 h 2307771"/>
              <a:gd name="connsiteX114" fmla="*/ 5919667 w 6334228"/>
              <a:gd name="connsiteY114" fmla="*/ 21771 h 2307771"/>
              <a:gd name="connsiteX115" fmla="*/ 5778153 w 6334228"/>
              <a:gd name="connsiteY115" fmla="*/ 0 h 2307771"/>
              <a:gd name="connsiteX116" fmla="*/ 5027039 w 6334228"/>
              <a:gd name="connsiteY116" fmla="*/ 10885 h 2307771"/>
              <a:gd name="connsiteX117" fmla="*/ 4918182 w 6334228"/>
              <a:gd name="connsiteY117" fmla="*/ 32657 h 2307771"/>
              <a:gd name="connsiteX118" fmla="*/ 4863753 w 6334228"/>
              <a:gd name="connsiteY118" fmla="*/ 43543 h 2307771"/>
              <a:gd name="connsiteX119" fmla="*/ 4831096 w 6334228"/>
              <a:gd name="connsiteY119" fmla="*/ 54428 h 2307771"/>
              <a:gd name="connsiteX120" fmla="*/ 4776667 w 6334228"/>
              <a:gd name="connsiteY120" fmla="*/ 65314 h 2307771"/>
              <a:gd name="connsiteX121" fmla="*/ 4744010 w 6334228"/>
              <a:gd name="connsiteY121" fmla="*/ 76200 h 2307771"/>
              <a:gd name="connsiteX122" fmla="*/ 4689582 w 6334228"/>
              <a:gd name="connsiteY122" fmla="*/ 87085 h 2307771"/>
              <a:gd name="connsiteX123" fmla="*/ 4591610 w 6334228"/>
              <a:gd name="connsiteY123" fmla="*/ 108857 h 2307771"/>
              <a:gd name="connsiteX124" fmla="*/ 4482753 w 6334228"/>
              <a:gd name="connsiteY124" fmla="*/ 119743 h 2307771"/>
              <a:gd name="connsiteX125" fmla="*/ 4450096 w 6334228"/>
              <a:gd name="connsiteY125" fmla="*/ 130628 h 2307771"/>
              <a:gd name="connsiteX126" fmla="*/ 4395667 w 6334228"/>
              <a:gd name="connsiteY126" fmla="*/ 141514 h 2307771"/>
              <a:gd name="connsiteX127" fmla="*/ 4188839 w 6334228"/>
              <a:gd name="connsiteY127" fmla="*/ 163285 h 2307771"/>
              <a:gd name="connsiteX128" fmla="*/ 4123525 w 6334228"/>
              <a:gd name="connsiteY128" fmla="*/ 185057 h 2307771"/>
              <a:gd name="connsiteX129" fmla="*/ 4025553 w 6334228"/>
              <a:gd name="connsiteY129" fmla="*/ 206828 h 2307771"/>
              <a:gd name="connsiteX130" fmla="*/ 3949353 w 6334228"/>
              <a:gd name="connsiteY130" fmla="*/ 228600 h 2307771"/>
              <a:gd name="connsiteX131" fmla="*/ 3873153 w 6334228"/>
              <a:gd name="connsiteY131" fmla="*/ 239485 h 2307771"/>
              <a:gd name="connsiteX132" fmla="*/ 3829610 w 6334228"/>
              <a:gd name="connsiteY132" fmla="*/ 261257 h 2307771"/>
              <a:gd name="connsiteX133" fmla="*/ 3655439 w 6334228"/>
              <a:gd name="connsiteY133" fmla="*/ 293914 h 2307771"/>
              <a:gd name="connsiteX134" fmla="*/ 3601010 w 6334228"/>
              <a:gd name="connsiteY134" fmla="*/ 304800 h 2307771"/>
              <a:gd name="connsiteX135" fmla="*/ 3546582 w 6334228"/>
              <a:gd name="connsiteY135" fmla="*/ 326571 h 2307771"/>
              <a:gd name="connsiteX136" fmla="*/ 3361525 w 6334228"/>
              <a:gd name="connsiteY136" fmla="*/ 337457 h 2307771"/>
              <a:gd name="connsiteX137" fmla="*/ 3317982 w 6334228"/>
              <a:gd name="connsiteY137" fmla="*/ 348343 h 2307771"/>
              <a:gd name="connsiteX138" fmla="*/ 3198239 w 6334228"/>
              <a:gd name="connsiteY138" fmla="*/ 370114 h 2307771"/>
              <a:gd name="connsiteX139" fmla="*/ 3132925 w 6334228"/>
              <a:gd name="connsiteY139" fmla="*/ 391885 h 2307771"/>
              <a:gd name="connsiteX140" fmla="*/ 3100267 w 6334228"/>
              <a:gd name="connsiteY140" fmla="*/ 402771 h 2307771"/>
              <a:gd name="connsiteX141" fmla="*/ 2947867 w 6334228"/>
              <a:gd name="connsiteY141" fmla="*/ 424543 h 2307771"/>
              <a:gd name="connsiteX142" fmla="*/ 3024067 w 6334228"/>
              <a:gd name="connsiteY142" fmla="*/ 468085 h 230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6334228" h="2307771">
                <a:moveTo>
                  <a:pt x="3056725" y="108857"/>
                </a:moveTo>
                <a:cubicBezTo>
                  <a:pt x="3035028" y="304126"/>
                  <a:pt x="3056403" y="101676"/>
                  <a:pt x="3034953" y="348343"/>
                </a:cubicBezTo>
                <a:cubicBezTo>
                  <a:pt x="3029513" y="410906"/>
                  <a:pt x="3027521" y="454270"/>
                  <a:pt x="3013182" y="511628"/>
                </a:cubicBezTo>
                <a:cubicBezTo>
                  <a:pt x="3010399" y="522760"/>
                  <a:pt x="3005448" y="533252"/>
                  <a:pt x="3002296" y="544285"/>
                </a:cubicBezTo>
                <a:cubicBezTo>
                  <a:pt x="2998186" y="558670"/>
                  <a:pt x="2995709" y="573498"/>
                  <a:pt x="2991410" y="587828"/>
                </a:cubicBezTo>
                <a:cubicBezTo>
                  <a:pt x="2991396" y="587875"/>
                  <a:pt x="2964204" y="669448"/>
                  <a:pt x="2958753" y="685800"/>
                </a:cubicBezTo>
                <a:cubicBezTo>
                  <a:pt x="2955124" y="696686"/>
                  <a:pt x="2955981" y="710343"/>
                  <a:pt x="2947867" y="718457"/>
                </a:cubicBezTo>
                <a:lnTo>
                  <a:pt x="2915210" y="751114"/>
                </a:lnTo>
                <a:cubicBezTo>
                  <a:pt x="2896307" y="807827"/>
                  <a:pt x="2916708" y="762849"/>
                  <a:pt x="2882553" y="805543"/>
                </a:cubicBezTo>
                <a:cubicBezTo>
                  <a:pt x="2861126" y="832327"/>
                  <a:pt x="2865297" y="840256"/>
                  <a:pt x="2839010" y="859971"/>
                </a:cubicBezTo>
                <a:cubicBezTo>
                  <a:pt x="2818077" y="875670"/>
                  <a:pt x="2792198" y="885012"/>
                  <a:pt x="2773696" y="903514"/>
                </a:cubicBezTo>
                <a:cubicBezTo>
                  <a:pt x="2762810" y="914400"/>
                  <a:pt x="2755054" y="929801"/>
                  <a:pt x="2741039" y="936171"/>
                </a:cubicBezTo>
                <a:cubicBezTo>
                  <a:pt x="2713799" y="948553"/>
                  <a:pt x="2653953" y="957943"/>
                  <a:pt x="2653953" y="957943"/>
                </a:cubicBezTo>
                <a:cubicBezTo>
                  <a:pt x="2545096" y="954314"/>
                  <a:pt x="2436299" y="947057"/>
                  <a:pt x="2327382" y="947057"/>
                </a:cubicBezTo>
                <a:cubicBezTo>
                  <a:pt x="1706896" y="947057"/>
                  <a:pt x="1886474" y="890833"/>
                  <a:pt x="1652467" y="968828"/>
                </a:cubicBezTo>
                <a:cubicBezTo>
                  <a:pt x="1570480" y="1023488"/>
                  <a:pt x="1674679" y="959309"/>
                  <a:pt x="1576267" y="1001485"/>
                </a:cubicBezTo>
                <a:cubicBezTo>
                  <a:pt x="1564242" y="1006639"/>
                  <a:pt x="1555860" y="1018663"/>
                  <a:pt x="1543610" y="1023257"/>
                </a:cubicBezTo>
                <a:cubicBezTo>
                  <a:pt x="1526286" y="1029754"/>
                  <a:pt x="1507032" y="1029275"/>
                  <a:pt x="1489182" y="1034143"/>
                </a:cubicBezTo>
                <a:cubicBezTo>
                  <a:pt x="1467041" y="1040181"/>
                  <a:pt x="1445639" y="1048657"/>
                  <a:pt x="1423867" y="1055914"/>
                </a:cubicBezTo>
                <a:cubicBezTo>
                  <a:pt x="1267231" y="1108126"/>
                  <a:pt x="1402760" y="1066479"/>
                  <a:pt x="999325" y="1077685"/>
                </a:cubicBezTo>
                <a:cubicBezTo>
                  <a:pt x="887548" y="1105630"/>
                  <a:pt x="1026098" y="1067646"/>
                  <a:pt x="912239" y="1110343"/>
                </a:cubicBezTo>
                <a:cubicBezTo>
                  <a:pt x="864712" y="1128165"/>
                  <a:pt x="877407" y="1113310"/>
                  <a:pt x="836039" y="1132114"/>
                </a:cubicBezTo>
                <a:cubicBezTo>
                  <a:pt x="790181" y="1152959"/>
                  <a:pt x="761538" y="1175233"/>
                  <a:pt x="716296" y="1186543"/>
                </a:cubicBezTo>
                <a:cubicBezTo>
                  <a:pt x="666435" y="1199008"/>
                  <a:pt x="627647" y="1201706"/>
                  <a:pt x="574782" y="1208314"/>
                </a:cubicBezTo>
                <a:cubicBezTo>
                  <a:pt x="538717" y="1222740"/>
                  <a:pt x="492299" y="1242542"/>
                  <a:pt x="455039" y="1251857"/>
                </a:cubicBezTo>
                <a:cubicBezTo>
                  <a:pt x="440525" y="1255486"/>
                  <a:pt x="425881" y="1258633"/>
                  <a:pt x="411496" y="1262743"/>
                </a:cubicBezTo>
                <a:cubicBezTo>
                  <a:pt x="400463" y="1265895"/>
                  <a:pt x="389971" y="1270845"/>
                  <a:pt x="378839" y="1273628"/>
                </a:cubicBezTo>
                <a:cubicBezTo>
                  <a:pt x="336388" y="1284240"/>
                  <a:pt x="291226" y="1289255"/>
                  <a:pt x="248210" y="1295400"/>
                </a:cubicBezTo>
                <a:cubicBezTo>
                  <a:pt x="155704" y="1326233"/>
                  <a:pt x="268489" y="1283231"/>
                  <a:pt x="193782" y="1328057"/>
                </a:cubicBezTo>
                <a:cubicBezTo>
                  <a:pt x="183943" y="1333961"/>
                  <a:pt x="171156" y="1333371"/>
                  <a:pt x="161125" y="1338943"/>
                </a:cubicBezTo>
                <a:cubicBezTo>
                  <a:pt x="138252" y="1351650"/>
                  <a:pt x="95810" y="1382485"/>
                  <a:pt x="95810" y="1382485"/>
                </a:cubicBezTo>
                <a:cubicBezTo>
                  <a:pt x="88553" y="1393371"/>
                  <a:pt x="83290" y="1405892"/>
                  <a:pt x="74039" y="1415143"/>
                </a:cubicBezTo>
                <a:cubicBezTo>
                  <a:pt x="1461" y="1487722"/>
                  <a:pt x="77674" y="1382477"/>
                  <a:pt x="19610" y="1469571"/>
                </a:cubicBezTo>
                <a:cubicBezTo>
                  <a:pt x="-14616" y="1572255"/>
                  <a:pt x="2983" y="1506357"/>
                  <a:pt x="19610" y="1730828"/>
                </a:cubicBezTo>
                <a:cubicBezTo>
                  <a:pt x="20768" y="1746459"/>
                  <a:pt x="33404" y="1818409"/>
                  <a:pt x="41382" y="1839685"/>
                </a:cubicBezTo>
                <a:cubicBezTo>
                  <a:pt x="76214" y="1932570"/>
                  <a:pt x="52414" y="1840201"/>
                  <a:pt x="74039" y="1915885"/>
                </a:cubicBezTo>
                <a:cubicBezTo>
                  <a:pt x="78835" y="1932669"/>
                  <a:pt x="98074" y="2020432"/>
                  <a:pt x="106696" y="2024743"/>
                </a:cubicBezTo>
                <a:cubicBezTo>
                  <a:pt x="121210" y="2032000"/>
                  <a:pt x="136478" y="2037914"/>
                  <a:pt x="150239" y="2046514"/>
                </a:cubicBezTo>
                <a:cubicBezTo>
                  <a:pt x="165624" y="2056130"/>
                  <a:pt x="178030" y="2070170"/>
                  <a:pt x="193782" y="2079171"/>
                </a:cubicBezTo>
                <a:cubicBezTo>
                  <a:pt x="203745" y="2084864"/>
                  <a:pt x="215892" y="2085537"/>
                  <a:pt x="226439" y="2090057"/>
                </a:cubicBezTo>
                <a:cubicBezTo>
                  <a:pt x="306981" y="2124575"/>
                  <a:pt x="230503" y="2105248"/>
                  <a:pt x="335296" y="2122714"/>
                </a:cubicBezTo>
                <a:cubicBezTo>
                  <a:pt x="358897" y="2134514"/>
                  <a:pt x="384803" y="2150032"/>
                  <a:pt x="411496" y="2155371"/>
                </a:cubicBezTo>
                <a:cubicBezTo>
                  <a:pt x="436656" y="2160403"/>
                  <a:pt x="462236" y="2163074"/>
                  <a:pt x="487696" y="2166257"/>
                </a:cubicBezTo>
                <a:cubicBezTo>
                  <a:pt x="520300" y="2170333"/>
                  <a:pt x="552817" y="2176429"/>
                  <a:pt x="585667" y="2177143"/>
                </a:cubicBezTo>
                <a:lnTo>
                  <a:pt x="1489182" y="2188028"/>
                </a:lnTo>
                <a:cubicBezTo>
                  <a:pt x="1644478" y="2219088"/>
                  <a:pt x="1467006" y="2186551"/>
                  <a:pt x="1815753" y="2209800"/>
                </a:cubicBezTo>
                <a:cubicBezTo>
                  <a:pt x="1867111" y="2213224"/>
                  <a:pt x="1884351" y="2229670"/>
                  <a:pt x="1935496" y="2242457"/>
                </a:cubicBezTo>
                <a:cubicBezTo>
                  <a:pt x="1950010" y="2246086"/>
                  <a:pt x="1964709" y="2249044"/>
                  <a:pt x="1979039" y="2253343"/>
                </a:cubicBezTo>
                <a:cubicBezTo>
                  <a:pt x="2001020" y="2259937"/>
                  <a:pt x="2022089" y="2269548"/>
                  <a:pt x="2044353" y="2275114"/>
                </a:cubicBezTo>
                <a:cubicBezTo>
                  <a:pt x="2180477" y="2309146"/>
                  <a:pt x="2011235" y="2265652"/>
                  <a:pt x="2120553" y="2296885"/>
                </a:cubicBezTo>
                <a:cubicBezTo>
                  <a:pt x="2134938" y="2300995"/>
                  <a:pt x="2149582" y="2304142"/>
                  <a:pt x="2164096" y="2307771"/>
                </a:cubicBezTo>
                <a:lnTo>
                  <a:pt x="2904325" y="2296885"/>
                </a:lnTo>
                <a:cubicBezTo>
                  <a:pt x="2960022" y="2295338"/>
                  <a:pt x="2935889" y="2283358"/>
                  <a:pt x="2980525" y="2264228"/>
                </a:cubicBezTo>
                <a:cubicBezTo>
                  <a:pt x="2994276" y="2258335"/>
                  <a:pt x="3009397" y="2256277"/>
                  <a:pt x="3024067" y="2253343"/>
                </a:cubicBezTo>
                <a:cubicBezTo>
                  <a:pt x="3045710" y="2249014"/>
                  <a:pt x="3067739" y="2246786"/>
                  <a:pt x="3089382" y="2242457"/>
                </a:cubicBezTo>
                <a:cubicBezTo>
                  <a:pt x="3132331" y="2233867"/>
                  <a:pt x="3141186" y="2226116"/>
                  <a:pt x="3187353" y="2220685"/>
                </a:cubicBezTo>
                <a:cubicBezTo>
                  <a:pt x="3230748" y="2215580"/>
                  <a:pt x="3274439" y="2213428"/>
                  <a:pt x="3317982" y="2209800"/>
                </a:cubicBezTo>
                <a:cubicBezTo>
                  <a:pt x="3379028" y="2189451"/>
                  <a:pt x="3339500" y="2201699"/>
                  <a:pt x="3437725" y="2177143"/>
                </a:cubicBezTo>
                <a:cubicBezTo>
                  <a:pt x="3452239" y="2173514"/>
                  <a:pt x="3467074" y="2170988"/>
                  <a:pt x="3481267" y="2166257"/>
                </a:cubicBezTo>
                <a:cubicBezTo>
                  <a:pt x="3636492" y="2114515"/>
                  <a:pt x="3474957" y="2166504"/>
                  <a:pt x="3590125" y="2133600"/>
                </a:cubicBezTo>
                <a:cubicBezTo>
                  <a:pt x="3601158" y="2130448"/>
                  <a:pt x="3611408" y="2124231"/>
                  <a:pt x="3622782" y="2122714"/>
                </a:cubicBezTo>
                <a:cubicBezTo>
                  <a:pt x="3669043" y="2116546"/>
                  <a:pt x="3883009" y="2103189"/>
                  <a:pt x="3916696" y="2100943"/>
                </a:cubicBezTo>
                <a:lnTo>
                  <a:pt x="3982010" y="2079171"/>
                </a:lnTo>
                <a:cubicBezTo>
                  <a:pt x="3992896" y="2075542"/>
                  <a:pt x="4003535" y="2071068"/>
                  <a:pt x="4014667" y="2068285"/>
                </a:cubicBezTo>
                <a:lnTo>
                  <a:pt x="4058210" y="2057400"/>
                </a:lnTo>
                <a:cubicBezTo>
                  <a:pt x="4072724" y="2050143"/>
                  <a:pt x="4086559" y="2041326"/>
                  <a:pt x="4101753" y="2035628"/>
                </a:cubicBezTo>
                <a:cubicBezTo>
                  <a:pt x="4115761" y="2030375"/>
                  <a:pt x="4132609" y="2032672"/>
                  <a:pt x="4145296" y="2024743"/>
                </a:cubicBezTo>
                <a:cubicBezTo>
                  <a:pt x="4253543" y="1957089"/>
                  <a:pt x="4129475" y="1996041"/>
                  <a:pt x="4232382" y="1970314"/>
                </a:cubicBezTo>
                <a:cubicBezTo>
                  <a:pt x="4375912" y="1826781"/>
                  <a:pt x="4203669" y="1990226"/>
                  <a:pt x="4341239" y="1883228"/>
                </a:cubicBezTo>
                <a:cubicBezTo>
                  <a:pt x="4357442" y="1870626"/>
                  <a:pt x="4369013" y="1852826"/>
                  <a:pt x="4384782" y="1839685"/>
                </a:cubicBezTo>
                <a:cubicBezTo>
                  <a:pt x="4412657" y="1816456"/>
                  <a:pt x="4446209" y="1800029"/>
                  <a:pt x="4471867" y="1774371"/>
                </a:cubicBezTo>
                <a:cubicBezTo>
                  <a:pt x="4504725" y="1741513"/>
                  <a:pt x="4526095" y="1698372"/>
                  <a:pt x="4558953" y="1665514"/>
                </a:cubicBezTo>
                <a:cubicBezTo>
                  <a:pt x="4569839" y="1654628"/>
                  <a:pt x="4582373" y="1645173"/>
                  <a:pt x="4591610" y="1632857"/>
                </a:cubicBezTo>
                <a:cubicBezTo>
                  <a:pt x="4604305" y="1615930"/>
                  <a:pt x="4612531" y="1596033"/>
                  <a:pt x="4624267" y="1578428"/>
                </a:cubicBezTo>
                <a:cubicBezTo>
                  <a:pt x="4634331" y="1563332"/>
                  <a:pt x="4646521" y="1549748"/>
                  <a:pt x="4656925" y="1534885"/>
                </a:cubicBezTo>
                <a:cubicBezTo>
                  <a:pt x="4671930" y="1513449"/>
                  <a:pt x="4679534" y="1485270"/>
                  <a:pt x="4700467" y="1469571"/>
                </a:cubicBezTo>
                <a:cubicBezTo>
                  <a:pt x="4719161" y="1455551"/>
                  <a:pt x="4754380" y="1427878"/>
                  <a:pt x="4776667" y="1415143"/>
                </a:cubicBezTo>
                <a:cubicBezTo>
                  <a:pt x="4790756" y="1407092"/>
                  <a:pt x="4806121" y="1401422"/>
                  <a:pt x="4820210" y="1393371"/>
                </a:cubicBezTo>
                <a:cubicBezTo>
                  <a:pt x="4831569" y="1386880"/>
                  <a:pt x="4841649" y="1378331"/>
                  <a:pt x="4852867" y="1371600"/>
                </a:cubicBezTo>
                <a:cubicBezTo>
                  <a:pt x="4867417" y="1362870"/>
                  <a:pt x="4944914" y="1317363"/>
                  <a:pt x="4972610" y="1306285"/>
                </a:cubicBezTo>
                <a:cubicBezTo>
                  <a:pt x="4993918" y="1297762"/>
                  <a:pt x="5016617" y="1293037"/>
                  <a:pt x="5037925" y="1284514"/>
                </a:cubicBezTo>
                <a:cubicBezTo>
                  <a:pt x="5143294" y="1242367"/>
                  <a:pt x="5011613" y="1285322"/>
                  <a:pt x="5135896" y="1230085"/>
                </a:cubicBezTo>
                <a:cubicBezTo>
                  <a:pt x="5149568" y="1224009"/>
                  <a:pt x="5165109" y="1223499"/>
                  <a:pt x="5179439" y="1219200"/>
                </a:cubicBezTo>
                <a:cubicBezTo>
                  <a:pt x="5201420" y="1212606"/>
                  <a:pt x="5222982" y="1204685"/>
                  <a:pt x="5244753" y="1197428"/>
                </a:cubicBezTo>
                <a:cubicBezTo>
                  <a:pt x="5255639" y="1193799"/>
                  <a:pt x="5266278" y="1189326"/>
                  <a:pt x="5277410" y="1186543"/>
                </a:cubicBezTo>
                <a:cubicBezTo>
                  <a:pt x="5291924" y="1182914"/>
                  <a:pt x="5306348" y="1178903"/>
                  <a:pt x="5320953" y="1175657"/>
                </a:cubicBezTo>
                <a:cubicBezTo>
                  <a:pt x="5339015" y="1171643"/>
                  <a:pt x="5357432" y="1169259"/>
                  <a:pt x="5375382" y="1164771"/>
                </a:cubicBezTo>
                <a:cubicBezTo>
                  <a:pt x="5386514" y="1161988"/>
                  <a:pt x="5396907" y="1156668"/>
                  <a:pt x="5408039" y="1153885"/>
                </a:cubicBezTo>
                <a:cubicBezTo>
                  <a:pt x="5425989" y="1149398"/>
                  <a:pt x="5444324" y="1146628"/>
                  <a:pt x="5462467" y="1143000"/>
                </a:cubicBezTo>
                <a:cubicBezTo>
                  <a:pt x="5554062" y="1081936"/>
                  <a:pt x="5413774" y="1169009"/>
                  <a:pt x="5560439" y="1110343"/>
                </a:cubicBezTo>
                <a:cubicBezTo>
                  <a:pt x="5577284" y="1103605"/>
                  <a:pt x="5588229" y="1086687"/>
                  <a:pt x="5603982" y="1077685"/>
                </a:cubicBezTo>
                <a:cubicBezTo>
                  <a:pt x="5613945" y="1071992"/>
                  <a:pt x="5625753" y="1070428"/>
                  <a:pt x="5636639" y="1066800"/>
                </a:cubicBezTo>
                <a:cubicBezTo>
                  <a:pt x="5685481" y="1017955"/>
                  <a:pt x="5627478" y="1069470"/>
                  <a:pt x="5691067" y="1034143"/>
                </a:cubicBezTo>
                <a:cubicBezTo>
                  <a:pt x="5713940" y="1021436"/>
                  <a:pt x="5734610" y="1005114"/>
                  <a:pt x="5756382" y="990600"/>
                </a:cubicBezTo>
                <a:cubicBezTo>
                  <a:pt x="5767268" y="983343"/>
                  <a:pt x="5777337" y="974679"/>
                  <a:pt x="5789039" y="968828"/>
                </a:cubicBezTo>
                <a:cubicBezTo>
                  <a:pt x="5803553" y="961571"/>
                  <a:pt x="5818493" y="955108"/>
                  <a:pt x="5832582" y="947057"/>
                </a:cubicBezTo>
                <a:cubicBezTo>
                  <a:pt x="5843941" y="940566"/>
                  <a:pt x="5853537" y="931136"/>
                  <a:pt x="5865239" y="925285"/>
                </a:cubicBezTo>
                <a:cubicBezTo>
                  <a:pt x="5882716" y="916546"/>
                  <a:pt x="5902190" y="912252"/>
                  <a:pt x="5919667" y="903514"/>
                </a:cubicBezTo>
                <a:cubicBezTo>
                  <a:pt x="5931369" y="897663"/>
                  <a:pt x="5940966" y="888234"/>
                  <a:pt x="5952325" y="881743"/>
                </a:cubicBezTo>
                <a:cubicBezTo>
                  <a:pt x="5966414" y="873692"/>
                  <a:pt x="5981952" y="868320"/>
                  <a:pt x="5995867" y="859971"/>
                </a:cubicBezTo>
                <a:cubicBezTo>
                  <a:pt x="6089439" y="803827"/>
                  <a:pt x="6028154" y="827437"/>
                  <a:pt x="6093839" y="805543"/>
                </a:cubicBezTo>
                <a:cubicBezTo>
                  <a:pt x="6101096" y="798286"/>
                  <a:pt x="6107399" y="789929"/>
                  <a:pt x="6115610" y="783771"/>
                </a:cubicBezTo>
                <a:cubicBezTo>
                  <a:pt x="6136543" y="768071"/>
                  <a:pt x="6162423" y="758730"/>
                  <a:pt x="6180925" y="740228"/>
                </a:cubicBezTo>
                <a:cubicBezTo>
                  <a:pt x="6276333" y="644820"/>
                  <a:pt x="6159576" y="765846"/>
                  <a:pt x="6235353" y="674914"/>
                </a:cubicBezTo>
                <a:cubicBezTo>
                  <a:pt x="6261545" y="643484"/>
                  <a:pt x="6268558" y="641892"/>
                  <a:pt x="6300667" y="620485"/>
                </a:cubicBezTo>
                <a:cubicBezTo>
                  <a:pt x="6304296" y="609599"/>
                  <a:pt x="6305649" y="597667"/>
                  <a:pt x="6311553" y="587828"/>
                </a:cubicBezTo>
                <a:cubicBezTo>
                  <a:pt x="6316834" y="579027"/>
                  <a:pt x="6332812" y="576307"/>
                  <a:pt x="6333325" y="566057"/>
                </a:cubicBezTo>
                <a:cubicBezTo>
                  <a:pt x="6336592" y="500724"/>
                  <a:pt x="6330553" y="435024"/>
                  <a:pt x="6322439" y="370114"/>
                </a:cubicBezTo>
                <a:cubicBezTo>
                  <a:pt x="6319721" y="348368"/>
                  <a:pt x="6296583" y="299345"/>
                  <a:pt x="6289782" y="272143"/>
                </a:cubicBezTo>
                <a:cubicBezTo>
                  <a:pt x="6288973" y="268908"/>
                  <a:pt x="6273764" y="203341"/>
                  <a:pt x="6268010" y="195943"/>
                </a:cubicBezTo>
                <a:cubicBezTo>
                  <a:pt x="6196003" y="103363"/>
                  <a:pt x="6224799" y="148592"/>
                  <a:pt x="6137382" y="108857"/>
                </a:cubicBezTo>
                <a:cubicBezTo>
                  <a:pt x="6118120" y="100102"/>
                  <a:pt x="6101877" y="85662"/>
                  <a:pt x="6082953" y="76200"/>
                </a:cubicBezTo>
                <a:cubicBezTo>
                  <a:pt x="6056635" y="63041"/>
                  <a:pt x="6034657" y="64892"/>
                  <a:pt x="6006753" y="54428"/>
                </a:cubicBezTo>
                <a:cubicBezTo>
                  <a:pt x="5991559" y="48730"/>
                  <a:pt x="5978404" y="38355"/>
                  <a:pt x="5963210" y="32657"/>
                </a:cubicBezTo>
                <a:cubicBezTo>
                  <a:pt x="5949202" y="27404"/>
                  <a:pt x="5934272" y="25017"/>
                  <a:pt x="5919667" y="21771"/>
                </a:cubicBezTo>
                <a:cubicBezTo>
                  <a:pt x="5855547" y="7522"/>
                  <a:pt x="5853565" y="9426"/>
                  <a:pt x="5778153" y="0"/>
                </a:cubicBezTo>
                <a:lnTo>
                  <a:pt x="5027039" y="10885"/>
                </a:lnTo>
                <a:cubicBezTo>
                  <a:pt x="4937616" y="13238"/>
                  <a:pt x="4976014" y="18199"/>
                  <a:pt x="4918182" y="32657"/>
                </a:cubicBezTo>
                <a:cubicBezTo>
                  <a:pt x="4900232" y="37145"/>
                  <a:pt x="4881703" y="39056"/>
                  <a:pt x="4863753" y="43543"/>
                </a:cubicBezTo>
                <a:cubicBezTo>
                  <a:pt x="4852621" y="46326"/>
                  <a:pt x="4842228" y="51645"/>
                  <a:pt x="4831096" y="54428"/>
                </a:cubicBezTo>
                <a:cubicBezTo>
                  <a:pt x="4813146" y="58915"/>
                  <a:pt x="4794617" y="60826"/>
                  <a:pt x="4776667" y="65314"/>
                </a:cubicBezTo>
                <a:cubicBezTo>
                  <a:pt x="4765535" y="68097"/>
                  <a:pt x="4755142" y="73417"/>
                  <a:pt x="4744010" y="76200"/>
                </a:cubicBezTo>
                <a:cubicBezTo>
                  <a:pt x="4726060" y="80687"/>
                  <a:pt x="4707643" y="83071"/>
                  <a:pt x="4689582" y="87085"/>
                </a:cubicBezTo>
                <a:cubicBezTo>
                  <a:pt x="4650774" y="95709"/>
                  <a:pt x="4632655" y="103384"/>
                  <a:pt x="4591610" y="108857"/>
                </a:cubicBezTo>
                <a:cubicBezTo>
                  <a:pt x="4555463" y="113677"/>
                  <a:pt x="4519039" y="116114"/>
                  <a:pt x="4482753" y="119743"/>
                </a:cubicBezTo>
                <a:cubicBezTo>
                  <a:pt x="4471867" y="123371"/>
                  <a:pt x="4461228" y="127845"/>
                  <a:pt x="4450096" y="130628"/>
                </a:cubicBezTo>
                <a:cubicBezTo>
                  <a:pt x="4432146" y="135115"/>
                  <a:pt x="4413918" y="138472"/>
                  <a:pt x="4395667" y="141514"/>
                </a:cubicBezTo>
                <a:cubicBezTo>
                  <a:pt x="4310339" y="155736"/>
                  <a:pt x="4286922" y="155112"/>
                  <a:pt x="4188839" y="163285"/>
                </a:cubicBezTo>
                <a:cubicBezTo>
                  <a:pt x="4167068" y="170542"/>
                  <a:pt x="4146028" y="180556"/>
                  <a:pt x="4123525" y="185057"/>
                </a:cubicBezTo>
                <a:cubicBezTo>
                  <a:pt x="4086126" y="192537"/>
                  <a:pt x="4061413" y="196583"/>
                  <a:pt x="4025553" y="206828"/>
                </a:cubicBezTo>
                <a:cubicBezTo>
                  <a:pt x="3984745" y="218487"/>
                  <a:pt x="3996149" y="220092"/>
                  <a:pt x="3949353" y="228600"/>
                </a:cubicBezTo>
                <a:cubicBezTo>
                  <a:pt x="3924109" y="233190"/>
                  <a:pt x="3898553" y="235857"/>
                  <a:pt x="3873153" y="239485"/>
                </a:cubicBezTo>
                <a:cubicBezTo>
                  <a:pt x="3858639" y="246742"/>
                  <a:pt x="3845005" y="256125"/>
                  <a:pt x="3829610" y="261257"/>
                </a:cubicBezTo>
                <a:cubicBezTo>
                  <a:pt x="3748561" y="288274"/>
                  <a:pt x="3738566" y="281125"/>
                  <a:pt x="3655439" y="293914"/>
                </a:cubicBezTo>
                <a:cubicBezTo>
                  <a:pt x="3637152" y="296727"/>
                  <a:pt x="3618732" y="299483"/>
                  <a:pt x="3601010" y="304800"/>
                </a:cubicBezTo>
                <a:cubicBezTo>
                  <a:pt x="3582294" y="310415"/>
                  <a:pt x="3565943" y="323931"/>
                  <a:pt x="3546582" y="326571"/>
                </a:cubicBezTo>
                <a:cubicBezTo>
                  <a:pt x="3485356" y="334920"/>
                  <a:pt x="3423211" y="333828"/>
                  <a:pt x="3361525" y="337457"/>
                </a:cubicBezTo>
                <a:cubicBezTo>
                  <a:pt x="3347011" y="341086"/>
                  <a:pt x="3332653" y="345409"/>
                  <a:pt x="3317982" y="348343"/>
                </a:cubicBezTo>
                <a:cubicBezTo>
                  <a:pt x="3286844" y="354570"/>
                  <a:pt x="3230363" y="361353"/>
                  <a:pt x="3198239" y="370114"/>
                </a:cubicBezTo>
                <a:cubicBezTo>
                  <a:pt x="3176099" y="376152"/>
                  <a:pt x="3154696" y="384628"/>
                  <a:pt x="3132925" y="391885"/>
                </a:cubicBezTo>
                <a:cubicBezTo>
                  <a:pt x="3122039" y="395514"/>
                  <a:pt x="3111586" y="400884"/>
                  <a:pt x="3100267" y="402771"/>
                </a:cubicBezTo>
                <a:cubicBezTo>
                  <a:pt x="3006096" y="418467"/>
                  <a:pt x="3056854" y="410919"/>
                  <a:pt x="2947867" y="424543"/>
                </a:cubicBezTo>
                <a:cubicBezTo>
                  <a:pt x="2964034" y="489206"/>
                  <a:pt x="2943792" y="468085"/>
                  <a:pt x="3024067" y="468085"/>
                </a:cubicBezTo>
              </a:path>
            </a:pathLst>
          </a:custGeom>
          <a:noFill/>
          <a:ln w="444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89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</a:t>
            </a:r>
            <a:r>
              <a:rPr lang="en-GB" sz="3600" dirty="0" smtClean="0"/>
              <a:t>ZS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17" y="989471"/>
            <a:ext cx="8814840" cy="44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</a:t>
            </a:r>
            <a:r>
              <a:rPr lang="en-GB" sz="3600" dirty="0" smtClean="0"/>
              <a:t>QDA 61710</a:t>
            </a:r>
            <a:endParaRPr lang="en-GB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3" y="1690964"/>
            <a:ext cx="8222295" cy="381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1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RF testbed area</a:t>
            </a:r>
            <a:endParaRPr lang="en-GB" sz="3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71" y="1589313"/>
            <a:ext cx="8698275" cy="440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8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4185"/>
            <a:ext cx="9144000" cy="914400"/>
          </a:xfrm>
        </p:spPr>
        <p:txBody>
          <a:bodyPr/>
          <a:lstStyle/>
          <a:p>
            <a:r>
              <a:rPr lang="en-GB" dirty="0" smtClean="0"/>
              <a:t>SPS LSS6 – </a:t>
            </a:r>
            <a:r>
              <a:rPr lang="en-GB" sz="3600" dirty="0" smtClean="0"/>
              <a:t>Sector and </a:t>
            </a:r>
            <a:r>
              <a:rPr lang="en-GB" sz="3600" dirty="0"/>
              <a:t>F</a:t>
            </a:r>
            <a:r>
              <a:rPr lang="en-GB" sz="3600" dirty="0" smtClean="0"/>
              <a:t>ast Valves located in RF test bed area</a:t>
            </a:r>
            <a:endParaRPr lang="en-GB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84" y="1382486"/>
            <a:ext cx="7760006" cy="457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6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14320</TotalTime>
  <Words>1566</Words>
  <Application>Microsoft Office PowerPoint</Application>
  <PresentationFormat>On-screen Show (4:3)</PresentationFormat>
  <Paragraphs>322</Paragraphs>
  <Slides>37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Cambria Math</vt:lpstr>
      <vt:lpstr>Helvetica Neue Light</vt:lpstr>
      <vt:lpstr>Times New Roman</vt:lpstr>
      <vt:lpstr>Wingdings</vt:lpstr>
      <vt:lpstr>HiLumiLHC_PresentationTemplate</vt:lpstr>
      <vt:lpstr>Crab Cavities: Vacuum Considerations for SPS and HL-LHC</vt:lpstr>
      <vt:lpstr>1. Crab Cavities in SPS</vt:lpstr>
      <vt:lpstr>SPS Long Straight Section 6</vt:lpstr>
      <vt:lpstr>SPS LSS6 – Half period QF 61610 – QDA 61710</vt:lpstr>
      <vt:lpstr>SPS LSS6 – Half period QDA 61710 – QFA 61810</vt:lpstr>
      <vt:lpstr>SPS LSS6 –ZS</vt:lpstr>
      <vt:lpstr>SPS LSS6 –QDA 61710</vt:lpstr>
      <vt:lpstr>SPS LSS6 – RF testbed area</vt:lpstr>
      <vt:lpstr>SPS LSS6 – Sector and Fast Valves located in RF test bed area</vt:lpstr>
      <vt:lpstr>SPS LSS6 – New Position of Sector and Fast Valves</vt:lpstr>
      <vt:lpstr>SPS LSS6 – TPSG and MST</vt:lpstr>
      <vt:lpstr>SPS LSS6 – TPSG</vt:lpstr>
      <vt:lpstr>SPS LSS6 – MST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Crab Cavities in HL-LHC</vt:lpstr>
      <vt:lpstr>PowerPoint Presentation</vt:lpstr>
      <vt:lpstr>PowerPoint Presentation</vt:lpstr>
      <vt:lpstr>PowerPoint Presentation</vt:lpstr>
      <vt:lpstr>D2 -1st Module Interconnection</vt:lpstr>
      <vt:lpstr>Crab Cavities Modules Interconnection</vt:lpstr>
      <vt:lpstr>4th Module – NEG sector Interconnection</vt:lpstr>
      <vt:lpstr>PowerPoint Presentation</vt:lpstr>
      <vt:lpstr>3. Summary</vt:lpstr>
      <vt:lpstr>PowerPoint Presentation</vt:lpstr>
      <vt:lpstr>Thank you for your attention</vt:lpstr>
      <vt:lpstr>PowerPoint Presentation</vt:lpstr>
      <vt:lpstr>Backup Slides</vt:lpstr>
      <vt:lpstr>PowerPoint Presentation</vt:lpstr>
      <vt:lpstr>SPS QDA617 – QFA618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Vincent Baglin</cp:lastModifiedBy>
  <cp:revision>627</cp:revision>
  <cp:lastPrinted>2015-10-28T17:38:03Z</cp:lastPrinted>
  <dcterms:created xsi:type="dcterms:W3CDTF">2011-12-13T14:40:13Z</dcterms:created>
  <dcterms:modified xsi:type="dcterms:W3CDTF">2015-10-29T19:30:35Z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