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  <p:sldMasterId id="2147483683" r:id="rId4"/>
    <p:sldMasterId id="2147483689" r:id="rId5"/>
    <p:sldMasterId id="2147483701" r:id="rId6"/>
    <p:sldMasterId id="2147483715" r:id="rId7"/>
  </p:sldMasterIdLst>
  <p:notesMasterIdLst>
    <p:notesMasterId r:id="rId71"/>
  </p:notesMasterIdLst>
  <p:handoutMasterIdLst>
    <p:handoutMasterId r:id="rId72"/>
  </p:handoutMasterIdLst>
  <p:sldIdLst>
    <p:sldId id="455" r:id="rId8"/>
    <p:sldId id="519" r:id="rId9"/>
    <p:sldId id="277" r:id="rId10"/>
    <p:sldId id="467" r:id="rId11"/>
    <p:sldId id="464" r:id="rId12"/>
    <p:sldId id="465" r:id="rId13"/>
    <p:sldId id="261" r:id="rId14"/>
    <p:sldId id="282" r:id="rId15"/>
    <p:sldId id="501" r:id="rId16"/>
    <p:sldId id="502" r:id="rId17"/>
    <p:sldId id="505" r:id="rId18"/>
    <p:sldId id="504" r:id="rId19"/>
    <p:sldId id="506" r:id="rId20"/>
    <p:sldId id="393" r:id="rId21"/>
    <p:sldId id="508" r:id="rId22"/>
    <p:sldId id="507" r:id="rId23"/>
    <p:sldId id="515" r:id="rId24"/>
    <p:sldId id="509" r:id="rId25"/>
    <p:sldId id="520" r:id="rId26"/>
    <p:sldId id="521" r:id="rId27"/>
    <p:sldId id="522" r:id="rId28"/>
    <p:sldId id="510" r:id="rId29"/>
    <p:sldId id="511" r:id="rId30"/>
    <p:sldId id="512" r:id="rId31"/>
    <p:sldId id="472" r:id="rId32"/>
    <p:sldId id="474" r:id="rId33"/>
    <p:sldId id="513" r:id="rId34"/>
    <p:sldId id="514" r:id="rId35"/>
    <p:sldId id="500" r:id="rId36"/>
    <p:sldId id="475" r:id="rId37"/>
    <p:sldId id="523" r:id="rId38"/>
    <p:sldId id="527" r:id="rId39"/>
    <p:sldId id="524" r:id="rId40"/>
    <p:sldId id="528" r:id="rId41"/>
    <p:sldId id="525" r:id="rId42"/>
    <p:sldId id="529" r:id="rId43"/>
    <p:sldId id="526" r:id="rId44"/>
    <p:sldId id="518" r:id="rId45"/>
    <p:sldId id="530" r:id="rId46"/>
    <p:sldId id="476" r:id="rId47"/>
    <p:sldId id="477" r:id="rId48"/>
    <p:sldId id="478" r:id="rId49"/>
    <p:sldId id="479" r:id="rId50"/>
    <p:sldId id="480" r:id="rId51"/>
    <p:sldId id="481" r:id="rId52"/>
    <p:sldId id="482" r:id="rId53"/>
    <p:sldId id="483" r:id="rId54"/>
    <p:sldId id="484" r:id="rId55"/>
    <p:sldId id="485" r:id="rId56"/>
    <p:sldId id="486" r:id="rId57"/>
    <p:sldId id="516" r:id="rId58"/>
    <p:sldId id="489" r:id="rId59"/>
    <p:sldId id="487" r:id="rId60"/>
    <p:sldId id="490" r:id="rId61"/>
    <p:sldId id="491" r:id="rId62"/>
    <p:sldId id="499" r:id="rId63"/>
    <p:sldId id="492" r:id="rId64"/>
    <p:sldId id="493" r:id="rId65"/>
    <p:sldId id="494" r:id="rId66"/>
    <p:sldId id="495" r:id="rId67"/>
    <p:sldId id="496" r:id="rId68"/>
    <p:sldId id="497" r:id="rId69"/>
    <p:sldId id="498" r:id="rId70"/>
  </p:sldIdLst>
  <p:sldSz cx="9144000" cy="6858000" type="screen4x3"/>
  <p:notesSz cx="6802438" cy="9937750"/>
  <p:defaultTextStyle>
    <a:defPPr>
      <a:defRPr lang="ja-JP"/>
    </a:defPPr>
    <a:lvl1pPr marL="0" algn="l" defTabSz="91238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6183" algn="l" defTabSz="91238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2386" algn="l" defTabSz="91238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68590" algn="l" defTabSz="91238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4781" algn="l" defTabSz="91238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0970" algn="l" defTabSz="91238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37175" algn="l" defTabSz="91238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3366" algn="l" defTabSz="91238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49559" algn="l" defTabSz="912386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9C3"/>
    <a:srgbClr val="FF33CC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2" autoAdjust="0"/>
    <p:restoredTop sz="94660"/>
  </p:normalViewPr>
  <p:slideViewPr>
    <p:cSldViewPr>
      <p:cViewPr varScale="1">
        <p:scale>
          <a:sx n="61" d="100"/>
          <a:sy n="61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1296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76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slide" Target="slides/slide59.xml"/><Relationship Id="rId7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61" Type="http://schemas.openxmlformats.org/officeDocument/2006/relationships/slide" Target="slides/slide54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7723" cy="496888"/>
          </a:xfrm>
          <a:prstGeom prst="rect">
            <a:avLst/>
          </a:prstGeom>
        </p:spPr>
        <p:txBody>
          <a:bodyPr vert="horz" lIns="91517" tIns="45759" rIns="91517" bIns="4575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3142" y="0"/>
            <a:ext cx="2947723" cy="496888"/>
          </a:xfrm>
          <a:prstGeom prst="rect">
            <a:avLst/>
          </a:prstGeom>
        </p:spPr>
        <p:txBody>
          <a:bodyPr vert="horz" lIns="91517" tIns="45759" rIns="91517" bIns="45759" rtlCol="0"/>
          <a:lstStyle>
            <a:lvl1pPr algn="r">
              <a:defRPr sz="1200"/>
            </a:lvl1pPr>
          </a:lstStyle>
          <a:p>
            <a:fld id="{B6DF3A6F-8FF3-4E5C-BAE3-5056363E0E0F}" type="datetimeFigureOut">
              <a:rPr kumimoji="1" lang="ja-JP" altLang="en-US" smtClean="0"/>
              <a:t>2015/10/26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39138"/>
            <a:ext cx="2947723" cy="496888"/>
          </a:xfrm>
          <a:prstGeom prst="rect">
            <a:avLst/>
          </a:prstGeom>
        </p:spPr>
        <p:txBody>
          <a:bodyPr vert="horz" lIns="91517" tIns="45759" rIns="91517" bIns="4575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3142" y="9439138"/>
            <a:ext cx="2947723" cy="496888"/>
          </a:xfrm>
          <a:prstGeom prst="rect">
            <a:avLst/>
          </a:prstGeom>
        </p:spPr>
        <p:txBody>
          <a:bodyPr vert="horz" lIns="91517" tIns="45759" rIns="91517" bIns="45759" rtlCol="0" anchor="b"/>
          <a:lstStyle>
            <a:lvl1pPr algn="r">
              <a:defRPr sz="1200"/>
            </a:lvl1pPr>
          </a:lstStyle>
          <a:p>
            <a:fld id="{D048C87E-9E76-4B9F-A84D-D89B35E34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417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7723" cy="496888"/>
          </a:xfrm>
          <a:prstGeom prst="rect">
            <a:avLst/>
          </a:prstGeom>
        </p:spPr>
        <p:txBody>
          <a:bodyPr vert="horz" lIns="91517" tIns="45759" rIns="91517" bIns="4575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3142" y="0"/>
            <a:ext cx="2947723" cy="496888"/>
          </a:xfrm>
          <a:prstGeom prst="rect">
            <a:avLst/>
          </a:prstGeom>
        </p:spPr>
        <p:txBody>
          <a:bodyPr vert="horz" lIns="91517" tIns="45759" rIns="91517" bIns="45759" rtlCol="0"/>
          <a:lstStyle>
            <a:lvl1pPr algn="r">
              <a:defRPr sz="1200"/>
            </a:lvl1pPr>
          </a:lstStyle>
          <a:p>
            <a:fld id="{BB227C70-C224-4FF7-93E6-AB0BEF1F1E18}" type="datetimeFigureOut">
              <a:rPr kumimoji="1" lang="ja-JP" altLang="en-US" smtClean="0"/>
              <a:t>2015/10/26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7" tIns="45759" rIns="91517" bIns="4575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45" y="4720432"/>
            <a:ext cx="5441950" cy="4471988"/>
          </a:xfrm>
          <a:prstGeom prst="rect">
            <a:avLst/>
          </a:prstGeom>
        </p:spPr>
        <p:txBody>
          <a:bodyPr vert="horz" lIns="91517" tIns="45759" rIns="91517" bIns="4575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39138"/>
            <a:ext cx="2947723" cy="496888"/>
          </a:xfrm>
          <a:prstGeom prst="rect">
            <a:avLst/>
          </a:prstGeom>
        </p:spPr>
        <p:txBody>
          <a:bodyPr vert="horz" lIns="91517" tIns="45759" rIns="91517" bIns="4575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3142" y="9439138"/>
            <a:ext cx="2947723" cy="496888"/>
          </a:xfrm>
          <a:prstGeom prst="rect">
            <a:avLst/>
          </a:prstGeom>
        </p:spPr>
        <p:txBody>
          <a:bodyPr vert="horz" lIns="91517" tIns="45759" rIns="91517" bIns="45759" rtlCol="0" anchor="b"/>
          <a:lstStyle>
            <a:lvl1pPr algn="r">
              <a:defRPr sz="1200"/>
            </a:lvl1pPr>
          </a:lstStyle>
          <a:p>
            <a:fld id="{09D3EF8C-EB0C-4B6B-8544-066368651C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283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238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6183" algn="l" defTabSz="91238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2386" algn="l" defTabSz="91238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68590" algn="l" defTabSz="91238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4781" algn="l" defTabSz="91238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0970" algn="l" defTabSz="91238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37175" algn="l" defTabSz="91238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3366" algn="l" defTabSz="91238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49559" algn="l" defTabSz="91238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3450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43582" indent="-28599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43973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601562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59151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51674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7433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31920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89509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31F1271-EE81-4B26-91E3-FB88E629DB2F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0403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7288" cy="3725863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36776-9BD0-4845-A196-893363506D97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18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06656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43582" indent="-28599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43973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601562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59151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51674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7433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31920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89509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B8C0ACA-8DE0-469F-8F04-34708102CE64}" type="slidenum">
              <a:rPr lang="en-US" altLang="ja-JP" smtClean="0">
                <a:solidFill>
                  <a:prstClr val="black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19</a:t>
            </a:fld>
            <a:endParaRPr lang="en-US" altLang="ja-JP" smtClean="0">
              <a:solidFill>
                <a:prstClr val="black"/>
              </a:solidFill>
              <a:ea typeface="ＭＳ Ｐゴシック" pitchFamily="50" charset="-128"/>
            </a:endParaRPr>
          </a:p>
        </p:txBody>
      </p:sp>
      <p:sp>
        <p:nvSpPr>
          <p:cNvPr id="283651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9163" y="744538"/>
            <a:ext cx="4967287" cy="3727450"/>
          </a:xfrm>
          <a:ln/>
        </p:spPr>
      </p:sp>
      <p:sp>
        <p:nvSpPr>
          <p:cNvPr id="283652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524771" y="4645498"/>
            <a:ext cx="5773543" cy="4877310"/>
          </a:xfr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 lIns="85409" tIns="41981" rIns="85409" bIns="41981"/>
          <a:lstStyle/>
          <a:p>
            <a:pPr defTabSz="910413">
              <a:spcBef>
                <a:spcPct val="0"/>
              </a:spcBef>
            </a:pPr>
            <a:r>
              <a:rPr lang="en-US" altLang="ja-JP" sz="1800">
                <a:latin typeface="Helvetica" pitchFamily="34" charset="0"/>
              </a:rPr>
              <a:t>On the other hand, the hadron experimental hall looks like this.</a:t>
            </a:r>
          </a:p>
          <a:p>
            <a:pPr defTabSz="910413">
              <a:spcBef>
                <a:spcPct val="0"/>
              </a:spcBef>
            </a:pPr>
            <a:r>
              <a:rPr lang="en-US" altLang="ja-JP" sz="1800">
                <a:solidFill>
                  <a:srgbClr val="FF0000"/>
                </a:solidFill>
                <a:latin typeface="Helvetica" pitchFamily="34" charset="0"/>
                <a:ea typeface="HG創英角ﾎﾟｯﾌﾟ体" pitchFamily="49" charset="-128"/>
              </a:rPr>
              <a:t>● </a:t>
            </a:r>
            <a:r>
              <a:rPr lang="en-US" altLang="ja-JP" sz="1800">
                <a:latin typeface="Helvetica" pitchFamily="34" charset="0"/>
              </a:rPr>
              <a:t>Proton beam comes here and various kaon beam lines are prepared, where K=1.8 means kaons with momentum of 1.8 GeV/c.</a:t>
            </a:r>
          </a:p>
          <a:p>
            <a:pPr defTabSz="910413">
              <a:spcBef>
                <a:spcPct val="0"/>
              </a:spcBef>
            </a:pPr>
            <a:r>
              <a:rPr lang="en-US" altLang="ja-JP" sz="1800">
                <a:solidFill>
                  <a:srgbClr val="FF0000"/>
                </a:solidFill>
                <a:latin typeface="Helvetica" pitchFamily="34" charset="0"/>
                <a:ea typeface="HG創英角ﾎﾟｯﾌﾟ体" pitchFamily="49" charset="-128"/>
              </a:rPr>
              <a:t>● </a:t>
            </a:r>
            <a:r>
              <a:rPr lang="en-US" altLang="ja-JP" sz="1800">
                <a:latin typeface="Helvetica" pitchFamily="34" charset="0"/>
              </a:rPr>
              <a:t>At SKS, hypernuclear spectroscopy will be performed for a variety of nuclei. </a:t>
            </a:r>
            <a:r>
              <a:rPr lang="en-US" altLang="ja-JP" sz="1800">
                <a:solidFill>
                  <a:srgbClr val="FF0000"/>
                </a:solidFill>
                <a:latin typeface="Helvetica" pitchFamily="34" charset="0"/>
                <a:ea typeface="HG創英角ﾎﾟｯﾌﾟ体" pitchFamily="49" charset="-128"/>
              </a:rPr>
              <a:t>● </a:t>
            </a:r>
            <a:r>
              <a:rPr lang="en-US" altLang="ja-JP" sz="1800">
                <a:latin typeface="Helvetica" pitchFamily="34" charset="0"/>
              </a:rPr>
              <a:t>In particular, searches for double hypernucleus and pentaquark are the highlights in here.</a:t>
            </a:r>
          </a:p>
          <a:p>
            <a:pPr defTabSz="910413">
              <a:spcBef>
                <a:spcPct val="0"/>
              </a:spcBef>
            </a:pPr>
            <a:r>
              <a:rPr lang="en-US" altLang="ja-JP" sz="1800">
                <a:solidFill>
                  <a:srgbClr val="FF0000"/>
                </a:solidFill>
                <a:latin typeface="Helvetica" pitchFamily="34" charset="0"/>
                <a:ea typeface="HG創英角ﾎﾟｯﾌﾟ体" pitchFamily="49" charset="-128"/>
              </a:rPr>
              <a:t>● </a:t>
            </a:r>
            <a:r>
              <a:rPr lang="en-US" altLang="ja-JP" sz="1800">
                <a:latin typeface="Helvetica" pitchFamily="34" charset="0"/>
              </a:rPr>
              <a:t>In this beamline, kaon implantation is planned.  When kaon is implanted inside the nucleus, there is a possibility that high density matter is created. </a:t>
            </a:r>
            <a:r>
              <a:rPr lang="en-US" altLang="ja-JP" sz="1800">
                <a:solidFill>
                  <a:srgbClr val="FF0000"/>
                </a:solidFill>
                <a:latin typeface="Helvetica" pitchFamily="34" charset="0"/>
                <a:ea typeface="HG創英角ﾎﾟｯﾌﾟ体" pitchFamily="49" charset="-128"/>
              </a:rPr>
              <a:t>● </a:t>
            </a:r>
            <a:r>
              <a:rPr lang="en-US" altLang="ja-JP" sz="1800">
                <a:latin typeface="Helvetica" pitchFamily="34" charset="0"/>
              </a:rPr>
              <a:t>Kaonic atom and kaonic nucleus will be studied.</a:t>
            </a:r>
          </a:p>
          <a:p>
            <a:pPr defTabSz="910413">
              <a:spcBef>
                <a:spcPct val="0"/>
              </a:spcBef>
            </a:pPr>
            <a:r>
              <a:rPr lang="en-US" altLang="ja-JP" sz="1800">
                <a:solidFill>
                  <a:srgbClr val="FF0000"/>
                </a:solidFill>
                <a:latin typeface="Helvetica" pitchFamily="34" charset="0"/>
                <a:ea typeface="HG創英角ﾎﾟｯﾌﾟ体" pitchFamily="49" charset="-128"/>
              </a:rPr>
              <a:t>● </a:t>
            </a:r>
            <a:r>
              <a:rPr lang="en-US" altLang="ja-JP" sz="1800">
                <a:latin typeface="Helvetica" pitchFamily="34" charset="0"/>
              </a:rPr>
              <a:t>This beam line is the neutral kaon line to study CP violation, and </a:t>
            </a:r>
            <a:r>
              <a:rPr lang="en-US" altLang="ja-JP" sz="1800">
                <a:solidFill>
                  <a:srgbClr val="FF0000"/>
                </a:solidFill>
                <a:latin typeface="Helvetica" pitchFamily="34" charset="0"/>
                <a:ea typeface="HG創英角ﾎﾟｯﾌﾟ体" pitchFamily="49" charset="-128"/>
              </a:rPr>
              <a:t>● </a:t>
            </a:r>
            <a:r>
              <a:rPr lang="en-US" altLang="ja-JP" sz="1800">
                <a:latin typeface="Helvetica" pitchFamily="34" charset="0"/>
              </a:rPr>
              <a:t>this line is for T-violation experiment.</a:t>
            </a:r>
          </a:p>
          <a:p>
            <a:pPr defTabSz="910413">
              <a:spcBef>
                <a:spcPct val="0"/>
              </a:spcBef>
            </a:pPr>
            <a:r>
              <a:rPr lang="en-US" altLang="ja-JP" sz="1800">
                <a:solidFill>
                  <a:srgbClr val="FF0000"/>
                </a:solidFill>
                <a:latin typeface="Helvetica" pitchFamily="34" charset="0"/>
                <a:ea typeface="HG創英角ﾎﾟｯﾌﾟ体" pitchFamily="49" charset="-128"/>
              </a:rPr>
              <a:t>● </a:t>
            </a:r>
            <a:r>
              <a:rPr lang="en-US" altLang="ja-JP" sz="1800">
                <a:latin typeface="Helvetica" pitchFamily="34" charset="0"/>
              </a:rPr>
              <a:t>Finally, this line, which is not yet completed, is dedicated to the study of chiral symmetry, namely, the mass generation mechanism of bound quarks.</a:t>
            </a:r>
          </a:p>
          <a:p>
            <a:pPr defTabSz="910413">
              <a:spcBef>
                <a:spcPct val="0"/>
              </a:spcBef>
            </a:pPr>
            <a:endParaRPr lang="en-US" altLang="ja-JP" sz="1800">
              <a:latin typeface="Arial" pitchFamily="34" charset="0"/>
            </a:endParaRPr>
          </a:p>
        </p:txBody>
      </p:sp>
      <p:sp>
        <p:nvSpPr>
          <p:cNvPr id="283653" name="スライド番号プレースホルダ 3"/>
          <p:cNvSpPr txBox="1">
            <a:spLocks noGrp="1"/>
          </p:cNvSpPr>
          <p:nvPr/>
        </p:nvSpPr>
        <p:spPr bwMode="auto">
          <a:xfrm>
            <a:off x="3852650" y="9439358"/>
            <a:ext cx="2948701" cy="49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701" tIns="40351" rIns="80701" bIns="40351" anchor="b"/>
          <a:lstStyle>
            <a:lvl1pPr defTabSz="80803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42950" indent="-285750" defTabSz="80803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43000" indent="-228600" defTabSz="80803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600200" indent="-228600" defTabSz="80803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57400" indent="-228600" defTabSz="80803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514600" indent="-228600" defTabSz="8080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71800" indent="-228600" defTabSz="8080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29000" indent="-228600" defTabSz="8080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86200" indent="-228600" defTabSz="8080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22515BD-6FB7-4771-9DEE-EA233BD2537D}" type="slidenum">
              <a:rPr lang="en-US" altLang="ja-JP" sz="1000">
                <a:solidFill>
                  <a:prstClr val="black"/>
                </a:solidFill>
                <a:latin typeface="Calibri" pitchFamily="34" charset="0"/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US" altLang="ja-JP" sz="1000">
              <a:solidFill>
                <a:prstClr val="black"/>
              </a:solidFill>
              <a:latin typeface="Calibri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5644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D45CE-BC48-42C8-9AE8-3DB104827084}" type="slidenum">
              <a:rPr lang="ja-JP" altLang="en-US" smtClean="0">
                <a:solidFill>
                  <a:prstClr val="black"/>
                </a:solidFill>
              </a:rPr>
              <a:pPr/>
              <a:t>23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04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3EF8C-EB0C-4B6B-8544-066368651C2D}" type="slidenum">
              <a:rPr lang="ja-JP" altLang="en-US" smtClean="0">
                <a:solidFill>
                  <a:prstClr val="black"/>
                </a:solidFill>
              </a:rPr>
              <a:pPr/>
              <a:t>32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38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3EF8C-EB0C-4B6B-8544-066368651C2D}" type="slidenum">
              <a:rPr lang="ja-JP" altLang="en-US" smtClean="0">
                <a:solidFill>
                  <a:prstClr val="black"/>
                </a:solidFill>
              </a:rPr>
              <a:pPr/>
              <a:t>33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168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3EF8C-EB0C-4B6B-8544-066368651C2D}" type="slidenum">
              <a:rPr lang="ja-JP" altLang="en-US" smtClean="0">
                <a:solidFill>
                  <a:prstClr val="black"/>
                </a:solidFill>
              </a:rPr>
              <a:pPr/>
              <a:t>35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060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3EF8C-EB0C-4B6B-8544-066368651C2D}" type="slidenum">
              <a:rPr lang="ja-JP" altLang="en-US" smtClean="0">
                <a:solidFill>
                  <a:prstClr val="black"/>
                </a:solidFill>
              </a:rPr>
              <a:pPr/>
              <a:t>37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460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3EF8C-EB0C-4B6B-8544-066368651C2D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2309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1B8EE-9616-46D2-A6D6-388F7BB4E133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2260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8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53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727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1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170A21-EECE-4B9A-8E21-3766EBC2CA4F}" type="slidenum">
              <a:rPr lang="ja-JP" altLang="en-US" smtClean="0">
                <a:solidFill>
                  <a:prstClr val="black"/>
                </a:solidFill>
              </a:rPr>
              <a:pPr/>
              <a:t>5</a:t>
            </a:fld>
            <a:endParaRPr lang="ja-JP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97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3715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4371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43582" indent="-28599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43973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601562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59151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51674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7433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31920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89509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9A2463A-68B7-406C-B19B-C6620F73D1F5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ja-JP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2363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4979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</a:endParaRPr>
          </a:p>
        </p:txBody>
      </p:sp>
      <p:sp>
        <p:nvSpPr>
          <p:cNvPr id="2549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43582" indent="-28599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43973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601562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59151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51674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7433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31920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89509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235FE87-AC0C-4C00-9305-37492EEA0365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9563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483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</a:endParaRPr>
          </a:p>
        </p:txBody>
      </p:sp>
      <p:sp>
        <p:nvSpPr>
          <p:cNvPr id="27648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43582" indent="-28599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43973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601562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59151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51674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7433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31920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89509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AA1D24D-6BFB-4F59-973C-64C2FAF8014B}" type="slidenum">
              <a:rPr lang="ja-JP" altLang="en-US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10</a:t>
            </a:fld>
            <a:endParaRPr lang="ja-JP" altLang="en-US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1911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3171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631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43582" indent="-28599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43973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601562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59151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51674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7433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31920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89509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EE1210F-8071-41B7-9FE5-90644A038359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ja-JP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9648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5459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7546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43582" indent="-28599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43973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601562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59151" indent="-2287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51674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74331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31920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89509" indent="-22879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3317593-B69E-42E5-B08C-9A0293B2CDDA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3098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15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575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D526EC-851B-4705-91E9-4AC978E133E9}" type="slidenum"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pPr>
                <a:defRPr/>
              </a:pPr>
              <a:t>16</a:t>
            </a:fld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87107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3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13" descr="keklogo-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9" y="86800"/>
            <a:ext cx="587310" cy="37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 userDrawn="1"/>
        </p:nvSpPr>
        <p:spPr>
          <a:xfrm>
            <a:off x="560676" y="41617"/>
            <a:ext cx="671979" cy="461665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r>
              <a:rPr kumimoji="1" lang="en-US" altLang="ja-JP" sz="2400" b="1" dirty="0" smtClean="0"/>
              <a:t>KEK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44077" y="395442"/>
            <a:ext cx="1186131" cy="322961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pPr>
              <a:lnSpc>
                <a:spcPts val="900"/>
              </a:lnSpc>
            </a:pPr>
            <a:r>
              <a:rPr kumimoji="1" lang="en-US" altLang="ja-JP" sz="800" dirty="0" smtClean="0"/>
              <a:t>High Energy Accelerator</a:t>
            </a:r>
          </a:p>
          <a:p>
            <a:pPr>
              <a:lnSpc>
                <a:spcPts val="900"/>
              </a:lnSpc>
            </a:pPr>
            <a:r>
              <a:rPr kumimoji="1" lang="en-US" altLang="ja-JP" sz="800" dirty="0" smtClean="0"/>
              <a:t>Research Organization</a:t>
            </a:r>
            <a:endParaRPr kumimoji="1" lang="ja-JP" altLang="en-US" sz="800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1232625" y="1"/>
            <a:ext cx="7911389" cy="656692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36" tIns="45619" rIns="91236" bIns="45619" rtlCol="0" anchor="ctr"/>
          <a:lstStyle/>
          <a:p>
            <a:pPr algn="ctr"/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329678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11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81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81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3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2E2E48"/>
                </a:solidFill>
                <a:latin typeface="Times New Roman"/>
                <a:ea typeface="ＭＳ Ｐゴシック"/>
              </a:rPr>
              <a:t>2015/10/26</a:t>
            </a:r>
            <a:endParaRPr lang="en-US" altLang="ja-JP">
              <a:solidFill>
                <a:srgbClr val="2E2E48"/>
              </a:solidFill>
              <a:latin typeface="Times New Roman"/>
              <a:ea typeface="ＭＳ Ｐゴシック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1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95DB60FD-A5C1-46DA-B97B-AD8107210022}" type="slidenum">
              <a:rPr lang="ja-JP" altLang="en-US">
                <a:solidFill>
                  <a:srgbClr val="2E2E48"/>
                </a:solidFill>
                <a:latin typeface="Times New Roman"/>
                <a:ea typeface="ＭＳ Ｐゴシック"/>
              </a:rPr>
              <a:pPr/>
              <a:t>‹#›</a:t>
            </a:fld>
            <a:endParaRPr lang="en-US" altLang="ja-JP">
              <a:solidFill>
                <a:srgbClr val="2E2E48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8260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500"/>
              <a:t>タイトルテキスト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本文レベル1</a:t>
            </a:r>
          </a:p>
          <a:p>
            <a:pPr lvl="1">
              <a:defRPr sz="1800"/>
            </a:pPr>
            <a:r>
              <a:rPr sz="2800"/>
              <a:t>本文レベル2</a:t>
            </a:r>
          </a:p>
          <a:p>
            <a:pPr lvl="2">
              <a:defRPr sz="1800"/>
            </a:pPr>
            <a:r>
              <a:rPr sz="2800"/>
              <a:t>本文レベル3</a:t>
            </a:r>
          </a:p>
          <a:p>
            <a:pPr lvl="3">
              <a:defRPr sz="1800"/>
            </a:pPr>
            <a:r>
              <a:rPr sz="2800"/>
              <a:t>本文レベル4</a:t>
            </a:r>
          </a:p>
          <a:p>
            <a:pPr lvl="4">
              <a:defRPr sz="1800"/>
            </a:pPr>
            <a:r>
              <a:rPr sz="2800"/>
              <a:t>本文レベル 5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2327918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3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391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508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4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4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1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3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5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7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09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71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3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95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090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4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4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146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3" indent="0">
              <a:buNone/>
              <a:defRPr sz="2000" b="1"/>
            </a:lvl2pPr>
            <a:lvl3pPr marL="912386" indent="0">
              <a:buNone/>
              <a:defRPr sz="1800" b="1"/>
            </a:lvl3pPr>
            <a:lvl4pPr marL="1368590" indent="0">
              <a:buNone/>
              <a:defRPr sz="1600" b="1"/>
            </a:lvl4pPr>
            <a:lvl5pPr marL="1824781" indent="0">
              <a:buNone/>
              <a:defRPr sz="1600" b="1"/>
            </a:lvl5pPr>
            <a:lvl6pPr marL="2280970" indent="0">
              <a:buNone/>
              <a:defRPr sz="1600" b="1"/>
            </a:lvl6pPr>
            <a:lvl7pPr marL="2737175" indent="0">
              <a:buNone/>
              <a:defRPr sz="1600" b="1"/>
            </a:lvl7pPr>
            <a:lvl8pPr marL="3193366" indent="0">
              <a:buNone/>
              <a:defRPr sz="1600" b="1"/>
            </a:lvl8pPr>
            <a:lvl9pPr marL="364955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3" indent="0">
              <a:buNone/>
              <a:defRPr sz="2000" b="1"/>
            </a:lvl2pPr>
            <a:lvl3pPr marL="912386" indent="0">
              <a:buNone/>
              <a:defRPr sz="1800" b="1"/>
            </a:lvl3pPr>
            <a:lvl4pPr marL="1368590" indent="0">
              <a:buNone/>
              <a:defRPr sz="1600" b="1"/>
            </a:lvl4pPr>
            <a:lvl5pPr marL="1824781" indent="0">
              <a:buNone/>
              <a:defRPr sz="1600" b="1"/>
            </a:lvl5pPr>
            <a:lvl6pPr marL="2280970" indent="0">
              <a:buNone/>
              <a:defRPr sz="1600" b="1"/>
            </a:lvl6pPr>
            <a:lvl7pPr marL="2737175" indent="0">
              <a:buNone/>
              <a:defRPr sz="1600" b="1"/>
            </a:lvl7pPr>
            <a:lvl8pPr marL="3193366" indent="0">
              <a:buNone/>
              <a:defRPr sz="1600" b="1"/>
            </a:lvl8pPr>
            <a:lvl9pPr marL="364955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325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747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K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9632" y="80628"/>
            <a:ext cx="6876764" cy="54006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155" indent="-342155">
              <a:buSzPct val="80000"/>
              <a:buFont typeface="Wingdings" panose="05000000000000000000" pitchFamily="2" charset="2"/>
              <a:buChar char="n"/>
              <a:defRPr/>
            </a:lvl1pPr>
            <a:lvl2pPr marL="741316" indent="-285134">
              <a:buSzPct val="80000"/>
              <a:buFontTx/>
              <a:buBlip>
                <a:blip r:embed="rId2"/>
              </a:buBlip>
              <a:defRPr/>
            </a:lvl2pPr>
            <a:lvl3pPr marL="1140486" indent="-228091">
              <a:buFont typeface="Wingdings" panose="05000000000000000000" pitchFamily="2" charset="2"/>
              <a:buChar char="ü"/>
              <a:defRPr/>
            </a:lvl3pPr>
            <a:lvl4pPr marL="1596676" indent="-228091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649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1191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7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183" indent="0">
              <a:buNone/>
              <a:defRPr sz="1200"/>
            </a:lvl2pPr>
            <a:lvl3pPr marL="912386" indent="0">
              <a:buNone/>
              <a:defRPr sz="1000"/>
            </a:lvl3pPr>
            <a:lvl4pPr marL="1368590" indent="0">
              <a:buNone/>
              <a:defRPr sz="900"/>
            </a:lvl4pPr>
            <a:lvl5pPr marL="1824781" indent="0">
              <a:buNone/>
              <a:defRPr sz="900"/>
            </a:lvl5pPr>
            <a:lvl6pPr marL="2280970" indent="0">
              <a:buNone/>
              <a:defRPr sz="900"/>
            </a:lvl6pPr>
            <a:lvl7pPr marL="2737175" indent="0">
              <a:buNone/>
              <a:defRPr sz="900"/>
            </a:lvl7pPr>
            <a:lvl8pPr marL="3193366" indent="0">
              <a:buNone/>
              <a:defRPr sz="900"/>
            </a:lvl8pPr>
            <a:lvl9pPr marL="3649559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991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183" indent="0">
              <a:buNone/>
              <a:defRPr sz="2800"/>
            </a:lvl2pPr>
            <a:lvl3pPr marL="912386" indent="0">
              <a:buNone/>
              <a:defRPr sz="2400"/>
            </a:lvl3pPr>
            <a:lvl4pPr marL="1368590" indent="0">
              <a:buNone/>
              <a:defRPr sz="2000"/>
            </a:lvl4pPr>
            <a:lvl5pPr marL="1824781" indent="0">
              <a:buNone/>
              <a:defRPr sz="2000"/>
            </a:lvl5pPr>
            <a:lvl6pPr marL="2280970" indent="0">
              <a:buNone/>
              <a:defRPr sz="2000"/>
            </a:lvl6pPr>
            <a:lvl7pPr marL="2737175" indent="0">
              <a:buNone/>
              <a:defRPr sz="2000"/>
            </a:lvl7pPr>
            <a:lvl8pPr marL="3193366" indent="0">
              <a:buNone/>
              <a:defRPr sz="2000"/>
            </a:lvl8pPr>
            <a:lvl9pPr marL="364955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183" indent="0">
              <a:buNone/>
              <a:defRPr sz="1200"/>
            </a:lvl2pPr>
            <a:lvl3pPr marL="912386" indent="0">
              <a:buNone/>
              <a:defRPr sz="1000"/>
            </a:lvl3pPr>
            <a:lvl4pPr marL="1368590" indent="0">
              <a:buNone/>
              <a:defRPr sz="900"/>
            </a:lvl4pPr>
            <a:lvl5pPr marL="1824781" indent="0">
              <a:buNone/>
              <a:defRPr sz="900"/>
            </a:lvl5pPr>
            <a:lvl6pPr marL="2280970" indent="0">
              <a:buNone/>
              <a:defRPr sz="900"/>
            </a:lvl6pPr>
            <a:lvl7pPr marL="2737175" indent="0">
              <a:buNone/>
              <a:defRPr sz="900"/>
            </a:lvl7pPr>
            <a:lvl8pPr marL="3193366" indent="0">
              <a:buNone/>
              <a:defRPr sz="900"/>
            </a:lvl8pPr>
            <a:lvl9pPr marL="3649559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2109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6015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81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81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183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537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2015/10/26</a:t>
            </a: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EF3C9-92EE-4B32-B9E6-689D0CA048B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58209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382-6353-47E6-BD94-BCF7A63BA3D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8442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A34B-ECA5-4E10-AFBF-97B40E147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416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51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4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4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1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3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5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7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09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71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3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95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455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4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917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604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756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918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22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44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11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08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56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4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4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346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165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3358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826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899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0379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15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0856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2271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717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098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3" indent="0">
              <a:buNone/>
              <a:defRPr sz="2000" b="1"/>
            </a:lvl2pPr>
            <a:lvl3pPr marL="912386" indent="0">
              <a:buNone/>
              <a:defRPr sz="1800" b="1"/>
            </a:lvl3pPr>
            <a:lvl4pPr marL="1368590" indent="0">
              <a:buNone/>
              <a:defRPr sz="1600" b="1"/>
            </a:lvl4pPr>
            <a:lvl5pPr marL="1824781" indent="0">
              <a:buNone/>
              <a:defRPr sz="1600" b="1"/>
            </a:lvl5pPr>
            <a:lvl6pPr marL="2280970" indent="0">
              <a:buNone/>
              <a:defRPr sz="1600" b="1"/>
            </a:lvl6pPr>
            <a:lvl7pPr marL="2737175" indent="0">
              <a:buNone/>
              <a:defRPr sz="1600" b="1"/>
            </a:lvl7pPr>
            <a:lvl8pPr marL="3193366" indent="0">
              <a:buNone/>
              <a:defRPr sz="1600" b="1"/>
            </a:lvl8pPr>
            <a:lvl9pPr marL="364955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3" indent="0">
              <a:buNone/>
              <a:defRPr sz="2000" b="1"/>
            </a:lvl2pPr>
            <a:lvl3pPr marL="912386" indent="0">
              <a:buNone/>
              <a:defRPr sz="1800" b="1"/>
            </a:lvl3pPr>
            <a:lvl4pPr marL="1368590" indent="0">
              <a:buNone/>
              <a:defRPr sz="1600" b="1"/>
            </a:lvl4pPr>
            <a:lvl5pPr marL="1824781" indent="0">
              <a:buNone/>
              <a:defRPr sz="1600" b="1"/>
            </a:lvl5pPr>
            <a:lvl6pPr marL="2280970" indent="0">
              <a:buNone/>
              <a:defRPr sz="1600" b="1"/>
            </a:lvl6pPr>
            <a:lvl7pPr marL="2737175" indent="0">
              <a:buNone/>
              <a:defRPr sz="1600" b="1"/>
            </a:lvl7pPr>
            <a:lvl8pPr marL="3193366" indent="0">
              <a:buNone/>
              <a:defRPr sz="1600" b="1"/>
            </a:lvl8pPr>
            <a:lvl9pPr marL="364955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8200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084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3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3" descr="keklogo-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9" y="86800"/>
            <a:ext cx="587310" cy="37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 userDrawn="1"/>
        </p:nvSpPr>
        <p:spPr>
          <a:xfrm>
            <a:off x="560676" y="41617"/>
            <a:ext cx="671979" cy="461665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r>
              <a:rPr lang="en-US" altLang="ja-JP" sz="2400" b="1" dirty="0" smtClean="0">
                <a:solidFill>
                  <a:prstClr val="black"/>
                </a:solidFill>
              </a:rPr>
              <a:t>KEK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44077" y="395442"/>
            <a:ext cx="1186131" cy="322961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altLang="ja-JP" sz="800" dirty="0" smtClean="0">
                <a:solidFill>
                  <a:prstClr val="black"/>
                </a:solidFill>
              </a:rPr>
              <a:t>High Energy Accelerator</a:t>
            </a:r>
          </a:p>
          <a:p>
            <a:pPr>
              <a:lnSpc>
                <a:spcPts val="900"/>
              </a:lnSpc>
            </a:pPr>
            <a:r>
              <a:rPr lang="en-US" altLang="ja-JP" sz="800" dirty="0" smtClean="0">
                <a:solidFill>
                  <a:prstClr val="black"/>
                </a:solidFill>
              </a:rPr>
              <a:t>Research Organization</a:t>
            </a:r>
            <a:endParaRPr lang="ja-JP" altLang="en-US" sz="800" dirty="0">
              <a:solidFill>
                <a:prstClr val="black"/>
              </a:solidFill>
            </a:endParaRPr>
          </a:p>
        </p:txBody>
      </p:sp>
      <p:sp>
        <p:nvSpPr>
          <p:cNvPr id="10" name="正方形/長方形 9"/>
          <p:cNvSpPr/>
          <p:nvPr userDrawn="1"/>
        </p:nvSpPr>
        <p:spPr>
          <a:xfrm>
            <a:off x="1232625" y="1"/>
            <a:ext cx="7911389" cy="656692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36" tIns="45619" rIns="91236" bIns="45619" rtlCol="0" anchor="ctr"/>
          <a:lstStyle/>
          <a:p>
            <a:pPr algn="ctr"/>
            <a:endParaRPr lang="ja-JP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27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K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9632" y="80628"/>
            <a:ext cx="6876764" cy="54006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155" indent="-342155">
              <a:buSzPct val="80000"/>
              <a:buFont typeface="Wingdings" panose="05000000000000000000" pitchFamily="2" charset="2"/>
              <a:buChar char="n"/>
              <a:defRPr/>
            </a:lvl1pPr>
            <a:lvl2pPr marL="741316" indent="-285134">
              <a:buSzPct val="80000"/>
              <a:buFontTx/>
              <a:buBlip>
                <a:blip r:embed="rId2"/>
              </a:buBlip>
              <a:defRPr/>
            </a:lvl2pPr>
            <a:lvl3pPr marL="1140486" indent="-228091">
              <a:buFont typeface="Wingdings" panose="05000000000000000000" pitchFamily="2" charset="2"/>
              <a:buChar char="ü"/>
              <a:defRPr/>
            </a:lvl3pPr>
            <a:lvl4pPr marL="1596676" indent="-228091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553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4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4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1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3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5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7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09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71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3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95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35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4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4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39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3" indent="0">
              <a:buNone/>
              <a:defRPr sz="2000" b="1"/>
            </a:lvl2pPr>
            <a:lvl3pPr marL="912386" indent="0">
              <a:buNone/>
              <a:defRPr sz="1800" b="1"/>
            </a:lvl3pPr>
            <a:lvl4pPr marL="1368590" indent="0">
              <a:buNone/>
              <a:defRPr sz="1600" b="1"/>
            </a:lvl4pPr>
            <a:lvl5pPr marL="1824781" indent="0">
              <a:buNone/>
              <a:defRPr sz="1600" b="1"/>
            </a:lvl5pPr>
            <a:lvl6pPr marL="2280970" indent="0">
              <a:buNone/>
              <a:defRPr sz="1600" b="1"/>
            </a:lvl6pPr>
            <a:lvl7pPr marL="2737175" indent="0">
              <a:buNone/>
              <a:defRPr sz="1600" b="1"/>
            </a:lvl7pPr>
            <a:lvl8pPr marL="3193366" indent="0">
              <a:buNone/>
              <a:defRPr sz="1600" b="1"/>
            </a:lvl8pPr>
            <a:lvl9pPr marL="364955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3" indent="0">
              <a:buNone/>
              <a:defRPr sz="2000" b="1"/>
            </a:lvl2pPr>
            <a:lvl3pPr marL="912386" indent="0">
              <a:buNone/>
              <a:defRPr sz="1800" b="1"/>
            </a:lvl3pPr>
            <a:lvl4pPr marL="1368590" indent="0">
              <a:buNone/>
              <a:defRPr sz="1600" b="1"/>
            </a:lvl4pPr>
            <a:lvl5pPr marL="1824781" indent="0">
              <a:buNone/>
              <a:defRPr sz="1600" b="1"/>
            </a:lvl5pPr>
            <a:lvl6pPr marL="2280970" indent="0">
              <a:buNone/>
              <a:defRPr sz="1600" b="1"/>
            </a:lvl6pPr>
            <a:lvl7pPr marL="2737175" indent="0">
              <a:buNone/>
              <a:defRPr sz="1600" b="1"/>
            </a:lvl7pPr>
            <a:lvl8pPr marL="3193366" indent="0">
              <a:buNone/>
              <a:defRPr sz="1600" b="1"/>
            </a:lvl8pPr>
            <a:lvl9pPr marL="364955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8060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94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910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7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183" indent="0">
              <a:buNone/>
              <a:defRPr sz="1200"/>
            </a:lvl2pPr>
            <a:lvl3pPr marL="912386" indent="0">
              <a:buNone/>
              <a:defRPr sz="1000"/>
            </a:lvl3pPr>
            <a:lvl4pPr marL="1368590" indent="0">
              <a:buNone/>
              <a:defRPr sz="900"/>
            </a:lvl4pPr>
            <a:lvl5pPr marL="1824781" indent="0">
              <a:buNone/>
              <a:defRPr sz="900"/>
            </a:lvl5pPr>
            <a:lvl6pPr marL="2280970" indent="0">
              <a:buNone/>
              <a:defRPr sz="900"/>
            </a:lvl6pPr>
            <a:lvl7pPr marL="2737175" indent="0">
              <a:buNone/>
              <a:defRPr sz="900"/>
            </a:lvl7pPr>
            <a:lvl8pPr marL="3193366" indent="0">
              <a:buNone/>
              <a:defRPr sz="900"/>
            </a:lvl8pPr>
            <a:lvl9pPr marL="3649559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471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183" indent="0">
              <a:buNone/>
              <a:defRPr sz="2800"/>
            </a:lvl2pPr>
            <a:lvl3pPr marL="912386" indent="0">
              <a:buNone/>
              <a:defRPr sz="2400"/>
            </a:lvl3pPr>
            <a:lvl4pPr marL="1368590" indent="0">
              <a:buNone/>
              <a:defRPr sz="2000"/>
            </a:lvl4pPr>
            <a:lvl5pPr marL="1824781" indent="0">
              <a:buNone/>
              <a:defRPr sz="2000"/>
            </a:lvl5pPr>
            <a:lvl6pPr marL="2280970" indent="0">
              <a:buNone/>
              <a:defRPr sz="2000"/>
            </a:lvl6pPr>
            <a:lvl7pPr marL="2737175" indent="0">
              <a:buNone/>
              <a:defRPr sz="2000"/>
            </a:lvl7pPr>
            <a:lvl8pPr marL="3193366" indent="0">
              <a:buNone/>
              <a:defRPr sz="2000"/>
            </a:lvl8pPr>
            <a:lvl9pPr marL="364955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183" indent="0">
              <a:buNone/>
              <a:defRPr sz="1200"/>
            </a:lvl2pPr>
            <a:lvl3pPr marL="912386" indent="0">
              <a:buNone/>
              <a:defRPr sz="1000"/>
            </a:lvl3pPr>
            <a:lvl4pPr marL="1368590" indent="0">
              <a:buNone/>
              <a:defRPr sz="900"/>
            </a:lvl4pPr>
            <a:lvl5pPr marL="1824781" indent="0">
              <a:buNone/>
              <a:defRPr sz="900"/>
            </a:lvl5pPr>
            <a:lvl6pPr marL="2280970" indent="0">
              <a:buNone/>
              <a:defRPr sz="900"/>
            </a:lvl6pPr>
            <a:lvl7pPr marL="2737175" indent="0">
              <a:buNone/>
              <a:defRPr sz="900"/>
            </a:lvl7pPr>
            <a:lvl8pPr marL="3193366" indent="0">
              <a:buNone/>
              <a:defRPr sz="900"/>
            </a:lvl8pPr>
            <a:lvl9pPr marL="3649559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560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42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6033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81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81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4656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500"/>
              <a:t>タイトルテキスト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本文レベル1</a:t>
            </a:r>
          </a:p>
          <a:p>
            <a:pPr lvl="1">
              <a:defRPr sz="1800"/>
            </a:pPr>
            <a:r>
              <a:rPr sz="2800"/>
              <a:t>本文レベル2</a:t>
            </a:r>
          </a:p>
          <a:p>
            <a:pPr lvl="2">
              <a:defRPr sz="1800"/>
            </a:pPr>
            <a:r>
              <a:rPr sz="2800"/>
              <a:t>本文レベル3</a:t>
            </a:r>
          </a:p>
          <a:p>
            <a:pPr lvl="3">
              <a:defRPr sz="1800"/>
            </a:pPr>
            <a:r>
              <a:rPr sz="2800"/>
              <a:t>本文レベル4</a:t>
            </a:r>
          </a:p>
          <a:p>
            <a:pPr lvl="4">
              <a:defRPr sz="1800"/>
            </a:pPr>
            <a:r>
              <a:rPr sz="2800"/>
              <a:t>本文レベル 5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89886732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900"/>
              <a:t>タイトルテキスト</a:t>
            </a:r>
          </a:p>
        </p:txBody>
      </p:sp>
    </p:spTree>
    <p:extLst>
      <p:ext uri="{BB962C8B-B14F-4D97-AF65-F5344CB8AC3E}">
        <p14:creationId xmlns:p14="http://schemas.microsoft.com/office/powerpoint/2010/main" val="409085154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7128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7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183" indent="0">
              <a:buNone/>
              <a:defRPr sz="1200"/>
            </a:lvl2pPr>
            <a:lvl3pPr marL="912386" indent="0">
              <a:buNone/>
              <a:defRPr sz="1000"/>
            </a:lvl3pPr>
            <a:lvl4pPr marL="1368590" indent="0">
              <a:buNone/>
              <a:defRPr sz="900"/>
            </a:lvl4pPr>
            <a:lvl5pPr marL="1824781" indent="0">
              <a:buNone/>
              <a:defRPr sz="900"/>
            </a:lvl5pPr>
            <a:lvl6pPr marL="2280970" indent="0">
              <a:buNone/>
              <a:defRPr sz="900"/>
            </a:lvl6pPr>
            <a:lvl7pPr marL="2737175" indent="0">
              <a:buNone/>
              <a:defRPr sz="900"/>
            </a:lvl7pPr>
            <a:lvl8pPr marL="3193366" indent="0">
              <a:buNone/>
              <a:defRPr sz="900"/>
            </a:lvl8pPr>
            <a:lvl9pPr marL="3649559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994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183" indent="0">
              <a:buNone/>
              <a:defRPr sz="2800"/>
            </a:lvl2pPr>
            <a:lvl3pPr marL="912386" indent="0">
              <a:buNone/>
              <a:defRPr sz="2400"/>
            </a:lvl3pPr>
            <a:lvl4pPr marL="1368590" indent="0">
              <a:buNone/>
              <a:defRPr sz="2000"/>
            </a:lvl4pPr>
            <a:lvl5pPr marL="1824781" indent="0">
              <a:buNone/>
              <a:defRPr sz="2000"/>
            </a:lvl5pPr>
            <a:lvl6pPr marL="2280970" indent="0">
              <a:buNone/>
              <a:defRPr sz="2000"/>
            </a:lvl6pPr>
            <a:lvl7pPr marL="2737175" indent="0">
              <a:buNone/>
              <a:defRPr sz="2000"/>
            </a:lvl7pPr>
            <a:lvl8pPr marL="3193366" indent="0">
              <a:buNone/>
              <a:defRPr sz="2000"/>
            </a:lvl8pPr>
            <a:lvl9pPr marL="364955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183" indent="0">
              <a:buNone/>
              <a:defRPr sz="1200"/>
            </a:lvl2pPr>
            <a:lvl3pPr marL="912386" indent="0">
              <a:buNone/>
              <a:defRPr sz="1000"/>
            </a:lvl3pPr>
            <a:lvl4pPr marL="1368590" indent="0">
              <a:buNone/>
              <a:defRPr sz="900"/>
            </a:lvl4pPr>
            <a:lvl5pPr marL="1824781" indent="0">
              <a:buNone/>
              <a:defRPr sz="900"/>
            </a:lvl5pPr>
            <a:lvl6pPr marL="2280970" indent="0">
              <a:buNone/>
              <a:defRPr sz="900"/>
            </a:lvl6pPr>
            <a:lvl7pPr marL="2737175" indent="0">
              <a:buNone/>
              <a:defRPr sz="900"/>
            </a:lvl7pPr>
            <a:lvl8pPr marL="3193366" indent="0">
              <a:buNone/>
              <a:defRPr sz="900"/>
            </a:lvl8pPr>
            <a:lvl9pPr marL="3649559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024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image" Target="../media/image3.gif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31540" y="1124744"/>
            <a:ext cx="8229600" cy="5292588"/>
          </a:xfrm>
          <a:prstGeom prst="rect">
            <a:avLst/>
          </a:prstGeom>
        </p:spPr>
        <p:txBody>
          <a:bodyPr vert="horz" lIns="91236" tIns="45619" rIns="91236" bIns="45619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28836" y="6492918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95837" y="6492918"/>
            <a:ext cx="2895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24836" y="6492918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DA9AB-68BF-4C1C-A55C-6322ECA17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13" descr="keklogo-a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9" y="86800"/>
            <a:ext cx="587310" cy="37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560676" y="41617"/>
            <a:ext cx="671979" cy="461665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r>
              <a:rPr kumimoji="1" lang="en-US" altLang="ja-JP" sz="2400" b="1" dirty="0" smtClean="0"/>
              <a:t>KEK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077" y="395442"/>
            <a:ext cx="1186131" cy="322961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pPr>
              <a:lnSpc>
                <a:spcPts val="900"/>
              </a:lnSpc>
            </a:pPr>
            <a:r>
              <a:rPr kumimoji="1" lang="en-US" altLang="ja-JP" sz="800" dirty="0" smtClean="0"/>
              <a:t>High Energy Accelerator</a:t>
            </a:r>
          </a:p>
          <a:p>
            <a:pPr>
              <a:lnSpc>
                <a:spcPts val="900"/>
              </a:lnSpc>
            </a:pPr>
            <a:r>
              <a:rPr kumimoji="1" lang="en-US" altLang="ja-JP" sz="800" dirty="0" smtClean="0"/>
              <a:t>Research Organization</a:t>
            </a:r>
            <a:endParaRPr kumimoji="1" lang="ja-JP" altLang="en-US" sz="800" dirty="0"/>
          </a:p>
        </p:txBody>
      </p:sp>
      <p:sp>
        <p:nvSpPr>
          <p:cNvPr id="10" name="正方形/長方形 9"/>
          <p:cNvSpPr/>
          <p:nvPr/>
        </p:nvSpPr>
        <p:spPr>
          <a:xfrm>
            <a:off x="1232715" y="1"/>
            <a:ext cx="7911389" cy="656692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36" tIns="45619" rIns="91236" bIns="45619"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32738" y="13226"/>
            <a:ext cx="6903701" cy="598078"/>
          </a:xfrm>
          <a:prstGeom prst="rect">
            <a:avLst/>
          </a:prstGeom>
        </p:spPr>
        <p:txBody>
          <a:bodyPr vert="horz" lIns="91236" tIns="45619" rIns="91236" bIns="45619" rtlCol="0" anchor="ctr">
            <a:no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533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13" r:id="rId12"/>
    <p:sldLayoutId id="214748371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2386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155" indent="-342155" algn="l" defTabSz="912386" rtl="0" eaLnBrk="1" latinLnBrk="0" hangingPunct="1">
        <a:spcBef>
          <a:spcPct val="20000"/>
        </a:spcBef>
        <a:buClr>
          <a:srgbClr val="002060"/>
        </a:buClr>
        <a:buSzPct val="8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16" indent="-285134" algn="l" defTabSz="912386" rtl="0" eaLnBrk="1" latinLnBrk="0" hangingPunct="1">
        <a:spcBef>
          <a:spcPct val="20000"/>
        </a:spcBef>
        <a:buClr>
          <a:srgbClr val="002060"/>
        </a:buClr>
        <a:buFontTx/>
        <a:buBlip>
          <a:blip r:embed="rId16"/>
        </a:buBlip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486" indent="-228091" algn="l" defTabSz="912386" rtl="0" eaLnBrk="1" latinLnBrk="0" hangingPunct="1">
        <a:spcBef>
          <a:spcPct val="20000"/>
        </a:spcBef>
        <a:buClr>
          <a:srgbClr val="002060"/>
        </a:buClr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676" indent="-228091" algn="l" defTabSz="912386" rtl="0" eaLnBrk="1" latinLnBrk="0" hangingPunct="1">
        <a:spcBef>
          <a:spcPct val="20000"/>
        </a:spcBef>
        <a:buClr>
          <a:srgbClr val="002060"/>
        </a:buClr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885" indent="-228091" algn="l" defTabSz="912386" rtl="0" eaLnBrk="1" latinLnBrk="0" hangingPunct="1">
        <a:spcBef>
          <a:spcPct val="20000"/>
        </a:spcBef>
        <a:buFontTx/>
        <a:buBlip>
          <a:blip r:embed="rId17"/>
        </a:buBlip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078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26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467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64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83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386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59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781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97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175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366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559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36" tIns="45619" rIns="91236" bIns="4561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43"/>
            <a:ext cx="8229600" cy="4525963"/>
          </a:xfrm>
          <a:prstGeom prst="rect">
            <a:avLst/>
          </a:prstGeom>
        </p:spPr>
        <p:txBody>
          <a:bodyPr vert="horz" lIns="91236" tIns="45619" rIns="91236" bIns="4561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93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1" y="6356393"/>
            <a:ext cx="2895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93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3D400-FC8D-4D4E-AA79-EEFF69F48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90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2386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55" indent="-342155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16" indent="-285134" algn="l" defTabSz="91238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48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67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885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078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26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467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64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83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386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59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781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97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175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366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559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32" tIns="45567" rIns="91132" bIns="455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123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4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32" tIns="45567" rIns="91132" bIns="45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93"/>
            <a:ext cx="2133600" cy="365125"/>
          </a:xfrm>
          <a:prstGeom prst="rect">
            <a:avLst/>
          </a:prstGeom>
        </p:spPr>
        <p:txBody>
          <a:bodyPr vert="horz" lIns="91132" tIns="45567" rIns="91132" bIns="4556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ja-JP" smtClean="0"/>
              <a:t>2015/10/26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1" y="6356393"/>
            <a:ext cx="2895600" cy="365125"/>
          </a:xfrm>
          <a:prstGeom prst="rect">
            <a:avLst/>
          </a:prstGeom>
        </p:spPr>
        <p:txBody>
          <a:bodyPr vert="horz" lIns="91132" tIns="45567" rIns="91132" bIns="4556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93"/>
            <a:ext cx="2133600" cy="365125"/>
          </a:xfrm>
          <a:prstGeom prst="rect">
            <a:avLst/>
          </a:prstGeom>
        </p:spPr>
        <p:txBody>
          <a:bodyPr vert="horz" lIns="91132" tIns="45567" rIns="91132" bIns="4556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B482C59-D7EB-43AD-9791-DC64143998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5664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1358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6705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2725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0568" indent="-34056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29" indent="-28355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8912" indent="-22650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3519" indent="-22650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9710" indent="-22650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6260" indent="-227830" algn="l" defTabSz="91135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1930" indent="-227830" algn="l" defTabSz="91135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7617" indent="-227830" algn="l" defTabSz="91135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3272" indent="-227830" algn="l" defTabSz="91135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135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664" algn="l" defTabSz="91135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358" algn="l" defTabSz="91135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050" algn="l" defTabSz="91135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2725" algn="l" defTabSz="91135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415" algn="l" defTabSz="91135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095" algn="l" defTabSz="91135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9771" algn="l" defTabSz="91135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5446" algn="l" defTabSz="91135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1" y="228600"/>
            <a:ext cx="8382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20" tIns="45559" rIns="91120" bIns="455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タイトルの書式設定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1" y="1066800"/>
            <a:ext cx="8382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20" tIns="45559" rIns="91120" bIns="45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 2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 3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 4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4"/>
            <a:r>
              <a:rPr lang="ja-JP" altLang="en-US" smtClean="0"/>
              <a:t>第</a:t>
            </a:r>
            <a:r>
              <a:rPr lang="en-US" altLang="ja-JP" smtClean="0"/>
              <a:t> 5 </a:t>
            </a:r>
            <a:r>
              <a:rPr lang="ja-JP" altLang="en-US" smtClean="0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4770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0" tIns="45559" rIns="91120" bIns="45559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000000"/>
                </a:solidFill>
                <a:latin typeface="Times" pitchFamily="-106" charset="0"/>
                <a:ea typeface="Osaka" pitchFamily="-106" charset="-128"/>
              </a:defRPr>
            </a:lvl1pPr>
          </a:lstStyle>
          <a:p>
            <a:pPr defTabSz="912275">
              <a:defRPr/>
            </a:pPr>
            <a:fld id="{53E8E7ED-1173-4880-8227-018266892F72}" type="slidenum">
              <a:rPr lang="en-US" altLang="ja-JP" smtClean="0"/>
              <a:pPr defTabSz="912275"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Charcoal" pitchFamily="-112" charset="0"/>
          <a:ea typeface="ヒラギノ角ゴ Pro W6" charset="-128"/>
          <a:cs typeface="ヒラギノ角ゴ Pro W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Charcoal" pitchFamily="-112" charset="0"/>
          <a:ea typeface="ヒラギノ角ゴ Pro W6" charset="-128"/>
          <a:cs typeface="ヒラギノ角ゴ Pro W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Charcoal" pitchFamily="-112" charset="0"/>
          <a:ea typeface="ヒラギノ角ゴ Pro W6" charset="-128"/>
          <a:cs typeface="ヒラギノ角ゴ Pro W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Charcoal" pitchFamily="-112" charset="0"/>
          <a:ea typeface="ヒラギノ角ゴ Pro W6" charset="-128"/>
          <a:cs typeface="ヒラギノ角ゴ Pro W6" charset="-128"/>
        </a:defRPr>
      </a:lvl5pPr>
      <a:lvl6pPr marL="45561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Charcoal" pitchFamily="-112" charset="0"/>
          <a:ea typeface="ヒラギノ角ゴ Pro W6" charset="-128"/>
          <a:cs typeface="ヒラギノ角ゴ Pro W6" charset="-128"/>
        </a:defRPr>
      </a:lvl6pPr>
      <a:lvl7pPr marL="911245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Charcoal" pitchFamily="-112" charset="0"/>
          <a:ea typeface="ヒラギノ角ゴ Pro W6" charset="-128"/>
          <a:cs typeface="ヒラギノ角ゴ Pro W6" charset="-128"/>
        </a:defRPr>
      </a:lvl7pPr>
      <a:lvl8pPr marL="136688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Charcoal" pitchFamily="-112" charset="0"/>
          <a:ea typeface="ヒラギノ角ゴ Pro W6" charset="-128"/>
          <a:cs typeface="ヒラギノ角ゴ Pro W6" charset="-128"/>
        </a:defRPr>
      </a:lvl8pPr>
      <a:lvl9pPr marL="18225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Charcoal" pitchFamily="-112" charset="0"/>
          <a:ea typeface="ヒラギノ角ゴ Pro W6" charset="-128"/>
          <a:cs typeface="ヒラギノ角ゴ Pro W6" charset="-128"/>
        </a:defRPr>
      </a:lvl9pPr>
    </p:titleStyle>
    <p:bodyStyle>
      <a:lvl1pPr marL="530586" indent="-530586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Times" pitchFamily="18" charset="0"/>
        <a:buAutoNum type="arabicPeriod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986728" indent="-530586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366834" indent="-454553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SzPct val="50000"/>
        <a:buFont typeface="Osaka" charset="-128"/>
        <a:buChar char="■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745342" indent="-378548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201503" indent="-378548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657814" indent="-379711" algn="l" rtl="0" fontAlgn="base">
        <a:lnSpc>
          <a:spcPct val="8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3113443" indent="-379711" algn="l" rtl="0" fontAlgn="base">
        <a:lnSpc>
          <a:spcPct val="8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569064" indent="-379711" algn="l" rtl="0" fontAlgn="base">
        <a:lnSpc>
          <a:spcPct val="8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4024708" indent="-379711" algn="l" rtl="0" fontAlgn="base">
        <a:lnSpc>
          <a:spcPct val="8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561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610" algn="l" defTabSz="45561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245" algn="l" defTabSz="45561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880" algn="l" defTabSz="45561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2500" algn="l" defTabSz="45561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129" algn="l" defTabSz="45561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3758" algn="l" defTabSz="45561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9376" algn="l" defTabSz="45561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4994" algn="l" defTabSz="45561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kumimoji="0"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kumimoji="0"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kumimoji="0"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37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095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31540" y="1124744"/>
            <a:ext cx="8229600" cy="5292588"/>
          </a:xfrm>
          <a:prstGeom prst="rect">
            <a:avLst/>
          </a:prstGeom>
        </p:spPr>
        <p:txBody>
          <a:bodyPr vert="horz" lIns="91236" tIns="45619" rIns="91236" bIns="45619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28836" y="6492918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34A3A-8218-44A8-B4F4-F85B8D164B0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95837" y="6492918"/>
            <a:ext cx="2895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solidFill>
                  <a:prstClr val="black">
                    <a:tint val="75000"/>
                  </a:prstClr>
                </a:solidFill>
              </a:rPr>
              <a:t>M.Yamauchi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24836" y="6492918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3" descr="keklogo-a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9" y="86800"/>
            <a:ext cx="587310" cy="37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560676" y="41617"/>
            <a:ext cx="671979" cy="461665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r>
              <a:rPr lang="en-US" altLang="ja-JP" sz="2400" b="1" dirty="0" smtClean="0">
                <a:solidFill>
                  <a:prstClr val="black"/>
                </a:solidFill>
              </a:rPr>
              <a:t>KEK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077" y="395442"/>
            <a:ext cx="1186131" cy="322961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altLang="ja-JP" sz="800" dirty="0" smtClean="0">
                <a:solidFill>
                  <a:prstClr val="black"/>
                </a:solidFill>
              </a:rPr>
              <a:t>High Energy Accelerator</a:t>
            </a:r>
          </a:p>
          <a:p>
            <a:pPr>
              <a:lnSpc>
                <a:spcPts val="900"/>
              </a:lnSpc>
            </a:pPr>
            <a:r>
              <a:rPr lang="en-US" altLang="ja-JP" sz="800" dirty="0" smtClean="0">
                <a:solidFill>
                  <a:prstClr val="black"/>
                </a:solidFill>
              </a:rPr>
              <a:t>Research Organization</a:t>
            </a:r>
            <a:endParaRPr lang="ja-JP" altLang="en-US" sz="800" dirty="0">
              <a:solidFill>
                <a:prstClr val="black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232715" y="1"/>
            <a:ext cx="7911389" cy="656692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36" tIns="45619" rIns="91236" bIns="45619" rtlCol="0" anchor="ctr"/>
          <a:lstStyle/>
          <a:p>
            <a:pPr algn="ctr"/>
            <a:endParaRPr lang="ja-JP" altLang="en-US" sz="3200" dirty="0">
              <a:solidFill>
                <a:prstClr val="white"/>
              </a:solidFill>
            </a:endParaRPr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32738" y="13226"/>
            <a:ext cx="6903701" cy="598078"/>
          </a:xfrm>
          <a:prstGeom prst="rect">
            <a:avLst/>
          </a:prstGeom>
        </p:spPr>
        <p:txBody>
          <a:bodyPr vert="horz" lIns="91236" tIns="45619" rIns="91236" bIns="45619" rtlCol="0" anchor="ctr">
            <a:no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452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iming>
    <p:tnLst>
      <p:par>
        <p:cTn id="1" dur="indefinite" restart="never" nodeType="tmRoot"/>
      </p:par>
    </p:tnLst>
  </p:timing>
  <p:txStyles>
    <p:titleStyle>
      <a:lvl1pPr algn="ctr" defTabSz="912386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155" indent="-342155" algn="l" defTabSz="912386" rtl="0" eaLnBrk="1" latinLnBrk="0" hangingPunct="1">
        <a:spcBef>
          <a:spcPct val="20000"/>
        </a:spcBef>
        <a:buClr>
          <a:srgbClr val="002060"/>
        </a:buClr>
        <a:buSzPct val="8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16" indent="-285134" algn="l" defTabSz="912386" rtl="0" eaLnBrk="1" latinLnBrk="0" hangingPunct="1">
        <a:spcBef>
          <a:spcPct val="20000"/>
        </a:spcBef>
        <a:buClr>
          <a:srgbClr val="002060"/>
        </a:buClr>
        <a:buFontTx/>
        <a:buBlip>
          <a:blip r:embed="rId16"/>
        </a:buBlip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486" indent="-228091" algn="l" defTabSz="912386" rtl="0" eaLnBrk="1" latinLnBrk="0" hangingPunct="1">
        <a:spcBef>
          <a:spcPct val="20000"/>
        </a:spcBef>
        <a:buClr>
          <a:srgbClr val="002060"/>
        </a:buClr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676" indent="-228091" algn="l" defTabSz="912386" rtl="0" eaLnBrk="1" latinLnBrk="0" hangingPunct="1">
        <a:spcBef>
          <a:spcPct val="20000"/>
        </a:spcBef>
        <a:buClr>
          <a:srgbClr val="002060"/>
        </a:buClr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885" indent="-228091" algn="l" defTabSz="912386" rtl="0" eaLnBrk="1" latinLnBrk="0" hangingPunct="1">
        <a:spcBef>
          <a:spcPct val="20000"/>
        </a:spcBef>
        <a:buFontTx/>
        <a:buBlip>
          <a:blip r:embed="rId17"/>
        </a:buBlip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078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26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467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64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83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386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59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781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97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175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366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559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gif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hyperlink" Target="http://belle2.kek.jp/logos.htm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" Type="http://schemas.openxmlformats.org/officeDocument/2006/relationships/image" Target="../media/image56.png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80.png"/><Relationship Id="rId15" Type="http://schemas.openxmlformats.org/officeDocument/2006/relationships/image" Target="../media/image60.png"/><Relationship Id="rId19" Type="http://schemas.openxmlformats.org/officeDocument/2006/relationships/image" Target="../media/image64.png"/><Relationship Id="rId9" Type="http://schemas.openxmlformats.org/officeDocument/2006/relationships/image" Target="../media/image26.png"/><Relationship Id="rId1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8.jpeg"/><Relationship Id="rId7" Type="http://schemas.openxmlformats.org/officeDocument/2006/relationships/image" Target="../media/image72.png"/><Relationship Id="rId12" Type="http://schemas.openxmlformats.org/officeDocument/2006/relationships/image" Target="../media/image7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71.png"/><Relationship Id="rId11" Type="http://schemas.openxmlformats.org/officeDocument/2006/relationships/image" Target="../media/image76.wmf"/><Relationship Id="rId5" Type="http://schemas.openxmlformats.org/officeDocument/2006/relationships/image" Target="../media/image70.png"/><Relationship Id="rId15" Type="http://schemas.openxmlformats.org/officeDocument/2006/relationships/image" Target="../media/image80.jpeg"/><Relationship Id="rId10" Type="http://schemas.openxmlformats.org/officeDocument/2006/relationships/image" Target="../media/image75.wmf"/><Relationship Id="rId4" Type="http://schemas.openxmlformats.org/officeDocument/2006/relationships/image" Target="../media/image69.jpeg"/><Relationship Id="rId9" Type="http://schemas.openxmlformats.org/officeDocument/2006/relationships/image" Target="../media/image74.png"/><Relationship Id="rId14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85.png"/><Relationship Id="rId5" Type="http://schemas.openxmlformats.org/officeDocument/2006/relationships/image" Target="../media/image84.jpeg"/><Relationship Id="rId4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8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tiff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kds.kek.jp/indico/event/13329/session/7/material/1/0.pdf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France-icon.html" TargetMode="External"/><Relationship Id="rId13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7.png"/><Relationship Id="rId12" Type="http://schemas.openxmlformats.org/officeDocument/2006/relationships/hyperlink" Target="http://www.iconarchive.com/show/flag-icons-by-gosquared/Spain-icon.html" TargetMode="External"/><Relationship Id="rId17" Type="http://schemas.openxmlformats.org/officeDocument/2006/relationships/image" Target="../media/image103.png"/><Relationship Id="rId2" Type="http://schemas.openxmlformats.org/officeDocument/2006/relationships/image" Target="../media/image94.png"/><Relationship Id="rId16" Type="http://schemas.openxmlformats.org/officeDocument/2006/relationships/image" Target="../media/image102.png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ww.iconarchive.com/show/flag-icons-by-gosquared/Japan-icon.html" TargetMode="External"/><Relationship Id="rId11" Type="http://schemas.openxmlformats.org/officeDocument/2006/relationships/image" Target="../media/image99.png"/><Relationship Id="rId5" Type="http://schemas.openxmlformats.org/officeDocument/2006/relationships/image" Target="../media/image96.png"/><Relationship Id="rId15" Type="http://schemas.openxmlformats.org/officeDocument/2006/relationships/hyperlink" Target="http://www.iconarchive.com/show/flag-icons-by-gosquared/United-Kingdom-icon.html" TargetMode="External"/><Relationship Id="rId10" Type="http://schemas.openxmlformats.org/officeDocument/2006/relationships/hyperlink" Target="http://www.iconarchive.com/show/flag-icons-by-gosquared/Italy-icon.html" TargetMode="External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image" Target="../media/image98.png"/><Relationship Id="rId14" Type="http://schemas.openxmlformats.org/officeDocument/2006/relationships/image" Target="../media/image10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10" Type="http://schemas.openxmlformats.org/officeDocument/2006/relationships/image" Target="../media/image3.gif"/><Relationship Id="rId4" Type="http://schemas.openxmlformats.org/officeDocument/2006/relationships/image" Target="../media/image105.png"/><Relationship Id="rId9" Type="http://schemas.openxmlformats.org/officeDocument/2006/relationships/image" Target="../media/image2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6.png"/><Relationship Id="rId4" Type="http://schemas.openxmlformats.org/officeDocument/2006/relationships/image" Target="../media/image11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21.png"/><Relationship Id="rId4" Type="http://schemas.openxmlformats.org/officeDocument/2006/relationships/image" Target="../media/image12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jpeg"/><Relationship Id="rId5" Type="http://schemas.openxmlformats.org/officeDocument/2006/relationships/image" Target="../media/image124.jpeg"/><Relationship Id="rId4" Type="http://schemas.openxmlformats.org/officeDocument/2006/relationships/image" Target="../media/image12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France-icon.html" TargetMode="External"/><Relationship Id="rId13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7.png"/><Relationship Id="rId12" Type="http://schemas.openxmlformats.org/officeDocument/2006/relationships/hyperlink" Target="http://www.iconarchive.com/show/flag-icons-by-gosquared/Spain-icon.html" TargetMode="External"/><Relationship Id="rId17" Type="http://schemas.openxmlformats.org/officeDocument/2006/relationships/image" Target="../media/image103.png"/><Relationship Id="rId2" Type="http://schemas.openxmlformats.org/officeDocument/2006/relationships/image" Target="../media/image94.png"/><Relationship Id="rId16" Type="http://schemas.openxmlformats.org/officeDocument/2006/relationships/image" Target="../media/image102.png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ww.iconarchive.com/show/flag-icons-by-gosquared/Japan-icon.html" TargetMode="External"/><Relationship Id="rId11" Type="http://schemas.openxmlformats.org/officeDocument/2006/relationships/image" Target="../media/image99.png"/><Relationship Id="rId5" Type="http://schemas.openxmlformats.org/officeDocument/2006/relationships/image" Target="../media/image96.png"/><Relationship Id="rId15" Type="http://schemas.openxmlformats.org/officeDocument/2006/relationships/hyperlink" Target="http://www.iconarchive.com/show/flag-icons-by-gosquared/United-Kingdom-icon.html" TargetMode="External"/><Relationship Id="rId10" Type="http://schemas.openxmlformats.org/officeDocument/2006/relationships/hyperlink" Target="http://www.iconarchive.com/show/flag-icons-by-gosquared/Italy-icon.html" TargetMode="External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image" Target="../media/image98.png"/><Relationship Id="rId14" Type="http://schemas.openxmlformats.org/officeDocument/2006/relationships/image" Target="../media/image10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8.tiff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3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tif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30.jpg"/><Relationship Id="rId4" Type="http://schemas.openxmlformats.org/officeDocument/2006/relationships/image" Target="../media/image12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3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3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3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34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141.png"/><Relationship Id="rId4" Type="http://schemas.openxmlformats.org/officeDocument/2006/relationships/image" Target="../media/image14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116.png"/><Relationship Id="rId4" Type="http://schemas.openxmlformats.org/officeDocument/2006/relationships/image" Target="../media/image115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wmf"/><Relationship Id="rId2" Type="http://schemas.openxmlformats.org/officeDocument/2006/relationships/image" Target="../media/image142.emf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44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wmf"/><Relationship Id="rId1" Type="http://schemas.openxmlformats.org/officeDocument/2006/relationships/slideLayout" Target="../slideLayouts/slideLayout4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21.png"/><Relationship Id="rId4" Type="http://schemas.openxmlformats.org/officeDocument/2006/relationships/image" Target="../media/image120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125.jpeg"/><Relationship Id="rId4" Type="http://schemas.openxmlformats.org/officeDocument/2006/relationships/image" Target="../media/image124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jpeg"/><Relationship Id="rId7" Type="http://schemas.openxmlformats.org/officeDocument/2006/relationships/image" Target="../media/image26.emf"/><Relationship Id="rId12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5.jpe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jpe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jpeg"/><Relationship Id="rId3" Type="http://schemas.openxmlformats.org/officeDocument/2006/relationships/image" Target="../media/image148.png"/><Relationship Id="rId7" Type="http://schemas.openxmlformats.org/officeDocument/2006/relationships/image" Target="../media/image152.jpe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51.jpeg"/><Relationship Id="rId5" Type="http://schemas.openxmlformats.org/officeDocument/2006/relationships/image" Target="../media/image150.png"/><Relationship Id="rId4" Type="http://schemas.openxmlformats.org/officeDocument/2006/relationships/image" Target="../media/image149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157.jpeg"/><Relationship Id="rId4" Type="http://schemas.openxmlformats.org/officeDocument/2006/relationships/image" Target="../media/image156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7" Type="http://schemas.openxmlformats.org/officeDocument/2006/relationships/image" Target="../media/image163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jpe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-acc.kek.jp/KEKB/pictures/KEKB_photo/KEKair2005/KEKair2004-04H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wmf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jpg"/>
          <p:cNvPicPr>
            <a:picLocks noChangeAspect="1"/>
          </p:cNvPicPr>
          <p:nvPr/>
        </p:nvPicPr>
        <p:blipFill>
          <a:blip r:embed="rId2" cstate="print">
            <a:lum bright="54000" contrast="-67000"/>
          </a:blip>
          <a:stretch>
            <a:fillRect/>
          </a:stretch>
        </p:blipFill>
        <p:spPr>
          <a:xfrm>
            <a:off x="-252536" y="-2286040"/>
            <a:ext cx="9858420" cy="914404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7848" y="1708844"/>
            <a:ext cx="8138628" cy="2694161"/>
          </a:xfrm>
        </p:spPr>
        <p:txBody>
          <a:bodyPr>
            <a:noAutofit/>
          </a:bodyPr>
          <a:lstStyle/>
          <a:p>
            <a:r>
              <a:rPr lang="en-US" altLang="ja-JP" sz="4800" dirty="0" smtClean="0">
                <a:latin typeface="Comic Sans MS" pitchFamily="66" charset="0"/>
              </a:rPr>
              <a:t>KEK and </a:t>
            </a:r>
            <a:r>
              <a:rPr lang="en-US" altLang="ja-JP" sz="4800" dirty="0" err="1" smtClean="0">
                <a:latin typeface="Comic Sans MS" pitchFamily="66" charset="0"/>
              </a:rPr>
              <a:t>HiLumi</a:t>
            </a:r>
            <a:r>
              <a:rPr lang="en-US" altLang="ja-JP" sz="4800" dirty="0" smtClean="0">
                <a:latin typeface="Comic Sans MS" pitchFamily="66" charset="0"/>
              </a:rPr>
              <a:t> LHC</a:t>
            </a:r>
            <a:endParaRPr kumimoji="1" lang="ja-JP" altLang="en-US" sz="4800" dirty="0">
              <a:latin typeface="Comic Sans MS" pitchFamily="66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03648" y="4403005"/>
            <a:ext cx="6400800" cy="2146747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Comic Sans MS" pitchFamily="66" charset="0"/>
              </a:rPr>
              <a:t>Katsuo Tokushuku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  <a:latin typeface="Comic Sans MS" pitchFamily="66" charset="0"/>
              </a:rPr>
              <a:t>Institute of Particle Nuclear Studies (IPNS)</a:t>
            </a:r>
          </a:p>
          <a:p>
            <a:endParaRPr kumimoji="1" lang="en-US" altLang="ja-JP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altLang="ja-JP" dirty="0" smtClean="0">
                <a:solidFill>
                  <a:srgbClr val="FF0000"/>
                </a:solidFill>
                <a:latin typeface="Comic Sans MS" pitchFamily="66" charset="0"/>
              </a:rPr>
              <a:t>High Energy Accelerator Research Organization (KEK)</a:t>
            </a:r>
            <a:endParaRPr kumimoji="1" lang="ja-JP" alt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toku\AppData\Local\Microsoft\Windows\Temporary Internet Files\Content.Outlook\U2FGIXG0\kek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51" y="116632"/>
            <a:ext cx="2091773" cy="119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7A34B-ECA5-4E10-AFBF-97B40E147F3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60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タイトル 1"/>
          <p:cNvSpPr>
            <a:spLocks noGrp="1"/>
          </p:cNvSpPr>
          <p:nvPr>
            <p:ph type="title"/>
          </p:nvPr>
        </p:nvSpPr>
        <p:spPr>
          <a:xfrm>
            <a:off x="1187456" y="-63223"/>
            <a:ext cx="7024043" cy="765175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ja-JP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Belle-II Collaboration</a:t>
            </a:r>
            <a:endParaRPr lang="ja-JP" altLang="en-US" sz="3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751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45" b="13138"/>
          <a:stretch>
            <a:fillRect/>
          </a:stretch>
        </p:blipFill>
        <p:spPr bwMode="auto">
          <a:xfrm>
            <a:off x="1" y="4079918"/>
            <a:ext cx="9148763" cy="27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08" name="Picture 10" descr="&amp;Icy;&amp;zcy;&amp;ocy;&amp;bcy;&amp;rcy;&amp;acy;&amp;zhcy;&amp;iecy;&amp;ncy;&amp;icy;&amp;iecy; “http://belle2.kek.jp/images/belle2-logo.png” &amp;ncy;&amp;iecy; &amp;mcy;&amp;ocy;&amp;zhcy;&amp;iecy;&amp;tcy; &amp;bcy;&amp;ycy;&amp;tcy;&amp;softcy; &amp;pcy;&amp;ocy;&amp;kcy;&amp;acy;&amp;zcy;&amp;acy;&amp;ncy;&amp;ocy;, &amp;tcy;&amp;acy;&amp;kcy; &amp;kcy;&amp;acy;&amp;kcy; &amp;scy;&amp;ocy;&amp;dcy;&amp;iecy;&amp;rcy;&amp;zhcy;&amp;icy;&amp;tcy; &amp;ocy;&amp;shcy;&amp;icy;&amp;bcy;&amp;kcy;&amp;icy;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513" y="73025"/>
            <a:ext cx="9144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コンテンツ プレースホルダ 2"/>
          <p:cNvSpPr txBox="1">
            <a:spLocks/>
          </p:cNvSpPr>
          <p:nvPr/>
        </p:nvSpPr>
        <p:spPr bwMode="auto">
          <a:xfrm>
            <a:off x="6153193" y="1784351"/>
            <a:ext cx="2995613" cy="1604963"/>
          </a:xfrm>
          <a:prstGeom prst="rect">
            <a:avLst/>
          </a:prstGeom>
          <a:noFill/>
          <a:ln>
            <a:noFill/>
          </a:ln>
          <a:extLst/>
        </p:spPr>
        <p:txBody>
          <a:bodyPr lIns="91073" tIns="45538" rIns="91073" bIns="45538">
            <a:normAutofit lnSpcReduction="1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600"/>
              </a:spcBef>
              <a:spcAft>
                <a:spcPts val="0"/>
              </a:spcAft>
              <a:buBlip>
                <a:blip r:embed="rId5"/>
              </a:buBlip>
              <a:defRPr/>
            </a:pPr>
            <a:r>
              <a:rPr lang="en-US" altLang="ja-JP" sz="1400" b="1" dirty="0" smtClean="0">
                <a:solidFill>
                  <a:prstClr val="black"/>
                </a:solidFill>
                <a:cs typeface="Arial" pitchFamily="34" charset="0"/>
              </a:rPr>
              <a:t>600 </a:t>
            </a:r>
            <a:r>
              <a:rPr lang="en-US" altLang="ja-JP" sz="1400" b="1" dirty="0">
                <a:solidFill>
                  <a:prstClr val="black"/>
                </a:solidFill>
                <a:cs typeface="Arial" pitchFamily="34" charset="0"/>
              </a:rPr>
              <a:t>collaborators from </a:t>
            </a:r>
            <a:r>
              <a:rPr lang="en-US" altLang="ja-JP" sz="1400" b="1" dirty="0" smtClean="0">
                <a:solidFill>
                  <a:prstClr val="black"/>
                </a:solidFill>
                <a:cs typeface="Arial" pitchFamily="34" charset="0"/>
              </a:rPr>
              <a:t>100 </a:t>
            </a:r>
            <a:r>
              <a:rPr lang="en-US" altLang="ja-JP" sz="1400" b="1" dirty="0">
                <a:solidFill>
                  <a:prstClr val="black"/>
                </a:solidFill>
                <a:cs typeface="Arial" pitchFamily="34" charset="0"/>
              </a:rPr>
              <a:t>institutions  in 23 countries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buBlip>
                <a:blip r:embed="rId5"/>
              </a:buBlip>
              <a:defRPr/>
            </a:pPr>
            <a:r>
              <a:rPr lang="en-US" altLang="ja-JP" sz="1400" b="1" dirty="0">
                <a:solidFill>
                  <a:prstClr val="black"/>
                </a:solidFill>
                <a:cs typeface="Arial" pitchFamily="34" charset="0"/>
              </a:rPr>
              <a:t>Spokesperson: </a:t>
            </a:r>
          </a:p>
          <a:p>
            <a:pPr marL="0" indent="0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altLang="ja-JP" sz="1400" b="1" dirty="0">
                <a:solidFill>
                  <a:prstClr val="black"/>
                </a:solidFill>
                <a:cs typeface="Arial" pitchFamily="34" charset="0"/>
              </a:rPr>
              <a:t>                    Tom Browder (Hawaii)</a:t>
            </a:r>
            <a:endParaRPr lang="en-US" altLang="ja-JP" sz="1400" dirty="0">
              <a:solidFill>
                <a:prstClr val="black"/>
              </a:solidFill>
              <a:cs typeface="Arial" pitchFamily="34" charset="0"/>
            </a:endParaRPr>
          </a:p>
          <a:p>
            <a:pPr fontAlgn="auto">
              <a:spcBef>
                <a:spcPts val="600"/>
              </a:spcBef>
              <a:spcAft>
                <a:spcPts val="0"/>
              </a:spcAft>
              <a:buBlip>
                <a:blip r:embed="rId5"/>
              </a:buBlip>
              <a:defRPr/>
            </a:pPr>
            <a:r>
              <a:rPr lang="en-US" altLang="ja-JP" sz="1400" b="1" dirty="0">
                <a:solidFill>
                  <a:prstClr val="black"/>
                </a:solidFill>
                <a:cs typeface="Arial" pitchFamily="34" charset="0"/>
              </a:rPr>
              <a:t>Series of open collaboration</a:t>
            </a:r>
          </a:p>
          <a:p>
            <a:pPr marL="0" indent="0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altLang="ja-JP" sz="1400" b="1" dirty="0">
                <a:solidFill>
                  <a:prstClr val="black"/>
                </a:solidFill>
                <a:cs typeface="Arial" pitchFamily="34" charset="0"/>
              </a:rPr>
              <a:t>         meetings in 2008.03 ~</a:t>
            </a:r>
            <a:r>
              <a:rPr lang="en-US" altLang="ja-JP" sz="1400" b="1" dirty="0" smtClean="0">
                <a:solidFill>
                  <a:prstClr val="black"/>
                </a:solidFill>
                <a:cs typeface="Arial" pitchFamily="34" charset="0"/>
              </a:rPr>
              <a:t>2015.2 </a:t>
            </a:r>
            <a:endParaRPr lang="en-US" altLang="ja-JP" sz="1400" b="1" dirty="0">
              <a:solidFill>
                <a:prstClr val="black"/>
              </a:solidFill>
              <a:cs typeface="Arial" pitchFamily="34" charset="0"/>
            </a:endParaRPr>
          </a:p>
          <a:p>
            <a:pPr fontAlgn="auto">
              <a:spcBef>
                <a:spcPts val="600"/>
              </a:spcBef>
              <a:spcAft>
                <a:spcPts val="0"/>
              </a:spcAft>
              <a:buBlip>
                <a:blip r:embed="rId5"/>
              </a:buBlip>
              <a:defRPr/>
            </a:pPr>
            <a:endParaRPr lang="en-US" altLang="ja-JP" sz="1400" b="1" dirty="0">
              <a:solidFill>
                <a:prstClr val="black"/>
              </a:solidFill>
              <a:cs typeface="Arial" pitchFamily="34" charset="0"/>
            </a:endParaRPr>
          </a:p>
          <a:p>
            <a:pPr fontAlgn="auto">
              <a:spcBef>
                <a:spcPts val="600"/>
              </a:spcBef>
              <a:spcAft>
                <a:spcPts val="0"/>
              </a:spcAft>
              <a:buBlip>
                <a:blip r:embed="rId5"/>
              </a:buBlip>
              <a:defRPr/>
            </a:pPr>
            <a:endParaRPr lang="ja-JP" altLang="en-US" sz="1400" dirty="0">
              <a:solidFill>
                <a:prstClr val="black"/>
              </a:solidFill>
            </a:endParaRPr>
          </a:p>
        </p:txBody>
      </p:sp>
      <p:pic>
        <p:nvPicPr>
          <p:cNvPr id="175110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9025"/>
            <a:ext cx="615315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42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Belle II Detector Upgrade</a:t>
            </a:r>
            <a:endParaRPr lang="ja-JP" altLang="en-US" smtClean="0"/>
          </a:p>
        </p:txBody>
      </p:sp>
      <p:sp>
        <p:nvSpPr>
          <p:cNvPr id="160771" name="Slide Number Placeholder 18"/>
          <p:cNvSpPr>
            <a:spLocks noGrp="1"/>
          </p:cNvSpPr>
          <p:nvPr>
            <p:ph type="sldNum" sz="quarter" idx="12"/>
          </p:nvPr>
        </p:nvSpPr>
        <p:spPr bwMode="auto">
          <a:xfrm>
            <a:off x="7643813" y="6492918"/>
            <a:ext cx="14287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1316" indent="-285134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0486" indent="-228091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96676" indent="-228091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2885" indent="-228091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09078" indent="-22809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65266" indent="-22809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1467" indent="-22809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7646" indent="-22809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3859465-3DB9-4953-9B58-24833BDD8DED}" type="slidenum">
              <a:rPr lang="en-US" altLang="ja-JP" sz="1800">
                <a:solidFill>
                  <a:srgbClr val="000000"/>
                </a:solidFill>
                <a:latin typeface="Times" pitchFamily="18" charset="0"/>
                <a:ea typeface="Osaka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ja-JP" sz="1800">
              <a:solidFill>
                <a:srgbClr val="00000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60772" name="Text Box 15"/>
          <p:cNvSpPr txBox="1">
            <a:spLocks noChangeArrowheads="1"/>
          </p:cNvSpPr>
          <p:nvPr/>
        </p:nvSpPr>
        <p:spPr bwMode="auto">
          <a:xfrm>
            <a:off x="5724568" y="1762126"/>
            <a:ext cx="3419475" cy="23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  <a:latin typeface="ヒラギノ角ゴ Pro W6"/>
              <a:ea typeface="ヒラギノ角ゴ Pro W6"/>
              <a:cs typeface="ヒラギノ角ゴ Pro W6"/>
            </a:endParaRPr>
          </a:p>
        </p:txBody>
      </p:sp>
      <p:pic>
        <p:nvPicPr>
          <p:cNvPr id="160773" name="Picture 43" descr="Belle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68" y="1428750"/>
            <a:ext cx="813752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44"/>
          <p:cNvCxnSpPr/>
          <p:nvPr/>
        </p:nvCxnSpPr>
        <p:spPr>
          <a:xfrm rot="5400000" flipH="1" flipV="1">
            <a:off x="2280445" y="1232694"/>
            <a:ext cx="417513" cy="31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5"/>
          <p:cNvCxnSpPr/>
          <p:nvPr/>
        </p:nvCxnSpPr>
        <p:spPr>
          <a:xfrm rot="5400000" flipH="1" flipV="1">
            <a:off x="6507957" y="1431132"/>
            <a:ext cx="417512" cy="31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6"/>
          <p:cNvCxnSpPr/>
          <p:nvPr/>
        </p:nvCxnSpPr>
        <p:spPr>
          <a:xfrm>
            <a:off x="2500313" y="1244601"/>
            <a:ext cx="4214812" cy="255588"/>
          </a:xfrm>
          <a:prstGeom prst="line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777" name="TextBox 47"/>
          <p:cNvSpPr txBox="1">
            <a:spLocks noChangeArrowheads="1"/>
          </p:cNvSpPr>
          <p:nvPr/>
        </p:nvSpPr>
        <p:spPr bwMode="auto">
          <a:xfrm>
            <a:off x="4438650" y="889043"/>
            <a:ext cx="771678" cy="373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8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7.4 m</a:t>
            </a:r>
          </a:p>
        </p:txBody>
      </p:sp>
      <p:cxnSp>
        <p:nvCxnSpPr>
          <p:cNvPr id="11" name="Straight Arrow Connector 49"/>
          <p:cNvCxnSpPr/>
          <p:nvPr/>
        </p:nvCxnSpPr>
        <p:spPr>
          <a:xfrm flipH="1" flipV="1">
            <a:off x="4357731" y="3357563"/>
            <a:ext cx="2357437" cy="19304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50"/>
          <p:cNvCxnSpPr/>
          <p:nvPr/>
        </p:nvCxnSpPr>
        <p:spPr>
          <a:xfrm flipH="1" flipV="1">
            <a:off x="4706938" y="4491039"/>
            <a:ext cx="2011362" cy="79692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51"/>
          <p:cNvCxnSpPr>
            <a:stCxn id="160785" idx="1"/>
          </p:cNvCxnSpPr>
          <p:nvPr/>
        </p:nvCxnSpPr>
        <p:spPr>
          <a:xfrm flipH="1">
            <a:off x="5707063" y="1490663"/>
            <a:ext cx="1276350" cy="14097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52"/>
          <p:cNvCxnSpPr/>
          <p:nvPr/>
        </p:nvCxnSpPr>
        <p:spPr>
          <a:xfrm>
            <a:off x="6480218" y="1798638"/>
            <a:ext cx="2663825" cy="2730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53"/>
          <p:cNvCxnSpPr/>
          <p:nvPr/>
        </p:nvCxnSpPr>
        <p:spPr>
          <a:xfrm>
            <a:off x="6286501" y="6000751"/>
            <a:ext cx="2714625" cy="4286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54"/>
          <p:cNvCxnSpPr/>
          <p:nvPr/>
        </p:nvCxnSpPr>
        <p:spPr>
          <a:xfrm rot="16200000" flipV="1">
            <a:off x="6572251" y="4286251"/>
            <a:ext cx="4429125" cy="0"/>
          </a:xfrm>
          <a:prstGeom prst="line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784" name="TextBox 55"/>
          <p:cNvSpPr txBox="1">
            <a:spLocks noChangeArrowheads="1"/>
          </p:cNvSpPr>
          <p:nvPr/>
        </p:nvSpPr>
        <p:spPr bwMode="auto">
          <a:xfrm>
            <a:off x="6357938" y="5288006"/>
            <a:ext cx="27860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dirty="0">
                <a:latin typeface="Arial" pitchFamily="34" charset="0"/>
                <a:cs typeface="Arial" pitchFamily="34" charset="0"/>
              </a:rPr>
              <a:t>PID system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Time-of-Propagation counter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(barrel),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prox. focusing Aerogel RICH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(forward)</a:t>
            </a:r>
          </a:p>
        </p:txBody>
      </p:sp>
      <p:sp>
        <p:nvSpPr>
          <p:cNvPr id="160785" name="TextBox 56"/>
          <p:cNvSpPr txBox="1">
            <a:spLocks noChangeArrowheads="1"/>
          </p:cNvSpPr>
          <p:nvPr/>
        </p:nvSpPr>
        <p:spPr bwMode="auto">
          <a:xfrm>
            <a:off x="6983413" y="1071564"/>
            <a:ext cx="21383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0000"/>
                </a:solidFill>
                <a:latin typeface="Arial" pitchFamily="34" charset="0"/>
                <a:ea typeface="ヒラギノ角ゴ Pro W6"/>
                <a:cs typeface="ヒラギノ角ゴ Pro W6"/>
              </a:rPr>
              <a:t>RPC </a:t>
            </a:r>
            <a:r>
              <a:rPr kumimoji="0" lang="sl-SI" altLang="ja-JP" sz="1600">
                <a:solidFill>
                  <a:srgbClr val="000000"/>
                </a:solidFill>
                <a:latin typeface="Symbol" pitchFamily="18" charset="2"/>
                <a:ea typeface="ヒラギノ角ゴ Pro W6"/>
                <a:cs typeface="ヒラギノ角ゴ Pro W6"/>
              </a:rPr>
              <a:t>m</a:t>
            </a:r>
            <a:r>
              <a:rPr kumimoji="0" lang="sl-SI" altLang="ja-JP" sz="1600">
                <a:solidFill>
                  <a:srgbClr val="000000"/>
                </a:solidFill>
                <a:latin typeface="Arial" pitchFamily="34" charset="0"/>
                <a:ea typeface="ヒラギノ角ゴ Pro W6"/>
                <a:cs typeface="ヒラギノ角ゴ Pro W6"/>
              </a:rPr>
              <a:t> &amp; </a:t>
            </a:r>
            <a:r>
              <a:rPr kumimoji="0" lang="sl-SI" altLang="ja-JP" sz="1600" i="1">
                <a:solidFill>
                  <a:srgbClr val="000000"/>
                </a:solidFill>
                <a:latin typeface="Times New Roman" pitchFamily="18" charset="0"/>
                <a:ea typeface="ヒラギノ角ゴ Pro W6"/>
                <a:cs typeface="Times New Roman" pitchFamily="18" charset="0"/>
              </a:rPr>
              <a:t>K</a:t>
            </a:r>
            <a:r>
              <a:rPr kumimoji="0" lang="sl-SI" altLang="ja-JP" sz="1600" baseline="-25000">
                <a:solidFill>
                  <a:srgbClr val="000000"/>
                </a:solidFill>
                <a:latin typeface="Times New Roman" pitchFamily="18" charset="0"/>
                <a:ea typeface="ヒラギノ角ゴ Pro W6"/>
                <a:cs typeface="Times New Roman" pitchFamily="18" charset="0"/>
              </a:rPr>
              <a:t>L</a:t>
            </a:r>
            <a:r>
              <a:rPr kumimoji="0" lang="sl-SI" altLang="ja-JP" sz="1600">
                <a:solidFill>
                  <a:srgbClr val="000000"/>
                </a:solidFill>
                <a:latin typeface="Arial" pitchFamily="34" charset="0"/>
                <a:ea typeface="ヒラギノ角ゴ Pro W6"/>
                <a:cs typeface="ヒラギノ角ゴ Pro W6"/>
              </a:rPr>
              <a:t> counter: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6600"/>
                </a:solidFill>
                <a:latin typeface="Arial" pitchFamily="34" charset="0"/>
                <a:ea typeface="ヒラギノ角ゴ Pro W6"/>
                <a:cs typeface="ヒラギノ角ゴ Pro W6"/>
              </a:rPr>
              <a:t>scintillator + Si-PM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6600"/>
                </a:solidFill>
                <a:latin typeface="Arial" pitchFamily="34" charset="0"/>
                <a:ea typeface="ヒラギノ角ゴ Pro W6"/>
                <a:cs typeface="ヒラギノ角ゴ Pro W6"/>
              </a:rPr>
              <a:t>for end-caps</a:t>
            </a:r>
          </a:p>
        </p:txBody>
      </p:sp>
      <p:sp>
        <p:nvSpPr>
          <p:cNvPr id="19" name="Rectangle 72"/>
          <p:cNvSpPr/>
          <p:nvPr/>
        </p:nvSpPr>
        <p:spPr>
          <a:xfrm>
            <a:off x="8215313" y="3643355"/>
            <a:ext cx="721050" cy="36902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132" tIns="45567" rIns="91132" bIns="45567">
            <a:spAutoFit/>
          </a:bodyPr>
          <a:lstStyle/>
          <a:p>
            <a:pPr>
              <a:defRPr/>
            </a:pPr>
            <a:r>
              <a:rPr kumimoji="0" lang="en-US" dirty="0">
                <a:solidFill>
                  <a:srgbClr val="000000"/>
                </a:solidFill>
              </a:rPr>
              <a:t>7</a:t>
            </a:r>
            <a:r>
              <a:rPr kumimoji="0" lang="sl-SI" dirty="0" smtClean="0">
                <a:solidFill>
                  <a:srgbClr val="000000"/>
                </a:solidFill>
              </a:rPr>
              <a:t>.</a:t>
            </a:r>
            <a:r>
              <a:rPr kumimoji="0" lang="en-US" dirty="0" smtClean="0">
                <a:solidFill>
                  <a:srgbClr val="000000"/>
                </a:solidFill>
              </a:rPr>
              <a:t>7</a:t>
            </a:r>
            <a:r>
              <a:rPr kumimoji="0" lang="sl-SI" dirty="0" smtClean="0">
                <a:solidFill>
                  <a:srgbClr val="000000"/>
                </a:solidFill>
              </a:rPr>
              <a:t> </a:t>
            </a:r>
            <a:r>
              <a:rPr kumimoji="0" lang="sl-SI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160787" name="TextBox 74"/>
          <p:cNvSpPr txBox="1">
            <a:spLocks noChangeArrowheads="1"/>
          </p:cNvSpPr>
          <p:nvPr/>
        </p:nvSpPr>
        <p:spPr bwMode="auto">
          <a:xfrm>
            <a:off x="43" y="993777"/>
            <a:ext cx="23542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CsI(Tl) EM calorimeter: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waveform sampling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electronics, pure CsI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for end-caps</a:t>
            </a:r>
          </a:p>
        </p:txBody>
      </p:sp>
      <p:cxnSp>
        <p:nvCxnSpPr>
          <p:cNvPr id="21" name="Straight Arrow Connector 75"/>
          <p:cNvCxnSpPr>
            <a:stCxn id="160787" idx="2"/>
          </p:cNvCxnSpPr>
          <p:nvPr/>
        </p:nvCxnSpPr>
        <p:spPr>
          <a:xfrm rot="16200000" flipH="1">
            <a:off x="2016921" y="1231149"/>
            <a:ext cx="1071562" cy="275272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789" name="TextBox 76"/>
          <p:cNvSpPr txBox="1">
            <a:spLocks noChangeArrowheads="1"/>
          </p:cNvSpPr>
          <p:nvPr/>
        </p:nvSpPr>
        <p:spPr bwMode="auto">
          <a:xfrm>
            <a:off x="0" y="3286125"/>
            <a:ext cx="2522538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 layers DS Si Vertex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Detector →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 layers PXD (DEPFET),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4 layers DSSD </a:t>
            </a:r>
          </a:p>
        </p:txBody>
      </p:sp>
      <p:cxnSp>
        <p:nvCxnSpPr>
          <p:cNvPr id="23" name="Straight Arrow Connector 77"/>
          <p:cNvCxnSpPr>
            <a:stCxn id="160789" idx="3"/>
          </p:cNvCxnSpPr>
          <p:nvPr/>
        </p:nvCxnSpPr>
        <p:spPr>
          <a:xfrm flipV="1">
            <a:off x="2522581" y="3714750"/>
            <a:ext cx="1406525" cy="1158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791" name="TextBox 78"/>
          <p:cNvSpPr txBox="1">
            <a:spLocks noChangeArrowheads="1"/>
          </p:cNvSpPr>
          <p:nvPr/>
        </p:nvSpPr>
        <p:spPr bwMode="auto">
          <a:xfrm>
            <a:off x="344489" y="5759451"/>
            <a:ext cx="23129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Central Drift Chamber: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smaller cell size,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sl-SI" altLang="ja-JP" sz="160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long lever arm</a:t>
            </a:r>
          </a:p>
        </p:txBody>
      </p:sp>
      <p:cxnSp>
        <p:nvCxnSpPr>
          <p:cNvPr id="25" name="Straight Arrow Connector 79"/>
          <p:cNvCxnSpPr>
            <a:stCxn id="160791" idx="0"/>
          </p:cNvCxnSpPr>
          <p:nvPr/>
        </p:nvCxnSpPr>
        <p:spPr>
          <a:xfrm flipV="1">
            <a:off x="1500188" y="4071939"/>
            <a:ext cx="2500312" cy="168751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0793" name="Picture 71" descr="http://belle2.kek.jp/images/belle2-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651" y="3175"/>
            <a:ext cx="8763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84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</a:rPr>
              <a:t>2015/10/26</a:t>
            </a:r>
            <a:endParaRPr lang="en-US">
              <a:solidFill>
                <a:prstClr val="black"/>
              </a:solidFill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51" y="-52217"/>
            <a:ext cx="9124375" cy="6453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455876" y="6123586"/>
            <a:ext cx="527400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Here again, Interaction with CERN (LCG) is very helpful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537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SuperKEKB luminosity projection</a:t>
            </a:r>
            <a:endParaRPr lang="ja-JP" altLang="en-US" smtClean="0"/>
          </a:p>
        </p:txBody>
      </p:sp>
      <p:pic>
        <p:nvPicPr>
          <p:cNvPr id="174083" name="Picture 1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464" y="0"/>
            <a:ext cx="1379537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632" y="761666"/>
            <a:ext cx="9144000" cy="6465126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252296" y="3645024"/>
            <a:ext cx="3024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This is the target we are aiming for. </a:t>
            </a:r>
          </a:p>
          <a:p>
            <a:r>
              <a:rPr lang="en-US" altLang="ja-JP" dirty="0" smtClean="0"/>
              <a:t>As </a:t>
            </a:r>
            <a:r>
              <a:rPr lang="en-US" altLang="ja-JP" dirty="0" err="1" smtClean="0"/>
              <a:t>SuperKEKB</a:t>
            </a:r>
            <a:r>
              <a:rPr lang="en-US" altLang="ja-JP" dirty="0" smtClean="0"/>
              <a:t> is a  challenging machine we need enough resources to handle many expected/unexpected  issues.  </a:t>
            </a:r>
            <a:endParaRPr kumimoji="1"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1619672" y="3465004"/>
            <a:ext cx="144016" cy="5292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03648" y="2852936"/>
            <a:ext cx="2124236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Phase-1: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First circulating beam</a:t>
            </a:r>
            <a:endParaRPr kumimoji="1" lang="ja-JP" altLang="en-US" sz="1600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38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9649" y="80628"/>
            <a:ext cx="6903701" cy="598078"/>
          </a:xfrm>
        </p:spPr>
        <p:txBody>
          <a:bodyPr/>
          <a:lstStyle/>
          <a:p>
            <a:r>
              <a:rPr lang="en-US" altLang="ja-JP" dirty="0" smtClean="0"/>
              <a:t>Interaction Region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/>
                </a:solidFill>
              </a:rPr>
              <a:t>2015/10/26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14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83" y="855734"/>
            <a:ext cx="6864235" cy="514661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36" y="1026797"/>
            <a:ext cx="5220838" cy="522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5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5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7654" y="1412776"/>
            <a:ext cx="5766395" cy="43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グループ化 11"/>
          <p:cNvGrpSpPr/>
          <p:nvPr/>
        </p:nvGrpSpPr>
        <p:grpSpPr>
          <a:xfrm>
            <a:off x="539555" y="3481066"/>
            <a:ext cx="2304256" cy="3098278"/>
            <a:chOff x="0" y="2143116"/>
            <a:chExt cx="2068513" cy="2781300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0" y="2143116"/>
              <a:ext cx="2068513" cy="2781300"/>
              <a:chOff x="3969" y="1979"/>
              <a:chExt cx="1607" cy="2160"/>
            </a:xfrm>
          </p:grpSpPr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49342" t="20061" r="14040"/>
              <a:stretch>
                <a:fillRect/>
              </a:stretch>
            </p:blipFill>
            <p:spPr bwMode="auto">
              <a:xfrm>
                <a:off x="3969" y="1979"/>
                <a:ext cx="1607" cy="2160"/>
              </a:xfrm>
              <a:prstGeom prst="rect">
                <a:avLst/>
              </a:prstGeom>
              <a:noFill/>
            </p:spPr>
          </p:pic>
          <p:sp>
            <p:nvSpPr>
              <p:cNvPr id="8" name="Oval 9"/>
              <p:cNvSpPr>
                <a:spLocks noChangeArrowheads="1"/>
              </p:cNvSpPr>
              <p:nvPr/>
            </p:nvSpPr>
            <p:spPr bwMode="auto">
              <a:xfrm>
                <a:off x="4830" y="2069"/>
                <a:ext cx="635" cy="318"/>
              </a:xfrm>
              <a:prstGeom prst="ellipse">
                <a:avLst/>
              </a:prstGeom>
              <a:noFill/>
              <a:ln w="38100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2246"/>
                <a:endParaRPr lang="ja-JP" altLang="en-US">
                  <a:solidFill>
                    <a:srgbClr val="2E2E48"/>
                  </a:solidFill>
                  <a:latin typeface="Times New Roman"/>
                  <a:ea typeface="ＭＳ Ｐゴシック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 flipV="1">
                <a:off x="4740" y="2296"/>
                <a:ext cx="453" cy="40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/>
            </p:spPr>
            <p:txBody>
              <a:bodyPr/>
              <a:lstStyle/>
              <a:p>
                <a:pPr defTabSz="912246"/>
                <a:endParaRPr lang="ja-JP" altLang="en-US">
                  <a:solidFill>
                    <a:srgbClr val="2E2E48"/>
                  </a:solidFill>
                  <a:latin typeface="Times New Roman"/>
                  <a:ea typeface="ＭＳ Ｐゴシック"/>
                </a:endParaRPr>
              </a:p>
            </p:txBody>
          </p:sp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4875" y="2478"/>
                <a:ext cx="522" cy="2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912246"/>
                <a:r>
                  <a:rPr lang="en-US" altLang="ja-JP">
                    <a:solidFill>
                      <a:srgbClr val="2E2E48"/>
                    </a:solidFill>
                    <a:latin typeface="Arial" charset="0"/>
                    <a:ea typeface="ＭＳ Ｐゴシック"/>
                  </a:rPr>
                  <a:t>60km</a:t>
                </a:r>
              </a:p>
            </p:txBody>
          </p:sp>
        </p:grpSp>
        <p:sp>
          <p:nvSpPr>
            <p:cNvPr id="11" name="テキスト ボックス 10"/>
            <p:cNvSpPr txBox="1"/>
            <p:nvPr/>
          </p:nvSpPr>
          <p:spPr bwMode="auto">
            <a:xfrm>
              <a:off x="1187624" y="2211034"/>
              <a:ext cx="476598" cy="234845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 defTabSz="912246">
                <a:spcBef>
                  <a:spcPct val="50000"/>
                </a:spcBef>
              </a:pPr>
              <a:r>
                <a:rPr lang="en-US" altLang="ja-JP" sz="1100" dirty="0">
                  <a:solidFill>
                    <a:srgbClr val="000000"/>
                  </a:solidFill>
                  <a:latin typeface="Times New Roman" pitchFamily="18" charset="0"/>
                  <a:ea typeface="ＭＳ Ｐゴシック"/>
                </a:rPr>
                <a:t>JAEA</a:t>
              </a:r>
              <a:endParaRPr lang="ja-JP" altLang="en-US" sz="1100" dirty="0">
                <a:solidFill>
                  <a:srgbClr val="000000"/>
                </a:solidFill>
                <a:latin typeface="Times New Roman" pitchFamily="18" charset="0"/>
                <a:ea typeface="ＭＳ Ｐゴシック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56692"/>
          </a:xfrm>
        </p:spPr>
        <p:txBody>
          <a:bodyPr/>
          <a:lstStyle/>
          <a:p>
            <a:r>
              <a:rPr lang="en-US" altLang="ja-JP" dirty="0" smtClean="0"/>
              <a:t>J-PARC</a:t>
            </a:r>
            <a:endParaRPr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" y="1196754"/>
            <a:ext cx="3347864" cy="2232248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Located in Tokai-village, 60km N.E. of KEK</a:t>
            </a:r>
          </a:p>
          <a:p>
            <a:r>
              <a:rPr kumimoji="1" lang="en-US" altLang="ja-JP" dirty="0" smtClean="0"/>
              <a:t>Completed in 2009</a:t>
            </a:r>
          </a:p>
          <a:p>
            <a:r>
              <a:rPr kumimoji="1" lang="en-US" altLang="ja-JP" dirty="0" smtClean="0"/>
              <a:t>Design goal</a:t>
            </a:r>
          </a:p>
          <a:p>
            <a:pPr lvl="1"/>
            <a:r>
              <a:rPr lang="en-US" altLang="ja-JP" dirty="0" smtClean="0"/>
              <a:t>RCS: 1MW</a:t>
            </a:r>
          </a:p>
          <a:p>
            <a:pPr lvl="1"/>
            <a:r>
              <a:rPr kumimoji="1" lang="en-US" altLang="ja-JP" dirty="0" smtClean="0"/>
              <a:t>MR: 750kW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239003" y="5476448"/>
            <a:ext cx="1905000" cy="188912"/>
          </a:xfrm>
        </p:spPr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  <a:latin typeface="Times New Roman"/>
                <a:ea typeface="ＭＳ Ｐゴシック"/>
              </a:rPr>
              <a:pPr/>
              <a:t>15</a:t>
            </a:fld>
            <a:endParaRPr lang="en-US" altLang="ja-JP">
              <a:solidFill>
                <a:srgbClr val="2E2E48"/>
              </a:solidFill>
              <a:latin typeface="Times New Roman"/>
              <a:ea typeface="ＭＳ Ｐゴシック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203851" y="6021306"/>
            <a:ext cx="5940152" cy="369114"/>
          </a:xfrm>
          <a:prstGeom prst="rect">
            <a:avLst/>
          </a:prstGeom>
        </p:spPr>
        <p:txBody>
          <a:bodyPr wrap="square" lIns="91222" tIns="45612" rIns="91222" bIns="45612">
            <a:spAutoFit/>
          </a:bodyPr>
          <a:lstStyle/>
          <a:p>
            <a:pPr marL="342103" indent="-342103" defTabSz="912246" fontAlgn="base">
              <a:spcBef>
                <a:spcPct val="20000"/>
              </a:spcBef>
              <a:spcAft>
                <a:spcPct val="0"/>
              </a:spcAft>
              <a:buClr>
                <a:srgbClr val="1451AA"/>
              </a:buClr>
              <a:buSzPct val="60000"/>
            </a:pPr>
            <a:r>
              <a:rPr lang="en-US" altLang="ja-JP" kern="0" dirty="0" smtClean="0">
                <a:solidFill>
                  <a:srgbClr val="2E2E48"/>
                </a:solidFill>
                <a:latin typeface="Times New Roman"/>
                <a:ea typeface="ＭＳ Ｐゴシック"/>
              </a:rPr>
              <a:t>Joint project of KEK &amp; Japan Atomic Energy Agency (JAEA)</a:t>
            </a:r>
          </a:p>
        </p:txBody>
      </p:sp>
      <p:sp>
        <p:nvSpPr>
          <p:cNvPr id="5" name="テキスト ボックス 4"/>
          <p:cNvSpPr txBox="1"/>
          <p:nvPr/>
        </p:nvSpPr>
        <p:spPr bwMode="auto">
          <a:xfrm>
            <a:off x="5457612" y="3742682"/>
            <a:ext cx="2133918" cy="46166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236" tIns="45619" rIns="91236" bIns="45619" rtlCol="0">
            <a:spAutoFit/>
          </a:bodyPr>
          <a:lstStyle/>
          <a:p>
            <a:r>
              <a:rPr lang="en-US" altLang="ja-JP" sz="2400" dirty="0">
                <a:solidFill>
                  <a:srgbClr val="000000"/>
                </a:solidFill>
                <a:latin typeface="Times New Roman" pitchFamily="18" charset="0"/>
              </a:rPr>
              <a:t>Design: 750kW</a:t>
            </a:r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33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4" descr="01_T2K_0808-japan-korea"/>
          <p:cNvPicPr>
            <a:picLocks noChangeAspect="1" noChangeArrowheads="1"/>
          </p:cNvPicPr>
          <p:nvPr/>
        </p:nvPicPr>
        <p:blipFill>
          <a:blip r:embed="rId3" cstate="print"/>
          <a:srcRect l="621"/>
          <a:stretch>
            <a:fillRect/>
          </a:stretch>
        </p:blipFill>
        <p:spPr bwMode="auto">
          <a:xfrm>
            <a:off x="433424" y="599092"/>
            <a:ext cx="8397878" cy="336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1223630" y="0"/>
            <a:ext cx="7698095" cy="571480"/>
          </a:xfrm>
        </p:spPr>
        <p:txBody>
          <a:bodyPr/>
          <a:lstStyle/>
          <a:p>
            <a:pPr eaLnBrk="1" hangingPunct="1"/>
            <a:r>
              <a:rPr lang="en-US" altLang="ja-JP" sz="3200" dirty="0">
                <a:ea typeface="HGPｺﾞｼｯｸE" pitchFamily="50" charset="-128"/>
              </a:rPr>
              <a:t>T2K (Tokai to </a:t>
            </a:r>
            <a:r>
              <a:rPr lang="en-US" altLang="ja-JP" sz="3200" dirty="0" err="1">
                <a:ea typeface="HGPｺﾞｼｯｸE" pitchFamily="50" charset="-128"/>
              </a:rPr>
              <a:t>Kamioka</a:t>
            </a:r>
            <a:r>
              <a:rPr lang="en-US" altLang="ja-JP" sz="3200" dirty="0">
                <a:ea typeface="HGPｺﾞｼｯｸE" pitchFamily="50" charset="-128"/>
              </a:rPr>
              <a:t>)  experiment</a:t>
            </a:r>
          </a:p>
        </p:txBody>
      </p:sp>
      <p:sp>
        <p:nvSpPr>
          <p:cNvPr id="18" name="コンテンツ プレースホルダ 17"/>
          <p:cNvSpPr>
            <a:spLocks noGrp="1"/>
          </p:cNvSpPr>
          <p:nvPr>
            <p:ph idx="1"/>
          </p:nvPr>
        </p:nvSpPr>
        <p:spPr>
          <a:xfrm>
            <a:off x="1" y="3975341"/>
            <a:ext cx="9090694" cy="2785759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altLang="ja-JP" dirty="0" smtClean="0"/>
              <a:t>High intensity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 beam from J-PARC MR to Super-Kamiokande</a:t>
            </a:r>
          </a:p>
          <a:p>
            <a:pPr>
              <a:defRPr/>
            </a:pPr>
            <a:r>
              <a:rPr lang="en-US" altLang="ja-JP" dirty="0" smtClean="0"/>
              <a:t>Evidence </a:t>
            </a:r>
            <a:r>
              <a:rPr lang="en-US" altLang="ja-JP" dirty="0" smtClean="0">
                <a:sym typeface="Wingdings"/>
              </a:rPr>
              <a:t> Observation of </a:t>
            </a:r>
            <a:r>
              <a:rPr lang="en-US" altLang="ja-JP" dirty="0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altLang="ja-JP" baseline="-25000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altLang="ja-JP" dirty="0" smtClean="0">
                <a:sym typeface="Wingdings"/>
              </a:rPr>
              <a:t>  </a:t>
            </a:r>
            <a:r>
              <a:rPr lang="en-US" altLang="ja-JP" dirty="0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altLang="ja-JP" baseline="-25000" dirty="0" smtClean="0">
                <a:sym typeface="Wingdings"/>
              </a:rPr>
              <a:t>e</a:t>
            </a:r>
            <a:r>
              <a:rPr lang="en-US" altLang="ja-JP" dirty="0" smtClean="0">
                <a:sym typeface="Wingdings"/>
              </a:rPr>
              <a:t> (2011-2013)</a:t>
            </a:r>
          </a:p>
          <a:p>
            <a:pPr>
              <a:defRPr/>
            </a:pPr>
            <a:r>
              <a:rPr lang="en-US" altLang="ja-JP" dirty="0" smtClean="0">
                <a:sym typeface="Wingdings"/>
              </a:rPr>
              <a:t>Updated goals</a:t>
            </a:r>
            <a:endParaRPr lang="en-US" altLang="ja-JP" dirty="0" smtClean="0"/>
          </a:p>
          <a:p>
            <a:pPr lvl="1">
              <a:defRPr/>
            </a:pPr>
            <a:r>
              <a:rPr lang="en-US" altLang="ja-JP" sz="2700" dirty="0">
                <a:solidFill>
                  <a:srgbClr val="FF0000"/>
                </a:solidFill>
              </a:rPr>
              <a:t>Precise measurement of </a:t>
            </a:r>
            <a:r>
              <a:rPr lang="en-US" altLang="ja-JP" sz="2700" dirty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altLang="ja-JP" sz="2700" baseline="-25000" dirty="0">
                <a:solidFill>
                  <a:srgbClr val="FF0000"/>
                </a:solidFill>
              </a:rPr>
              <a:t>e</a:t>
            </a:r>
            <a:r>
              <a:rPr lang="en-US" altLang="ja-JP" sz="2700" dirty="0">
                <a:solidFill>
                  <a:srgbClr val="FF0000"/>
                </a:solidFill>
              </a:rPr>
              <a:t> appearance</a:t>
            </a:r>
            <a:endParaRPr lang="en-US" altLang="ja-JP" dirty="0" smtClean="0">
              <a:sym typeface="Wingdings" pitchFamily="2" charset="2"/>
            </a:endParaRPr>
          </a:p>
          <a:p>
            <a:pPr lvl="1">
              <a:defRPr/>
            </a:pP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Precise meas. of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baseline="-25000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 disappearance</a:t>
            </a:r>
            <a:endParaRPr lang="en-US" altLang="ja-JP" baseline="30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456088" lvl="1" indent="0">
              <a:buNone/>
              <a:defRPr/>
            </a:pPr>
            <a:r>
              <a:rPr lang="en-US" altLang="ja-JP" sz="2700" dirty="0">
                <a:solidFill>
                  <a:srgbClr val="FF0000"/>
                </a:solidFill>
                <a:sym typeface="Wingdings"/>
              </a:rPr>
              <a:t> Measure</a:t>
            </a:r>
            <a:r>
              <a:rPr lang="en-US" altLang="ja-JP" sz="2700" dirty="0">
                <a:solidFill>
                  <a:srgbClr val="FF0000"/>
                </a:solidFill>
              </a:rPr>
              <a:t> CPV phase, contribution to mass </a:t>
            </a:r>
            <a:r>
              <a:rPr lang="en-US" altLang="ja-JP" sz="2700" dirty="0" err="1">
                <a:solidFill>
                  <a:srgbClr val="FF0000"/>
                </a:solidFill>
              </a:rPr>
              <a:t>hier</a:t>
            </a:r>
            <a:r>
              <a:rPr lang="en-US" altLang="ja-JP" sz="2700" dirty="0">
                <a:solidFill>
                  <a:srgbClr val="FF0000"/>
                </a:solidFill>
              </a:rPr>
              <a:t>. </a:t>
            </a:r>
            <a:r>
              <a:rPr lang="en-US" altLang="ja-JP" sz="2700" dirty="0" err="1">
                <a:solidFill>
                  <a:srgbClr val="FF0000"/>
                </a:solidFill>
              </a:rPr>
              <a:t>determ</a:t>
            </a:r>
            <a:r>
              <a:rPr lang="en-US" altLang="ja-JP" sz="27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ED23-02FC-4617-8A97-1E86CD43D4F6}" type="slidenum">
              <a:rPr lang="en-US" altLang="ja-JP" smtClean="0">
                <a:latin typeface="Times New Roman"/>
                <a:ea typeface="ＭＳ Ｐゴシック"/>
              </a:rPr>
              <a:pPr>
                <a:defRPr/>
              </a:pPr>
              <a:t>16</a:t>
            </a:fld>
            <a:endParaRPr lang="en-US" altLang="ja-JP" smtClean="0">
              <a:latin typeface="Times New Roman"/>
              <a:ea typeface="ＭＳ Ｐゴシック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81800" y="599091"/>
            <a:ext cx="2308895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lIns="91222" tIns="45612" rIns="91222" bIns="45612" rtlCol="0">
            <a:spAutoFit/>
          </a:bodyPr>
          <a:lstStyle/>
          <a:p>
            <a:r>
              <a:rPr lang="en-US" altLang="ja-JP" sz="2400" dirty="0"/>
              <a:t>2010~ (Running)</a:t>
            </a:r>
            <a:endParaRPr lang="ja-JP" altLang="en-US" sz="2400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224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5359" y="3662362"/>
            <a:ext cx="2622550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60" y="101516"/>
            <a:ext cx="7055380" cy="678437"/>
          </a:xfrm>
        </p:spPr>
        <p:txBody>
          <a:bodyPr/>
          <a:lstStyle/>
          <a:p>
            <a:r>
              <a:rPr kumimoji="1" lang="en-US" altLang="ja-JP" dirty="0" smtClean="0"/>
              <a:t>T2K latest achievements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05410" y="140647"/>
            <a:ext cx="1454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FF00"/>
                </a:solidFill>
              </a:rPr>
              <a:t>Kirsty Duffy (Oxford)</a:t>
            </a:r>
            <a:endParaRPr kumimoji="1" lang="en-US" altLang="ja-JP" sz="1200" dirty="0" smtClean="0">
              <a:solidFill>
                <a:srgbClr val="FFFF00"/>
              </a:solidFill>
            </a:endParaRPr>
          </a:p>
          <a:p>
            <a:r>
              <a:rPr lang="en-US" altLang="ja-JP" sz="1200" dirty="0" smtClean="0">
                <a:solidFill>
                  <a:srgbClr val="FFFF00"/>
                </a:solidFill>
              </a:rPr>
              <a:t>Aug.11 @ </a:t>
            </a:r>
            <a:r>
              <a:rPr lang="en-US" altLang="ja-JP" sz="1200" dirty="0" err="1" smtClean="0">
                <a:solidFill>
                  <a:srgbClr val="FFFF00"/>
                </a:solidFill>
              </a:rPr>
              <a:t>Nufact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9294" y="6387661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Start measuring CPV phase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672614" y="3377194"/>
                <a:ext cx="2167773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rgbClr val="FF0000"/>
                    </a:solidFill>
                  </a:rPr>
                  <a:t>First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kumimoji="1" lang="en-US" altLang="ja-JP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ba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en-US" altLang="ja-JP" dirty="0" smtClean="0">
                    <a:solidFill>
                      <a:srgbClr val="FF0000"/>
                    </a:solidFill>
                  </a:rPr>
                  <a:t>app search</a:t>
                </a:r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2614" y="3377194"/>
                <a:ext cx="216777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247" t="-8197" r="-224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/>
          <p:cNvSpPr txBox="1"/>
          <p:nvPr/>
        </p:nvSpPr>
        <p:spPr>
          <a:xfrm>
            <a:off x="4756500" y="4720107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3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cand</a:t>
            </a:r>
            <a:r>
              <a:rPr kumimoji="1" lang="en-US" altLang="ja-JP" dirty="0" smtClean="0">
                <a:solidFill>
                  <a:srgbClr val="FF0000"/>
                </a:solidFill>
              </a:rPr>
              <a:t>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6510270" y="3561860"/>
                <a:ext cx="2052357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kumimoji="1"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kumimoji="1" lang="ja-JP" altLang="en-US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kumimoji="1" lang="ja-JP" alt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smtClean="0"/>
                  <a:t>disapp. meas.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270" y="3561860"/>
                <a:ext cx="2052357" cy="391646"/>
              </a:xfrm>
              <a:prstGeom prst="rect">
                <a:avLst/>
              </a:prstGeom>
              <a:blipFill rotWithShape="0">
                <a:blip r:embed="rId11"/>
                <a:stretch>
                  <a:fillRect t="-9231" r="-2374" b="-153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/>
          <p:cNvSpPr txBox="1"/>
          <p:nvPr/>
        </p:nvSpPr>
        <p:spPr>
          <a:xfrm>
            <a:off x="6168980" y="6387661"/>
            <a:ext cx="302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Start world leading meas.</a:t>
            </a:r>
            <a:endParaRPr kumimoji="1" lang="ja-JP" altLang="en-US" dirty="0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pPr/>
              <a:t>17</a:t>
            </a:fld>
            <a:endParaRPr lang="en-US" altLang="ja-JP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62" y="965200"/>
            <a:ext cx="3095626" cy="224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253" y="959430"/>
            <a:ext cx="3362326" cy="241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1742" y="1063423"/>
            <a:ext cx="197961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873" y="2084835"/>
            <a:ext cx="2055812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2523" y="3656330"/>
            <a:ext cx="2971223" cy="271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1" name="Picture 29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9342" y="6054725"/>
            <a:ext cx="1751013" cy="78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5" name="Picture 3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2211" y="3953506"/>
            <a:ext cx="2530474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9" name="Picture 37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1247" y="5853906"/>
            <a:ext cx="2692401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75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6" name="Picture 6" descr="Satellite_View_of_Japan_1999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9" b="22319"/>
          <a:stretch>
            <a:fillRect/>
          </a:stretch>
        </p:blipFill>
        <p:spPr>
          <a:xfrm>
            <a:off x="1115617" y="760421"/>
            <a:ext cx="7499176" cy="5300343"/>
          </a:xfr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409C-0D1D-B84A-BF74-A344D078A3CE}" type="slidenum">
              <a:rPr lang="en-US" altLang="ja-JP" smtClean="0">
                <a:solidFill>
                  <a:srgbClr val="FFFFFF"/>
                </a:solidFill>
                <a:latin typeface="Tahoma"/>
                <a:ea typeface="ＭＳ Ｐゴシック"/>
                <a:cs typeface="ＭＳ Ｐゴシック"/>
              </a:rPr>
              <a:pPr/>
              <a:t>18</a:t>
            </a:fld>
            <a:endParaRPr lang="en-US" altLang="ja-JP">
              <a:solidFill>
                <a:srgbClr val="FFFFFF"/>
              </a:solidFill>
              <a:latin typeface="Tahoma"/>
              <a:ea typeface="ＭＳ Ｐゴシック"/>
              <a:cs typeface="ＭＳ Ｐゴシック"/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 idx="4294967295"/>
          </p:nvPr>
        </p:nvSpPr>
        <p:spPr>
          <a:xfrm>
            <a:off x="1223628" y="0"/>
            <a:ext cx="7317122" cy="679450"/>
          </a:xfrm>
        </p:spPr>
        <p:txBody>
          <a:bodyPr/>
          <a:lstStyle/>
          <a:p>
            <a:pPr rtl="0" eaLnBrk="1" latinLnBrk="0" hangingPunct="1"/>
            <a:r>
              <a:rPr lang="en-US" altLang="ja-JP" kern="1200" dirty="0">
                <a:effectLst/>
                <a:latin typeface="+mn-lt"/>
                <a:ea typeface="ＭＳ Ｐゴシック"/>
                <a:cs typeface="ＭＳ Ｐゴシック"/>
              </a:rPr>
              <a:t>Next generation </a:t>
            </a:r>
            <a:r>
              <a:rPr lang="en-US" altLang="ja-JP" kern="1200" dirty="0" smtClean="0">
                <a:effectLst/>
                <a:latin typeface="+mn-lt"/>
                <a:ea typeface="ＭＳ Ｐゴシック"/>
                <a:cs typeface="ＭＳ Ｐゴシック"/>
              </a:rPr>
              <a:t>LBL experiment</a:t>
            </a:r>
            <a:endParaRPr lang="en-US" altLang="ja-JP" sz="4800" dirty="0">
              <a:latin typeface="+mn-lt"/>
            </a:endParaRP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 flipH="1" flipV="1">
            <a:off x="6650040" y="3997329"/>
            <a:ext cx="1057275" cy="30163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222" tIns="45612" rIns="91222" bIns="45612"/>
          <a:lstStyle/>
          <a:p>
            <a:pPr defTabSz="912246"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FFFFFF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pic>
        <p:nvPicPr>
          <p:cNvPr id="66573" name="Picture 13" descr="マークカラ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844" y="3587806"/>
            <a:ext cx="974061" cy="87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80" name="Line 20"/>
          <p:cNvSpPr>
            <a:spLocks noChangeShapeType="1"/>
          </p:cNvSpPr>
          <p:nvPr/>
        </p:nvSpPr>
        <p:spPr bwMode="auto">
          <a:xfrm flipV="1">
            <a:off x="4716016" y="4185084"/>
            <a:ext cx="504056" cy="2749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222" tIns="45612" rIns="91222" bIns="45612"/>
          <a:lstStyle/>
          <a:p>
            <a:pPr defTabSz="912246"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FFFFFF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6581" name="Line 21"/>
          <p:cNvSpPr>
            <a:spLocks noChangeShapeType="1"/>
          </p:cNvSpPr>
          <p:nvPr/>
        </p:nvSpPr>
        <p:spPr bwMode="auto">
          <a:xfrm>
            <a:off x="4617137" y="1800006"/>
            <a:ext cx="690968" cy="2313069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222" tIns="45612" rIns="91222" bIns="45612"/>
          <a:lstStyle/>
          <a:p>
            <a:pPr defTabSz="912246"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FFFFFF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40420" y="697351"/>
            <a:ext cx="5535459" cy="52320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lIns="91222" tIns="45612" rIns="91222" bIns="45612" rtlCol="0">
            <a:spAutoFit/>
          </a:bodyPr>
          <a:lstStyle/>
          <a:p>
            <a:pPr defTabSz="912246"/>
            <a:r>
              <a:rPr lang="en-US" altLang="ja-JP" sz="2800" b="1" dirty="0">
                <a:solidFill>
                  <a:srgbClr val="CCFFCC"/>
                </a:solidFill>
                <a:latin typeface="Tahoma"/>
                <a:ea typeface="ＭＳ Ｐゴシック"/>
                <a:cs typeface="ＭＳ Ｐゴシック"/>
              </a:rPr>
              <a:t>J-PARC </a:t>
            </a:r>
            <a:r>
              <a:rPr lang="en-US" altLang="ja-JP" sz="2800" b="1" dirty="0">
                <a:solidFill>
                  <a:srgbClr val="CCFFCC"/>
                </a:solidFill>
                <a:latin typeface="Tahoma"/>
                <a:ea typeface="ＭＳ Ｐゴシック"/>
                <a:cs typeface="ＭＳ Ｐゴシック"/>
                <a:sym typeface="Wingdings"/>
              </a:rPr>
              <a:t> Hyper-Kamiokande</a:t>
            </a:r>
            <a:endParaRPr lang="ja-JP" altLang="en-US" sz="2800" b="1" dirty="0">
              <a:solidFill>
                <a:srgbClr val="CCFFCC"/>
              </a:solidFill>
              <a:latin typeface="Tahoma"/>
              <a:ea typeface="ＭＳ Ｐゴシック"/>
              <a:cs typeface="ＭＳ Ｐゴシック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5"/>
          <a:srcRect r="15724"/>
          <a:stretch/>
        </p:blipFill>
        <p:spPr>
          <a:xfrm>
            <a:off x="227960" y="1816067"/>
            <a:ext cx="4379446" cy="2643941"/>
          </a:xfrm>
          <a:prstGeom prst="rect">
            <a:avLst/>
          </a:prstGeom>
          <a:ln w="57150" cmpd="sng">
            <a:solidFill>
              <a:srgbClr val="FFFF00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1391013" y="5373216"/>
            <a:ext cx="6452249" cy="1200314"/>
          </a:xfrm>
          <a:prstGeom prst="rect">
            <a:avLst/>
          </a:prstGeom>
          <a:solidFill>
            <a:srgbClr val="DDD9C3"/>
          </a:solidFill>
        </p:spPr>
        <p:txBody>
          <a:bodyPr wrap="none" lIns="91222" tIns="45612" rIns="91222" bIns="45612" rtlCol="0">
            <a:spAutoFit/>
          </a:bodyPr>
          <a:lstStyle/>
          <a:p>
            <a:r>
              <a:rPr lang="en-US" altLang="ja-JP" sz="2400" dirty="0"/>
              <a:t>with realization of </a:t>
            </a:r>
          </a:p>
          <a:p>
            <a:pPr marL="285092" indent="-285092">
              <a:buFont typeface="Arial"/>
              <a:buChar char="•"/>
            </a:pPr>
            <a:r>
              <a:rPr lang="en-US" altLang="ja-JP" sz="2400" dirty="0"/>
              <a:t>J-PARC MR at beam power of ~1MW (&gt;=750kW)</a:t>
            </a:r>
          </a:p>
          <a:p>
            <a:pPr marL="285092" indent="-285092">
              <a:buFont typeface="Arial"/>
              <a:buChar char="•"/>
            </a:pPr>
            <a:r>
              <a:rPr lang="en-US" altLang="ja-JP" sz="2400" dirty="0"/>
              <a:t>New 1Mt Water </a:t>
            </a:r>
            <a:r>
              <a:rPr lang="en-US" altLang="ja-JP" sz="2400" dirty="0" err="1"/>
              <a:t>Ch</a:t>
            </a:r>
            <a:r>
              <a:rPr lang="en-US" altLang="ja-JP" sz="2400" dirty="0"/>
              <a:t> </a:t>
            </a:r>
            <a:r>
              <a:rPr lang="en-US" altLang="ja-JP" sz="2400" dirty="0" err="1"/>
              <a:t>det</a:t>
            </a:r>
            <a:r>
              <a:rPr lang="en-US" altLang="ja-JP" sz="2400" dirty="0"/>
              <a:t>: Hyper-Kamiokande </a:t>
            </a:r>
            <a:endParaRPr lang="ja-JP" altLang="en-US" sz="2400" dirty="0"/>
          </a:p>
        </p:txBody>
      </p:sp>
      <p:sp>
        <p:nvSpPr>
          <p:cNvPr id="19" name="テキスト ボックス 18"/>
          <p:cNvSpPr txBox="1">
            <a:spLocks noChangeArrowheads="1"/>
          </p:cNvSpPr>
          <p:nvPr/>
        </p:nvSpPr>
        <p:spPr bwMode="auto">
          <a:xfrm>
            <a:off x="1187667" y="4977846"/>
            <a:ext cx="45808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2813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err="1">
                <a:solidFill>
                  <a:schemeClr val="bg1"/>
                </a:solidFill>
                <a:latin typeface="Times New Roman" charset="0"/>
                <a:ea typeface="ＭＳ 明朝" charset="0"/>
                <a:cs typeface="ＭＳ 明朝" charset="0"/>
              </a:rPr>
              <a:t>LoI</a:t>
            </a:r>
            <a:r>
              <a:rPr lang="en-US" altLang="ja-JP" sz="1400" dirty="0">
                <a:solidFill>
                  <a:schemeClr val="bg1"/>
                </a:solidFill>
                <a:latin typeface="Times New Roman" charset="0"/>
                <a:ea typeface="ＭＳ 明朝" charset="0"/>
                <a:cs typeface="ＭＳ 明朝" charset="0"/>
              </a:rPr>
              <a:t>: The Hyper-Kamiokande Experiment  arXiv:1109.3262v1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E2E48"/>
                </a:solidFill>
                <a:latin typeface="Times New Roman"/>
                <a:ea typeface="ＭＳ Ｐゴシック"/>
              </a:rPr>
              <a:t>2015/10/26</a:t>
            </a:r>
            <a:endParaRPr lang="en-US" altLang="ja-JP">
              <a:solidFill>
                <a:srgbClr val="2E2E48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127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2" descr="high-p無し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r="2362"/>
          <a:stretch>
            <a:fillRect/>
          </a:stretch>
        </p:blipFill>
        <p:spPr bwMode="auto">
          <a:xfrm>
            <a:off x="179388" y="1844675"/>
            <a:ext cx="8964612" cy="470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47" name="テキスト ボックス 77"/>
          <p:cNvSpPr txBox="1">
            <a:spLocks noChangeArrowheads="1"/>
          </p:cNvSpPr>
          <p:nvPr/>
        </p:nvSpPr>
        <p:spPr bwMode="auto">
          <a:xfrm>
            <a:off x="1233488" y="133350"/>
            <a:ext cx="7535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prstClr val="white"/>
                </a:solidFill>
                <a:latin typeface="Helvetica" pitchFamily="34" charset="0"/>
                <a:ea typeface="Osaka" charset="-128"/>
              </a:rPr>
              <a:t>Nuclear &amp; Particle Physics with J-PARC Hadron Beam</a:t>
            </a:r>
          </a:p>
        </p:txBody>
      </p:sp>
      <p:grpSp>
        <p:nvGrpSpPr>
          <p:cNvPr id="185348" name="Group 161"/>
          <p:cNvGrpSpPr>
            <a:grpSpLocks/>
          </p:cNvGrpSpPr>
          <p:nvPr/>
        </p:nvGrpSpPr>
        <p:grpSpPr bwMode="auto">
          <a:xfrm>
            <a:off x="61956" y="1185906"/>
            <a:ext cx="3773487" cy="2205037"/>
            <a:chOff x="39" y="747"/>
            <a:chExt cx="2377" cy="1389"/>
          </a:xfrm>
        </p:grpSpPr>
        <p:pic>
          <p:nvPicPr>
            <p:cNvPr id="185463" name="Picture 6" descr="Z:\JHF\ハドロンパンフレット\2009年3月作成\2009.5ハドロン実験施設jpg\04_2c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" y="1483"/>
              <a:ext cx="1165" cy="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5464" name="テキスト ボックス 43"/>
            <p:cNvSpPr txBox="1">
              <a:spLocks noChangeArrowheads="1"/>
            </p:cNvSpPr>
            <p:nvPr/>
          </p:nvSpPr>
          <p:spPr bwMode="auto">
            <a:xfrm>
              <a:off x="318" y="1738"/>
              <a:ext cx="34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>
                  <a:solidFill>
                    <a:prstClr val="black"/>
                  </a:solidFill>
                  <a:latin typeface="Symbol" pitchFamily="18" charset="2"/>
                  <a:ea typeface="HG明朝B" pitchFamily="17" charset="-128"/>
                </a:rPr>
                <a:t>L,X</a:t>
              </a:r>
            </a:p>
          </p:txBody>
        </p:sp>
        <p:sp>
          <p:nvSpPr>
            <p:cNvPr id="185465" name="テキスト ボックス 49"/>
            <p:cNvSpPr txBox="1">
              <a:spLocks noChangeArrowheads="1"/>
            </p:cNvSpPr>
            <p:nvPr/>
          </p:nvSpPr>
          <p:spPr bwMode="auto">
            <a:xfrm>
              <a:off x="574" y="1031"/>
              <a:ext cx="1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1800">
                <a:solidFill>
                  <a:prstClr val="black"/>
                </a:solidFill>
                <a:latin typeface="Georgia" pitchFamily="18" charset="0"/>
                <a:ea typeface="HG明朝B" pitchFamily="17" charset="-128"/>
              </a:endParaRPr>
            </a:p>
          </p:txBody>
        </p:sp>
        <p:sp>
          <p:nvSpPr>
            <p:cNvPr id="143" name="正方形/長方形 142"/>
            <p:cNvSpPr/>
            <p:nvPr/>
          </p:nvSpPr>
          <p:spPr bwMode="auto">
            <a:xfrm>
              <a:off x="78" y="828"/>
              <a:ext cx="2139" cy="1218"/>
            </a:xfrm>
            <a:prstGeom prst="rect">
              <a:avLst/>
            </a:prstGeom>
            <a:ln w="28575">
              <a:solidFill>
                <a:srgbClr val="FFFF66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pic>
          <p:nvPicPr>
            <p:cNvPr id="185467" name="Picture 4" descr="nc_s0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1273">
              <a:off x="375" y="747"/>
              <a:ext cx="1764" cy="1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5468" name="Rectangle 7"/>
            <p:cNvSpPr>
              <a:spLocks noChangeArrowheads="1"/>
            </p:cNvSpPr>
            <p:nvPr/>
          </p:nvSpPr>
          <p:spPr bwMode="auto">
            <a:xfrm rot="-676774">
              <a:off x="1072" y="1827"/>
              <a:ext cx="467" cy="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marL="442913" indent="-442913" defTabSz="446088" eaLnBrk="0" hangingPunct="0">
                <a:spcBef>
                  <a:spcPct val="20000"/>
                </a:spcBef>
                <a:buFont typeface="Arial" pitchFamily="34" charset="0"/>
                <a:buChar char="•"/>
                <a:tabLst>
                  <a:tab pos="442913" algn="l"/>
                  <a:tab pos="1357313" algn="l"/>
                  <a:tab pos="2270125" algn="l"/>
                  <a:tab pos="3182938" algn="l"/>
                  <a:tab pos="4097338" algn="l"/>
                  <a:tab pos="5010150" algn="l"/>
                  <a:tab pos="5922963" algn="l"/>
                  <a:tab pos="6837363" algn="l"/>
                  <a:tab pos="7750175" algn="l"/>
                  <a:tab pos="8662988" algn="l"/>
                  <a:tab pos="9577388" algn="l"/>
                  <a:tab pos="10488613" algn="l"/>
                </a:tabLst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446088" eaLnBrk="0" hangingPunct="0">
                <a:spcBef>
                  <a:spcPct val="20000"/>
                </a:spcBef>
                <a:buFont typeface="Arial" pitchFamily="34" charset="0"/>
                <a:buChar char="–"/>
                <a:tabLst>
                  <a:tab pos="442913" algn="l"/>
                  <a:tab pos="1357313" algn="l"/>
                  <a:tab pos="2270125" algn="l"/>
                  <a:tab pos="3182938" algn="l"/>
                  <a:tab pos="4097338" algn="l"/>
                  <a:tab pos="5010150" algn="l"/>
                  <a:tab pos="5922963" algn="l"/>
                  <a:tab pos="6837363" algn="l"/>
                  <a:tab pos="7750175" algn="l"/>
                  <a:tab pos="8662988" algn="l"/>
                  <a:tab pos="9577388" algn="l"/>
                  <a:tab pos="10488613" algn="l"/>
                </a:tabLs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446088" eaLnBrk="0" hangingPunct="0">
                <a:spcBef>
                  <a:spcPct val="20000"/>
                </a:spcBef>
                <a:buFont typeface="Arial" pitchFamily="34" charset="0"/>
                <a:buChar char="•"/>
                <a:tabLst>
                  <a:tab pos="442913" algn="l"/>
                  <a:tab pos="1357313" algn="l"/>
                  <a:tab pos="2270125" algn="l"/>
                  <a:tab pos="3182938" algn="l"/>
                  <a:tab pos="4097338" algn="l"/>
                  <a:tab pos="5010150" algn="l"/>
                  <a:tab pos="5922963" algn="l"/>
                  <a:tab pos="6837363" algn="l"/>
                  <a:tab pos="7750175" algn="l"/>
                  <a:tab pos="8662988" algn="l"/>
                  <a:tab pos="9577388" algn="l"/>
                  <a:tab pos="10488613" algn="l"/>
                </a:tabLst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446088" eaLnBrk="0" hangingPunct="0">
                <a:spcBef>
                  <a:spcPct val="20000"/>
                </a:spcBef>
                <a:buFont typeface="Arial" pitchFamily="34" charset="0"/>
                <a:buChar char="–"/>
                <a:tabLst>
                  <a:tab pos="442913" algn="l"/>
                  <a:tab pos="1357313" algn="l"/>
                  <a:tab pos="2270125" algn="l"/>
                  <a:tab pos="3182938" algn="l"/>
                  <a:tab pos="4097338" algn="l"/>
                  <a:tab pos="5010150" algn="l"/>
                  <a:tab pos="5922963" algn="l"/>
                  <a:tab pos="6837363" algn="l"/>
                  <a:tab pos="7750175" algn="l"/>
                  <a:tab pos="8662988" algn="l"/>
                  <a:tab pos="9577388" algn="l"/>
                  <a:tab pos="10488613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446088" eaLnBrk="0" hangingPunct="0">
                <a:spcBef>
                  <a:spcPct val="20000"/>
                </a:spcBef>
                <a:buFont typeface="Arial" pitchFamily="34" charset="0"/>
                <a:buChar char="»"/>
                <a:tabLst>
                  <a:tab pos="442913" algn="l"/>
                  <a:tab pos="1357313" algn="l"/>
                  <a:tab pos="2270125" algn="l"/>
                  <a:tab pos="3182938" algn="l"/>
                  <a:tab pos="4097338" algn="l"/>
                  <a:tab pos="5010150" algn="l"/>
                  <a:tab pos="5922963" algn="l"/>
                  <a:tab pos="6837363" algn="l"/>
                  <a:tab pos="7750175" algn="l"/>
                  <a:tab pos="8662988" algn="l"/>
                  <a:tab pos="9577388" algn="l"/>
                  <a:tab pos="10488613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460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442913" algn="l"/>
                  <a:tab pos="1357313" algn="l"/>
                  <a:tab pos="2270125" algn="l"/>
                  <a:tab pos="3182938" algn="l"/>
                  <a:tab pos="4097338" algn="l"/>
                  <a:tab pos="5010150" algn="l"/>
                  <a:tab pos="5922963" algn="l"/>
                  <a:tab pos="6837363" algn="l"/>
                  <a:tab pos="7750175" algn="l"/>
                  <a:tab pos="8662988" algn="l"/>
                  <a:tab pos="9577388" algn="l"/>
                  <a:tab pos="10488613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460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442913" algn="l"/>
                  <a:tab pos="1357313" algn="l"/>
                  <a:tab pos="2270125" algn="l"/>
                  <a:tab pos="3182938" algn="l"/>
                  <a:tab pos="4097338" algn="l"/>
                  <a:tab pos="5010150" algn="l"/>
                  <a:tab pos="5922963" algn="l"/>
                  <a:tab pos="6837363" algn="l"/>
                  <a:tab pos="7750175" algn="l"/>
                  <a:tab pos="8662988" algn="l"/>
                  <a:tab pos="9577388" algn="l"/>
                  <a:tab pos="10488613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460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442913" algn="l"/>
                  <a:tab pos="1357313" algn="l"/>
                  <a:tab pos="2270125" algn="l"/>
                  <a:tab pos="3182938" algn="l"/>
                  <a:tab pos="4097338" algn="l"/>
                  <a:tab pos="5010150" algn="l"/>
                  <a:tab pos="5922963" algn="l"/>
                  <a:tab pos="6837363" algn="l"/>
                  <a:tab pos="7750175" algn="l"/>
                  <a:tab pos="8662988" algn="l"/>
                  <a:tab pos="9577388" algn="l"/>
                  <a:tab pos="10488613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460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442913" algn="l"/>
                  <a:tab pos="1357313" algn="l"/>
                  <a:tab pos="2270125" algn="l"/>
                  <a:tab pos="3182938" algn="l"/>
                  <a:tab pos="4097338" algn="l"/>
                  <a:tab pos="5010150" algn="l"/>
                  <a:tab pos="5922963" algn="l"/>
                  <a:tab pos="6837363" algn="l"/>
                  <a:tab pos="7750175" algn="l"/>
                  <a:tab pos="8662988" algn="l"/>
                  <a:tab pos="9577388" algn="l"/>
                  <a:tab pos="10488613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ts val="450"/>
                </a:spcBef>
                <a:buClr>
                  <a:srgbClr val="000000"/>
                </a:buClr>
                <a:buFont typeface="Arial" pitchFamily="34" charset="0"/>
                <a:buNone/>
              </a:pPr>
              <a:endParaRPr kumimoji="0" lang="en-GB" altLang="ja-JP" sz="18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85469" name="Line 8"/>
            <p:cNvSpPr>
              <a:spLocks noChangeShapeType="1"/>
            </p:cNvSpPr>
            <p:nvPr/>
          </p:nvSpPr>
          <p:spPr bwMode="auto">
            <a:xfrm rot="21343226" flipV="1">
              <a:off x="317" y="1792"/>
              <a:ext cx="1527" cy="139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470" name="Line 11"/>
            <p:cNvSpPr>
              <a:spLocks noChangeShapeType="1"/>
            </p:cNvSpPr>
            <p:nvPr/>
          </p:nvSpPr>
          <p:spPr bwMode="auto">
            <a:xfrm rot="-256774" flipH="1" flipV="1">
              <a:off x="186" y="1625"/>
              <a:ext cx="127" cy="353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471" name="Rectangle 12"/>
            <p:cNvSpPr>
              <a:spLocks noChangeArrowheads="1"/>
            </p:cNvSpPr>
            <p:nvPr/>
          </p:nvSpPr>
          <p:spPr bwMode="auto">
            <a:xfrm>
              <a:off x="1812" y="1694"/>
              <a:ext cx="221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Font typeface="Arial" pitchFamily="34" charset="0"/>
                <a:buNone/>
              </a:pPr>
              <a:r>
                <a:rPr kumimoji="0" lang="en-GB" altLang="ja-JP" sz="18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</a:p>
          </p:txBody>
        </p:sp>
        <p:sp>
          <p:nvSpPr>
            <p:cNvPr id="185472" name="Rectangle 13"/>
            <p:cNvSpPr>
              <a:spLocks noChangeArrowheads="1"/>
            </p:cNvSpPr>
            <p:nvPr/>
          </p:nvSpPr>
          <p:spPr bwMode="auto">
            <a:xfrm>
              <a:off x="39" y="1454"/>
              <a:ext cx="20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Font typeface="Arial" pitchFamily="34" charset="0"/>
                <a:buNone/>
              </a:pPr>
              <a:r>
                <a:rPr kumimoji="0" lang="en-GB" altLang="ja-JP" sz="1800">
                  <a:solidFill>
                    <a:srgbClr val="000000"/>
                  </a:solidFill>
                  <a:latin typeface="Times New Roman" pitchFamily="18" charset="0"/>
                </a:rPr>
                <a:t>Z</a:t>
              </a:r>
            </a:p>
          </p:txBody>
        </p:sp>
        <p:pic>
          <p:nvPicPr>
            <p:cNvPr id="185473" name="Picture 16" descr="nc_s1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1273">
              <a:off x="375" y="747"/>
              <a:ext cx="1764" cy="1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5474" name="Line 17"/>
            <p:cNvSpPr>
              <a:spLocks noChangeShapeType="1"/>
            </p:cNvSpPr>
            <p:nvPr/>
          </p:nvSpPr>
          <p:spPr bwMode="auto">
            <a:xfrm rot="21369761" flipV="1">
              <a:off x="333" y="1622"/>
              <a:ext cx="1518" cy="153"/>
            </a:xfrm>
            <a:prstGeom prst="line">
              <a:avLst/>
            </a:prstGeom>
            <a:noFill/>
            <a:ln w="19080">
              <a:solidFill>
                <a:srgbClr val="CC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475" name="Line 18"/>
            <p:cNvSpPr>
              <a:spLocks noChangeShapeType="1"/>
            </p:cNvSpPr>
            <p:nvPr/>
          </p:nvSpPr>
          <p:spPr bwMode="auto">
            <a:xfrm rot="-230239" flipH="1" flipV="1">
              <a:off x="204" y="1490"/>
              <a:ext cx="121" cy="334"/>
            </a:xfrm>
            <a:prstGeom prst="line">
              <a:avLst/>
            </a:prstGeom>
            <a:noFill/>
            <a:ln w="19080">
              <a:solidFill>
                <a:srgbClr val="CC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476" name="Rectangle 19"/>
            <p:cNvSpPr>
              <a:spLocks noChangeArrowheads="1"/>
            </p:cNvSpPr>
            <p:nvPr/>
          </p:nvSpPr>
          <p:spPr bwMode="auto">
            <a:xfrm>
              <a:off x="914" y="1568"/>
              <a:ext cx="831" cy="174"/>
            </a:xfrm>
            <a:prstGeom prst="rect">
              <a:avLst/>
            </a:prstGeom>
            <a:solidFill>
              <a:srgbClr val="FF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GB" altLang="ja-JP" sz="1200">
                  <a:solidFill>
                    <a:srgbClr val="CC0000"/>
                  </a:solidFill>
                  <a:latin typeface="Symbol" pitchFamily="18" charset="2"/>
                </a:rPr>
                <a:t>L</a:t>
              </a:r>
              <a:r>
                <a:rPr kumimoji="0" lang="en-GB" altLang="ja-JP" sz="1200">
                  <a:solidFill>
                    <a:srgbClr val="CC0000"/>
                  </a:solidFill>
                  <a:latin typeface="Arial" pitchFamily="34" charset="0"/>
                </a:rPr>
                <a:t>, </a:t>
              </a:r>
              <a:r>
                <a:rPr kumimoji="0" lang="en-GB" altLang="ja-JP" sz="1200">
                  <a:solidFill>
                    <a:srgbClr val="CC0000"/>
                  </a:solidFill>
                  <a:latin typeface="Symbol" pitchFamily="18" charset="2"/>
                </a:rPr>
                <a:t>S</a:t>
              </a:r>
              <a:r>
                <a:rPr kumimoji="0" lang="en-GB" altLang="ja-JP" sz="1200">
                  <a:solidFill>
                    <a:srgbClr val="CC0000"/>
                  </a:solidFill>
                  <a:latin typeface="Arial" pitchFamily="34" charset="0"/>
                </a:rPr>
                <a:t> Hypernuclei</a:t>
              </a:r>
              <a:endParaRPr kumimoji="0" lang="en-US" altLang="ja-JP" sz="12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pic>
          <p:nvPicPr>
            <p:cNvPr id="185477" name="Picture 22" descr="nc_s2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1273">
              <a:off x="268" y="799"/>
              <a:ext cx="1764" cy="1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5478" name="Line 23"/>
            <p:cNvSpPr>
              <a:spLocks noChangeShapeType="1"/>
            </p:cNvSpPr>
            <p:nvPr/>
          </p:nvSpPr>
          <p:spPr bwMode="auto">
            <a:xfrm rot="21344495" flipV="1">
              <a:off x="316" y="1448"/>
              <a:ext cx="1545" cy="148"/>
            </a:xfrm>
            <a:prstGeom prst="line">
              <a:avLst/>
            </a:prstGeom>
            <a:noFill/>
            <a:ln w="19080">
              <a:solidFill>
                <a:srgbClr val="CC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479" name="Line 24"/>
            <p:cNvSpPr>
              <a:spLocks noChangeShapeType="1"/>
            </p:cNvSpPr>
            <p:nvPr/>
          </p:nvSpPr>
          <p:spPr bwMode="auto">
            <a:xfrm rot="-255505" flipH="1" flipV="1">
              <a:off x="208" y="1330"/>
              <a:ext cx="105" cy="313"/>
            </a:xfrm>
            <a:prstGeom prst="line">
              <a:avLst/>
            </a:prstGeom>
            <a:noFill/>
            <a:ln w="19080">
              <a:solidFill>
                <a:srgbClr val="CC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480" name="Rectangle 25"/>
            <p:cNvSpPr>
              <a:spLocks noChangeArrowheads="1"/>
            </p:cNvSpPr>
            <p:nvPr/>
          </p:nvSpPr>
          <p:spPr bwMode="auto">
            <a:xfrm>
              <a:off x="1174" y="1354"/>
              <a:ext cx="903" cy="174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GB" altLang="ja-JP" sz="1200">
                  <a:solidFill>
                    <a:srgbClr val="CC0066"/>
                  </a:solidFill>
                  <a:latin typeface="Symbol" pitchFamily="18" charset="2"/>
                </a:rPr>
                <a:t>LL</a:t>
              </a:r>
              <a:r>
                <a:rPr kumimoji="0" lang="en-GB" altLang="ja-JP" sz="1200">
                  <a:solidFill>
                    <a:srgbClr val="CC0066"/>
                  </a:solidFill>
                  <a:latin typeface="Arial" pitchFamily="34" charset="0"/>
                </a:rPr>
                <a:t>, </a:t>
              </a:r>
              <a:r>
                <a:rPr kumimoji="0" lang="en-GB" altLang="ja-JP" sz="1200">
                  <a:solidFill>
                    <a:srgbClr val="CC0066"/>
                  </a:solidFill>
                  <a:latin typeface="Symbol" pitchFamily="18" charset="2"/>
                </a:rPr>
                <a:t>X</a:t>
              </a:r>
              <a:r>
                <a:rPr kumimoji="0" lang="en-GB" altLang="ja-JP" sz="1200">
                  <a:solidFill>
                    <a:srgbClr val="CC0066"/>
                  </a:solidFill>
                  <a:latin typeface="Arial" pitchFamily="34" charset="0"/>
                </a:rPr>
                <a:t> Hypernuclei</a:t>
              </a:r>
              <a:endParaRPr kumimoji="0" lang="en-US" altLang="ja-JP" sz="1200">
                <a:solidFill>
                  <a:srgbClr val="CC0066"/>
                </a:solidFill>
                <a:latin typeface="Arial" pitchFamily="34" charset="0"/>
              </a:endParaRPr>
            </a:p>
          </p:txBody>
        </p:sp>
        <p:sp>
          <p:nvSpPr>
            <p:cNvPr id="185481" name="Rectangle 28"/>
            <p:cNvSpPr>
              <a:spLocks noChangeArrowheads="1"/>
            </p:cNvSpPr>
            <p:nvPr/>
          </p:nvSpPr>
          <p:spPr bwMode="auto">
            <a:xfrm rot="16200000">
              <a:off x="-31" y="979"/>
              <a:ext cx="482" cy="222"/>
            </a:xfrm>
            <a:prstGeom prst="rect">
              <a:avLst/>
            </a:prstGeom>
            <a:solidFill>
              <a:srgbClr val="CC0000">
                <a:alpha val="7059"/>
              </a:srgbClr>
            </a:solidFill>
            <a:ln w="9360">
              <a:solidFill>
                <a:srgbClr val="CC0000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>
              <a:lvl1pPr defTabSz="446088" eaLnBrk="0" hangingPunct="0">
                <a:spcBef>
                  <a:spcPct val="20000"/>
                </a:spcBef>
                <a:buFont typeface="Arial" pitchFamily="34" charset="0"/>
                <a:buChar char="•"/>
                <a:tabLst>
                  <a:tab pos="0" algn="l"/>
                  <a:tab pos="911225" algn="l"/>
                  <a:tab pos="1824038" algn="l"/>
                  <a:tab pos="2738438" algn="l"/>
                  <a:tab pos="3651250" algn="l"/>
                  <a:tab pos="4564063" algn="l"/>
                  <a:tab pos="5478463" algn="l"/>
                  <a:tab pos="6391275" algn="l"/>
                  <a:tab pos="7304088" algn="l"/>
                  <a:tab pos="8218488" algn="l"/>
                  <a:tab pos="9131300" algn="l"/>
                  <a:tab pos="10042525" algn="l"/>
                </a:tabLst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446088" eaLnBrk="0" hangingPunct="0">
                <a:spcBef>
                  <a:spcPct val="20000"/>
                </a:spcBef>
                <a:buFont typeface="Arial" pitchFamily="34" charset="0"/>
                <a:buChar char="–"/>
                <a:tabLst>
                  <a:tab pos="0" algn="l"/>
                  <a:tab pos="911225" algn="l"/>
                  <a:tab pos="1824038" algn="l"/>
                  <a:tab pos="2738438" algn="l"/>
                  <a:tab pos="3651250" algn="l"/>
                  <a:tab pos="4564063" algn="l"/>
                  <a:tab pos="5478463" algn="l"/>
                  <a:tab pos="6391275" algn="l"/>
                  <a:tab pos="7304088" algn="l"/>
                  <a:tab pos="8218488" algn="l"/>
                  <a:tab pos="9131300" algn="l"/>
                  <a:tab pos="10042525" algn="l"/>
                </a:tabLst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446088" eaLnBrk="0" hangingPunct="0">
                <a:spcBef>
                  <a:spcPct val="20000"/>
                </a:spcBef>
                <a:buFont typeface="Arial" pitchFamily="34" charset="0"/>
                <a:buChar char="•"/>
                <a:tabLst>
                  <a:tab pos="0" algn="l"/>
                  <a:tab pos="911225" algn="l"/>
                  <a:tab pos="1824038" algn="l"/>
                  <a:tab pos="2738438" algn="l"/>
                  <a:tab pos="3651250" algn="l"/>
                  <a:tab pos="4564063" algn="l"/>
                  <a:tab pos="5478463" algn="l"/>
                  <a:tab pos="6391275" algn="l"/>
                  <a:tab pos="7304088" algn="l"/>
                  <a:tab pos="8218488" algn="l"/>
                  <a:tab pos="9131300" algn="l"/>
                  <a:tab pos="10042525" algn="l"/>
                </a:tabLst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446088" eaLnBrk="0" hangingPunct="0">
                <a:spcBef>
                  <a:spcPct val="20000"/>
                </a:spcBef>
                <a:buFont typeface="Arial" pitchFamily="34" charset="0"/>
                <a:buChar char="–"/>
                <a:tabLst>
                  <a:tab pos="0" algn="l"/>
                  <a:tab pos="911225" algn="l"/>
                  <a:tab pos="1824038" algn="l"/>
                  <a:tab pos="2738438" algn="l"/>
                  <a:tab pos="3651250" algn="l"/>
                  <a:tab pos="4564063" algn="l"/>
                  <a:tab pos="5478463" algn="l"/>
                  <a:tab pos="6391275" algn="l"/>
                  <a:tab pos="7304088" algn="l"/>
                  <a:tab pos="8218488" algn="l"/>
                  <a:tab pos="9131300" algn="l"/>
                  <a:tab pos="10042525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446088" eaLnBrk="0" hangingPunct="0">
                <a:spcBef>
                  <a:spcPct val="20000"/>
                </a:spcBef>
                <a:buFont typeface="Arial" pitchFamily="34" charset="0"/>
                <a:buChar char="»"/>
                <a:tabLst>
                  <a:tab pos="0" algn="l"/>
                  <a:tab pos="911225" algn="l"/>
                  <a:tab pos="1824038" algn="l"/>
                  <a:tab pos="2738438" algn="l"/>
                  <a:tab pos="3651250" algn="l"/>
                  <a:tab pos="4564063" algn="l"/>
                  <a:tab pos="5478463" algn="l"/>
                  <a:tab pos="6391275" algn="l"/>
                  <a:tab pos="7304088" algn="l"/>
                  <a:tab pos="8218488" algn="l"/>
                  <a:tab pos="9131300" algn="l"/>
                  <a:tab pos="10042525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460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0" algn="l"/>
                  <a:tab pos="911225" algn="l"/>
                  <a:tab pos="1824038" algn="l"/>
                  <a:tab pos="2738438" algn="l"/>
                  <a:tab pos="3651250" algn="l"/>
                  <a:tab pos="4564063" algn="l"/>
                  <a:tab pos="5478463" algn="l"/>
                  <a:tab pos="6391275" algn="l"/>
                  <a:tab pos="7304088" algn="l"/>
                  <a:tab pos="8218488" algn="l"/>
                  <a:tab pos="9131300" algn="l"/>
                  <a:tab pos="10042525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460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0" algn="l"/>
                  <a:tab pos="911225" algn="l"/>
                  <a:tab pos="1824038" algn="l"/>
                  <a:tab pos="2738438" algn="l"/>
                  <a:tab pos="3651250" algn="l"/>
                  <a:tab pos="4564063" algn="l"/>
                  <a:tab pos="5478463" algn="l"/>
                  <a:tab pos="6391275" algn="l"/>
                  <a:tab pos="7304088" algn="l"/>
                  <a:tab pos="8218488" algn="l"/>
                  <a:tab pos="9131300" algn="l"/>
                  <a:tab pos="10042525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460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0" algn="l"/>
                  <a:tab pos="911225" algn="l"/>
                  <a:tab pos="1824038" algn="l"/>
                  <a:tab pos="2738438" algn="l"/>
                  <a:tab pos="3651250" algn="l"/>
                  <a:tab pos="4564063" algn="l"/>
                  <a:tab pos="5478463" algn="l"/>
                  <a:tab pos="6391275" algn="l"/>
                  <a:tab pos="7304088" algn="l"/>
                  <a:tab pos="8218488" algn="l"/>
                  <a:tab pos="9131300" algn="l"/>
                  <a:tab pos="10042525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46088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0" algn="l"/>
                  <a:tab pos="911225" algn="l"/>
                  <a:tab pos="1824038" algn="l"/>
                  <a:tab pos="2738438" algn="l"/>
                  <a:tab pos="3651250" algn="l"/>
                  <a:tab pos="4564063" algn="l"/>
                  <a:tab pos="5478463" algn="l"/>
                  <a:tab pos="6391275" algn="l"/>
                  <a:tab pos="7304088" algn="l"/>
                  <a:tab pos="8218488" algn="l"/>
                  <a:tab pos="9131300" algn="l"/>
                  <a:tab pos="10042525" algn="l"/>
                </a:tabLs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lnSpc>
                  <a:spcPct val="70000"/>
                </a:lnSpc>
                <a:spcBef>
                  <a:spcPct val="0"/>
                </a:spcBef>
                <a:buClr>
                  <a:srgbClr val="CC0000"/>
                </a:buClr>
                <a:buFontTx/>
                <a:buNone/>
              </a:pPr>
              <a:r>
                <a:rPr kumimoji="0" lang="en-GB" altLang="ja-JP" sz="1200">
                  <a:solidFill>
                    <a:srgbClr val="CC0000"/>
                  </a:solidFill>
                  <a:latin typeface="Arial" pitchFamily="34" charset="0"/>
                </a:rPr>
                <a:t>Strangeness</a:t>
              </a:r>
              <a:endParaRPr kumimoji="0" lang="ja-JP" altLang="en-GB" sz="12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185482" name="Line 29"/>
            <p:cNvSpPr>
              <a:spLocks noChangeShapeType="1"/>
            </p:cNvSpPr>
            <p:nvPr/>
          </p:nvSpPr>
          <p:spPr bwMode="auto">
            <a:xfrm flipH="1" flipV="1">
              <a:off x="330" y="1082"/>
              <a:ext cx="6" cy="896"/>
            </a:xfrm>
            <a:prstGeom prst="line">
              <a:avLst/>
            </a:prstGeom>
            <a:noFill/>
            <a:ln w="38160">
              <a:solidFill>
                <a:srgbClr val="CC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483" name="Rectangle 30"/>
            <p:cNvSpPr>
              <a:spLocks noChangeArrowheads="1"/>
            </p:cNvSpPr>
            <p:nvPr/>
          </p:nvSpPr>
          <p:spPr bwMode="auto">
            <a:xfrm>
              <a:off x="179" y="1878"/>
              <a:ext cx="12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GB" altLang="ja-JP" sz="1200">
                  <a:solidFill>
                    <a:srgbClr val="CC0000"/>
                  </a:solidFill>
                  <a:latin typeface="Arial" pitchFamily="34" charset="0"/>
                </a:rPr>
                <a:t>0</a:t>
              </a:r>
              <a:endParaRPr kumimoji="0" lang="en-US" altLang="ja-JP" sz="12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185484" name="正方形/長方形 183"/>
            <p:cNvSpPr>
              <a:spLocks noChangeArrowheads="1"/>
            </p:cNvSpPr>
            <p:nvPr/>
          </p:nvSpPr>
          <p:spPr bwMode="auto">
            <a:xfrm>
              <a:off x="397" y="855"/>
              <a:ext cx="88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en-GB" altLang="ja-JP" sz="1800">
                  <a:solidFill>
                    <a:srgbClr val="0000FF"/>
                  </a:solidFill>
                  <a:latin typeface="Arial" pitchFamily="34" charset="0"/>
                </a:rPr>
                <a:t>Hypernuclei</a:t>
              </a:r>
              <a:endParaRPr kumimoji="0" lang="en-US" altLang="ja-JP" sz="200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85485" name="Rectangle 184"/>
            <p:cNvSpPr>
              <a:spLocks noChangeArrowheads="1"/>
            </p:cNvSpPr>
            <p:nvPr/>
          </p:nvSpPr>
          <p:spPr bwMode="auto">
            <a:xfrm>
              <a:off x="204" y="1741"/>
              <a:ext cx="100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ja-JP" sz="1800">
                <a:solidFill>
                  <a:srgbClr val="0000FF"/>
                </a:solidFill>
                <a:latin typeface="Helvetica" pitchFamily="34" charset="0"/>
              </a:endParaRPr>
            </a:p>
          </p:txBody>
        </p:sp>
        <p:sp>
          <p:nvSpPr>
            <p:cNvPr id="185486" name="Rectangle 31"/>
            <p:cNvSpPr>
              <a:spLocks noChangeArrowheads="1"/>
            </p:cNvSpPr>
            <p:nvPr/>
          </p:nvSpPr>
          <p:spPr bwMode="auto">
            <a:xfrm>
              <a:off x="168" y="1743"/>
              <a:ext cx="20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GB" altLang="ja-JP" sz="1200">
                  <a:solidFill>
                    <a:srgbClr val="CC0000"/>
                  </a:solidFill>
                  <a:latin typeface="Arial" pitchFamily="34" charset="0"/>
                </a:rPr>
                <a:t>-1</a:t>
              </a:r>
              <a:endParaRPr kumimoji="0" lang="en-US" altLang="ja-JP" sz="12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185487" name="Rectangle 186"/>
            <p:cNvSpPr>
              <a:spLocks noChangeArrowheads="1"/>
            </p:cNvSpPr>
            <p:nvPr/>
          </p:nvSpPr>
          <p:spPr bwMode="auto">
            <a:xfrm>
              <a:off x="221" y="1563"/>
              <a:ext cx="100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ja-JP" sz="1800">
                <a:solidFill>
                  <a:srgbClr val="0000FF"/>
                </a:solidFill>
                <a:latin typeface="Helvetica" pitchFamily="34" charset="0"/>
              </a:endParaRPr>
            </a:p>
          </p:txBody>
        </p:sp>
        <p:sp>
          <p:nvSpPr>
            <p:cNvPr id="185488" name="Rectangle 32"/>
            <p:cNvSpPr>
              <a:spLocks noChangeArrowheads="1"/>
            </p:cNvSpPr>
            <p:nvPr/>
          </p:nvSpPr>
          <p:spPr bwMode="auto">
            <a:xfrm>
              <a:off x="172" y="1566"/>
              <a:ext cx="20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GB" altLang="ja-JP" sz="1200">
                  <a:solidFill>
                    <a:srgbClr val="CC0000"/>
                  </a:solidFill>
                  <a:latin typeface="Arial" pitchFamily="34" charset="0"/>
                </a:rPr>
                <a:t>-2</a:t>
              </a:r>
              <a:endParaRPr kumimoji="0" lang="en-US" altLang="ja-JP" sz="1200">
                <a:solidFill>
                  <a:srgbClr val="CC0000"/>
                </a:solidFill>
                <a:latin typeface="Arial" pitchFamily="34" charset="0"/>
              </a:endParaRPr>
            </a:p>
          </p:txBody>
        </p:sp>
        <p:sp>
          <p:nvSpPr>
            <p:cNvPr id="185489" name="Line 188"/>
            <p:cNvSpPr>
              <a:spLocks noChangeShapeType="1"/>
            </p:cNvSpPr>
            <p:nvPr/>
          </p:nvSpPr>
          <p:spPr bwMode="auto">
            <a:xfrm>
              <a:off x="2139" y="1521"/>
              <a:ext cx="277" cy="197"/>
            </a:xfrm>
            <a:prstGeom prst="line">
              <a:avLst/>
            </a:prstGeom>
            <a:noFill/>
            <a:ln w="28575">
              <a:solidFill>
                <a:srgbClr val="FC0128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5349" name="正方形/長方形 249"/>
          <p:cNvSpPr>
            <a:spLocks noChangeArrowheads="1"/>
          </p:cNvSpPr>
          <p:nvPr/>
        </p:nvSpPr>
        <p:spPr bwMode="auto">
          <a:xfrm rot="-1635243">
            <a:off x="1082192" y="5490967"/>
            <a:ext cx="1644033" cy="37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3566A1"/>
                </a:solidFill>
                <a:latin typeface="Helvetica" pitchFamily="34" charset="0"/>
                <a:ea typeface="Osaka" charset="-128"/>
              </a:rPr>
              <a:t>Proton Beam</a:t>
            </a:r>
          </a:p>
        </p:txBody>
      </p:sp>
      <p:sp>
        <p:nvSpPr>
          <p:cNvPr id="185350" name="テキスト ボックス 80"/>
          <p:cNvSpPr txBox="1">
            <a:spLocks noChangeArrowheads="1"/>
          </p:cNvSpPr>
          <p:nvPr/>
        </p:nvSpPr>
        <p:spPr bwMode="auto">
          <a:xfrm>
            <a:off x="4697413" y="3082967"/>
            <a:ext cx="680352" cy="37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3566A1"/>
                </a:solidFill>
                <a:latin typeface="Helvetica" pitchFamily="34" charset="0"/>
                <a:ea typeface="Osaka" charset="-128"/>
              </a:rPr>
              <a:t>K1.8</a:t>
            </a:r>
          </a:p>
        </p:txBody>
      </p:sp>
      <p:sp>
        <p:nvSpPr>
          <p:cNvPr id="185351" name="テキスト ボックス 82"/>
          <p:cNvSpPr txBox="1">
            <a:spLocks noChangeArrowheads="1"/>
          </p:cNvSpPr>
          <p:nvPr/>
        </p:nvSpPr>
        <p:spPr bwMode="auto">
          <a:xfrm>
            <a:off x="4916490" y="3821155"/>
            <a:ext cx="496633" cy="37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3566A1"/>
                </a:solidFill>
                <a:latin typeface="Helvetica" pitchFamily="34" charset="0"/>
                <a:ea typeface="Osaka" charset="-128"/>
              </a:rPr>
              <a:t>KL</a:t>
            </a:r>
          </a:p>
        </p:txBody>
      </p:sp>
      <p:sp>
        <p:nvSpPr>
          <p:cNvPr id="185352" name="テキスト ボックス 83"/>
          <p:cNvSpPr txBox="1">
            <a:spLocks noChangeArrowheads="1"/>
          </p:cNvSpPr>
          <p:nvPr/>
        </p:nvSpPr>
        <p:spPr bwMode="auto">
          <a:xfrm rot="2088928">
            <a:off x="4650134" y="4803580"/>
            <a:ext cx="1018486" cy="37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C0504D"/>
                </a:solidFill>
                <a:latin typeface="Helvetica" pitchFamily="34" charset="0"/>
                <a:ea typeface="Osaka" charset="-128"/>
              </a:rPr>
              <a:t>K1.1BR</a:t>
            </a:r>
          </a:p>
        </p:txBody>
      </p:sp>
      <p:sp>
        <p:nvSpPr>
          <p:cNvPr id="185353" name="テキスト ボックス 84"/>
          <p:cNvSpPr txBox="1">
            <a:spLocks noChangeArrowheads="1"/>
          </p:cNvSpPr>
          <p:nvPr/>
        </p:nvSpPr>
        <p:spPr bwMode="auto">
          <a:xfrm rot="-1140164">
            <a:off x="6300789" y="4218031"/>
            <a:ext cx="895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3566A1"/>
                </a:solidFill>
                <a:latin typeface="Helvetica" pitchFamily="34" charset="0"/>
                <a:ea typeface="Osaka" charset="-128"/>
              </a:rPr>
              <a:t>High 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3566A1"/>
                </a:solidFill>
                <a:latin typeface="Helvetica" pitchFamily="34" charset="0"/>
                <a:ea typeface="Osaka" charset="-128"/>
              </a:rPr>
              <a:t>(not yet)</a:t>
            </a:r>
            <a:endParaRPr lang="en-US" altLang="ja-JP" sz="1400" b="1">
              <a:solidFill>
                <a:srgbClr val="000000"/>
              </a:solidFill>
              <a:latin typeface="Helvetica" pitchFamily="34" charset="0"/>
              <a:ea typeface="Osaka" charset="-128"/>
            </a:endParaRPr>
          </a:p>
        </p:txBody>
      </p:sp>
      <p:sp>
        <p:nvSpPr>
          <p:cNvPr id="185354" name="テキスト ボックス 89"/>
          <p:cNvSpPr txBox="1">
            <a:spLocks noChangeArrowheads="1"/>
          </p:cNvSpPr>
          <p:nvPr/>
        </p:nvSpPr>
        <p:spPr bwMode="auto">
          <a:xfrm>
            <a:off x="3776664" y="2943245"/>
            <a:ext cx="668337" cy="36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1F497D"/>
                </a:solidFill>
                <a:latin typeface="Georgia" pitchFamily="18" charset="0"/>
                <a:ea typeface="HG明朝B" pitchFamily="17" charset="-128"/>
              </a:rPr>
              <a:t>SKS</a:t>
            </a:r>
          </a:p>
        </p:txBody>
      </p:sp>
      <p:sp>
        <p:nvSpPr>
          <p:cNvPr id="185355" name="テキスト ボックス 80"/>
          <p:cNvSpPr txBox="1">
            <a:spLocks noChangeArrowheads="1"/>
          </p:cNvSpPr>
          <p:nvPr/>
        </p:nvSpPr>
        <p:spPr bwMode="auto">
          <a:xfrm>
            <a:off x="2789239" y="3814805"/>
            <a:ext cx="1018486" cy="37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3566A1"/>
                </a:solidFill>
                <a:latin typeface="Helvetica" pitchFamily="34" charset="0"/>
                <a:ea typeface="Osaka" charset="-128"/>
              </a:rPr>
              <a:t>K1.8BR</a:t>
            </a:r>
          </a:p>
        </p:txBody>
      </p:sp>
      <p:sp>
        <p:nvSpPr>
          <p:cNvPr id="185356" name="テキスト ボックス 80"/>
          <p:cNvSpPr txBox="1">
            <a:spLocks noChangeArrowheads="1"/>
          </p:cNvSpPr>
          <p:nvPr/>
        </p:nvSpPr>
        <p:spPr bwMode="auto">
          <a:xfrm>
            <a:off x="5845175" y="3997367"/>
            <a:ext cx="680352" cy="37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3566A1"/>
                </a:solidFill>
                <a:latin typeface="Helvetica" pitchFamily="34" charset="0"/>
                <a:ea typeface="Osaka" charset="-128"/>
              </a:rPr>
              <a:t>K1.1</a:t>
            </a:r>
          </a:p>
        </p:txBody>
      </p:sp>
      <p:sp>
        <p:nvSpPr>
          <p:cNvPr id="185357" name="Line 42"/>
          <p:cNvSpPr>
            <a:spLocks noChangeShapeType="1"/>
          </p:cNvSpPr>
          <p:nvPr/>
        </p:nvSpPr>
        <p:spPr bwMode="auto">
          <a:xfrm>
            <a:off x="5126039" y="4641893"/>
            <a:ext cx="428625" cy="2143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118" tIns="45559" rIns="91118" bIns="45559" anchor="ctr"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5358" name="Rectangle 10"/>
          <p:cNvSpPr>
            <a:spLocks noChangeArrowheads="1"/>
          </p:cNvSpPr>
          <p:nvPr/>
        </p:nvSpPr>
        <p:spPr bwMode="auto">
          <a:xfrm>
            <a:off x="6851692" y="6049963"/>
            <a:ext cx="6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758825"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7588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758825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758825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758825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1200">
              <a:solidFill>
                <a:srgbClr val="990033"/>
              </a:solidFill>
              <a:latin typeface="Helvetica" pitchFamily="34" charset="0"/>
              <a:ea typeface="ＭＳ ゴシック" pitchFamily="49" charset="-128"/>
            </a:endParaRPr>
          </a:p>
        </p:txBody>
      </p:sp>
      <p:sp>
        <p:nvSpPr>
          <p:cNvPr id="185359" name="Rectangle 17"/>
          <p:cNvSpPr>
            <a:spLocks noChangeArrowheads="1"/>
          </p:cNvSpPr>
          <p:nvPr/>
        </p:nvSpPr>
        <p:spPr bwMode="auto">
          <a:xfrm>
            <a:off x="7404143" y="6304008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758825"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7588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758825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758825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758825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2000">
              <a:solidFill>
                <a:srgbClr val="990033"/>
              </a:solidFill>
              <a:latin typeface="Helvetica" pitchFamily="34" charset="0"/>
              <a:ea typeface="ＭＳ ゴシック" pitchFamily="49" charset="-128"/>
            </a:endParaRPr>
          </a:p>
        </p:txBody>
      </p:sp>
      <p:sp>
        <p:nvSpPr>
          <p:cNvPr id="185360" name="Rectangle 18"/>
          <p:cNvSpPr>
            <a:spLocks noChangeArrowheads="1"/>
          </p:cNvSpPr>
          <p:nvPr/>
        </p:nvSpPr>
        <p:spPr bwMode="auto">
          <a:xfrm>
            <a:off x="8612230" y="6267494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758825"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7588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758825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758825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758825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7588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2000">
              <a:solidFill>
                <a:srgbClr val="990033"/>
              </a:solidFill>
              <a:latin typeface="Helvetica" pitchFamily="34" charset="0"/>
              <a:ea typeface="ＭＳ ゴシック" pitchFamily="49" charset="-128"/>
            </a:endParaRPr>
          </a:p>
        </p:txBody>
      </p:sp>
      <p:grpSp>
        <p:nvGrpSpPr>
          <p:cNvPr id="185361" name="Group 138"/>
          <p:cNvGrpSpPr>
            <a:grpSpLocks/>
          </p:cNvGrpSpPr>
          <p:nvPr/>
        </p:nvGrpSpPr>
        <p:grpSpPr bwMode="auto">
          <a:xfrm>
            <a:off x="3641739" y="960438"/>
            <a:ext cx="2638426" cy="1270000"/>
            <a:chOff x="2294" y="806"/>
            <a:chExt cx="1662" cy="800"/>
          </a:xfrm>
        </p:grpSpPr>
        <p:sp>
          <p:nvSpPr>
            <p:cNvPr id="264" name="正方形/長方形 142"/>
            <p:cNvSpPr/>
            <p:nvPr/>
          </p:nvSpPr>
          <p:spPr bwMode="auto">
            <a:xfrm>
              <a:off x="2294" y="806"/>
              <a:ext cx="1483" cy="784"/>
            </a:xfrm>
            <a:prstGeom prst="rect">
              <a:avLst/>
            </a:prstGeom>
            <a:ln w="28575">
              <a:solidFill>
                <a:srgbClr val="FFFF66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185442" name="Group 140"/>
            <p:cNvGrpSpPr>
              <a:grpSpLocks/>
            </p:cNvGrpSpPr>
            <p:nvPr/>
          </p:nvGrpSpPr>
          <p:grpSpPr bwMode="auto">
            <a:xfrm>
              <a:off x="3081" y="869"/>
              <a:ext cx="875" cy="538"/>
              <a:chOff x="3277" y="1187"/>
              <a:chExt cx="875" cy="538"/>
            </a:xfrm>
          </p:grpSpPr>
          <p:sp>
            <p:nvSpPr>
              <p:cNvPr id="270" name="円/楕円 269"/>
              <p:cNvSpPr/>
              <p:nvPr/>
            </p:nvSpPr>
            <p:spPr bwMode="auto">
              <a:xfrm>
                <a:off x="3277" y="1187"/>
                <a:ext cx="531" cy="538"/>
              </a:xfrm>
              <a:prstGeom prst="ellipse">
                <a:avLst/>
              </a:prstGeom>
              <a:solidFill>
                <a:srgbClr val="FFE16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ja-JP" altLang="en-US" sz="2400" dirty="0">
                  <a:solidFill>
                    <a:prstClr val="black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Arial" charset="0"/>
                </a:endParaRPr>
              </a:p>
            </p:txBody>
          </p:sp>
          <p:grpSp>
            <p:nvGrpSpPr>
              <p:cNvPr id="185450" name="Group 144"/>
              <p:cNvGrpSpPr>
                <a:grpSpLocks/>
              </p:cNvGrpSpPr>
              <p:nvPr/>
            </p:nvGrpSpPr>
            <p:grpSpPr bwMode="auto">
              <a:xfrm>
                <a:off x="3309" y="1194"/>
                <a:ext cx="843" cy="495"/>
                <a:chOff x="3309" y="1194"/>
                <a:chExt cx="843" cy="495"/>
              </a:xfrm>
            </p:grpSpPr>
            <p:sp>
              <p:nvSpPr>
                <p:cNvPr id="272" name="円/楕円 271"/>
                <p:cNvSpPr>
                  <a:spLocks noChangeArrowheads="1"/>
                </p:cNvSpPr>
                <p:nvPr/>
              </p:nvSpPr>
              <p:spPr bwMode="auto">
                <a:xfrm>
                  <a:off x="3461" y="1233"/>
                  <a:ext cx="114" cy="1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/>
                    </a:gs>
                    <a:gs pos="20000">
                      <a:srgbClr val="FF0000"/>
                    </a:gs>
                    <a:gs pos="100000">
                      <a:srgbClr val="DA0000"/>
                    </a:gs>
                  </a:gsLst>
                  <a:lin ang="5400000"/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8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ja-JP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3" name="テキスト ボックス 65"/>
                <p:cNvSpPr txBox="1">
                  <a:spLocks noChangeArrowheads="1"/>
                </p:cNvSpPr>
                <p:nvPr/>
              </p:nvSpPr>
              <p:spPr bwMode="auto">
                <a:xfrm>
                  <a:off x="3423" y="1194"/>
                  <a:ext cx="179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kumimoji="0" lang="en-US" altLang="ja-JP" sz="14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pitchFamily="34" charset="0"/>
                      <a:ea typeface="Osaka" charset="-128"/>
                    </a:rPr>
                    <a:t>d</a:t>
                  </a:r>
                </a:p>
              </p:txBody>
            </p:sp>
            <p:sp>
              <p:nvSpPr>
                <p:cNvPr id="274" name="円/楕円 273"/>
                <p:cNvSpPr>
                  <a:spLocks noChangeArrowheads="1"/>
                </p:cNvSpPr>
                <p:nvPr/>
              </p:nvSpPr>
              <p:spPr bwMode="auto">
                <a:xfrm>
                  <a:off x="3346" y="1394"/>
                  <a:ext cx="115" cy="1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/>
                    </a:gs>
                    <a:gs pos="20000">
                      <a:srgbClr val="FF0000"/>
                    </a:gs>
                    <a:gs pos="100000">
                      <a:srgbClr val="DA0000"/>
                    </a:gs>
                  </a:gsLst>
                  <a:lin ang="5400000"/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8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ja-JP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5" name="円/楕円 274"/>
                <p:cNvSpPr>
                  <a:spLocks noChangeArrowheads="1"/>
                </p:cNvSpPr>
                <p:nvPr/>
              </p:nvSpPr>
              <p:spPr bwMode="auto">
                <a:xfrm>
                  <a:off x="3438" y="1532"/>
                  <a:ext cx="114" cy="1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80000">
                      <a:srgbClr val="000000"/>
                    </a:gs>
                    <a:gs pos="100000">
                      <a:srgbClr val="000000"/>
                    </a:gs>
                  </a:gsLst>
                  <a:lin ang="5400000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8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ja-JP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6" name="円/楕円 275"/>
                <p:cNvSpPr>
                  <a:spLocks noChangeArrowheads="1"/>
                </p:cNvSpPr>
                <p:nvPr/>
              </p:nvSpPr>
              <p:spPr bwMode="auto">
                <a:xfrm>
                  <a:off x="3598" y="1509"/>
                  <a:ext cx="115" cy="1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80000">
                      <a:srgbClr val="000000"/>
                    </a:gs>
                    <a:gs pos="100000">
                      <a:srgbClr val="000000"/>
                    </a:gs>
                  </a:gsLst>
                  <a:lin ang="5400000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8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ja-JP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7" name="円/楕円 276"/>
                <p:cNvSpPr>
                  <a:spLocks noChangeArrowheads="1"/>
                </p:cNvSpPr>
                <p:nvPr/>
              </p:nvSpPr>
              <p:spPr bwMode="auto">
                <a:xfrm>
                  <a:off x="3621" y="1348"/>
                  <a:ext cx="115" cy="11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6D2A"/>
                    </a:gs>
                    <a:gs pos="50000">
                      <a:srgbClr val="009E41"/>
                    </a:gs>
                    <a:gs pos="100000">
                      <a:srgbClr val="00BD4F"/>
                    </a:gs>
                  </a:gsLst>
                  <a:lin ang="0" scaled="1"/>
                </a:gradFill>
                <a:ln w="9525">
                  <a:solidFill>
                    <a:srgbClr val="39639D"/>
                  </a:solidFill>
                  <a:round/>
                  <a:headEnd/>
                  <a:tailEnd/>
                </a:ln>
                <a:effectLst>
                  <a:outerShdw dist="25400" dir="5400000" rotWithShape="0">
                    <a:srgbClr val="808080">
                      <a:alpha val="45000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ja-JP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8" name="テキスト ボックス 63"/>
                <p:cNvSpPr txBox="1">
                  <a:spLocks noChangeArrowheads="1"/>
                </p:cNvSpPr>
                <p:nvPr/>
              </p:nvSpPr>
              <p:spPr bwMode="auto">
                <a:xfrm>
                  <a:off x="3568" y="1467"/>
                  <a:ext cx="179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kumimoji="0" lang="en-US" altLang="ja-JP" sz="14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pitchFamily="34" charset="0"/>
                      <a:ea typeface="Osaka" charset="-128"/>
                    </a:rPr>
                    <a:t>u</a:t>
                  </a:r>
                </a:p>
              </p:txBody>
            </p:sp>
            <p:sp>
              <p:nvSpPr>
                <p:cNvPr id="279" name="テキスト ボックス 64"/>
                <p:cNvSpPr txBox="1">
                  <a:spLocks noChangeArrowheads="1"/>
                </p:cNvSpPr>
                <p:nvPr/>
              </p:nvSpPr>
              <p:spPr bwMode="auto">
                <a:xfrm>
                  <a:off x="3309" y="1351"/>
                  <a:ext cx="179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kumimoji="0" lang="en-US" altLang="ja-JP" sz="14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pitchFamily="34" charset="0"/>
                      <a:ea typeface="Osaka" charset="-128"/>
                    </a:rPr>
                    <a:t>u</a:t>
                  </a:r>
                </a:p>
              </p:txBody>
            </p:sp>
            <p:sp>
              <p:nvSpPr>
                <p:cNvPr id="280" name="テキスト ボックス 66"/>
                <p:cNvSpPr txBox="1">
                  <a:spLocks noChangeArrowheads="1"/>
                </p:cNvSpPr>
                <p:nvPr/>
              </p:nvSpPr>
              <p:spPr bwMode="auto">
                <a:xfrm>
                  <a:off x="3400" y="1495"/>
                  <a:ext cx="179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kumimoji="0" lang="en-US" altLang="ja-JP" sz="140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pitchFamily="34" charset="0"/>
                      <a:ea typeface="Osaka" charset="-128"/>
                    </a:rPr>
                    <a:t>d</a:t>
                  </a:r>
                </a:p>
              </p:txBody>
            </p:sp>
            <p:grpSp>
              <p:nvGrpSpPr>
                <p:cNvPr id="185460" name="グループ化 33"/>
                <p:cNvGrpSpPr>
                  <a:grpSpLocks/>
                </p:cNvGrpSpPr>
                <p:nvPr/>
              </p:nvGrpSpPr>
              <p:grpSpPr bwMode="auto">
                <a:xfrm>
                  <a:off x="3979" y="1299"/>
                  <a:ext cx="173" cy="194"/>
                  <a:chOff x="3440804" y="471395"/>
                  <a:chExt cx="234739" cy="321745"/>
                </a:xfrm>
              </p:grpSpPr>
              <p:sp>
                <p:nvSpPr>
                  <p:cNvPr id="282" name="テキスト ボックス 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40804" y="471395"/>
                    <a:ext cx="234739" cy="3217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>
                      <a:defRPr/>
                    </a:pPr>
                    <a:r>
                      <a:rPr kumimoji="0" lang="en-US" altLang="ja-JP" sz="140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pitchFamily="34" charset="0"/>
                        <a:ea typeface="Osaka" charset="-128"/>
                      </a:rPr>
                      <a:t>s</a:t>
                    </a:r>
                  </a:p>
                </p:txBody>
              </p:sp>
              <p:cxnSp>
                <p:nvCxnSpPr>
                  <p:cNvPr id="185462" name="直線コネクタ 26"/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3577163" y="509927"/>
                    <a:ext cx="0" cy="104775"/>
                  </a:xfrm>
                  <a:prstGeom prst="lin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</p:grpSp>
        <p:sp>
          <p:nvSpPr>
            <p:cNvPr id="185443" name="テキスト ボックス 47"/>
            <p:cNvSpPr txBox="1">
              <a:spLocks noChangeArrowheads="1"/>
            </p:cNvSpPr>
            <p:nvPr/>
          </p:nvSpPr>
          <p:spPr bwMode="auto">
            <a:xfrm>
              <a:off x="2949" y="1412"/>
              <a:ext cx="85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solidFill>
                    <a:srgbClr val="1F497D"/>
                  </a:solidFill>
                  <a:latin typeface="Helvetica" pitchFamily="34" charset="0"/>
                  <a:ea typeface="HG明朝B" pitchFamily="17" charset="-128"/>
                </a:rPr>
                <a:t>Pentaquark </a:t>
              </a:r>
              <a:r>
                <a:rPr lang="en-US" altLang="ja-JP" sz="1400">
                  <a:solidFill>
                    <a:srgbClr val="1F497D"/>
                  </a:solidFill>
                  <a:latin typeface="Symbol" pitchFamily="18" charset="2"/>
                  <a:ea typeface="HG明朝B" pitchFamily="17" charset="-128"/>
                  <a:sym typeface="Symbol" pitchFamily="18" charset="2"/>
                </a:rPr>
                <a:t></a:t>
              </a:r>
              <a:r>
                <a:rPr lang="en-US" altLang="ja-JP" sz="1400" baseline="30000">
                  <a:solidFill>
                    <a:srgbClr val="1F497D"/>
                  </a:solidFill>
                  <a:latin typeface="Helvetica" pitchFamily="34" charset="0"/>
                  <a:ea typeface="HG明朝B" pitchFamily="17" charset="-128"/>
                </a:rPr>
                <a:t>+</a:t>
              </a:r>
              <a:endParaRPr lang="en-US" altLang="ja-JP" sz="1400" baseline="30000">
                <a:solidFill>
                  <a:prstClr val="black"/>
                </a:solidFill>
                <a:latin typeface="Helvetica" pitchFamily="34" charset="0"/>
                <a:ea typeface="HG明朝B" pitchFamily="17" charset="-128"/>
              </a:endParaRPr>
            </a:p>
          </p:txBody>
        </p:sp>
        <p:sp>
          <p:nvSpPr>
            <p:cNvPr id="185444" name="Rectangle 120"/>
            <p:cNvSpPr>
              <a:spLocks noChangeArrowheads="1"/>
            </p:cNvSpPr>
            <p:nvPr/>
          </p:nvSpPr>
          <p:spPr bwMode="auto">
            <a:xfrm>
              <a:off x="2558" y="1450"/>
              <a:ext cx="255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03200">
                  <a:solidFill>
                    <a:srgbClr val="000000"/>
                  </a:solidFill>
                  <a:miter lim="800000"/>
                  <a:headEnd type="none" w="lg" len="lg"/>
                  <a:tailEnd type="none" w="lg" len="lg"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aseline="-25000">
                  <a:solidFill>
                    <a:srgbClr val="1F497D"/>
                  </a:solidFill>
                  <a:latin typeface="Symbol" pitchFamily="18" charset="2"/>
                  <a:ea typeface="HG明朝B" pitchFamily="17" charset="-128"/>
                  <a:sym typeface="Symbol" pitchFamily="18" charset="2"/>
                </a:rPr>
                <a:t></a:t>
              </a:r>
              <a:r>
                <a:rPr lang="en-US" altLang="ja-JP" sz="1400">
                  <a:solidFill>
                    <a:srgbClr val="1F497D"/>
                  </a:solidFill>
                  <a:latin typeface="Helvetica" pitchFamily="34" charset="0"/>
                  <a:ea typeface="HG明朝B" pitchFamily="17" charset="-128"/>
                </a:rPr>
                <a:t>He</a:t>
              </a:r>
            </a:p>
          </p:txBody>
        </p:sp>
        <p:sp>
          <p:nvSpPr>
            <p:cNvPr id="185445" name="Rectangle 159"/>
            <p:cNvSpPr>
              <a:spLocks noChangeArrowheads="1"/>
            </p:cNvSpPr>
            <p:nvPr/>
          </p:nvSpPr>
          <p:spPr bwMode="auto">
            <a:xfrm>
              <a:off x="2542" y="1457"/>
              <a:ext cx="159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aseline="30000">
                  <a:solidFill>
                    <a:srgbClr val="1F497D"/>
                  </a:solidFill>
                  <a:latin typeface="Helvetica" pitchFamily="34" charset="0"/>
                  <a:ea typeface="HG明朝B" pitchFamily="17" charset="-128"/>
                </a:rPr>
                <a:t>6</a:t>
              </a:r>
              <a:endParaRPr lang="en-US" altLang="ja-JP" sz="1400" baseline="-25000">
                <a:solidFill>
                  <a:srgbClr val="1F497D"/>
                </a:solidFill>
                <a:latin typeface="Helvetica" pitchFamily="34" charset="0"/>
                <a:ea typeface="HG明朝B" pitchFamily="17" charset="-128"/>
              </a:endParaRPr>
            </a:p>
          </p:txBody>
        </p:sp>
        <p:pic>
          <p:nvPicPr>
            <p:cNvPr id="185446" name="Picture 113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3" y="809"/>
              <a:ext cx="635" cy="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5362" name="Group 189"/>
          <p:cNvGrpSpPr>
            <a:grpSpLocks/>
          </p:cNvGrpSpPr>
          <p:nvPr/>
        </p:nvGrpSpPr>
        <p:grpSpPr bwMode="auto">
          <a:xfrm>
            <a:off x="4402139" y="4181475"/>
            <a:ext cx="4659312" cy="2644775"/>
            <a:chOff x="2773" y="2634"/>
            <a:chExt cx="2935" cy="1666"/>
          </a:xfrm>
        </p:grpSpPr>
        <p:grpSp>
          <p:nvGrpSpPr>
            <p:cNvPr id="185413" name="グループ化 52"/>
            <p:cNvGrpSpPr>
              <a:grpSpLocks/>
            </p:cNvGrpSpPr>
            <p:nvPr/>
          </p:nvGrpSpPr>
          <p:grpSpPr bwMode="auto">
            <a:xfrm>
              <a:off x="2773" y="3302"/>
              <a:ext cx="1104" cy="998"/>
              <a:chOff x="7407309" y="1493811"/>
              <a:chExt cx="1736691" cy="1765125"/>
            </a:xfrm>
          </p:grpSpPr>
          <p:pic>
            <p:nvPicPr>
              <p:cNvPr id="185439" name="Picture 1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07309" y="1493811"/>
                <a:ext cx="1736691" cy="17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5440" name="テキスト ボックス 51"/>
              <p:cNvSpPr txBox="1">
                <a:spLocks noChangeArrowheads="1"/>
              </p:cNvSpPr>
              <p:nvPr/>
            </p:nvSpPr>
            <p:spPr bwMode="auto">
              <a:xfrm>
                <a:off x="8624879" y="1640611"/>
                <a:ext cx="302124" cy="411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>
                    <a:solidFill>
                      <a:prstClr val="black"/>
                    </a:solidFill>
                    <a:latin typeface="Symbol" pitchFamily="18" charset="2"/>
                    <a:ea typeface="HG明朝B" pitchFamily="17" charset="-128"/>
                  </a:rPr>
                  <a:t>f</a:t>
                </a:r>
              </a:p>
            </p:txBody>
          </p:sp>
        </p:grpSp>
        <p:grpSp>
          <p:nvGrpSpPr>
            <p:cNvPr id="185414" name="Group 193"/>
            <p:cNvGrpSpPr>
              <a:grpSpLocks/>
            </p:cNvGrpSpPr>
            <p:nvPr/>
          </p:nvGrpSpPr>
          <p:grpSpPr bwMode="auto">
            <a:xfrm>
              <a:off x="3885" y="2634"/>
              <a:ext cx="1823" cy="1628"/>
              <a:chOff x="3885" y="2634"/>
              <a:chExt cx="1823" cy="1628"/>
            </a:xfrm>
          </p:grpSpPr>
          <p:sp>
            <p:nvSpPr>
              <p:cNvPr id="185416" name="正方形/長方形 138"/>
              <p:cNvSpPr>
                <a:spLocks noChangeArrowheads="1"/>
              </p:cNvSpPr>
              <p:nvPr/>
            </p:nvSpPr>
            <p:spPr bwMode="auto">
              <a:xfrm>
                <a:off x="3885" y="3009"/>
                <a:ext cx="1806" cy="1251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Helvetica" pitchFamily="34" charset="0"/>
                </a:endParaRPr>
              </a:p>
            </p:txBody>
          </p:sp>
          <p:sp>
            <p:nvSpPr>
              <p:cNvPr id="185417" name="Rectangle 9"/>
              <p:cNvSpPr>
                <a:spLocks noChangeArrowheads="1"/>
              </p:cNvSpPr>
              <p:nvPr/>
            </p:nvSpPr>
            <p:spPr bwMode="auto">
              <a:xfrm>
                <a:off x="3971" y="3729"/>
                <a:ext cx="516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200">
                    <a:solidFill>
                      <a:srgbClr val="990005"/>
                    </a:solidFill>
                    <a:latin typeface="Helvetica" pitchFamily="34" charset="0"/>
                    <a:ea typeface="ＭＳ ゴシック" pitchFamily="49" charset="-128"/>
                  </a:rPr>
                  <a:t>Free quarks</a:t>
                </a:r>
                <a:endParaRPr lang="en-US" altLang="ja-JP" sz="1200">
                  <a:solidFill>
                    <a:srgbClr val="990033"/>
                  </a:solidFill>
                  <a:latin typeface="Helvetica" pitchFamily="34" charset="0"/>
                  <a:ea typeface="ＭＳ ゴシック" pitchFamily="49" charset="-128"/>
                </a:endParaRPr>
              </a:p>
            </p:txBody>
          </p:sp>
          <p:sp>
            <p:nvSpPr>
              <p:cNvPr id="185418" name="Rectangle 11"/>
              <p:cNvSpPr>
                <a:spLocks noChangeArrowheads="1"/>
              </p:cNvSpPr>
              <p:nvPr/>
            </p:nvSpPr>
            <p:spPr bwMode="auto">
              <a:xfrm>
                <a:off x="5357" y="3717"/>
                <a:ext cx="290" cy="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lnSpc>
                    <a:spcPct val="7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ja-JP" sz="1200">
                    <a:solidFill>
                      <a:srgbClr val="990005"/>
                    </a:solidFill>
                    <a:latin typeface="Helvetica" pitchFamily="34" charset="0"/>
                    <a:ea typeface="ＭＳ ゴシック" pitchFamily="49" charset="-128"/>
                  </a:rPr>
                  <a:t>Bound</a:t>
                </a:r>
              </a:p>
              <a:p>
                <a:pPr eaLnBrk="1" hangingPunct="1">
                  <a:lnSpc>
                    <a:spcPct val="7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ja-JP" sz="1200">
                    <a:solidFill>
                      <a:srgbClr val="990005"/>
                    </a:solidFill>
                    <a:latin typeface="Helvetica" pitchFamily="34" charset="0"/>
                    <a:ea typeface="ＭＳ ゴシック" pitchFamily="49" charset="-128"/>
                  </a:rPr>
                  <a:t>quarks</a:t>
                </a:r>
                <a:endParaRPr lang="en-US" altLang="ja-JP" sz="1200">
                  <a:solidFill>
                    <a:srgbClr val="990033"/>
                  </a:solidFill>
                  <a:latin typeface="Helvetica" pitchFamily="34" charset="0"/>
                  <a:ea typeface="ＭＳ ゴシック" pitchFamily="49" charset="-128"/>
                </a:endParaRPr>
              </a:p>
            </p:txBody>
          </p:sp>
          <p:sp>
            <p:nvSpPr>
              <p:cNvPr id="185419" name="Rectangle 12"/>
              <p:cNvSpPr>
                <a:spLocks noChangeArrowheads="1"/>
              </p:cNvSpPr>
              <p:nvPr/>
            </p:nvSpPr>
            <p:spPr bwMode="auto">
              <a:xfrm>
                <a:off x="5226" y="3867"/>
                <a:ext cx="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200">
                  <a:solidFill>
                    <a:srgbClr val="990033"/>
                  </a:solidFill>
                  <a:latin typeface="Helvetica" pitchFamily="34" charset="0"/>
                  <a:ea typeface="ＭＳ ゴシック" pitchFamily="49" charset="-128"/>
                </a:endParaRPr>
              </a:p>
            </p:txBody>
          </p:sp>
          <p:grpSp>
            <p:nvGrpSpPr>
              <p:cNvPr id="185420" name="Group 13"/>
              <p:cNvGrpSpPr>
                <a:grpSpLocks/>
              </p:cNvGrpSpPr>
              <p:nvPr/>
            </p:nvGrpSpPr>
            <p:grpSpPr bwMode="auto">
              <a:xfrm>
                <a:off x="4500" y="3050"/>
                <a:ext cx="835" cy="682"/>
                <a:chOff x="4030" y="1778"/>
                <a:chExt cx="1192" cy="960"/>
              </a:xfrm>
            </p:grpSpPr>
            <p:pic>
              <p:nvPicPr>
                <p:cNvPr id="185437" name="Picture 14"/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30" y="1778"/>
                  <a:ext cx="1192" cy="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5438" name="Picture 15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30" y="1778"/>
                  <a:ext cx="1192" cy="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85421" name="Rectangle 16"/>
              <p:cNvSpPr>
                <a:spLocks noChangeArrowheads="1"/>
              </p:cNvSpPr>
              <p:nvPr/>
            </p:nvSpPr>
            <p:spPr bwMode="auto">
              <a:xfrm>
                <a:off x="4008" y="3963"/>
                <a:ext cx="1700" cy="1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400">
                    <a:solidFill>
                      <a:srgbClr val="FF0000"/>
                    </a:solidFill>
                    <a:latin typeface="Helvetica" pitchFamily="34" charset="0"/>
                    <a:ea typeface="ＭＳ ゴシック" pitchFamily="49" charset="-128"/>
                  </a:rPr>
                  <a:t>Why are bound quarks haevier</a:t>
                </a:r>
                <a:r>
                  <a:rPr lang="en-US" altLang="en-US" sz="1400">
                    <a:solidFill>
                      <a:srgbClr val="FF0000"/>
                    </a:solidFill>
                    <a:latin typeface="Helvetica" pitchFamily="34" charset="0"/>
                    <a:ea typeface="ＭＳ ゴシック" pitchFamily="49" charset="-128"/>
                  </a:rPr>
                  <a:t>？</a:t>
                </a:r>
                <a:endParaRPr lang="ja-JP" altLang="en-US" sz="1400">
                  <a:solidFill>
                    <a:srgbClr val="990033"/>
                  </a:solidFill>
                  <a:latin typeface="Helvetica" pitchFamily="34" charset="0"/>
                  <a:ea typeface="ＭＳ ゴシック" pitchFamily="49" charset="-128"/>
                </a:endParaRPr>
              </a:p>
            </p:txBody>
          </p:sp>
          <p:sp>
            <p:nvSpPr>
              <p:cNvPr id="185422" name="Oval 20"/>
              <p:cNvSpPr>
                <a:spLocks noChangeArrowheads="1"/>
              </p:cNvSpPr>
              <p:nvPr/>
            </p:nvSpPr>
            <p:spPr bwMode="auto">
              <a:xfrm>
                <a:off x="5402" y="3429"/>
                <a:ext cx="225" cy="231"/>
              </a:xfrm>
              <a:prstGeom prst="ellipse">
                <a:avLst/>
              </a:prstGeom>
              <a:solidFill>
                <a:srgbClr val="FFB1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Arial" pitchFamily="34" charset="0"/>
                  <a:ea typeface="HG丸ｺﾞｼｯｸM-PRO" pitchFamily="50" charset="-128"/>
                </a:endParaRPr>
              </a:p>
            </p:txBody>
          </p:sp>
          <p:sp>
            <p:nvSpPr>
              <p:cNvPr id="185423" name="Rectangle 21"/>
              <p:cNvSpPr>
                <a:spLocks noChangeArrowheads="1"/>
              </p:cNvSpPr>
              <p:nvPr/>
            </p:nvSpPr>
            <p:spPr bwMode="auto">
              <a:xfrm>
                <a:off x="5360" y="3395"/>
                <a:ext cx="297" cy="283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Arial" pitchFamily="34" charset="0"/>
                  <a:ea typeface="HG丸ｺﾞｼｯｸM-PRO" pitchFamily="50" charset="-128"/>
                </a:endParaRPr>
              </a:p>
            </p:txBody>
          </p:sp>
          <p:sp>
            <p:nvSpPr>
              <p:cNvPr id="185424" name="Oval 25"/>
              <p:cNvSpPr>
                <a:spLocks noChangeArrowheads="1"/>
              </p:cNvSpPr>
              <p:nvPr/>
            </p:nvSpPr>
            <p:spPr bwMode="auto">
              <a:xfrm>
                <a:off x="4059" y="3358"/>
                <a:ext cx="43" cy="45"/>
              </a:xfrm>
              <a:prstGeom prst="ellipse">
                <a:avLst/>
              </a:prstGeom>
              <a:solidFill>
                <a:srgbClr val="0000EE"/>
              </a:solidFill>
              <a:ln w="6350">
                <a:solidFill>
                  <a:srgbClr val="0000E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Arial" pitchFamily="34" charset="0"/>
                  <a:ea typeface="HG丸ｺﾞｼｯｸM-PRO" pitchFamily="50" charset="-128"/>
                </a:endParaRPr>
              </a:p>
            </p:txBody>
          </p:sp>
          <p:sp>
            <p:nvSpPr>
              <p:cNvPr id="185425" name="Rectangle 27"/>
              <p:cNvSpPr>
                <a:spLocks noChangeArrowheads="1"/>
              </p:cNvSpPr>
              <p:nvPr/>
            </p:nvSpPr>
            <p:spPr bwMode="auto">
              <a:xfrm>
                <a:off x="3990" y="3232"/>
                <a:ext cx="45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758825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75882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200">
                    <a:solidFill>
                      <a:srgbClr val="000000"/>
                    </a:solidFill>
                    <a:latin typeface="Helvetica" pitchFamily="34" charset="0"/>
                    <a:ea typeface="ＭＳ ゴシック" pitchFamily="49" charset="-128"/>
                  </a:rPr>
                  <a:t>Quark</a:t>
                </a:r>
                <a:endParaRPr lang="en-US" altLang="ja-JP" sz="1200">
                  <a:solidFill>
                    <a:srgbClr val="990033"/>
                  </a:solidFill>
                  <a:latin typeface="Helvetica" pitchFamily="34" charset="0"/>
                  <a:ea typeface="ＭＳ ゴシック" pitchFamily="49" charset="-128"/>
                </a:endParaRPr>
              </a:p>
            </p:txBody>
          </p:sp>
          <p:sp>
            <p:nvSpPr>
              <p:cNvPr id="185426" name="Rectangle 29"/>
              <p:cNvSpPr>
                <a:spLocks noChangeArrowheads="1"/>
              </p:cNvSpPr>
              <p:nvPr/>
            </p:nvSpPr>
            <p:spPr bwMode="auto">
              <a:xfrm>
                <a:off x="3908" y="3189"/>
                <a:ext cx="537" cy="483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Arial" pitchFamily="34" charset="0"/>
                  <a:ea typeface="HG丸ｺﾞｼｯｸM-PRO" pitchFamily="50" charset="-128"/>
                </a:endParaRPr>
              </a:p>
            </p:txBody>
          </p:sp>
          <p:sp>
            <p:nvSpPr>
              <p:cNvPr id="185427" name="Line 30"/>
              <p:cNvSpPr>
                <a:spLocks noChangeShapeType="1"/>
              </p:cNvSpPr>
              <p:nvPr/>
            </p:nvSpPr>
            <p:spPr bwMode="auto">
              <a:xfrm flipH="1">
                <a:off x="5336" y="2974"/>
                <a:ext cx="1" cy="80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428" name="Rectangle 67"/>
              <p:cNvSpPr>
                <a:spLocks noChangeArrowheads="1"/>
              </p:cNvSpPr>
              <p:nvPr/>
            </p:nvSpPr>
            <p:spPr bwMode="auto">
              <a:xfrm>
                <a:off x="5310" y="3034"/>
                <a:ext cx="26" cy="7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Helvetica" pitchFamily="34" charset="0"/>
                </a:endParaRPr>
              </a:p>
            </p:txBody>
          </p:sp>
          <p:sp>
            <p:nvSpPr>
              <p:cNvPr id="185429" name="Oval 22"/>
              <p:cNvSpPr>
                <a:spLocks noChangeArrowheads="1"/>
              </p:cNvSpPr>
              <p:nvPr/>
            </p:nvSpPr>
            <p:spPr bwMode="auto">
              <a:xfrm>
                <a:off x="5459" y="3488"/>
                <a:ext cx="42" cy="42"/>
              </a:xfrm>
              <a:prstGeom prst="ellipse">
                <a:avLst/>
              </a:prstGeom>
              <a:solidFill>
                <a:srgbClr val="0000EE"/>
              </a:solidFill>
              <a:ln w="6350">
                <a:solidFill>
                  <a:srgbClr val="0000E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Arial" pitchFamily="34" charset="0"/>
                  <a:ea typeface="HG丸ｺﾞｼｯｸM-PRO" pitchFamily="50" charset="-128"/>
                </a:endParaRPr>
              </a:p>
            </p:txBody>
          </p:sp>
          <p:sp>
            <p:nvSpPr>
              <p:cNvPr id="185430" name="Text Box 70"/>
              <p:cNvSpPr txBox="1">
                <a:spLocks noChangeArrowheads="1"/>
              </p:cNvSpPr>
              <p:nvPr/>
            </p:nvSpPr>
            <p:spPr bwMode="auto">
              <a:xfrm>
                <a:off x="4102" y="4068"/>
                <a:ext cx="1460" cy="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400">
                    <a:solidFill>
                      <a:srgbClr val="0000FF"/>
                    </a:solidFill>
                    <a:latin typeface="Helvetica" pitchFamily="34" charset="0"/>
                  </a:rPr>
                  <a:t>Mass without Mass Puzzle</a:t>
                </a:r>
                <a:endParaRPr lang="en-US" altLang="ja-JP" sz="1800">
                  <a:solidFill>
                    <a:srgbClr val="0000FF"/>
                  </a:solidFill>
                  <a:latin typeface="Helvetica" pitchFamily="34" charset="0"/>
                </a:endParaRPr>
              </a:p>
            </p:txBody>
          </p:sp>
          <p:grpSp>
            <p:nvGrpSpPr>
              <p:cNvPr id="185431" name="図形グループ 84"/>
              <p:cNvGrpSpPr>
                <a:grpSpLocks/>
              </p:cNvGrpSpPr>
              <p:nvPr/>
            </p:nvGrpSpPr>
            <p:grpSpPr bwMode="auto">
              <a:xfrm>
                <a:off x="4140" y="3444"/>
                <a:ext cx="1449" cy="177"/>
                <a:chOff x="5735638" y="2312988"/>
                <a:chExt cx="2887406" cy="350837"/>
              </a:xfrm>
            </p:grpSpPr>
            <p:sp>
              <p:nvSpPr>
                <p:cNvPr id="185433" name="Oval 25"/>
                <p:cNvSpPr>
                  <a:spLocks noChangeArrowheads="1"/>
                </p:cNvSpPr>
                <p:nvPr/>
              </p:nvSpPr>
              <p:spPr bwMode="auto">
                <a:xfrm>
                  <a:off x="6126163" y="2312988"/>
                  <a:ext cx="85725" cy="88900"/>
                </a:xfrm>
                <a:prstGeom prst="ellipse">
                  <a:avLst/>
                </a:prstGeom>
                <a:solidFill>
                  <a:srgbClr val="0000EE"/>
                </a:solidFill>
                <a:ln w="6350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ja-JP" sz="1800">
                    <a:solidFill>
                      <a:srgbClr val="0000FF"/>
                    </a:solidFill>
                    <a:latin typeface="Arial" pitchFamily="34" charset="0"/>
                    <a:ea typeface="HG丸ｺﾞｼｯｸM-PRO" pitchFamily="50" charset="-128"/>
                  </a:endParaRPr>
                </a:p>
              </p:txBody>
            </p:sp>
            <p:sp>
              <p:nvSpPr>
                <p:cNvPr id="185434" name="Oval 25"/>
                <p:cNvSpPr>
                  <a:spLocks noChangeArrowheads="1"/>
                </p:cNvSpPr>
                <p:nvPr/>
              </p:nvSpPr>
              <p:spPr bwMode="auto">
                <a:xfrm>
                  <a:off x="5735638" y="2560638"/>
                  <a:ext cx="85725" cy="88900"/>
                </a:xfrm>
                <a:prstGeom prst="ellipse">
                  <a:avLst/>
                </a:prstGeom>
                <a:solidFill>
                  <a:srgbClr val="0000EE"/>
                </a:solidFill>
                <a:ln w="6350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ja-JP" sz="1800">
                    <a:solidFill>
                      <a:srgbClr val="0000FF"/>
                    </a:solidFill>
                    <a:latin typeface="Arial" pitchFamily="34" charset="0"/>
                    <a:ea typeface="HG丸ｺﾞｼｯｸM-PRO" pitchFamily="50" charset="-128"/>
                  </a:endParaRPr>
                </a:p>
              </p:txBody>
            </p:sp>
            <p:sp>
              <p:nvSpPr>
                <p:cNvPr id="185435" name="Oval 25"/>
                <p:cNvSpPr>
                  <a:spLocks noChangeArrowheads="1"/>
                </p:cNvSpPr>
                <p:nvPr/>
              </p:nvSpPr>
              <p:spPr bwMode="auto">
                <a:xfrm>
                  <a:off x="8537343" y="2455863"/>
                  <a:ext cx="85701" cy="88900"/>
                </a:xfrm>
                <a:prstGeom prst="ellipse">
                  <a:avLst/>
                </a:prstGeom>
                <a:solidFill>
                  <a:srgbClr val="0000EE"/>
                </a:solidFill>
                <a:ln w="6350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ja-JP" sz="1800">
                    <a:solidFill>
                      <a:srgbClr val="0000FF"/>
                    </a:solidFill>
                    <a:latin typeface="Arial" pitchFamily="34" charset="0"/>
                    <a:ea typeface="HG丸ｺﾞｼｯｸM-PRO" pitchFamily="50" charset="-128"/>
                  </a:endParaRPr>
                </a:p>
              </p:txBody>
            </p:sp>
            <p:sp>
              <p:nvSpPr>
                <p:cNvPr id="185436" name="Oval 25"/>
                <p:cNvSpPr>
                  <a:spLocks noChangeArrowheads="1"/>
                </p:cNvSpPr>
                <p:nvPr/>
              </p:nvSpPr>
              <p:spPr bwMode="auto">
                <a:xfrm>
                  <a:off x="8395439" y="2574925"/>
                  <a:ext cx="85718" cy="88900"/>
                </a:xfrm>
                <a:prstGeom prst="ellipse">
                  <a:avLst/>
                </a:prstGeom>
                <a:solidFill>
                  <a:srgbClr val="0000EE"/>
                </a:solidFill>
                <a:ln w="6350">
                  <a:solidFill>
                    <a:srgbClr val="0000EE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ja-JP" sz="1800">
                    <a:solidFill>
                      <a:srgbClr val="0000FF"/>
                    </a:solidFill>
                    <a:latin typeface="Arial" pitchFamily="34" charset="0"/>
                    <a:ea typeface="HG丸ｺﾞｼｯｸM-PRO" pitchFamily="50" charset="-128"/>
                  </a:endParaRPr>
                </a:p>
              </p:txBody>
            </p:sp>
          </p:grpSp>
          <p:sp>
            <p:nvSpPr>
              <p:cNvPr id="185432" name="Line 216"/>
              <p:cNvSpPr>
                <a:spLocks noChangeShapeType="1"/>
              </p:cNvSpPr>
              <p:nvPr/>
            </p:nvSpPr>
            <p:spPr bwMode="auto">
              <a:xfrm flipH="1" flipV="1">
                <a:off x="4697" y="2634"/>
                <a:ext cx="86" cy="416"/>
              </a:xfrm>
              <a:prstGeom prst="line">
                <a:avLst/>
              </a:prstGeom>
              <a:noFill/>
              <a:ln w="28575">
                <a:solidFill>
                  <a:srgbClr val="FC0128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85415" name="Rectangle 217"/>
            <p:cNvSpPr>
              <a:spLocks noChangeArrowheads="1"/>
            </p:cNvSpPr>
            <p:nvPr/>
          </p:nvSpPr>
          <p:spPr bwMode="auto">
            <a:xfrm>
              <a:off x="3372" y="3670"/>
              <a:ext cx="1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ja-JP" sz="1800">
                <a:solidFill>
                  <a:srgbClr val="0000FF"/>
                </a:solidFill>
                <a:latin typeface="Helvetica" pitchFamily="34" charset="0"/>
              </a:endParaRPr>
            </a:p>
          </p:txBody>
        </p:sp>
      </p:grpSp>
      <p:grpSp>
        <p:nvGrpSpPr>
          <p:cNvPr id="185363" name="Group 238"/>
          <p:cNvGrpSpPr>
            <a:grpSpLocks/>
          </p:cNvGrpSpPr>
          <p:nvPr/>
        </p:nvGrpSpPr>
        <p:grpSpPr bwMode="auto">
          <a:xfrm>
            <a:off x="6154738" y="2392364"/>
            <a:ext cx="2649537" cy="1422400"/>
            <a:chOff x="3877" y="1507"/>
            <a:chExt cx="1669" cy="896"/>
          </a:xfrm>
        </p:grpSpPr>
        <p:grpSp>
          <p:nvGrpSpPr>
            <p:cNvPr id="185407" name="Group 239"/>
            <p:cNvGrpSpPr>
              <a:grpSpLocks/>
            </p:cNvGrpSpPr>
            <p:nvPr/>
          </p:nvGrpSpPr>
          <p:grpSpPr bwMode="auto">
            <a:xfrm>
              <a:off x="4627" y="1507"/>
              <a:ext cx="919" cy="836"/>
              <a:chOff x="4627" y="1507"/>
              <a:chExt cx="919" cy="836"/>
            </a:xfrm>
          </p:grpSpPr>
          <p:pic>
            <p:nvPicPr>
              <p:cNvPr id="185409" name="Picture 59"/>
              <p:cNvPicPr>
                <a:picLocks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7" y="1507"/>
                <a:ext cx="919" cy="836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5410" name="Rectangle 60"/>
              <p:cNvSpPr>
                <a:spLocks/>
              </p:cNvSpPr>
              <p:nvPr/>
            </p:nvSpPr>
            <p:spPr bwMode="auto">
              <a:xfrm>
                <a:off x="4841" y="1525"/>
                <a:ext cx="561" cy="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ts val="1800"/>
                  </a:spcBef>
                  <a:buFont typeface="Arial" pitchFamily="34" charset="0"/>
                  <a:buNone/>
                </a:pPr>
                <a:r>
                  <a:rPr kumimoji="0" lang="en-US" altLang="ja-JP" sz="1400">
                    <a:solidFill>
                      <a:srgbClr val="7F007F"/>
                    </a:solidFill>
                    <a:latin typeface="Gill Sans"/>
                    <a:sym typeface="Gill Sans"/>
                  </a:rPr>
                  <a:t>K</a:t>
                </a:r>
                <a:r>
                  <a:rPr kumimoji="0" lang="en-US" altLang="ja-JP" sz="1400" baseline="30000">
                    <a:solidFill>
                      <a:srgbClr val="7F007F"/>
                    </a:solidFill>
                    <a:latin typeface="Symbol" pitchFamily="18" charset="2"/>
                    <a:sym typeface="Gill Sans"/>
                  </a:rPr>
                  <a:t>0 </a:t>
                </a:r>
                <a:r>
                  <a:rPr kumimoji="0" lang="en-US" altLang="ja-JP" sz="1400">
                    <a:solidFill>
                      <a:srgbClr val="7F007F"/>
                    </a:solidFill>
                    <a:latin typeface="Gill Sans"/>
                    <a:sym typeface="Gill Sans"/>
                  </a:rPr>
                  <a:t>→ </a:t>
                </a:r>
                <a:r>
                  <a:rPr kumimoji="0" lang="en-US" altLang="ja-JP" sz="1400">
                    <a:solidFill>
                      <a:srgbClr val="7F007F"/>
                    </a:solidFill>
                    <a:latin typeface="Symbol" pitchFamily="18" charset="2"/>
                    <a:sym typeface="Gill Sans"/>
                  </a:rPr>
                  <a:t>p</a:t>
                </a:r>
                <a:r>
                  <a:rPr kumimoji="0" lang="en-US" altLang="ja-JP" sz="1400" baseline="30000">
                    <a:solidFill>
                      <a:srgbClr val="7F007F"/>
                    </a:solidFill>
                    <a:latin typeface="Symbol" pitchFamily="18" charset="2"/>
                    <a:sym typeface="Gill Sans"/>
                  </a:rPr>
                  <a:t>0 </a:t>
                </a:r>
                <a:r>
                  <a:rPr kumimoji="0" lang="en-US" altLang="ja-JP" sz="1400">
                    <a:solidFill>
                      <a:srgbClr val="7F007F"/>
                    </a:solidFill>
                    <a:latin typeface="Symbol" pitchFamily="18" charset="2"/>
                    <a:sym typeface="Gill Sans"/>
                  </a:rPr>
                  <a:t>nn</a:t>
                </a:r>
              </a:p>
            </p:txBody>
          </p:sp>
          <p:sp>
            <p:nvSpPr>
              <p:cNvPr id="185411" name="正方形/長方形 84"/>
              <p:cNvSpPr>
                <a:spLocks noChangeArrowheads="1"/>
              </p:cNvSpPr>
              <p:nvPr/>
            </p:nvSpPr>
            <p:spPr bwMode="auto">
              <a:xfrm>
                <a:off x="4877" y="1531"/>
                <a:ext cx="141" cy="2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0" lang="en-US" altLang="ja-JP" sz="1400" baseline="-29000">
                    <a:solidFill>
                      <a:srgbClr val="7F007F"/>
                    </a:solidFill>
                    <a:latin typeface="Gill Sans"/>
                    <a:sym typeface="Gill Sans"/>
                  </a:rPr>
                  <a:t>L </a:t>
                </a:r>
                <a:endParaRPr lang="en-US" altLang="ja-JP" sz="1400">
                  <a:solidFill>
                    <a:srgbClr val="0000FF"/>
                  </a:solidFill>
                  <a:latin typeface="Helvetica" pitchFamily="34" charset="0"/>
                </a:endParaRPr>
              </a:p>
            </p:txBody>
          </p:sp>
          <p:cxnSp>
            <p:nvCxnSpPr>
              <p:cNvPr id="185412" name="直線コネクタ 86"/>
              <p:cNvCxnSpPr>
                <a:cxnSpLocks noChangeShapeType="1"/>
              </p:cNvCxnSpPr>
              <p:nvPr/>
            </p:nvCxnSpPr>
            <p:spPr bwMode="auto">
              <a:xfrm>
                <a:off x="5294" y="1555"/>
                <a:ext cx="52" cy="0"/>
              </a:xfrm>
              <a:prstGeom prst="line">
                <a:avLst/>
              </a:prstGeom>
              <a:noFill/>
              <a:ln w="12700">
                <a:solidFill>
                  <a:srgbClr val="7F00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85408" name="Line 244"/>
            <p:cNvSpPr>
              <a:spLocks noChangeShapeType="1"/>
            </p:cNvSpPr>
            <p:nvPr/>
          </p:nvSpPr>
          <p:spPr bwMode="auto">
            <a:xfrm flipH="1">
              <a:off x="3877" y="2097"/>
              <a:ext cx="787" cy="306"/>
            </a:xfrm>
            <a:prstGeom prst="line">
              <a:avLst/>
            </a:prstGeom>
            <a:noFill/>
            <a:ln w="28575">
              <a:solidFill>
                <a:srgbClr val="FC0128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5364" name="Group 265"/>
          <p:cNvGrpSpPr>
            <a:grpSpLocks/>
          </p:cNvGrpSpPr>
          <p:nvPr/>
        </p:nvGrpSpPr>
        <p:grpSpPr bwMode="auto">
          <a:xfrm>
            <a:off x="153988" y="5140454"/>
            <a:ext cx="3632200" cy="1658938"/>
            <a:chOff x="97" y="3238"/>
            <a:chExt cx="2288" cy="1045"/>
          </a:xfrm>
        </p:grpSpPr>
        <p:grpSp>
          <p:nvGrpSpPr>
            <p:cNvPr id="185385" name="Group 218"/>
            <p:cNvGrpSpPr>
              <a:grpSpLocks/>
            </p:cNvGrpSpPr>
            <p:nvPr/>
          </p:nvGrpSpPr>
          <p:grpSpPr bwMode="auto">
            <a:xfrm>
              <a:off x="97" y="3238"/>
              <a:ext cx="2288" cy="1045"/>
              <a:chOff x="97" y="3238"/>
              <a:chExt cx="2288" cy="1045"/>
            </a:xfrm>
          </p:grpSpPr>
          <p:pic>
            <p:nvPicPr>
              <p:cNvPr id="185388" name="Picture 24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704"/>
              <a:stretch>
                <a:fillRect/>
              </a:stretch>
            </p:blipFill>
            <p:spPr bwMode="auto">
              <a:xfrm>
                <a:off x="1246" y="3360"/>
                <a:ext cx="1069" cy="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5389" name="テキスト ボックス 71"/>
              <p:cNvSpPr txBox="1">
                <a:spLocks noChangeArrowheads="1"/>
              </p:cNvSpPr>
              <p:nvPr/>
            </p:nvSpPr>
            <p:spPr bwMode="auto">
              <a:xfrm>
                <a:off x="1225" y="4087"/>
                <a:ext cx="1160" cy="1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400">
                    <a:solidFill>
                      <a:srgbClr val="1F497D"/>
                    </a:solidFill>
                    <a:latin typeface="Helvetica" pitchFamily="34" charset="0"/>
                    <a:ea typeface="HG明朝B" pitchFamily="17" charset="-128"/>
                  </a:rPr>
                  <a:t>Kaonic nucleus</a:t>
                </a:r>
                <a:endParaRPr lang="en-US" altLang="ja-JP" sz="1800">
                  <a:solidFill>
                    <a:prstClr val="black"/>
                  </a:solidFill>
                  <a:latin typeface="Georgia" pitchFamily="18" charset="0"/>
                  <a:ea typeface="HG明朝B" pitchFamily="17" charset="-128"/>
                </a:endParaRPr>
              </a:p>
            </p:txBody>
          </p:sp>
          <p:sp>
            <p:nvSpPr>
              <p:cNvPr id="185390" name="テキスト ボックス 74"/>
              <p:cNvSpPr txBox="1">
                <a:spLocks noChangeArrowheads="1"/>
              </p:cNvSpPr>
              <p:nvPr/>
            </p:nvSpPr>
            <p:spPr bwMode="auto">
              <a:xfrm>
                <a:off x="309" y="4089"/>
                <a:ext cx="743" cy="1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400">
                    <a:solidFill>
                      <a:srgbClr val="1F497D"/>
                    </a:solidFill>
                    <a:latin typeface="Helvetica" pitchFamily="34" charset="0"/>
                    <a:ea typeface="HG明朝B" pitchFamily="17" charset="-128"/>
                  </a:rPr>
                  <a:t>Kaonic atom</a:t>
                </a:r>
                <a:endParaRPr lang="en-US" altLang="ja-JP" sz="1800">
                  <a:solidFill>
                    <a:prstClr val="black"/>
                  </a:solidFill>
                  <a:latin typeface="Georgia" pitchFamily="18" charset="0"/>
                  <a:ea typeface="HG明朝B" pitchFamily="17" charset="-128"/>
                </a:endParaRPr>
              </a:p>
            </p:txBody>
          </p:sp>
          <p:sp>
            <p:nvSpPr>
              <p:cNvPr id="327" name="正方形/長方形 326"/>
              <p:cNvSpPr/>
              <p:nvPr/>
            </p:nvSpPr>
            <p:spPr>
              <a:xfrm>
                <a:off x="97" y="3238"/>
                <a:ext cx="1179" cy="8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28" name="Oval 1"/>
              <p:cNvSpPr>
                <a:spLocks/>
              </p:cNvSpPr>
              <p:nvPr/>
            </p:nvSpPr>
            <p:spPr bwMode="auto">
              <a:xfrm>
                <a:off x="350" y="3635"/>
                <a:ext cx="622" cy="27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82295" tIns="41148" rIns="82295" bIns="41148"/>
              <a:lstStyle/>
              <a:p>
                <a:pPr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9" name="Oval 2"/>
              <p:cNvSpPr>
                <a:spLocks/>
              </p:cNvSpPr>
              <p:nvPr/>
            </p:nvSpPr>
            <p:spPr bwMode="auto">
              <a:xfrm>
                <a:off x="288" y="3607"/>
                <a:ext cx="747" cy="32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82295" tIns="41148" rIns="82295" bIns="41148"/>
              <a:lstStyle/>
              <a:p>
                <a:pPr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0" name="Oval 3"/>
              <p:cNvSpPr>
                <a:spLocks/>
              </p:cNvSpPr>
              <p:nvPr/>
            </p:nvSpPr>
            <p:spPr bwMode="auto">
              <a:xfrm>
                <a:off x="228" y="3581"/>
                <a:ext cx="871" cy="38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82295" tIns="41148" rIns="82295" bIns="41148"/>
              <a:lstStyle/>
              <a:p>
                <a:pPr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1" name="Oval 4"/>
              <p:cNvSpPr>
                <a:spLocks/>
              </p:cNvSpPr>
              <p:nvPr/>
            </p:nvSpPr>
            <p:spPr bwMode="auto">
              <a:xfrm>
                <a:off x="415" y="3661"/>
                <a:ext cx="498" cy="21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lIns="82295" tIns="41148" rIns="82295" bIns="41148"/>
              <a:lstStyle/>
              <a:p>
                <a:pPr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2" name="Oval 6"/>
              <p:cNvSpPr>
                <a:spLocks/>
              </p:cNvSpPr>
              <p:nvPr/>
            </p:nvSpPr>
            <p:spPr bwMode="auto">
              <a:xfrm>
                <a:off x="435" y="3674"/>
                <a:ext cx="460" cy="19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82295" tIns="41148" rIns="82295" bIns="41148"/>
              <a:lstStyle/>
              <a:p>
                <a:pPr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85397" name="Group 11"/>
              <p:cNvGrpSpPr>
                <a:grpSpLocks/>
              </p:cNvGrpSpPr>
              <p:nvPr/>
            </p:nvGrpSpPr>
            <p:grpSpPr bwMode="auto">
              <a:xfrm>
                <a:off x="599" y="3695"/>
                <a:ext cx="133" cy="152"/>
                <a:chOff x="0" y="0"/>
                <a:chExt cx="429" cy="472"/>
              </a:xfrm>
            </p:grpSpPr>
            <p:sp>
              <p:nvSpPr>
                <p:cNvPr id="340" name="Oval 12"/>
                <p:cNvSpPr>
                  <a:spLocks/>
                </p:cNvSpPr>
                <p:nvPr/>
              </p:nvSpPr>
              <p:spPr bwMode="auto">
                <a:xfrm>
                  <a:off x="0" y="81"/>
                  <a:ext cx="287" cy="289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2800FF"/>
                    </a:gs>
                  </a:gsLst>
                  <a:lin ang="3480000" scaled="1"/>
                </a:gradFill>
                <a:ln w="254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ja-JP" altLang="en-US" sz="11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1" name="Oval 13"/>
                <p:cNvSpPr>
                  <a:spLocks/>
                </p:cNvSpPr>
                <p:nvPr/>
              </p:nvSpPr>
              <p:spPr bwMode="auto">
                <a:xfrm>
                  <a:off x="145" y="0"/>
                  <a:ext cx="284" cy="289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F7B00"/>
                    </a:gs>
                  </a:gsLst>
                  <a:lin ang="3480000" scaled="1"/>
                </a:gradFill>
                <a:ln w="254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ja-JP" altLang="en-US" sz="11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2" name="Oval 14"/>
                <p:cNvSpPr>
                  <a:spLocks/>
                </p:cNvSpPr>
                <p:nvPr/>
              </p:nvSpPr>
              <p:spPr bwMode="auto">
                <a:xfrm>
                  <a:off x="145" y="183"/>
                  <a:ext cx="284" cy="289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F7B00"/>
                    </a:gs>
                  </a:gsLst>
                  <a:lin ang="3480000" scaled="1"/>
                </a:gradFill>
                <a:ln w="254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ja-JP" altLang="en-US" sz="1100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334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243" y="3492"/>
                <a:ext cx="257" cy="2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stealth" w="med" len="med"/>
                <a:tailEnd/>
              </a:ln>
            </p:spPr>
            <p:txBody>
              <a:bodyPr lIns="82295" tIns="41148" rIns="82295" bIns="41148"/>
              <a:lstStyle/>
              <a:p>
                <a:pPr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5" name="AutoShape 18"/>
              <p:cNvSpPr>
                <a:spLocks/>
              </p:cNvSpPr>
              <p:nvPr/>
            </p:nvSpPr>
            <p:spPr bwMode="auto">
              <a:xfrm rot="3547513">
                <a:off x="247" y="3693"/>
                <a:ext cx="31" cy="299"/>
              </a:xfrm>
              <a:custGeom>
                <a:avLst/>
                <a:gdLst>
                  <a:gd name="T0" fmla="*/ 0 w 20817"/>
                  <a:gd name="T1" fmla="*/ 0 h 21595"/>
                  <a:gd name="T2" fmla="*/ 20817 w 20817"/>
                  <a:gd name="T3" fmla="*/ 21595 h 21595"/>
                </a:gdLst>
                <a:ahLst/>
                <a:cxnLst/>
                <a:rect l="T0" t="T1" r="T2" b="T3"/>
                <a:pathLst>
                  <a:path w="20817" h="21595">
                    <a:moveTo>
                      <a:pt x="1125" y="1"/>
                    </a:moveTo>
                    <a:cubicBezTo>
                      <a:pt x="4329" y="267"/>
                      <a:pt x="20582" y="551"/>
                      <a:pt x="20351" y="1599"/>
                    </a:cubicBezTo>
                    <a:cubicBezTo>
                      <a:pt x="20121" y="2648"/>
                      <a:pt x="35" y="2877"/>
                      <a:pt x="245" y="4002"/>
                    </a:cubicBezTo>
                    <a:cubicBezTo>
                      <a:pt x="456" y="5127"/>
                      <a:pt x="21122" y="4996"/>
                      <a:pt x="21189" y="6084"/>
                    </a:cubicBezTo>
                    <a:cubicBezTo>
                      <a:pt x="21256" y="7173"/>
                      <a:pt x="740" y="7031"/>
                      <a:pt x="495" y="8072"/>
                    </a:cubicBezTo>
                    <a:cubicBezTo>
                      <a:pt x="250" y="9114"/>
                      <a:pt x="20233" y="8832"/>
                      <a:pt x="20297" y="9878"/>
                    </a:cubicBezTo>
                    <a:cubicBezTo>
                      <a:pt x="20361" y="10925"/>
                      <a:pt x="818" y="11015"/>
                      <a:pt x="741" y="12074"/>
                    </a:cubicBezTo>
                    <a:cubicBezTo>
                      <a:pt x="664" y="13133"/>
                      <a:pt x="19930" y="13066"/>
                      <a:pt x="19993" y="14087"/>
                    </a:cubicBezTo>
                    <a:cubicBezTo>
                      <a:pt x="20055" y="15107"/>
                      <a:pt x="919" y="14979"/>
                      <a:pt x="983" y="16007"/>
                    </a:cubicBezTo>
                    <a:cubicBezTo>
                      <a:pt x="1046" y="17035"/>
                      <a:pt x="20025" y="17111"/>
                      <a:pt x="20239" y="18088"/>
                    </a:cubicBezTo>
                    <a:cubicBezTo>
                      <a:pt x="20452" y="19066"/>
                      <a:pt x="3875" y="18802"/>
                      <a:pt x="1765" y="19595"/>
                    </a:cubicBezTo>
                    <a:cubicBezTo>
                      <a:pt x="-344" y="20387"/>
                      <a:pt x="9369" y="21267"/>
                      <a:pt x="10890" y="21601"/>
                    </a:cubicBezTo>
                  </a:path>
                </a:pathLst>
              </a:custGeom>
              <a:noFill/>
              <a:ln w="25400">
                <a:solidFill>
                  <a:srgbClr val="FF0000"/>
                </a:solidFill>
                <a:miter lim="800000"/>
                <a:headEnd/>
                <a:tailEnd type="stealth" w="med" len="med"/>
              </a:ln>
            </p:spPr>
            <p:txBody>
              <a:bodyPr lIns="82295" tIns="41148" rIns="82295" bIns="41148"/>
              <a:lstStyle/>
              <a:p>
                <a:pPr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5400" name="Rectangle 19"/>
              <p:cNvSpPr>
                <a:spLocks/>
              </p:cNvSpPr>
              <p:nvPr/>
            </p:nvSpPr>
            <p:spPr bwMode="auto">
              <a:xfrm>
                <a:off x="196" y="3869"/>
                <a:ext cx="369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800">
                    <a:solidFill>
                      <a:srgbClr val="FF0000"/>
                    </a:solidFill>
                    <a:latin typeface="ＭＳ ゴシック" pitchFamily="49" charset="-128"/>
                    <a:ea typeface="ＭＳ ゴシック" pitchFamily="49" charset="-128"/>
                    <a:sym typeface="ＭＳ ゴシック" pitchFamily="49" charset="-128"/>
                  </a:rPr>
                  <a:t>Ｘ</a:t>
                </a:r>
                <a:r>
                  <a:rPr lang="en-US" altLang="ja-JP" sz="1800">
                    <a:solidFill>
                      <a:srgbClr val="FF0000"/>
                    </a:solidFill>
                    <a:latin typeface="ＭＳ ゴシック" pitchFamily="49" charset="-128"/>
                    <a:ea typeface="ＭＳ ゴシック" pitchFamily="49" charset="-128"/>
                    <a:sym typeface="ＭＳ ゴシック" pitchFamily="49" charset="-128"/>
                  </a:rPr>
                  <a:t>ray</a:t>
                </a:r>
              </a:p>
            </p:txBody>
          </p:sp>
          <p:sp>
            <p:nvSpPr>
              <p:cNvPr id="337" name="Oval 23"/>
              <p:cNvSpPr>
                <a:spLocks/>
              </p:cNvSpPr>
              <p:nvPr/>
            </p:nvSpPr>
            <p:spPr bwMode="auto">
              <a:xfrm>
                <a:off x="467" y="3806"/>
                <a:ext cx="52" cy="54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0C8400"/>
                  </a:gs>
                </a:gsLst>
                <a:lin ang="3480000" scaled="1"/>
              </a:gradFill>
              <a:ln w="25400">
                <a:noFill/>
                <a:round/>
                <a:headEnd/>
                <a:tailEnd/>
              </a:ln>
            </p:spPr>
            <p:txBody>
              <a:bodyPr lIns="82295" tIns="41148" rIns="82295" bIns="41148"/>
              <a:lstStyle/>
              <a:p>
                <a:pPr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8" name="AutoShape 24"/>
              <p:cNvSpPr>
                <a:spLocks/>
              </p:cNvSpPr>
              <p:nvPr/>
            </p:nvSpPr>
            <p:spPr bwMode="auto">
              <a:xfrm rot="-1225082">
                <a:off x="485" y="3789"/>
                <a:ext cx="181" cy="21"/>
              </a:xfrm>
              <a:prstGeom prst="roundRect">
                <a:avLst>
                  <a:gd name="adj" fmla="val 50000"/>
                </a:avLst>
              </a:prstGeom>
              <a:solidFill>
                <a:srgbClr val="FF0000">
                  <a:alpha val="49803"/>
                </a:srgbClr>
              </a:solidFill>
              <a:ln w="25400">
                <a:noFill/>
                <a:round/>
                <a:headEnd/>
                <a:tailEnd/>
              </a:ln>
            </p:spPr>
            <p:txBody>
              <a:bodyPr lIns="82295" tIns="41148" rIns="82295" bIns="41148"/>
              <a:lstStyle/>
              <a:p>
                <a:pPr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5403" name="Rectangle 237"/>
              <p:cNvSpPr>
                <a:spLocks noChangeArrowheads="1"/>
              </p:cNvSpPr>
              <p:nvPr/>
            </p:nvSpPr>
            <p:spPr bwMode="auto">
              <a:xfrm>
                <a:off x="733" y="3689"/>
                <a:ext cx="11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Helvetica" pitchFamily="34" charset="0"/>
                </a:endParaRPr>
              </a:p>
            </p:txBody>
          </p:sp>
        </p:grpSp>
        <p:sp>
          <p:nvSpPr>
            <p:cNvPr id="185386" name="Rectangle 15"/>
            <p:cNvSpPr>
              <a:spLocks/>
            </p:cNvSpPr>
            <p:nvPr/>
          </p:nvSpPr>
          <p:spPr bwMode="auto">
            <a:xfrm>
              <a:off x="522" y="3361"/>
              <a:ext cx="197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800">
                  <a:solidFill>
                    <a:prstClr val="black"/>
                  </a:solidFill>
                  <a:latin typeface="ＭＳ ゴシック" pitchFamily="49" charset="-128"/>
                  <a:ea typeface="ＭＳ ゴシック" pitchFamily="49" charset="-128"/>
                  <a:sym typeface="ＭＳ ゴシック" pitchFamily="49" charset="-128"/>
                </a:rPr>
                <a:t>Ｋ</a:t>
              </a:r>
              <a:r>
                <a:rPr lang="ja-JP" altLang="en-US" sz="1800" baseline="32000">
                  <a:solidFill>
                    <a:prstClr val="black"/>
                  </a:solidFill>
                  <a:latin typeface="ＭＳ ゴシック" pitchFamily="49" charset="-128"/>
                  <a:ea typeface="ＭＳ ゴシック" pitchFamily="49" charset="-128"/>
                  <a:sym typeface="ＭＳ ゴシック" pitchFamily="49" charset="-128"/>
                </a:rPr>
                <a:t>−</a:t>
              </a:r>
              <a:endParaRPr lang="ja-JP" altLang="en-US" sz="1800">
                <a:solidFill>
                  <a:prstClr val="black"/>
                </a:solidFill>
                <a:latin typeface="ＭＳ ゴシック" pitchFamily="49" charset="-128"/>
                <a:ea typeface="ＭＳ ゴシック" pitchFamily="49" charset="-128"/>
                <a:sym typeface="ＭＳ ゴシック" pitchFamily="49" charset="-128"/>
              </a:endParaRPr>
            </a:p>
          </p:txBody>
        </p:sp>
        <p:sp>
          <p:nvSpPr>
            <p:cNvPr id="323" name="Oval 17"/>
            <p:cNvSpPr>
              <a:spLocks/>
            </p:cNvSpPr>
            <p:nvPr/>
          </p:nvSpPr>
          <p:spPr bwMode="auto">
            <a:xfrm>
              <a:off x="460" y="3473"/>
              <a:ext cx="52" cy="54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C8400"/>
                </a:gs>
              </a:gsLst>
              <a:lin ang="3480000" scaled="1"/>
            </a:gradFill>
            <a:ln w="25400">
              <a:noFill/>
              <a:round/>
              <a:headEnd/>
              <a:tailEnd/>
            </a:ln>
          </p:spPr>
          <p:txBody>
            <a:bodyPr lIns="82295" tIns="41148" rIns="82295" bIns="41148"/>
            <a:lstStyle/>
            <a:p>
              <a:pPr>
                <a:defRPr/>
              </a:pPr>
              <a:endParaRPr lang="ja-JP" altLang="en-US" sz="11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85365" name="Group 264"/>
          <p:cNvGrpSpPr>
            <a:grpSpLocks/>
          </p:cNvGrpSpPr>
          <p:nvPr/>
        </p:nvGrpSpPr>
        <p:grpSpPr bwMode="auto">
          <a:xfrm>
            <a:off x="12700" y="3490913"/>
            <a:ext cx="2814638" cy="1831975"/>
            <a:chOff x="8" y="2199"/>
            <a:chExt cx="1773" cy="1154"/>
          </a:xfrm>
        </p:grpSpPr>
        <p:sp>
          <p:nvSpPr>
            <p:cNvPr id="185376" name="Line 246"/>
            <p:cNvSpPr>
              <a:spLocks noChangeShapeType="1"/>
            </p:cNvSpPr>
            <p:nvPr/>
          </p:nvSpPr>
          <p:spPr bwMode="auto">
            <a:xfrm flipV="1">
              <a:off x="1048" y="2349"/>
              <a:ext cx="733" cy="195"/>
            </a:xfrm>
            <a:prstGeom prst="line">
              <a:avLst/>
            </a:prstGeom>
            <a:noFill/>
            <a:ln w="28575">
              <a:solidFill>
                <a:srgbClr val="FC0128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377" name="正方形/長方形 132"/>
            <p:cNvSpPr>
              <a:spLocks noChangeArrowheads="1"/>
            </p:cNvSpPr>
            <p:nvPr/>
          </p:nvSpPr>
          <p:spPr bwMode="auto">
            <a:xfrm>
              <a:off x="24" y="2199"/>
              <a:ext cx="1028" cy="115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ja-JP" sz="1800">
                <a:solidFill>
                  <a:srgbClr val="0000FF"/>
                </a:solidFill>
                <a:latin typeface="Helvetica" pitchFamily="34" charset="0"/>
              </a:endParaRPr>
            </a:p>
          </p:txBody>
        </p:sp>
        <p:pic>
          <p:nvPicPr>
            <p:cNvPr id="185378" name="Picture 28" descr="原子核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" y="2254"/>
              <a:ext cx="787" cy="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5379" name="Group 29"/>
            <p:cNvGrpSpPr>
              <a:grpSpLocks/>
            </p:cNvGrpSpPr>
            <p:nvPr/>
          </p:nvGrpSpPr>
          <p:grpSpPr bwMode="auto">
            <a:xfrm>
              <a:off x="527" y="2544"/>
              <a:ext cx="171" cy="166"/>
              <a:chOff x="1426" y="2134"/>
              <a:chExt cx="124" cy="120"/>
            </a:xfrm>
          </p:grpSpPr>
          <p:sp>
            <p:nvSpPr>
              <p:cNvPr id="185383" name="Oval 30"/>
              <p:cNvSpPr>
                <a:spLocks noChangeArrowheads="1"/>
              </p:cNvSpPr>
              <p:nvPr/>
            </p:nvSpPr>
            <p:spPr bwMode="auto">
              <a:xfrm>
                <a:off x="1426" y="2134"/>
                <a:ext cx="124" cy="12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Helvetica" pitchFamily="34" charset="0"/>
                </a:endParaRPr>
              </a:p>
            </p:txBody>
          </p:sp>
          <p:sp>
            <p:nvSpPr>
              <p:cNvPr id="185384" name="Oval 31"/>
              <p:cNvSpPr>
                <a:spLocks noChangeArrowheads="1"/>
              </p:cNvSpPr>
              <p:nvPr/>
            </p:nvSpPr>
            <p:spPr bwMode="auto">
              <a:xfrm>
                <a:off x="1431" y="2136"/>
                <a:ext cx="116" cy="114"/>
              </a:xfrm>
              <a:prstGeom prst="ellipse">
                <a:avLst/>
              </a:prstGeom>
              <a:gradFill rotWithShape="1">
                <a:gsLst>
                  <a:gs pos="0">
                    <a:srgbClr val="00CC00">
                      <a:alpha val="0"/>
                    </a:srgbClr>
                  </a:gs>
                  <a:gs pos="100000">
                    <a:srgbClr val="005E00">
                      <a:alpha val="67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800">
                  <a:solidFill>
                    <a:srgbClr val="0000FF"/>
                  </a:solidFill>
                  <a:latin typeface="Helvetica" pitchFamily="34" charset="0"/>
                </a:endParaRPr>
              </a:p>
            </p:txBody>
          </p:sp>
        </p:grpSp>
        <p:sp>
          <p:nvSpPr>
            <p:cNvPr id="185380" name="Rectangle 32"/>
            <p:cNvSpPr>
              <a:spLocks noChangeArrowheads="1"/>
            </p:cNvSpPr>
            <p:nvPr/>
          </p:nvSpPr>
          <p:spPr bwMode="auto">
            <a:xfrm>
              <a:off x="117" y="2946"/>
              <a:ext cx="87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200">
                  <a:solidFill>
                    <a:srgbClr val="0000FF"/>
                  </a:solidFill>
                  <a:latin typeface="Helvetica" pitchFamily="34" charset="0"/>
                  <a:ea typeface="HGSｺﾞｼｯｸE" pitchFamily="50" charset="-128"/>
                </a:rPr>
                <a:t>Implantation of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200">
                  <a:solidFill>
                    <a:srgbClr val="0000FF"/>
                  </a:solidFill>
                  <a:latin typeface="Helvetica" pitchFamily="34" charset="0"/>
                  <a:ea typeface="HGSｺﾞｼｯｸE" pitchFamily="50" charset="-128"/>
                </a:rPr>
                <a:t>Kaon and the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200">
                  <a:solidFill>
                    <a:srgbClr val="0000FF"/>
                  </a:solidFill>
                  <a:latin typeface="Helvetica" pitchFamily="34" charset="0"/>
                  <a:ea typeface="HGSｺﾞｼｯｸE" pitchFamily="50" charset="-128"/>
                </a:rPr>
                <a:t>nuclear shrinkage</a:t>
              </a:r>
              <a:endParaRPr lang="en-US" altLang="ja-JP" sz="1800">
                <a:solidFill>
                  <a:srgbClr val="0000FF"/>
                </a:solidFill>
                <a:latin typeface="ＭＳ Ｐゴシック" pitchFamily="50" charset="-128"/>
              </a:endParaRPr>
            </a:p>
          </p:txBody>
        </p:sp>
        <p:sp>
          <p:nvSpPr>
            <p:cNvPr id="185381" name="Line 33"/>
            <p:cNvSpPr>
              <a:spLocks noChangeShapeType="1"/>
            </p:cNvSpPr>
            <p:nvPr/>
          </p:nvSpPr>
          <p:spPr bwMode="auto">
            <a:xfrm rot="20510912" flipV="1">
              <a:off x="317" y="2704"/>
              <a:ext cx="293" cy="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382" name="正方形/長方形 139"/>
            <p:cNvSpPr>
              <a:spLocks noChangeArrowheads="1"/>
            </p:cNvSpPr>
            <p:nvPr/>
          </p:nvSpPr>
          <p:spPr bwMode="auto">
            <a:xfrm>
              <a:off x="8" y="2790"/>
              <a:ext cx="562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solidFill>
                    <a:srgbClr val="1F497D"/>
                  </a:solidFill>
                  <a:latin typeface="Helvetica" pitchFamily="34" charset="0"/>
                  <a:ea typeface="HGP明朝E" pitchFamily="18" charset="-128"/>
                </a:rPr>
                <a:t>K meson</a:t>
              </a:r>
            </a:p>
          </p:txBody>
        </p:sp>
      </p:grpSp>
      <p:sp>
        <p:nvSpPr>
          <p:cNvPr id="185366" name="Line 142"/>
          <p:cNvSpPr>
            <a:spLocks noChangeShapeType="1"/>
          </p:cNvSpPr>
          <p:nvPr/>
        </p:nvSpPr>
        <p:spPr bwMode="auto">
          <a:xfrm flipV="1">
            <a:off x="4140200" y="4005263"/>
            <a:ext cx="3168650" cy="1223962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118" tIns="45559" rIns="91118" bIns="45559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5367" name="Text Box 143"/>
          <p:cNvSpPr txBox="1">
            <a:spLocks noChangeArrowheads="1"/>
          </p:cNvSpPr>
          <p:nvPr/>
        </p:nvSpPr>
        <p:spPr bwMode="auto">
          <a:xfrm>
            <a:off x="5037138" y="2117725"/>
            <a:ext cx="7381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ja-JP" sz="20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E19</a:t>
            </a:r>
          </a:p>
        </p:txBody>
      </p:sp>
      <p:sp>
        <p:nvSpPr>
          <p:cNvPr id="185368" name="Text Box 144"/>
          <p:cNvSpPr txBox="1">
            <a:spLocks noChangeArrowheads="1"/>
          </p:cNvSpPr>
          <p:nvPr/>
        </p:nvSpPr>
        <p:spPr bwMode="auto">
          <a:xfrm>
            <a:off x="1138238" y="6221414"/>
            <a:ext cx="7381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ja-JP" sz="20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E17</a:t>
            </a:r>
          </a:p>
        </p:txBody>
      </p:sp>
      <p:sp>
        <p:nvSpPr>
          <p:cNvPr id="185369" name="Text Box 145"/>
          <p:cNvSpPr txBox="1">
            <a:spLocks noChangeArrowheads="1"/>
          </p:cNvSpPr>
          <p:nvPr/>
        </p:nvSpPr>
        <p:spPr bwMode="auto">
          <a:xfrm>
            <a:off x="7375526" y="3346450"/>
            <a:ext cx="738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18" tIns="45559" rIns="91118" bIns="45559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ja-JP" sz="20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E14</a:t>
            </a:r>
          </a:p>
        </p:txBody>
      </p:sp>
      <p:grpSp>
        <p:nvGrpSpPr>
          <p:cNvPr id="185370" name="グループ化 139"/>
          <p:cNvGrpSpPr>
            <a:grpSpLocks/>
          </p:cNvGrpSpPr>
          <p:nvPr/>
        </p:nvGrpSpPr>
        <p:grpSpPr bwMode="auto">
          <a:xfrm>
            <a:off x="5907088" y="1347788"/>
            <a:ext cx="2692400" cy="3402012"/>
            <a:chOff x="5907087" y="1347788"/>
            <a:chExt cx="2692401" cy="3402011"/>
          </a:xfrm>
        </p:grpSpPr>
        <p:grpSp>
          <p:nvGrpSpPr>
            <p:cNvPr id="185371" name="Group 259"/>
            <p:cNvGrpSpPr>
              <a:grpSpLocks/>
            </p:cNvGrpSpPr>
            <p:nvPr/>
          </p:nvGrpSpPr>
          <p:grpSpPr bwMode="auto">
            <a:xfrm>
              <a:off x="6088063" y="1347788"/>
              <a:ext cx="2511425" cy="1011238"/>
              <a:chOff x="3852" y="831"/>
              <a:chExt cx="1582" cy="637"/>
            </a:xfrm>
          </p:grpSpPr>
          <p:sp>
            <p:nvSpPr>
              <p:cNvPr id="185374" name="正方形/長方形 138"/>
              <p:cNvSpPr>
                <a:spLocks noChangeArrowheads="1"/>
              </p:cNvSpPr>
              <p:nvPr/>
            </p:nvSpPr>
            <p:spPr bwMode="auto">
              <a:xfrm>
                <a:off x="3852" y="831"/>
                <a:ext cx="1582" cy="637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1400">
                  <a:solidFill>
                    <a:srgbClr val="1F497D"/>
                  </a:solidFill>
                  <a:latin typeface="Helvetica" pitchFamily="34" charset="0"/>
                  <a:ea typeface="HG明朝B" pitchFamily="17" charset="-128"/>
                </a:endParaRPr>
              </a:p>
            </p:txBody>
          </p:sp>
          <p:pic>
            <p:nvPicPr>
              <p:cNvPr id="185375" name="Picture 3" descr=" Fig_0.jpg                                                      001A0811Macintosh HD                   BF291D49: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429" t="43462" r="30714" b="33292"/>
              <a:stretch>
                <a:fillRect/>
              </a:stretch>
            </p:blipFill>
            <p:spPr bwMode="auto">
              <a:xfrm>
                <a:off x="3956" y="840"/>
                <a:ext cx="1415" cy="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85372" name="Line 262"/>
            <p:cNvSpPr>
              <a:spLocks noChangeShapeType="1"/>
            </p:cNvSpPr>
            <p:nvPr/>
          </p:nvSpPr>
          <p:spPr bwMode="auto">
            <a:xfrm flipH="1">
              <a:off x="5907087" y="2336801"/>
              <a:ext cx="1236664" cy="2412998"/>
            </a:xfrm>
            <a:prstGeom prst="line">
              <a:avLst/>
            </a:prstGeom>
            <a:noFill/>
            <a:ln w="28575">
              <a:solidFill>
                <a:srgbClr val="FC0128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5373" name="Rectangle 263"/>
            <p:cNvSpPr>
              <a:spLocks noChangeArrowheads="1"/>
            </p:cNvSpPr>
            <p:nvPr/>
          </p:nvSpPr>
          <p:spPr bwMode="auto">
            <a:xfrm>
              <a:off x="6127751" y="1398588"/>
              <a:ext cx="776287" cy="45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solidFill>
                    <a:srgbClr val="1F497D"/>
                  </a:solidFill>
                  <a:latin typeface="Helvetica" pitchFamily="34" charset="0"/>
                  <a:ea typeface="HG明朝B" pitchFamily="17" charset="-128"/>
                </a:rPr>
                <a:t>T-viola-</a:t>
              </a:r>
            </a:p>
            <a:p>
              <a:pPr eaLnBrk="1" hangingPunct="1">
                <a:lnSpc>
                  <a:spcPct val="7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solidFill>
                    <a:srgbClr val="1F497D"/>
                  </a:solidFill>
                  <a:latin typeface="Helvetica" pitchFamily="34" charset="0"/>
                  <a:ea typeface="HG明朝B" pitchFamily="17" charset="-128"/>
                </a:rPr>
                <a:t>tion</a:t>
              </a: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108178" y="676275"/>
            <a:ext cx="344939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Since 24/April/2015 the normal operation has re-started!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51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7704" y="29308"/>
            <a:ext cx="6012668" cy="598078"/>
          </a:xfrm>
        </p:spPr>
        <p:txBody>
          <a:bodyPr/>
          <a:lstStyle/>
          <a:p>
            <a:r>
              <a:rPr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1540" y="944724"/>
            <a:ext cx="8229600" cy="5733256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KEK organization</a:t>
            </a:r>
          </a:p>
          <a:p>
            <a:r>
              <a:rPr kumimoji="1" lang="en-US" altLang="ja-JP" dirty="0" smtClean="0"/>
              <a:t>Roadmap</a:t>
            </a:r>
            <a:r>
              <a:rPr lang="ja-JP" altLang="en-US" dirty="0"/>
              <a:t> </a:t>
            </a:r>
            <a:r>
              <a:rPr lang="en-US" altLang="ja-JP" dirty="0" smtClean="0"/>
              <a:t>and diverse physics project</a:t>
            </a:r>
          </a:p>
          <a:p>
            <a:r>
              <a:rPr lang="en-US" altLang="ja-JP" dirty="0" smtClean="0"/>
              <a:t>HL-LHC and KEK/Japan</a:t>
            </a:r>
          </a:p>
          <a:p>
            <a:r>
              <a:rPr lang="en-US" altLang="ja-JP" dirty="0" smtClean="0"/>
              <a:t>Various R&amp;D activities for HL-LHC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94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Picture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" y="1611630"/>
            <a:ext cx="524637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1188" y="0"/>
            <a:ext cx="3886170" cy="561348"/>
          </a:xfrm>
          <a:ln/>
        </p:spPr>
        <p:txBody>
          <a:bodyPr lIns="0" tIns="0" rIns="0" bIns="0"/>
          <a:lstStyle/>
          <a:p>
            <a:pPr algn="l"/>
            <a:r>
              <a:rPr lang="en-US" altLang="ja-JP" dirty="0"/>
              <a:t>J-PARC </a:t>
            </a:r>
            <a:r>
              <a:rPr lang="en-US" altLang="ja-JP" dirty="0" smtClean="0"/>
              <a:t>KOTO experiment              </a:t>
            </a:r>
            <a:endParaRPr lang="en-US" altLang="ja-JP" dirty="0"/>
          </a:p>
        </p:txBody>
      </p:sp>
      <p:sp>
        <p:nvSpPr>
          <p:cNvPr id="29698" name="Rectangle 2"/>
          <p:cNvSpPr>
            <a:spLocks/>
          </p:cNvSpPr>
          <p:nvPr/>
        </p:nvSpPr>
        <p:spPr bwMode="auto">
          <a:xfrm>
            <a:off x="-155733" y="5183683"/>
            <a:ext cx="8376762" cy="1874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627273" indent="-399158">
              <a:lnSpc>
                <a:spcPct val="10000"/>
              </a:lnSpc>
              <a:spcBef>
                <a:spcPts val="1620"/>
              </a:spcBef>
              <a:buSzPct val="171000"/>
              <a:buFont typeface="Gill Sans" charset="0"/>
              <a:buChar char="•"/>
            </a:pPr>
            <a:r>
              <a:rPr lang="en-US" altLang="ja-JP" sz="2200" b="1" dirty="0" err="1">
                <a:solidFill>
                  <a:srgbClr val="FF0000"/>
                </a:solidFill>
                <a:cs typeface="Gill Sans" charset="0"/>
              </a:rPr>
              <a:t>CsI</a:t>
            </a:r>
            <a:r>
              <a:rPr lang="en-US" altLang="ja-JP" sz="2200" b="1" dirty="0">
                <a:solidFill>
                  <a:srgbClr val="FF0000"/>
                </a:solidFill>
                <a:cs typeface="Gill Sans" charset="0"/>
              </a:rPr>
              <a:t> calorimeter</a:t>
            </a:r>
            <a:r>
              <a:rPr lang="en-US" altLang="ja-JP" sz="2200" dirty="0">
                <a:solidFill>
                  <a:srgbClr val="FF0000"/>
                </a:solidFill>
                <a:cs typeface="Gill Sans" charset="0"/>
              </a:rPr>
              <a:t>  to measure  </a:t>
            </a:r>
            <a:r>
              <a:rPr lang="en-US" altLang="ja-JP" sz="2200" dirty="0">
                <a:solidFill>
                  <a:srgbClr val="0000FF"/>
                </a:solidFill>
              </a:rPr>
              <a:t/>
            </a:r>
            <a:br>
              <a:rPr lang="en-US" altLang="ja-JP" sz="2200" dirty="0">
                <a:solidFill>
                  <a:srgbClr val="0000FF"/>
                </a:solidFill>
              </a:rPr>
            </a:br>
            <a:r>
              <a:rPr lang="en-US" altLang="ja-JP" sz="2200" dirty="0">
                <a:solidFill>
                  <a:srgbClr val="0000FF"/>
                </a:solidFill>
              </a:rPr>
              <a:t/>
            </a:r>
            <a:br>
              <a:rPr lang="en-US" altLang="ja-JP" sz="2200" dirty="0">
                <a:solidFill>
                  <a:srgbClr val="0000FF"/>
                </a:solidFill>
              </a:rPr>
            </a:br>
            <a:r>
              <a:rPr lang="en-US" altLang="ja-JP" sz="2200" dirty="0">
                <a:solidFill>
                  <a:srgbClr val="0000FF"/>
                </a:solidFill>
              </a:rPr>
              <a:t> </a:t>
            </a:r>
          </a:p>
          <a:p>
            <a:pPr marL="627273" indent="-399158">
              <a:lnSpc>
                <a:spcPct val="10000"/>
              </a:lnSpc>
              <a:spcBef>
                <a:spcPts val="1620"/>
              </a:spcBef>
              <a:buSzPct val="171000"/>
              <a:buFont typeface="Gill Sans" charset="0"/>
              <a:buChar char="•"/>
            </a:pP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>background rejection:</a:t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>hermetic extra-particle detection ( </a:t>
            </a:r>
            <a:r>
              <a:rPr lang="ja-JP" altLang="en-US" sz="2200" dirty="0">
                <a:solidFill>
                  <a:srgbClr val="008000"/>
                </a:solidFill>
                <a:latin typeface="Arial"/>
                <a:cs typeface="Gill Sans" charset="0"/>
              </a:rPr>
              <a:t>“</a:t>
            </a: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>veto</a:t>
            </a:r>
            <a:r>
              <a:rPr lang="ja-JP" altLang="en-US" sz="2200" dirty="0">
                <a:solidFill>
                  <a:srgbClr val="008000"/>
                </a:solidFill>
                <a:latin typeface="Arial"/>
                <a:cs typeface="Gill Sans" charset="0"/>
              </a:rPr>
              <a:t>”</a:t>
            </a: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>)</a:t>
            </a:r>
            <a:br>
              <a:rPr lang="en-US" altLang="ja-JP" sz="2200" dirty="0">
                <a:solidFill>
                  <a:srgbClr val="008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8000"/>
                </a:solidFill>
                <a:cs typeface="Gill Sans" charset="0"/>
              </a:rPr>
              <a:t> </a:t>
            </a:r>
            <a:r>
              <a:rPr lang="en-US" altLang="ja-JP" sz="2200" dirty="0">
                <a:solidFill>
                  <a:prstClr val="black"/>
                </a:solidFill>
              </a:rPr>
              <a:t/>
            </a:r>
            <a:br>
              <a:rPr lang="en-US" altLang="ja-JP" sz="2200" dirty="0">
                <a:solidFill>
                  <a:prstClr val="black"/>
                </a:solidFill>
              </a:rPr>
            </a:br>
            <a:r>
              <a:rPr lang="en-US" altLang="ja-JP" sz="2200" dirty="0">
                <a:solidFill>
                  <a:prstClr val="black"/>
                </a:solidFill>
              </a:rPr>
              <a:t/>
            </a:r>
            <a:br>
              <a:rPr lang="en-US" altLang="ja-JP" sz="2200" dirty="0">
                <a:solidFill>
                  <a:prstClr val="black"/>
                </a:solidFill>
              </a:rPr>
            </a:br>
            <a:endParaRPr lang="en-US" altLang="ja-JP" sz="2200" dirty="0">
              <a:solidFill>
                <a:prstClr val="black"/>
              </a:solidFill>
            </a:endParaRPr>
          </a:p>
          <a:p>
            <a:pPr marL="627273" indent="-399158">
              <a:lnSpc>
                <a:spcPct val="10000"/>
              </a:lnSpc>
              <a:spcBef>
                <a:spcPts val="1620"/>
              </a:spcBef>
              <a:buSzPct val="171000"/>
              <a:buFont typeface="Gill Sans" charset="0"/>
              <a:buChar char="•"/>
            </a:pP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>Trigger/DAQ (37k channels): </a:t>
            </a:r>
            <a:br>
              <a:rPr lang="en-US" altLang="ja-JP" sz="2200" dirty="0">
                <a:solidFill>
                  <a:srgbClr val="800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800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800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800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800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800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800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800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/>
            </a:r>
            <a:br>
              <a:rPr lang="en-US" altLang="ja-JP" sz="2200" dirty="0">
                <a:solidFill>
                  <a:srgbClr val="800000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800000"/>
                </a:solidFill>
                <a:cs typeface="Gill Sans" charset="0"/>
              </a:rPr>
              <a:t>waveform digitization (14bits, 125MHz ADC),  pipeline readout</a:t>
            </a:r>
          </a:p>
        </p:txBody>
      </p:sp>
      <p:sp>
        <p:nvSpPr>
          <p:cNvPr id="29699" name="Rectangle 3"/>
          <p:cNvSpPr>
            <a:spLocks/>
          </p:cNvSpPr>
          <p:nvPr/>
        </p:nvSpPr>
        <p:spPr bwMode="auto">
          <a:xfrm>
            <a:off x="298609" y="1554480"/>
            <a:ext cx="5612130" cy="70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2200" dirty="0">
                <a:solidFill>
                  <a:srgbClr val="0000FF"/>
                </a:solidFill>
                <a:cs typeface="Gill Sans" charset="0"/>
              </a:rPr>
              <a:t>- CP symmetry breaking</a:t>
            </a:r>
            <a:br>
              <a:rPr lang="en-US" altLang="ja-JP" sz="2200" dirty="0">
                <a:solidFill>
                  <a:srgbClr val="0000FF"/>
                </a:solidFill>
                <a:cs typeface="Gill Sans" charset="0"/>
              </a:rPr>
            </a:br>
            <a:r>
              <a:rPr lang="en-US" altLang="ja-JP" sz="2200" dirty="0">
                <a:solidFill>
                  <a:srgbClr val="0000FF"/>
                </a:solidFill>
                <a:cs typeface="Gill Sans" charset="0"/>
              </a:rPr>
              <a:t>- rare decay:                                       in the SM 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237" y="4951222"/>
            <a:ext cx="116586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1038702"/>
            <a:ext cx="2788920" cy="53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8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304" y="852964"/>
            <a:ext cx="2045970" cy="267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811" y="1965960"/>
            <a:ext cx="2508885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870" y="3783330"/>
            <a:ext cx="3276124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7" name="Rectangle 11"/>
          <p:cNvSpPr>
            <a:spLocks/>
          </p:cNvSpPr>
          <p:nvPr/>
        </p:nvSpPr>
        <p:spPr bwMode="auto">
          <a:xfrm>
            <a:off x="4833181" y="654564"/>
            <a:ext cx="4537710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554" bIns="0"/>
          <a:lstStyle/>
          <a:p>
            <a:pPr marL="39919"/>
            <a:r>
              <a:rPr lang="en-US" altLang="ja-JP" sz="1300" dirty="0">
                <a:solidFill>
                  <a:srgbClr val="FF0000"/>
                </a:solidFill>
                <a:latin typeface="Arial Bold" charset="0"/>
                <a:cs typeface="Arial Bold" charset="0"/>
                <a:sym typeface="Arial Bold" charset="0"/>
              </a:rPr>
              <a:t>65 participants from Japan, US, Korea, Taiwan, Russia</a:t>
            </a:r>
          </a:p>
        </p:txBody>
      </p:sp>
    </p:spTree>
    <p:extLst>
      <p:ext uri="{BB962C8B-B14F-4D97-AF65-F5344CB8AC3E}">
        <p14:creationId xmlns:p14="http://schemas.microsoft.com/office/powerpoint/2010/main" val="35243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>
            <a:spLocks noGrp="1"/>
          </p:cNvSpPr>
          <p:nvPr>
            <p:ph type="title"/>
          </p:nvPr>
        </p:nvSpPr>
        <p:spPr>
          <a:xfrm>
            <a:off x="920151" y="2705"/>
            <a:ext cx="7358063" cy="58611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8400">
                <a:solidFill>
                  <a:srgbClr val="011993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chemeClr val="bg1"/>
                </a:solidFill>
              </a:rPr>
              <a:t>COMET Phase I &amp; II</a:t>
            </a:r>
          </a:p>
        </p:txBody>
      </p:sp>
      <p:pic>
        <p:nvPicPr>
          <p:cNvPr id="52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1852" y="1268016"/>
            <a:ext cx="2946797" cy="3110172"/>
          </a:xfrm>
          <a:prstGeom prst="rect">
            <a:avLst/>
          </a:prstGeom>
          <a:ln w="12700">
            <a:miter lim="400000"/>
          </a:ln>
        </p:spPr>
      </p:pic>
      <p:sp>
        <p:nvSpPr>
          <p:cNvPr id="529" name="Shape 529"/>
          <p:cNvSpPr/>
          <p:nvPr/>
        </p:nvSpPr>
        <p:spPr>
          <a:xfrm>
            <a:off x="5902523" y="1223367"/>
            <a:ext cx="2928938" cy="1035844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ヒラギノ角ゴ Pro W3"/>
              <a:ea typeface="ヒラギノ角ゴ Pro W3"/>
              <a:cs typeface="ヒラギノ角ゴ Pro W3"/>
              <a:sym typeface="ヒラギノ角ゴ Pro W3"/>
            </a:endParaRPr>
          </a:p>
        </p:txBody>
      </p:sp>
      <p:sp>
        <p:nvSpPr>
          <p:cNvPr id="530" name="Shape 530"/>
          <p:cNvSpPr/>
          <p:nvPr/>
        </p:nvSpPr>
        <p:spPr>
          <a:xfrm>
            <a:off x="7509981" y="1915329"/>
            <a:ext cx="71654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2600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0000"/>
                </a:solidFill>
              </a:rPr>
              <a:t>Phase I</a:t>
            </a:r>
          </a:p>
        </p:txBody>
      </p:sp>
      <p:sp>
        <p:nvSpPr>
          <p:cNvPr id="531" name="Shape 531"/>
          <p:cNvSpPr/>
          <p:nvPr/>
        </p:nvSpPr>
        <p:spPr>
          <a:xfrm>
            <a:off x="7483228" y="2370743"/>
            <a:ext cx="77264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9300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00000"/>
                </a:solidFill>
              </a:rPr>
              <a:t>Phase II</a:t>
            </a:r>
          </a:p>
        </p:txBody>
      </p:sp>
      <p:grpSp>
        <p:nvGrpSpPr>
          <p:cNvPr id="542" name="Group 542"/>
          <p:cNvGrpSpPr/>
          <p:nvPr/>
        </p:nvGrpSpPr>
        <p:grpSpPr>
          <a:xfrm>
            <a:off x="4272508" y="4955978"/>
            <a:ext cx="2358205" cy="1741290"/>
            <a:chOff x="0" y="0"/>
            <a:chExt cx="3353890" cy="2476501"/>
          </a:xfrm>
        </p:grpSpPr>
        <p:pic>
          <p:nvPicPr>
            <p:cNvPr id="538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353891" cy="24765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39" name="Shape 539"/>
            <p:cNvSpPr/>
            <p:nvPr/>
          </p:nvSpPr>
          <p:spPr>
            <a:xfrm flipH="1">
              <a:off x="1783080" y="250474"/>
              <a:ext cx="1" cy="2013755"/>
            </a:xfrm>
            <a:prstGeom prst="line">
              <a:avLst/>
            </a:prstGeom>
            <a:noFill/>
            <a:ln w="12700" cap="flat">
              <a:solidFill>
                <a:srgbClr val="9452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320744">
                <a:defRPr sz="1200"/>
              </a:pPr>
              <a:endParaRPr sz="1200">
                <a:solidFill>
                  <a:prstClr val="black"/>
                </a:solidFill>
              </a:endParaRPr>
            </a:p>
          </p:txBody>
        </p:sp>
        <p:sp>
          <p:nvSpPr>
            <p:cNvPr id="540" name="Shape 540"/>
            <p:cNvSpPr/>
            <p:nvPr/>
          </p:nvSpPr>
          <p:spPr>
            <a:xfrm flipH="1">
              <a:off x="1783080" y="650965"/>
              <a:ext cx="576323" cy="1"/>
            </a:xfrm>
            <a:prstGeom prst="line">
              <a:avLst/>
            </a:prstGeom>
            <a:noFill/>
            <a:ln w="38100" cap="flat">
              <a:solidFill>
                <a:srgbClr val="9452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320744">
                <a:defRPr sz="1200"/>
              </a:pPr>
              <a:endParaRPr sz="1200">
                <a:solidFill>
                  <a:prstClr val="black"/>
                </a:solidFill>
              </a:endParaRPr>
            </a:p>
          </p:txBody>
        </p:sp>
        <p:sp>
          <p:nvSpPr>
            <p:cNvPr id="541" name="Shape 541"/>
            <p:cNvSpPr/>
            <p:nvPr/>
          </p:nvSpPr>
          <p:spPr>
            <a:xfrm>
              <a:off x="1871484" y="254725"/>
              <a:ext cx="1471550" cy="3679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solidFill>
                    <a:srgbClr val="945200"/>
                  </a:solid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rgbClr val="000000"/>
                  </a:solidFill>
                </a:rPr>
                <a:t>104MeV/c</a:t>
              </a:r>
            </a:p>
          </p:txBody>
        </p:sp>
      </p:grpSp>
      <p:sp>
        <p:nvSpPr>
          <p:cNvPr id="543" name="Shape 543"/>
          <p:cNvSpPr/>
          <p:nvPr/>
        </p:nvSpPr>
        <p:spPr>
          <a:xfrm>
            <a:off x="5857875" y="1178719"/>
            <a:ext cx="3018234" cy="3089672"/>
          </a:xfrm>
          <a:prstGeom prst="rect">
            <a:avLst/>
          </a:prstGeom>
          <a:ln w="25400">
            <a:solidFill>
              <a:srgbClr val="FF930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pPr>
            <a:endParaRPr sz="4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ヒラギノ角ゴ Pro W3"/>
              <a:ea typeface="ヒラギノ角ゴ Pro W3"/>
              <a:cs typeface="ヒラギノ角ゴ Pro W3"/>
              <a:sym typeface="ヒラギノ角ゴ Pro W3"/>
            </a:endParaRPr>
          </a:p>
        </p:txBody>
      </p:sp>
      <p:sp>
        <p:nvSpPr>
          <p:cNvPr id="544" name="Shape 544"/>
          <p:cNvSpPr/>
          <p:nvPr/>
        </p:nvSpPr>
        <p:spPr>
          <a:xfrm>
            <a:off x="4436857" y="4311103"/>
            <a:ext cx="1880323" cy="276999"/>
          </a:xfrm>
          <a:prstGeom prst="rect">
            <a:avLst/>
          </a:prstGeom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</a:lstStyle>
          <a:p>
            <a:pPr>
              <a:defRPr sz="1800"/>
            </a:pPr>
            <a:r>
              <a:rPr sz="1800" dirty="0">
                <a:solidFill>
                  <a:prstClr val="black"/>
                </a:solidFill>
              </a:rPr>
              <a:t>Phase </a:t>
            </a:r>
            <a:r>
              <a:rPr lang="en-US" altLang="ja-JP" sz="1800" dirty="0">
                <a:solidFill>
                  <a:prstClr val="black"/>
                </a:solidFill>
              </a:rPr>
              <a:t>I background</a:t>
            </a:r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545" name="Shape 545"/>
          <p:cNvSpPr/>
          <p:nvPr/>
        </p:nvSpPr>
        <p:spPr>
          <a:xfrm>
            <a:off x="4436815" y="4623545"/>
            <a:ext cx="2178844" cy="3693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>
              <a:defRPr sz="1800"/>
            </a:pPr>
            <a:r>
              <a:rPr sz="1200" dirty="0">
                <a:solidFill>
                  <a:prstClr val="black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rPr>
              <a:t>0.03 BG expected</a:t>
            </a:r>
          </a:p>
          <a:p>
            <a:pPr>
              <a:defRPr sz="1800"/>
            </a:pPr>
            <a:r>
              <a:rPr lang="en-US" sz="1200" dirty="0">
                <a:solidFill>
                  <a:prstClr val="black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rPr>
              <a:t>I</a:t>
            </a:r>
            <a:r>
              <a:rPr sz="1200" dirty="0">
                <a:solidFill>
                  <a:prstClr val="black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rPr>
              <a:t>n </a:t>
            </a:r>
            <a:r>
              <a:rPr lang="en-US" altLang="ja-JP" sz="1200" dirty="0">
                <a:solidFill>
                  <a:prstClr val="black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rPr>
              <a:t>7.8</a:t>
            </a:r>
            <a:r>
              <a:rPr sz="1200" dirty="0">
                <a:solidFill>
                  <a:prstClr val="black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rPr>
              <a:t>x10</a:t>
            </a:r>
            <a:r>
              <a:rPr sz="1200" baseline="31999" dirty="0">
                <a:solidFill>
                  <a:prstClr val="black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rPr>
              <a:t>6</a:t>
            </a:r>
            <a:r>
              <a:rPr sz="1200" dirty="0">
                <a:solidFill>
                  <a:prstClr val="black"/>
                </a:solidFill>
                <a:latin typeface="ヒラギノ角ゴ Pro W3"/>
                <a:ea typeface="ヒラギノ角ゴ Pro W3"/>
                <a:cs typeface="ヒラギノ角ゴ Pro W3"/>
                <a:sym typeface="ヒラギノ角ゴ Pro W3"/>
              </a:rPr>
              <a:t> sec running time</a:t>
            </a:r>
          </a:p>
        </p:txBody>
      </p:sp>
      <p:grpSp>
        <p:nvGrpSpPr>
          <p:cNvPr id="23" name="Group 594"/>
          <p:cNvGrpSpPr/>
          <p:nvPr/>
        </p:nvGrpSpPr>
        <p:grpSpPr>
          <a:xfrm>
            <a:off x="90720" y="4552715"/>
            <a:ext cx="4222158" cy="2097775"/>
            <a:chOff x="0" y="-1"/>
            <a:chExt cx="13112835" cy="6515099"/>
          </a:xfrm>
        </p:grpSpPr>
        <p:pic>
          <p:nvPicPr>
            <p:cNvPr id="24" name="image11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-1"/>
              <a:ext cx="13004801" cy="6515099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sp>
          <p:nvSpPr>
            <p:cNvPr id="25" name="Shape 576"/>
            <p:cNvSpPr/>
            <p:nvPr/>
          </p:nvSpPr>
          <p:spPr>
            <a:xfrm>
              <a:off x="8687488" y="2229486"/>
              <a:ext cx="2543011" cy="978997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397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solidFill>
                  <a:prstClr val="black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6" name="Shape 577"/>
            <p:cNvSpPr/>
            <p:nvPr/>
          </p:nvSpPr>
          <p:spPr>
            <a:xfrm>
              <a:off x="8761916" y="1688084"/>
              <a:ext cx="2588809" cy="764693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>
                <a:buClr>
                  <a:srgbClr val="FF2600"/>
                </a:buClr>
                <a:defRPr sz="1800">
                  <a:solidFill>
                    <a:srgbClr val="FF2600"/>
                  </a:solidFill>
                  <a:uFill>
                    <a:solidFill>
                      <a:srgbClr val="FF2600"/>
                    </a:solidFill>
                  </a:u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1100" dirty="0">
                  <a:solidFill>
                    <a:srgbClr val="000000"/>
                  </a:solidFill>
                  <a:uFillTx/>
                </a:rPr>
                <a:t>Proton beam</a:t>
              </a:r>
            </a:p>
          </p:txBody>
        </p:sp>
        <p:sp>
          <p:nvSpPr>
            <p:cNvPr id="27" name="Shape 578"/>
            <p:cNvSpPr/>
            <p:nvPr/>
          </p:nvSpPr>
          <p:spPr>
            <a:xfrm flipH="1" flipV="1">
              <a:off x="11543568" y="3445381"/>
              <a:ext cx="377493" cy="1569324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397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solidFill>
                  <a:prstClr val="black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8" name="Shape 579"/>
            <p:cNvSpPr/>
            <p:nvPr/>
          </p:nvSpPr>
          <p:spPr>
            <a:xfrm>
              <a:off x="9057307" y="5109381"/>
              <a:ext cx="3949701" cy="1290420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>
                <a:buClr>
                  <a:srgbClr val="FFFFFF"/>
                </a:buClr>
                <a:defRPr sz="18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1100">
                  <a:solidFill>
                    <a:srgbClr val="000000"/>
                  </a:solidFill>
                  <a:uFillTx/>
                </a:rPr>
                <a:t>Pion production target</a:t>
              </a:r>
            </a:p>
          </p:txBody>
        </p:sp>
        <p:sp>
          <p:nvSpPr>
            <p:cNvPr id="29" name="Shape 580"/>
            <p:cNvSpPr/>
            <p:nvPr/>
          </p:nvSpPr>
          <p:spPr>
            <a:xfrm flipV="1">
              <a:off x="9417122" y="3397217"/>
              <a:ext cx="1411105" cy="1031638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397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solidFill>
                  <a:prstClr val="black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30" name="Shape 581"/>
            <p:cNvSpPr/>
            <p:nvPr/>
          </p:nvSpPr>
          <p:spPr>
            <a:xfrm>
              <a:off x="7409813" y="4284360"/>
              <a:ext cx="3121505" cy="764693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>
                <a:buClr>
                  <a:srgbClr val="FFFFFF"/>
                </a:buClr>
                <a:defRPr sz="18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1100" dirty="0">
                  <a:solidFill>
                    <a:srgbClr val="000000"/>
                  </a:solidFill>
                  <a:uFillTx/>
                </a:rPr>
                <a:t>Radiation shield</a:t>
              </a:r>
            </a:p>
          </p:txBody>
        </p:sp>
        <p:sp>
          <p:nvSpPr>
            <p:cNvPr id="31" name="Shape 582"/>
            <p:cNvSpPr/>
            <p:nvPr/>
          </p:nvSpPr>
          <p:spPr>
            <a:xfrm flipV="1">
              <a:off x="11593696" y="1688085"/>
              <a:ext cx="760865" cy="141006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397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solidFill>
                  <a:prstClr val="black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32" name="Shape 583"/>
            <p:cNvSpPr/>
            <p:nvPr/>
          </p:nvSpPr>
          <p:spPr>
            <a:xfrm>
              <a:off x="10074560" y="653958"/>
              <a:ext cx="3038275" cy="1290420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>
                <a:buClr>
                  <a:srgbClr val="FFFFFF"/>
                </a:buClr>
                <a:defRPr sz="18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1100" dirty="0">
                  <a:solidFill>
                    <a:srgbClr val="000000"/>
                  </a:solidFill>
                  <a:uFillTx/>
                </a:rPr>
                <a:t>Capture solenoid ~5T</a:t>
              </a:r>
            </a:p>
          </p:txBody>
        </p:sp>
        <p:sp>
          <p:nvSpPr>
            <p:cNvPr id="33" name="Shape 584"/>
            <p:cNvSpPr/>
            <p:nvPr/>
          </p:nvSpPr>
          <p:spPr>
            <a:xfrm flipV="1">
              <a:off x="6253084" y="846779"/>
              <a:ext cx="1156728" cy="91233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397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solidFill>
                  <a:prstClr val="black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34" name="Shape 585"/>
            <p:cNvSpPr/>
            <p:nvPr/>
          </p:nvSpPr>
          <p:spPr>
            <a:xfrm>
              <a:off x="6836001" y="314720"/>
              <a:ext cx="3669140" cy="764693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>
                <a:buClr>
                  <a:srgbClr val="FFFFFF"/>
                </a:buClr>
                <a:defRPr sz="18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1100">
                  <a:solidFill>
                    <a:srgbClr val="000000"/>
                  </a:solidFill>
                  <a:uFillTx/>
                </a:rPr>
                <a:t>Transport solenoid</a:t>
              </a:r>
            </a:p>
          </p:txBody>
        </p:sp>
        <p:sp>
          <p:nvSpPr>
            <p:cNvPr id="35" name="Shape 586"/>
            <p:cNvSpPr/>
            <p:nvPr/>
          </p:nvSpPr>
          <p:spPr>
            <a:xfrm flipV="1">
              <a:off x="4061642" y="1054079"/>
              <a:ext cx="523181" cy="1678468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397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solidFill>
                  <a:prstClr val="black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36" name="Shape 587"/>
            <p:cNvSpPr/>
            <p:nvPr/>
          </p:nvSpPr>
          <p:spPr>
            <a:xfrm>
              <a:off x="3264238" y="514495"/>
              <a:ext cx="3196182" cy="764693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>
                <a:buClr>
                  <a:srgbClr val="FFFFFF"/>
                </a:buClr>
                <a:defRPr sz="18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1100">
                  <a:solidFill>
                    <a:srgbClr val="000000"/>
                  </a:solidFill>
                  <a:uFillTx/>
                </a:rPr>
                <a:t>Beam collimator</a:t>
              </a:r>
            </a:p>
          </p:txBody>
        </p:sp>
        <p:sp>
          <p:nvSpPr>
            <p:cNvPr id="37" name="Shape 588"/>
            <p:cNvSpPr/>
            <p:nvPr/>
          </p:nvSpPr>
          <p:spPr>
            <a:xfrm>
              <a:off x="3259539" y="3891824"/>
              <a:ext cx="1325282" cy="121756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397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solidFill>
                  <a:prstClr val="black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38" name="Shape 589"/>
            <p:cNvSpPr/>
            <p:nvPr/>
          </p:nvSpPr>
          <p:spPr>
            <a:xfrm>
              <a:off x="3761451" y="5063308"/>
              <a:ext cx="3648362" cy="1290420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>
                <a:buClr>
                  <a:srgbClr val="FFFFFF"/>
                </a:buClr>
                <a:defRPr sz="18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1100" dirty="0">
                  <a:solidFill>
                    <a:srgbClr val="000000"/>
                  </a:solidFill>
                  <a:uFillTx/>
                </a:rPr>
                <a:t>COMET Phase-I Detector</a:t>
              </a:r>
            </a:p>
          </p:txBody>
        </p:sp>
        <p:sp>
          <p:nvSpPr>
            <p:cNvPr id="39" name="Shape 590"/>
            <p:cNvSpPr/>
            <p:nvPr/>
          </p:nvSpPr>
          <p:spPr>
            <a:xfrm>
              <a:off x="1991386" y="1169849"/>
              <a:ext cx="818795" cy="121756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397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solidFill>
                  <a:prstClr val="black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40" name="Shape 591"/>
            <p:cNvSpPr/>
            <p:nvPr/>
          </p:nvSpPr>
          <p:spPr>
            <a:xfrm>
              <a:off x="2544" y="584144"/>
              <a:ext cx="3009901" cy="1290420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>
                <a:buClr>
                  <a:srgbClr val="FFFFFF"/>
                </a:buClr>
                <a:defRPr sz="18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1100" dirty="0">
                  <a:solidFill>
                    <a:srgbClr val="000000"/>
                  </a:solidFill>
                  <a:uFillTx/>
                </a:rPr>
                <a:t>Detector solenoid</a:t>
              </a:r>
            </a:p>
          </p:txBody>
        </p:sp>
        <p:sp>
          <p:nvSpPr>
            <p:cNvPr id="41" name="Shape 592"/>
            <p:cNvSpPr/>
            <p:nvPr/>
          </p:nvSpPr>
          <p:spPr>
            <a:xfrm flipH="1" flipV="1">
              <a:off x="8745126" y="2543970"/>
              <a:ext cx="1580447" cy="449859"/>
            </a:xfrm>
            <a:prstGeom prst="line">
              <a:avLst/>
            </a:prstGeom>
            <a:noFill/>
            <a:ln w="25400" cap="flat">
              <a:solidFill>
                <a:srgbClr val="7B197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4397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solidFill>
                  <a:prstClr val="black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42" name="Shape 593"/>
            <p:cNvSpPr/>
            <p:nvPr/>
          </p:nvSpPr>
          <p:spPr>
            <a:xfrm>
              <a:off x="8002254" y="3208483"/>
              <a:ext cx="1428823" cy="764693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>
                <a:buClr>
                  <a:srgbClr val="7B1979"/>
                </a:buClr>
                <a:defRPr sz="1800">
                  <a:solidFill>
                    <a:srgbClr val="7B1979"/>
                  </a:solidFill>
                  <a:uFill>
                    <a:solidFill>
                      <a:srgbClr val="7B1979"/>
                    </a:solidFill>
                  </a:uFill>
                  <a:latin typeface="ヒラギノ角ゴ Pro W3"/>
                  <a:ea typeface="ヒラギノ角ゴ Pro W3"/>
                  <a:cs typeface="ヒラギノ角ゴ Pro W3"/>
                  <a:sym typeface="ヒラギノ角ゴ Pro W3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1100">
                  <a:solidFill>
                    <a:srgbClr val="000000"/>
                  </a:solidFill>
                  <a:uFillTx/>
                </a:rPr>
                <a:t>muons</a:t>
              </a:r>
            </a:p>
          </p:txBody>
        </p:sp>
      </p:grp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0721" y="948952"/>
            <a:ext cx="5597491" cy="342923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Phase I</a:t>
            </a:r>
          </a:p>
          <a:p>
            <a:pPr lvl="1"/>
            <a:r>
              <a:rPr lang="en-US" dirty="0" smtClean="0"/>
              <a:t>Detailed understanding of the beam background and achieving the sensitivity of &lt; 10</a:t>
            </a:r>
            <a:r>
              <a:rPr lang="en-US" baseline="30000" dirty="0" smtClean="0"/>
              <a:t>-14 </a:t>
            </a:r>
            <a:r>
              <a:rPr lang="en-US" dirty="0" smtClean="0"/>
              <a:t>(100 better than the current limit)</a:t>
            </a:r>
          </a:p>
          <a:p>
            <a:pPr lvl="1"/>
            <a:r>
              <a:rPr lang="en-US" dirty="0" smtClean="0"/>
              <a:t>8GeV, 3.2kW beam, ~90-days DAQ (Graphite as a primary target)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Phase II</a:t>
            </a:r>
          </a:p>
          <a:p>
            <a:pPr lvl="1"/>
            <a:r>
              <a:rPr lang="en-US" dirty="0" smtClean="0"/>
              <a:t>8GeV, 56kW beam, 1-year DAQ (Tungsten as a primary target)</a:t>
            </a:r>
          </a:p>
          <a:p>
            <a:pPr lvl="1"/>
            <a:r>
              <a:rPr lang="en-US" dirty="0" smtClean="0"/>
              <a:t>COMET final goal Sensitivity &lt; 10</a:t>
            </a:r>
            <a:r>
              <a:rPr lang="en-US" baseline="30000" dirty="0" smtClean="0"/>
              <a:t>-16</a:t>
            </a:r>
          </a:p>
          <a:p>
            <a:r>
              <a:rPr lang="en-US" dirty="0" smtClean="0"/>
              <a:t>Proton beam extinction (w/o extraction) of 10</a:t>
            </a:r>
            <a:r>
              <a:rPr lang="en-US" baseline="30000" dirty="0" smtClean="0"/>
              <a:t>-12</a:t>
            </a:r>
            <a:r>
              <a:rPr lang="en-US" dirty="0" smtClean="0"/>
              <a:t> has been already achieved (Req. &lt; 10</a:t>
            </a:r>
            <a:r>
              <a:rPr lang="en-US" baseline="30000" dirty="0" smtClean="0"/>
              <a:t>-9~10</a:t>
            </a:r>
            <a:r>
              <a:rPr lang="en-US" dirty="0" smtClean="0"/>
              <a:t> 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71542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International Linear Collider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KEK proposed to host ILC in Japan, which is under careful consideration in the Japanese Government. </a:t>
            </a:r>
          </a:p>
          <a:p>
            <a:endParaRPr kumimoji="1" lang="en-US" altLang="ja-JP" sz="2800" dirty="0"/>
          </a:p>
          <a:p>
            <a:r>
              <a:rPr lang="en-US" altLang="ja-JP" sz="2800" dirty="0" smtClean="0"/>
              <a:t>KEK’s role to push the ILC project forward</a:t>
            </a:r>
          </a:p>
          <a:p>
            <a:pPr lvl="1"/>
            <a:r>
              <a:rPr kumimoji="1" lang="en-US" altLang="ja-JP" sz="2400" dirty="0" smtClean="0"/>
              <a:t>Continue accelerator R&amp;D program at ATF, STF and CFF facilities collaborating with the international team.</a:t>
            </a:r>
          </a:p>
          <a:p>
            <a:pPr lvl="1"/>
            <a:r>
              <a:rPr lang="en-US" altLang="ja-JP" sz="2400" dirty="0" smtClean="0"/>
              <a:t>Provide the ILC committees with appropriate information to help their timely conclusion. </a:t>
            </a:r>
          </a:p>
          <a:p>
            <a:pPr lvl="1"/>
            <a:r>
              <a:rPr lang="en-US" altLang="ja-JP" sz="2400" dirty="0" smtClean="0"/>
              <a:t> Develop a </a:t>
            </a:r>
            <a:r>
              <a:rPr lang="en-US" altLang="ja-JP" sz="2400" u="sng" dirty="0" smtClean="0"/>
              <a:t>KEK’s evolution plan </a:t>
            </a:r>
            <a:r>
              <a:rPr lang="en-US" altLang="ja-JP" sz="2400" dirty="0" smtClean="0"/>
              <a:t>to prepare for green light given by MEXT. </a:t>
            </a:r>
            <a:endParaRPr kumimoji="1" lang="en-US" altLang="ja-JP" sz="2400" dirty="0" smtClean="0"/>
          </a:p>
          <a:p>
            <a:pPr lvl="1"/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>
                <a:latin typeface="Gill Sans"/>
                <a:ea typeface="Gill Sans"/>
                <a:cs typeface="Gill Sans"/>
              </a:rPr>
              <a:pPr/>
              <a:t>22</a:t>
            </a:fld>
            <a:endParaRPr lang="en-US" altLang="ja-JP"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6442786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116D-C1C0-4DEA-83A0-C26F13406AA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89" t="-51" r="8635" b="51"/>
          <a:stretch/>
        </p:blipFill>
        <p:spPr>
          <a:xfrm>
            <a:off x="-227028" y="12969"/>
            <a:ext cx="9360000" cy="6854526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2483768" y="-22091"/>
            <a:ext cx="3744416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66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236" tIns="45619" rIns="91236" bIns="45619">
            <a:spAutoFit/>
          </a:bodyPr>
          <a:lstStyle/>
          <a:p>
            <a:pPr algn="ctr"/>
            <a:r>
              <a:rPr lang="en-US" altLang="ja-JP" sz="32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ILC R&amp;D at KEK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899592" y="1967590"/>
            <a:ext cx="2304256" cy="2685546"/>
            <a:chOff x="2483768" y="2492896"/>
            <a:chExt cx="1755803" cy="2276872"/>
          </a:xfrm>
        </p:grpSpPr>
        <p:pic>
          <p:nvPicPr>
            <p:cNvPr id="6" name="Picture 28" descr="atf01H"/>
            <p:cNvPicPr>
              <a:picLocks noChangeAspect="1" noChangeArrowheads="1"/>
            </p:cNvPicPr>
            <p:nvPr/>
          </p:nvPicPr>
          <p:blipFill>
            <a:blip r:embed="rId4" cstate="print">
              <a:lum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2492896"/>
              <a:ext cx="1755803" cy="2276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正方形/長方形 6"/>
            <p:cNvSpPr/>
            <p:nvPr/>
          </p:nvSpPr>
          <p:spPr>
            <a:xfrm>
              <a:off x="2483768" y="2492896"/>
              <a:ext cx="1755803" cy="227687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948264" y="-19024"/>
            <a:ext cx="2184709" cy="2799952"/>
            <a:chOff x="7153260" y="0"/>
            <a:chExt cx="1979712" cy="2780929"/>
          </a:xfrm>
        </p:grpSpPr>
        <p:pic>
          <p:nvPicPr>
            <p:cNvPr id="9" name="Picture 9" descr="20071011DiM-001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3260" y="0"/>
              <a:ext cx="1979712" cy="2780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正方形/長方形 9"/>
            <p:cNvSpPr/>
            <p:nvPr/>
          </p:nvSpPr>
          <p:spPr>
            <a:xfrm>
              <a:off x="7153260" y="25097"/>
              <a:ext cx="1979712" cy="27558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3" name="図 12" descr="KEK#0-repair.tif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76" t="14184" r="18333" b="19326"/>
          <a:stretch/>
        </p:blipFill>
        <p:spPr>
          <a:xfrm>
            <a:off x="6804291" y="4517490"/>
            <a:ext cx="2019997" cy="237013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7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KEK activities: Summary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31540" y="1124744"/>
            <a:ext cx="8229600" cy="550861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KEK has diverse program in particle physics.</a:t>
            </a:r>
          </a:p>
          <a:p>
            <a:pPr lvl="1"/>
            <a:r>
              <a:rPr lang="en-US" altLang="ja-JP" dirty="0" smtClean="0"/>
              <a:t>Long baseline neutrino program with upgrade plan to </a:t>
            </a:r>
            <a:r>
              <a:rPr lang="en-US" altLang="ja-JP" dirty="0" err="1" smtClean="0"/>
              <a:t>HyperKamiokande</a:t>
            </a:r>
            <a:r>
              <a:rPr lang="en-US" altLang="ja-JP" dirty="0" smtClean="0"/>
              <a:t>.</a:t>
            </a:r>
          </a:p>
          <a:p>
            <a:pPr lvl="1"/>
            <a:r>
              <a:rPr kumimoji="1" lang="en-US" altLang="ja-JP" dirty="0" smtClean="0"/>
              <a:t>Flavor physics program at </a:t>
            </a:r>
            <a:r>
              <a:rPr kumimoji="1" lang="en-US" altLang="ja-JP" dirty="0" err="1" smtClean="0"/>
              <a:t>SuperKEKB</a:t>
            </a:r>
            <a:r>
              <a:rPr kumimoji="1" lang="en-US" altLang="ja-JP" dirty="0" smtClean="0"/>
              <a:t> and J-PARC.</a:t>
            </a:r>
          </a:p>
          <a:p>
            <a:pPr lvl="1"/>
            <a:r>
              <a:rPr lang="en-US" altLang="ja-JP" dirty="0" smtClean="0"/>
              <a:t>Energy frontier program: ATLAS/LHC and ILC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>
                <a:latin typeface="Gill Sans"/>
                <a:ea typeface="Gill Sans"/>
                <a:cs typeface="Gill Sans"/>
              </a:rPr>
              <a:pPr/>
              <a:t>24</a:t>
            </a:fld>
            <a:endParaRPr lang="en-US" altLang="ja-JP"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8750953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FY2015: Special year!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3214" y="1124744"/>
            <a:ext cx="8229600" cy="5292588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This is the very important fiscal year for KEK</a:t>
            </a:r>
          </a:p>
          <a:p>
            <a:pPr lvl="1"/>
            <a:r>
              <a:rPr lang="en-US" altLang="ja-JP" dirty="0" smtClean="0"/>
              <a:t>The first circulating beam in </a:t>
            </a:r>
            <a:r>
              <a:rPr lang="en-US" altLang="ja-JP" dirty="0" err="1"/>
              <a:t>S</a:t>
            </a:r>
            <a:r>
              <a:rPr lang="en-US" altLang="ja-JP" dirty="0" err="1" smtClean="0"/>
              <a:t>uperKEKB</a:t>
            </a:r>
            <a:r>
              <a:rPr lang="en-US" altLang="ja-JP" dirty="0" smtClean="0"/>
              <a:t> is planned in early 2016.</a:t>
            </a:r>
          </a:p>
          <a:p>
            <a:pPr lvl="1"/>
            <a:r>
              <a:rPr lang="en-US" altLang="ja-JP" dirty="0" smtClean="0"/>
              <a:t>J-PARC SX beam experiments re-started.</a:t>
            </a:r>
          </a:p>
          <a:p>
            <a:pPr lvl="1"/>
            <a:r>
              <a:rPr lang="en-US" altLang="ja-JP" dirty="0" smtClean="0"/>
              <a:t>T2K with anti-neutrino beam</a:t>
            </a:r>
          </a:p>
          <a:p>
            <a:pPr marL="57021" indent="0">
              <a:buNone/>
            </a:pPr>
            <a:endParaRPr lang="en-US" altLang="ja-JP" dirty="0"/>
          </a:p>
          <a:p>
            <a:pPr marL="514221" indent="-457200"/>
            <a:r>
              <a:rPr lang="en-US" altLang="ja-JP" dirty="0" smtClean="0"/>
              <a:t>On the other hand, The KEK budget for this fiscal year is very tight. It is our first priority to run the current projects (J-PARC/</a:t>
            </a:r>
            <a:r>
              <a:rPr lang="en-US" altLang="ja-JP" dirty="0" err="1" smtClean="0"/>
              <a:t>SuperKEKB</a:t>
            </a:r>
            <a:r>
              <a:rPr lang="en-US" altLang="ja-JP" dirty="0" smtClean="0"/>
              <a:t>) on schedule. Now we are negotiating with our FA’s for the better funding for the next FY.</a:t>
            </a:r>
          </a:p>
          <a:p>
            <a:pPr marL="514221" indent="-457200"/>
            <a:endParaRPr lang="en-US" altLang="ja-JP" dirty="0" smtClean="0"/>
          </a:p>
          <a:p>
            <a:pPr marL="514221" indent="-457200"/>
            <a:r>
              <a:rPr lang="en-US" altLang="ja-JP" dirty="0" smtClean="0"/>
              <a:t>KEK is now working </a:t>
            </a:r>
            <a:r>
              <a:rPr lang="en-US" altLang="ja-JP" dirty="0"/>
              <a:t>for </a:t>
            </a:r>
            <a:r>
              <a:rPr lang="en-US" altLang="ja-JP" dirty="0" smtClean="0"/>
              <a:t>a “Project </a:t>
            </a:r>
            <a:r>
              <a:rPr lang="en-US" altLang="ja-JP" dirty="0"/>
              <a:t>Implementation </a:t>
            </a:r>
            <a:r>
              <a:rPr lang="en-US" altLang="ja-JP" dirty="0" smtClean="0"/>
              <a:t>Plan”, for conducing the on-going projects and various future programs/upgrades for the next ~5 years (including LHC upgrade).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866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7704" y="29308"/>
            <a:ext cx="6012668" cy="598078"/>
          </a:xfrm>
        </p:spPr>
        <p:txBody>
          <a:bodyPr/>
          <a:lstStyle/>
          <a:p>
            <a:r>
              <a:rPr lang="en-US" altLang="ja-JP" dirty="0" err="1" smtClean="0"/>
              <a:t>HiLumi</a:t>
            </a:r>
            <a:r>
              <a:rPr lang="en-US" altLang="ja-JP" dirty="0" smtClean="0"/>
              <a:t> LHC and</a:t>
            </a:r>
            <a:r>
              <a:rPr kumimoji="1" lang="en-US" altLang="ja-JP" dirty="0" smtClean="0"/>
              <a:t> KEK/Japan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1540" y="944724"/>
            <a:ext cx="8229600" cy="5733256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 Discussions in KEK and HEP community</a:t>
            </a:r>
          </a:p>
          <a:p>
            <a:pPr lvl="1"/>
            <a:r>
              <a:rPr lang="en-US" altLang="ja-JP" dirty="0" smtClean="0"/>
              <a:t>Japanese </a:t>
            </a:r>
            <a:r>
              <a:rPr lang="en-US" altLang="ja-JP" dirty="0"/>
              <a:t>HEP sub-committee (2012)</a:t>
            </a:r>
          </a:p>
          <a:p>
            <a:pPr lvl="1"/>
            <a:r>
              <a:rPr lang="en-US" altLang="ja-JP" dirty="0" smtClean="0"/>
              <a:t>KEK roadmap: (2013)</a:t>
            </a:r>
          </a:p>
          <a:p>
            <a:pPr lvl="1"/>
            <a:r>
              <a:rPr lang="en-US" altLang="ja-JP" dirty="0" smtClean="0"/>
              <a:t>International Review (held by IPNS/KEK) (2014)</a:t>
            </a:r>
            <a:endParaRPr lang="en-US" altLang="ja-JP" dirty="0"/>
          </a:p>
          <a:p>
            <a:pPr marL="798331" lvl="2" indent="0">
              <a:buNone/>
            </a:pPr>
            <a:r>
              <a:rPr lang="en-US" altLang="ja-JP" dirty="0" smtClean="0"/>
              <a:t>The first priority for Japanese HEP community is the ILC and neutrino programs, HL-LHC has been endorsed as the on-going project.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 Discussion in Science Council of Japan</a:t>
            </a:r>
          </a:p>
          <a:p>
            <a:pPr lvl="1"/>
            <a:r>
              <a:rPr lang="en-US" altLang="ja-JP" dirty="0" smtClean="0"/>
              <a:t>HL-LHC is listed as one of the big science project we pursue but not (yet) in the high-priority list. </a:t>
            </a:r>
          </a:p>
          <a:p>
            <a:pPr lvl="1"/>
            <a:r>
              <a:rPr lang="en-US" altLang="ja-JP" dirty="0" smtClean="0"/>
              <a:t>We are preparing for the next (minor) update foreseen in 2016.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Recommendation of JAHEP sub-comm.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3214" y="1015008"/>
            <a:ext cx="8229600" cy="57332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committee makes the following recommendations concerning large-scale projects, 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comprise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core of future high energy physics research in Japan.</a:t>
            </a:r>
          </a:p>
          <a:p>
            <a:pPr marL="399161" lvl="1" indent="0">
              <a:buNone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a new particle such as a Higgs boson with a mass below approximately 1 </a:t>
            </a:r>
            <a:r>
              <a:rPr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9161" lvl="1" indent="0">
              <a:buNone/>
            </a:pP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confirmed at LHC, Japan should take the leadership role in an early realization of</a:t>
            </a:r>
          </a:p>
          <a:p>
            <a:pPr marL="399161" lvl="1" indent="0">
              <a:buNone/>
            </a:pP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altLang="ja-JP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e+e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linear collider.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particular, if the particle is light, experiments at low collision</a:t>
            </a:r>
          </a:p>
          <a:p>
            <a:pPr marL="399161" lvl="1" indent="0">
              <a:buNone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should be started at the earliest possible time.</a:t>
            </a:r>
            <a:r>
              <a:rPr lang="en-US" altLang="ja-JP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parallel, continuous studies on new</a:t>
            </a:r>
          </a:p>
          <a:p>
            <a:pPr marL="399161" lvl="1" indent="0">
              <a:buNone/>
            </a:pPr>
            <a:r>
              <a:rPr lang="en-US" altLang="ja-JP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 should be pursued for both LHC and the upgraded LHC version.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the energy</a:t>
            </a:r>
          </a:p>
          <a:p>
            <a:pPr marL="399161" lvl="1" indent="0">
              <a:buNone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 of new particles/physics be higher, accelerator R&amp;D should be strengthened in order</a:t>
            </a:r>
          </a:p>
          <a:p>
            <a:pPr marL="399161" lvl="1" indent="0">
              <a:buNone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realize the necessary collision energy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99161" lvl="1" indent="0">
              <a:buNone/>
            </a:pPr>
            <a:endParaRPr lang="en-US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9161" lvl="1" indent="0">
              <a:buNone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the neutrino mixing angle θ</a:t>
            </a:r>
            <a:r>
              <a:rPr lang="en-US" altLang="ja-JP" sz="1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 confirmed as large, Japan should aim to</a:t>
            </a:r>
          </a:p>
          <a:p>
            <a:pPr marL="399161" lvl="1" indent="0">
              <a:buNone/>
            </a:pP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realize a large-scale neutrino detector through international cooperation, accompanied</a:t>
            </a:r>
          </a:p>
          <a:p>
            <a:pPr marL="399161" lvl="1" indent="0">
              <a:buNone/>
            </a:pP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necessary reinforcement of accelerator intensity, so allowing studies on CP</a:t>
            </a:r>
          </a:p>
          <a:p>
            <a:pPr marL="399161" lvl="1" indent="0">
              <a:buNone/>
            </a:pP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symmetry through neutrino oscillations.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new large-scale neutrino detector should</a:t>
            </a:r>
          </a:p>
          <a:p>
            <a:pPr marL="399161" lvl="1" indent="0">
              <a:buNone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sufficient sensitivity to allow the search for proton decays, which would be direct</a:t>
            </a:r>
          </a:p>
          <a:p>
            <a:pPr marL="399161" lvl="1" indent="0">
              <a:buNone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evidence of Grand Unified Theories.</a:t>
            </a:r>
          </a:p>
          <a:p>
            <a:pPr marL="0" indent="0">
              <a:buNone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expected that the Committee on Future Projects, which includes the High Energy 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Physics Committee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members as its core, should be able to swiftly and flexibly update the strategies for 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key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large-scale projects according to newly obtained knowledge from LHC and other sources.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920372" y="670323"/>
            <a:ext cx="1045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Feb 2012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01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KEK roadmap / Review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3508" y="835629"/>
            <a:ext cx="8305341" cy="5733256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KEK roadmap : Large </a:t>
            </a:r>
            <a:r>
              <a:rPr lang="en-US" altLang="ja-JP" sz="2400" dirty="0"/>
              <a:t>Hadron Collider (LHC)/ATLAS</a:t>
            </a:r>
          </a:p>
          <a:p>
            <a:pPr marL="399161" lvl="1" indent="0">
              <a:buNone/>
            </a:pPr>
            <a:r>
              <a:rPr lang="en-US" altLang="ja-JP" sz="2000" dirty="0"/>
              <a:t>The main agenda at LHC/ATLAS is to continually participate in the experiment and to take </a:t>
            </a:r>
            <a:r>
              <a:rPr lang="en-US" altLang="ja-JP" sz="2000" dirty="0" smtClean="0"/>
              <a:t>a proactive </a:t>
            </a:r>
            <a:r>
              <a:rPr lang="en-US" altLang="ja-JP" sz="2000" dirty="0"/>
              <a:t>initiative in upgrade programs within the international collaboration at both </a:t>
            </a:r>
            <a:r>
              <a:rPr lang="en-US" altLang="ja-JP" sz="2000" dirty="0" smtClean="0"/>
              <a:t>the accelerator </a:t>
            </a:r>
            <a:r>
              <a:rPr lang="en-US" altLang="ja-JP" sz="2000" dirty="0"/>
              <a:t>and detector facilities</a:t>
            </a:r>
            <a:r>
              <a:rPr lang="en-US" altLang="ja-JP" sz="2000" dirty="0" smtClean="0"/>
              <a:t>.</a:t>
            </a:r>
          </a:p>
          <a:p>
            <a:pPr marL="0" indent="0">
              <a:buNone/>
            </a:pPr>
            <a:endParaRPr lang="en-US" altLang="ja-JP" sz="2400" dirty="0"/>
          </a:p>
          <a:p>
            <a:r>
              <a:rPr lang="en-US" altLang="ja-JP" sz="2400" dirty="0" smtClean="0"/>
              <a:t>International </a:t>
            </a:r>
            <a:r>
              <a:rPr lang="en-US" altLang="ja-JP" sz="2400" dirty="0"/>
              <a:t>review on the Japanese contribution on LHC and ATLAS</a:t>
            </a:r>
            <a:r>
              <a:rPr lang="en-US" altLang="ja-JP" sz="2400" dirty="0" smtClean="0"/>
              <a:t>.  (Nov 2013)</a:t>
            </a:r>
            <a:endParaRPr lang="en-US" altLang="ja-JP" sz="2400" dirty="0"/>
          </a:p>
          <a:p>
            <a:pPr lvl="1"/>
            <a:r>
              <a:rPr lang="en-US" altLang="ja-JP" sz="2000" dirty="0"/>
              <a:t>Chair:  </a:t>
            </a:r>
            <a:r>
              <a:rPr lang="en-US" altLang="ja-JP" sz="2000" dirty="0" err="1"/>
              <a:t>Eckhard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Elsen</a:t>
            </a:r>
            <a:r>
              <a:rPr lang="en-US" altLang="ja-JP" sz="2000" dirty="0"/>
              <a:t> (DESY</a:t>
            </a:r>
            <a:r>
              <a:rPr lang="en-US" altLang="ja-JP" sz="2000" dirty="0" smtClean="0"/>
              <a:t>)</a:t>
            </a:r>
          </a:p>
          <a:p>
            <a:pPr lvl="1"/>
            <a:r>
              <a:rPr lang="en-US" altLang="ja-JP" sz="2000" dirty="0"/>
              <a:t>J </a:t>
            </a:r>
            <a:r>
              <a:rPr lang="en-US" altLang="ja-JP" sz="2000" dirty="0" err="1"/>
              <a:t>Dorfan</a:t>
            </a:r>
            <a:r>
              <a:rPr lang="en-US" altLang="ja-JP" sz="2000" dirty="0"/>
              <a:t>, E </a:t>
            </a:r>
            <a:r>
              <a:rPr lang="en-US" altLang="ja-JP" sz="2000" dirty="0" err="1" smtClean="0"/>
              <a:t>Elsen</a:t>
            </a:r>
            <a:r>
              <a:rPr lang="en-US" altLang="ja-JP" sz="2000" dirty="0" smtClean="0"/>
              <a:t>, </a:t>
            </a:r>
            <a:r>
              <a:rPr lang="en-US" altLang="ja-JP" sz="2000" dirty="0"/>
              <a:t>F Gianotti, M Lamont, J Nash, M </a:t>
            </a:r>
            <a:r>
              <a:rPr lang="en-US" altLang="ja-JP" sz="2000" dirty="0" err="1" smtClean="0"/>
              <a:t>Nojiri</a:t>
            </a:r>
            <a:r>
              <a:rPr lang="en-US" altLang="ja-JP" sz="2000" dirty="0" smtClean="0"/>
              <a:t>, L </a:t>
            </a:r>
            <a:r>
              <a:rPr lang="en-US" altLang="ja-JP" sz="2000" dirty="0"/>
              <a:t>Rossi, A </a:t>
            </a:r>
            <a:r>
              <a:rPr lang="en-US" altLang="ja-JP" sz="2000" dirty="0" err="1"/>
              <a:t>Schopper</a:t>
            </a:r>
            <a:r>
              <a:rPr lang="en-US" altLang="ja-JP" sz="2000" dirty="0"/>
              <a:t> and B </a:t>
            </a:r>
            <a:r>
              <a:rPr lang="en-US" altLang="ja-JP" sz="2000" dirty="0" smtClean="0"/>
              <a:t>Strauss</a:t>
            </a:r>
          </a:p>
          <a:p>
            <a:pPr lvl="1"/>
            <a:r>
              <a:rPr lang="en-US" altLang="ja-JP" sz="2000" dirty="0" smtClean="0"/>
              <a:t>The Report is in public: </a:t>
            </a:r>
          </a:p>
          <a:p>
            <a:pPr marL="456182" lvl="1" indent="0">
              <a:buNone/>
            </a:pPr>
            <a:r>
              <a:rPr lang="en-US" altLang="ja-JP" sz="2000" dirty="0">
                <a:hlinkClick r:id="rId2"/>
              </a:rPr>
              <a:t>https://</a:t>
            </a:r>
            <a:r>
              <a:rPr lang="en-US" altLang="ja-JP" sz="2000" dirty="0" smtClean="0">
                <a:hlinkClick r:id="rId2"/>
              </a:rPr>
              <a:t>kds.kek.jp/indico/event/13329/session/7/material/1/0.pdf</a:t>
            </a:r>
            <a:endParaRPr lang="en-US" altLang="ja-JP" sz="2000" dirty="0" smtClean="0"/>
          </a:p>
          <a:p>
            <a:pPr marL="456182" lvl="1" indent="0">
              <a:buNone/>
            </a:pPr>
            <a:endParaRPr lang="en-US" altLang="ja-JP" sz="2000" dirty="0"/>
          </a:p>
          <a:p>
            <a:endParaRPr lang="en-US" altLang="ja-JP" sz="2400" dirty="0" smtClean="0"/>
          </a:p>
          <a:p>
            <a:pPr marL="0" indent="0">
              <a:buNone/>
            </a:pPr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796106" y="65096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2013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9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Steps toward requesting new resource</a:t>
            </a:r>
            <a:endParaRPr lang="en-GB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908720"/>
            <a:ext cx="7886700" cy="6336703"/>
          </a:xfrm>
        </p:spPr>
        <p:txBody>
          <a:bodyPr>
            <a:normAutofit fontScale="40000" lnSpcReduction="20000"/>
          </a:bodyPr>
          <a:lstStyle/>
          <a:p>
            <a:pPr marL="914400" lvl="2" indent="0">
              <a:buNone/>
            </a:pPr>
            <a:endParaRPr lang="en-US" sz="5100" dirty="0" smtClean="0"/>
          </a:p>
          <a:p>
            <a:r>
              <a:rPr lang="en-US" sz="5100" dirty="0" smtClean="0"/>
              <a:t> Year 2013: the update of ‘Master Plan of big science projects’ called by the Science Council of Japan.</a:t>
            </a:r>
          </a:p>
          <a:p>
            <a:pPr lvl="1"/>
            <a:r>
              <a:rPr lang="en-US" sz="5000" dirty="0" smtClean="0"/>
              <a:t>207 proposals are accepted </a:t>
            </a:r>
            <a:r>
              <a:rPr lang="en-US" altLang="ja-JP" sz="5000" dirty="0" smtClean="0"/>
              <a:t>in total </a:t>
            </a:r>
            <a:r>
              <a:rPr lang="en-US" sz="5000" dirty="0" smtClean="0"/>
              <a:t>from various area of science. </a:t>
            </a:r>
          </a:p>
          <a:p>
            <a:pPr lvl="1"/>
            <a:r>
              <a:rPr lang="en-US" sz="5000" dirty="0" smtClean="0"/>
              <a:t>27 projects were chosen as ‘the high priority’ projects in March 2014</a:t>
            </a:r>
          </a:p>
          <a:p>
            <a:pPr lvl="1"/>
            <a:r>
              <a:rPr lang="en-US" sz="5000" dirty="0" smtClean="0"/>
              <a:t>Unfortunately, HL-LHC was not chosen among the 27. </a:t>
            </a:r>
          </a:p>
          <a:p>
            <a:pPr marL="914400" lvl="2" indent="0">
              <a:buNone/>
            </a:pPr>
            <a:r>
              <a:rPr lang="en-US" sz="5000" dirty="0" smtClean="0"/>
              <a:t>(High priority projects in HEP/NP are,  Hyper-Kamiokande and J-PARC extension. ILC is handled separately.)</a:t>
            </a:r>
          </a:p>
          <a:p>
            <a:pPr lvl="1"/>
            <a:endParaRPr lang="en-US" sz="5000" dirty="0"/>
          </a:p>
          <a:p>
            <a:pPr lvl="1"/>
            <a:endParaRPr lang="en-US" sz="5000" dirty="0" smtClean="0"/>
          </a:p>
          <a:p>
            <a:pPr lvl="1"/>
            <a:endParaRPr lang="en-US" sz="5000" dirty="0"/>
          </a:p>
          <a:p>
            <a:pPr lvl="1">
              <a:buFont typeface="Symbol" panose="05050102010706020507" pitchFamily="18" charset="2"/>
              <a:buChar char="Þ"/>
            </a:pPr>
            <a:r>
              <a:rPr lang="en-US" sz="5000" dirty="0" smtClean="0"/>
              <a:t>Outcome:  It is not so easy to request HL-LHC budget in the straight way before the next update of the Master plan, which is </a:t>
            </a:r>
            <a:r>
              <a:rPr lang="en-US" sz="5000" dirty="0"/>
              <a:t>p</a:t>
            </a:r>
            <a:r>
              <a:rPr lang="en-US" sz="5000" dirty="0" smtClean="0"/>
              <a:t>lanned in 2016.</a:t>
            </a:r>
          </a:p>
          <a:p>
            <a:pPr marL="456182" lvl="1" indent="0">
              <a:buNone/>
            </a:pPr>
            <a:endParaRPr lang="en-US" sz="5000" dirty="0" smtClean="0"/>
          </a:p>
          <a:p>
            <a:pPr lvl="1">
              <a:buFont typeface="Symbol" panose="05050102010706020507" pitchFamily="18" charset="2"/>
              <a:buChar char="Þ"/>
            </a:pPr>
            <a:r>
              <a:rPr lang="en-US" sz="5000" dirty="0" smtClean="0"/>
              <a:t>But, the importance of the LHC upgrade is known to the KEK-DG and (a part) of the MEXT section.    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sz="5000" dirty="0" smtClean="0"/>
              <a:t>Prepare and update the budget plan to be ready for any chance.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67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" r="1781"/>
          <a:stretch>
            <a:fillRect/>
          </a:stretch>
        </p:blipFill>
        <p:spPr bwMode="auto">
          <a:xfrm>
            <a:off x="0" y="0"/>
            <a:ext cx="92011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3" name="図 28" descr="J-PARC5_6.jpg"/>
          <p:cNvPicPr>
            <a:picLocks noChangeAspect="1"/>
          </p:cNvPicPr>
          <p:nvPr/>
        </p:nvPicPr>
        <p:blipFill>
          <a:blip r:embed="rId4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8" r="10564" b="8958"/>
          <a:stretch>
            <a:fillRect/>
          </a:stretch>
        </p:blipFill>
        <p:spPr bwMode="auto">
          <a:xfrm>
            <a:off x="6338889" y="228601"/>
            <a:ext cx="2533650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4" name="Text Box 28"/>
          <p:cNvSpPr txBox="1">
            <a:spLocks noChangeArrowheads="1"/>
          </p:cNvSpPr>
          <p:nvPr/>
        </p:nvSpPr>
        <p:spPr bwMode="auto">
          <a:xfrm>
            <a:off x="7358063" y="3257592"/>
            <a:ext cx="1111570" cy="373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 b="1">
                <a:solidFill>
                  <a:srgbClr val="FFFFFF"/>
                </a:solidFill>
                <a:latin typeface="Arial Black" pitchFamily="34" charset="0"/>
              </a:rPr>
              <a:t>J-PARC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3000375" y="4143376"/>
            <a:ext cx="1231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132" tIns="45567" rIns="91132" bIns="45567">
            <a:spAutoFit/>
          </a:bodyPr>
          <a:lstStyle/>
          <a:p>
            <a:pPr>
              <a:defRPr/>
            </a:pPr>
            <a:r>
              <a:rPr lang="en-US" altLang="ja-JP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Tsukuba</a:t>
            </a:r>
          </a:p>
        </p:txBody>
      </p:sp>
      <p:sp>
        <p:nvSpPr>
          <p:cNvPr id="128006" name="Text Box 20"/>
          <p:cNvSpPr txBox="1">
            <a:spLocks noChangeArrowheads="1"/>
          </p:cNvSpPr>
          <p:nvPr/>
        </p:nvSpPr>
        <p:spPr bwMode="auto">
          <a:xfrm>
            <a:off x="3786231" y="3857626"/>
            <a:ext cx="8461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2400" b="1">
                <a:solidFill>
                  <a:srgbClr val="FFFFFF"/>
                </a:solidFill>
              </a:rPr>
              <a:t>Tokai</a:t>
            </a:r>
          </a:p>
        </p:txBody>
      </p:sp>
      <p:sp>
        <p:nvSpPr>
          <p:cNvPr id="128007" name="Oval 21"/>
          <p:cNvSpPr>
            <a:spLocks noChangeArrowheads="1"/>
          </p:cNvSpPr>
          <p:nvPr/>
        </p:nvSpPr>
        <p:spPr bwMode="auto">
          <a:xfrm>
            <a:off x="4206875" y="4419600"/>
            <a:ext cx="215900" cy="215900"/>
          </a:xfrm>
          <a:prstGeom prst="ellipse">
            <a:avLst/>
          </a:prstGeom>
          <a:solidFill>
            <a:srgbClr val="FF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132" tIns="45567" rIns="91132" bIns="45567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1800">
              <a:solidFill>
                <a:srgbClr val="FFFFFF"/>
              </a:solidFill>
            </a:endParaRPr>
          </a:p>
        </p:txBody>
      </p:sp>
      <p:sp>
        <p:nvSpPr>
          <p:cNvPr id="128008" name="Oval 22"/>
          <p:cNvSpPr>
            <a:spLocks noChangeArrowheads="1"/>
          </p:cNvSpPr>
          <p:nvPr/>
        </p:nvSpPr>
        <p:spPr bwMode="auto">
          <a:xfrm>
            <a:off x="4357688" y="4214813"/>
            <a:ext cx="215900" cy="215900"/>
          </a:xfrm>
          <a:prstGeom prst="ellipse">
            <a:avLst/>
          </a:prstGeom>
          <a:solidFill>
            <a:srgbClr val="FF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132" tIns="45567" rIns="91132" bIns="45567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1800">
              <a:solidFill>
                <a:srgbClr val="FFFFFF"/>
              </a:solidFill>
            </a:endParaRP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4422777" y="4605339"/>
            <a:ext cx="792163" cy="340518"/>
          </a:xfrm>
          <a:prstGeom prst="line">
            <a:avLst/>
          </a:prstGeom>
          <a:noFill/>
          <a:ln w="57150">
            <a:solidFill>
              <a:srgbClr val="FF0000"/>
            </a:solidFill>
            <a:prstDash val="solid"/>
            <a:round/>
            <a:headEnd/>
            <a:tailEnd type="stealth" w="lg" len="lg"/>
          </a:ln>
        </p:spPr>
        <p:txBody>
          <a:bodyPr lIns="91132" tIns="45567" rIns="91132" bIns="45567"/>
          <a:lstStyle/>
          <a:p>
            <a:pPr>
              <a:defRPr/>
            </a:pPr>
            <a:endParaRPr lang="en-US">
              <a:solidFill>
                <a:prstClr val="white"/>
              </a:solidFill>
              <a:ea typeface="ＭＳ Ｐゴシック" pitchFamily="50" charset="-128"/>
            </a:endParaRPr>
          </a:p>
        </p:txBody>
      </p:sp>
      <p:pic>
        <p:nvPicPr>
          <p:cNvPr id="1280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3668714"/>
            <a:ext cx="2314575" cy="31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11" name="Text Box 24"/>
          <p:cNvSpPr txBox="1">
            <a:spLocks noChangeArrowheads="1"/>
          </p:cNvSpPr>
          <p:nvPr/>
        </p:nvSpPr>
        <p:spPr bwMode="auto">
          <a:xfrm>
            <a:off x="5786439" y="3949742"/>
            <a:ext cx="926092" cy="373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 b="1">
                <a:solidFill>
                  <a:srgbClr val="FFFFFF"/>
                </a:solidFill>
                <a:latin typeface="Arial Black" pitchFamily="34" charset="0"/>
              </a:rPr>
              <a:t>KEKB</a:t>
            </a:r>
          </a:p>
        </p:txBody>
      </p:sp>
      <p:sp>
        <p:nvSpPr>
          <p:cNvPr id="128012" name="Text Box 25"/>
          <p:cNvSpPr txBox="1">
            <a:spLocks noChangeArrowheads="1"/>
          </p:cNvSpPr>
          <p:nvPr/>
        </p:nvSpPr>
        <p:spPr bwMode="auto">
          <a:xfrm>
            <a:off x="5228899" y="5211586"/>
            <a:ext cx="1400200" cy="373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latin typeface="Arial Black" pitchFamily="34" charset="0"/>
              </a:rPr>
              <a:t>PF, PF-AR</a:t>
            </a: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4572000" y="3114675"/>
            <a:ext cx="1785938" cy="1106488"/>
          </a:xfrm>
          <a:prstGeom prst="line">
            <a:avLst/>
          </a:prstGeom>
          <a:noFill/>
          <a:ln w="57150">
            <a:solidFill>
              <a:srgbClr val="FF0000"/>
            </a:solidFill>
            <a:prstDash val="solid"/>
            <a:round/>
            <a:headEnd/>
            <a:tailEnd type="stealth" w="lg" len="lg"/>
          </a:ln>
        </p:spPr>
        <p:txBody>
          <a:bodyPr lIns="91132" tIns="45567" rIns="91132" bIns="45567"/>
          <a:lstStyle/>
          <a:p>
            <a:pPr>
              <a:defRPr/>
            </a:pPr>
            <a:endParaRPr lang="en-US">
              <a:solidFill>
                <a:prstClr val="white"/>
              </a:solidFill>
              <a:ea typeface="ＭＳ Ｐゴシック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910264" y="4651417"/>
            <a:ext cx="676640" cy="373553"/>
          </a:xfrm>
          <a:prstGeom prst="rect">
            <a:avLst/>
          </a:prstGeom>
          <a:noFill/>
        </p:spPr>
        <p:txBody>
          <a:bodyPr wrap="none" lIns="91132" tIns="45567" rIns="91132" bIns="45567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  <a:latin typeface="Arial Black" pitchFamily="34" charset="0"/>
                <a:ea typeface="ＭＳ Ｐゴシック" pitchFamily="50" charset="-128"/>
              </a:rPr>
              <a:t>ATF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98438" y="184150"/>
            <a:ext cx="5345112" cy="1087438"/>
          </a:xfrm>
          <a:prstGeom prst="rect">
            <a:avLst/>
          </a:prstGeom>
          <a:noFill/>
        </p:spPr>
        <p:txBody>
          <a:bodyPr wrap="none" lIns="91132" tIns="45567" rIns="91132" bIns="45567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ea typeface="ＭＳ Ｐゴシック" pitchFamily="50" charset="-128"/>
              </a:rPr>
              <a:t>Electron machines in Tsukuba </a:t>
            </a:r>
          </a:p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ea typeface="ＭＳ Ｐゴシック" pitchFamily="50" charset="-128"/>
              </a:rPr>
              <a:t>and proton machines in Tokai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2015/10/26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EF3C9-92EE-4B32-B9E6-689D0CA048B0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R&amp;D projects for HL-LHC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221" indent="-457200"/>
            <a:r>
              <a:rPr lang="en-US" altLang="ja-JP" dirty="0" smtClean="0"/>
              <a:t>Various R&amp;D programs </a:t>
            </a:r>
            <a:r>
              <a:rPr lang="en-US" altLang="ja-JP" dirty="0"/>
              <a:t>related to the </a:t>
            </a:r>
            <a:r>
              <a:rPr lang="en-US" altLang="ja-JP" dirty="0" smtClean="0"/>
              <a:t>HL-LHC are successfully going on</a:t>
            </a:r>
          </a:p>
          <a:p>
            <a:pPr marL="913382" lvl="1" indent="-457200"/>
            <a:r>
              <a:rPr lang="en-US" altLang="ja-JP" dirty="0" smtClean="0"/>
              <a:t>D1 magnet prototype</a:t>
            </a:r>
          </a:p>
          <a:p>
            <a:pPr marL="913382" lvl="1" indent="-457200"/>
            <a:r>
              <a:rPr lang="en-US" altLang="ja-JP" dirty="0" smtClean="0"/>
              <a:t>Electro polishing for crab cavity</a:t>
            </a:r>
          </a:p>
          <a:p>
            <a:pPr marL="913382" lvl="1" indent="-457200"/>
            <a:r>
              <a:rPr lang="en-US" altLang="ja-JP" dirty="0" smtClean="0"/>
              <a:t>Beam halo Monitoring/ Beam dynamics</a:t>
            </a:r>
          </a:p>
          <a:p>
            <a:pPr marL="913382" lvl="1" indent="-457200"/>
            <a:r>
              <a:rPr lang="en-US" altLang="ja-JP" dirty="0" smtClean="0"/>
              <a:t>RF cavities for PS-Booster (LIU)</a:t>
            </a:r>
          </a:p>
          <a:p>
            <a:pPr marL="913382" lvl="1" indent="-457200"/>
            <a:r>
              <a:rPr lang="en-US" altLang="ja-JP" dirty="0" smtClean="0"/>
              <a:t>…</a:t>
            </a:r>
          </a:p>
          <a:p>
            <a:pPr marL="456182" lvl="1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=&gt; Big contributions to </a:t>
            </a:r>
            <a:r>
              <a:rPr lang="en-US" altLang="ja-JP" dirty="0" err="1" smtClean="0"/>
              <a:t>HiLUMI</a:t>
            </a:r>
            <a:r>
              <a:rPr lang="en-US" altLang="ja-JP" dirty="0" smtClean="0"/>
              <a:t> LHC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27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/>
            <a:r>
              <a:rPr lang="en-US" altLang="ja-JP" sz="4000" b="1" dirty="0" smtClean="0">
                <a:solidFill>
                  <a:srgbClr val="4F81BD"/>
                </a:solidFill>
                <a:latin typeface="Calibri"/>
              </a:rPr>
              <a:t>Layout of IR Magnets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73" y="569639"/>
            <a:ext cx="8980227" cy="2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441700" y="610960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2400" dirty="0" smtClean="0">
                <a:solidFill>
                  <a:srgbClr val="FFFF00"/>
                </a:solidFill>
              </a:rPr>
              <a:t>HL-LHC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35500" y="2528660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2400" dirty="0" smtClean="0">
                <a:solidFill>
                  <a:prstClr val="white"/>
                </a:solidFill>
              </a:rPr>
              <a:t>Nominal LHC</a:t>
            </a:r>
            <a:endParaRPr lang="ja-JP" altLang="en-US" sz="2400" dirty="0">
              <a:solidFill>
                <a:prstClr val="white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08200" y="2668360"/>
            <a:ext cx="76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white"/>
                </a:solidFill>
              </a:rPr>
              <a:t>NC D1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13300" y="483960"/>
            <a:ext cx="2037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IT Quads.</a:t>
            </a:r>
            <a:r>
              <a:rPr kumimoji="0" lang="en-US" altLang="ja-JP" dirty="0">
                <a:solidFill>
                  <a:srgbClr val="FFFF00"/>
                </a:solidFill>
              </a:rPr>
              <a:t> </a:t>
            </a:r>
            <a:r>
              <a:rPr kumimoji="0" lang="en-US" altLang="ja-JP" dirty="0" smtClean="0">
                <a:solidFill>
                  <a:srgbClr val="FFFF00"/>
                </a:solidFill>
              </a:rPr>
              <a:t>w/ Nb</a:t>
            </a:r>
            <a:r>
              <a:rPr kumimoji="0" lang="en-US" altLang="ja-JP" baseline="-25000" dirty="0" smtClean="0">
                <a:solidFill>
                  <a:srgbClr val="FFFF00"/>
                </a:solidFill>
              </a:rPr>
              <a:t>3</a:t>
            </a:r>
            <a:r>
              <a:rPr kumimoji="0" lang="en-US" altLang="ja-JP" dirty="0" smtClean="0">
                <a:solidFill>
                  <a:srgbClr val="FFFF00"/>
                </a:solidFill>
              </a:rPr>
              <a:t>Sn</a:t>
            </a:r>
            <a:endParaRPr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7416800" y="1842860"/>
            <a:ext cx="850900" cy="101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117600" y="1322160"/>
            <a:ext cx="72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>
                <a:solidFill>
                  <a:srgbClr val="FFFF00"/>
                </a:solidFill>
              </a:rPr>
              <a:t>S</a:t>
            </a:r>
            <a:r>
              <a:rPr lang="en-US" altLang="ja-JP" dirty="0" smtClean="0">
                <a:solidFill>
                  <a:srgbClr val="FFFF00"/>
                </a:solidFill>
              </a:rPr>
              <a:t>C D1</a:t>
            </a:r>
            <a:endParaRPr lang="ja-JP" altLang="en-US" dirty="0">
              <a:solidFill>
                <a:srgbClr val="FFFF00"/>
              </a:solidFill>
            </a:endParaRPr>
          </a:p>
        </p:txBody>
      </p:sp>
      <p:grpSp>
        <p:nvGrpSpPr>
          <p:cNvPr id="14" name="Group 4"/>
          <p:cNvGrpSpPr/>
          <p:nvPr/>
        </p:nvGrpSpPr>
        <p:grpSpPr>
          <a:xfrm>
            <a:off x="63500" y="3369879"/>
            <a:ext cx="8980226" cy="2372552"/>
            <a:chOff x="0" y="4065756"/>
            <a:chExt cx="9144000" cy="237255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65756"/>
              <a:ext cx="9144000" cy="237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Down Arrow 2"/>
            <p:cNvSpPr/>
            <p:nvPr/>
          </p:nvSpPr>
          <p:spPr>
            <a:xfrm rot="13593314">
              <a:off x="4705729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  <p:sp>
          <p:nvSpPr>
            <p:cNvPr id="17" name="Down Arrow 5"/>
            <p:cNvSpPr/>
            <p:nvPr/>
          </p:nvSpPr>
          <p:spPr>
            <a:xfrm rot="13593314">
              <a:off x="4179168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  <p:sp>
          <p:nvSpPr>
            <p:cNvPr id="18" name="Down Arrow 6"/>
            <p:cNvSpPr/>
            <p:nvPr/>
          </p:nvSpPr>
          <p:spPr>
            <a:xfrm rot="9531244">
              <a:off x="3523493" y="5282891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  <p:sp>
          <p:nvSpPr>
            <p:cNvPr id="19" name="Down Arrow 7"/>
            <p:cNvSpPr/>
            <p:nvPr/>
          </p:nvSpPr>
          <p:spPr>
            <a:xfrm rot="9531244">
              <a:off x="2304292" y="5270434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  <p:sp>
          <p:nvSpPr>
            <p:cNvPr id="20" name="Down Arrow 8"/>
            <p:cNvSpPr/>
            <p:nvPr/>
          </p:nvSpPr>
          <p:spPr>
            <a:xfrm rot="9531244">
              <a:off x="1425333" y="5173750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2286000" y="3438831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2400" dirty="0" smtClean="0">
                <a:solidFill>
                  <a:srgbClr val="FFFF00"/>
                </a:solidFill>
              </a:rPr>
              <a:t>HL-LHC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422400" y="5229531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2400" dirty="0" smtClean="0">
                <a:solidFill>
                  <a:prstClr val="white"/>
                </a:solidFill>
              </a:rPr>
              <a:t>Nominal LHC</a:t>
            </a:r>
            <a:endParaRPr lang="ja-JP" altLang="en-US" sz="2400" dirty="0">
              <a:solidFill>
                <a:prstClr val="white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6464300" y="4023031"/>
            <a:ext cx="2463800" cy="1485900"/>
          </a:xfrm>
          <a:prstGeom prst="roundRect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 flipH="1" flipV="1">
            <a:off x="8788400" y="2592160"/>
            <a:ext cx="16933" cy="1437973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 flipV="1">
            <a:off x="520700" y="3023960"/>
            <a:ext cx="6151033" cy="98924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65100" y="598260"/>
            <a:ext cx="153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white"/>
                </a:solidFill>
              </a:rPr>
              <a:t>IT Quads.&amp; D1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4300" y="3388031"/>
            <a:ext cx="2162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white"/>
                </a:solidFill>
              </a:rPr>
              <a:t>Long Straight Section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30309" y="3311831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Crab Cavity</a:t>
            </a:r>
            <a:endParaRPr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4089400" y="3692831"/>
            <a:ext cx="419100" cy="7747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432300" y="3896031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D2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40100" y="3781731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Q4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20900" y="763360"/>
            <a:ext cx="108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Corrector </a:t>
            </a:r>
          </a:p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Package</a:t>
            </a:r>
            <a:endParaRPr lang="ja-JP" altLang="en-US" dirty="0">
              <a:solidFill>
                <a:srgbClr val="FFFF00"/>
              </a:solidFill>
            </a:endParaRPr>
          </a:p>
        </p:txBody>
      </p:sp>
      <p:pic>
        <p:nvPicPr>
          <p:cNvPr id="33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705" y="12752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909" y="156105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942" y="4024946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5824" y="13596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504" y="136737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23" y="1116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3323" y="989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605" y="8307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7874000" y="547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Q1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375400" y="737960"/>
            <a:ext cx="567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Q2a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940300" y="801460"/>
            <a:ext cx="578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Q2b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0300" y="1055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Q3</a:t>
            </a:r>
            <a:endParaRPr lang="ja-JP" altLang="en-US" dirty="0">
              <a:solidFill>
                <a:srgbClr val="FFFF00"/>
              </a:solidFill>
            </a:endParaRPr>
          </a:p>
        </p:txBody>
      </p:sp>
      <p:pic>
        <p:nvPicPr>
          <p:cNvPr id="45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986" y="359671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221" y="3279201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320" y="4117827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503" y="373688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9316" y="16263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図 13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698" y="2147660"/>
            <a:ext cx="931047" cy="79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21942" y="5769263"/>
            <a:ext cx="854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  <a:latin typeface="Arial"/>
                <a:cs typeface="Arial"/>
              </a:rPr>
              <a:t>Aperture increase </a:t>
            </a:r>
            <a:r>
              <a:rPr kumimoji="0" lang="en-US" altLang="ja-JP" dirty="0" smtClean="0">
                <a:solidFill>
                  <a:prstClr val="black"/>
                </a:solidFill>
                <a:latin typeface="Arial"/>
                <a:cs typeface="Arial"/>
              </a:rPr>
              <a:t>in </a:t>
            </a:r>
            <a:r>
              <a:rPr lang="en-US" altLang="ja-JP" dirty="0" smtClean="0">
                <a:solidFill>
                  <a:prstClr val="black"/>
                </a:solidFill>
                <a:latin typeface="Arial"/>
                <a:cs typeface="Arial"/>
              </a:rPr>
              <a:t>IT Quads: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70mm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150mm</a:t>
            </a:r>
            <a:r>
              <a:rPr lang="en-US" altLang="ja-JP" dirty="0" smtClean="0">
                <a:solidFill>
                  <a:prstClr val="black"/>
                </a:solidFill>
                <a:latin typeface="Arial"/>
                <a:cs typeface="Arial"/>
                <a:sym typeface="Wingdings"/>
              </a:rPr>
              <a:t>    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Large bore also for the new D1</a:t>
            </a:r>
            <a:endParaRPr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21942" y="6038597"/>
            <a:ext cx="798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  <a:latin typeface="Arial"/>
                <a:cs typeface="Arial"/>
              </a:rPr>
              <a:t>Replacement of current NC D1 by SC D1: Shortening magnet length by 15m </a:t>
            </a:r>
            <a:endParaRPr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2" name="右矢印 51"/>
          <p:cNvSpPr/>
          <p:nvPr/>
        </p:nvSpPr>
        <p:spPr>
          <a:xfrm>
            <a:off x="5210438" y="5877590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53" name="右矢印 52"/>
          <p:cNvSpPr/>
          <p:nvPr/>
        </p:nvSpPr>
        <p:spPr>
          <a:xfrm>
            <a:off x="4218387" y="6420859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4478588" y="6291768"/>
            <a:ext cx="368693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/>
            <a:r>
              <a:rPr kumimoji="0" lang="en-US" altLang="ja-JP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Making room for new crab cavities</a:t>
            </a:r>
            <a:endParaRPr kumimoji="0" lang="ja-JP" altLang="en-US" dirty="0">
              <a:solidFill>
                <a:prstClr val="black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43501" y="2827868"/>
            <a:ext cx="210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white"/>
                </a:solidFill>
              </a:rPr>
              <a:t>Courtesy of P. </a:t>
            </a:r>
            <a:r>
              <a:rPr lang="en-US" altLang="ja-JP" dirty="0" err="1" smtClean="0">
                <a:solidFill>
                  <a:prstClr val="white"/>
                </a:solidFill>
              </a:rPr>
              <a:t>Fessia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08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D1 Magnet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5758" y="603122"/>
            <a:ext cx="3238998" cy="306352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7983" y="603122"/>
            <a:ext cx="817571" cy="3018056"/>
          </a:xfrm>
          <a:prstGeom prst="rect">
            <a:avLst/>
          </a:prstGeom>
        </p:spPr>
      </p:pic>
      <p:grpSp>
        <p:nvGrpSpPr>
          <p:cNvPr id="12" name="図形グループ 27"/>
          <p:cNvGrpSpPr/>
          <p:nvPr/>
        </p:nvGrpSpPr>
        <p:grpSpPr>
          <a:xfrm>
            <a:off x="6701865" y="3732157"/>
            <a:ext cx="2406747" cy="3009683"/>
            <a:chOff x="6377577" y="3505637"/>
            <a:chExt cx="2406747" cy="3009683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77577" y="3505637"/>
              <a:ext cx="2406747" cy="2898089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8246709" y="6390216"/>
              <a:ext cx="537615" cy="125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Slide Number Placeholder 6"/>
          <p:cNvSpPr txBox="1">
            <a:spLocks/>
          </p:cNvSpPr>
          <p:nvPr/>
        </p:nvSpPr>
        <p:spPr>
          <a:xfrm>
            <a:off x="6553200" y="65595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kumimoji="0"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kumimoji="0"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41074" y="4811842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black"/>
                </a:solidFill>
              </a:rPr>
              <a:t>13</a:t>
            </a:r>
            <a:endParaRPr kumimoji="0" lang="en-US" sz="16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1197" y="4185686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0" lang="en-US" sz="1600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18" name="Rectangle 8"/>
          <p:cNvSpPr/>
          <p:nvPr/>
        </p:nvSpPr>
        <p:spPr>
          <a:xfrm>
            <a:off x="6793224" y="3811345"/>
            <a:ext cx="28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lnSpc>
                <a:spcPct val="115000"/>
              </a:lnSpc>
              <a:tabLst>
                <a:tab pos="457200" algn="l"/>
              </a:tabLst>
            </a:pPr>
            <a:r>
              <a:rPr kumimoji="0"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23287" y="575220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44 turns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8544123" y="5893290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black"/>
                </a:solidFill>
              </a:rPr>
              <a:t>19</a:t>
            </a:r>
            <a:endParaRPr kumimoji="0" lang="en-US" sz="1600" dirty="0">
              <a:solidFill>
                <a:prstClr val="black"/>
              </a:solidFill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24005" y="4807709"/>
            <a:ext cx="1210490" cy="2120900"/>
          </a:xfrm>
          <a:prstGeom prst="rect">
            <a:avLst/>
          </a:prstGeom>
        </p:spPr>
      </p:pic>
      <p:pic>
        <p:nvPicPr>
          <p:cNvPr id="22" name="図 21" descr="MBXF_2M-Model(Cut_View).tiff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7" t="33703" r="13703" b="28889"/>
          <a:stretch/>
        </p:blipFill>
        <p:spPr>
          <a:xfrm>
            <a:off x="101600" y="5099578"/>
            <a:ext cx="3543300" cy="1656821"/>
          </a:xfrm>
          <a:prstGeom prst="rect">
            <a:avLst/>
          </a:prstGeom>
        </p:spPr>
      </p:pic>
      <p:sp>
        <p:nvSpPr>
          <p:cNvPr id="23" name="日付プレースホルダー 4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defPPr>
              <a:defRPr lang="ja-JP"/>
            </a:defPPr>
            <a:lvl1pPr marL="0" algn="l" defTabSz="912386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183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386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8590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4781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0970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7175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3366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9559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スライド番号プレースホルダー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defPPr>
              <a:defRPr lang="ja-JP"/>
            </a:defPPr>
            <a:lvl1pPr marL="0" algn="r" defTabSz="912386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183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386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8590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4781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0970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7175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3366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9559" algn="l" defTabSz="912386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67" y="5366138"/>
            <a:ext cx="7888482" cy="1508742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62245" y="602279"/>
            <a:ext cx="6629400" cy="4951868"/>
          </a:xfrm>
          <a:prstGeom prst="rect">
            <a:avLst/>
          </a:prstGeom>
        </p:spPr>
        <p:txBody>
          <a:bodyPr vert="horz" lIns="91236" tIns="45619" rIns="91236" bIns="45619" rtlCol="0">
            <a:noAutofit/>
          </a:bodyPr>
          <a:lstStyle>
            <a:lvl1pPr marL="342155" indent="-342155" algn="l" defTabSz="912386" rtl="0" eaLnBrk="1" latinLnBrk="0" hangingPunct="1">
              <a:spcBef>
                <a:spcPct val="20000"/>
              </a:spcBef>
              <a:buClr>
                <a:srgbClr val="002060"/>
              </a:buClr>
              <a:buSzPct val="80000"/>
              <a:buFont typeface="Wingdings" panose="05000000000000000000" pitchFamily="2" charset="2"/>
              <a:buChar char="n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16" indent="-285134" algn="l" defTabSz="912386" rtl="0" eaLnBrk="1" latinLnBrk="0" hangingPunct="1">
              <a:spcBef>
                <a:spcPct val="20000"/>
              </a:spcBef>
              <a:buClr>
                <a:srgbClr val="002060"/>
              </a:buClr>
              <a:buSzPct val="80000"/>
              <a:buFontTx/>
              <a:buBlip>
                <a:blip r:embed="rId9"/>
              </a:buBlip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0486" indent="-228091" algn="l" defTabSz="912386" rtl="0" eaLnBrk="1" latinLnBrk="0" hangingPunct="1">
              <a:spcBef>
                <a:spcPct val="2000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6676" indent="-228091" algn="l" defTabSz="912386" rtl="0" eaLnBrk="1" latinLnBrk="0" hangingPunct="1">
              <a:spcBef>
                <a:spcPct val="20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2885" indent="-228091" algn="l" defTabSz="912386" rtl="0" eaLnBrk="1" latinLnBrk="0" hangingPunct="1">
              <a:spcBef>
                <a:spcPct val="20000"/>
              </a:spcBef>
              <a:buFontTx/>
              <a:buBlip>
                <a:blip r:embed="rId10"/>
              </a:buBlip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09078" indent="-228091" algn="l" defTabSz="91238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5266" indent="-228091" algn="l" defTabSz="91238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1467" indent="-228091" algn="l" defTabSz="91238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7646" indent="-228091" algn="l" defTabSz="91238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i="1" dirty="0" smtClean="0"/>
              <a:t>Coil ID:	</a:t>
            </a:r>
            <a:r>
              <a:rPr lang="en-US" sz="1800" b="1" i="1" dirty="0" smtClean="0">
                <a:solidFill>
                  <a:srgbClr val="3366FF"/>
                </a:solidFill>
              </a:rPr>
              <a:t>150 mm</a:t>
            </a:r>
          </a:p>
          <a:p>
            <a:r>
              <a:rPr lang="en-US" sz="1800" i="1" dirty="0" smtClean="0"/>
              <a:t>Integrated field:</a:t>
            </a:r>
            <a:r>
              <a:rPr lang="en-US" sz="1800" b="1" i="1" dirty="0" smtClean="0">
                <a:solidFill>
                  <a:srgbClr val="3366FF"/>
                </a:solidFill>
              </a:rPr>
              <a:t>35 T m</a:t>
            </a:r>
            <a:r>
              <a:rPr lang="en-US" sz="1800" i="1" dirty="0" smtClean="0"/>
              <a:t> (26 Tm at present LHC)</a:t>
            </a:r>
          </a:p>
          <a:p>
            <a:pPr lvl="1"/>
            <a:r>
              <a:rPr lang="en-US" sz="1800" i="1" dirty="0" smtClean="0"/>
              <a:t>5.59 T at 12 kA. </a:t>
            </a:r>
            <a:r>
              <a:rPr lang="en-US" sz="1800" i="1" dirty="0" err="1" smtClean="0"/>
              <a:t>L</a:t>
            </a:r>
            <a:r>
              <a:rPr lang="en-US" sz="1800" i="1" baseline="-25000" dirty="0" err="1" smtClean="0"/>
              <a:t>coil</a:t>
            </a:r>
            <a:r>
              <a:rPr lang="en-US" sz="1800" i="1" dirty="0" smtClean="0"/>
              <a:t>=6.6 m </a:t>
            </a:r>
          </a:p>
          <a:p>
            <a:r>
              <a:rPr lang="en-US" sz="1800" i="1" dirty="0" smtClean="0"/>
              <a:t>T</a:t>
            </a:r>
            <a:r>
              <a:rPr lang="en-US" sz="1800" i="1" baseline="-25000" dirty="0" smtClean="0"/>
              <a:t>op</a:t>
            </a:r>
            <a:r>
              <a:rPr lang="en-US" sz="1800" i="1" dirty="0" smtClean="0"/>
              <a:t>:		1.9 K  by </a:t>
            </a:r>
            <a:r>
              <a:rPr lang="en-US" sz="1800" i="1" dirty="0" err="1" smtClean="0"/>
              <a:t>HeII</a:t>
            </a:r>
            <a:r>
              <a:rPr lang="en-US" sz="1800" i="1" dirty="0" smtClean="0"/>
              <a:t> cooling</a:t>
            </a:r>
          </a:p>
          <a:p>
            <a:r>
              <a:rPr lang="en-US" sz="1800" i="1" dirty="0" smtClean="0"/>
              <a:t>Op. point (2D coil):	</a:t>
            </a:r>
            <a:r>
              <a:rPr lang="en-US" sz="1800" b="1" i="1" dirty="0" smtClean="0">
                <a:solidFill>
                  <a:srgbClr val="3366FF"/>
                </a:solidFill>
              </a:rPr>
              <a:t>75 %</a:t>
            </a:r>
          </a:p>
          <a:p>
            <a:r>
              <a:rPr lang="en-US" sz="1800" i="1" dirty="0" smtClean="0"/>
              <a:t>Coil layout:	</a:t>
            </a:r>
            <a:r>
              <a:rPr lang="en-US" sz="1800" i="1" dirty="0" smtClean="0">
                <a:solidFill>
                  <a:srgbClr val="000000"/>
                </a:solidFill>
              </a:rPr>
              <a:t>1 layer of 15.1 mm cable</a:t>
            </a:r>
          </a:p>
          <a:p>
            <a:pPr lvl="1"/>
            <a:r>
              <a:rPr lang="en-US" sz="1800" i="1" dirty="0" smtClean="0">
                <a:solidFill>
                  <a:srgbClr val="000000"/>
                </a:solidFill>
              </a:rPr>
              <a:t>Better cooling</a:t>
            </a:r>
            <a:r>
              <a:rPr lang="en-US" sz="1800" i="1" dirty="0" smtClean="0"/>
              <a:t>. Saving space for iron yoke.</a:t>
            </a:r>
            <a:r>
              <a:rPr lang="en-US" sz="1400" i="1" dirty="0" smtClean="0"/>
              <a:t>  </a:t>
            </a:r>
          </a:p>
          <a:p>
            <a:r>
              <a:rPr lang="en-US" sz="1800" i="1" dirty="0" smtClean="0"/>
              <a:t>Conductor:	</a:t>
            </a:r>
            <a:r>
              <a:rPr lang="en-US" sz="1800" b="1" i="1" dirty="0" err="1" smtClean="0">
                <a:solidFill>
                  <a:srgbClr val="3366FF"/>
                </a:solidFill>
              </a:rPr>
              <a:t>Nb-Ti</a:t>
            </a:r>
            <a:r>
              <a:rPr lang="en-US" sz="1800" b="1" i="1" dirty="0" smtClean="0">
                <a:solidFill>
                  <a:srgbClr val="3366FF"/>
                </a:solidFill>
              </a:rPr>
              <a:t> LHC MB outer cable</a:t>
            </a:r>
          </a:p>
          <a:p>
            <a:r>
              <a:rPr lang="en-US" sz="1800" i="1" dirty="0" smtClean="0"/>
              <a:t>Structure:	Collared yoke structure by keying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Field quality:	&lt; 10</a:t>
            </a:r>
            <a:r>
              <a:rPr lang="en-US" sz="1800" i="1" baseline="30000" dirty="0" smtClean="0">
                <a:solidFill>
                  <a:srgbClr val="000000"/>
                </a:solidFill>
              </a:rPr>
              <a:t>-4</a:t>
            </a:r>
            <a:r>
              <a:rPr lang="en-US" sz="1800" i="1" dirty="0" smtClean="0">
                <a:solidFill>
                  <a:srgbClr val="000000"/>
                </a:solidFill>
              </a:rPr>
              <a:t>  at </a:t>
            </a:r>
            <a:r>
              <a:rPr lang="en-US" sz="1800" i="1" dirty="0" err="1" smtClean="0">
                <a:solidFill>
                  <a:srgbClr val="000000"/>
                </a:solidFill>
              </a:rPr>
              <a:t>R</a:t>
            </a:r>
            <a:r>
              <a:rPr lang="en-US" sz="1800" i="1" baseline="-25000" dirty="0" err="1" smtClean="0">
                <a:solidFill>
                  <a:srgbClr val="000000"/>
                </a:solidFill>
              </a:rPr>
              <a:t>ref</a:t>
            </a:r>
            <a:r>
              <a:rPr lang="en-US" sz="1800" i="1" dirty="0" smtClean="0">
                <a:solidFill>
                  <a:srgbClr val="000000"/>
                </a:solidFill>
              </a:rPr>
              <a:t> = 50 mm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Cold mass OD:	550 +10 x 2 = 570 mm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Cryostat OD:	914 mm, same as MB cryostat (*TBD)</a:t>
            </a:r>
          </a:p>
          <a:p>
            <a:r>
              <a:rPr lang="en-US" sz="1800" i="1" dirty="0" smtClean="0"/>
              <a:t>Radiation, energy deposition:</a:t>
            </a:r>
            <a:r>
              <a:rPr lang="en-US" sz="1800" b="1" i="1" dirty="0" smtClean="0">
                <a:solidFill>
                  <a:srgbClr val="3366FF"/>
                </a:solidFill>
              </a:rPr>
              <a:t>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ja-JP" sz="1800" b="1" i="1" dirty="0" smtClean="0">
                <a:solidFill>
                  <a:srgbClr val="3366FF"/>
                </a:solidFill>
              </a:rPr>
              <a:t>135 W  in total, 2 </a:t>
            </a:r>
            <a:r>
              <a:rPr lang="en-US" altLang="ja-JP" sz="1800" b="1" i="1" dirty="0" err="1" smtClean="0">
                <a:solidFill>
                  <a:srgbClr val="3366FF"/>
                </a:solidFill>
              </a:rPr>
              <a:t>mW</a:t>
            </a:r>
            <a:r>
              <a:rPr lang="en-US" altLang="ja-JP" sz="1800" b="1" i="1" dirty="0" smtClean="0">
                <a:solidFill>
                  <a:srgbClr val="3366FF"/>
                </a:solidFill>
              </a:rPr>
              <a:t>/cm</a:t>
            </a:r>
            <a:r>
              <a:rPr lang="en-US" altLang="ja-JP" sz="1800" b="1" i="1" baseline="30000" dirty="0" smtClean="0">
                <a:solidFill>
                  <a:srgbClr val="3366FF"/>
                </a:solidFill>
              </a:rPr>
              <a:t>3</a:t>
            </a:r>
            <a:r>
              <a:rPr lang="en-US" altLang="ja-JP" sz="1800" b="1" i="1" dirty="0" smtClean="0">
                <a:solidFill>
                  <a:srgbClr val="3366FF"/>
                </a:solidFill>
              </a:rPr>
              <a:t> at local peak, Radiation dose &gt;25 </a:t>
            </a:r>
            <a:r>
              <a:rPr lang="en-US" altLang="ja-JP" sz="1800" b="1" i="1" dirty="0" err="1" smtClean="0">
                <a:solidFill>
                  <a:srgbClr val="3366FF"/>
                </a:solidFill>
              </a:rPr>
              <a:t>MGy</a:t>
            </a:r>
            <a:r>
              <a:rPr lang="en-US" altLang="ja-JP" sz="1800" b="1" i="1" dirty="0" smtClean="0">
                <a:solidFill>
                  <a:srgbClr val="3366FF"/>
                </a:solidFill>
              </a:rPr>
              <a:t> 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sz="1800" b="1" i="1" dirty="0" smtClean="0">
              <a:solidFill>
                <a:srgbClr val="3366FF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793224" y="4811842"/>
            <a:ext cx="219515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2m model coil is under </a:t>
            </a:r>
            <a:r>
              <a:rPr lang="en-US" altLang="ja-JP" dirty="0" smtClean="0"/>
              <a:t>construction</a:t>
            </a:r>
            <a:r>
              <a:rPr kumimoji="1" lang="en-US" altLang="ja-JP" dirty="0" smtClean="0"/>
              <a:t>!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962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CERN-KEK Collaboration on Crab Cavity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コンテンツ プレースホルダー 6"/>
          <p:cNvSpPr txBox="1">
            <a:spLocks noGrp="1"/>
          </p:cNvSpPr>
          <p:nvPr>
            <p:ph idx="1"/>
          </p:nvPr>
        </p:nvSpPr>
        <p:spPr>
          <a:xfrm>
            <a:off x="454851" y="765074"/>
            <a:ext cx="8229600" cy="1864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kumimoji="1"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Objectives: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Based on research and development on crab </a:t>
            </a:r>
            <a:r>
              <a:rPr lang="en-US" altLang="ja-JP" sz="16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cavities for the LHC luminosity upgrade 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progressed, as a cooperative work between KEK and CERN, this agreement, Appendix 16, aims to </a:t>
            </a:r>
            <a:r>
              <a:rPr lang="en-US" altLang="ja-JP" sz="16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develop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state of the art surface treatment techniques 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for high field superconducting crab cavities that deflect beam bunches in order to realize the crab crossing for the LHC accelerator luminosity upgrade.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18645" y="2994101"/>
            <a:ext cx="442798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KEK responsibilities for: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Development of a vertical electro-polishing (VEP) system, 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Application of VEP to crab cavities, 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Fundamental studies on vertical electro-polishing conditions,</a:t>
            </a:r>
            <a:endParaRPr lang="ja-JP" altLang="en-US" sz="16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9" name="図 8" descr="スクリーンショット 2015-07-22 19.3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311335"/>
            <a:ext cx="1926196" cy="198883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981972" y="368652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Crab Cavity</a:t>
            </a:r>
          </a:p>
          <a:p>
            <a:r>
              <a:rPr kumimoji="1" lang="ja-JP" altLang="en-US" dirty="0" smtClean="0"/>
              <a:t>・　</a:t>
            </a:r>
            <a:r>
              <a:rPr kumimoji="1" lang="en-US" altLang="ja-JP" dirty="0" smtClean="0"/>
              <a:t>Type : DQW (400 MHz)</a:t>
            </a:r>
          </a:p>
          <a:p>
            <a:r>
              <a:rPr lang="ja-JP" altLang="en-US" dirty="0" smtClean="0"/>
              <a:t>・　</a:t>
            </a:r>
            <a:r>
              <a:rPr lang="en-US" altLang="ja-JP" dirty="0"/>
              <a:t>Used at ATLAS and </a:t>
            </a:r>
            <a:r>
              <a:rPr lang="en-US" altLang="ja-JP" dirty="0" smtClean="0"/>
              <a:t>CMS points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 flipH="1">
            <a:off x="3779912" y="4797152"/>
            <a:ext cx="5112568" cy="147732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We are fabricating the vertical EP apparatus. The rotation jig and the </a:t>
            </a:r>
            <a:r>
              <a:rPr lang="en-US" altLang="ja-JP" dirty="0" err="1" smtClean="0">
                <a:solidFill>
                  <a:prstClr val="black"/>
                </a:solidFill>
              </a:rPr>
              <a:t>ozonized</a:t>
            </a:r>
            <a:r>
              <a:rPr lang="en-US" altLang="ja-JP" dirty="0" smtClean="0">
                <a:solidFill>
                  <a:prstClr val="black"/>
                </a:solidFill>
              </a:rPr>
              <a:t> water rinsing jig are already fabricated and assembled. After the fitting check of apparatus, we applied the vertical EP to the LHC crab cavity fabricated at BNL.</a:t>
            </a:r>
            <a:endParaRPr lang="ja-JP" altLang="en-US" dirty="0">
              <a:solidFill>
                <a:prstClr val="black"/>
              </a:solidFill>
            </a:endParaRPr>
          </a:p>
        </p:txBody>
      </p:sp>
      <p:pic>
        <p:nvPicPr>
          <p:cNvPr id="12" name="Picture 3" descr="\\scc-fs-2.kek.jp\SCCG-archive\members folder\tatsushi\20150901CERN架台\DSCN23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0231" y="4657465"/>
            <a:ext cx="2668352" cy="2000862"/>
          </a:xfrm>
          <a:prstGeom prst="rect">
            <a:avLst/>
          </a:prstGeom>
          <a:noFill/>
        </p:spPr>
      </p:pic>
      <p:sp>
        <p:nvSpPr>
          <p:cNvPr id="13" name="テキスト ボックス 12"/>
          <p:cNvSpPr txBox="1"/>
          <p:nvPr/>
        </p:nvSpPr>
        <p:spPr>
          <a:xfrm>
            <a:off x="3028637" y="6290021"/>
            <a:ext cx="3029997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Dummy chamber held in the rotation jig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280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\\scc-fs-2.kek.jp\SCCG-archive\members folder\tatsushi\20150930CERNテフロンフランジ仮組み\DSCN25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9326" y="3933056"/>
            <a:ext cx="3649138" cy="2736304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947" y="37960"/>
            <a:ext cx="8229600" cy="562074"/>
          </a:xfrm>
        </p:spPr>
        <p:txBody>
          <a:bodyPr>
            <a:normAutofit fontScale="90000"/>
          </a:bodyPr>
          <a:lstStyle/>
          <a:p>
            <a:r>
              <a:rPr kumimoji="1" lang="en-US" altLang="ja-JP" sz="2400" dirty="0" err="1" smtClean="0"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 water rinsing jig and our clean room</a:t>
            </a:r>
            <a:b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for rinsing and re-assembling after VEP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2050" name="Picture 2" descr="\\scc-fs-2.kek.jp\SCCG-archive\members folder\tatsushi\20150930CERNテフロンフランジ仮組み\DSCN25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23137" y="1917223"/>
            <a:ext cx="5184578" cy="3887652"/>
          </a:xfrm>
          <a:prstGeom prst="rect">
            <a:avLst/>
          </a:prstGeom>
          <a:noFill/>
        </p:spPr>
      </p:pic>
      <p:pic>
        <p:nvPicPr>
          <p:cNvPr id="2051" name="Picture 3" descr="\\scc-fs-2.kek.jp\SCCG-archive\members folder\tatsushi\20150930CERNテフロンフランジ仮組み\DSCN25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268760"/>
            <a:ext cx="3384376" cy="2537772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3995936" y="2708920"/>
            <a:ext cx="1220206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Dummy  cavity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11960" y="3573016"/>
            <a:ext cx="1043876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Rotation jig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63888" y="1484784"/>
            <a:ext cx="394531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err="1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water rinsing attachment for KEKB cavity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12" name="直線矢印コネクタ 11"/>
          <p:cNvCxnSpPr>
            <a:stCxn id="7" idx="1"/>
          </p:cNvCxnSpPr>
          <p:nvPr/>
        </p:nvCxnSpPr>
        <p:spPr>
          <a:xfrm flipH="1">
            <a:off x="3059832" y="2847420"/>
            <a:ext cx="936104" cy="7255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8" idx="1"/>
          </p:cNvCxnSpPr>
          <p:nvPr/>
        </p:nvCxnSpPr>
        <p:spPr>
          <a:xfrm flipH="1">
            <a:off x="3779912" y="3711516"/>
            <a:ext cx="432048" cy="775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9" idx="1"/>
          </p:cNvCxnSpPr>
          <p:nvPr/>
        </p:nvCxnSpPr>
        <p:spPr>
          <a:xfrm flipH="1">
            <a:off x="3203848" y="1623284"/>
            <a:ext cx="360040" cy="5095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707904" y="2204864"/>
            <a:ext cx="2090637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err="1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water rinsing jig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17" name="直線矢印コネクタ 16"/>
          <p:cNvCxnSpPr>
            <a:stCxn id="15" idx="1"/>
          </p:cNvCxnSpPr>
          <p:nvPr/>
        </p:nvCxnSpPr>
        <p:spPr>
          <a:xfrm flipH="1">
            <a:off x="3275856" y="2343364"/>
            <a:ext cx="432048" cy="4375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3707904" y="4581128"/>
            <a:ext cx="2090637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err="1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water rinsing jig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21" name="直線矢印コネクタ 20"/>
          <p:cNvCxnSpPr>
            <a:stCxn id="20" idx="1"/>
          </p:cNvCxnSpPr>
          <p:nvPr/>
        </p:nvCxnSpPr>
        <p:spPr>
          <a:xfrm flipH="1">
            <a:off x="3131840" y="4719628"/>
            <a:ext cx="576064" cy="775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052736"/>
            <a:ext cx="1512168" cy="442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テキスト ボックス 18"/>
          <p:cNvSpPr txBox="1"/>
          <p:nvPr/>
        </p:nvSpPr>
        <p:spPr>
          <a:xfrm>
            <a:off x="7236296" y="6309320"/>
            <a:ext cx="144943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Our clean room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64088" y="3429000"/>
            <a:ext cx="240001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err="1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water rinsing jig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793224" y="4811842"/>
            <a:ext cx="219515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Ready to accept the cavity in December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2309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Beam monitoring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870082" y="908225"/>
            <a:ext cx="7128792" cy="1433900"/>
            <a:chOff x="342901" y="1966754"/>
            <a:chExt cx="11536136" cy="2552405"/>
          </a:xfrm>
        </p:grpSpPr>
        <p:sp>
          <p:nvSpPr>
            <p:cNvPr id="8" name="Trapezoid 35"/>
            <p:cNvSpPr/>
            <p:nvPr/>
          </p:nvSpPr>
          <p:spPr>
            <a:xfrm rot="5400000">
              <a:off x="5147188" y="1174973"/>
              <a:ext cx="1224954" cy="4114368"/>
            </a:xfrm>
            <a:prstGeom prst="trapezoid">
              <a:avLst>
                <a:gd name="adj" fmla="val 12888"/>
              </a:avLst>
            </a:prstGeom>
            <a:solidFill>
              <a:schemeClr val="accent6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Isosceles Triangle 17"/>
            <p:cNvSpPr/>
            <p:nvPr/>
          </p:nvSpPr>
          <p:spPr>
            <a:xfrm rot="5400000">
              <a:off x="5078360" y="1239606"/>
              <a:ext cx="1233577" cy="398197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8"/>
            <p:cNvSpPr txBox="1"/>
            <p:nvPr/>
          </p:nvSpPr>
          <p:spPr>
            <a:xfrm>
              <a:off x="342901" y="2351286"/>
              <a:ext cx="1028491" cy="4930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Source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85800" y="3055381"/>
              <a:ext cx="326571" cy="33279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7"/>
            <p:cNvSpPr/>
            <p:nvPr/>
          </p:nvSpPr>
          <p:spPr>
            <a:xfrm>
              <a:off x="763360" y="3144219"/>
              <a:ext cx="171450" cy="155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6"/>
            <p:cNvSpPr/>
            <p:nvPr/>
          </p:nvSpPr>
          <p:spPr>
            <a:xfrm rot="16200000">
              <a:off x="1654187" y="1850495"/>
              <a:ext cx="1241988" cy="2754448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8"/>
            <p:cNvSpPr/>
            <p:nvPr/>
          </p:nvSpPr>
          <p:spPr>
            <a:xfrm>
              <a:off x="11362095" y="3085351"/>
              <a:ext cx="326571" cy="33279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9"/>
            <p:cNvSpPr/>
            <p:nvPr/>
          </p:nvSpPr>
          <p:spPr>
            <a:xfrm>
              <a:off x="11439655" y="3174189"/>
              <a:ext cx="171450" cy="1551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rapezoid 36"/>
            <p:cNvSpPr/>
            <p:nvPr/>
          </p:nvSpPr>
          <p:spPr>
            <a:xfrm rot="5400000">
              <a:off x="8036795" y="2541932"/>
              <a:ext cx="936104" cy="1414096"/>
            </a:xfrm>
            <a:prstGeom prst="trapezoid">
              <a:avLst>
                <a:gd name="adj" fmla="val 21796"/>
              </a:avLst>
            </a:prstGeom>
            <a:solidFill>
              <a:schemeClr val="accent6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31"/>
            <p:cNvSpPr/>
            <p:nvPr/>
          </p:nvSpPr>
          <p:spPr>
            <a:xfrm>
              <a:off x="7745834" y="2742828"/>
              <a:ext cx="144016" cy="913845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4"/>
            <p:cNvSpPr/>
            <p:nvPr/>
          </p:nvSpPr>
          <p:spPr>
            <a:xfrm>
              <a:off x="3534770" y="2538484"/>
              <a:ext cx="251517" cy="13542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rame 40"/>
            <p:cNvSpPr/>
            <p:nvPr/>
          </p:nvSpPr>
          <p:spPr>
            <a:xfrm>
              <a:off x="8933201" y="2958960"/>
              <a:ext cx="540689" cy="517464"/>
            </a:xfrm>
            <a:prstGeom prst="frame">
              <a:avLst>
                <a:gd name="adj1" fmla="val 24793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0" name="Isosceles Triangle 42"/>
            <p:cNvSpPr/>
            <p:nvPr/>
          </p:nvSpPr>
          <p:spPr>
            <a:xfrm rot="16200000">
              <a:off x="8816292" y="1788828"/>
              <a:ext cx="436728" cy="2852975"/>
            </a:xfrm>
            <a:prstGeom prst="triangle">
              <a:avLst/>
            </a:prstGeom>
            <a:solidFill>
              <a:srgbClr val="FF00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Isosceles Triangle 43"/>
            <p:cNvSpPr/>
            <p:nvPr/>
          </p:nvSpPr>
          <p:spPr>
            <a:xfrm rot="5400000">
              <a:off x="10793164" y="2711483"/>
              <a:ext cx="457448" cy="1066800"/>
            </a:xfrm>
            <a:prstGeom prst="triangle">
              <a:avLst/>
            </a:prstGeom>
            <a:solidFill>
              <a:srgbClr val="FF00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41"/>
            <p:cNvSpPr/>
            <p:nvPr/>
          </p:nvSpPr>
          <p:spPr>
            <a:xfrm flipH="1">
              <a:off x="10438673" y="2809652"/>
              <a:ext cx="151990" cy="777923"/>
            </a:xfrm>
            <a:prstGeom prst="ellipse">
              <a:avLst/>
            </a:prstGeom>
            <a:solidFill>
              <a:srgbClr val="FF000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Isosceles Triangle 15"/>
            <p:cNvSpPr/>
            <p:nvPr/>
          </p:nvSpPr>
          <p:spPr>
            <a:xfrm rot="16200000">
              <a:off x="7423832" y="3043846"/>
              <a:ext cx="261257" cy="35009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2838734" y="4026089"/>
              <a:ext cx="1883390" cy="49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Objective lens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8709544" y="3537045"/>
              <a:ext cx="1226027" cy="821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err="1" smtClean="0">
                  <a:latin typeface="Times New Roman" pitchFamily="18" charset="0"/>
                  <a:cs typeface="Times New Roman" pitchFamily="18" charset="0"/>
                </a:rPr>
                <a:t>Lyot</a:t>
              </a:r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 stop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7087736" y="3744035"/>
              <a:ext cx="1883390" cy="49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Field lens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9898084" y="1966754"/>
              <a:ext cx="1257867" cy="821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Relay lens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6635339" y="2094931"/>
              <a:ext cx="1944808" cy="821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Opaque disk for eclipse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Straight Connector 12"/>
            <p:cNvCxnSpPr/>
            <p:nvPr/>
          </p:nvCxnSpPr>
          <p:spPr>
            <a:xfrm>
              <a:off x="342901" y="3217695"/>
              <a:ext cx="11536136" cy="0"/>
            </a:xfrm>
            <a:prstGeom prst="line">
              <a:avLst/>
            </a:prstGeom>
            <a:ln w="9525"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テキスト ボックス 29"/>
          <p:cNvSpPr txBox="1"/>
          <p:nvPr/>
        </p:nvSpPr>
        <p:spPr>
          <a:xfrm>
            <a:off x="1306018" y="581599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Coronagraph for beam halo measurement</a:t>
            </a:r>
            <a:endParaRPr kumimoji="1" lang="ja-JP" altLang="en-US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323528" y="3068960"/>
            <a:ext cx="8464038" cy="3356992"/>
            <a:chOff x="318407" y="914400"/>
            <a:chExt cx="11632390" cy="4923064"/>
          </a:xfrm>
        </p:grpSpPr>
        <p:sp>
          <p:nvSpPr>
            <p:cNvPr id="32" name="Rectangle 30"/>
            <p:cNvSpPr/>
            <p:nvPr/>
          </p:nvSpPr>
          <p:spPr>
            <a:xfrm>
              <a:off x="318407" y="914400"/>
              <a:ext cx="11593286" cy="492306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Oval 4"/>
            <p:cNvSpPr/>
            <p:nvPr/>
          </p:nvSpPr>
          <p:spPr>
            <a:xfrm>
              <a:off x="595993" y="3143250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7"/>
            <p:cNvSpPr/>
            <p:nvPr/>
          </p:nvSpPr>
          <p:spPr>
            <a:xfrm rot="19800000">
              <a:off x="516770" y="1299691"/>
              <a:ext cx="865414" cy="310243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8"/>
            <p:cNvSpPr/>
            <p:nvPr/>
          </p:nvSpPr>
          <p:spPr>
            <a:xfrm rot="12600000">
              <a:off x="2036509" y="1294042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9"/>
            <p:cNvSpPr/>
            <p:nvPr/>
          </p:nvSpPr>
          <p:spPr>
            <a:xfrm rot="12600000">
              <a:off x="1886250" y="5216729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11"/>
            <p:cNvSpPr/>
            <p:nvPr/>
          </p:nvSpPr>
          <p:spPr>
            <a:xfrm rot="16200000">
              <a:off x="4107165" y="5083091"/>
              <a:ext cx="865414" cy="31024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12"/>
            <p:cNvSpPr/>
            <p:nvPr/>
          </p:nvSpPr>
          <p:spPr>
            <a:xfrm rot="19800000">
              <a:off x="11085383" y="5212297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13"/>
            <p:cNvSpPr/>
            <p:nvPr/>
          </p:nvSpPr>
          <p:spPr>
            <a:xfrm rot="12600000">
              <a:off x="11085382" y="1109972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14"/>
            <p:cNvSpPr/>
            <p:nvPr/>
          </p:nvSpPr>
          <p:spPr>
            <a:xfrm rot="16200000">
              <a:off x="7010547" y="1320833"/>
              <a:ext cx="477951" cy="14693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9"/>
            <p:cNvCxnSpPr>
              <a:stCxn id="33" idx="0"/>
              <a:endCxn id="48" idx="4"/>
            </p:cNvCxnSpPr>
            <p:nvPr/>
          </p:nvCxnSpPr>
          <p:spPr>
            <a:xfrm flipH="1" flipV="1">
              <a:off x="1026749" y="2468956"/>
              <a:ext cx="1951" cy="674294"/>
            </a:xfrm>
            <a:prstGeom prst="line">
              <a:avLst/>
            </a:prstGeom>
            <a:ln w="539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52"/>
            <p:cNvCxnSpPr>
              <a:stCxn id="35" idx="0"/>
              <a:endCxn id="34" idx="4"/>
            </p:cNvCxnSpPr>
            <p:nvPr/>
          </p:nvCxnSpPr>
          <p:spPr>
            <a:xfrm flipH="1">
              <a:off x="1027038" y="1583503"/>
              <a:ext cx="1364617" cy="5649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55"/>
            <p:cNvCxnSpPr>
              <a:stCxn id="36" idx="4"/>
              <a:endCxn id="35" idx="0"/>
            </p:cNvCxnSpPr>
            <p:nvPr/>
          </p:nvCxnSpPr>
          <p:spPr>
            <a:xfrm flipH="1" flipV="1">
              <a:off x="2391655" y="1583503"/>
              <a:ext cx="4863" cy="3654008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59"/>
            <p:cNvCxnSpPr>
              <a:stCxn id="38" idx="0"/>
              <a:endCxn id="36" idx="4"/>
            </p:cNvCxnSpPr>
            <p:nvPr/>
          </p:nvCxnSpPr>
          <p:spPr>
            <a:xfrm flipH="1">
              <a:off x="2396518" y="5233079"/>
              <a:ext cx="9044011" cy="4432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62"/>
            <p:cNvCxnSpPr>
              <a:stCxn id="38" idx="0"/>
              <a:endCxn id="39" idx="0"/>
            </p:cNvCxnSpPr>
            <p:nvPr/>
          </p:nvCxnSpPr>
          <p:spPr>
            <a:xfrm flipH="1" flipV="1">
              <a:off x="11440528" y="1399433"/>
              <a:ext cx="1" cy="3833646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65"/>
            <p:cNvCxnSpPr>
              <a:stCxn id="39" idx="0"/>
              <a:endCxn id="92" idx="2"/>
            </p:cNvCxnSpPr>
            <p:nvPr/>
          </p:nvCxnSpPr>
          <p:spPr>
            <a:xfrm flipH="1" flipV="1">
              <a:off x="4969569" y="1388340"/>
              <a:ext cx="6470959" cy="11093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70"/>
            <p:cNvGrpSpPr/>
            <p:nvPr/>
          </p:nvGrpSpPr>
          <p:grpSpPr>
            <a:xfrm>
              <a:off x="3985591" y="1235276"/>
              <a:ext cx="983978" cy="318410"/>
              <a:chOff x="3985591" y="1235276"/>
              <a:chExt cx="983978" cy="318410"/>
            </a:xfrm>
            <a:solidFill>
              <a:srgbClr val="7030A0"/>
            </a:solidFill>
          </p:grpSpPr>
          <p:sp>
            <p:nvSpPr>
              <p:cNvPr id="91" name="Rectangle 68"/>
              <p:cNvSpPr/>
              <p:nvPr/>
            </p:nvSpPr>
            <p:spPr>
              <a:xfrm>
                <a:off x="3985591" y="1235276"/>
                <a:ext cx="781294" cy="318410"/>
              </a:xfrm>
              <a:prstGeom prst="rect">
                <a:avLst/>
              </a:prstGeom>
              <a:grpFill/>
              <a:ln>
                <a:solidFill>
                  <a:srgbClr val="7030A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Trapezoid 69"/>
              <p:cNvSpPr/>
              <p:nvPr/>
            </p:nvSpPr>
            <p:spPr>
              <a:xfrm rot="16200000">
                <a:off x="4764591" y="1291539"/>
                <a:ext cx="216353" cy="193603"/>
              </a:xfrm>
              <a:prstGeom prst="trapezoid">
                <a:avLst/>
              </a:prstGeom>
              <a:grpFill/>
              <a:ln>
                <a:solidFill>
                  <a:srgbClr val="7030A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8" name="Oval 19"/>
            <p:cNvSpPr/>
            <p:nvPr/>
          </p:nvSpPr>
          <p:spPr>
            <a:xfrm rot="19800000">
              <a:off x="516481" y="2179495"/>
              <a:ext cx="865414" cy="310243"/>
            </a:xfrm>
            <a:prstGeom prst="ellipse">
              <a:avLst/>
            </a:prstGeom>
            <a:ln w="476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24"/>
            <p:cNvCxnSpPr>
              <a:endCxn id="34" idx="4"/>
            </p:cNvCxnSpPr>
            <p:nvPr/>
          </p:nvCxnSpPr>
          <p:spPr>
            <a:xfrm flipV="1">
              <a:off x="1022098" y="1589152"/>
              <a:ext cx="4940" cy="534305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6"/>
            <p:cNvCxnSpPr>
              <a:endCxn id="48" idx="4"/>
            </p:cNvCxnSpPr>
            <p:nvPr/>
          </p:nvCxnSpPr>
          <p:spPr>
            <a:xfrm flipH="1">
              <a:off x="1026749" y="2468956"/>
              <a:ext cx="2322738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29"/>
            <p:cNvSpPr/>
            <p:nvPr/>
          </p:nvSpPr>
          <p:spPr>
            <a:xfrm rot="16200000">
              <a:off x="3097927" y="2295721"/>
              <a:ext cx="865414" cy="31024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2" name="Straight Connector 31"/>
            <p:cNvCxnSpPr/>
            <p:nvPr/>
          </p:nvCxnSpPr>
          <p:spPr>
            <a:xfrm flipH="1">
              <a:off x="3685756" y="2468956"/>
              <a:ext cx="5249522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Isosceles Triangle 16"/>
            <p:cNvSpPr/>
            <p:nvPr/>
          </p:nvSpPr>
          <p:spPr>
            <a:xfrm rot="16200000">
              <a:off x="8899960" y="2371215"/>
              <a:ext cx="209179" cy="195481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34"/>
            <p:cNvCxnSpPr/>
            <p:nvPr/>
          </p:nvCxnSpPr>
          <p:spPr>
            <a:xfrm flipH="1">
              <a:off x="9123800" y="2468955"/>
              <a:ext cx="1459911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36"/>
            <p:cNvSpPr/>
            <p:nvPr/>
          </p:nvSpPr>
          <p:spPr>
            <a:xfrm rot="12600000">
              <a:off x="10357790" y="2236982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37"/>
            <p:cNvSpPr/>
            <p:nvPr/>
          </p:nvSpPr>
          <p:spPr>
            <a:xfrm rot="19800000">
              <a:off x="1421074" y="2248278"/>
              <a:ext cx="865414" cy="310243"/>
            </a:xfrm>
            <a:prstGeom prst="ellipse">
              <a:avLst/>
            </a:prstGeom>
            <a:noFill/>
            <a:ln w="476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38"/>
            <p:cNvCxnSpPr/>
            <p:nvPr/>
          </p:nvCxnSpPr>
          <p:spPr>
            <a:xfrm>
              <a:off x="10585171" y="2468955"/>
              <a:ext cx="18130" cy="1705543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41"/>
            <p:cNvSpPr/>
            <p:nvPr/>
          </p:nvSpPr>
          <p:spPr>
            <a:xfrm rot="16200000">
              <a:off x="9070216" y="2308066"/>
              <a:ext cx="865414" cy="31024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43"/>
            <p:cNvSpPr/>
            <p:nvPr/>
          </p:nvSpPr>
          <p:spPr>
            <a:xfrm rot="19800000">
              <a:off x="10279922" y="4191677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45"/>
            <p:cNvCxnSpPr>
              <a:endCxn id="90" idx="2"/>
            </p:cNvCxnSpPr>
            <p:nvPr/>
          </p:nvCxnSpPr>
          <p:spPr>
            <a:xfrm flipH="1" flipV="1">
              <a:off x="5128728" y="4143904"/>
              <a:ext cx="5474575" cy="44344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47"/>
            <p:cNvGrpSpPr/>
            <p:nvPr/>
          </p:nvGrpSpPr>
          <p:grpSpPr>
            <a:xfrm>
              <a:off x="4144750" y="3990840"/>
              <a:ext cx="983978" cy="318410"/>
              <a:chOff x="3985591" y="1235276"/>
              <a:chExt cx="983978" cy="318410"/>
            </a:xfrm>
            <a:solidFill>
              <a:srgbClr val="7030A0"/>
            </a:solidFill>
          </p:grpSpPr>
          <p:sp>
            <p:nvSpPr>
              <p:cNvPr id="89" name="Rectangle 48"/>
              <p:cNvSpPr/>
              <p:nvPr/>
            </p:nvSpPr>
            <p:spPr>
              <a:xfrm>
                <a:off x="3985591" y="1235276"/>
                <a:ext cx="781294" cy="318410"/>
              </a:xfrm>
              <a:prstGeom prst="rect">
                <a:avLst/>
              </a:prstGeom>
              <a:grp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Trapezoid 50"/>
              <p:cNvSpPr/>
              <p:nvPr/>
            </p:nvSpPr>
            <p:spPr>
              <a:xfrm rot="16200000">
                <a:off x="4764591" y="1291539"/>
                <a:ext cx="216353" cy="193603"/>
              </a:xfrm>
              <a:prstGeom prst="trapezoid">
                <a:avLst/>
              </a:prstGeom>
              <a:grp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2" name="Frame 32"/>
            <p:cNvSpPr/>
            <p:nvPr/>
          </p:nvSpPr>
          <p:spPr>
            <a:xfrm>
              <a:off x="7952752" y="4004350"/>
              <a:ext cx="407504" cy="318410"/>
            </a:xfrm>
            <a:prstGeom prst="fram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3" name="Oval 54"/>
            <p:cNvSpPr/>
            <p:nvPr/>
          </p:nvSpPr>
          <p:spPr>
            <a:xfrm rot="16200000">
              <a:off x="7438175" y="4090088"/>
              <a:ext cx="477951" cy="14693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56"/>
            <p:cNvSpPr/>
            <p:nvPr/>
          </p:nvSpPr>
          <p:spPr>
            <a:xfrm rot="16200000">
              <a:off x="5804723" y="4086691"/>
              <a:ext cx="218642" cy="9228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rame 71"/>
            <p:cNvSpPr/>
            <p:nvPr/>
          </p:nvSpPr>
          <p:spPr>
            <a:xfrm>
              <a:off x="3073411" y="2291637"/>
              <a:ext cx="407504" cy="318410"/>
            </a:xfrm>
            <a:prstGeom prst="fram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6" name="TextBox 1"/>
            <p:cNvSpPr txBox="1"/>
            <p:nvPr/>
          </p:nvSpPr>
          <p:spPr>
            <a:xfrm>
              <a:off x="2398682" y="2516275"/>
              <a:ext cx="2022848" cy="677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Square slits </a:t>
              </a:r>
            </a:p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defining the aperture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Box 40"/>
            <p:cNvSpPr txBox="1"/>
            <p:nvPr/>
          </p:nvSpPr>
          <p:spPr>
            <a:xfrm>
              <a:off x="3606377" y="1704309"/>
              <a:ext cx="1531567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Objective lens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42"/>
            <p:cNvSpPr txBox="1"/>
            <p:nvPr/>
          </p:nvSpPr>
          <p:spPr>
            <a:xfrm>
              <a:off x="7254287" y="1885731"/>
              <a:ext cx="2157232" cy="677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Obstacle blocking the </a:t>
              </a:r>
            </a:p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Beam core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44"/>
            <p:cNvSpPr txBox="1"/>
            <p:nvPr/>
          </p:nvSpPr>
          <p:spPr>
            <a:xfrm>
              <a:off x="8805522" y="2843894"/>
              <a:ext cx="1084346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Field lens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46"/>
            <p:cNvSpPr txBox="1"/>
            <p:nvPr/>
          </p:nvSpPr>
          <p:spPr>
            <a:xfrm>
              <a:off x="8247375" y="4318954"/>
              <a:ext cx="1048479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err="1" smtClean="0">
                  <a:latin typeface="Times New Roman" pitchFamily="18" charset="0"/>
                  <a:cs typeface="Times New Roman" pitchFamily="18" charset="0"/>
                </a:rPr>
                <a:t>Lyot</a:t>
              </a:r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 stop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51"/>
            <p:cNvSpPr txBox="1"/>
            <p:nvPr/>
          </p:nvSpPr>
          <p:spPr>
            <a:xfrm>
              <a:off x="7047879" y="3448812"/>
              <a:ext cx="1143827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Relay lens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53"/>
            <p:cNvSpPr txBox="1"/>
            <p:nvPr/>
          </p:nvSpPr>
          <p:spPr>
            <a:xfrm>
              <a:off x="5400899" y="4158986"/>
              <a:ext cx="1101970" cy="677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Magnifier</a:t>
              </a:r>
            </a:p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lens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3" name="Straight Connector 57"/>
            <p:cNvCxnSpPr/>
            <p:nvPr/>
          </p:nvCxnSpPr>
          <p:spPr>
            <a:xfrm rot="5400000">
              <a:off x="1888250" y="1483564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58"/>
            <p:cNvCxnSpPr/>
            <p:nvPr/>
          </p:nvCxnSpPr>
          <p:spPr>
            <a:xfrm>
              <a:off x="1027038" y="2186201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60"/>
            <p:cNvCxnSpPr/>
            <p:nvPr/>
          </p:nvCxnSpPr>
          <p:spPr>
            <a:xfrm rot="10800000">
              <a:off x="2381715" y="3137771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61"/>
            <p:cNvCxnSpPr/>
            <p:nvPr/>
          </p:nvCxnSpPr>
          <p:spPr>
            <a:xfrm rot="5400000">
              <a:off x="3527248" y="5143079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63"/>
            <p:cNvCxnSpPr/>
            <p:nvPr/>
          </p:nvCxnSpPr>
          <p:spPr>
            <a:xfrm rot="5400000">
              <a:off x="8133337" y="5143079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64"/>
            <p:cNvCxnSpPr/>
            <p:nvPr/>
          </p:nvCxnSpPr>
          <p:spPr>
            <a:xfrm>
              <a:off x="11430581" y="2992048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66"/>
            <p:cNvCxnSpPr/>
            <p:nvPr/>
          </p:nvCxnSpPr>
          <p:spPr>
            <a:xfrm rot="16200000">
              <a:off x="8583910" y="1309433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67"/>
            <p:cNvCxnSpPr/>
            <p:nvPr/>
          </p:nvCxnSpPr>
          <p:spPr>
            <a:xfrm rot="5400000">
              <a:off x="2681254" y="2367486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72"/>
            <p:cNvCxnSpPr/>
            <p:nvPr/>
          </p:nvCxnSpPr>
          <p:spPr>
            <a:xfrm rot="5400000">
              <a:off x="10170332" y="2367486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73"/>
            <p:cNvCxnSpPr/>
            <p:nvPr/>
          </p:nvCxnSpPr>
          <p:spPr>
            <a:xfrm rot="10800000">
              <a:off x="10606057" y="3364713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74"/>
            <p:cNvCxnSpPr/>
            <p:nvPr/>
          </p:nvCxnSpPr>
          <p:spPr>
            <a:xfrm rot="16200000">
              <a:off x="9347099" y="4073703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75"/>
            <p:cNvCxnSpPr/>
            <p:nvPr/>
          </p:nvCxnSpPr>
          <p:spPr>
            <a:xfrm rot="16200000">
              <a:off x="6597273" y="4042833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77"/>
            <p:cNvSpPr/>
            <p:nvPr/>
          </p:nvSpPr>
          <p:spPr>
            <a:xfrm rot="5400000">
              <a:off x="2555797" y="3625079"/>
              <a:ext cx="1052823" cy="1903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B050"/>
                </a:solidFill>
              </a:endParaRPr>
            </a:p>
          </p:txBody>
        </p:sp>
        <p:sp>
          <p:nvSpPr>
            <p:cNvPr id="86" name="Oval 78"/>
            <p:cNvSpPr/>
            <p:nvPr/>
          </p:nvSpPr>
          <p:spPr>
            <a:xfrm rot="12600000">
              <a:off x="2616738" y="4493860"/>
              <a:ext cx="865414" cy="310243"/>
            </a:xfrm>
            <a:prstGeom prst="ellipse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79"/>
            <p:cNvSpPr/>
            <p:nvPr/>
          </p:nvSpPr>
          <p:spPr>
            <a:xfrm rot="1800000">
              <a:off x="2600989" y="5165108"/>
              <a:ext cx="865414" cy="310243"/>
            </a:xfrm>
            <a:prstGeom prst="ellipse">
              <a:avLst/>
            </a:prstGeom>
            <a:noFill/>
            <a:ln w="476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8" name="Straight Connector 80"/>
            <p:cNvCxnSpPr/>
            <p:nvPr/>
          </p:nvCxnSpPr>
          <p:spPr>
            <a:xfrm>
              <a:off x="3085046" y="4246668"/>
              <a:ext cx="0" cy="9139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テキスト ボックス 92"/>
          <p:cNvSpPr txBox="1"/>
          <p:nvPr/>
        </p:nvSpPr>
        <p:spPr>
          <a:xfrm>
            <a:off x="2411760" y="26369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Setup of the coronagraph at B1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" name="Picture 16" descr="bea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92280" y="1772816"/>
            <a:ext cx="1799035" cy="1237705"/>
          </a:xfrm>
          <a:prstGeom prst="rect">
            <a:avLst/>
          </a:prstGeom>
        </p:spPr>
      </p:pic>
      <p:grpSp>
        <p:nvGrpSpPr>
          <p:cNvPr id="98" name="グループ化 97"/>
          <p:cNvGrpSpPr/>
          <p:nvPr/>
        </p:nvGrpSpPr>
        <p:grpSpPr>
          <a:xfrm>
            <a:off x="4421071" y="3437240"/>
            <a:ext cx="4320480" cy="3168352"/>
            <a:chOff x="4499992" y="3429000"/>
            <a:chExt cx="4320480" cy="3168352"/>
          </a:xfrm>
        </p:grpSpPr>
        <p:sp>
          <p:nvSpPr>
            <p:cNvPr id="99" name="角丸四角形 98"/>
            <p:cNvSpPr/>
            <p:nvPr/>
          </p:nvSpPr>
          <p:spPr>
            <a:xfrm>
              <a:off x="4499992" y="3429000"/>
              <a:ext cx="4320480" cy="316835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6666"/>
              </a:solidFill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テキスト ボックス 99"/>
            <p:cNvSpPr txBox="1"/>
            <p:nvPr/>
          </p:nvSpPr>
          <p:spPr>
            <a:xfrm>
              <a:off x="4716016" y="3429000"/>
              <a:ext cx="4104456" cy="3046988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ja-JP" sz="2400" b="1" i="1" dirty="0" smtClean="0">
                  <a:latin typeface="Times New Roman" pitchFamily="18" charset="0"/>
                  <a:cs typeface="Times New Roman" pitchFamily="18" charset="0"/>
                </a:rPr>
                <a:t>Conclusion</a:t>
              </a:r>
            </a:p>
            <a:p>
              <a:r>
                <a:rPr lang="en-US" altLang="ja-JP" sz="2400" b="1" i="1" dirty="0" smtClean="0">
                  <a:latin typeface="Times New Roman" pitchFamily="18" charset="0"/>
                  <a:cs typeface="Times New Roman" pitchFamily="18" charset="0"/>
                </a:rPr>
                <a:t>From diffraction analysis and Mie-scattering background simulations, We can conclude “we can observe beam halo image with </a:t>
              </a:r>
              <a:r>
                <a:rPr lang="en-US" altLang="ja-JP" sz="2400" b="1" i="1" u="sng" dirty="0" smtClean="0">
                  <a:latin typeface="Times New Roman" pitchFamily="18" charset="0"/>
                  <a:cs typeface="Times New Roman" pitchFamily="18" charset="0"/>
                </a:rPr>
                <a:t>order of </a:t>
              </a:r>
              <a:r>
                <a:rPr lang="en-GB" altLang="ja-JP" sz="2400" b="1" i="1" u="sng" dirty="0" smtClean="0">
                  <a:latin typeface="Times New Roman" pitchFamily="18" charset="0"/>
                  <a:cs typeface="Times New Roman" pitchFamily="18" charset="0"/>
                </a:rPr>
                <a:t>10</a:t>
              </a:r>
              <a:r>
                <a:rPr lang="en-GB" altLang="ja-JP" sz="2400" b="1" i="1" u="sng" baseline="30000" dirty="0" smtClean="0">
                  <a:latin typeface="Times New Roman" pitchFamily="18" charset="0"/>
                  <a:cs typeface="Times New Roman" pitchFamily="18" charset="0"/>
                </a:rPr>
                <a:t>-4 </a:t>
              </a:r>
              <a:r>
                <a:rPr lang="en-GB" altLang="ja-JP" sz="24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altLang="ja-JP" sz="2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altLang="ja-JP" sz="2400" b="1" i="1" dirty="0" smtClean="0">
                  <a:latin typeface="Times New Roman" pitchFamily="18" charset="0"/>
                  <a:cs typeface="Times New Roman" pitchFamily="18" charset="0"/>
                </a:rPr>
                <a:t>contrast</a:t>
              </a:r>
              <a:r>
                <a:rPr lang="en-GB" altLang="ja-JP" sz="2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altLang="ja-JP" sz="2400" b="1" i="1" dirty="0" smtClean="0">
                  <a:latin typeface="Times New Roman" pitchFamily="18" charset="0"/>
                  <a:cs typeface="Times New Roman" pitchFamily="18" charset="0"/>
                </a:rPr>
                <a:t>to the peak intensity of beam core”.</a:t>
              </a:r>
              <a:endParaRPr kumimoji="1" lang="ja-JP" altLang="en-US" sz="24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179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18A6-19D2-B141-B008-A070DE4F667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423544" y="1111348"/>
            <a:ext cx="8693834" cy="578954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>
              <a:solidFill>
                <a:prstClr val="white"/>
              </a:solidFill>
            </a:endParaRP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670" y="3921080"/>
            <a:ext cx="2068267" cy="275768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Picture 409" descr="0606036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51" y="1539221"/>
            <a:ext cx="3757508" cy="202190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61" y="1319375"/>
            <a:ext cx="3501218" cy="2461599"/>
          </a:xfrm>
          <a:prstGeom prst="rect">
            <a:avLst/>
          </a:prstGeom>
          <a:noFill/>
          <a:ln w="19050">
            <a:noFill/>
            <a:round/>
            <a:headEnd/>
            <a:tailEnd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588" y="4315921"/>
            <a:ext cx="3239420" cy="238840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6802481" y="6173839"/>
            <a:ext cx="2060165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J-PARC</a:t>
            </a:r>
            <a:r>
              <a:rPr lang="ja-JP" altLang="en-US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RF cavities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91056" y="6094740"/>
            <a:ext cx="1819523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PSB: cavities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0" name="環状矢印 9"/>
          <p:cNvSpPr/>
          <p:nvPr/>
        </p:nvSpPr>
        <p:spPr>
          <a:xfrm rot="10800000">
            <a:off x="2657505" y="2335940"/>
            <a:ext cx="3408163" cy="3340356"/>
          </a:xfrm>
          <a:prstGeom prst="circularArrow">
            <a:avLst>
              <a:gd name="adj1" fmla="val 7940"/>
              <a:gd name="adj2" fmla="val 990604"/>
              <a:gd name="adj3" fmla="val 18436084"/>
              <a:gd name="adj4" fmla="val 2327559"/>
              <a:gd name="adj5" fmla="val 18143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>
              <a:solidFill>
                <a:prstClr val="black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48256" y="1664682"/>
            <a:ext cx="1709249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LHC</a:t>
            </a:r>
            <a:r>
              <a:rPr lang="ja-JP" altLang="en-US" sz="1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magnets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82958" y="1598346"/>
            <a:ext cx="2729284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J-PARC</a:t>
            </a:r>
            <a:r>
              <a:rPr lang="ja-JP" altLang="en-US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neutrino </a:t>
            </a:r>
            <a:r>
              <a:rPr lang="en-US" altLang="ja-JP" sz="1400" dirty="0" err="1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beamline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43181" y="291912"/>
            <a:ext cx="65593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Very fruitful collaboration with CERN</a:t>
            </a:r>
            <a:endParaRPr lang="ja-JP" altLang="en-US" sz="28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49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LIU:  RF for PS booster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4333" y="1077444"/>
            <a:ext cx="8982163" cy="2520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76639" y="568742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Beam test at </a:t>
            </a:r>
            <a:r>
              <a:rPr lang="en-US" altLang="ja-JP" dirty="0"/>
              <a:t>J-PARC </a:t>
            </a:r>
            <a:r>
              <a:rPr lang="en-US" altLang="ja-JP" dirty="0" smtClean="0"/>
              <a:t>during </a:t>
            </a:r>
            <a:r>
              <a:rPr lang="en-US" altLang="ja-JP" dirty="0"/>
              <a:t>LS</a:t>
            </a:r>
            <a:r>
              <a:rPr lang="ja-JP" altLang="en-US" dirty="0"/>
              <a:t>１</a:t>
            </a:r>
            <a:r>
              <a:rPr lang="en-US" altLang="ja-JP" dirty="0" smtClean="0"/>
              <a:t>demonstrated that </a:t>
            </a:r>
            <a:r>
              <a:rPr lang="en-US" altLang="ja-JP" dirty="0"/>
              <a:t>PSB RF </a:t>
            </a:r>
            <a:r>
              <a:rPr lang="en-US" altLang="ja-JP" dirty="0" smtClean="0"/>
              <a:t>system can </a:t>
            </a:r>
            <a:r>
              <a:rPr kumimoji="1" lang="en-US" altLang="ja-JP" dirty="0" smtClean="0"/>
              <a:t>handle 1.4E13 protons.</a:t>
            </a:r>
            <a:endParaRPr kumimoji="1"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1368779" y="3757515"/>
            <a:ext cx="3563261" cy="2786636"/>
            <a:chOff x="1133872" y="3723259"/>
            <a:chExt cx="3707904" cy="281672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872" y="3723259"/>
              <a:ext cx="3707904" cy="2816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1610184" y="6171341"/>
              <a:ext cx="31968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</a:rPr>
                <a:t>F. Tamura, J-PARC@ </a:t>
              </a:r>
              <a:r>
                <a:rPr kumimoji="1" lang="en-US" altLang="ja-JP" sz="1600" dirty="0" err="1" smtClean="0">
                  <a:solidFill>
                    <a:schemeClr val="bg1"/>
                  </a:solidFill>
                </a:rPr>
                <a:t>Finemet</a:t>
              </a:r>
              <a:r>
                <a:rPr kumimoji="1" lang="en-US" altLang="ja-JP" sz="1600" dirty="0" smtClean="0">
                  <a:solidFill>
                    <a:schemeClr val="bg1"/>
                  </a:solidFill>
                </a:rPr>
                <a:t>  review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570" y="3832809"/>
            <a:ext cx="2501576" cy="18761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テキスト ボックス 12"/>
          <p:cNvSpPr txBox="1"/>
          <p:nvPr/>
        </p:nvSpPr>
        <p:spPr>
          <a:xfrm>
            <a:off x="6166281" y="5338315"/>
            <a:ext cx="2408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PSB cavity in J-PARC MR</a:t>
            </a:r>
            <a:endParaRPr kumimoji="1" lang="ja-JP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2" descr="C:\Users\Letsohmori\Pictures\091009FT3Lmagnet\FT3L_installation\IMG_8186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8" y="1250063"/>
            <a:ext cx="2964962" cy="22237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3095290" y="1556792"/>
            <a:ext cx="2377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Finemet-FT3L technology will be used for PSB RF upgrade.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55575" y="1267019"/>
            <a:ext cx="2043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J-PARC FT3L cavities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7" name="Picture 2" descr="C:\Users\Letsohmori\Pictures\201406GSI_IPAC_CERN\_B1A2824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75718"/>
            <a:ext cx="3442551" cy="229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右矢印 17"/>
          <p:cNvSpPr/>
          <p:nvPr/>
        </p:nvSpPr>
        <p:spPr>
          <a:xfrm>
            <a:off x="2987824" y="2420888"/>
            <a:ext cx="22322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392" y="4489373"/>
            <a:ext cx="1321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Impedance </a:t>
            </a:r>
          </a:p>
          <a:p>
            <a:r>
              <a:rPr lang="en-US" altLang="ja-JP" sz="1600" dirty="0" smtClean="0"/>
              <a:t>Reduction by </a:t>
            </a:r>
          </a:p>
          <a:p>
            <a:r>
              <a:rPr kumimoji="1" lang="en-US" altLang="ja-JP" sz="1600" dirty="0" smtClean="0"/>
              <a:t>Fast feedback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37" y="5524324"/>
            <a:ext cx="1500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Low Level RF</a:t>
            </a:r>
          </a:p>
          <a:p>
            <a:r>
              <a:rPr kumimoji="1" lang="en-US" altLang="ja-JP" sz="1600" dirty="0"/>
              <a:t> </a:t>
            </a:r>
            <a:r>
              <a:rPr kumimoji="1" lang="en-US" altLang="ja-JP" sz="1600" dirty="0" smtClean="0"/>
              <a:t>(Feed Forward)</a:t>
            </a:r>
            <a:endParaRPr kumimoji="1" lang="ja-JP" altLang="en-US" sz="1600" dirty="0"/>
          </a:p>
        </p:txBody>
      </p:sp>
      <p:sp>
        <p:nvSpPr>
          <p:cNvPr id="21" name="下矢印 20"/>
          <p:cNvSpPr/>
          <p:nvPr/>
        </p:nvSpPr>
        <p:spPr>
          <a:xfrm>
            <a:off x="2679066" y="5260860"/>
            <a:ext cx="144016" cy="19423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下矢印 21"/>
          <p:cNvSpPr/>
          <p:nvPr/>
        </p:nvSpPr>
        <p:spPr>
          <a:xfrm>
            <a:off x="2687450" y="5573200"/>
            <a:ext cx="144016" cy="9711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/>
          <p:cNvCxnSpPr/>
          <p:nvPr/>
        </p:nvCxnSpPr>
        <p:spPr>
          <a:xfrm flipH="1" flipV="1">
            <a:off x="1310914" y="4904871"/>
            <a:ext cx="1368152" cy="396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H="1">
            <a:off x="1310914" y="5573200"/>
            <a:ext cx="1296144" cy="135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27308" y="3166007"/>
            <a:ext cx="3141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beam is </a:t>
            </a:r>
            <a:r>
              <a:rPr kumimoji="1" lang="en-US" altLang="ja-JP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accelerted</a:t>
            </a:r>
            <a:r>
              <a:rPr kumimoji="1" lang="en-US" altLang="ja-JP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new cavities!</a:t>
            </a:r>
            <a:endParaRPr kumimoji="1" lang="ja-JP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508104" y="1175718"/>
            <a:ext cx="2344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cell cavities in Ring4</a:t>
            </a:r>
            <a:endParaRPr kumimoji="1" lang="ja-JP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42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Conclusions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221" indent="-457200"/>
            <a:r>
              <a:rPr lang="en-US" altLang="ja-JP" dirty="0" smtClean="0"/>
              <a:t>KEK has diverse physics programs with future upgrades.</a:t>
            </a:r>
            <a:r>
              <a:rPr lang="en-US" altLang="ja-JP" dirty="0"/>
              <a:t> </a:t>
            </a:r>
            <a:r>
              <a:rPr lang="en-US" altLang="ja-JP" dirty="0" smtClean="0"/>
              <a:t>LHC upgrade is one of the important programs. Priority among the various projects are under discussion.</a:t>
            </a:r>
          </a:p>
          <a:p>
            <a:pPr marL="514221" indent="-457200"/>
            <a:r>
              <a:rPr lang="en-US" altLang="ja-JP" dirty="0" smtClean="0"/>
              <a:t>It is not yet easy to get the funding for the LHC/ATLAS upgrade but we keep pushing.</a:t>
            </a:r>
          </a:p>
          <a:p>
            <a:pPr marL="514221" indent="-457200"/>
            <a:r>
              <a:rPr lang="en-US" altLang="ja-JP" dirty="0" smtClean="0"/>
              <a:t>There are several successful R&amp;D projects related to HL-LHC/LIU. </a:t>
            </a:r>
            <a:r>
              <a:rPr lang="en-US" altLang="ja-JP" dirty="0"/>
              <a:t>T</a:t>
            </a:r>
            <a:r>
              <a:rPr lang="en-US" altLang="ja-JP" dirty="0" smtClean="0"/>
              <a:t>he support from CERN has been very effective.</a:t>
            </a:r>
          </a:p>
          <a:p>
            <a:pPr marL="514221" indent="-457200"/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8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 slides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Backup slides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449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</a:rPr>
              <a:t>KEK new organization since April </a:t>
            </a:r>
            <a:endParaRPr kumimoji="1" lang="ja-JP" altLang="en-US" dirty="0">
              <a:latin typeface="Comic Sans MS" panose="030F0702030302020204" pitchFamily="66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32757"/>
            <a:ext cx="8229600" cy="4893450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KEK Director General</a:t>
            </a:r>
          </a:p>
          <a:p>
            <a:pPr lvl="1"/>
            <a:r>
              <a:rPr lang="en-US" altLang="ja-JP" dirty="0" smtClean="0">
                <a:latin typeface="Comic Sans MS" panose="030F0702030302020204" pitchFamily="66" charset="0"/>
              </a:rPr>
              <a:t>Masanori Yamauchi</a:t>
            </a:r>
            <a:endParaRPr lang="en-US" altLang="ja-JP" dirty="0">
              <a:latin typeface="Comic Sans MS" panose="030F0702030302020204" pitchFamily="66" charset="0"/>
            </a:endParaRPr>
          </a:p>
          <a:p>
            <a:r>
              <a:rPr lang="en-US" altLang="ja-JP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4 </a:t>
            </a:r>
            <a:r>
              <a:rPr kumimoji="1" lang="en-US" altLang="ja-JP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Executive Directors</a:t>
            </a:r>
          </a:p>
          <a:p>
            <a:pPr lvl="1"/>
            <a:r>
              <a:rPr kumimoji="1" lang="en-US" altLang="ja-JP" dirty="0" smtClean="0">
                <a:latin typeface="Comic Sans MS" panose="030F0702030302020204" pitchFamily="66" charset="0"/>
              </a:rPr>
              <a:t>Yasuhiro Okada (Research, International Relations..)</a:t>
            </a:r>
          </a:p>
          <a:p>
            <a:r>
              <a:rPr kumimoji="1" lang="en-US" altLang="ja-JP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IPNS Director</a:t>
            </a:r>
          </a:p>
          <a:p>
            <a:pPr lvl="1"/>
            <a:r>
              <a:rPr lang="en-US" altLang="ja-JP" dirty="0" smtClean="0">
                <a:latin typeface="Comic Sans MS" panose="030F0702030302020204" pitchFamily="66" charset="0"/>
              </a:rPr>
              <a:t>Katsuo Tokushuku</a:t>
            </a:r>
          </a:p>
          <a:p>
            <a:r>
              <a:rPr lang="en-US" altLang="ja-JP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Accelerator Laboratory Director</a:t>
            </a:r>
          </a:p>
          <a:p>
            <a:pPr lvl="1"/>
            <a:r>
              <a:rPr lang="en-US" altLang="ja-JP" dirty="0" smtClean="0">
                <a:latin typeface="Comic Sans MS" panose="030F0702030302020204" pitchFamily="66" charset="0"/>
              </a:rPr>
              <a:t>Seiya Yamaguchi</a:t>
            </a:r>
          </a:p>
          <a:p>
            <a:pPr lvl="1"/>
            <a:endParaRPr lang="en-US" altLang="ja-JP" dirty="0" smtClean="0">
              <a:latin typeface="Comic Sans MS" panose="030F0702030302020204" pitchFamily="66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92" y="980728"/>
            <a:ext cx="1475234" cy="196987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341" y="3703980"/>
            <a:ext cx="1061653" cy="141761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314" y="5278628"/>
            <a:ext cx="1141139" cy="1349883"/>
          </a:xfrm>
          <a:prstGeom prst="rect">
            <a:avLst/>
          </a:prstGeom>
        </p:spPr>
      </p:pic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1" t="5129" r="27194" b="49813"/>
          <a:stretch/>
        </p:blipFill>
        <p:spPr>
          <a:xfrm>
            <a:off x="4542985" y="3501008"/>
            <a:ext cx="1173589" cy="125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1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/>
            <a:r>
              <a:rPr lang="en-US" altLang="ja-JP" sz="4000" b="1" dirty="0" smtClean="0">
                <a:solidFill>
                  <a:srgbClr val="4F81BD"/>
                </a:solidFill>
                <a:latin typeface="Calibri"/>
              </a:rPr>
              <a:t>Layout of IR Magnets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73" y="569639"/>
            <a:ext cx="8980227" cy="2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441700" y="610960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2400" dirty="0" smtClean="0">
                <a:solidFill>
                  <a:srgbClr val="FFFF00"/>
                </a:solidFill>
              </a:rPr>
              <a:t>HL-LHC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35500" y="2528660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2400" dirty="0" smtClean="0">
                <a:solidFill>
                  <a:prstClr val="white"/>
                </a:solidFill>
              </a:rPr>
              <a:t>Nominal LHC</a:t>
            </a:r>
            <a:endParaRPr lang="ja-JP" altLang="en-US" sz="2400" dirty="0">
              <a:solidFill>
                <a:prstClr val="white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08200" y="2668360"/>
            <a:ext cx="76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white"/>
                </a:solidFill>
              </a:rPr>
              <a:t>NC D1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13300" y="483960"/>
            <a:ext cx="2037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IT Quads.</a:t>
            </a:r>
            <a:r>
              <a:rPr kumimoji="0" lang="en-US" altLang="ja-JP" dirty="0">
                <a:solidFill>
                  <a:srgbClr val="FFFF00"/>
                </a:solidFill>
              </a:rPr>
              <a:t> </a:t>
            </a:r>
            <a:r>
              <a:rPr kumimoji="0" lang="en-US" altLang="ja-JP" dirty="0" smtClean="0">
                <a:solidFill>
                  <a:srgbClr val="FFFF00"/>
                </a:solidFill>
              </a:rPr>
              <a:t>w/ Nb</a:t>
            </a:r>
            <a:r>
              <a:rPr kumimoji="0" lang="en-US" altLang="ja-JP" baseline="-25000" dirty="0" smtClean="0">
                <a:solidFill>
                  <a:srgbClr val="FFFF00"/>
                </a:solidFill>
              </a:rPr>
              <a:t>3</a:t>
            </a:r>
            <a:r>
              <a:rPr kumimoji="0" lang="en-US" altLang="ja-JP" dirty="0" smtClean="0">
                <a:solidFill>
                  <a:srgbClr val="FFFF00"/>
                </a:solidFill>
              </a:rPr>
              <a:t>Sn</a:t>
            </a:r>
            <a:endParaRPr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7416800" y="1842860"/>
            <a:ext cx="850900" cy="101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117600" y="1322160"/>
            <a:ext cx="72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>
                <a:solidFill>
                  <a:srgbClr val="FFFF00"/>
                </a:solidFill>
              </a:rPr>
              <a:t>S</a:t>
            </a:r>
            <a:r>
              <a:rPr lang="en-US" altLang="ja-JP" dirty="0" smtClean="0">
                <a:solidFill>
                  <a:srgbClr val="FFFF00"/>
                </a:solidFill>
              </a:rPr>
              <a:t>C D1</a:t>
            </a:r>
            <a:endParaRPr lang="ja-JP" altLang="en-US" dirty="0">
              <a:solidFill>
                <a:srgbClr val="FFFF00"/>
              </a:solidFill>
            </a:endParaRPr>
          </a:p>
        </p:txBody>
      </p:sp>
      <p:grpSp>
        <p:nvGrpSpPr>
          <p:cNvPr id="14" name="Group 4"/>
          <p:cNvGrpSpPr/>
          <p:nvPr/>
        </p:nvGrpSpPr>
        <p:grpSpPr>
          <a:xfrm>
            <a:off x="63500" y="3369879"/>
            <a:ext cx="8980226" cy="2372552"/>
            <a:chOff x="0" y="4065756"/>
            <a:chExt cx="9144000" cy="237255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65756"/>
              <a:ext cx="9144000" cy="237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Down Arrow 2"/>
            <p:cNvSpPr/>
            <p:nvPr/>
          </p:nvSpPr>
          <p:spPr>
            <a:xfrm rot="13593314">
              <a:off x="4705729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  <p:sp>
          <p:nvSpPr>
            <p:cNvPr id="17" name="Down Arrow 5"/>
            <p:cNvSpPr/>
            <p:nvPr/>
          </p:nvSpPr>
          <p:spPr>
            <a:xfrm rot="13593314">
              <a:off x="4179168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  <p:sp>
          <p:nvSpPr>
            <p:cNvPr id="18" name="Down Arrow 6"/>
            <p:cNvSpPr/>
            <p:nvPr/>
          </p:nvSpPr>
          <p:spPr>
            <a:xfrm rot="9531244">
              <a:off x="3523493" y="5282891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  <p:sp>
          <p:nvSpPr>
            <p:cNvPr id="19" name="Down Arrow 7"/>
            <p:cNvSpPr/>
            <p:nvPr/>
          </p:nvSpPr>
          <p:spPr>
            <a:xfrm rot="9531244">
              <a:off x="2304292" y="5270434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  <p:sp>
          <p:nvSpPr>
            <p:cNvPr id="20" name="Down Arrow 8"/>
            <p:cNvSpPr/>
            <p:nvPr/>
          </p:nvSpPr>
          <p:spPr>
            <a:xfrm rot="9531244">
              <a:off x="1425333" y="5173750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white"/>
                </a:solidFill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2286000" y="3438831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2400" dirty="0" smtClean="0">
                <a:solidFill>
                  <a:srgbClr val="FFFF00"/>
                </a:solidFill>
              </a:rPr>
              <a:t>HL-LHC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422400" y="5229531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2400" dirty="0" smtClean="0">
                <a:solidFill>
                  <a:prstClr val="white"/>
                </a:solidFill>
              </a:rPr>
              <a:t>Nominal LHC</a:t>
            </a:r>
            <a:endParaRPr lang="ja-JP" altLang="en-US" sz="2400" dirty="0">
              <a:solidFill>
                <a:prstClr val="white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6464300" y="4023031"/>
            <a:ext cx="2463800" cy="1485900"/>
          </a:xfrm>
          <a:prstGeom prst="roundRect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 flipH="1" flipV="1">
            <a:off x="8788400" y="2592160"/>
            <a:ext cx="16933" cy="1437973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 flipV="1">
            <a:off x="520700" y="3023960"/>
            <a:ext cx="6151033" cy="98924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65100" y="598260"/>
            <a:ext cx="153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white"/>
                </a:solidFill>
              </a:rPr>
              <a:t>IT Quads.&amp; D1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4300" y="3388031"/>
            <a:ext cx="2162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white"/>
                </a:solidFill>
              </a:rPr>
              <a:t>Long Straight Section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30309" y="3311831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Crab Cavity</a:t>
            </a:r>
            <a:endParaRPr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4089400" y="3692831"/>
            <a:ext cx="419100" cy="7747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432300" y="3896031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D2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40100" y="3781731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Q4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20900" y="763360"/>
            <a:ext cx="108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Corrector </a:t>
            </a:r>
          </a:p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Package</a:t>
            </a:r>
            <a:endParaRPr lang="ja-JP" altLang="en-US" dirty="0">
              <a:solidFill>
                <a:srgbClr val="FFFF00"/>
              </a:solidFill>
            </a:endParaRPr>
          </a:p>
        </p:txBody>
      </p:sp>
      <p:pic>
        <p:nvPicPr>
          <p:cNvPr id="33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705" y="12752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909" y="156105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942" y="4024946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5824" y="13596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504" y="136737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23" y="1116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3323" y="989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605" y="8307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7874000" y="547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Q1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375400" y="737960"/>
            <a:ext cx="567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Q2a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940300" y="801460"/>
            <a:ext cx="578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Q2b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0300" y="1055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srgbClr val="FFFF00"/>
                </a:solidFill>
              </a:rPr>
              <a:t>Q3</a:t>
            </a:r>
            <a:endParaRPr lang="ja-JP" altLang="en-US" dirty="0">
              <a:solidFill>
                <a:srgbClr val="FFFF00"/>
              </a:solidFill>
            </a:endParaRPr>
          </a:p>
        </p:txBody>
      </p:sp>
      <p:pic>
        <p:nvPicPr>
          <p:cNvPr id="45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986" y="359671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221" y="3279201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320" y="4117827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503" y="373688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9316" y="16263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図 13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698" y="2147660"/>
            <a:ext cx="931047" cy="79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21942" y="5769263"/>
            <a:ext cx="854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  <a:latin typeface="Arial"/>
                <a:cs typeface="Arial"/>
              </a:rPr>
              <a:t>Aperture increase </a:t>
            </a:r>
            <a:r>
              <a:rPr kumimoji="0" lang="en-US" altLang="ja-JP" dirty="0" smtClean="0">
                <a:solidFill>
                  <a:prstClr val="black"/>
                </a:solidFill>
                <a:latin typeface="Arial"/>
                <a:cs typeface="Arial"/>
              </a:rPr>
              <a:t>in </a:t>
            </a:r>
            <a:r>
              <a:rPr lang="en-US" altLang="ja-JP" dirty="0" smtClean="0">
                <a:solidFill>
                  <a:prstClr val="black"/>
                </a:solidFill>
                <a:latin typeface="Arial"/>
                <a:cs typeface="Arial"/>
              </a:rPr>
              <a:t>IT Quads: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70mm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150mm</a:t>
            </a:r>
            <a:r>
              <a:rPr lang="en-US" altLang="ja-JP" dirty="0" smtClean="0">
                <a:solidFill>
                  <a:prstClr val="black"/>
                </a:solidFill>
                <a:latin typeface="Arial"/>
                <a:cs typeface="Arial"/>
                <a:sym typeface="Wingdings"/>
              </a:rPr>
              <a:t>    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Large bore also for the new D1</a:t>
            </a:r>
            <a:endParaRPr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21942" y="6038597"/>
            <a:ext cx="798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  <a:latin typeface="Arial"/>
                <a:cs typeface="Arial"/>
              </a:rPr>
              <a:t>Replacement of current NC D1 by SC D1: Shortening magnet length by 15m </a:t>
            </a:r>
            <a:endParaRPr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2" name="右矢印 51"/>
          <p:cNvSpPr/>
          <p:nvPr/>
        </p:nvSpPr>
        <p:spPr>
          <a:xfrm>
            <a:off x="5210438" y="5877590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53" name="右矢印 52"/>
          <p:cNvSpPr/>
          <p:nvPr/>
        </p:nvSpPr>
        <p:spPr>
          <a:xfrm>
            <a:off x="4218387" y="6420859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4478588" y="6291768"/>
            <a:ext cx="368693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/>
            <a:r>
              <a:rPr kumimoji="0" lang="en-US" altLang="ja-JP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Making room for new crab cavities</a:t>
            </a:r>
            <a:endParaRPr kumimoji="0" lang="ja-JP" altLang="en-US" dirty="0">
              <a:solidFill>
                <a:prstClr val="black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43501" y="2827868"/>
            <a:ext cx="210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white"/>
                </a:solidFill>
              </a:rPr>
              <a:t>Courtesy of P. </a:t>
            </a:r>
            <a:r>
              <a:rPr lang="en-US" altLang="ja-JP" dirty="0" err="1" smtClean="0">
                <a:solidFill>
                  <a:prstClr val="white"/>
                </a:solidFill>
              </a:rPr>
              <a:t>Fessia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88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Latest Design Parameters</a:t>
            </a:r>
            <a:r>
              <a:rPr lang="en-US" sz="4000" b="1" dirty="0">
                <a:solidFill>
                  <a:schemeClr val="accent1"/>
                </a:solidFill>
              </a:rPr>
              <a:t> </a:t>
            </a:r>
            <a:r>
              <a:rPr lang="en-US" sz="4000" b="1" dirty="0" smtClean="0">
                <a:solidFill>
                  <a:schemeClr val="accent1"/>
                </a:solidFill>
              </a:rPr>
              <a:t>of MBXF for D1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5300"/>
            <a:ext cx="6629400" cy="4951868"/>
          </a:xfrm>
        </p:spPr>
        <p:txBody>
          <a:bodyPr>
            <a:noAutofit/>
          </a:bodyPr>
          <a:lstStyle/>
          <a:p>
            <a:r>
              <a:rPr lang="en-US" sz="1800" i="1" dirty="0" smtClean="0"/>
              <a:t>Coil ID:	</a:t>
            </a:r>
            <a:r>
              <a:rPr lang="en-US" sz="1800" b="1" i="1" dirty="0" smtClean="0">
                <a:solidFill>
                  <a:srgbClr val="3366FF"/>
                </a:solidFill>
              </a:rPr>
              <a:t>150 mm</a:t>
            </a:r>
          </a:p>
          <a:p>
            <a:r>
              <a:rPr lang="en-US" sz="1800" i="1" dirty="0" smtClean="0"/>
              <a:t>Integrated field:</a:t>
            </a:r>
            <a:r>
              <a:rPr lang="en-US" sz="1800" b="1" i="1" dirty="0" smtClean="0">
                <a:solidFill>
                  <a:srgbClr val="3366FF"/>
                </a:solidFill>
              </a:rPr>
              <a:t>35 T m</a:t>
            </a:r>
            <a:r>
              <a:rPr lang="en-US" sz="1800" i="1" dirty="0" smtClean="0"/>
              <a:t> (26 Tm at present LHC)</a:t>
            </a:r>
          </a:p>
          <a:p>
            <a:pPr lvl="1"/>
            <a:r>
              <a:rPr lang="en-US" sz="1800" i="1" dirty="0" smtClean="0"/>
              <a:t>5.59 T at 12 kA. </a:t>
            </a:r>
            <a:r>
              <a:rPr lang="en-US" sz="1800" i="1" dirty="0" err="1" smtClean="0"/>
              <a:t>L</a:t>
            </a:r>
            <a:r>
              <a:rPr lang="en-US" sz="1800" i="1" baseline="-25000" dirty="0" err="1" smtClean="0"/>
              <a:t>coil</a:t>
            </a:r>
            <a:r>
              <a:rPr lang="en-US" sz="1800" i="1" dirty="0" smtClean="0"/>
              <a:t>=6.6 m </a:t>
            </a:r>
          </a:p>
          <a:p>
            <a:r>
              <a:rPr lang="en-US" sz="1800" i="1" dirty="0" smtClean="0"/>
              <a:t>T</a:t>
            </a:r>
            <a:r>
              <a:rPr lang="en-US" sz="1800" i="1" baseline="-25000" dirty="0" smtClean="0"/>
              <a:t>op</a:t>
            </a:r>
            <a:r>
              <a:rPr lang="en-US" sz="1800" i="1" dirty="0" smtClean="0"/>
              <a:t>:		1.9 K  by </a:t>
            </a:r>
            <a:r>
              <a:rPr lang="en-US" sz="1800" i="1" dirty="0" err="1" smtClean="0"/>
              <a:t>HeII</a:t>
            </a:r>
            <a:r>
              <a:rPr lang="en-US" sz="1800" i="1" dirty="0" smtClean="0"/>
              <a:t> cooling</a:t>
            </a:r>
          </a:p>
          <a:p>
            <a:r>
              <a:rPr lang="en-US" sz="1800" i="1" dirty="0" smtClean="0"/>
              <a:t>Op. point (2D coil):	</a:t>
            </a:r>
            <a:r>
              <a:rPr lang="en-US" sz="1800" b="1" i="1" dirty="0" smtClean="0">
                <a:solidFill>
                  <a:srgbClr val="3366FF"/>
                </a:solidFill>
              </a:rPr>
              <a:t>75 %</a:t>
            </a:r>
          </a:p>
          <a:p>
            <a:r>
              <a:rPr lang="en-US" sz="1800" i="1" dirty="0" smtClean="0"/>
              <a:t>Coil layout:	</a:t>
            </a:r>
            <a:r>
              <a:rPr lang="en-US" sz="1800" i="1" dirty="0" smtClean="0">
                <a:solidFill>
                  <a:srgbClr val="000000"/>
                </a:solidFill>
              </a:rPr>
              <a:t>1 layer of 15.1 mm cable</a:t>
            </a:r>
          </a:p>
          <a:p>
            <a:pPr lvl="1"/>
            <a:r>
              <a:rPr lang="en-US" sz="1800" i="1" dirty="0" smtClean="0">
                <a:solidFill>
                  <a:srgbClr val="000000"/>
                </a:solidFill>
              </a:rPr>
              <a:t>Better cooling</a:t>
            </a:r>
            <a:r>
              <a:rPr lang="en-US" sz="1800" i="1" dirty="0" smtClean="0"/>
              <a:t>. Saving space for iron yoke.</a:t>
            </a:r>
            <a:r>
              <a:rPr lang="en-US" sz="1400" i="1" dirty="0" smtClean="0"/>
              <a:t>  </a:t>
            </a:r>
          </a:p>
          <a:p>
            <a:r>
              <a:rPr lang="en-US" sz="1800" i="1" dirty="0" smtClean="0"/>
              <a:t>Conductor:	</a:t>
            </a:r>
            <a:r>
              <a:rPr lang="en-US" sz="1800" b="1" i="1" dirty="0" err="1" smtClean="0">
                <a:solidFill>
                  <a:srgbClr val="3366FF"/>
                </a:solidFill>
              </a:rPr>
              <a:t>Nb</a:t>
            </a:r>
            <a:r>
              <a:rPr lang="en-US" sz="1800" b="1" i="1" dirty="0" smtClean="0">
                <a:solidFill>
                  <a:srgbClr val="3366FF"/>
                </a:solidFill>
              </a:rPr>
              <a:t>-Ti LHC MB outer cable</a:t>
            </a:r>
          </a:p>
          <a:p>
            <a:r>
              <a:rPr lang="en-US" sz="1800" i="1" dirty="0" smtClean="0"/>
              <a:t>Structure:	Collared yoke structure by keying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Field quality:	</a:t>
            </a:r>
            <a:r>
              <a:rPr lang="en-US" sz="1800" i="1" dirty="0">
                <a:solidFill>
                  <a:srgbClr val="000000"/>
                </a:solidFill>
              </a:rPr>
              <a:t>&lt;</a:t>
            </a:r>
            <a:r>
              <a:rPr lang="en-US" sz="1800" i="1" dirty="0" smtClean="0">
                <a:solidFill>
                  <a:srgbClr val="000000"/>
                </a:solidFill>
              </a:rPr>
              <a:t> 10</a:t>
            </a:r>
            <a:r>
              <a:rPr lang="en-US" sz="1800" i="1" baseline="30000" dirty="0" smtClean="0">
                <a:solidFill>
                  <a:srgbClr val="000000"/>
                </a:solidFill>
              </a:rPr>
              <a:t>-4</a:t>
            </a:r>
            <a:r>
              <a:rPr lang="en-US" sz="1800" i="1" dirty="0" smtClean="0">
                <a:solidFill>
                  <a:srgbClr val="000000"/>
                </a:solidFill>
              </a:rPr>
              <a:t>  at </a:t>
            </a:r>
            <a:r>
              <a:rPr lang="en-US" sz="1800" i="1" dirty="0" err="1" smtClean="0">
                <a:solidFill>
                  <a:srgbClr val="000000"/>
                </a:solidFill>
              </a:rPr>
              <a:t>R</a:t>
            </a:r>
            <a:r>
              <a:rPr lang="en-US" sz="1800" i="1" baseline="-25000" dirty="0" err="1" smtClean="0">
                <a:solidFill>
                  <a:srgbClr val="000000"/>
                </a:solidFill>
              </a:rPr>
              <a:t>ref</a:t>
            </a:r>
            <a:r>
              <a:rPr lang="en-US" sz="1800" i="1" dirty="0" smtClean="0">
                <a:solidFill>
                  <a:srgbClr val="000000"/>
                </a:solidFill>
              </a:rPr>
              <a:t> = 50 mm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Cold mass OD:	550 +10 x 2 = 570 mm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Cryostat OD:	914 mm, same as MB cryostat (*TBD)</a:t>
            </a:r>
          </a:p>
          <a:p>
            <a:r>
              <a:rPr lang="en-US" sz="1800" i="1" dirty="0" smtClean="0"/>
              <a:t>Radiation, energy deposition:</a:t>
            </a:r>
            <a:r>
              <a:rPr lang="en-US" sz="1800" b="1" i="1" dirty="0" smtClean="0">
                <a:solidFill>
                  <a:srgbClr val="3366FF"/>
                </a:solidFill>
              </a:rPr>
              <a:t> </a:t>
            </a:r>
          </a:p>
          <a:p>
            <a:pPr marL="0" indent="0">
              <a:buNone/>
            </a:pPr>
            <a:r>
              <a:rPr lang="en-US" altLang="ja-JP" sz="1800" b="1" i="1" dirty="0">
                <a:solidFill>
                  <a:srgbClr val="3366FF"/>
                </a:solidFill>
              </a:rPr>
              <a:t>135 W  in total, 2 </a:t>
            </a:r>
            <a:r>
              <a:rPr lang="en-US" altLang="ja-JP" sz="1800" b="1" i="1" dirty="0" err="1">
                <a:solidFill>
                  <a:srgbClr val="3366FF"/>
                </a:solidFill>
              </a:rPr>
              <a:t>mW</a:t>
            </a:r>
            <a:r>
              <a:rPr lang="en-US" altLang="ja-JP" sz="1800" b="1" i="1" dirty="0">
                <a:solidFill>
                  <a:srgbClr val="3366FF"/>
                </a:solidFill>
              </a:rPr>
              <a:t>/cm</a:t>
            </a:r>
            <a:r>
              <a:rPr lang="en-US" altLang="ja-JP" sz="1800" b="1" i="1" baseline="30000" dirty="0">
                <a:solidFill>
                  <a:srgbClr val="3366FF"/>
                </a:solidFill>
              </a:rPr>
              <a:t>3</a:t>
            </a:r>
            <a:r>
              <a:rPr lang="en-US" altLang="ja-JP" sz="1800" b="1" i="1" dirty="0">
                <a:solidFill>
                  <a:srgbClr val="3366FF"/>
                </a:solidFill>
              </a:rPr>
              <a:t> at local peak, Radiation dose &gt;25 </a:t>
            </a:r>
            <a:r>
              <a:rPr lang="en-US" altLang="ja-JP" sz="1800" b="1" i="1" dirty="0" err="1">
                <a:solidFill>
                  <a:srgbClr val="3366FF"/>
                </a:solidFill>
              </a:rPr>
              <a:t>MGy</a:t>
            </a:r>
            <a:r>
              <a:rPr lang="en-US" altLang="ja-JP" sz="1800" b="1" i="1" dirty="0">
                <a:solidFill>
                  <a:srgbClr val="3366FF"/>
                </a:solidFill>
              </a:rPr>
              <a:t> </a:t>
            </a:r>
          </a:p>
          <a:p>
            <a:pPr marL="0" indent="0">
              <a:buNone/>
            </a:pPr>
            <a:endParaRPr lang="en-US" sz="1800" b="1" i="1" dirty="0" smtClean="0">
              <a:solidFill>
                <a:srgbClr val="3366FF"/>
              </a:solidFill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5758" y="603122"/>
            <a:ext cx="3238998" cy="3063522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983" y="603122"/>
            <a:ext cx="817571" cy="3018056"/>
          </a:xfrm>
          <a:prstGeom prst="rect">
            <a:avLst/>
          </a:prstGeom>
        </p:spPr>
      </p:pic>
      <p:grpSp>
        <p:nvGrpSpPr>
          <p:cNvPr id="28" name="図形グループ 27"/>
          <p:cNvGrpSpPr/>
          <p:nvPr/>
        </p:nvGrpSpPr>
        <p:grpSpPr>
          <a:xfrm>
            <a:off x="6701865" y="3732157"/>
            <a:ext cx="2406747" cy="3009683"/>
            <a:chOff x="6377577" y="3505637"/>
            <a:chExt cx="2406747" cy="3009683"/>
          </a:xfrm>
        </p:grpSpPr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7577" y="3505637"/>
              <a:ext cx="2406747" cy="2898089"/>
            </a:xfrm>
            <a:prstGeom prst="rect">
              <a:avLst/>
            </a:prstGeom>
          </p:spPr>
        </p:pic>
        <p:sp>
          <p:nvSpPr>
            <p:cNvPr id="30" name="正方形/長方形 29"/>
            <p:cNvSpPr/>
            <p:nvPr/>
          </p:nvSpPr>
          <p:spPr>
            <a:xfrm>
              <a:off x="8246709" y="6390216"/>
              <a:ext cx="537615" cy="125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1" name="Slide Number Placeholder 6"/>
          <p:cNvSpPr txBox="1">
            <a:spLocks/>
          </p:cNvSpPr>
          <p:nvPr/>
        </p:nvSpPr>
        <p:spPr>
          <a:xfrm>
            <a:off x="6553200" y="65595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kumimoji="0"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kumimoji="0"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8141074" y="4811842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black"/>
                </a:solidFill>
              </a:rPr>
              <a:t>13</a:t>
            </a:r>
            <a:endParaRPr kumimoji="0" lang="en-US" sz="1600" dirty="0">
              <a:solidFill>
                <a:prstClr val="black"/>
              </a:solidFill>
            </a:endParaRPr>
          </a:p>
        </p:txBody>
      </p:sp>
      <p:sp>
        <p:nvSpPr>
          <p:cNvPr id="33" name="TextBox 16"/>
          <p:cNvSpPr txBox="1"/>
          <p:nvPr/>
        </p:nvSpPr>
        <p:spPr>
          <a:xfrm>
            <a:off x="7541197" y="4185686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0" lang="en-US" sz="1600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34" name="Rectangle 8"/>
          <p:cNvSpPr/>
          <p:nvPr/>
        </p:nvSpPr>
        <p:spPr>
          <a:xfrm>
            <a:off x="6793224" y="3811345"/>
            <a:ext cx="28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lnSpc>
                <a:spcPct val="115000"/>
              </a:lnSpc>
              <a:tabLst>
                <a:tab pos="457200" algn="l"/>
              </a:tabLst>
            </a:pPr>
            <a:r>
              <a:rPr kumimoji="0"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923287" y="575220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44 turns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1" name="TextBox 16"/>
          <p:cNvSpPr txBox="1"/>
          <p:nvPr/>
        </p:nvSpPr>
        <p:spPr>
          <a:xfrm>
            <a:off x="8544123" y="5893290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black"/>
                </a:solidFill>
              </a:rPr>
              <a:t>19</a:t>
            </a:r>
            <a:endParaRPr kumimoji="0" lang="en-US" sz="1600" dirty="0">
              <a:solidFill>
                <a:prstClr val="black"/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24005" y="4807709"/>
            <a:ext cx="1210490" cy="2120900"/>
          </a:xfrm>
          <a:prstGeom prst="rect">
            <a:avLst/>
          </a:prstGeom>
        </p:spPr>
      </p:pic>
      <p:pic>
        <p:nvPicPr>
          <p:cNvPr id="4" name="図 3" descr="MBXF_2M-Model(Cut_View).tiff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7" t="33703" r="13703" b="28889"/>
          <a:stretch/>
        </p:blipFill>
        <p:spPr>
          <a:xfrm>
            <a:off x="101600" y="5099578"/>
            <a:ext cx="3543300" cy="1656821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66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877300" cy="6477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4000" b="1" dirty="0" smtClean="0">
                <a:solidFill>
                  <a:schemeClr val="accent1"/>
                </a:solidFill>
              </a:rPr>
              <a:t>2m-long Model Magnet - Overview</a:t>
            </a:r>
            <a:endParaRPr kumimoji="1" lang="ja-JP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2667" y="520700"/>
            <a:ext cx="815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2400" b="1" i="1" dirty="0">
                <a:solidFill>
                  <a:srgbClr val="3366FF"/>
                </a:solidFill>
              </a:rPr>
              <a:t>S</a:t>
            </a:r>
            <a:r>
              <a:rPr lang="en-US" altLang="ja-JP" sz="2400" b="1" i="1" dirty="0" smtClean="0">
                <a:solidFill>
                  <a:srgbClr val="3366FF"/>
                </a:solidFill>
              </a:rPr>
              <a:t>ingle-layer coil, 4-split spacer collars, collared yoke by keying </a:t>
            </a:r>
            <a:endParaRPr lang="ja-JP" altLang="en-US" sz="2400" b="1" i="1" dirty="0">
              <a:solidFill>
                <a:srgbClr val="3366FF"/>
              </a:solidFill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006" y="1504267"/>
            <a:ext cx="4761539" cy="4829770"/>
          </a:xfrm>
          <a:prstGeom prst="rect">
            <a:avLst/>
          </a:prstGeom>
        </p:spPr>
      </p:pic>
      <p:cxnSp>
        <p:nvCxnSpPr>
          <p:cNvPr id="39" name="直線矢印コネクタ 38"/>
          <p:cNvCxnSpPr/>
          <p:nvPr/>
        </p:nvCxnSpPr>
        <p:spPr>
          <a:xfrm flipH="1">
            <a:off x="6208048" y="2334780"/>
            <a:ext cx="8382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7001161" y="209540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Shell: SUS304L</a:t>
            </a:r>
            <a:endParaRPr lang="ja-JP" altLang="en-US" dirty="0">
              <a:solidFill>
                <a:prstClr val="black"/>
              </a:solidFill>
            </a:endParaRPr>
          </a:p>
        </p:txBody>
      </p:sp>
      <p:cxnSp>
        <p:nvCxnSpPr>
          <p:cNvPr id="44" name="直線矢印コネクタ 43"/>
          <p:cNvCxnSpPr/>
          <p:nvPr/>
        </p:nvCxnSpPr>
        <p:spPr>
          <a:xfrm flipH="1" flipV="1">
            <a:off x="5193376" y="5135130"/>
            <a:ext cx="692484" cy="8742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5881849" y="5743393"/>
            <a:ext cx="351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Horizontal split iron yoke: </a:t>
            </a:r>
          </a:p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low-carbon steel (EFE by JFE steel)</a:t>
            </a:r>
            <a:endParaRPr lang="ja-JP" altLang="en-US" dirty="0">
              <a:solidFill>
                <a:prstClr val="black"/>
              </a:solidFill>
            </a:endParaRPr>
          </a:p>
        </p:txBody>
      </p:sp>
      <p:cxnSp>
        <p:nvCxnSpPr>
          <p:cNvPr id="46" name="直線矢印コネクタ 45"/>
          <p:cNvCxnSpPr/>
          <p:nvPr/>
        </p:nvCxnSpPr>
        <p:spPr>
          <a:xfrm flipH="1" flipV="1">
            <a:off x="6087186" y="4358780"/>
            <a:ext cx="927100" cy="3497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6955888" y="4463494"/>
            <a:ext cx="1701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>
                <a:solidFill>
                  <a:prstClr val="black"/>
                </a:solidFill>
              </a:rPr>
              <a:t>C</a:t>
            </a:r>
            <a:r>
              <a:rPr lang="en-US" altLang="ja-JP" dirty="0" smtClean="0">
                <a:solidFill>
                  <a:prstClr val="black"/>
                </a:solidFill>
              </a:rPr>
              <a:t>ollaring keys</a:t>
            </a:r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3866364" y="1312430"/>
            <a:ext cx="203200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3418718" y="980980"/>
            <a:ext cx="1802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f</a:t>
            </a:r>
            <a:r>
              <a:rPr lang="en-US" altLang="ja-JP" dirty="0" smtClean="0">
                <a:solidFill>
                  <a:prstClr val="black"/>
                </a:solidFill>
              </a:rPr>
              <a:t>60 mm HX hole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103976" y="1058430"/>
            <a:ext cx="256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>
                <a:solidFill>
                  <a:prstClr val="black"/>
                </a:solidFill>
                <a:cs typeface="Symbol" charset="2"/>
              </a:rPr>
              <a:t>N</a:t>
            </a:r>
            <a:r>
              <a:rPr lang="en-US" altLang="ja-JP" dirty="0" smtClean="0">
                <a:solidFill>
                  <a:prstClr val="black"/>
                </a:solidFill>
                <a:cs typeface="Symbol" charset="2"/>
              </a:rPr>
              <a:t>otches and </a:t>
            </a:r>
            <a:r>
              <a:rPr lang="en-US" altLang="ja-JP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 f</a:t>
            </a:r>
            <a:r>
              <a:rPr lang="en-US" altLang="ja-JP" dirty="0" smtClean="0">
                <a:solidFill>
                  <a:prstClr val="black"/>
                </a:solidFill>
              </a:rPr>
              <a:t> 34 mm holes for iron saturation effects</a:t>
            </a:r>
            <a:endParaRPr lang="ja-JP" altLang="en-US" dirty="0">
              <a:solidFill>
                <a:prstClr val="black"/>
              </a:solidFill>
            </a:endParaRPr>
          </a:p>
        </p:txBody>
      </p:sp>
      <p:cxnSp>
        <p:nvCxnSpPr>
          <p:cNvPr id="51" name="直線矢印コネクタ 50"/>
          <p:cNvCxnSpPr/>
          <p:nvPr/>
        </p:nvCxnSpPr>
        <p:spPr>
          <a:xfrm>
            <a:off x="2354592" y="1794071"/>
            <a:ext cx="596900" cy="14129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1992976" y="3103130"/>
            <a:ext cx="16764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402742" y="2426368"/>
            <a:ext cx="208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4 split stainless steel spacer collars: NSSC130S</a:t>
            </a:r>
            <a:endParaRPr lang="ja-JP" altLang="en-US" dirty="0">
              <a:solidFill>
                <a:prstClr val="black"/>
              </a:solidFill>
            </a:endParaRPr>
          </a:p>
        </p:txBody>
      </p:sp>
      <p:cxnSp>
        <p:nvCxnSpPr>
          <p:cNvPr id="54" name="直線矢印コネクタ 53"/>
          <p:cNvCxnSpPr/>
          <p:nvPr/>
        </p:nvCxnSpPr>
        <p:spPr>
          <a:xfrm flipH="1" flipV="1">
            <a:off x="6074486" y="4650880"/>
            <a:ext cx="939800" cy="576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 flipH="1">
            <a:off x="6112586" y="4708546"/>
            <a:ext cx="901700" cy="209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V="1">
            <a:off x="2214892" y="4832826"/>
            <a:ext cx="736600" cy="4839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418176" y="5236730"/>
            <a:ext cx="264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err="1" smtClean="0">
                <a:solidFill>
                  <a:prstClr val="black"/>
                </a:solidFill>
              </a:rPr>
              <a:t>NbTi</a:t>
            </a:r>
            <a:r>
              <a:rPr lang="en-US" altLang="ja-JP" dirty="0" smtClean="0">
                <a:solidFill>
                  <a:prstClr val="black"/>
                </a:solidFill>
              </a:rPr>
              <a:t> SC cable (LHC MB outer) + Apical insulation</a:t>
            </a:r>
            <a:endParaRPr lang="ja-JP" altLang="en-US" dirty="0">
              <a:solidFill>
                <a:prstClr val="black"/>
              </a:solidFill>
            </a:endParaRPr>
          </a:p>
        </p:txBody>
      </p:sp>
      <p:cxnSp>
        <p:nvCxnSpPr>
          <p:cNvPr id="58" name="直線矢印コネクタ 57"/>
          <p:cNvCxnSpPr/>
          <p:nvPr/>
        </p:nvCxnSpPr>
        <p:spPr>
          <a:xfrm flipV="1">
            <a:off x="2862999" y="5107693"/>
            <a:ext cx="370479" cy="11241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833264" y="6202631"/>
            <a:ext cx="535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Radiation resistant GFRP (S2 glass + BT resin) wedges</a:t>
            </a:r>
            <a:endParaRPr lang="ja-JP" altLang="en-US" dirty="0">
              <a:solidFill>
                <a:prstClr val="black"/>
              </a:solidFill>
            </a:endParaRPr>
          </a:p>
        </p:txBody>
      </p:sp>
      <p:cxnSp>
        <p:nvCxnSpPr>
          <p:cNvPr id="60" name="直線矢印コネクタ 59"/>
          <p:cNvCxnSpPr/>
          <p:nvPr/>
        </p:nvCxnSpPr>
        <p:spPr>
          <a:xfrm flipH="1">
            <a:off x="4141740" y="3612670"/>
            <a:ext cx="2829636" cy="205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6922344" y="3396859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Brass shoes</a:t>
            </a:r>
            <a:endParaRPr lang="ja-JP" altLang="en-US" dirty="0">
              <a:solidFill>
                <a:prstClr val="black"/>
              </a:solidFill>
            </a:endParaRPr>
          </a:p>
        </p:txBody>
      </p:sp>
      <p:cxnSp>
        <p:nvCxnSpPr>
          <p:cNvPr id="62" name="直線矢印コネクタ 61"/>
          <p:cNvCxnSpPr/>
          <p:nvPr/>
        </p:nvCxnSpPr>
        <p:spPr>
          <a:xfrm>
            <a:off x="2354592" y="1794071"/>
            <a:ext cx="1342838" cy="1602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 flipH="1">
            <a:off x="4256250" y="1736246"/>
            <a:ext cx="1223210" cy="17960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5416518" y="1424739"/>
            <a:ext cx="262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err="1" smtClean="0">
                <a:solidFill>
                  <a:prstClr val="black"/>
                </a:solidFill>
                <a:cs typeface="Calibri"/>
              </a:rPr>
              <a:t>HeII</a:t>
            </a:r>
            <a:r>
              <a:rPr lang="en-US" altLang="ja-JP" dirty="0" smtClean="0">
                <a:solidFill>
                  <a:prstClr val="black"/>
                </a:solidFill>
                <a:cs typeface="Calibri"/>
              </a:rPr>
              <a:t> cooling channel </a:t>
            </a:r>
            <a:endParaRPr lang="ja-JP" altLang="en-US" dirty="0">
              <a:solidFill>
                <a:prstClr val="black"/>
              </a:solidFill>
              <a:cs typeface="Calibri"/>
            </a:endParaRPr>
          </a:p>
        </p:txBody>
      </p:sp>
      <p:cxnSp>
        <p:nvCxnSpPr>
          <p:cNvPr id="65" name="直線矢印コネクタ 64"/>
          <p:cNvCxnSpPr/>
          <p:nvPr/>
        </p:nvCxnSpPr>
        <p:spPr>
          <a:xfrm flipH="1">
            <a:off x="4198184" y="4023080"/>
            <a:ext cx="27241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6885264" y="3816890"/>
            <a:ext cx="1962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err="1" smtClean="0">
                <a:solidFill>
                  <a:prstClr val="black"/>
                </a:solidFill>
              </a:rPr>
              <a:t>QPH+Insulations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5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35466"/>
            <a:ext cx="8229600" cy="741362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200 mm Long Mechanical Short Model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037" y="1058332"/>
            <a:ext cx="4063630" cy="3385091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36216"/>
            <a:ext cx="2806700" cy="4223942"/>
          </a:xfrm>
          <a:prstGeom prst="rect">
            <a:avLst/>
          </a:prstGeom>
        </p:spPr>
      </p:pic>
      <p:pic>
        <p:nvPicPr>
          <p:cNvPr id="38" name="図 37" descr="IMG_928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6" t="26852" r="32222" b="35740"/>
          <a:stretch/>
        </p:blipFill>
        <p:spPr>
          <a:xfrm>
            <a:off x="177800" y="584200"/>
            <a:ext cx="1747822" cy="1270000"/>
          </a:xfrm>
          <a:prstGeom prst="rect">
            <a:avLst/>
          </a:prstGeom>
        </p:spPr>
      </p:pic>
      <p:sp>
        <p:nvSpPr>
          <p:cNvPr id="4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87400" y="4787901"/>
            <a:ext cx="8191500" cy="2070099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/>
              <a:t>Demonstration of the magnet fabrication processes and the mechanical design.</a:t>
            </a:r>
          </a:p>
          <a:p>
            <a:pPr lvl="1"/>
            <a:r>
              <a:rPr kumimoji="1" lang="en-US" altLang="ja-JP" sz="1800" dirty="0" smtClean="0"/>
              <a:t>Test coil winding.</a:t>
            </a:r>
          </a:p>
          <a:p>
            <a:pPr lvl="1"/>
            <a:r>
              <a:rPr kumimoji="1" lang="en-US" altLang="ja-JP" sz="1800" dirty="0" smtClean="0"/>
              <a:t>Collaring with the positioning mandrel</a:t>
            </a:r>
          </a:p>
          <a:p>
            <a:pPr lvl="1"/>
            <a:r>
              <a:rPr kumimoji="1" lang="en-US" altLang="ja-JP" sz="1800" dirty="0" smtClean="0"/>
              <a:t>Yoking with alignment feature</a:t>
            </a:r>
          </a:p>
          <a:p>
            <a:r>
              <a:rPr kumimoji="1" lang="en-US" altLang="ja-JP" sz="1800" dirty="0" smtClean="0"/>
              <a:t>Improved alignment feature of the collared coil and the yoke was verified.</a:t>
            </a:r>
          </a:p>
          <a:p>
            <a:r>
              <a:rPr kumimoji="1" lang="en-US" altLang="ja-JP" sz="1800" dirty="0" smtClean="0"/>
              <a:t>Coil pre-stress after the assembly was around 60MPa as predicted.</a:t>
            </a: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3506406"/>
            <a:ext cx="1879600" cy="1406791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2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077200" cy="594309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Development of the 1</a:t>
            </a:r>
            <a:r>
              <a:rPr kumimoji="1" lang="en-US" altLang="ja-JP" sz="3600" b="1" baseline="30000" dirty="0" smtClean="0">
                <a:solidFill>
                  <a:schemeClr val="accent1"/>
                </a:solidFill>
              </a:rPr>
              <a:t>st</a:t>
            </a:r>
            <a:r>
              <a:rPr kumimoji="1" lang="en-US" altLang="ja-JP" sz="3600" b="1" dirty="0" smtClean="0">
                <a:solidFill>
                  <a:schemeClr val="accent1"/>
                </a:solidFill>
              </a:rPr>
              <a:t> 2-m Model at KEK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" y="3774458"/>
            <a:ext cx="7888482" cy="150874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1" y="1357864"/>
            <a:ext cx="3975099" cy="1913361"/>
          </a:xfrm>
          <a:prstGeom prst="rect">
            <a:avLst/>
          </a:prstGeom>
        </p:spPr>
      </p:pic>
      <p:sp>
        <p:nvSpPr>
          <p:cNvPr id="3" name="円/楕円 2"/>
          <p:cNvSpPr/>
          <p:nvPr/>
        </p:nvSpPr>
        <p:spPr>
          <a:xfrm>
            <a:off x="508000" y="3746500"/>
            <a:ext cx="2019300" cy="10541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6" name="直線コネクタ 5"/>
          <p:cNvCxnSpPr>
            <a:stCxn id="3" idx="2"/>
          </p:cNvCxnSpPr>
          <p:nvPr/>
        </p:nvCxnSpPr>
        <p:spPr>
          <a:xfrm flipH="1" flipV="1">
            <a:off x="228600" y="3251200"/>
            <a:ext cx="279400" cy="102235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2540000" y="3238500"/>
            <a:ext cx="1663700" cy="109220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82600" y="5232401"/>
            <a:ext cx="8407400" cy="1485899"/>
          </a:xfrm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Single layer coil with LHC </a:t>
            </a:r>
            <a:r>
              <a:rPr kumimoji="1" lang="en-US" altLang="ja-JP" sz="1800" dirty="0" err="1" smtClean="0"/>
              <a:t>NbTi</a:t>
            </a:r>
            <a:r>
              <a:rPr kumimoji="1" lang="en-US" altLang="ja-JP" sz="1800" dirty="0" smtClean="0"/>
              <a:t>/Cu cable</a:t>
            </a:r>
          </a:p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Radiation resistant GFRP</a:t>
            </a:r>
            <a:r>
              <a:rPr kumimoji="1" lang="en-US" altLang="ja-JP" sz="1800" dirty="0" smtClean="0"/>
              <a:t> for spacers and wedges + </a:t>
            </a:r>
            <a:r>
              <a:rPr kumimoji="1" lang="en-US" altLang="ja-JP" sz="1800" dirty="0" err="1" smtClean="0"/>
              <a:t>Cyanate</a:t>
            </a:r>
            <a:r>
              <a:rPr kumimoji="1" lang="en-US" altLang="ja-JP" sz="1800" dirty="0" smtClean="0"/>
              <a:t> Ester resin</a:t>
            </a:r>
          </a:p>
          <a:p>
            <a:r>
              <a:rPr kumimoji="1" lang="en-US" altLang="ja-JP" sz="1800" dirty="0"/>
              <a:t>A</a:t>
            </a:r>
            <a:r>
              <a:rPr kumimoji="1" lang="en-US" altLang="ja-JP" sz="1800" dirty="0" smtClean="0"/>
              <a:t> set of top and bottom coils are successfully completed in October.</a:t>
            </a:r>
          </a:p>
          <a:p>
            <a:r>
              <a:rPr kumimoji="1" lang="en-US" altLang="ja-JP" sz="1800" dirty="0" smtClean="0"/>
              <a:t>Magnet assembly will be completed in Jan. 2016, followed by the cold test in March.</a:t>
            </a:r>
            <a:endParaRPr kumimoji="1" lang="ja-JP" altLang="en-US" sz="1800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900" y="711200"/>
            <a:ext cx="3521000" cy="2551209"/>
          </a:xfrm>
          <a:prstGeom prst="rect">
            <a:avLst/>
          </a:prstGeom>
        </p:spPr>
      </p:pic>
      <p:sp>
        <p:nvSpPr>
          <p:cNvPr id="26" name="角丸四角形 25"/>
          <p:cNvSpPr/>
          <p:nvPr/>
        </p:nvSpPr>
        <p:spPr>
          <a:xfrm>
            <a:off x="5607442" y="1117601"/>
            <a:ext cx="2584058" cy="872975"/>
          </a:xfrm>
          <a:prstGeom prst="roundRect">
            <a:avLst/>
          </a:prstGeom>
          <a:noFill/>
          <a:ln w="285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75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CERN-KEK collaboration</a:t>
            </a:r>
            <a:r>
              <a:rPr lang="ja-JP" altLang="en-US" sz="2400" dirty="0" smtClean="0"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on the crab cavity</a:t>
            </a:r>
            <a:r>
              <a:rPr lang="ja-JP" altLang="en-US" sz="2400" dirty="0" smtClean="0"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development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7584" y="1484784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Objectives: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Based on research and development on crab </a:t>
            </a:r>
            <a:r>
              <a:rPr lang="en-US" altLang="ja-JP" sz="16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cavities for the LHC luminosity upgrade 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progressed, as a cooperative work between KEK and CERN, this agreement, Appendix 16, aims to </a:t>
            </a:r>
            <a:r>
              <a:rPr lang="en-US" altLang="ja-JP" sz="16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develop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state of the art surface treatment techniques 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for high field superconducting crab cavities that deflect beam bunches in order to realize the crab crossing for the LHC accelerator luminosity upgrade.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2008" y="4811668"/>
            <a:ext cx="442798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KEK responsibilities for: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Development of a vertical electro-polishing (VEP) system, 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Application of VEP to crab cavities, 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Fundamental studies on vertical electro-polishing conditions,</a:t>
            </a:r>
            <a:endParaRPr lang="ja-JP" altLang="en-US" sz="16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644008" y="4811668"/>
            <a:ext cx="439248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CERN responsibilities for: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Necessary technical information and requirements for LHC crab cavities,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Support for the research activities in 3.1, such as experimental evaluation for electro-polishing and cavity performances,</a:t>
            </a:r>
            <a:endParaRPr lang="ja-JP" altLang="en-US" sz="16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0" name="図 9" descr="スクリーンショット 2015-07-22 19.3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996952"/>
            <a:ext cx="1562100" cy="16129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403648" y="342900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Crab Cavity</a:t>
            </a:r>
          </a:p>
          <a:p>
            <a:r>
              <a:rPr kumimoji="1" lang="ja-JP" altLang="en-US" dirty="0" smtClean="0"/>
              <a:t>・　</a:t>
            </a:r>
            <a:r>
              <a:rPr kumimoji="1" lang="en-US" altLang="ja-JP" dirty="0" smtClean="0"/>
              <a:t>Type : DQW (400 MHz)</a:t>
            </a:r>
          </a:p>
          <a:p>
            <a:r>
              <a:rPr lang="ja-JP" altLang="en-US" dirty="0" smtClean="0"/>
              <a:t>・　</a:t>
            </a:r>
            <a:r>
              <a:rPr lang="en-US" altLang="ja-JP" dirty="0"/>
              <a:t>Used at ATLAS and </a:t>
            </a:r>
            <a:r>
              <a:rPr lang="en-US" altLang="ja-JP" dirty="0" smtClean="0"/>
              <a:t>CMS points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65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0000">
            <a:off x="5364088" y="2204864"/>
            <a:ext cx="3168352" cy="189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562074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Vertical electro-polishing at KEK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323528" y="1052736"/>
            <a:ext cx="5184576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LHC Crab Cavity</a:t>
            </a:r>
          </a:p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Compact and complicated cavity structure 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to meet space requirements</a:t>
            </a:r>
            <a:endParaRPr kumimoji="1" lang="en-US" altLang="ja-JP" sz="14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H</a:t>
            </a:r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igh fields are required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 to sufficiently deflect beam bunches</a:t>
            </a:r>
            <a:endParaRPr kumimoji="1" lang="en-US" altLang="ja-JP" sz="14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1"/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3.4</a:t>
            </a:r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 MV per cavity at 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400 MHz with Q=10</a:t>
            </a:r>
            <a:r>
              <a:rPr lang="en-US" altLang="ja-JP" sz="1400" baseline="30000" dirty="0" smtClean="0">
                <a:latin typeface="HGP創英角ﾎﾟｯﾌﾟ体" pitchFamily="50" charset="-128"/>
                <a:ea typeface="HGP創英角ﾎﾟｯﾌﾟ体" pitchFamily="50" charset="-128"/>
              </a:rPr>
              <a:t>10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,T=2K</a:t>
            </a:r>
          </a:p>
          <a:p>
            <a:pPr lvl="1"/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14 MV per interaction point using 4 crabs</a:t>
            </a:r>
          </a:p>
          <a:p>
            <a:pPr lvl="1"/>
            <a:r>
              <a:rPr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(KEKB crab: 1.4 MV at 509MHz with Q=10</a:t>
            </a:r>
            <a:r>
              <a:rPr lang="en-US" altLang="ja-JP" sz="1200" baseline="30000" dirty="0" smtClean="0">
                <a:latin typeface="HGP創英角ﾎﾟｯﾌﾟ体" pitchFamily="50" charset="-128"/>
                <a:ea typeface="HGP創英角ﾎﾟｯﾌﾟ体" pitchFamily="50" charset="-128"/>
              </a:rPr>
              <a:t>9</a:t>
            </a:r>
            <a:r>
              <a:rPr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,T=4.4K)</a:t>
            </a:r>
            <a:endParaRPr kumimoji="1" lang="en-US" altLang="ja-JP" sz="12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Surface treatment is one of important issues </a:t>
            </a:r>
          </a:p>
          <a:p>
            <a:pPr lvl="1"/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CP(Chemical polishing) is used so far</a:t>
            </a:r>
            <a:endParaRPr kumimoji="1" lang="en-US" altLang="ja-JP" sz="16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pPr>
              <a:buNone/>
            </a:pPr>
            <a:r>
              <a:rPr kumimoji="1"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Alternativ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e treatment: </a:t>
            </a:r>
            <a:r>
              <a:rPr kumimoji="1"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EP (Electro-polishing)</a:t>
            </a:r>
          </a:p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Developed for TRISTAN SC cavities</a:t>
            </a:r>
          </a:p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Horizontally rotating technique</a:t>
            </a:r>
            <a:endParaRPr kumimoji="1" lang="en-US" altLang="ja-JP" sz="14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Smoother surface than CP</a:t>
            </a:r>
          </a:p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Standard treatment method for high field cavities</a:t>
            </a:r>
            <a:endParaRPr kumimoji="1" lang="en-US" altLang="ja-JP" sz="16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pPr>
              <a:buNone/>
            </a:pPr>
            <a:r>
              <a:rPr kumimoji="1"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VEP (Vertical EP)</a:t>
            </a:r>
          </a:p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We proposed VEP for LHC crab cavities</a:t>
            </a:r>
          </a:p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Difficult to apply the horizontally rotating technique to the LHC crab cavities</a:t>
            </a:r>
          </a:p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Vertical positioning EP at our EP facility</a:t>
            </a:r>
          </a:p>
          <a:p>
            <a:r>
              <a:rPr kumimoji="1" lang="en-US" altLang="ja-JP" sz="1400" dirty="0" smtClean="0">
                <a:solidFill>
                  <a:srgbClr val="FF66FF"/>
                </a:solidFill>
                <a:latin typeface="HGP創英角ﾎﾟｯﾌﾟ体" pitchFamily="50" charset="-128"/>
                <a:ea typeface="HGP創英角ﾎﾟｯﾌﾟ体" pitchFamily="50" charset="-128"/>
              </a:rPr>
              <a:t>We started vertical EP R&amp;D in collaboration with CERN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8640"/>
            <a:ext cx="1829081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\\SCC-fs-2.kek.jp\SCCG-archive\members folder\tatsushi\20110727台湾＃1EP1\DSCF25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221088"/>
            <a:ext cx="3312368" cy="2484276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5508104" y="6381328"/>
            <a:ext cx="3310522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Our EP apparatus for 500 MHz </a:t>
            </a:r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cavity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195295" y="1927865"/>
            <a:ext cx="1311578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BNL DQW cavity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60032" y="3933056"/>
            <a:ext cx="4180953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0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Horizontally rotating EP system developed for TRISTN SC cavities</a:t>
            </a:r>
            <a:endParaRPr lang="ja-JP" altLang="en-US" sz="10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72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l="19634" r="19634"/>
          <a:stretch>
            <a:fillRect/>
          </a:stretch>
        </p:blipFill>
        <p:spPr bwMode="auto">
          <a:xfrm>
            <a:off x="2349909" y="685800"/>
            <a:ext cx="4454274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9451" r="29451"/>
          <a:stretch>
            <a:fillRect/>
          </a:stretch>
        </p:blipFill>
        <p:spPr bwMode="auto">
          <a:xfrm>
            <a:off x="6129713" y="685800"/>
            <a:ext cx="3014287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Vertical EP apparatus 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2160" y="5877272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Drain port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20072" y="1700808"/>
            <a:ext cx="1685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Electrolyte outlet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68344" y="1052736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N</a:t>
            </a:r>
            <a:r>
              <a:rPr lang="en-US" altLang="ja-JP" sz="1400" baseline="-250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2</a:t>
            </a:r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outlet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16216" y="1052736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N</a:t>
            </a:r>
            <a:r>
              <a:rPr lang="en-US" altLang="ja-JP" sz="1400" baseline="-250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2</a:t>
            </a:r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inlet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20072" y="2708920"/>
            <a:ext cx="1790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Teflon cathode bag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36096" y="2276872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Al electrode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92080" y="4797152"/>
            <a:ext cx="156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Electrolyte inlet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16" name="直線矢印コネクタ 15"/>
          <p:cNvCxnSpPr>
            <a:stCxn id="12" idx="1"/>
          </p:cNvCxnSpPr>
          <p:nvPr/>
        </p:nvCxnSpPr>
        <p:spPr>
          <a:xfrm flipH="1">
            <a:off x="4644008" y="4951041"/>
            <a:ext cx="648072" cy="422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7" idx="1"/>
          </p:cNvCxnSpPr>
          <p:nvPr/>
        </p:nvCxnSpPr>
        <p:spPr>
          <a:xfrm flipH="1">
            <a:off x="4644008" y="1854697"/>
            <a:ext cx="576064" cy="278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29451" r="29451"/>
          <a:stretch>
            <a:fillRect/>
          </a:stretch>
        </p:blipFill>
        <p:spPr bwMode="auto">
          <a:xfrm>
            <a:off x="0" y="685800"/>
            <a:ext cx="3014246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直線矢印コネクタ 26"/>
          <p:cNvCxnSpPr>
            <a:stCxn id="11" idx="3"/>
          </p:cNvCxnSpPr>
          <p:nvPr/>
        </p:nvCxnSpPr>
        <p:spPr>
          <a:xfrm>
            <a:off x="6640272" y="2430761"/>
            <a:ext cx="956064" cy="422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0" idx="3"/>
          </p:cNvCxnSpPr>
          <p:nvPr/>
        </p:nvCxnSpPr>
        <p:spPr>
          <a:xfrm>
            <a:off x="7010947" y="2862809"/>
            <a:ext cx="513381" cy="2061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5148064" y="1412776"/>
            <a:ext cx="1927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6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Upper Teflon box </a:t>
            </a:r>
            <a:endParaRPr lang="ja-JP" altLang="en-US" sz="16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148064" y="5229200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6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Lower Teflon box </a:t>
            </a:r>
            <a:endParaRPr lang="ja-JP" altLang="en-US" sz="16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68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Timetable for Vertical EP at KEK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79512" y="894730"/>
          <a:ext cx="8856984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172"/>
                <a:gridCol w="1044116"/>
                <a:gridCol w="1044116"/>
                <a:gridCol w="1044116"/>
                <a:gridCol w="1044116"/>
                <a:gridCol w="1044116"/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Item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Sep. 2015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Oct.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Nov.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Dec.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Jan.</a:t>
                      </a:r>
                      <a:r>
                        <a:rPr kumimoji="1" lang="en-US" altLang="ja-JP" sz="1200" baseline="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 </a:t>
                      </a:r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2016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Feb.</a:t>
                      </a:r>
                      <a:endParaRPr kumimoji="1" lang="ja-JP" altLang="en-US" sz="1200" dirty="0" smtClean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Mar.</a:t>
                      </a:r>
                      <a:endParaRPr kumimoji="1" lang="ja-JP" altLang="en-US" sz="1200" dirty="0" smtClean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Electrode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Teflon</a:t>
                      </a:r>
                      <a:r>
                        <a:rPr kumimoji="1" lang="en-US" altLang="ja-JP" sz="1200" baseline="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 box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Rotation jig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Ozonized</a:t>
                      </a:r>
                      <a:r>
                        <a:rPr kumimoji="1" lang="en-US" altLang="ja-JP" sz="1200" baseline="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 water</a:t>
                      </a:r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 rinsing jig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Dummy cavity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Fitting</a:t>
                      </a:r>
                      <a:r>
                        <a:rPr kumimoji="1" lang="en-US" altLang="ja-JP" sz="1200" baseline="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 check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Vertical EP</a:t>
                      </a:r>
                      <a:r>
                        <a:rPr kumimoji="1" lang="ja-JP" altLang="en-US" sz="1200" baseline="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at KEK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70C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Sending the cavity back to CERN and cold test</a:t>
                      </a:r>
                      <a:endParaRPr kumimoji="1" lang="ja-JP" altLang="en-US" sz="1200" dirty="0">
                        <a:solidFill>
                          <a:srgbClr val="0070C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直線コネクタ 5"/>
          <p:cNvCxnSpPr/>
          <p:nvPr/>
        </p:nvCxnSpPr>
        <p:spPr>
          <a:xfrm>
            <a:off x="1763688" y="1398786"/>
            <a:ext cx="2376264" cy="1399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1763688" y="1758826"/>
            <a:ext cx="2376264" cy="1399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355976" y="3356992"/>
            <a:ext cx="504056" cy="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5004048" y="3717032"/>
            <a:ext cx="792000" cy="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763688" y="1412776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Fabrication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63688" y="1772816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Fabrication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91680" y="1988840"/>
            <a:ext cx="3363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0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Almost done, a stand has to be fabricated </a:t>
            </a:r>
          </a:p>
          <a:p>
            <a:pPr defTabSz="914400"/>
            <a:r>
              <a:rPr lang="en-US" altLang="ja-JP" sz="10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(the stand for KEKB cavity can be used temporarily)</a:t>
            </a:r>
            <a:endParaRPr lang="ja-JP" altLang="en-US" sz="10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691680" y="2380818"/>
            <a:ext cx="41376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0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Almost done, a Teflon attachment has to be fabricated </a:t>
            </a:r>
          </a:p>
          <a:p>
            <a:pPr defTabSz="914400"/>
            <a:r>
              <a:rPr lang="en-US" altLang="ja-JP" sz="10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(the Teflon attachment for KEKB cavity can be used temporarily)</a:t>
            </a:r>
            <a:endParaRPr lang="ja-JP" altLang="en-US" sz="10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763688" y="286396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Done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/>
          <a:srcRect l="29451" r="29451"/>
          <a:stretch>
            <a:fillRect/>
          </a:stretch>
        </p:blipFill>
        <p:spPr bwMode="auto">
          <a:xfrm>
            <a:off x="1835696" y="3140968"/>
            <a:ext cx="1800200" cy="36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直線コネクタ 20"/>
          <p:cNvCxnSpPr/>
          <p:nvPr/>
        </p:nvCxnSpPr>
        <p:spPr>
          <a:xfrm>
            <a:off x="6228184" y="4149080"/>
            <a:ext cx="504000" cy="0"/>
          </a:xfrm>
          <a:prstGeom prst="line">
            <a:avLst/>
          </a:prstGeom>
          <a:ln w="571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6732240" y="4149080"/>
            <a:ext cx="1404000" cy="0"/>
          </a:xfrm>
          <a:prstGeom prst="line">
            <a:avLst/>
          </a:prstGeom>
          <a:ln w="57150">
            <a:solidFill>
              <a:srgbClr val="0070C0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 flipH="1">
            <a:off x="3779912" y="4797152"/>
            <a:ext cx="5112568" cy="147732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 smtClean="0">
                <a:solidFill>
                  <a:prstClr val="black"/>
                </a:solidFill>
              </a:rPr>
              <a:t>We are fabricating the vertical EP apparatus. The rotation jig and the </a:t>
            </a:r>
            <a:r>
              <a:rPr lang="en-US" altLang="ja-JP" dirty="0" err="1" smtClean="0">
                <a:solidFill>
                  <a:prstClr val="black"/>
                </a:solidFill>
              </a:rPr>
              <a:t>ozonized</a:t>
            </a:r>
            <a:r>
              <a:rPr lang="en-US" altLang="ja-JP" dirty="0" smtClean="0">
                <a:solidFill>
                  <a:prstClr val="black"/>
                </a:solidFill>
              </a:rPr>
              <a:t> water rinsing jig are already fabricated and assembled. After the fitting check of apparatus, we applied the vertical EP to the LHC crab cavity fabricated at BNL.</a:t>
            </a:r>
            <a:endParaRPr lang="ja-JP" altLang="en-US" dirty="0">
              <a:solidFill>
                <a:prstClr val="black"/>
              </a:solidFill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44824"/>
            <a:ext cx="1656184" cy="186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464496" cy="720080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>
                <a:latin typeface="HGP創英角ﾎﾟｯﾌﾟ体" pitchFamily="50" charset="-128"/>
                <a:ea typeface="HGP創英角ﾎﾟｯﾌﾟ体" pitchFamily="50" charset="-128"/>
              </a:rPr>
              <a:t>Rotation jig and dummy cavity</a:t>
            </a:r>
            <a:br>
              <a:rPr kumimoji="1" lang="en-US" altLang="ja-JP" sz="20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en-US" altLang="ja-JP" sz="2000" dirty="0" smtClean="0">
                <a:latin typeface="HGP創英角ﾎﾟｯﾌﾟ体" pitchFamily="50" charset="-128"/>
                <a:ea typeface="HGP創英角ﾎﾟｯﾌﾟ体" pitchFamily="50" charset="-128"/>
              </a:rPr>
              <a:t>to support the cavity during VEP</a:t>
            </a:r>
            <a:endParaRPr kumimoji="1" lang="ja-JP" altLang="en-US" sz="20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026" name="Picture 2" descr="\\scc-fs-2.kek.jp\SCCG-archive\members folder\tatsushi\20150901CERN架台\DSCN2344.JPG"/>
          <p:cNvPicPr>
            <a:picLocks noChangeAspect="1" noChangeArrowheads="1"/>
          </p:cNvPicPr>
          <p:nvPr/>
        </p:nvPicPr>
        <p:blipFill>
          <a:blip r:embed="rId2" cstate="print"/>
          <a:srcRect l="22784" r="22784"/>
          <a:stretch>
            <a:fillRect/>
          </a:stretch>
        </p:blipFill>
        <p:spPr bwMode="auto">
          <a:xfrm>
            <a:off x="1115616" y="3429000"/>
            <a:ext cx="2376264" cy="3273467"/>
          </a:xfrm>
          <a:prstGeom prst="rect">
            <a:avLst/>
          </a:prstGeom>
          <a:noFill/>
        </p:spPr>
      </p:pic>
      <p:pic>
        <p:nvPicPr>
          <p:cNvPr id="1027" name="Picture 3" descr="\\scc-fs-2.kek.jp\SCCG-archive\members folder\tatsushi\20150901CERN架台\DSCN2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12976"/>
            <a:ext cx="4622703" cy="3466331"/>
          </a:xfrm>
          <a:prstGeom prst="rect">
            <a:avLst/>
          </a:prstGeom>
          <a:noFill/>
        </p:spPr>
      </p:pic>
      <p:pic>
        <p:nvPicPr>
          <p:cNvPr id="3" name="Picture 2" descr="\\scc-fs-2.kek.jp\SCCG-archive\members folder\tatsushi\20150901CERN架台\DSCN23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76672"/>
            <a:ext cx="3528392" cy="2645762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6084168" y="2780928"/>
            <a:ext cx="2351926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Dummy cavity and its support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40152" y="6381328"/>
            <a:ext cx="3029997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Dummy chamber held in the rotation jig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27784" y="3573016"/>
            <a:ext cx="10294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rotation jig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936104"/>
            <a:ext cx="3514951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1763688" y="5661248"/>
            <a:ext cx="2457724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Existing stand for KEKB cavity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19672" y="1032991"/>
            <a:ext cx="3329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Those were fabricated and assembled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4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57"/>
          <p:cNvGrpSpPr/>
          <p:nvPr/>
        </p:nvGrpSpPr>
        <p:grpSpPr>
          <a:xfrm>
            <a:off x="2428860" y="3857628"/>
            <a:ext cx="5072063" cy="2786063"/>
            <a:chOff x="-928726" y="571480"/>
            <a:chExt cx="5072063" cy="2786063"/>
          </a:xfrm>
        </p:grpSpPr>
        <p:grpSp>
          <p:nvGrpSpPr>
            <p:cNvPr id="6" name="グループ化 52"/>
            <p:cNvGrpSpPr/>
            <p:nvPr/>
          </p:nvGrpSpPr>
          <p:grpSpPr>
            <a:xfrm>
              <a:off x="-928726" y="571480"/>
              <a:ext cx="5072063" cy="2786063"/>
              <a:chOff x="-928726" y="571480"/>
              <a:chExt cx="5072063" cy="2786063"/>
            </a:xfrm>
          </p:grpSpPr>
          <p:pic>
            <p:nvPicPr>
              <p:cNvPr id="2051" name="Picture 8" descr="Particle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28726" y="571480"/>
                <a:ext cx="5072063" cy="2786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" name="テキスト ボックス 50"/>
              <p:cNvSpPr txBox="1"/>
              <p:nvPr/>
            </p:nvSpPr>
            <p:spPr>
              <a:xfrm rot="4778291">
                <a:off x="-883890" y="846721"/>
                <a:ext cx="89319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prstClr val="black"/>
                    </a:solidFill>
                    <a:latin typeface="Forte" pitchFamily="66" charset="0"/>
                  </a:rPr>
                  <a:t>Lepton</a:t>
                </a:r>
                <a:endParaRPr lang="ja-JP" altLang="en-US" sz="2000" dirty="0">
                  <a:solidFill>
                    <a:prstClr val="black"/>
                  </a:solidFill>
                  <a:latin typeface="Forte" pitchFamily="66" charset="0"/>
                </a:endParaRPr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 rot="5555308">
                <a:off x="2367352" y="874820"/>
                <a:ext cx="846707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prstClr val="black"/>
                    </a:solidFill>
                    <a:latin typeface="Forte" pitchFamily="66" charset="0"/>
                  </a:rPr>
                  <a:t>Quark</a:t>
                </a:r>
                <a:endParaRPr lang="ja-JP" altLang="en-US" sz="2000" dirty="0">
                  <a:solidFill>
                    <a:prstClr val="black"/>
                  </a:solidFill>
                  <a:latin typeface="Forte" pitchFamily="66" charset="0"/>
                </a:endParaRPr>
              </a:p>
            </p:txBody>
          </p:sp>
        </p:grpSp>
        <p:sp>
          <p:nvSpPr>
            <p:cNvPr id="54" name="円/楕円 53"/>
            <p:cNvSpPr/>
            <p:nvPr/>
          </p:nvSpPr>
          <p:spPr>
            <a:xfrm>
              <a:off x="1285852" y="3000372"/>
              <a:ext cx="785818" cy="285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 rot="488953">
              <a:off x="157671" y="3003670"/>
              <a:ext cx="1074818" cy="285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50" name="AutoShape 53"/>
          <p:cNvSpPr>
            <a:spLocks noChangeArrowheads="1"/>
          </p:cNvSpPr>
          <p:nvPr/>
        </p:nvSpPr>
        <p:spPr bwMode="auto">
          <a:xfrm>
            <a:off x="0" y="214290"/>
            <a:ext cx="8763000" cy="6477000"/>
          </a:xfrm>
          <a:prstGeom prst="triangle">
            <a:avLst>
              <a:gd name="adj" fmla="val 49875"/>
            </a:avLst>
          </a:prstGeom>
          <a:solidFill>
            <a:srgbClr val="9999FF">
              <a:alpha val="29804"/>
            </a:srgbClr>
          </a:solidFill>
          <a:ln w="28575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53" name="Oval 9"/>
          <p:cNvSpPr>
            <a:spLocks noChangeArrowheads="1"/>
          </p:cNvSpPr>
          <p:nvPr/>
        </p:nvSpPr>
        <p:spPr bwMode="auto">
          <a:xfrm>
            <a:off x="3214688" y="4500563"/>
            <a:ext cx="430212" cy="301625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00000">
                <a:srgbClr val="66006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solidFill>
                <a:prstClr val="black"/>
              </a:solidFill>
            </a:endParaRPr>
          </a:p>
        </p:txBody>
      </p:sp>
      <p:sp>
        <p:nvSpPr>
          <p:cNvPr id="2054" name="Oval 10"/>
          <p:cNvSpPr>
            <a:spLocks noChangeArrowheads="1"/>
          </p:cNvSpPr>
          <p:nvPr/>
        </p:nvSpPr>
        <p:spPr bwMode="auto">
          <a:xfrm>
            <a:off x="3071813" y="4786313"/>
            <a:ext cx="430212" cy="30162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solidFill>
                <a:prstClr val="black"/>
              </a:solidFill>
            </a:endParaRPr>
          </a:p>
        </p:txBody>
      </p:sp>
      <p:sp>
        <p:nvSpPr>
          <p:cNvPr id="2055" name="Oval 11"/>
          <p:cNvSpPr>
            <a:spLocks noChangeArrowheads="1"/>
          </p:cNvSpPr>
          <p:nvPr/>
        </p:nvSpPr>
        <p:spPr bwMode="auto">
          <a:xfrm>
            <a:off x="3143250" y="5072063"/>
            <a:ext cx="430213" cy="30162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ja-JP" altLang="ja-JP">
              <a:solidFill>
                <a:prstClr val="black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071813" y="492918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n</a:t>
            </a:r>
            <a:r>
              <a:rPr lang="en-US" altLang="ja-JP" sz="28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000375" y="4572000"/>
            <a:ext cx="50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n</a:t>
            </a:r>
            <a:r>
              <a:rPr lang="en-US" altLang="ja-JP" sz="2800" b="1" baseline="-250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m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214688" y="4357688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800" b="1" dirty="0" err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n</a:t>
            </a:r>
            <a:r>
              <a:rPr lang="en-US" altLang="ja-JP" sz="2800" b="1" baseline="-25000" dirty="0" err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t</a:t>
            </a:r>
            <a:endParaRPr lang="en-US" altLang="ja-JP" sz="2800" b="1" baseline="-25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ymbol" pitchFamily="18" charset="2"/>
            </a:endParaRPr>
          </a:p>
        </p:txBody>
      </p:sp>
      <p:sp>
        <p:nvSpPr>
          <p:cNvPr id="2069" name="Text Box 15"/>
          <p:cNvSpPr txBox="1">
            <a:spLocks noChangeArrowheads="1"/>
          </p:cNvSpPr>
          <p:nvPr/>
        </p:nvSpPr>
        <p:spPr bwMode="auto">
          <a:xfrm>
            <a:off x="3707904" y="5517232"/>
            <a:ext cx="1714512" cy="338554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1600" b="1" dirty="0">
                <a:solidFill>
                  <a:srgbClr val="FF0000"/>
                </a:solidFill>
              </a:rPr>
              <a:t>[Origin of Force]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2070" name="Text Box 17"/>
          <p:cNvSpPr txBox="1">
            <a:spLocks noChangeArrowheads="1"/>
          </p:cNvSpPr>
          <p:nvPr/>
        </p:nvSpPr>
        <p:spPr bwMode="auto">
          <a:xfrm>
            <a:off x="2993524" y="6303050"/>
            <a:ext cx="3143272" cy="338554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1600" b="1" dirty="0">
                <a:solidFill>
                  <a:srgbClr val="FF0000"/>
                </a:solidFill>
              </a:rPr>
              <a:t>Higgs Particle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[Origin of Mass] 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pic>
        <p:nvPicPr>
          <p:cNvPr id="2081" name="Picture 19" descr="nanb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5572140"/>
            <a:ext cx="928710" cy="114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2" name="Picture 21" descr="p01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5572125"/>
            <a:ext cx="928687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グループ化 60"/>
          <p:cNvGrpSpPr/>
          <p:nvPr/>
        </p:nvGrpSpPr>
        <p:grpSpPr>
          <a:xfrm>
            <a:off x="-285750" y="0"/>
            <a:ext cx="9429750" cy="1571611"/>
            <a:chOff x="-142875" y="0"/>
            <a:chExt cx="9429750" cy="1571611"/>
          </a:xfrm>
        </p:grpSpPr>
        <p:grpSp>
          <p:nvGrpSpPr>
            <p:cNvPr id="11" name="グループ化 44"/>
            <p:cNvGrpSpPr>
              <a:grpSpLocks/>
            </p:cNvGrpSpPr>
            <p:nvPr/>
          </p:nvGrpSpPr>
          <p:grpSpPr bwMode="auto">
            <a:xfrm>
              <a:off x="-142875" y="1588"/>
              <a:ext cx="9429750" cy="1015663"/>
              <a:chOff x="-142908" y="1585"/>
              <a:chExt cx="9429773" cy="1015663"/>
            </a:xfrm>
          </p:grpSpPr>
          <p:sp>
            <p:nvSpPr>
              <p:cNvPr id="46" name="テキスト ボックス 45"/>
              <p:cNvSpPr txBox="1">
                <a:spLocks noChangeArrowheads="1"/>
              </p:cNvSpPr>
              <p:nvPr/>
            </p:nvSpPr>
            <p:spPr bwMode="auto">
              <a:xfrm>
                <a:off x="-142908" y="1585"/>
                <a:ext cx="2571756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ja-JP" sz="2000" b="1" i="1" u="sng" dirty="0">
                    <a:solidFill>
                      <a:srgbClr val="6600C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Quest for </a:t>
                </a:r>
              </a:p>
              <a:p>
                <a:pPr algn="ctr">
                  <a:defRPr/>
                </a:pPr>
                <a:r>
                  <a:rPr lang="en-US" altLang="ja-JP" sz="2000" b="1" i="1" u="sng" dirty="0">
                    <a:solidFill>
                      <a:srgbClr val="6600C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Birth-Evolution</a:t>
                </a:r>
              </a:p>
              <a:p>
                <a:pPr algn="ctr">
                  <a:defRPr/>
                </a:pPr>
                <a:r>
                  <a:rPr lang="en-US" altLang="ja-JP" sz="2000" b="1" i="1" u="sng" dirty="0">
                    <a:solidFill>
                      <a:srgbClr val="6600C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of Universe  </a:t>
                </a:r>
                <a:endParaRPr lang="ja-JP" altLang="en-US" sz="2000" b="1" i="1" u="sng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47" name="テキスト ボックス 46"/>
              <p:cNvSpPr txBox="1">
                <a:spLocks noChangeArrowheads="1"/>
              </p:cNvSpPr>
              <p:nvPr/>
            </p:nvSpPr>
            <p:spPr bwMode="auto">
              <a:xfrm>
                <a:off x="6572233" y="1585"/>
                <a:ext cx="2714632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ja-JP" sz="2000" b="1" i="1" u="sng" dirty="0">
                    <a:solidFill>
                      <a:srgbClr val="6600C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Quest for Unifying</a:t>
                </a:r>
              </a:p>
              <a:p>
                <a:pPr algn="ctr">
                  <a:defRPr/>
                </a:pPr>
                <a:r>
                  <a:rPr lang="en-US" altLang="ja-JP" sz="2000" b="1" i="1" u="sng" dirty="0">
                    <a:solidFill>
                      <a:srgbClr val="6600C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Matter and Force  </a:t>
                </a:r>
              </a:p>
            </p:txBody>
          </p:sp>
          <p:sp>
            <p:nvSpPr>
              <p:cNvPr id="2085" name="AutoShape 45"/>
              <p:cNvSpPr>
                <a:spLocks noChangeArrowheads="1"/>
              </p:cNvSpPr>
              <p:nvPr/>
            </p:nvSpPr>
            <p:spPr bwMode="auto">
              <a:xfrm rot="-5400000">
                <a:off x="6179352" y="-73032"/>
                <a:ext cx="500075" cy="857258"/>
              </a:xfrm>
              <a:prstGeom prst="upArrow">
                <a:avLst>
                  <a:gd name="adj1" fmla="val 50000"/>
                  <a:gd name="adj2" fmla="val 91594"/>
                </a:avLst>
              </a:prstGeom>
              <a:solidFill>
                <a:srgbClr val="99CCFF">
                  <a:alpha val="7097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6" name="AutoShape 45"/>
              <p:cNvSpPr>
                <a:spLocks noChangeArrowheads="1"/>
              </p:cNvSpPr>
              <p:nvPr/>
            </p:nvSpPr>
            <p:spPr bwMode="auto">
              <a:xfrm rot="5400000" flipH="1">
                <a:off x="2321700" y="-73032"/>
                <a:ext cx="500075" cy="857258"/>
              </a:xfrm>
              <a:prstGeom prst="upArrow">
                <a:avLst>
                  <a:gd name="adj1" fmla="val 50000"/>
                  <a:gd name="adj2" fmla="val 91594"/>
                </a:avLst>
              </a:prstGeom>
              <a:solidFill>
                <a:srgbClr val="99CCFF">
                  <a:alpha val="70588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" name="グループ化 43"/>
            <p:cNvGrpSpPr/>
            <p:nvPr/>
          </p:nvGrpSpPr>
          <p:grpSpPr>
            <a:xfrm>
              <a:off x="3286116" y="0"/>
              <a:ext cx="2500330" cy="1571611"/>
              <a:chOff x="714348" y="1071546"/>
              <a:chExt cx="1571636" cy="1960536"/>
            </a:xfrm>
          </p:grpSpPr>
          <p:pic>
            <p:nvPicPr>
              <p:cNvPr id="45" name="Picture 24" descr="ilcM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4348" y="1257257"/>
                <a:ext cx="1571623" cy="1774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直角三角形 47"/>
              <p:cNvSpPr/>
              <p:nvPr/>
            </p:nvSpPr>
            <p:spPr>
              <a:xfrm flipV="1">
                <a:off x="714348" y="1071546"/>
                <a:ext cx="571504" cy="1857388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直角三角形 49"/>
              <p:cNvSpPr/>
              <p:nvPr/>
            </p:nvSpPr>
            <p:spPr>
              <a:xfrm flipH="1" flipV="1">
                <a:off x="1714480" y="1071546"/>
                <a:ext cx="571504" cy="1857388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" name="テキスト ボックス 70"/>
            <p:cNvSpPr txBox="1">
              <a:spLocks noChangeArrowheads="1"/>
            </p:cNvSpPr>
            <p:nvPr/>
          </p:nvSpPr>
          <p:spPr bwMode="auto">
            <a:xfrm>
              <a:off x="3000364" y="142852"/>
              <a:ext cx="3000396" cy="646331"/>
            </a:xfrm>
            <a:prstGeom prst="rect">
              <a:avLst/>
            </a:prstGeom>
            <a:solidFill>
              <a:srgbClr val="FFC000">
                <a:alpha val="49020"/>
              </a:srgbClr>
            </a:solidFill>
            <a:ln w="190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ja-JP" b="1" i="1" u="sng" dirty="0">
                  <a:solidFill>
                    <a:srgbClr val="0000FF"/>
                  </a:solidFill>
                </a:rPr>
                <a:t>International Linear Collider</a:t>
              </a:r>
              <a:r>
                <a:rPr lang="ja-JP" altLang="en-US" b="1" i="1" u="sng" dirty="0">
                  <a:solidFill>
                    <a:srgbClr val="0000FF"/>
                  </a:solidFill>
                </a:rPr>
                <a:t>（</a:t>
              </a:r>
              <a:r>
                <a:rPr lang="en-US" altLang="ja-JP" b="1" i="1" u="sng" dirty="0">
                  <a:solidFill>
                    <a:srgbClr val="0000FF"/>
                  </a:solidFill>
                </a:rPr>
                <a:t>ILC</a:t>
              </a:r>
              <a:r>
                <a:rPr lang="ja-JP" altLang="en-US" b="1" i="1" u="sng" dirty="0">
                  <a:solidFill>
                    <a:srgbClr val="0000FF"/>
                  </a:solidFill>
                </a:rPr>
                <a:t>）</a:t>
              </a:r>
            </a:p>
          </p:txBody>
        </p:sp>
      </p:grpSp>
      <p:sp>
        <p:nvSpPr>
          <p:cNvPr id="2071" name="Text Box 18"/>
          <p:cNvSpPr txBox="1">
            <a:spLocks noChangeArrowheads="1"/>
          </p:cNvSpPr>
          <p:nvPr/>
        </p:nvSpPr>
        <p:spPr bwMode="auto">
          <a:xfrm>
            <a:off x="3762681" y="4357688"/>
            <a:ext cx="1761515" cy="338554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1600" b="1" dirty="0">
                <a:solidFill>
                  <a:srgbClr val="FF0000"/>
                </a:solidFill>
              </a:rPr>
              <a:t>[Origin of Matter]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34"/>
          <p:cNvSpPr txBox="1"/>
          <p:nvPr/>
        </p:nvSpPr>
        <p:spPr>
          <a:xfrm>
            <a:off x="6643702" y="4929198"/>
            <a:ext cx="2143125" cy="336550"/>
          </a:xfrm>
          <a:prstGeom prst="rect">
            <a:avLst/>
          </a:prstGeom>
          <a:solidFill>
            <a:srgbClr val="669900">
              <a:alpha val="49804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Quest for 6 Quarks</a:t>
            </a:r>
            <a:endParaRPr lang="ja-JP" altLang="en-US" sz="16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142976" y="4786322"/>
            <a:ext cx="187365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Quest for Neutrinos</a:t>
            </a:r>
            <a:endParaRPr lang="ja-JP" altLang="en-US" sz="16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80" name="Picture 20" descr="kobayashi-masukaw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3857628"/>
            <a:ext cx="18573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グループ化 59"/>
          <p:cNvGrpSpPr>
            <a:grpSpLocks/>
          </p:cNvGrpSpPr>
          <p:nvPr/>
        </p:nvGrpSpPr>
        <p:grpSpPr bwMode="auto">
          <a:xfrm>
            <a:off x="3786190" y="2500313"/>
            <a:ext cx="2000250" cy="1450975"/>
            <a:chOff x="3286116" y="1142984"/>
            <a:chExt cx="2071702" cy="1522522"/>
          </a:xfrm>
        </p:grpSpPr>
        <p:pic>
          <p:nvPicPr>
            <p:cNvPr id="2090" name="Picture 44" descr="ph07-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1142984"/>
              <a:ext cx="2071702" cy="1522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Text Box 13"/>
            <p:cNvSpPr txBox="1">
              <a:spLocks noChangeArrowheads="1"/>
            </p:cNvSpPr>
            <p:nvPr/>
          </p:nvSpPr>
          <p:spPr bwMode="auto">
            <a:xfrm>
              <a:off x="4785634" y="2357337"/>
              <a:ext cx="554099" cy="308169"/>
            </a:xfrm>
            <a:prstGeom prst="rect">
              <a:avLst/>
            </a:prstGeom>
            <a:solidFill>
              <a:srgbClr val="0000FF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HG丸ｺﾞｼｯｸM-PRO" pitchFamily="50" charset="-128"/>
                </a:rPr>
                <a:t>LHC</a:t>
              </a:r>
              <a:endParaRPr lang="en-US" altLang="ja-JP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丸ｺﾞｼｯｸM-PRO" pitchFamily="50" charset="-128"/>
              </a:endParaRPr>
            </a:p>
          </p:txBody>
        </p:sp>
      </p:grpSp>
      <p:grpSp>
        <p:nvGrpSpPr>
          <p:cNvPr id="18" name="グループ化 57"/>
          <p:cNvGrpSpPr/>
          <p:nvPr/>
        </p:nvGrpSpPr>
        <p:grpSpPr>
          <a:xfrm>
            <a:off x="5786446" y="1643050"/>
            <a:ext cx="3143254" cy="2359031"/>
            <a:chOff x="5786446" y="1643050"/>
            <a:chExt cx="3143254" cy="2359031"/>
          </a:xfrm>
        </p:grpSpPr>
        <p:pic>
          <p:nvPicPr>
            <p:cNvPr id="2063" name="Picture 15" descr="kekair05-01H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6446" y="2428868"/>
              <a:ext cx="2481263" cy="157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テキスト ボックス 53"/>
            <p:cNvSpPr txBox="1">
              <a:spLocks noChangeArrowheads="1"/>
            </p:cNvSpPr>
            <p:nvPr/>
          </p:nvSpPr>
          <p:spPr bwMode="auto">
            <a:xfrm>
              <a:off x="6357950" y="1643050"/>
              <a:ext cx="25717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b="1" i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Beyond Standard Physics</a:t>
              </a:r>
              <a:endParaRPr lang="ja-JP" altLang="en-US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71" name="テキスト ボックス 70"/>
            <p:cNvSpPr txBox="1">
              <a:spLocks noChangeArrowheads="1"/>
            </p:cNvSpPr>
            <p:nvPr/>
          </p:nvSpPr>
          <p:spPr bwMode="auto">
            <a:xfrm>
              <a:off x="6715140" y="2071678"/>
              <a:ext cx="1600200" cy="369332"/>
            </a:xfrm>
            <a:prstGeom prst="rect">
              <a:avLst/>
            </a:prstGeom>
            <a:solidFill>
              <a:srgbClr val="FFC000">
                <a:alpha val="4902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b="1" i="1" u="sng" dirty="0">
                  <a:solidFill>
                    <a:srgbClr val="0000FF"/>
                  </a:solidFill>
                </a:rPr>
                <a:t>SuperKEKB</a:t>
              </a:r>
              <a:endParaRPr lang="ja-JP" altLang="en-US" b="1" i="1" u="sng" dirty="0">
                <a:solidFill>
                  <a:srgbClr val="0000FF"/>
                </a:solidFill>
              </a:endParaRPr>
            </a:p>
          </p:txBody>
        </p:sp>
        <p:sp>
          <p:nvSpPr>
            <p:cNvPr id="10" name="テキスト ボックス 53"/>
            <p:cNvSpPr txBox="1">
              <a:spLocks noChangeArrowheads="1"/>
            </p:cNvSpPr>
            <p:nvPr/>
          </p:nvSpPr>
          <p:spPr bwMode="auto">
            <a:xfrm>
              <a:off x="6286512" y="3214686"/>
              <a:ext cx="1785959" cy="584775"/>
            </a:xfrm>
            <a:prstGeom prst="rect">
              <a:avLst/>
            </a:prstGeom>
            <a:solidFill>
              <a:srgbClr val="FFFF00">
                <a:alpha val="4902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ja-JP" sz="1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Quark CP Asymmetry</a:t>
              </a:r>
            </a:p>
          </p:txBody>
        </p:sp>
        <p:sp>
          <p:nvSpPr>
            <p:cNvPr id="55" name="Text Box 13"/>
            <p:cNvSpPr txBox="1">
              <a:spLocks noChangeArrowheads="1"/>
            </p:cNvSpPr>
            <p:nvPr/>
          </p:nvSpPr>
          <p:spPr bwMode="auto">
            <a:xfrm>
              <a:off x="6072198" y="2643182"/>
              <a:ext cx="754062" cy="307975"/>
            </a:xfrm>
            <a:prstGeom prst="rect">
              <a:avLst/>
            </a:prstGeom>
            <a:solidFill>
              <a:srgbClr val="0000FF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HG丸ｺﾞｼｯｸM-PRO" pitchFamily="50" charset="-128"/>
                </a:rPr>
                <a:t>KEK-B</a:t>
              </a:r>
            </a:p>
          </p:txBody>
        </p:sp>
      </p:grpSp>
      <p:grpSp>
        <p:nvGrpSpPr>
          <p:cNvPr id="19" name="グループ化 59"/>
          <p:cNvGrpSpPr/>
          <p:nvPr/>
        </p:nvGrpSpPr>
        <p:grpSpPr>
          <a:xfrm>
            <a:off x="467544" y="1124744"/>
            <a:ext cx="8098260" cy="5328240"/>
            <a:chOff x="454900" y="1042840"/>
            <a:chExt cx="8098260" cy="5328240"/>
          </a:xfrm>
        </p:grpSpPr>
        <p:sp>
          <p:nvSpPr>
            <p:cNvPr id="2073" name="AutoShape 45"/>
            <p:cNvSpPr>
              <a:spLocks noChangeArrowheads="1"/>
            </p:cNvSpPr>
            <p:nvPr/>
          </p:nvSpPr>
          <p:spPr bwMode="auto">
            <a:xfrm>
              <a:off x="4071934" y="1500174"/>
              <a:ext cx="928688" cy="1285889"/>
            </a:xfrm>
            <a:prstGeom prst="upArrow">
              <a:avLst>
                <a:gd name="adj1" fmla="val 50000"/>
                <a:gd name="adj2" fmla="val 91590"/>
              </a:avLst>
            </a:prstGeom>
            <a:solidFill>
              <a:srgbClr val="FFCC99">
                <a:alpha val="7097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072" name="AutoShape 42"/>
            <p:cNvSpPr>
              <a:spLocks noChangeArrowheads="1"/>
            </p:cNvSpPr>
            <p:nvPr/>
          </p:nvSpPr>
          <p:spPr bwMode="auto">
            <a:xfrm rot="-2154647" flipH="1">
              <a:off x="6379502" y="1083604"/>
              <a:ext cx="571475" cy="4643438"/>
            </a:xfrm>
            <a:prstGeom prst="upArrow">
              <a:avLst>
                <a:gd name="adj1" fmla="val 50000"/>
                <a:gd name="adj2" fmla="val 119082"/>
              </a:avLst>
            </a:prstGeom>
            <a:solidFill>
              <a:srgbClr val="FFCC99">
                <a:alpha val="7058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" name="AutoShape 42"/>
            <p:cNvSpPr>
              <a:spLocks noChangeArrowheads="1"/>
            </p:cNvSpPr>
            <p:nvPr/>
          </p:nvSpPr>
          <p:spPr bwMode="auto">
            <a:xfrm rot="2154647" flipH="1">
              <a:off x="1843134" y="1042840"/>
              <a:ext cx="644176" cy="4545013"/>
            </a:xfrm>
            <a:prstGeom prst="upArrow">
              <a:avLst>
                <a:gd name="adj1" fmla="val 50000"/>
                <a:gd name="adj2" fmla="val 119071"/>
              </a:avLst>
            </a:prstGeom>
            <a:solidFill>
              <a:srgbClr val="FFCC99">
                <a:alpha val="7097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078" name="Oval 51"/>
            <p:cNvSpPr>
              <a:spLocks noChangeArrowheads="1"/>
            </p:cNvSpPr>
            <p:nvPr/>
          </p:nvSpPr>
          <p:spPr bwMode="auto">
            <a:xfrm rot="-1363854">
              <a:off x="5024147" y="1467985"/>
              <a:ext cx="3529013" cy="4898435"/>
            </a:xfrm>
            <a:prstGeom prst="ellipse">
              <a:avLst/>
            </a:prstGeom>
            <a:solidFill>
              <a:srgbClr val="00CCFF">
                <a:alpha val="23921"/>
              </a:srgbClr>
            </a:solidFill>
            <a:ln w="9525">
              <a:solidFill>
                <a:srgbClr val="3399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077" name="Oval 51"/>
            <p:cNvSpPr>
              <a:spLocks noChangeArrowheads="1"/>
            </p:cNvSpPr>
            <p:nvPr/>
          </p:nvSpPr>
          <p:spPr bwMode="auto">
            <a:xfrm rot="1363854" flipH="1">
              <a:off x="454900" y="1463012"/>
              <a:ext cx="3505211" cy="4908068"/>
            </a:xfrm>
            <a:prstGeom prst="ellipse">
              <a:avLst/>
            </a:prstGeom>
            <a:solidFill>
              <a:srgbClr val="00CCFF">
                <a:alpha val="23921"/>
              </a:srgbClr>
            </a:solidFill>
            <a:ln w="9525">
              <a:solidFill>
                <a:srgbClr val="3399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9" name="テキスト ボックス 58"/>
          <p:cNvSpPr txBox="1"/>
          <p:nvPr/>
        </p:nvSpPr>
        <p:spPr>
          <a:xfrm>
            <a:off x="2786050" y="1500174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  <a:latin typeface="Forte" pitchFamily="66" charset="0"/>
              </a:rPr>
              <a:t>Scientific Activities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  <a:latin typeface="Forte" pitchFamily="66" charset="0"/>
              </a:rPr>
              <a:t>Technology Innovations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  <a:latin typeface="Forte" pitchFamily="66" charset="0"/>
              </a:rPr>
              <a:t>Talented Human Resources</a:t>
            </a:r>
            <a:endParaRPr lang="ja-JP" altLang="en-US" b="1" dirty="0">
              <a:solidFill>
                <a:srgbClr val="FF0000"/>
              </a:solidFill>
              <a:latin typeface="Forte" pitchFamily="66" charset="0"/>
            </a:endParaRPr>
          </a:p>
        </p:txBody>
      </p:sp>
      <p:grpSp>
        <p:nvGrpSpPr>
          <p:cNvPr id="61" name="グループ化 60"/>
          <p:cNvGrpSpPr/>
          <p:nvPr/>
        </p:nvGrpSpPr>
        <p:grpSpPr>
          <a:xfrm>
            <a:off x="179512" y="1700808"/>
            <a:ext cx="3599384" cy="2278961"/>
            <a:chOff x="179512" y="1700808"/>
            <a:chExt cx="3599384" cy="2278961"/>
          </a:xfrm>
        </p:grpSpPr>
        <p:sp>
          <p:nvSpPr>
            <p:cNvPr id="2061" name="テキスト ボックス 53"/>
            <p:cNvSpPr txBox="1">
              <a:spLocks noChangeArrowheads="1"/>
            </p:cNvSpPr>
            <p:nvPr/>
          </p:nvSpPr>
          <p:spPr bwMode="auto">
            <a:xfrm>
              <a:off x="179512" y="1700808"/>
              <a:ext cx="271464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b="1" i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Lepton CP</a:t>
              </a:r>
              <a:r>
                <a:rPr lang="ja-JP" altLang="en-US" b="1" i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ja-JP" b="1" i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Asymmetry</a:t>
              </a:r>
            </a:p>
          </p:txBody>
        </p:sp>
        <p:sp>
          <p:nvSpPr>
            <p:cNvPr id="5" name="テキスト ボックス 70"/>
            <p:cNvSpPr txBox="1">
              <a:spLocks noChangeArrowheads="1"/>
            </p:cNvSpPr>
            <p:nvPr/>
          </p:nvSpPr>
          <p:spPr bwMode="auto">
            <a:xfrm>
              <a:off x="539552" y="2132856"/>
              <a:ext cx="1728192" cy="369332"/>
            </a:xfrm>
            <a:prstGeom prst="rect">
              <a:avLst/>
            </a:prstGeom>
            <a:solidFill>
              <a:srgbClr val="FFC000">
                <a:alpha val="4902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b="1" i="1" u="sng" dirty="0">
                  <a:solidFill>
                    <a:srgbClr val="0000FF"/>
                  </a:solidFill>
                </a:rPr>
                <a:t>Power-Upgrade</a:t>
              </a:r>
            </a:p>
          </p:txBody>
        </p:sp>
        <p:pic>
          <p:nvPicPr>
            <p:cNvPr id="60" name="Picture 3" descr="200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2513260"/>
              <a:ext cx="1943200" cy="1466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Text Box 13"/>
            <p:cNvSpPr txBox="1">
              <a:spLocks noChangeArrowheads="1"/>
            </p:cNvSpPr>
            <p:nvPr/>
          </p:nvSpPr>
          <p:spPr bwMode="auto">
            <a:xfrm>
              <a:off x="2843808" y="2564904"/>
              <a:ext cx="846138" cy="304800"/>
            </a:xfrm>
            <a:prstGeom prst="rect">
              <a:avLst/>
            </a:prstGeom>
            <a:solidFill>
              <a:srgbClr val="0000FF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HG丸ｺﾞｼｯｸM-PRO" pitchFamily="50" charset="-128"/>
                </a:rPr>
                <a:t>J-PARC</a:t>
              </a:r>
              <a:endParaRPr lang="en-US" altLang="ja-JP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丸ｺﾞｼｯｸM-PRO" pitchFamily="50" charset="-128"/>
              </a:endParaRPr>
            </a:p>
          </p:txBody>
        </p:sp>
      </p:grp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382-6353-47E6-BD94-BCF7A63BA3D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7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\\scc-fs-2.kek.jp\SCCG-archive\members folder\tatsushi\20150930CERNテフロンフランジ仮組み\DSCN25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9326" y="3933056"/>
            <a:ext cx="3649138" cy="2736304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kumimoji="1" lang="en-US" altLang="ja-JP" sz="2400" dirty="0" err="1" smtClean="0"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 water rinsing jig and our clean room</a:t>
            </a:r>
            <a:b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for rinsing and re-assembling after VEP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2050" name="Picture 2" descr="\\scc-fs-2.kek.jp\SCCG-archive\members folder\tatsushi\20150930CERNテフロンフランジ仮組み\DSCN25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23137" y="1917223"/>
            <a:ext cx="5184578" cy="3887652"/>
          </a:xfrm>
          <a:prstGeom prst="rect">
            <a:avLst/>
          </a:prstGeom>
          <a:noFill/>
        </p:spPr>
      </p:pic>
      <p:pic>
        <p:nvPicPr>
          <p:cNvPr id="2051" name="Picture 3" descr="\\scc-fs-2.kek.jp\SCCG-archive\members folder\tatsushi\20150930CERNテフロンフランジ仮組み\DSCN25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268760"/>
            <a:ext cx="3384376" cy="2537772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3995936" y="2708920"/>
            <a:ext cx="1220206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Dummy  cavity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11960" y="3573016"/>
            <a:ext cx="1043876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Rotation jig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63888" y="1484784"/>
            <a:ext cx="394531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err="1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water rinsing attachment for KEKB cavity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12" name="直線矢印コネクタ 11"/>
          <p:cNvCxnSpPr>
            <a:stCxn id="7" idx="1"/>
          </p:cNvCxnSpPr>
          <p:nvPr/>
        </p:nvCxnSpPr>
        <p:spPr>
          <a:xfrm flipH="1">
            <a:off x="3059832" y="2847420"/>
            <a:ext cx="936104" cy="7255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8" idx="1"/>
          </p:cNvCxnSpPr>
          <p:nvPr/>
        </p:nvCxnSpPr>
        <p:spPr>
          <a:xfrm flipH="1">
            <a:off x="3779912" y="3711516"/>
            <a:ext cx="432048" cy="775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9" idx="1"/>
          </p:cNvCxnSpPr>
          <p:nvPr/>
        </p:nvCxnSpPr>
        <p:spPr>
          <a:xfrm flipH="1">
            <a:off x="3203848" y="1623284"/>
            <a:ext cx="360040" cy="5095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707904" y="2204864"/>
            <a:ext cx="2090637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err="1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water rinsing jig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17" name="直線矢印コネクタ 16"/>
          <p:cNvCxnSpPr>
            <a:stCxn id="15" idx="1"/>
          </p:cNvCxnSpPr>
          <p:nvPr/>
        </p:nvCxnSpPr>
        <p:spPr>
          <a:xfrm flipH="1">
            <a:off x="3275856" y="2343364"/>
            <a:ext cx="432048" cy="4375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3707904" y="4581128"/>
            <a:ext cx="2090637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200" dirty="0" err="1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lang="en-US" altLang="ja-JP" sz="1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water rinsing jig</a:t>
            </a:r>
            <a:endParaRPr lang="ja-JP" altLang="en-US" sz="12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21" name="直線矢印コネクタ 20"/>
          <p:cNvCxnSpPr>
            <a:stCxn id="20" idx="1"/>
          </p:cNvCxnSpPr>
          <p:nvPr/>
        </p:nvCxnSpPr>
        <p:spPr>
          <a:xfrm flipH="1">
            <a:off x="3131840" y="4719628"/>
            <a:ext cx="576064" cy="775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052736"/>
            <a:ext cx="1512168" cy="442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テキスト ボックス 18"/>
          <p:cNvSpPr txBox="1"/>
          <p:nvPr/>
        </p:nvSpPr>
        <p:spPr>
          <a:xfrm>
            <a:off x="7236296" y="6309320"/>
            <a:ext cx="144943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Our clean room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64088" y="3429000"/>
            <a:ext cx="240001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altLang="ja-JP" sz="1400" dirty="0" err="1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Ozonized</a:t>
            </a:r>
            <a:r>
              <a:rPr lang="en-US" altLang="ja-JP" sz="1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water rinsing jig</a:t>
            </a:r>
            <a:endParaRPr lang="ja-JP" altLang="en-US" sz="14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08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99592" y="1052736"/>
            <a:ext cx="73448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 smtClean="0">
                <a:latin typeface="Times New Roman" pitchFamily="18" charset="0"/>
                <a:cs typeface="Times New Roman" pitchFamily="18" charset="0"/>
              </a:rPr>
              <a:t>Design of Coronagraph for the observation of beam halo at </a:t>
            </a:r>
            <a:r>
              <a:rPr lang="en-US" altLang="ja-JP" sz="3600" b="1" dirty="0" smtClean="0">
                <a:latin typeface="Times New Roman" pitchFamily="18" charset="0"/>
                <a:cs typeface="Times New Roman" pitchFamily="18" charset="0"/>
              </a:rPr>
              <a:t>LH</a:t>
            </a:r>
            <a:r>
              <a:rPr kumimoji="1" lang="en-US" altLang="ja-JP" sz="3600" b="1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algn="ctr"/>
            <a:endParaRPr lang="en-US" altLang="ja-JP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kumimoji="1" lang="en-US" altLang="ja-JP" sz="2800" b="1" dirty="0" smtClean="0">
                <a:latin typeface="Times New Roman" pitchFamily="18" charset="0"/>
                <a:cs typeface="Times New Roman" pitchFamily="18" charset="0"/>
              </a:rPr>
              <a:t>Toshiyuki </a:t>
            </a:r>
            <a:r>
              <a:rPr kumimoji="1" lang="en-US" altLang="ja-JP" sz="2800" b="1" dirty="0" err="1" smtClean="0">
                <a:latin typeface="Times New Roman" pitchFamily="18" charset="0"/>
                <a:cs typeface="Times New Roman" pitchFamily="18" charset="0"/>
              </a:rPr>
              <a:t>Mitsuhashi</a:t>
            </a:r>
            <a:r>
              <a:rPr kumimoji="1" lang="en-US" altLang="ja-JP" sz="2800" b="1" dirty="0" smtClean="0">
                <a:latin typeface="Times New Roman" pitchFamily="18" charset="0"/>
                <a:cs typeface="Times New Roman" pitchFamily="18" charset="0"/>
              </a:rPr>
              <a:t> (KEK),</a:t>
            </a:r>
          </a:p>
          <a:p>
            <a:pPr algn="ctr"/>
            <a:r>
              <a:rPr lang="en-US" altLang="ja-JP" sz="2800" b="1" dirty="0" err="1" smtClean="0">
                <a:latin typeface="Times New Roman" pitchFamily="18" charset="0"/>
                <a:cs typeface="Times New Roman" pitchFamily="18" charset="0"/>
              </a:rPr>
              <a:t>Enrico</a:t>
            </a:r>
            <a:r>
              <a:rPr lang="en-US" altLang="ja-JP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800" b="1" dirty="0" err="1" smtClean="0">
                <a:latin typeface="Times New Roman" pitchFamily="18" charset="0"/>
                <a:cs typeface="Times New Roman" pitchFamily="18" charset="0"/>
              </a:rPr>
              <a:t>Bravin</a:t>
            </a:r>
            <a:r>
              <a:rPr lang="en-US" altLang="ja-JP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en-US" altLang="ja-JP" sz="2800" b="1" dirty="0" smtClean="0">
                <a:latin typeface="Times New Roman" pitchFamily="18" charset="0"/>
                <a:cs typeface="Times New Roman" pitchFamily="18" charset="0"/>
              </a:rPr>
              <a:t>Rhodri Jones,</a:t>
            </a:r>
          </a:p>
          <a:p>
            <a:pPr algn="ctr"/>
            <a:r>
              <a:rPr lang="en-US" altLang="ja-JP" sz="2800" b="1" dirty="0" smtClean="0">
                <a:latin typeface="Times New Roman" pitchFamily="18" charset="0"/>
                <a:cs typeface="Times New Roman" pitchFamily="18" charset="0"/>
              </a:rPr>
              <a:t>Federico </a:t>
            </a:r>
            <a:r>
              <a:rPr lang="en-US" altLang="ja-JP" sz="2800" b="1" dirty="0" err="1" smtClean="0">
                <a:latin typeface="Times New Roman" pitchFamily="18" charset="0"/>
                <a:cs typeface="Times New Roman" pitchFamily="18" charset="0"/>
              </a:rPr>
              <a:t>Loncarolo</a:t>
            </a:r>
            <a:endParaRPr lang="en-US" altLang="ja-JP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ja-JP" sz="2800" b="1" dirty="0" smtClean="0">
                <a:latin typeface="Times New Roman" pitchFamily="18" charset="0"/>
                <a:cs typeface="Times New Roman" pitchFamily="18" charset="0"/>
              </a:rPr>
              <a:t>Hermann </a:t>
            </a:r>
            <a:r>
              <a:rPr lang="en-US" altLang="ja-JP" sz="2800" b="1" dirty="0" err="1" smtClean="0">
                <a:latin typeface="Times New Roman" pitchFamily="18" charset="0"/>
                <a:cs typeface="Times New Roman" pitchFamily="18" charset="0"/>
              </a:rPr>
              <a:t>Schmickler</a:t>
            </a:r>
            <a:r>
              <a:rPr lang="en-US" altLang="ja-JP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en-US" altLang="ja-JP" sz="2800" b="1" dirty="0" smtClean="0">
                <a:latin typeface="Times New Roman" pitchFamily="18" charset="0"/>
                <a:cs typeface="Times New Roman" pitchFamily="18" charset="0"/>
              </a:rPr>
              <a:t>Georges </a:t>
            </a:r>
            <a:r>
              <a:rPr lang="en-US" altLang="ja-JP" sz="2800" b="1" dirty="0" err="1" smtClean="0">
                <a:latin typeface="Times New Roman" pitchFamily="18" charset="0"/>
                <a:cs typeface="Times New Roman" pitchFamily="18" charset="0"/>
              </a:rPr>
              <a:t>Trad</a:t>
            </a:r>
            <a:r>
              <a:rPr lang="en-US" altLang="ja-JP" sz="2800" b="1" dirty="0" smtClean="0">
                <a:latin typeface="Times New Roman" pitchFamily="18" charset="0"/>
                <a:cs typeface="Times New Roman" pitchFamily="18" charset="0"/>
              </a:rPr>
              <a:t> (CERN)</a:t>
            </a:r>
            <a:endParaRPr kumimoji="1" lang="ja-JP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23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5536" y="404664"/>
            <a:ext cx="79928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800" b="1" dirty="0" smtClean="0">
                <a:latin typeface="Times New Roman" pitchFamily="18" charset="0"/>
                <a:cs typeface="Times New Roman" pitchFamily="18" charset="0"/>
              </a:rPr>
              <a:t>The coronagraph is planned to apply for an observation of beam halo image in the LHC.  This project will perform </a:t>
            </a:r>
            <a:r>
              <a:rPr lang="en-GB" altLang="ja-JP" sz="2800" b="1" i="1" u="sng" dirty="0" smtClean="0">
                <a:latin typeface="Times New Roman" pitchFamily="18" charset="0"/>
                <a:cs typeface="Times New Roman" pitchFamily="18" charset="0"/>
              </a:rPr>
              <a:t>by two phases</a:t>
            </a:r>
            <a:r>
              <a:rPr lang="en-GB" altLang="ja-JP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altLang="ja-JP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1" lang="ja-JP" alt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7544" y="2060848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Phase1:  Test observation, </a:t>
            </a:r>
          </a:p>
          <a:p>
            <a:r>
              <a:rPr lang="en-GB" altLang="ja-JP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altLang="ja-JP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iming a halo observation with </a:t>
            </a:r>
            <a:r>
              <a:rPr lang="en-GB" altLang="ja-JP" sz="2400" b="1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altLang="ja-JP" sz="2400" b="1" i="1" u="sng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altLang="ja-JP" sz="2400" b="1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to 10</a:t>
            </a:r>
            <a:r>
              <a:rPr lang="en-GB" altLang="ja-JP" sz="2400" b="1" i="1" u="sng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GB" altLang="ja-JP" sz="2400" b="1" baseline="30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ja-JP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contrast to the beam core, and it will set in B2 SR monitor line.</a:t>
            </a:r>
          </a:p>
          <a:p>
            <a:endParaRPr lang="en-GB" altLang="ja-JP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Install the coronagraph in B2 SR monitor line in December 2015.</a:t>
            </a:r>
          </a:p>
          <a:p>
            <a:endParaRPr lang="en-GB" altLang="ja-JP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altLang="ja-JP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ja-JP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Phase2: Design and construct an optimum coronagraph for the LHC,</a:t>
            </a:r>
          </a:p>
          <a:p>
            <a:r>
              <a:rPr lang="en-GB" altLang="ja-JP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aiming </a:t>
            </a:r>
            <a:r>
              <a:rPr lang="en-GB" altLang="ja-JP" sz="24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altLang="ja-JP" sz="2400" b="1" i="1" u="sng" baseline="30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GB" altLang="ja-JP" sz="24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to 10</a:t>
            </a:r>
            <a:r>
              <a:rPr lang="en-GB" altLang="ja-JP" sz="2400" b="1" i="1" u="sng" baseline="30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GB" altLang="ja-JP" sz="2400" b="1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ja-JP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contrast.</a:t>
            </a:r>
          </a:p>
          <a:p>
            <a:endParaRPr kumimoji="1" lang="en-GB" altLang="ja-JP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altLang="ja-JP" sz="24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Coming 2 </a:t>
            </a:r>
            <a:r>
              <a:rPr lang="en-GB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Years.</a:t>
            </a:r>
            <a:endParaRPr kumimoji="1" lang="ja-JP" altLang="en-US" sz="2400" i="1" dirty="0">
              <a:solidFill>
                <a:srgbClr val="FF0000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50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115616" y="764704"/>
            <a:ext cx="7128792" cy="1433900"/>
            <a:chOff x="342901" y="1966754"/>
            <a:chExt cx="11536136" cy="2552405"/>
          </a:xfrm>
        </p:grpSpPr>
        <p:sp>
          <p:nvSpPr>
            <p:cNvPr id="5" name="Trapezoid 35"/>
            <p:cNvSpPr/>
            <p:nvPr/>
          </p:nvSpPr>
          <p:spPr>
            <a:xfrm rot="5400000">
              <a:off x="5147188" y="1174973"/>
              <a:ext cx="1224954" cy="4114368"/>
            </a:xfrm>
            <a:prstGeom prst="trapezoid">
              <a:avLst>
                <a:gd name="adj" fmla="val 12888"/>
              </a:avLst>
            </a:prstGeom>
            <a:solidFill>
              <a:schemeClr val="accent6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Isosceles Triangle 17"/>
            <p:cNvSpPr/>
            <p:nvPr/>
          </p:nvSpPr>
          <p:spPr>
            <a:xfrm rot="5400000">
              <a:off x="5078360" y="1239606"/>
              <a:ext cx="1233577" cy="398197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8"/>
            <p:cNvSpPr txBox="1"/>
            <p:nvPr/>
          </p:nvSpPr>
          <p:spPr>
            <a:xfrm>
              <a:off x="342901" y="2351286"/>
              <a:ext cx="1028491" cy="4930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Source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val 10"/>
            <p:cNvSpPr/>
            <p:nvPr/>
          </p:nvSpPr>
          <p:spPr>
            <a:xfrm>
              <a:off x="685800" y="3055381"/>
              <a:ext cx="326571" cy="33279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7"/>
            <p:cNvSpPr/>
            <p:nvPr/>
          </p:nvSpPr>
          <p:spPr>
            <a:xfrm>
              <a:off x="763360" y="3144219"/>
              <a:ext cx="171450" cy="155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16"/>
            <p:cNvSpPr/>
            <p:nvPr/>
          </p:nvSpPr>
          <p:spPr>
            <a:xfrm rot="16200000">
              <a:off x="1654187" y="1850495"/>
              <a:ext cx="1241988" cy="2754448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8"/>
            <p:cNvSpPr/>
            <p:nvPr/>
          </p:nvSpPr>
          <p:spPr>
            <a:xfrm>
              <a:off x="11362095" y="3085351"/>
              <a:ext cx="326571" cy="33279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9"/>
            <p:cNvSpPr/>
            <p:nvPr/>
          </p:nvSpPr>
          <p:spPr>
            <a:xfrm>
              <a:off x="11439655" y="3174189"/>
              <a:ext cx="171450" cy="1551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rapezoid 36"/>
            <p:cNvSpPr/>
            <p:nvPr/>
          </p:nvSpPr>
          <p:spPr>
            <a:xfrm rot="5400000">
              <a:off x="8036795" y="2541932"/>
              <a:ext cx="936104" cy="1414096"/>
            </a:xfrm>
            <a:prstGeom prst="trapezoid">
              <a:avLst>
                <a:gd name="adj" fmla="val 21796"/>
              </a:avLst>
            </a:prstGeom>
            <a:solidFill>
              <a:schemeClr val="accent6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31"/>
            <p:cNvSpPr/>
            <p:nvPr/>
          </p:nvSpPr>
          <p:spPr>
            <a:xfrm>
              <a:off x="7745834" y="2742828"/>
              <a:ext cx="144016" cy="913845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534770" y="2538484"/>
              <a:ext cx="251517" cy="13542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ame 40"/>
            <p:cNvSpPr/>
            <p:nvPr/>
          </p:nvSpPr>
          <p:spPr>
            <a:xfrm>
              <a:off x="8933201" y="2958960"/>
              <a:ext cx="540689" cy="517464"/>
            </a:xfrm>
            <a:prstGeom prst="frame">
              <a:avLst>
                <a:gd name="adj1" fmla="val 24793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7" name="Isosceles Triangle 42"/>
            <p:cNvSpPr/>
            <p:nvPr/>
          </p:nvSpPr>
          <p:spPr>
            <a:xfrm rot="16200000">
              <a:off x="8816292" y="1788828"/>
              <a:ext cx="436728" cy="2852975"/>
            </a:xfrm>
            <a:prstGeom prst="triangle">
              <a:avLst/>
            </a:prstGeom>
            <a:solidFill>
              <a:srgbClr val="FF00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43"/>
            <p:cNvSpPr/>
            <p:nvPr/>
          </p:nvSpPr>
          <p:spPr>
            <a:xfrm rot="5400000">
              <a:off x="10793164" y="2711483"/>
              <a:ext cx="457448" cy="1066800"/>
            </a:xfrm>
            <a:prstGeom prst="triangle">
              <a:avLst/>
            </a:prstGeom>
            <a:solidFill>
              <a:srgbClr val="FF00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41"/>
            <p:cNvSpPr/>
            <p:nvPr/>
          </p:nvSpPr>
          <p:spPr>
            <a:xfrm flipH="1">
              <a:off x="10438673" y="2809652"/>
              <a:ext cx="151990" cy="777923"/>
            </a:xfrm>
            <a:prstGeom prst="ellipse">
              <a:avLst/>
            </a:prstGeom>
            <a:solidFill>
              <a:srgbClr val="FF000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Isosceles Triangle 15"/>
            <p:cNvSpPr/>
            <p:nvPr/>
          </p:nvSpPr>
          <p:spPr>
            <a:xfrm rot="16200000">
              <a:off x="7423832" y="3043846"/>
              <a:ext cx="261257" cy="35009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838734" y="4026089"/>
              <a:ext cx="1883390" cy="49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Objective lens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8709544" y="3537045"/>
              <a:ext cx="1226027" cy="821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err="1" smtClean="0">
                  <a:latin typeface="Times New Roman" pitchFamily="18" charset="0"/>
                  <a:cs typeface="Times New Roman" pitchFamily="18" charset="0"/>
                </a:rPr>
                <a:t>Lyot</a:t>
              </a:r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 stop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7087736" y="3744035"/>
              <a:ext cx="1883390" cy="49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Field lens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9898084" y="1966754"/>
              <a:ext cx="1257867" cy="821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Relay lens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635339" y="2094931"/>
              <a:ext cx="1944808" cy="821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Opaque disk for eclipse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Straight Connector 12"/>
            <p:cNvCxnSpPr/>
            <p:nvPr/>
          </p:nvCxnSpPr>
          <p:spPr>
            <a:xfrm>
              <a:off x="342901" y="3217695"/>
              <a:ext cx="11536136" cy="0"/>
            </a:xfrm>
            <a:prstGeom prst="line">
              <a:avLst/>
            </a:prstGeom>
            <a:ln w="9525"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テキスト ボックス 26"/>
          <p:cNvSpPr txBox="1"/>
          <p:nvPr/>
        </p:nvSpPr>
        <p:spPr>
          <a:xfrm>
            <a:off x="1331640" y="188640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Coronagraph for beam halo measurement</a:t>
            </a:r>
            <a:endParaRPr kumimoji="1" lang="ja-JP" altLang="en-US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23528" y="3068960"/>
            <a:ext cx="8464038" cy="3356992"/>
            <a:chOff x="318407" y="914400"/>
            <a:chExt cx="11632390" cy="4923064"/>
          </a:xfrm>
        </p:grpSpPr>
        <p:sp>
          <p:nvSpPr>
            <p:cNvPr id="29" name="Rectangle 30"/>
            <p:cNvSpPr/>
            <p:nvPr/>
          </p:nvSpPr>
          <p:spPr>
            <a:xfrm>
              <a:off x="318407" y="914400"/>
              <a:ext cx="11593286" cy="492306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Oval 4"/>
            <p:cNvSpPr/>
            <p:nvPr/>
          </p:nvSpPr>
          <p:spPr>
            <a:xfrm>
              <a:off x="595993" y="3143250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7"/>
            <p:cNvSpPr/>
            <p:nvPr/>
          </p:nvSpPr>
          <p:spPr>
            <a:xfrm rot="19800000">
              <a:off x="516770" y="1299691"/>
              <a:ext cx="865414" cy="310243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8"/>
            <p:cNvSpPr/>
            <p:nvPr/>
          </p:nvSpPr>
          <p:spPr>
            <a:xfrm rot="12600000">
              <a:off x="2036509" y="1294042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9"/>
            <p:cNvSpPr/>
            <p:nvPr/>
          </p:nvSpPr>
          <p:spPr>
            <a:xfrm rot="12600000">
              <a:off x="1886250" y="5216729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11"/>
            <p:cNvSpPr/>
            <p:nvPr/>
          </p:nvSpPr>
          <p:spPr>
            <a:xfrm rot="16200000">
              <a:off x="4107165" y="5083091"/>
              <a:ext cx="865414" cy="31024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12"/>
            <p:cNvSpPr/>
            <p:nvPr/>
          </p:nvSpPr>
          <p:spPr>
            <a:xfrm rot="19800000">
              <a:off x="11085383" y="5212297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13"/>
            <p:cNvSpPr/>
            <p:nvPr/>
          </p:nvSpPr>
          <p:spPr>
            <a:xfrm rot="12600000">
              <a:off x="11085382" y="1109972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14"/>
            <p:cNvSpPr/>
            <p:nvPr/>
          </p:nvSpPr>
          <p:spPr>
            <a:xfrm rot="16200000">
              <a:off x="7010547" y="1320833"/>
              <a:ext cx="477951" cy="14693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49"/>
            <p:cNvCxnSpPr>
              <a:stCxn id="30" idx="0"/>
              <a:endCxn id="45" idx="4"/>
            </p:cNvCxnSpPr>
            <p:nvPr/>
          </p:nvCxnSpPr>
          <p:spPr>
            <a:xfrm flipH="1" flipV="1">
              <a:off x="1026749" y="2468956"/>
              <a:ext cx="1951" cy="674294"/>
            </a:xfrm>
            <a:prstGeom prst="line">
              <a:avLst/>
            </a:prstGeom>
            <a:ln w="539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52"/>
            <p:cNvCxnSpPr>
              <a:stCxn id="32" idx="0"/>
              <a:endCxn id="31" idx="4"/>
            </p:cNvCxnSpPr>
            <p:nvPr/>
          </p:nvCxnSpPr>
          <p:spPr>
            <a:xfrm flipH="1">
              <a:off x="1027038" y="1583503"/>
              <a:ext cx="1364617" cy="5649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55"/>
            <p:cNvCxnSpPr>
              <a:stCxn id="33" idx="4"/>
              <a:endCxn id="32" idx="0"/>
            </p:cNvCxnSpPr>
            <p:nvPr/>
          </p:nvCxnSpPr>
          <p:spPr>
            <a:xfrm flipH="1" flipV="1">
              <a:off x="2391655" y="1583503"/>
              <a:ext cx="4863" cy="3654008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59"/>
            <p:cNvCxnSpPr>
              <a:stCxn id="35" idx="0"/>
              <a:endCxn id="33" idx="4"/>
            </p:cNvCxnSpPr>
            <p:nvPr/>
          </p:nvCxnSpPr>
          <p:spPr>
            <a:xfrm flipH="1">
              <a:off x="2396518" y="5233079"/>
              <a:ext cx="9044011" cy="4432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62"/>
            <p:cNvCxnSpPr>
              <a:stCxn id="35" idx="0"/>
              <a:endCxn id="36" idx="0"/>
            </p:cNvCxnSpPr>
            <p:nvPr/>
          </p:nvCxnSpPr>
          <p:spPr>
            <a:xfrm flipH="1" flipV="1">
              <a:off x="11440528" y="1399433"/>
              <a:ext cx="1" cy="3833646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65"/>
            <p:cNvCxnSpPr>
              <a:stCxn id="36" idx="0"/>
              <a:endCxn id="89" idx="2"/>
            </p:cNvCxnSpPr>
            <p:nvPr/>
          </p:nvCxnSpPr>
          <p:spPr>
            <a:xfrm flipH="1" flipV="1">
              <a:off x="4969569" y="1388340"/>
              <a:ext cx="6470959" cy="11093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70"/>
            <p:cNvGrpSpPr/>
            <p:nvPr/>
          </p:nvGrpSpPr>
          <p:grpSpPr>
            <a:xfrm>
              <a:off x="3985591" y="1235276"/>
              <a:ext cx="983978" cy="318410"/>
              <a:chOff x="3985591" y="1235276"/>
              <a:chExt cx="983978" cy="318410"/>
            </a:xfrm>
            <a:solidFill>
              <a:srgbClr val="7030A0"/>
            </a:solidFill>
          </p:grpSpPr>
          <p:sp>
            <p:nvSpPr>
              <p:cNvPr id="88" name="Rectangle 68"/>
              <p:cNvSpPr/>
              <p:nvPr/>
            </p:nvSpPr>
            <p:spPr>
              <a:xfrm>
                <a:off x="3985591" y="1235276"/>
                <a:ext cx="781294" cy="318410"/>
              </a:xfrm>
              <a:prstGeom prst="rect">
                <a:avLst/>
              </a:prstGeom>
              <a:grpFill/>
              <a:ln>
                <a:solidFill>
                  <a:srgbClr val="7030A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Trapezoid 69"/>
              <p:cNvSpPr/>
              <p:nvPr/>
            </p:nvSpPr>
            <p:spPr>
              <a:xfrm rot="16200000">
                <a:off x="4764591" y="1291539"/>
                <a:ext cx="216353" cy="193603"/>
              </a:xfrm>
              <a:prstGeom prst="trapezoid">
                <a:avLst/>
              </a:prstGeom>
              <a:grpFill/>
              <a:ln>
                <a:solidFill>
                  <a:srgbClr val="7030A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5" name="Oval 19"/>
            <p:cNvSpPr/>
            <p:nvPr/>
          </p:nvSpPr>
          <p:spPr>
            <a:xfrm rot="19800000">
              <a:off x="516481" y="2179495"/>
              <a:ext cx="865414" cy="310243"/>
            </a:xfrm>
            <a:prstGeom prst="ellipse">
              <a:avLst/>
            </a:prstGeom>
            <a:ln w="476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24"/>
            <p:cNvCxnSpPr>
              <a:endCxn id="31" idx="4"/>
            </p:cNvCxnSpPr>
            <p:nvPr/>
          </p:nvCxnSpPr>
          <p:spPr>
            <a:xfrm flipV="1">
              <a:off x="1022098" y="1589152"/>
              <a:ext cx="4940" cy="534305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6"/>
            <p:cNvCxnSpPr>
              <a:endCxn id="45" idx="4"/>
            </p:cNvCxnSpPr>
            <p:nvPr/>
          </p:nvCxnSpPr>
          <p:spPr>
            <a:xfrm flipH="1">
              <a:off x="1026749" y="2468956"/>
              <a:ext cx="2322738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29"/>
            <p:cNvSpPr/>
            <p:nvPr/>
          </p:nvSpPr>
          <p:spPr>
            <a:xfrm rot="16200000">
              <a:off x="3097927" y="2295721"/>
              <a:ext cx="865414" cy="31024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31"/>
            <p:cNvCxnSpPr/>
            <p:nvPr/>
          </p:nvCxnSpPr>
          <p:spPr>
            <a:xfrm flipH="1">
              <a:off x="3685756" y="2468956"/>
              <a:ext cx="5249522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Isosceles Triangle 16"/>
            <p:cNvSpPr/>
            <p:nvPr/>
          </p:nvSpPr>
          <p:spPr>
            <a:xfrm rot="16200000">
              <a:off x="8899960" y="2371215"/>
              <a:ext cx="209179" cy="195481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34"/>
            <p:cNvCxnSpPr/>
            <p:nvPr/>
          </p:nvCxnSpPr>
          <p:spPr>
            <a:xfrm flipH="1">
              <a:off x="9123800" y="2468955"/>
              <a:ext cx="1459911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36"/>
            <p:cNvSpPr/>
            <p:nvPr/>
          </p:nvSpPr>
          <p:spPr>
            <a:xfrm rot="12600000">
              <a:off x="10357790" y="2236982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37"/>
            <p:cNvSpPr/>
            <p:nvPr/>
          </p:nvSpPr>
          <p:spPr>
            <a:xfrm rot="19800000">
              <a:off x="1421074" y="2248278"/>
              <a:ext cx="865414" cy="310243"/>
            </a:xfrm>
            <a:prstGeom prst="ellipse">
              <a:avLst/>
            </a:prstGeom>
            <a:noFill/>
            <a:ln w="476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38"/>
            <p:cNvCxnSpPr/>
            <p:nvPr/>
          </p:nvCxnSpPr>
          <p:spPr>
            <a:xfrm>
              <a:off x="10585171" y="2468955"/>
              <a:ext cx="18130" cy="1705543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41"/>
            <p:cNvSpPr/>
            <p:nvPr/>
          </p:nvSpPr>
          <p:spPr>
            <a:xfrm rot="16200000">
              <a:off x="9070216" y="2308066"/>
              <a:ext cx="865414" cy="31024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43"/>
            <p:cNvSpPr/>
            <p:nvPr/>
          </p:nvSpPr>
          <p:spPr>
            <a:xfrm rot="19800000">
              <a:off x="10279922" y="4191677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45"/>
            <p:cNvCxnSpPr>
              <a:endCxn id="87" idx="2"/>
            </p:cNvCxnSpPr>
            <p:nvPr/>
          </p:nvCxnSpPr>
          <p:spPr>
            <a:xfrm flipH="1" flipV="1">
              <a:off x="5128728" y="4143904"/>
              <a:ext cx="5474575" cy="44344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47"/>
            <p:cNvGrpSpPr/>
            <p:nvPr/>
          </p:nvGrpSpPr>
          <p:grpSpPr>
            <a:xfrm>
              <a:off x="4144750" y="3990840"/>
              <a:ext cx="983978" cy="318410"/>
              <a:chOff x="3985591" y="1235276"/>
              <a:chExt cx="983978" cy="318410"/>
            </a:xfrm>
            <a:solidFill>
              <a:srgbClr val="7030A0"/>
            </a:solidFill>
          </p:grpSpPr>
          <p:sp>
            <p:nvSpPr>
              <p:cNvPr id="86" name="Rectangle 48"/>
              <p:cNvSpPr/>
              <p:nvPr/>
            </p:nvSpPr>
            <p:spPr>
              <a:xfrm>
                <a:off x="3985591" y="1235276"/>
                <a:ext cx="781294" cy="318410"/>
              </a:xfrm>
              <a:prstGeom prst="rect">
                <a:avLst/>
              </a:prstGeom>
              <a:grp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Trapezoid 50"/>
              <p:cNvSpPr/>
              <p:nvPr/>
            </p:nvSpPr>
            <p:spPr>
              <a:xfrm rot="16200000">
                <a:off x="4764591" y="1291539"/>
                <a:ext cx="216353" cy="193603"/>
              </a:xfrm>
              <a:prstGeom prst="trapezoid">
                <a:avLst/>
              </a:prstGeom>
              <a:grp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" name="Frame 32"/>
            <p:cNvSpPr/>
            <p:nvPr/>
          </p:nvSpPr>
          <p:spPr>
            <a:xfrm>
              <a:off x="7952752" y="4004350"/>
              <a:ext cx="407504" cy="318410"/>
            </a:xfrm>
            <a:prstGeom prst="fram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0" name="Oval 54"/>
            <p:cNvSpPr/>
            <p:nvPr/>
          </p:nvSpPr>
          <p:spPr>
            <a:xfrm rot="16200000">
              <a:off x="7438175" y="4090088"/>
              <a:ext cx="477951" cy="14693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56"/>
            <p:cNvSpPr/>
            <p:nvPr/>
          </p:nvSpPr>
          <p:spPr>
            <a:xfrm rot="16200000">
              <a:off x="5804723" y="4086691"/>
              <a:ext cx="218642" cy="9228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Frame 71"/>
            <p:cNvSpPr/>
            <p:nvPr/>
          </p:nvSpPr>
          <p:spPr>
            <a:xfrm>
              <a:off x="3073411" y="2291637"/>
              <a:ext cx="407504" cy="318410"/>
            </a:xfrm>
            <a:prstGeom prst="fram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3" name="TextBox 1"/>
            <p:cNvSpPr txBox="1"/>
            <p:nvPr/>
          </p:nvSpPr>
          <p:spPr>
            <a:xfrm>
              <a:off x="2398682" y="2516275"/>
              <a:ext cx="2022848" cy="677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Square slits </a:t>
              </a:r>
            </a:p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defining the aperture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Box 40"/>
            <p:cNvSpPr txBox="1"/>
            <p:nvPr/>
          </p:nvSpPr>
          <p:spPr>
            <a:xfrm>
              <a:off x="3606377" y="1704309"/>
              <a:ext cx="1531567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Objective lens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42"/>
            <p:cNvSpPr txBox="1"/>
            <p:nvPr/>
          </p:nvSpPr>
          <p:spPr>
            <a:xfrm>
              <a:off x="7254287" y="1885731"/>
              <a:ext cx="2157232" cy="677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Obstacle blocking the </a:t>
              </a:r>
            </a:p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Beam core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44"/>
            <p:cNvSpPr txBox="1"/>
            <p:nvPr/>
          </p:nvSpPr>
          <p:spPr>
            <a:xfrm>
              <a:off x="8805522" y="2843894"/>
              <a:ext cx="1084346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Field lens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Box 46"/>
            <p:cNvSpPr txBox="1"/>
            <p:nvPr/>
          </p:nvSpPr>
          <p:spPr>
            <a:xfrm>
              <a:off x="8247375" y="4318954"/>
              <a:ext cx="1048479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err="1" smtClean="0">
                  <a:latin typeface="Times New Roman" pitchFamily="18" charset="0"/>
                  <a:cs typeface="Times New Roman" pitchFamily="18" charset="0"/>
                </a:rPr>
                <a:t>Lyot</a:t>
              </a:r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 stop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51"/>
            <p:cNvSpPr txBox="1"/>
            <p:nvPr/>
          </p:nvSpPr>
          <p:spPr>
            <a:xfrm>
              <a:off x="7047879" y="3448812"/>
              <a:ext cx="1143827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Relay lens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53"/>
            <p:cNvSpPr txBox="1"/>
            <p:nvPr/>
          </p:nvSpPr>
          <p:spPr>
            <a:xfrm>
              <a:off x="5400899" y="4158986"/>
              <a:ext cx="1101970" cy="677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Magnifier</a:t>
              </a:r>
            </a:p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lens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0" name="Straight Connector 57"/>
            <p:cNvCxnSpPr/>
            <p:nvPr/>
          </p:nvCxnSpPr>
          <p:spPr>
            <a:xfrm rot="5400000">
              <a:off x="1888250" y="1483564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58"/>
            <p:cNvCxnSpPr/>
            <p:nvPr/>
          </p:nvCxnSpPr>
          <p:spPr>
            <a:xfrm>
              <a:off x="1027038" y="2186201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60"/>
            <p:cNvCxnSpPr/>
            <p:nvPr/>
          </p:nvCxnSpPr>
          <p:spPr>
            <a:xfrm rot="10800000">
              <a:off x="2381715" y="3137771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61"/>
            <p:cNvCxnSpPr/>
            <p:nvPr/>
          </p:nvCxnSpPr>
          <p:spPr>
            <a:xfrm rot="5400000">
              <a:off x="3527248" y="5143079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63"/>
            <p:cNvCxnSpPr/>
            <p:nvPr/>
          </p:nvCxnSpPr>
          <p:spPr>
            <a:xfrm rot="5400000">
              <a:off x="8133337" y="5143079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64"/>
            <p:cNvCxnSpPr/>
            <p:nvPr/>
          </p:nvCxnSpPr>
          <p:spPr>
            <a:xfrm>
              <a:off x="11430581" y="2992048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66"/>
            <p:cNvCxnSpPr/>
            <p:nvPr/>
          </p:nvCxnSpPr>
          <p:spPr>
            <a:xfrm rot="16200000">
              <a:off x="8583910" y="1309433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67"/>
            <p:cNvCxnSpPr/>
            <p:nvPr/>
          </p:nvCxnSpPr>
          <p:spPr>
            <a:xfrm rot="5400000">
              <a:off x="2681254" y="2367486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2"/>
            <p:cNvCxnSpPr/>
            <p:nvPr/>
          </p:nvCxnSpPr>
          <p:spPr>
            <a:xfrm rot="5400000">
              <a:off x="10170332" y="2367486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3"/>
            <p:cNvCxnSpPr/>
            <p:nvPr/>
          </p:nvCxnSpPr>
          <p:spPr>
            <a:xfrm rot="10800000">
              <a:off x="10606057" y="3364713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4"/>
            <p:cNvCxnSpPr/>
            <p:nvPr/>
          </p:nvCxnSpPr>
          <p:spPr>
            <a:xfrm rot="16200000">
              <a:off x="9347099" y="4073703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75"/>
            <p:cNvCxnSpPr/>
            <p:nvPr/>
          </p:nvCxnSpPr>
          <p:spPr>
            <a:xfrm rot="16200000">
              <a:off x="6597273" y="4042833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77"/>
            <p:cNvSpPr/>
            <p:nvPr/>
          </p:nvSpPr>
          <p:spPr>
            <a:xfrm rot="5400000">
              <a:off x="2555797" y="3625079"/>
              <a:ext cx="1052823" cy="1903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B050"/>
                </a:solidFill>
              </a:endParaRPr>
            </a:p>
          </p:txBody>
        </p:sp>
        <p:sp>
          <p:nvSpPr>
            <p:cNvPr id="83" name="Oval 78"/>
            <p:cNvSpPr/>
            <p:nvPr/>
          </p:nvSpPr>
          <p:spPr>
            <a:xfrm rot="12600000">
              <a:off x="2616738" y="4493860"/>
              <a:ext cx="865414" cy="310243"/>
            </a:xfrm>
            <a:prstGeom prst="ellipse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79"/>
            <p:cNvSpPr/>
            <p:nvPr/>
          </p:nvSpPr>
          <p:spPr>
            <a:xfrm rot="1800000">
              <a:off x="2600989" y="5165108"/>
              <a:ext cx="865414" cy="310243"/>
            </a:xfrm>
            <a:prstGeom prst="ellipse">
              <a:avLst/>
            </a:prstGeom>
            <a:noFill/>
            <a:ln w="476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5" name="Straight Connector 80"/>
            <p:cNvCxnSpPr/>
            <p:nvPr/>
          </p:nvCxnSpPr>
          <p:spPr>
            <a:xfrm>
              <a:off x="3085046" y="4246668"/>
              <a:ext cx="0" cy="9139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テキスト ボックス 89"/>
          <p:cNvSpPr txBox="1"/>
          <p:nvPr/>
        </p:nvSpPr>
        <p:spPr>
          <a:xfrm>
            <a:off x="2411760" y="26369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Setup of the coronagraph at B1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" name="Picture 16" descr="beam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92280" y="1772816"/>
            <a:ext cx="1799035" cy="1237705"/>
          </a:xfrm>
          <a:prstGeom prst="rect">
            <a:avLst/>
          </a:prstGeom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02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4"/>
          <p:cNvSpPr>
            <a:spLocks noChangeArrowheads="1"/>
          </p:cNvSpPr>
          <p:nvPr/>
        </p:nvSpPr>
        <p:spPr bwMode="auto">
          <a:xfrm>
            <a:off x="323528" y="260648"/>
            <a:ext cx="56166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ja-JP" sz="2000" b="1" dirty="0" smtClean="0">
                <a:solidFill>
                  <a:srgbClr val="0000FF"/>
                </a:solidFill>
                <a:latin typeface="Times" pitchFamily="18" charset="0"/>
              </a:rPr>
              <a:t>3 stages-optical </a:t>
            </a:r>
            <a:r>
              <a:rPr lang="en-US" altLang="ja-JP" sz="2000" b="1" dirty="0">
                <a:solidFill>
                  <a:srgbClr val="0000FF"/>
                </a:solidFill>
                <a:latin typeface="Times" pitchFamily="18" charset="0"/>
              </a:rPr>
              <a:t>system </a:t>
            </a:r>
            <a:r>
              <a:rPr lang="en-US" altLang="ja-JP" sz="2000" b="1" dirty="0" smtClean="0">
                <a:solidFill>
                  <a:srgbClr val="0000FF"/>
                </a:solidFill>
                <a:latin typeface="Times" pitchFamily="18" charset="0"/>
              </a:rPr>
              <a:t>in the </a:t>
            </a:r>
            <a:r>
              <a:rPr lang="en-US" altLang="ja-JP" sz="2000" b="1" dirty="0" err="1">
                <a:solidFill>
                  <a:srgbClr val="0000FF"/>
                </a:solidFill>
                <a:latin typeface="Times" pitchFamily="18" charset="0"/>
              </a:rPr>
              <a:t>Lyot’s</a:t>
            </a:r>
            <a:r>
              <a:rPr lang="en-US" altLang="ja-JP" sz="2000" b="1" dirty="0">
                <a:solidFill>
                  <a:srgbClr val="0000FF"/>
                </a:solidFill>
                <a:latin typeface="Times" pitchFamily="18" charset="0"/>
              </a:rPr>
              <a:t> </a:t>
            </a:r>
            <a:r>
              <a:rPr lang="en-US" altLang="ja-JP" sz="2000" b="1" dirty="0" smtClean="0">
                <a:solidFill>
                  <a:srgbClr val="0000FF"/>
                </a:solidFill>
                <a:latin typeface="Times" pitchFamily="18" charset="0"/>
              </a:rPr>
              <a:t>coronagraph</a:t>
            </a:r>
            <a:endParaRPr lang="en-US" altLang="ja-JP" sz="2000" b="1" dirty="0">
              <a:solidFill>
                <a:srgbClr val="0000FF"/>
              </a:solidFill>
              <a:latin typeface="Times" pitchFamily="18" charset="0"/>
            </a:endParaRPr>
          </a:p>
        </p:txBody>
      </p:sp>
      <p:grpSp>
        <p:nvGrpSpPr>
          <p:cNvPr id="2" name="グループ化 62"/>
          <p:cNvGrpSpPr/>
          <p:nvPr/>
        </p:nvGrpSpPr>
        <p:grpSpPr>
          <a:xfrm>
            <a:off x="107504" y="1196752"/>
            <a:ext cx="5601568" cy="2376357"/>
            <a:chOff x="539750" y="2060848"/>
            <a:chExt cx="8121650" cy="4084365"/>
          </a:xfrm>
        </p:grpSpPr>
        <p:sp>
          <p:nvSpPr>
            <p:cNvPr id="62" name="正方形/長方形 61"/>
            <p:cNvSpPr/>
            <p:nvPr/>
          </p:nvSpPr>
          <p:spPr>
            <a:xfrm>
              <a:off x="6372200" y="2060848"/>
              <a:ext cx="1584176" cy="244827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4260915" y="2060848"/>
              <a:ext cx="2039278" cy="244827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1115616" y="2060848"/>
              <a:ext cx="3024336" cy="24482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58"/>
            <p:cNvGrpSpPr/>
            <p:nvPr/>
          </p:nvGrpSpPr>
          <p:grpSpPr>
            <a:xfrm>
              <a:off x="539750" y="2295525"/>
              <a:ext cx="8121650" cy="3849688"/>
              <a:chOff x="539750" y="2295525"/>
              <a:chExt cx="8121650" cy="3849688"/>
            </a:xfrm>
          </p:grpSpPr>
          <p:grpSp>
            <p:nvGrpSpPr>
              <p:cNvPr id="4" name="グループ化 55"/>
              <p:cNvGrpSpPr/>
              <p:nvPr/>
            </p:nvGrpSpPr>
            <p:grpSpPr>
              <a:xfrm>
                <a:off x="539750" y="2295525"/>
                <a:ext cx="8121650" cy="3849688"/>
                <a:chOff x="539750" y="2295525"/>
                <a:chExt cx="8121650" cy="3849688"/>
              </a:xfrm>
            </p:grpSpPr>
            <p:grpSp>
              <p:nvGrpSpPr>
                <p:cNvPr id="5" name="Group 60"/>
                <p:cNvGrpSpPr>
                  <a:grpSpLocks/>
                </p:cNvGrpSpPr>
                <p:nvPr/>
              </p:nvGrpSpPr>
              <p:grpSpPr bwMode="auto">
                <a:xfrm>
                  <a:off x="539750" y="2295525"/>
                  <a:ext cx="8121650" cy="3849688"/>
                  <a:chOff x="340" y="1446"/>
                  <a:chExt cx="5116" cy="2425"/>
                </a:xfrm>
              </p:grpSpPr>
              <p:sp>
                <p:nvSpPr>
                  <p:cNvPr id="343044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754" y="1689"/>
                    <a:ext cx="112" cy="84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45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810" y="1689"/>
                    <a:ext cx="1778" cy="41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46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0" y="2100"/>
                    <a:ext cx="1778" cy="43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47" name="Auto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023"/>
                    <a:ext cx="168" cy="155"/>
                  </a:xfrm>
                  <a:prstGeom prst="sun">
                    <a:avLst>
                      <a:gd name="adj" fmla="val 29843"/>
                    </a:avLst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48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2654" y="2063"/>
                    <a:ext cx="56" cy="7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49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726" y="1754"/>
                    <a:ext cx="112" cy="695"/>
                  </a:xfrm>
                  <a:prstGeom prst="ellipse">
                    <a:avLst/>
                  </a:pr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0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770" y="1766"/>
                    <a:ext cx="1210" cy="7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1" name="Line 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80" y="1837"/>
                    <a:ext cx="1192" cy="59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2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770" y="1766"/>
                    <a:ext cx="1210" cy="59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3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84" y="2359"/>
                    <a:ext cx="1196" cy="8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4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2658" y="2152"/>
                    <a:ext cx="1392" cy="15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5" name="Line 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48" y="1872"/>
                    <a:ext cx="1402" cy="18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6" name="Line 2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991" y="1603"/>
                    <a:ext cx="2" cy="276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7" name="Line 2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980" y="2298"/>
                    <a:ext cx="1" cy="276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8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3992" y="1799"/>
                    <a:ext cx="112" cy="618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59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4048" y="1872"/>
                    <a:ext cx="940" cy="22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60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58" y="2104"/>
                    <a:ext cx="930" cy="20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62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100"/>
                    <a:ext cx="5116" cy="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63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39" y="3113"/>
                    <a:ext cx="1408" cy="38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 eaLnBrk="0" hangingPunct="0"/>
                    <a:r>
                      <a:rPr kumimoji="0" lang="en-US" altLang="ja-JP" sz="14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ＭＳ 明朝" pitchFamily="17" charset="-128"/>
                        <a:cs typeface="Times New Roman" pitchFamily="18" charset="0"/>
                      </a:rPr>
                      <a:t>1</a:t>
                    </a:r>
                    <a:r>
                      <a:rPr kumimoji="0" lang="en-US" altLang="ja-JP" sz="1400" b="1" baseline="300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ＭＳ 明朝" pitchFamily="17" charset="-128"/>
                        <a:cs typeface="Times New Roman" pitchFamily="18" charset="0"/>
                      </a:rPr>
                      <a:t>st</a:t>
                    </a:r>
                    <a:r>
                      <a:rPr kumimoji="0" lang="en-US" altLang="ja-JP" sz="14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ＭＳ 明朝" pitchFamily="17" charset="-128"/>
                        <a:cs typeface="Times New Roman" pitchFamily="18" charset="0"/>
                      </a:rPr>
                      <a:t>stage:Objective lens system</a:t>
                    </a:r>
                    <a:endParaRPr kumimoji="0" lang="en-US" altLang="ja-JP" sz="1400" b="1" dirty="0">
                      <a:solidFill>
                        <a:srgbClr val="FF0000"/>
                      </a:solidFill>
                      <a:latin typeface="Times New Roman" pitchFamily="18" charset="0"/>
                      <a:ea typeface="ＭＳ 明朝" pitchFamily="17" charset="-128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43064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73" y="3091"/>
                    <a:ext cx="1107" cy="7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 eaLnBrk="0" hangingPunct="0"/>
                    <a:r>
                      <a:rPr kumimoji="0" lang="en-US" altLang="ja-JP" sz="1400" b="1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ＭＳ 明朝" pitchFamily="17" charset="-128"/>
                        <a:cs typeface="Times New Roman" pitchFamily="18" charset="0"/>
                      </a:rPr>
                      <a:t>2ed stage:</a:t>
                    </a:r>
                  </a:p>
                  <a:p>
                    <a:pPr algn="just" eaLnBrk="0" hangingPunct="0"/>
                    <a:r>
                      <a:rPr kumimoji="0" lang="en-US" altLang="ja-JP" sz="1400" b="1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ＭＳ 明朝" pitchFamily="17" charset="-128"/>
                        <a:cs typeface="Times New Roman" pitchFamily="18" charset="0"/>
                      </a:rPr>
                      <a:t>re-diffraction system</a:t>
                    </a:r>
                    <a:endParaRPr kumimoji="0" lang="en-US" altLang="ja-JP" sz="1400" b="1" dirty="0">
                      <a:solidFill>
                        <a:srgbClr val="0000FF"/>
                      </a:solidFill>
                      <a:latin typeface="Times New Roman" pitchFamily="18" charset="0"/>
                      <a:ea typeface="ＭＳ 明朝" pitchFamily="17" charset="-128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43069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89" y="3091"/>
                    <a:ext cx="1027" cy="4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just" eaLnBrk="0" hangingPunct="0"/>
                    <a:r>
                      <a:rPr kumimoji="0" lang="en-US" altLang="ja-JP" sz="1400" b="1" dirty="0" smtClean="0">
                        <a:solidFill>
                          <a:srgbClr val="006600"/>
                        </a:solidFill>
                        <a:latin typeface="Times New Roman" pitchFamily="18" charset="0"/>
                        <a:ea typeface="ＭＳ 明朝" pitchFamily="17" charset="-128"/>
                        <a:cs typeface="Times New Roman" pitchFamily="18" charset="0"/>
                      </a:rPr>
                      <a:t>3ed stage : </a:t>
                    </a:r>
                  </a:p>
                  <a:p>
                    <a:pPr algn="just" eaLnBrk="0" hangingPunct="0"/>
                    <a:r>
                      <a:rPr kumimoji="0" lang="en-US" altLang="ja-JP" sz="1400" b="1" dirty="0" smtClean="0">
                        <a:solidFill>
                          <a:srgbClr val="006600"/>
                        </a:solidFill>
                        <a:latin typeface="Times New Roman" pitchFamily="18" charset="0"/>
                        <a:ea typeface="ＭＳ 明朝" pitchFamily="17" charset="-128"/>
                        <a:cs typeface="Times New Roman" pitchFamily="18" charset="0"/>
                      </a:rPr>
                      <a:t>Relay </a:t>
                    </a:r>
                    <a:r>
                      <a:rPr kumimoji="0" lang="en-US" altLang="ja-JP" sz="1400" b="1" dirty="0">
                        <a:solidFill>
                          <a:srgbClr val="006600"/>
                        </a:solidFill>
                        <a:latin typeface="Times New Roman" pitchFamily="18" charset="0"/>
                        <a:ea typeface="ＭＳ 明朝" pitchFamily="17" charset="-128"/>
                        <a:cs typeface="Times New Roman" pitchFamily="18" charset="0"/>
                      </a:rPr>
                      <a:t>lens</a:t>
                    </a:r>
                  </a:p>
                </p:txBody>
              </p:sp>
              <p:sp>
                <p:nvSpPr>
                  <p:cNvPr id="343076" name="Line 4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804" y="1680"/>
                    <a:ext cx="1940" cy="75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77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16" y="1752"/>
                    <a:ext cx="1973" cy="78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7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810" y="1458"/>
                    <a:ext cx="0" cy="228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79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808" y="2542"/>
                    <a:ext cx="0" cy="228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80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290" y="1452"/>
                    <a:ext cx="0" cy="282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81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294" y="2482"/>
                    <a:ext cx="0" cy="282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82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722" y="1452"/>
                    <a:ext cx="0" cy="330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83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1726" y="2428"/>
                    <a:ext cx="0" cy="330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8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2070" y="1452"/>
                    <a:ext cx="0" cy="390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8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2080" y="2368"/>
                    <a:ext cx="0" cy="390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8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2412" y="1446"/>
                    <a:ext cx="0" cy="438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08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2410" y="2332"/>
                    <a:ext cx="0" cy="438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" name="グループ化 52"/>
                <p:cNvGrpSpPr/>
                <p:nvPr/>
              </p:nvGrpSpPr>
              <p:grpSpPr>
                <a:xfrm>
                  <a:off x="7693789" y="3176882"/>
                  <a:ext cx="383464" cy="364200"/>
                  <a:chOff x="8244408" y="5013176"/>
                  <a:chExt cx="576064" cy="504056"/>
                </a:xfrm>
              </p:grpSpPr>
              <p:sp>
                <p:nvSpPr>
                  <p:cNvPr id="54" name="太陽 53"/>
                  <p:cNvSpPr/>
                  <p:nvPr/>
                </p:nvSpPr>
                <p:spPr>
                  <a:xfrm>
                    <a:off x="8244408" y="5013176"/>
                    <a:ext cx="576064" cy="504056"/>
                  </a:xfrm>
                  <a:prstGeom prst="sun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円/楕円 54"/>
                  <p:cNvSpPr/>
                  <p:nvPr/>
                </p:nvSpPr>
                <p:spPr>
                  <a:xfrm>
                    <a:off x="8390384" y="5117976"/>
                    <a:ext cx="288032" cy="2880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6" name="左中かっこ 55"/>
              <p:cNvSpPr/>
              <p:nvPr/>
            </p:nvSpPr>
            <p:spPr>
              <a:xfrm rot="16200000">
                <a:off x="2566932" y="3273828"/>
                <a:ext cx="265720" cy="2880320"/>
              </a:xfrm>
              <a:prstGeom prst="leftBrac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左中かっこ 56"/>
              <p:cNvSpPr/>
              <p:nvPr/>
            </p:nvSpPr>
            <p:spPr>
              <a:xfrm rot="16200000">
                <a:off x="5231228" y="3777884"/>
                <a:ext cx="265720" cy="1872208"/>
              </a:xfrm>
              <a:prstGeom prst="leftBrac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左中かっこ 57"/>
              <p:cNvSpPr/>
              <p:nvPr/>
            </p:nvSpPr>
            <p:spPr>
              <a:xfrm rot="16200000">
                <a:off x="7067432" y="3957904"/>
                <a:ext cx="265720" cy="1512168"/>
              </a:xfrm>
              <a:prstGeom prst="leftBrac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49" name="図 4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9080"/>
            <a:ext cx="208823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図 4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149080"/>
            <a:ext cx="223224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2" name="直線矢印コネクタ 51"/>
          <p:cNvCxnSpPr/>
          <p:nvPr/>
        </p:nvCxnSpPr>
        <p:spPr>
          <a:xfrm flipV="1">
            <a:off x="1331640" y="1988840"/>
            <a:ext cx="1224136" cy="2088232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flipV="1">
            <a:off x="3347864" y="1946496"/>
            <a:ext cx="726195" cy="2130576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グループ化 62"/>
          <p:cNvGrpSpPr/>
          <p:nvPr/>
        </p:nvGrpSpPr>
        <p:grpSpPr>
          <a:xfrm>
            <a:off x="4355976" y="3717032"/>
            <a:ext cx="2593820" cy="2520280"/>
            <a:chOff x="1331640" y="721062"/>
            <a:chExt cx="6772752" cy="5804282"/>
          </a:xfrm>
        </p:grpSpPr>
        <p:pic>
          <p:nvPicPr>
            <p:cNvPr id="64" name="図 63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31640" y="1628800"/>
              <a:ext cx="6336704" cy="4896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5" name="直線矢印コネクタ 64"/>
            <p:cNvCxnSpPr/>
            <p:nvPr/>
          </p:nvCxnSpPr>
          <p:spPr>
            <a:xfrm flipH="1">
              <a:off x="5280079" y="1550245"/>
              <a:ext cx="564063" cy="58260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テキスト ボックス 65"/>
            <p:cNvSpPr txBox="1"/>
            <p:nvPr/>
          </p:nvSpPr>
          <p:spPr>
            <a:xfrm>
              <a:off x="5656120" y="721062"/>
              <a:ext cx="2448272" cy="70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ja-JP" sz="1400" b="1" dirty="0" smtClean="0">
                  <a:latin typeface="Times New Roman" pitchFamily="18" charset="0"/>
                  <a:cs typeface="Times New Roman" pitchFamily="18" charset="0"/>
                </a:rPr>
                <a:t>3.7x10</a:t>
              </a:r>
              <a:r>
                <a:rPr lang="en-GB" altLang="ja-JP" sz="1400" b="1" baseline="30000" dirty="0" smtClean="0">
                  <a:latin typeface="Times New Roman" pitchFamily="18" charset="0"/>
                  <a:cs typeface="Times New Roman" pitchFamily="18" charset="0"/>
                </a:rPr>
                <a:t>-4 </a:t>
              </a:r>
              <a:endParaRPr kumimoji="1" lang="ja-JP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69" name="直線矢印コネクタ 68"/>
          <p:cNvCxnSpPr/>
          <p:nvPr/>
        </p:nvCxnSpPr>
        <p:spPr>
          <a:xfrm flipH="1" flipV="1">
            <a:off x="5220072" y="2060848"/>
            <a:ext cx="504056" cy="2016224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/>
          <p:cNvSpPr/>
          <p:nvPr/>
        </p:nvSpPr>
        <p:spPr>
          <a:xfrm>
            <a:off x="683568" y="6237312"/>
            <a:ext cx="4932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Diffraction </a:t>
            </a:r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analysis for Phase </a:t>
            </a:r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1 Coronagraph</a:t>
            </a:r>
            <a:endParaRPr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940152" y="548680"/>
            <a:ext cx="30243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b="1" dirty="0" smtClean="0">
                <a:latin typeface="Times New Roman" pitchFamily="18" charset="0"/>
                <a:cs typeface="Times New Roman" pitchFamily="18" charset="0"/>
              </a:rPr>
              <a:t> From diffraction analysis, the background in phase1 coronagraph from leakage of diffraction fringe is estimated to 3.7x10</a:t>
            </a:r>
            <a:r>
              <a:rPr lang="en-GB" altLang="ja-JP" b="1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GB" altLang="ja-JP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GB" altLang="ja-JP" dirty="0" smtClean="0"/>
              <a:t> </a:t>
            </a:r>
          </a:p>
          <a:p>
            <a:endParaRPr lang="en-GB" altLang="ja-JP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altLang="ja-JP" b="1" dirty="0" smtClean="0">
                <a:latin typeface="Times New Roman" pitchFamily="18" charset="0"/>
                <a:cs typeface="Times New Roman" pitchFamily="18" charset="0"/>
              </a:rPr>
              <a:t>Other of 2 fringes in the centre, most of diffraction fringes have intensities of</a:t>
            </a:r>
          </a:p>
          <a:p>
            <a:r>
              <a:rPr lang="en-GB" altLang="ja-JP" b="1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en-GB" altLang="ja-JP" b="1" baseline="30000" dirty="0" smtClean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GB" altLang="ja-JP" b="1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GB" altLang="ja-JP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ja-JP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altLang="ja-JP" b="1" baseline="30000" dirty="0" smtClean="0"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en-GB" altLang="ja-JP" b="1" dirty="0" smtClean="0">
                <a:latin typeface="Times New Roman" pitchFamily="18" charset="0"/>
                <a:cs typeface="Times New Roman" pitchFamily="18" charset="0"/>
              </a:rPr>
              <a:t> range. </a:t>
            </a:r>
            <a:endParaRPr kumimoji="1"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74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539552" y="188640"/>
            <a:ext cx="41764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Simulation result of background produced by Mie-scattering from dig on objective surface</a:t>
            </a:r>
          </a:p>
          <a:p>
            <a:endParaRPr kumimoji="1" lang="en-US" altLang="ja-JP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kumimoji="1" lang="en-US" altLang="ja-JP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395536" y="1196752"/>
            <a:ext cx="3888432" cy="5544616"/>
            <a:chOff x="683568" y="1196752"/>
            <a:chExt cx="3888432" cy="5544616"/>
          </a:xfrm>
        </p:grpSpPr>
        <p:pic>
          <p:nvPicPr>
            <p:cNvPr id="15" name="図 14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1196752"/>
              <a:ext cx="3672408" cy="259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グループ化 29"/>
            <p:cNvGrpSpPr/>
            <p:nvPr/>
          </p:nvGrpSpPr>
          <p:grpSpPr>
            <a:xfrm>
              <a:off x="683568" y="3933056"/>
              <a:ext cx="3888432" cy="2808312"/>
              <a:chOff x="1115617" y="692696"/>
              <a:chExt cx="7200800" cy="5112023"/>
            </a:xfrm>
          </p:grpSpPr>
          <p:pic>
            <p:nvPicPr>
              <p:cNvPr id="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15617" y="692696"/>
                <a:ext cx="6438392" cy="51120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" name="グループ化 14"/>
              <p:cNvGrpSpPr/>
              <p:nvPr/>
            </p:nvGrpSpPr>
            <p:grpSpPr>
              <a:xfrm>
                <a:off x="5292081" y="1916832"/>
                <a:ext cx="3024336" cy="2304256"/>
                <a:chOff x="5439679" y="3167768"/>
                <a:chExt cx="3092761" cy="2304256"/>
              </a:xfrm>
            </p:grpSpPr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7164289" y="3167768"/>
                  <a:ext cx="1368151" cy="5042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200" b="1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400</a:t>
                  </a:r>
                  <a:r>
                    <a:rPr kumimoji="1" lang="en-US" altLang="ja-JP" sz="1200" b="1" dirty="0" smtClean="0">
                      <a:solidFill>
                        <a:srgbClr val="FF0000"/>
                      </a:solidFill>
                      <a:latin typeface="Symbol" pitchFamily="18" charset="2"/>
                      <a:cs typeface="Times New Roman" pitchFamily="18" charset="0"/>
                    </a:rPr>
                    <a:t>m</a:t>
                  </a:r>
                  <a:r>
                    <a:rPr kumimoji="1" lang="en-US" altLang="ja-JP" sz="1200" b="1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kumimoji="1" lang="ja-JP" altLang="en-US" sz="12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" name="テキスト ボックス 7"/>
                <p:cNvSpPr txBox="1"/>
                <p:nvPr/>
              </p:nvSpPr>
              <p:spPr>
                <a:xfrm>
                  <a:off x="7164289" y="3527809"/>
                  <a:ext cx="1368151" cy="5042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200" b="1" dirty="0" smtClean="0">
                      <a:latin typeface="Times New Roman" pitchFamily="18" charset="0"/>
                      <a:cs typeface="Times New Roman" pitchFamily="18" charset="0"/>
                    </a:rPr>
                    <a:t>200</a:t>
                  </a:r>
                  <a:r>
                    <a:rPr kumimoji="1" lang="en-US" altLang="ja-JP" sz="1200" b="1" dirty="0" smtClean="0">
                      <a:latin typeface="Symbol" pitchFamily="18" charset="2"/>
                      <a:cs typeface="Times New Roman" pitchFamily="18" charset="0"/>
                    </a:rPr>
                    <a:t>m</a:t>
                  </a:r>
                  <a:r>
                    <a:rPr kumimoji="1" lang="en-US" altLang="ja-JP" sz="1200" b="1" dirty="0" smtClean="0"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kumimoji="1" lang="ja-JP" alt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" name="テキスト ボックス 8"/>
                <p:cNvSpPr txBox="1"/>
                <p:nvPr/>
              </p:nvSpPr>
              <p:spPr>
                <a:xfrm>
                  <a:off x="7164289" y="3959856"/>
                  <a:ext cx="1368151" cy="5042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200" b="1" dirty="0" smtClean="0">
                      <a:solidFill>
                        <a:srgbClr val="CC00FF"/>
                      </a:solidFill>
                      <a:latin typeface="Times New Roman" pitchFamily="18" charset="0"/>
                      <a:cs typeface="Times New Roman" pitchFamily="18" charset="0"/>
                    </a:rPr>
                    <a:t>10</a:t>
                  </a:r>
                  <a:r>
                    <a:rPr kumimoji="1" lang="en-US" altLang="ja-JP" sz="1200" b="1" dirty="0" smtClean="0">
                      <a:solidFill>
                        <a:srgbClr val="CC00FF"/>
                      </a:solidFill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r>
                    <a:rPr kumimoji="1" lang="en-US" altLang="ja-JP" sz="1200" b="1" dirty="0" smtClean="0">
                      <a:solidFill>
                        <a:srgbClr val="CC00FF"/>
                      </a:solidFill>
                      <a:latin typeface="Symbol" pitchFamily="18" charset="2"/>
                      <a:cs typeface="Times New Roman" pitchFamily="18" charset="0"/>
                    </a:rPr>
                    <a:t>m</a:t>
                  </a:r>
                  <a:r>
                    <a:rPr kumimoji="1" lang="en-US" altLang="ja-JP" sz="1200" b="1" dirty="0" smtClean="0">
                      <a:solidFill>
                        <a:srgbClr val="CC00FF"/>
                      </a:solidFill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kumimoji="1" lang="ja-JP" altLang="en-US" sz="1200" b="1" dirty="0">
                    <a:solidFill>
                      <a:srgbClr val="CC00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7164289" y="4463911"/>
                  <a:ext cx="1368151" cy="5042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200" b="1" dirty="0" smtClean="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50</a:t>
                  </a:r>
                  <a:r>
                    <a:rPr kumimoji="1" lang="en-US" altLang="ja-JP" sz="1200" b="1" dirty="0" smtClean="0">
                      <a:solidFill>
                        <a:srgbClr val="0000CC"/>
                      </a:solidFill>
                      <a:latin typeface="Symbol" pitchFamily="18" charset="2"/>
                      <a:cs typeface="Times New Roman" pitchFamily="18" charset="0"/>
                    </a:rPr>
                    <a:t>m</a:t>
                  </a:r>
                  <a:r>
                    <a:rPr kumimoji="1" lang="en-US" altLang="ja-JP" sz="1200" b="1" dirty="0" smtClean="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kumimoji="1" lang="ja-JP" altLang="en-US" sz="1200" b="1" dirty="0">
                    <a:solidFill>
                      <a:srgbClr val="0000CC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11" name="直線矢印コネクタ 10"/>
                <p:cNvCxnSpPr/>
                <p:nvPr/>
              </p:nvCxnSpPr>
              <p:spPr>
                <a:xfrm flipH="1">
                  <a:off x="5655703" y="3455800"/>
                  <a:ext cx="1580593" cy="330013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線矢印コネクタ 11"/>
                <p:cNvCxnSpPr>
                  <a:stCxn id="8" idx="1"/>
                </p:cNvCxnSpPr>
                <p:nvPr/>
              </p:nvCxnSpPr>
              <p:spPr>
                <a:xfrm flipH="1">
                  <a:off x="5583697" y="3779923"/>
                  <a:ext cx="1580592" cy="53997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線矢印コネクタ 12"/>
                <p:cNvCxnSpPr>
                  <a:stCxn id="9" idx="1"/>
                </p:cNvCxnSpPr>
                <p:nvPr/>
              </p:nvCxnSpPr>
              <p:spPr>
                <a:xfrm flipH="1">
                  <a:off x="5511689" y="4211970"/>
                  <a:ext cx="1652600" cy="683990"/>
                </a:xfrm>
                <a:prstGeom prst="straightConnector1">
                  <a:avLst/>
                </a:prstGeom>
                <a:ln w="19050">
                  <a:solidFill>
                    <a:srgbClr val="CC00FF"/>
                  </a:solidFill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矢印コネクタ 13"/>
                <p:cNvCxnSpPr/>
                <p:nvPr/>
              </p:nvCxnSpPr>
              <p:spPr>
                <a:xfrm flipH="1">
                  <a:off x="5439679" y="4637956"/>
                  <a:ext cx="1796618" cy="834068"/>
                </a:xfrm>
                <a:prstGeom prst="straightConnector1">
                  <a:avLst/>
                </a:prstGeom>
                <a:ln w="19050">
                  <a:solidFill>
                    <a:srgbClr val="0000CC"/>
                  </a:solidFill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7" name="直線コネクタ 16"/>
            <p:cNvCxnSpPr/>
            <p:nvPr/>
          </p:nvCxnSpPr>
          <p:spPr>
            <a:xfrm flipH="1">
              <a:off x="1191126" y="3557337"/>
              <a:ext cx="1167064" cy="4612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>
              <a:off x="2654968" y="3553326"/>
              <a:ext cx="1207169" cy="4652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テキスト ボックス 25"/>
          <p:cNvSpPr txBox="1"/>
          <p:nvPr/>
        </p:nvSpPr>
        <p:spPr>
          <a:xfrm>
            <a:off x="3131840" y="1772816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Dig diameter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195736" y="364502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Zoom up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716016" y="692696"/>
            <a:ext cx="3600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 digs having a diameter smaller than 100mm are the majority.  An order of 10</a:t>
            </a:r>
            <a:r>
              <a:rPr lang="en-GB" altLang="ja-JP" sz="2000" b="1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GB" altLang="ja-JP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to 10</a:t>
            </a:r>
            <a:r>
              <a:rPr lang="en-GB" altLang="ja-JP" sz="2000" b="1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GB" altLang="ja-JP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background can be appeared phase 1 using the B2 SR monitor line.</a:t>
            </a:r>
            <a:endParaRPr lang="ja-JP" altLang="en-US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kumimoji="1" lang="ja-JP" altLang="en-US" dirty="0"/>
          </a:p>
        </p:txBody>
      </p:sp>
      <p:grpSp>
        <p:nvGrpSpPr>
          <p:cNvPr id="31" name="グループ化 30"/>
          <p:cNvGrpSpPr/>
          <p:nvPr/>
        </p:nvGrpSpPr>
        <p:grpSpPr>
          <a:xfrm>
            <a:off x="4499992" y="3140968"/>
            <a:ext cx="4320480" cy="3168352"/>
            <a:chOff x="4499992" y="3429000"/>
            <a:chExt cx="4320480" cy="3168352"/>
          </a:xfrm>
        </p:grpSpPr>
        <p:sp>
          <p:nvSpPr>
            <p:cNvPr id="30" name="角丸四角形 29"/>
            <p:cNvSpPr/>
            <p:nvPr/>
          </p:nvSpPr>
          <p:spPr>
            <a:xfrm>
              <a:off x="4499992" y="3429000"/>
              <a:ext cx="4320480" cy="316835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006666"/>
              </a:solidFill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716016" y="3429000"/>
              <a:ext cx="4104456" cy="3046988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ja-JP" sz="2400" b="1" i="1" dirty="0" smtClean="0">
                  <a:latin typeface="Times New Roman" pitchFamily="18" charset="0"/>
                  <a:cs typeface="Times New Roman" pitchFamily="18" charset="0"/>
                </a:rPr>
                <a:t>Conclusion</a:t>
              </a:r>
            </a:p>
            <a:p>
              <a:r>
                <a:rPr lang="en-US" altLang="ja-JP" sz="2400" b="1" i="1" dirty="0" smtClean="0">
                  <a:latin typeface="Times New Roman" pitchFamily="18" charset="0"/>
                  <a:cs typeface="Times New Roman" pitchFamily="18" charset="0"/>
                </a:rPr>
                <a:t>From diffraction analysis and Mie-scattering background simulations, We can conclude “we can observe beam halo image with </a:t>
              </a:r>
              <a:r>
                <a:rPr lang="en-US" altLang="ja-JP" sz="2400" b="1" i="1" u="sng" dirty="0" smtClean="0">
                  <a:latin typeface="Times New Roman" pitchFamily="18" charset="0"/>
                  <a:cs typeface="Times New Roman" pitchFamily="18" charset="0"/>
                </a:rPr>
                <a:t>order of </a:t>
              </a:r>
              <a:r>
                <a:rPr lang="en-GB" altLang="ja-JP" sz="2400" b="1" i="1" u="sng" dirty="0" smtClean="0">
                  <a:latin typeface="Times New Roman" pitchFamily="18" charset="0"/>
                  <a:cs typeface="Times New Roman" pitchFamily="18" charset="0"/>
                </a:rPr>
                <a:t>10</a:t>
              </a:r>
              <a:r>
                <a:rPr lang="en-GB" altLang="ja-JP" sz="2400" b="1" i="1" u="sng" baseline="30000" dirty="0" smtClean="0">
                  <a:latin typeface="Times New Roman" pitchFamily="18" charset="0"/>
                  <a:cs typeface="Times New Roman" pitchFamily="18" charset="0"/>
                </a:rPr>
                <a:t>-4 </a:t>
              </a:r>
              <a:r>
                <a:rPr lang="en-GB" altLang="ja-JP" sz="24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altLang="ja-JP" sz="2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altLang="ja-JP" sz="2400" b="1" i="1" dirty="0" smtClean="0">
                  <a:latin typeface="Times New Roman" pitchFamily="18" charset="0"/>
                  <a:cs typeface="Times New Roman" pitchFamily="18" charset="0"/>
                </a:rPr>
                <a:t>contrast</a:t>
              </a:r>
              <a:r>
                <a:rPr lang="en-GB" altLang="ja-JP" sz="2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altLang="ja-JP" sz="2400" b="1" i="1" dirty="0" smtClean="0">
                  <a:latin typeface="Times New Roman" pitchFamily="18" charset="0"/>
                  <a:cs typeface="Times New Roman" pitchFamily="18" charset="0"/>
                </a:rPr>
                <a:t>to the peak intensity of beam core”.</a:t>
              </a:r>
              <a:endParaRPr kumimoji="1" lang="ja-JP" altLang="en-US" sz="24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23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18A6-19D2-B141-B008-A070DE4F667C}" type="slidenum">
              <a:rPr lang="ja-JP" altLang="en-US" smtClean="0"/>
              <a:pPr/>
              <a:t>56</a:t>
            </a:fld>
            <a:endParaRPr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423544" y="1111348"/>
            <a:ext cx="8693834" cy="578954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670" y="3921080"/>
            <a:ext cx="2068267" cy="275768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Picture 409" descr="0606036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51" y="1539221"/>
            <a:ext cx="3757508" cy="202190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61" y="1319375"/>
            <a:ext cx="3501218" cy="2461599"/>
          </a:xfrm>
          <a:prstGeom prst="rect">
            <a:avLst/>
          </a:prstGeom>
          <a:noFill/>
          <a:ln w="19050">
            <a:noFill/>
            <a:round/>
            <a:headEnd/>
            <a:tailEnd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588" y="4315921"/>
            <a:ext cx="3239420" cy="238840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6802481" y="6173839"/>
            <a:ext cx="2060165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J-PARC</a:t>
            </a:r>
            <a:r>
              <a:rPr lang="ja-JP" altLang="en-US" sz="1400" dirty="0" smtClean="0"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RF cavities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91056" y="6094740"/>
            <a:ext cx="1819523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PSB: cavities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0" name="環状矢印 9"/>
          <p:cNvSpPr/>
          <p:nvPr/>
        </p:nvSpPr>
        <p:spPr>
          <a:xfrm rot="10800000">
            <a:off x="2657505" y="2335940"/>
            <a:ext cx="3408163" cy="3340356"/>
          </a:xfrm>
          <a:prstGeom prst="circularArrow">
            <a:avLst>
              <a:gd name="adj1" fmla="val 7940"/>
              <a:gd name="adj2" fmla="val 990604"/>
              <a:gd name="adj3" fmla="val 18436084"/>
              <a:gd name="adj4" fmla="val 2327559"/>
              <a:gd name="adj5" fmla="val 18143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48256" y="1664682"/>
            <a:ext cx="1709249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LHC</a:t>
            </a:r>
            <a:r>
              <a:rPr lang="ja-JP" altLang="en-US" sz="1400" dirty="0"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magnets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82958" y="1598346"/>
            <a:ext cx="2729284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J-PARC</a:t>
            </a:r>
            <a:r>
              <a:rPr lang="ja-JP" altLang="en-US" sz="1400" dirty="0" smtClean="0"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neutrino </a:t>
            </a:r>
            <a:r>
              <a:rPr lang="en-US" altLang="ja-JP" sz="1400" dirty="0" err="1" smtClean="0">
                <a:latin typeface="HGP創英角ﾎﾟｯﾌﾟ体" pitchFamily="50" charset="-128"/>
                <a:ea typeface="HGP創英角ﾎﾟｯﾌﾟ体" pitchFamily="50" charset="-128"/>
              </a:rPr>
              <a:t>beamline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43181" y="291912"/>
            <a:ext cx="65593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HGP創英角ﾎﾟｯﾌﾟ体" pitchFamily="50" charset="-128"/>
                <a:ea typeface="HGP創英角ﾎﾟｯﾌﾟ体" pitchFamily="50" charset="-128"/>
              </a:rPr>
              <a:t>Very fruitful collaboration with CERN</a:t>
            </a:r>
            <a:endParaRPr kumimoji="1" lang="ja-JP" altLang="en-US" sz="28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45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LIU-RF Collaboration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Successful Collaboration for both sides</a:t>
            </a:r>
          </a:p>
          <a:p>
            <a:pPr lvl="2"/>
            <a:r>
              <a:rPr lang="en-US" altLang="ja-JP" dirty="0" smtClean="0"/>
              <a:t>CERN obtains </a:t>
            </a:r>
            <a:r>
              <a:rPr lang="en-US" altLang="ja-JP" dirty="0" err="1" smtClean="0"/>
              <a:t>Finemet</a:t>
            </a:r>
            <a:r>
              <a:rPr lang="en-US" altLang="ja-JP" dirty="0" smtClean="0"/>
              <a:t> cavity technology</a:t>
            </a:r>
          </a:p>
          <a:p>
            <a:pPr lvl="2"/>
            <a:r>
              <a:rPr lang="en-US" altLang="ja-JP" dirty="0" smtClean="0"/>
              <a:t>KEK obtains technology for Solid State Amplifier</a:t>
            </a:r>
          </a:p>
          <a:p>
            <a:pPr lvl="2"/>
            <a:r>
              <a:rPr lang="en-US" altLang="ja-JP" dirty="0" smtClean="0"/>
              <a:t>Common interest for high intensity beam, instabilities, RF.</a:t>
            </a:r>
          </a:p>
          <a:p>
            <a:pPr lvl="2"/>
            <a:r>
              <a:rPr lang="en-US" altLang="ja-JP" dirty="0" smtClean="0"/>
              <a:t>RF collaboration continues for over 10 years (since LEIR cavities)!</a:t>
            </a:r>
          </a:p>
          <a:p>
            <a:r>
              <a:rPr kumimoji="1" lang="en-US" altLang="ja-JP" b="1" dirty="0" smtClean="0">
                <a:solidFill>
                  <a:srgbClr val="00B050"/>
                </a:solidFill>
              </a:rPr>
              <a:t>Green light</a:t>
            </a:r>
            <a:r>
              <a:rPr kumimoji="1" lang="en-US" altLang="ja-JP" dirty="0" smtClean="0"/>
              <a:t> for PSB RF upgrade by wideband system</a:t>
            </a:r>
          </a:p>
          <a:p>
            <a:r>
              <a:rPr lang="en-US" altLang="ja-JP" b="1" dirty="0" smtClean="0">
                <a:solidFill>
                  <a:schemeClr val="tx2"/>
                </a:solidFill>
              </a:rPr>
              <a:t>Remarkable progress on PS longitudinal damper</a:t>
            </a:r>
            <a:r>
              <a:rPr lang="en-US" altLang="ja-JP" dirty="0" smtClean="0"/>
              <a:t> which is mandatory with </a:t>
            </a:r>
            <a:r>
              <a:rPr lang="en-US" altLang="ja-JP" dirty="0"/>
              <a:t>the future beam characteristics for </a:t>
            </a:r>
            <a:r>
              <a:rPr lang="en-US" altLang="ja-JP" dirty="0" smtClean="0"/>
              <a:t>HL-LHC.</a:t>
            </a:r>
          </a:p>
          <a:p>
            <a:r>
              <a:rPr kumimoji="1" lang="en-US" altLang="ja-JP" dirty="0" smtClean="0"/>
              <a:t>Other applications of wideband system as by-products</a:t>
            </a:r>
          </a:p>
          <a:p>
            <a:pPr lvl="1"/>
            <a:r>
              <a:rPr lang="en-US" altLang="ja-JP" dirty="0" smtClean="0"/>
              <a:t>Anti-Proton decelerations at ELENA, AD</a:t>
            </a:r>
          </a:p>
          <a:p>
            <a:pPr lvl="1"/>
            <a:r>
              <a:rPr kumimoji="1" lang="en-US" altLang="ja-JP" dirty="0" smtClean="0"/>
              <a:t>Medical applications: </a:t>
            </a:r>
            <a:r>
              <a:rPr kumimoji="1" lang="en-US" altLang="ja-JP" dirty="0" err="1" smtClean="0"/>
              <a:t>MedAustron</a:t>
            </a:r>
            <a:r>
              <a:rPr kumimoji="1" lang="en-US" altLang="ja-JP" dirty="0" smtClean="0"/>
              <a:t>, KHIMA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66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54332" y="3645024"/>
            <a:ext cx="8982163" cy="29292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54333" y="1077444"/>
            <a:ext cx="8982163" cy="2520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713"/>
          </a:xfrm>
        </p:spPr>
        <p:txBody>
          <a:bodyPr/>
          <a:lstStyle/>
          <a:p>
            <a:r>
              <a:rPr kumimoji="1" lang="en-US" altLang="ja-JP" dirty="0" smtClean="0"/>
              <a:t>Contributions for PSB RF Upgrade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76639" y="568742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Beam test at </a:t>
            </a:r>
            <a:r>
              <a:rPr lang="en-US" altLang="ja-JP" dirty="0"/>
              <a:t>J-PARC </a:t>
            </a:r>
            <a:r>
              <a:rPr lang="en-US" altLang="ja-JP" dirty="0" smtClean="0"/>
              <a:t>during </a:t>
            </a:r>
            <a:r>
              <a:rPr lang="en-US" altLang="ja-JP" dirty="0"/>
              <a:t>LS</a:t>
            </a:r>
            <a:r>
              <a:rPr lang="ja-JP" altLang="en-US" dirty="0"/>
              <a:t>１</a:t>
            </a:r>
            <a:r>
              <a:rPr lang="en-US" altLang="ja-JP" dirty="0" smtClean="0"/>
              <a:t>demonstrated that </a:t>
            </a:r>
            <a:r>
              <a:rPr lang="en-US" altLang="ja-JP" dirty="0"/>
              <a:t>PSB RF </a:t>
            </a:r>
            <a:r>
              <a:rPr lang="en-US" altLang="ja-JP" dirty="0" smtClean="0"/>
              <a:t>system can </a:t>
            </a:r>
            <a:r>
              <a:rPr kumimoji="1" lang="en-US" altLang="ja-JP" dirty="0" smtClean="0"/>
              <a:t>handle 1.4E13 protons.</a:t>
            </a:r>
            <a:endParaRPr kumimoji="1" lang="ja-JP" altLang="en-US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1368779" y="3757515"/>
            <a:ext cx="3563261" cy="2786636"/>
            <a:chOff x="1133872" y="3723259"/>
            <a:chExt cx="3707904" cy="2816728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872" y="3723259"/>
              <a:ext cx="3707904" cy="2816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1610184" y="6171341"/>
              <a:ext cx="31968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bg1"/>
                  </a:solidFill>
                </a:rPr>
                <a:t>F. Tamura, J-PARC@ </a:t>
              </a:r>
              <a:r>
                <a:rPr kumimoji="1" lang="en-US" altLang="ja-JP" sz="1600" dirty="0" err="1" smtClean="0">
                  <a:solidFill>
                    <a:schemeClr val="bg1"/>
                  </a:solidFill>
                </a:rPr>
                <a:t>Finemet</a:t>
              </a:r>
              <a:r>
                <a:rPr kumimoji="1" lang="en-US" altLang="ja-JP" sz="1600" dirty="0" smtClean="0">
                  <a:solidFill>
                    <a:schemeClr val="bg1"/>
                  </a:solidFill>
                </a:rPr>
                <a:t>  review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570" y="3832809"/>
            <a:ext cx="2501576" cy="18761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テキスト ボックス 7"/>
          <p:cNvSpPr txBox="1"/>
          <p:nvPr/>
        </p:nvSpPr>
        <p:spPr>
          <a:xfrm>
            <a:off x="6166281" y="5338315"/>
            <a:ext cx="2408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PSB cavity in J-PARC MR</a:t>
            </a:r>
            <a:endParaRPr kumimoji="1" lang="ja-JP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 descr="C:\Users\Letsohmori\Pictures\091009FT3Lmagnet\FT3L_installation\IMG_8186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8" y="1250063"/>
            <a:ext cx="2964962" cy="22237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3095290" y="1556792"/>
            <a:ext cx="2377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Finemet-FT3L technology will be used for PSB RF upgrade.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5575" y="1267019"/>
            <a:ext cx="2043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J-PARC FT3L cavities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Letsohmori\Pictures\201406GSI_IPAC_CERN\_B1A2824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75718"/>
            <a:ext cx="3442551" cy="229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右矢印 13"/>
          <p:cNvSpPr/>
          <p:nvPr/>
        </p:nvSpPr>
        <p:spPr>
          <a:xfrm>
            <a:off x="2987824" y="2420888"/>
            <a:ext cx="22322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392" y="4489373"/>
            <a:ext cx="1321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Impedance </a:t>
            </a:r>
          </a:p>
          <a:p>
            <a:r>
              <a:rPr lang="en-US" altLang="ja-JP" sz="1600" dirty="0" smtClean="0"/>
              <a:t>Reduction by </a:t>
            </a:r>
          </a:p>
          <a:p>
            <a:r>
              <a:rPr kumimoji="1" lang="en-US" altLang="ja-JP" sz="1600" dirty="0" smtClean="0"/>
              <a:t>Fast feedback</a:t>
            </a:r>
            <a:endParaRPr kumimoji="1" lang="ja-JP" altLang="en-US" sz="16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37" y="5524324"/>
            <a:ext cx="1500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Low Level RF</a:t>
            </a:r>
          </a:p>
          <a:p>
            <a:r>
              <a:rPr kumimoji="1" lang="en-US" altLang="ja-JP" sz="1600" dirty="0"/>
              <a:t> </a:t>
            </a:r>
            <a:r>
              <a:rPr kumimoji="1" lang="en-US" altLang="ja-JP" sz="1600" dirty="0" smtClean="0"/>
              <a:t>(Feed Forward)</a:t>
            </a:r>
            <a:endParaRPr kumimoji="1" lang="ja-JP" altLang="en-US" sz="1600" dirty="0"/>
          </a:p>
        </p:txBody>
      </p:sp>
      <p:sp>
        <p:nvSpPr>
          <p:cNvPr id="19" name="下矢印 18"/>
          <p:cNvSpPr/>
          <p:nvPr/>
        </p:nvSpPr>
        <p:spPr>
          <a:xfrm>
            <a:off x="2679066" y="5260860"/>
            <a:ext cx="144016" cy="19423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下矢印 22"/>
          <p:cNvSpPr/>
          <p:nvPr/>
        </p:nvSpPr>
        <p:spPr>
          <a:xfrm>
            <a:off x="2687450" y="5573200"/>
            <a:ext cx="144016" cy="9711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 flipH="1" flipV="1">
            <a:off x="1310914" y="4904871"/>
            <a:ext cx="1368152" cy="396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H="1">
            <a:off x="1310914" y="5573200"/>
            <a:ext cx="1296144" cy="135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27308" y="3166007"/>
            <a:ext cx="3141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beam is </a:t>
            </a:r>
            <a:r>
              <a:rPr kumimoji="1" lang="en-US" altLang="ja-JP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accelerted</a:t>
            </a:r>
            <a:r>
              <a:rPr kumimoji="1" lang="en-US" altLang="ja-JP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new cavities!</a:t>
            </a:r>
            <a:endParaRPr kumimoji="1" lang="ja-JP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508104" y="1175718"/>
            <a:ext cx="2344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cell cavities in Ring4</a:t>
            </a:r>
            <a:endParaRPr kumimoji="1" lang="ja-JP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1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Recent Progress of PSB RF upgrade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After LS1, </a:t>
            </a:r>
          </a:p>
          <a:p>
            <a:pPr lvl="1"/>
            <a:r>
              <a:rPr lang="en-US" altLang="ja-JP" dirty="0" smtClean="0"/>
              <a:t>10 cell </a:t>
            </a:r>
            <a:r>
              <a:rPr lang="en-US" altLang="ja-JP" dirty="0" err="1" smtClean="0"/>
              <a:t>Finemet</a:t>
            </a:r>
            <a:r>
              <a:rPr lang="en-US" altLang="ja-JP" dirty="0" smtClean="0"/>
              <a:t> FT3L cavities are used as:</a:t>
            </a:r>
          </a:p>
          <a:p>
            <a:pPr lvl="2"/>
            <a:r>
              <a:rPr lang="en-US" altLang="ja-JP" dirty="0" smtClean="0"/>
              <a:t>C02 RF for acceleration</a:t>
            </a:r>
          </a:p>
          <a:p>
            <a:pPr lvl="2"/>
            <a:r>
              <a:rPr lang="en-US" altLang="ja-JP" dirty="0" smtClean="0"/>
              <a:t>C04 RF for 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Harmonic RF</a:t>
            </a:r>
          </a:p>
          <a:p>
            <a:pPr lvl="2"/>
            <a:r>
              <a:rPr lang="en-US" altLang="ja-JP" dirty="0" smtClean="0"/>
              <a:t>C02 + C04, dual harmonic RF</a:t>
            </a:r>
          </a:p>
          <a:p>
            <a:pPr marL="914400" lvl="2" indent="0">
              <a:buNone/>
            </a:pPr>
            <a:r>
              <a:rPr lang="en-GB" altLang="ja-JP" sz="2600" b="1" dirty="0">
                <a:solidFill>
                  <a:srgbClr val="2F5597"/>
                </a:solidFill>
              </a:rPr>
              <a:t>The cavity is used for the PSB normal operation</a:t>
            </a:r>
            <a:r>
              <a:rPr lang="en-GB" altLang="ja-JP" sz="2600" b="1" dirty="0" smtClean="0">
                <a:solidFill>
                  <a:srgbClr val="2F5597"/>
                </a:solidFill>
              </a:rPr>
              <a:t>. </a:t>
            </a:r>
            <a:endParaRPr lang="en-US" altLang="ja-JP" sz="2600" dirty="0" smtClean="0"/>
          </a:p>
          <a:p>
            <a:pPr lvl="1"/>
            <a:r>
              <a:rPr kumimoji="1" lang="en-US" altLang="ja-JP" dirty="0" smtClean="0"/>
              <a:t>Radiation level to install the RF system was measured</a:t>
            </a:r>
          </a:p>
          <a:p>
            <a:pPr lvl="2"/>
            <a:r>
              <a:rPr lang="en-US" altLang="ja-JP" dirty="0" smtClean="0"/>
              <a:t>Long lifetime of MOSFETs in Solid State Amplifiers in tunnel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Applications of </a:t>
            </a:r>
            <a:r>
              <a:rPr lang="en-US" altLang="ja-JP" dirty="0" err="1" smtClean="0"/>
              <a:t>Finemet</a:t>
            </a:r>
            <a:r>
              <a:rPr lang="en-US" altLang="ja-JP" dirty="0" smtClean="0"/>
              <a:t> FT3L cavities for C16 (Blow-up RF) becomes possible.</a:t>
            </a:r>
          </a:p>
          <a:p>
            <a:pPr lvl="2"/>
            <a:r>
              <a:rPr kumimoji="1" lang="en-US" altLang="ja-JP" sz="3000" b="1" dirty="0" smtClean="0">
                <a:solidFill>
                  <a:srgbClr val="FF0000"/>
                </a:solidFill>
              </a:rPr>
              <a:t>All PSB RF systems (C02, C04 and C16) </a:t>
            </a:r>
            <a:r>
              <a:rPr kumimoji="1" lang="en-US" altLang="ja-JP" dirty="0" smtClean="0"/>
              <a:t>can be replaced by </a:t>
            </a:r>
            <a:r>
              <a:rPr kumimoji="1" lang="en-US" altLang="ja-JP" dirty="0" err="1" smtClean="0"/>
              <a:t>Finemet</a:t>
            </a:r>
            <a:r>
              <a:rPr kumimoji="1" lang="en-US" altLang="ja-JP" dirty="0" smtClean="0"/>
              <a:t> FT3L system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5148064" y="2564904"/>
            <a:ext cx="3419872" cy="720080"/>
            <a:chOff x="5148064" y="2564904"/>
            <a:chExt cx="3419872" cy="720080"/>
          </a:xfrm>
        </p:grpSpPr>
        <p:sp>
          <p:nvSpPr>
            <p:cNvPr id="4" name="正方形/長方形 3"/>
            <p:cNvSpPr/>
            <p:nvPr/>
          </p:nvSpPr>
          <p:spPr>
            <a:xfrm>
              <a:off x="5364088" y="2564904"/>
              <a:ext cx="320384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altLang="ja-JP" b="1" dirty="0" smtClean="0">
                  <a:solidFill>
                    <a:srgbClr val="2F5597"/>
                  </a:solidFill>
                </a:rPr>
                <a:t>This cavity is tested up to highest intensity !</a:t>
              </a:r>
              <a:endParaRPr lang="en-GB" altLang="ja-JP" b="1" dirty="0">
                <a:solidFill>
                  <a:srgbClr val="2F5597"/>
                </a:solidFill>
              </a:endParaRPr>
            </a:p>
          </p:txBody>
        </p:sp>
        <p:sp>
          <p:nvSpPr>
            <p:cNvPr id="5" name="右中かっこ 4"/>
            <p:cNvSpPr/>
            <p:nvPr/>
          </p:nvSpPr>
          <p:spPr>
            <a:xfrm>
              <a:off x="5148064" y="2564904"/>
              <a:ext cx="216024" cy="72008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81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6" descr="PC06004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7" b="3240"/>
          <a:stretch/>
        </p:blipFill>
        <p:spPr bwMode="auto">
          <a:xfrm>
            <a:off x="6817520" y="5467892"/>
            <a:ext cx="2098238" cy="127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角丸四角形 38"/>
          <p:cNvSpPr/>
          <p:nvPr/>
        </p:nvSpPr>
        <p:spPr>
          <a:xfrm>
            <a:off x="5660587" y="4883499"/>
            <a:ext cx="1791733" cy="15158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prstClr val="black"/>
                </a:solidFill>
              </a:rPr>
              <a:t>Theory</a:t>
            </a:r>
          </a:p>
          <a:p>
            <a:pPr algn="ctr"/>
            <a:endParaRPr lang="en-US" altLang="ja-JP" sz="500" dirty="0" smtClean="0">
              <a:solidFill>
                <a:prstClr val="black"/>
              </a:solidFill>
            </a:endParaRPr>
          </a:p>
          <a:p>
            <a:pPr algn="ctr"/>
            <a:r>
              <a:rPr lang="en-US" altLang="ja-JP" sz="1400" b="1" dirty="0" smtClean="0">
                <a:solidFill>
                  <a:prstClr val="black"/>
                </a:solidFill>
              </a:rPr>
              <a:t>String theory</a:t>
            </a:r>
          </a:p>
          <a:p>
            <a:pPr algn="ctr"/>
            <a:r>
              <a:rPr lang="en-US" altLang="ja-JP" sz="1400" b="1" dirty="0" smtClean="0">
                <a:solidFill>
                  <a:prstClr val="black"/>
                </a:solidFill>
              </a:rPr>
              <a:t>Particle </a:t>
            </a:r>
            <a:r>
              <a:rPr lang="en-US" altLang="ja-JP" sz="1400" b="1" dirty="0">
                <a:solidFill>
                  <a:prstClr val="black"/>
                </a:solidFill>
              </a:rPr>
              <a:t>p</a:t>
            </a:r>
            <a:r>
              <a:rPr lang="en-US" altLang="ja-JP" sz="1400" b="1" dirty="0" smtClean="0">
                <a:solidFill>
                  <a:prstClr val="black"/>
                </a:solidFill>
              </a:rPr>
              <a:t>hysics</a:t>
            </a:r>
          </a:p>
          <a:p>
            <a:pPr algn="ctr"/>
            <a:r>
              <a:rPr lang="en-US" altLang="ja-JP" sz="1400" b="1" dirty="0" smtClean="0">
                <a:solidFill>
                  <a:prstClr val="black"/>
                </a:solidFill>
              </a:rPr>
              <a:t>Hadron physics</a:t>
            </a:r>
          </a:p>
          <a:p>
            <a:pPr algn="ctr"/>
            <a:r>
              <a:rPr lang="en-US" altLang="ja-JP" sz="1400" b="1" dirty="0" smtClean="0">
                <a:solidFill>
                  <a:prstClr val="black"/>
                </a:solidFill>
              </a:rPr>
              <a:t>Cosmo-physics</a:t>
            </a:r>
          </a:p>
          <a:p>
            <a:pPr algn="ctr"/>
            <a:r>
              <a:rPr lang="en-US" altLang="ja-JP" sz="1400" b="1" dirty="0" smtClean="0">
                <a:solidFill>
                  <a:prstClr val="black"/>
                </a:solidFill>
              </a:rPr>
              <a:t>Lattice simulation</a:t>
            </a:r>
          </a:p>
        </p:txBody>
      </p:sp>
      <p:pic>
        <p:nvPicPr>
          <p:cNvPr id="20" name="Picture 24" descr="01_T2K_0808-japan-kore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"/>
          <a:stretch>
            <a:fillRect/>
          </a:stretch>
        </p:blipFill>
        <p:spPr bwMode="auto">
          <a:xfrm>
            <a:off x="154102" y="3019769"/>
            <a:ext cx="2576868" cy="1031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7996" r="12724" b="7996"/>
          <a:stretch>
            <a:fillRect/>
          </a:stretch>
        </p:blipFill>
        <p:spPr bwMode="auto">
          <a:xfrm>
            <a:off x="3317985" y="5295670"/>
            <a:ext cx="1678147" cy="1393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igh-p無し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r="2362"/>
          <a:stretch>
            <a:fillRect/>
          </a:stretch>
        </p:blipFill>
        <p:spPr bwMode="auto">
          <a:xfrm>
            <a:off x="6059265" y="2898458"/>
            <a:ext cx="3006556" cy="1578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 descr="P101079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0"/>
          <a:stretch>
            <a:fillRect/>
          </a:stretch>
        </p:blipFill>
        <p:spPr bwMode="auto">
          <a:xfrm>
            <a:off x="2205822" y="4984743"/>
            <a:ext cx="978854" cy="170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グループ化 24"/>
          <p:cNvGrpSpPr>
            <a:grpSpLocks/>
          </p:cNvGrpSpPr>
          <p:nvPr/>
        </p:nvGrpSpPr>
        <p:grpSpPr bwMode="auto">
          <a:xfrm>
            <a:off x="1575752" y="306383"/>
            <a:ext cx="2624126" cy="1318938"/>
            <a:chOff x="860425" y="2776534"/>
            <a:chExt cx="5167313" cy="3522666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25" y="2794000"/>
              <a:ext cx="5167313" cy="350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正方形/長方形 23"/>
            <p:cNvSpPr>
              <a:spLocks noChangeArrowheads="1"/>
            </p:cNvSpPr>
            <p:nvPr/>
          </p:nvSpPr>
          <p:spPr bwMode="auto">
            <a:xfrm>
              <a:off x="4302918" y="2776534"/>
              <a:ext cx="1714512" cy="6429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7471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936" y="314175"/>
            <a:ext cx="2412696" cy="1800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星 5 1"/>
          <p:cNvSpPr/>
          <p:nvPr/>
        </p:nvSpPr>
        <p:spPr>
          <a:xfrm>
            <a:off x="3105921" y="2101484"/>
            <a:ext cx="2925325" cy="2632793"/>
          </a:xfrm>
          <a:prstGeom prst="star5">
            <a:avLst>
              <a:gd name="adj" fmla="val 6924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" name="円/楕円 2"/>
          <p:cNvSpPr/>
          <p:nvPr/>
        </p:nvSpPr>
        <p:spPr>
          <a:xfrm>
            <a:off x="3848503" y="1403906"/>
            <a:ext cx="1440160" cy="1395155"/>
          </a:xfrm>
          <a:prstGeom prst="ellipse">
            <a:avLst/>
          </a:prstGeom>
        </p:spPr>
        <p:style>
          <a:lnRef idx="0">
            <a:schemeClr val="accent2"/>
          </a:lnRef>
          <a:fillRef idx="1003">
            <a:schemeClr val="dk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white"/>
                </a:solidFill>
              </a:rPr>
              <a:t>Energy Frontier 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408343" y="2416519"/>
            <a:ext cx="1440160" cy="1395155"/>
          </a:xfrm>
          <a:prstGeom prst="ellipse">
            <a:avLst/>
          </a:prstGeom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white"/>
                </a:solidFill>
              </a:rPr>
              <a:t>Flavor Physics 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5288663" y="2416519"/>
            <a:ext cx="1440160" cy="1395155"/>
          </a:xfrm>
          <a:prstGeom prst="ellipse">
            <a:avLst/>
          </a:prstGeom>
        </p:spPr>
        <p:style>
          <a:lnRef idx="0">
            <a:schemeClr val="accent4"/>
          </a:lnRef>
          <a:fillRef idx="1003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white"/>
                </a:solidFill>
              </a:rPr>
              <a:t>Hadron and </a:t>
            </a:r>
            <a:r>
              <a:rPr lang="en-US" altLang="ja-JP" dirty="0" err="1" smtClean="0">
                <a:solidFill>
                  <a:prstClr val="white"/>
                </a:solidFill>
              </a:rPr>
              <a:t>NuclearPhysics</a:t>
            </a:r>
            <a:r>
              <a:rPr lang="en-US" altLang="ja-JP" dirty="0" smtClean="0">
                <a:solidFill>
                  <a:prstClr val="white"/>
                </a:solidFill>
              </a:rPr>
              <a:t> 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726102" y="4037261"/>
            <a:ext cx="1440160" cy="1395155"/>
          </a:xfrm>
          <a:prstGeom prst="ellipse">
            <a:avLst/>
          </a:prstGeom>
        </p:spPr>
        <p:style>
          <a:lnRef idx="0">
            <a:schemeClr val="accent6"/>
          </a:lnRef>
          <a:fillRef idx="1003">
            <a:schemeClr val="dk2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white"/>
                </a:solidFill>
              </a:rPr>
              <a:t>Theory </a:t>
            </a: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953776" y="4036699"/>
            <a:ext cx="1440160" cy="1395155"/>
          </a:xfrm>
          <a:prstGeom prst="ellipse">
            <a:avLst/>
          </a:prstGeom>
        </p:spPr>
        <p:style>
          <a:lnRef idx="0">
            <a:schemeClr val="accent3"/>
          </a:lnRef>
          <a:fillRef idx="1003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err="1" smtClean="0">
                <a:solidFill>
                  <a:prstClr val="white"/>
                </a:solidFill>
              </a:rPr>
              <a:t>Astro</a:t>
            </a:r>
            <a:r>
              <a:rPr lang="en-US" altLang="ja-JP" dirty="0" smtClean="0">
                <a:solidFill>
                  <a:prstClr val="white"/>
                </a:solidFill>
              </a:rPr>
              <a:t>- particle Physics </a:t>
            </a:r>
            <a:endParaRPr lang="ja-JP" altLang="en-US" dirty="0">
              <a:solidFill>
                <a:prstClr val="white"/>
              </a:solidFill>
            </a:endParaRPr>
          </a:p>
        </p:txBody>
      </p:sp>
      <p:pic>
        <p:nvPicPr>
          <p:cNvPr id="12" name="Picture 43" descr="Belle2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7" r="16870"/>
          <a:stretch/>
        </p:blipFill>
        <p:spPr bwMode="auto">
          <a:xfrm>
            <a:off x="1241630" y="1636662"/>
            <a:ext cx="1344522" cy="133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30" y="1632306"/>
            <a:ext cx="1405846" cy="137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" r="31592"/>
          <a:stretch/>
        </p:blipFill>
        <p:spPr bwMode="auto">
          <a:xfrm>
            <a:off x="524536" y="4059695"/>
            <a:ext cx="1836000" cy="85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02" y="1499175"/>
            <a:ext cx="1216779" cy="135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305" y="3753142"/>
            <a:ext cx="1748516" cy="128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3532089" y="3081140"/>
            <a:ext cx="206819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Physics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a</a:t>
            </a:r>
            <a:r>
              <a:rPr lang="en-US" altLang="ja-JP" sz="2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t IPNS/KEK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98891" y="134358"/>
            <a:ext cx="898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ATLAS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(CERN)</a:t>
            </a:r>
            <a:endParaRPr lang="ja-JP" altLang="en-US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273781" y="45166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ILC</a:t>
            </a:r>
            <a:endParaRPr lang="ja-JP" altLang="en-US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22744" y="1922601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COMET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(J-PARC)</a:t>
            </a:r>
            <a:endParaRPr lang="ja-JP" altLang="en-US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505532" y="2373523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white"/>
                </a:solidFill>
                <a:latin typeface="Arial" pitchFamily="34" charset="0"/>
              </a:rPr>
              <a:t>Belle-II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(KEKB)</a:t>
            </a:r>
            <a:endParaRPr lang="ja-JP" altLang="en-US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41630" y="3054332"/>
            <a:ext cx="939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white"/>
                </a:solidFill>
                <a:latin typeface="Arial" pitchFamily="34" charset="0"/>
              </a:rPr>
              <a:t>T2K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white"/>
                </a:solidFill>
                <a:latin typeface="Arial" pitchFamily="34" charset="0"/>
              </a:rPr>
              <a:t>(J-PARC)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0" y="4156557"/>
            <a:ext cx="939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KOTO</a:t>
            </a:r>
            <a:endParaRPr lang="en-US" altLang="ja-JP" dirty="0">
              <a:solidFill>
                <a:prstClr val="black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(J-PARC)</a:t>
            </a:r>
            <a:endParaRPr lang="ja-JP" altLang="en-US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70880" y="6254773"/>
            <a:ext cx="1010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QUIET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(Atacama)</a:t>
            </a:r>
            <a:endParaRPr lang="ja-JP" altLang="en-US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45954" y="6161823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PolarBear2</a:t>
            </a:r>
            <a:endParaRPr lang="en-US" altLang="ja-JP" dirty="0">
              <a:solidFill>
                <a:prstClr val="black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white"/>
                </a:solidFill>
                <a:latin typeface="Arial" pitchFamily="34" charset="0"/>
              </a:rPr>
              <a:t>(At</a:t>
            </a: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acama)</a:t>
            </a:r>
            <a:endParaRPr lang="ja-JP" altLang="en-US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184014" y="1931137"/>
            <a:ext cx="853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KISS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(RIKEN)</a:t>
            </a:r>
            <a:endParaRPr lang="ja-JP" altLang="en-US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684774" y="3139038"/>
            <a:ext cx="1364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Hadron hall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(J-PARC)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897428" y="4640266"/>
            <a:ext cx="939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SKS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(J-PARC)</a:t>
            </a:r>
            <a:endParaRPr lang="ja-JP" altLang="en-US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35" name="図 34" descr="He-IIcryostat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40" y="4932655"/>
            <a:ext cx="1317211" cy="997568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428587" y="5869435"/>
            <a:ext cx="813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Arial" pitchFamily="34" charset="0"/>
              </a:rPr>
              <a:t>UCN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Arial" pitchFamily="34" charset="0"/>
              </a:rPr>
              <a:t>(RCNP)</a:t>
            </a:r>
            <a:endParaRPr lang="ja-JP" altLang="en-US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3" name="日付プレースホルダー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2015/10/26</a:t>
            </a:r>
            <a:endParaRPr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EF3C9-92EE-4B32-B9E6-689D0CA048B0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543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3363092" y="1740725"/>
            <a:ext cx="3225132" cy="4278094"/>
            <a:chOff x="6849667" y="1545945"/>
            <a:chExt cx="2946320" cy="4555389"/>
          </a:xfrm>
        </p:grpSpPr>
        <p:sp>
          <p:nvSpPr>
            <p:cNvPr id="22" name="テキスト ボックス 21"/>
            <p:cNvSpPr txBox="1"/>
            <p:nvPr/>
          </p:nvSpPr>
          <p:spPr>
            <a:xfrm>
              <a:off x="6849667" y="1545945"/>
              <a:ext cx="2946320" cy="455538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600" dirty="0" smtClean="0"/>
                <a:t>Removal of burrs from</a:t>
              </a:r>
              <a:r>
                <a:rPr kumimoji="1" lang="en-US" altLang="ja-JP" sz="1600" dirty="0" smtClean="0"/>
                <a:t> </a:t>
              </a:r>
              <a:r>
                <a:rPr lang="en-US" altLang="ja-JP" sz="1600" dirty="0"/>
                <a:t>amorphous </a:t>
              </a:r>
              <a:r>
                <a:rPr lang="en-US" altLang="ja-JP" sz="1600" dirty="0" smtClean="0"/>
                <a:t>ribbon for SiO</a:t>
              </a:r>
              <a:r>
                <a:rPr lang="en-US" altLang="ja-JP" sz="1600" baseline="-25000" dirty="0" smtClean="0"/>
                <a:t>2</a:t>
              </a:r>
              <a:r>
                <a:rPr lang="en-US" altLang="ja-JP" sz="1600" dirty="0" smtClean="0"/>
                <a:t> coating</a:t>
              </a:r>
              <a:endParaRPr lang="en-US" altLang="ja-JP" sz="1600" dirty="0"/>
            </a:p>
            <a:p>
              <a:endParaRPr kumimoji="1" lang="en-US" altLang="ja-JP" sz="1600" dirty="0" smtClean="0"/>
            </a:p>
            <a:p>
              <a:endParaRPr lang="en-US" altLang="ja-JP" sz="1600" dirty="0"/>
            </a:p>
            <a:p>
              <a:r>
                <a:rPr kumimoji="1" lang="en-US" altLang="ja-JP" sz="1600" dirty="0" smtClean="0"/>
                <a:t>Core winding with monitoring  </a:t>
              </a:r>
              <a:r>
                <a:rPr lang="en-US" altLang="ja-JP" sz="1600" dirty="0" smtClean="0"/>
                <a:t>insulation between ribbons</a:t>
              </a:r>
              <a:endParaRPr kumimoji="1" lang="en-US" altLang="ja-JP" sz="1600" dirty="0" smtClean="0"/>
            </a:p>
            <a:p>
              <a:endParaRPr lang="en-US" altLang="ja-JP" sz="1600" dirty="0" smtClean="0"/>
            </a:p>
            <a:p>
              <a:endParaRPr lang="en-US" altLang="ja-JP" sz="1600" dirty="0"/>
            </a:p>
            <a:p>
              <a:r>
                <a:rPr kumimoji="1" lang="en-US" altLang="ja-JP" sz="1600" dirty="0" smtClean="0"/>
                <a:t>High-quality Magnetic annealing by KEK-made oven</a:t>
              </a:r>
            </a:p>
            <a:p>
              <a:endParaRPr kumimoji="1" lang="en-US" altLang="ja-JP" sz="1600" dirty="0" smtClean="0"/>
            </a:p>
            <a:p>
              <a:endParaRPr lang="en-US" altLang="ja-JP" sz="1600" dirty="0"/>
            </a:p>
            <a:p>
              <a:r>
                <a:rPr lang="en-US" altLang="ja-JP" sz="1600" dirty="0" smtClean="0"/>
                <a:t>Impedance measurement &amp; checking </a:t>
              </a:r>
              <a:r>
                <a:rPr lang="en-US" altLang="ja-JP" sz="1600" dirty="0"/>
                <a:t>SiO</a:t>
              </a:r>
              <a:r>
                <a:rPr lang="en-US" altLang="ja-JP" sz="1600" baseline="-25000" dirty="0"/>
                <a:t>2</a:t>
              </a:r>
              <a:r>
                <a:rPr lang="en-US" altLang="ja-JP" sz="1600" dirty="0" smtClean="0"/>
                <a:t> coating </a:t>
              </a:r>
            </a:p>
            <a:p>
              <a:endParaRPr kumimoji="1" lang="en-US" altLang="ja-JP" sz="1600" dirty="0" smtClean="0"/>
            </a:p>
            <a:p>
              <a:endParaRPr kumimoji="1" lang="en-US" altLang="ja-JP" sz="1600" dirty="0"/>
            </a:p>
            <a:p>
              <a:r>
                <a:rPr lang="en-US" altLang="ja-JP" sz="1600" dirty="0" smtClean="0"/>
                <a:t>Shipping to CERN</a:t>
              </a:r>
              <a:endParaRPr kumimoji="1" lang="en-US" altLang="ja-JP" sz="1600" dirty="0" smtClean="0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7233898" y="2196122"/>
              <a:ext cx="335788" cy="3482932"/>
              <a:chOff x="7564024" y="1648771"/>
              <a:chExt cx="335788" cy="3482932"/>
            </a:xfrm>
          </p:grpSpPr>
          <p:sp>
            <p:nvSpPr>
              <p:cNvPr id="7" name="下矢印 6"/>
              <p:cNvSpPr/>
              <p:nvPr/>
            </p:nvSpPr>
            <p:spPr>
              <a:xfrm>
                <a:off x="7564027" y="1648771"/>
                <a:ext cx="335785" cy="28803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下矢印 8"/>
              <p:cNvSpPr/>
              <p:nvPr/>
            </p:nvSpPr>
            <p:spPr>
              <a:xfrm>
                <a:off x="7564026" y="2719955"/>
                <a:ext cx="335785" cy="28803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下矢印 9"/>
              <p:cNvSpPr/>
              <p:nvPr/>
            </p:nvSpPr>
            <p:spPr>
              <a:xfrm>
                <a:off x="7564025" y="3689125"/>
                <a:ext cx="335785" cy="28803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下矢印 10"/>
              <p:cNvSpPr/>
              <p:nvPr/>
            </p:nvSpPr>
            <p:spPr>
              <a:xfrm>
                <a:off x="7564024" y="4843671"/>
                <a:ext cx="335785" cy="28803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Future contribution for PSB RF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3298" y="1001974"/>
            <a:ext cx="6095579" cy="64833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ja-JP" dirty="0" smtClean="0"/>
              <a:t>KEK s</a:t>
            </a:r>
            <a:r>
              <a:rPr kumimoji="1" lang="en-US" altLang="ja-JP" dirty="0" smtClean="0"/>
              <a:t>upports the productions of </a:t>
            </a:r>
            <a:r>
              <a:rPr kumimoji="1" lang="en-US" altLang="ja-JP" dirty="0" err="1" smtClean="0"/>
              <a:t>Finemet</a:t>
            </a:r>
            <a:r>
              <a:rPr kumimoji="1" lang="en-US" altLang="ja-JP" dirty="0" smtClean="0"/>
              <a:t> FT3L cores using established recipe for J-PARC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949" y="947910"/>
            <a:ext cx="2051952" cy="14047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Letsohmori\Documents\RF_documents\high_impedance\FT3L_kapp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784" y="2478927"/>
            <a:ext cx="1724403" cy="121317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テキスト ボックス 24"/>
          <p:cNvSpPr txBox="1"/>
          <p:nvPr/>
        </p:nvSpPr>
        <p:spPr>
          <a:xfrm>
            <a:off x="7236135" y="2058532"/>
            <a:ext cx="1634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chemeClr val="bg1"/>
                </a:solidFill>
              </a:rPr>
              <a:t> Small b</a:t>
            </a:r>
            <a:r>
              <a:rPr kumimoji="1" lang="en-US" altLang="ja-JP" sz="1200" dirty="0" smtClean="0">
                <a:solidFill>
                  <a:schemeClr val="bg1"/>
                </a:solidFill>
              </a:rPr>
              <a:t>urrs </a:t>
            </a:r>
            <a:r>
              <a:rPr lang="en-US" altLang="ja-JP" sz="1200" dirty="0" smtClean="0">
                <a:solidFill>
                  <a:schemeClr val="bg1"/>
                </a:solidFill>
              </a:rPr>
              <a:t> on ribbon.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pic>
        <p:nvPicPr>
          <p:cNvPr id="1029" name="Picture 5" descr="C:\Users\Letsohmori\Pictures\091009FT3Lmagnet\hitachiMetal\IMG_4134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869" y="5245063"/>
            <a:ext cx="2489609" cy="120209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グループ化 26"/>
          <p:cNvGrpSpPr/>
          <p:nvPr/>
        </p:nvGrpSpPr>
        <p:grpSpPr>
          <a:xfrm>
            <a:off x="50994" y="1784177"/>
            <a:ext cx="3166223" cy="4727086"/>
            <a:chOff x="5262362" y="871220"/>
            <a:chExt cx="3719081" cy="510397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2362" y="871220"/>
              <a:ext cx="3719081" cy="2789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7961" y="3984985"/>
              <a:ext cx="2996158" cy="1665824"/>
            </a:xfrm>
            <a:prstGeom prst="rect">
              <a:avLst/>
            </a:prstGeom>
          </p:spPr>
        </p:pic>
        <p:sp>
          <p:nvSpPr>
            <p:cNvPr id="33" name="右矢印 32"/>
            <p:cNvSpPr/>
            <p:nvPr/>
          </p:nvSpPr>
          <p:spPr>
            <a:xfrm rot="17360911">
              <a:off x="6385347" y="3387280"/>
              <a:ext cx="1296144" cy="72008"/>
            </a:xfrm>
            <a:prstGeom prst="right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 rot="17404075">
              <a:off x="6155940" y="3212938"/>
              <a:ext cx="1385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Install to 3 sections</a:t>
              </a:r>
              <a:endParaRPr kumimoji="1" lang="ja-JP" altLang="en-US" sz="1200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5307961" y="5605864"/>
              <a:ext cx="2231315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 cavity cell /straight</a:t>
              </a:r>
              <a:endParaRPr kumimoji="1"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7847898" y="1784140"/>
              <a:ext cx="6687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96 cores</a:t>
              </a:r>
              <a:endParaRPr kumimoji="1" lang="ja-JP" altLang="en-US" sz="1100" dirty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917356" y="2068520"/>
              <a:ext cx="6687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96 cores</a:t>
              </a:r>
              <a:endParaRPr kumimoji="1" lang="ja-JP" altLang="en-US" sz="1100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6039039" y="2780928"/>
              <a:ext cx="6687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96 cores</a:t>
              </a:r>
              <a:endParaRPr kumimoji="1" lang="ja-JP" altLang="en-US" sz="1100" dirty="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5353879" y="3089827"/>
              <a:ext cx="10166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 smtClean="0"/>
                <a:t>24 spare</a:t>
              </a:r>
              <a:r>
                <a:rPr kumimoji="1" lang="en-US" altLang="ja-JP" sz="1100" dirty="0" smtClean="0"/>
                <a:t> cores</a:t>
              </a:r>
              <a:endParaRPr kumimoji="1" lang="ja-JP" altLang="en-US" sz="1100" dirty="0"/>
            </a:p>
          </p:txBody>
        </p:sp>
      </p:grpSp>
      <p:cxnSp>
        <p:nvCxnSpPr>
          <p:cNvPr id="29" name="直線矢印コネクタ 28"/>
          <p:cNvCxnSpPr/>
          <p:nvPr/>
        </p:nvCxnSpPr>
        <p:spPr>
          <a:xfrm flipV="1">
            <a:off x="6504297" y="1888545"/>
            <a:ext cx="576064" cy="2108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6437771" y="3960102"/>
            <a:ext cx="1230573" cy="4495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 descr="C:\Users\Letsohmori\Pictures\201201CERN\Photo028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9154" y="5245063"/>
            <a:ext cx="951609" cy="12688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" name="直線矢印コネクタ 47"/>
          <p:cNvCxnSpPr/>
          <p:nvPr/>
        </p:nvCxnSpPr>
        <p:spPr>
          <a:xfrm>
            <a:off x="5004048" y="5836097"/>
            <a:ext cx="1458302" cy="1844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右矢印 48"/>
          <p:cNvSpPr/>
          <p:nvPr/>
        </p:nvSpPr>
        <p:spPr>
          <a:xfrm rot="10800000">
            <a:off x="3217218" y="6309320"/>
            <a:ext cx="3245131" cy="187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635896" y="6054473"/>
            <a:ext cx="2282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Assembling &amp; installation</a:t>
            </a:r>
            <a:endParaRPr kumimoji="1" lang="ja-JP" altLang="en-US" sz="16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668344" y="2531543"/>
            <a:ext cx="1439818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&lt;- High impedance !</a:t>
            </a:r>
            <a:endParaRPr kumimoji="1" lang="ja-JP" altLang="en-US" sz="1200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437771" y="6165304"/>
            <a:ext cx="2598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J-PARC core       PSB cores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878594" y="4077072"/>
            <a:ext cx="1129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M. Paoluzzi</a:t>
            </a:r>
            <a:endParaRPr kumimoji="1" lang="ja-JP" altLang="en-US" sz="16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466384" y="4639696"/>
            <a:ext cx="1129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M. Paoluzzi</a:t>
            </a:r>
            <a:endParaRPr kumimoji="1" lang="ja-JP" altLang="en-US" sz="1600" dirty="0"/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90532" y="3640836"/>
            <a:ext cx="1732978" cy="12997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8" name="直線矢印コネクタ 67"/>
          <p:cNvCxnSpPr/>
          <p:nvPr/>
        </p:nvCxnSpPr>
        <p:spPr>
          <a:xfrm flipV="1">
            <a:off x="6453526" y="3571317"/>
            <a:ext cx="338803" cy="3215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55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Contributions for PS Damper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3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Choice of design</a:t>
            </a:r>
          </a:p>
          <a:p>
            <a:pPr lvl="1"/>
            <a:r>
              <a:rPr lang="en-US" altLang="ja-JP" dirty="0" smtClean="0"/>
              <a:t>LEIR-type (tube driven) </a:t>
            </a:r>
          </a:p>
          <a:p>
            <a:pPr lvl="1"/>
            <a:r>
              <a:rPr lang="en-US" altLang="ja-JP" dirty="0" smtClean="0"/>
              <a:t> PSB-type (solid state amp, wider bandwidth)</a:t>
            </a:r>
          </a:p>
          <a:p>
            <a:r>
              <a:rPr kumimoji="1" lang="en-US" altLang="ja-JP" dirty="0" smtClean="0"/>
              <a:t>Calculation and Measurements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9" y="2924944"/>
            <a:ext cx="3522815" cy="206662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176237"/>
            <a:ext cx="1844232" cy="118533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Letsohmori\Pictures\201312CERN\IMG_4529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377" y="3181502"/>
            <a:ext cx="1753779" cy="12934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3528" y="5227288"/>
            <a:ext cx="14037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Temp. measurement</a:t>
            </a:r>
            <a:r>
              <a:rPr lang="ja-JP" altLang="en-US" sz="1400" dirty="0" smtClean="0"/>
              <a:t> </a:t>
            </a:r>
            <a:r>
              <a:rPr lang="en-US" altLang="ja-JP" sz="1400" dirty="0" smtClean="0"/>
              <a:t>was consistent.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9552" y="4293096"/>
            <a:ext cx="2982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Magnetic Flux         powe</a:t>
            </a:r>
            <a:r>
              <a:rPr lang="en-US" altLang="ja-JP" dirty="0" smtClean="0"/>
              <a:t>r loss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04248" y="4552240"/>
            <a:ext cx="2339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Cavity measurements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1107713"/>
            <a:ext cx="8262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Damper system for Coupled </a:t>
            </a:r>
            <a:r>
              <a:rPr lang="en-US" altLang="ja-JP" sz="2000" dirty="0">
                <a:solidFill>
                  <a:srgbClr val="FF0000"/>
                </a:solidFill>
              </a:rPr>
              <a:t>B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unch </a:t>
            </a:r>
            <a:r>
              <a:rPr lang="en-US" altLang="ja-JP" sz="2000" dirty="0">
                <a:solidFill>
                  <a:srgbClr val="FF0000"/>
                </a:solidFill>
              </a:rPr>
              <a:t>I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nstability at PS will be necessary after LS2 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768192" y="2060848"/>
            <a:ext cx="8396632" cy="525151"/>
            <a:chOff x="768192" y="2060848"/>
            <a:chExt cx="8396632" cy="525151"/>
          </a:xfrm>
        </p:grpSpPr>
        <p:cxnSp>
          <p:nvCxnSpPr>
            <p:cNvPr id="5" name="直線コネクタ 4"/>
            <p:cNvCxnSpPr/>
            <p:nvPr/>
          </p:nvCxnSpPr>
          <p:spPr>
            <a:xfrm flipH="1">
              <a:off x="768192" y="2060848"/>
              <a:ext cx="3816424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/>
            <p:nvPr/>
          </p:nvCxnSpPr>
          <p:spPr>
            <a:xfrm flipH="1">
              <a:off x="5972571" y="2392305"/>
              <a:ext cx="468573" cy="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6372200" y="2216667"/>
              <a:ext cx="27926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Good to damp many modes</a:t>
              </a:r>
              <a:endParaRPr kumimoji="1" lang="ja-JP" altLang="en-US" dirty="0"/>
            </a:p>
          </p:txBody>
        </p:sp>
      </p:grpSp>
      <p:pic>
        <p:nvPicPr>
          <p:cNvPr id="2053" name="Picture 5" descr="C:\Users\Letsohmori\Pictures\201312CERN\IMG_43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2924944"/>
            <a:ext cx="2566701" cy="192502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4067944" y="4829895"/>
            <a:ext cx="2788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Wideband </a:t>
            </a:r>
            <a:r>
              <a:rPr lang="en-US" altLang="ja-JP" dirty="0" err="1" smtClean="0"/>
              <a:t>Finemet</a:t>
            </a:r>
            <a:r>
              <a:rPr lang="en-US" altLang="ja-JP" dirty="0" smtClean="0"/>
              <a:t> Damper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49659" y="5231945"/>
            <a:ext cx="5514396" cy="1200329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Four out of the six cells are now equipped with amplifiers</a:t>
            </a:r>
            <a:r>
              <a:rPr lang="en-US" altLang="ja-JP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=&gt; Two </a:t>
            </a:r>
            <a:r>
              <a:rPr lang="en-US" altLang="ja-JP" dirty="0">
                <a:solidFill>
                  <a:srgbClr val="FF0000"/>
                </a:solidFill>
              </a:rPr>
              <a:t>Amplifiers will be produced by the budget of Japanese ATLAS group and will be shipped in next March</a:t>
            </a:r>
            <a:r>
              <a:rPr lang="en-US" altLang="ja-JP" dirty="0" smtClean="0">
                <a:solidFill>
                  <a:srgbClr val="FF0000"/>
                </a:solidFill>
              </a:rPr>
              <a:t>.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51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Recent Progress for Damper 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154665"/>
            <a:ext cx="3271093" cy="226184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451" y="2025309"/>
            <a:ext cx="4968988" cy="34563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064" y="4446513"/>
            <a:ext cx="4724375" cy="26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95" y="1211349"/>
            <a:ext cx="8373989" cy="75946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95" y="4796396"/>
            <a:ext cx="6059476" cy="1028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14" y="5889230"/>
            <a:ext cx="6081387" cy="74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 rot="20701332">
            <a:off x="5058437" y="5797992"/>
            <a:ext cx="4148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Damper works remarkably!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28184" y="5171978"/>
            <a:ext cx="20615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H. </a:t>
            </a:r>
            <a:r>
              <a:rPr kumimoji="1" lang="en-US" altLang="ja-JP" sz="1200" dirty="0" err="1" smtClean="0"/>
              <a:t>Damerau@Finemet</a:t>
            </a:r>
            <a:r>
              <a:rPr kumimoji="1" lang="en-US" altLang="ja-JP" sz="1200" dirty="0" smtClean="0"/>
              <a:t> Review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17241" y="4411649"/>
            <a:ext cx="2687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H. </a:t>
            </a:r>
            <a:r>
              <a:rPr kumimoji="1" lang="en-US" altLang="ja-JP" sz="1600" dirty="0" err="1" smtClean="0"/>
              <a:t>Damerau@Finemet</a:t>
            </a:r>
            <a:r>
              <a:rPr kumimoji="1" lang="en-US" altLang="ja-JP" sz="1600" dirty="0" smtClean="0"/>
              <a:t> Review</a:t>
            </a:r>
            <a:endParaRPr kumimoji="1" lang="ja-JP" altLang="en-US" sz="160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98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Applications as by-products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268760"/>
            <a:ext cx="4464496" cy="48245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kumimoji="1" lang="en-US" altLang="ja-JP" dirty="0" smtClean="0"/>
              <a:t>This technology will be used</a:t>
            </a:r>
          </a:p>
          <a:p>
            <a:r>
              <a:rPr kumimoji="1" lang="en-US" altLang="ja-JP" dirty="0" smtClean="0"/>
              <a:t>Anti-proton decelerations</a:t>
            </a:r>
          </a:p>
          <a:p>
            <a:pPr lvl="1"/>
            <a:r>
              <a:rPr lang="en-US" altLang="ja-JP" dirty="0" smtClean="0"/>
              <a:t>ELENA deceleration cavity</a:t>
            </a:r>
          </a:p>
          <a:p>
            <a:pPr lvl="1"/>
            <a:r>
              <a:rPr kumimoji="1" lang="en-US" altLang="ja-JP" dirty="0" smtClean="0"/>
              <a:t>AD</a:t>
            </a:r>
          </a:p>
          <a:p>
            <a:r>
              <a:rPr lang="en-US" altLang="ja-JP" dirty="0" smtClean="0"/>
              <a:t>Unstable Nuclei</a:t>
            </a:r>
          </a:p>
          <a:p>
            <a:pPr lvl="1"/>
            <a:r>
              <a:rPr lang="en-US" altLang="ja-JP" dirty="0" smtClean="0"/>
              <a:t>TSR</a:t>
            </a:r>
          </a:p>
          <a:p>
            <a:r>
              <a:rPr kumimoji="1" lang="en-US" altLang="ja-JP" dirty="0" smtClean="0"/>
              <a:t>Medical Accelerators</a:t>
            </a:r>
          </a:p>
          <a:p>
            <a:pPr lvl="1"/>
            <a:r>
              <a:rPr lang="en-US" altLang="ja-JP" dirty="0" err="1" smtClean="0"/>
              <a:t>MedAustron</a:t>
            </a:r>
            <a:r>
              <a:rPr lang="en-US" altLang="ja-JP" dirty="0" smtClean="0"/>
              <a:t> (in use)</a:t>
            </a:r>
          </a:p>
          <a:p>
            <a:pPr lvl="1"/>
            <a:r>
              <a:rPr kumimoji="1" lang="en-US" altLang="ja-JP" dirty="0" smtClean="0"/>
              <a:t>KHIMA</a:t>
            </a:r>
          </a:p>
          <a:p>
            <a:pPr marL="457200" lvl="1" indent="0">
              <a:buNone/>
            </a:pPr>
            <a:r>
              <a:rPr kumimoji="1" lang="en-US" altLang="ja-JP" dirty="0" smtClean="0"/>
              <a:t>(Korean Heavy Ion Medical Accelerator)</a:t>
            </a:r>
            <a:endParaRPr kumimoji="1" lang="ja-JP" altLang="en-US" dirty="0"/>
          </a:p>
        </p:txBody>
      </p:sp>
      <p:pic>
        <p:nvPicPr>
          <p:cNvPr id="10" name="コンテンツ プレースホルダ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064" y="4308818"/>
            <a:ext cx="2866753" cy="21500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直線矢印コネクタ 10"/>
          <p:cNvCxnSpPr/>
          <p:nvPr/>
        </p:nvCxnSpPr>
        <p:spPr>
          <a:xfrm>
            <a:off x="3923928" y="4581128"/>
            <a:ext cx="1944216" cy="81662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796136" y="6003884"/>
            <a:ext cx="2178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Cavity Test at CERN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162" y="1484784"/>
            <a:ext cx="4064472" cy="23476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直線矢印コネクタ 16"/>
          <p:cNvCxnSpPr/>
          <p:nvPr/>
        </p:nvCxnSpPr>
        <p:spPr>
          <a:xfrm flipV="1">
            <a:off x="4661248" y="2060848"/>
            <a:ext cx="630832" cy="37775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6769813" y="3832418"/>
            <a:ext cx="2263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W. </a:t>
            </a:r>
            <a:r>
              <a:rPr lang="en-US" altLang="ja-JP" dirty="0" smtClean="0"/>
              <a:t>Bartmann@IPAC14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2015/10/26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767B-DA18-4EDA-91EF-4E7D7E6B3DF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30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7704" y="29308"/>
            <a:ext cx="6012668" cy="598078"/>
          </a:xfrm>
        </p:spPr>
        <p:txBody>
          <a:bodyPr/>
          <a:lstStyle/>
          <a:p>
            <a:r>
              <a:rPr kumimoji="1" lang="en-US" altLang="ja-JP" dirty="0" smtClean="0"/>
              <a:t>HEP programs at KEK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1540" y="944724"/>
            <a:ext cx="8229600" cy="5733256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Flavor physics program</a:t>
            </a:r>
          </a:p>
          <a:p>
            <a:pPr lvl="1"/>
            <a:r>
              <a:rPr kumimoji="1" lang="en-US" altLang="ja-JP" dirty="0" err="1" smtClean="0"/>
              <a:t>SuperKEKB</a:t>
            </a:r>
            <a:r>
              <a:rPr kumimoji="1" lang="en-US" altLang="ja-JP" dirty="0" smtClean="0"/>
              <a:t> and Belle II</a:t>
            </a:r>
          </a:p>
          <a:p>
            <a:pPr marL="456183" lvl="1" indent="0">
              <a:buNone/>
            </a:pPr>
            <a:r>
              <a:rPr lang="en-US" altLang="ja-JP" dirty="0" smtClean="0"/>
              <a:t>	Super high </a:t>
            </a:r>
            <a:r>
              <a:rPr lang="en-US" altLang="ja-JP" dirty="0" err="1"/>
              <a:t>l</a:t>
            </a:r>
            <a:r>
              <a:rPr lang="en-US" altLang="ja-JP" dirty="0" err="1" smtClean="0"/>
              <a:t>um</a:t>
            </a:r>
            <a:r>
              <a:rPr lang="en-US" altLang="ja-JP" dirty="0" smtClean="0"/>
              <a:t>. B factory at 8x10</a:t>
            </a:r>
            <a:r>
              <a:rPr lang="en-US" altLang="ja-JP" baseline="30000" dirty="0" smtClean="0"/>
              <a:t>35</a:t>
            </a:r>
            <a:r>
              <a:rPr lang="en-US" altLang="ja-JP" dirty="0" smtClean="0"/>
              <a:t>/cm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/s</a:t>
            </a:r>
          </a:p>
          <a:p>
            <a:pPr marL="456183" lvl="1" indent="0">
              <a:buNone/>
            </a:pPr>
            <a:r>
              <a:rPr kumimoji="1" lang="en-US" altLang="ja-JP" dirty="0" smtClean="0"/>
              <a:t>	~5x10</a:t>
            </a:r>
            <a:r>
              <a:rPr kumimoji="1" lang="en-US" altLang="ja-JP" baseline="30000" dirty="0" smtClean="0"/>
              <a:t>10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1" lang="en-US" altLang="ja-JP" dirty="0" smtClean="0"/>
              <a:t>, </a:t>
            </a:r>
            <a:r>
              <a:rPr kumimoji="1"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1" lang="en-US" altLang="ja-JP" dirty="0" smtClean="0"/>
              <a:t>, </a:t>
            </a:r>
            <a:r>
              <a:rPr kumimoji="1" lang="en-US" altLang="ja-JP" dirty="0" smtClean="0">
                <a:latin typeface="Symbol" panose="05050102010706020507" pitchFamily="18" charset="2"/>
              </a:rPr>
              <a:t>t</a:t>
            </a:r>
            <a:r>
              <a:rPr kumimoji="1" lang="en-US" altLang="ja-JP" dirty="0" smtClean="0"/>
              <a:t> sample expected in ~2024</a:t>
            </a:r>
          </a:p>
          <a:p>
            <a:pPr lvl="1"/>
            <a:r>
              <a:rPr lang="en-US" altLang="ja-JP" dirty="0" smtClean="0"/>
              <a:t>KOTO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ja-JP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ja-JP" dirty="0" smtClean="0">
                <a:sym typeface="Wingdings" panose="05000000000000000000" pitchFamily="2" charset="2"/>
              </a:rPr>
              <a:t></a:t>
            </a:r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0</a:t>
            </a:r>
            <a:r>
              <a:rPr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nn</a:t>
            </a:r>
            <a:r>
              <a:rPr lang="en-US" altLang="ja-JP" dirty="0" smtClean="0">
                <a:sym typeface="Wingdings" panose="05000000000000000000" pitchFamily="2" charset="2"/>
              </a:rPr>
              <a:t> at J-PARC</a:t>
            </a:r>
          </a:p>
          <a:p>
            <a:pPr lvl="1"/>
            <a:r>
              <a:rPr kumimoji="1" lang="en-US" altLang="ja-JP" dirty="0" smtClean="0"/>
              <a:t>COMET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</a:t>
            </a:r>
            <a:r>
              <a:rPr kumimoji="1" lang="en-US" altLang="ja-JP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</a:t>
            </a:r>
            <a:r>
              <a:rPr kumimoji="1" lang="en-US" altLang="ja-JP" dirty="0" smtClean="0">
                <a:sym typeface="Wingdings" panose="05000000000000000000" pitchFamily="2" charset="2"/>
              </a:rPr>
              <a:t> conversion search at J-PARC</a:t>
            </a:r>
          </a:p>
          <a:p>
            <a:pPr lvl="1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</a:t>
            </a:r>
            <a:r>
              <a:rPr lang="en-US" altLang="ja-JP" baseline="-2500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dirty="0" smtClean="0">
                <a:sym typeface="Wingdings" panose="05000000000000000000" pitchFamily="2" charset="2"/>
              </a:rPr>
              <a:t>-2/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dirty="0" err="1" smtClean="0">
                <a:sym typeface="Wingdings" panose="05000000000000000000" pitchFamily="2" charset="2"/>
              </a:rPr>
              <a:t>EDM</a:t>
            </a:r>
            <a:r>
              <a:rPr lang="en-US" altLang="ja-JP" dirty="0" smtClean="0">
                <a:sym typeface="Wingdings" panose="05000000000000000000" pitchFamily="2" charset="2"/>
              </a:rPr>
              <a:t> measurement at J-PARC MLF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Neutron EDM measurement at TRIUMF</a:t>
            </a:r>
          </a:p>
          <a:p>
            <a:r>
              <a:rPr lang="en-US" altLang="ja-JP" dirty="0"/>
              <a:t>Neutrino program</a:t>
            </a:r>
          </a:p>
          <a:p>
            <a:pPr lvl="1"/>
            <a:r>
              <a:rPr lang="en-US" altLang="ja-JP" dirty="0"/>
              <a:t>T2K long baseline neutrino</a:t>
            </a:r>
            <a:r>
              <a:rPr lang="ja-JP" altLang="en-US" dirty="0"/>
              <a:t> </a:t>
            </a:r>
            <a:r>
              <a:rPr lang="en-US" altLang="ja-JP" dirty="0"/>
              <a:t>experiment</a:t>
            </a:r>
          </a:p>
          <a:p>
            <a:pPr marL="456183" lvl="1" indent="0">
              <a:buNone/>
            </a:pPr>
            <a:r>
              <a:rPr lang="en-US" altLang="ja-JP" dirty="0"/>
              <a:t>	J-PARC -----&gt; 295km ---</a:t>
            </a:r>
            <a:r>
              <a:rPr lang="en-US" altLang="ja-JP" dirty="0">
                <a:sym typeface="Wingdings" panose="05000000000000000000" pitchFamily="2" charset="2"/>
              </a:rPr>
              <a:t>-&gt;</a:t>
            </a:r>
            <a:r>
              <a:rPr lang="en-US" altLang="ja-JP" dirty="0"/>
              <a:t> </a:t>
            </a:r>
            <a:r>
              <a:rPr lang="en-US" altLang="ja-JP" dirty="0" err="1"/>
              <a:t>SuperKamiokande</a:t>
            </a:r>
            <a:endParaRPr lang="en-US" altLang="ja-JP" dirty="0"/>
          </a:p>
          <a:p>
            <a:pPr lvl="1"/>
            <a:r>
              <a:rPr lang="en-US" altLang="ja-JP" dirty="0"/>
              <a:t>Future roadmap: 750kW upgrade and </a:t>
            </a:r>
            <a:r>
              <a:rPr lang="en-US" altLang="ja-JP" dirty="0" err="1" smtClean="0"/>
              <a:t>HyperKamiokande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Energy frontier program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ATLAS at LHC</a:t>
            </a:r>
          </a:p>
          <a:p>
            <a:pPr lvl="1"/>
            <a:r>
              <a:rPr kumimoji="1" lang="en-US" altLang="ja-JP" dirty="0" smtClean="0"/>
              <a:t>ILC</a:t>
            </a:r>
          </a:p>
          <a:p>
            <a:pPr lvl="2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25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 descr="KEKair2004-04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19" name="Text Box 4"/>
          <p:cNvSpPr txBox="1">
            <a:spLocks noChangeArrowheads="1"/>
          </p:cNvSpPr>
          <p:nvPr/>
        </p:nvSpPr>
        <p:spPr bwMode="auto">
          <a:xfrm>
            <a:off x="468326" y="103188"/>
            <a:ext cx="36718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lnSpc>
                <a:spcPct val="80000"/>
              </a:lnSpc>
              <a:spcBef>
                <a:spcPct val="20000"/>
              </a:spcBef>
              <a:buFont typeface="Times" pitchFamily="18" charset="0"/>
              <a:buAutoNum type="arabicPeriod"/>
              <a:defRPr kumimoji="1" sz="28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1pPr>
            <a:lvl2pPr marL="742950" indent="-285750" eaLnBrk="0" hangingPunct="0">
              <a:lnSpc>
                <a:spcPct val="80000"/>
              </a:lnSpc>
              <a:spcBef>
                <a:spcPct val="20000"/>
              </a:spcBef>
              <a:buSzPct val="75000"/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SzPct val="50000"/>
              <a:buFont typeface="Osaka" charset="-128"/>
              <a:buChar char="■"/>
              <a:defRPr kumimoji="1" sz="24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3600" b="1">
                <a:solidFill>
                  <a:srgbClr val="FFFFFF"/>
                </a:solidFill>
                <a:latin typeface="Arial" pitchFamily="34" charset="0"/>
                <a:ea typeface="ＭＳ ゴシック" pitchFamily="49" charset="-128"/>
                <a:cs typeface="Arial" pitchFamily="34" charset="0"/>
              </a:rPr>
              <a:t>KEKB and Belle</a:t>
            </a:r>
          </a:p>
        </p:txBody>
      </p:sp>
      <p:pic>
        <p:nvPicPr>
          <p:cNvPr id="137220" name="Picture 5" descr="kekb_t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"/>
            <a:ext cx="3048000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1" name="Picture 3" descr="Belle_vie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959226"/>
            <a:ext cx="4356100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2" name="Text Box 4"/>
          <p:cNvSpPr txBox="1">
            <a:spLocks noChangeArrowheads="1"/>
          </p:cNvSpPr>
          <p:nvPr/>
        </p:nvSpPr>
        <p:spPr bwMode="auto">
          <a:xfrm>
            <a:off x="3176" y="1052513"/>
            <a:ext cx="5391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lnSpc>
                <a:spcPct val="80000"/>
              </a:lnSpc>
              <a:spcBef>
                <a:spcPct val="20000"/>
              </a:spcBef>
              <a:buFont typeface="Times" pitchFamily="18" charset="0"/>
              <a:buAutoNum type="arabicPeriod"/>
              <a:defRPr kumimoji="1" sz="28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1pPr>
            <a:lvl2pPr marL="742950" indent="-285750" eaLnBrk="0" hangingPunct="0">
              <a:lnSpc>
                <a:spcPct val="80000"/>
              </a:lnSpc>
              <a:spcBef>
                <a:spcPct val="20000"/>
              </a:spcBef>
              <a:buSzPct val="75000"/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SzPct val="50000"/>
              <a:buFont typeface="Osaka" charset="-128"/>
              <a:buChar char="■"/>
              <a:defRPr kumimoji="1" sz="24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ヒラギノ角ゴ Pro W6"/>
                <a:ea typeface="ヒラギノ角ゴ Pro W6"/>
                <a:cs typeface="ヒラギノ角ゴ Pro W6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3600" b="1">
                <a:solidFill>
                  <a:srgbClr val="FFFFFF"/>
                </a:solidFill>
                <a:latin typeface="Arial" pitchFamily="34" charset="0"/>
                <a:ea typeface="ＭＳ ゴシック" pitchFamily="49" charset="-128"/>
                <a:cs typeface="Arial" pitchFamily="34" charset="0"/>
              </a:rPr>
              <a:t>SuperKEKB and Belle II</a:t>
            </a:r>
          </a:p>
        </p:txBody>
      </p:sp>
      <p:sp>
        <p:nvSpPr>
          <p:cNvPr id="2" name="下矢印 1"/>
          <p:cNvSpPr/>
          <p:nvPr/>
        </p:nvSpPr>
        <p:spPr>
          <a:xfrm>
            <a:off x="2268581" y="652506"/>
            <a:ext cx="287337" cy="503237"/>
          </a:xfrm>
          <a:prstGeom prst="downArrow">
            <a:avLst>
              <a:gd name="adj1" fmla="val 50000"/>
              <a:gd name="adj2" fmla="val 99798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132" tIns="45567" rIns="91132" bIns="45567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" b="9064"/>
          <a:stretch>
            <a:fillRect/>
          </a:stretch>
        </p:blipFill>
        <p:spPr bwMode="auto">
          <a:xfrm>
            <a:off x="1373188" y="1400175"/>
            <a:ext cx="7083425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円/楕円 13"/>
          <p:cNvSpPr/>
          <p:nvPr/>
        </p:nvSpPr>
        <p:spPr>
          <a:xfrm>
            <a:off x="4305301" y="2133601"/>
            <a:ext cx="1219200" cy="53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132" tIns="45567" rIns="91132" bIns="45567" anchor="ctr"/>
          <a:lstStyle/>
          <a:p>
            <a:pPr algn="ctr">
              <a:defRPr/>
            </a:pPr>
            <a:endParaRPr kumimoji="0" lang="ja-JP" altLang="en-US">
              <a:solidFill>
                <a:srgbClr val="FFFFFF"/>
              </a:solidFill>
            </a:endParaRPr>
          </a:p>
        </p:txBody>
      </p:sp>
      <p:sp>
        <p:nvSpPr>
          <p:cNvPr id="69643" name="Rectangle 19"/>
          <p:cNvSpPr>
            <a:spLocks/>
          </p:cNvSpPr>
          <p:nvPr/>
        </p:nvSpPr>
        <p:spPr bwMode="auto">
          <a:xfrm>
            <a:off x="3934962" y="2359287"/>
            <a:ext cx="1440160" cy="30777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40508" bIns="0">
            <a:spAutoFit/>
          </a:bodyPr>
          <a:lstStyle/>
          <a:p>
            <a:pPr>
              <a:defRPr/>
            </a:pPr>
            <a:r>
              <a:rPr kumimoji="0" lang="en-US" altLang="ja-JP" sz="2000" dirty="0" err="1">
                <a:solidFill>
                  <a:srgbClr val="000000"/>
                </a:solidFill>
                <a:latin typeface="Bodoni MT" pitchFamily="18" charset="0"/>
                <a:cs typeface="Arial" pitchFamily="34" charset="0"/>
              </a:rPr>
              <a:t>SuperKEKB</a:t>
            </a:r>
            <a:endParaRPr kumimoji="0" lang="ja-JP" altLang="en-US" sz="2000" dirty="0">
              <a:solidFill>
                <a:srgbClr val="000000"/>
              </a:solidFill>
              <a:latin typeface="Bodoni MT" pitchFamily="18" charset="0"/>
              <a:cs typeface="Arial" pitchFamily="34" charset="0"/>
            </a:endParaRPr>
          </a:p>
        </p:txBody>
      </p:sp>
      <p:pic>
        <p:nvPicPr>
          <p:cNvPr id="149511" name="図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1257301"/>
            <a:ext cx="2259013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2" name="Picture 33" descr="&#10;ARES のコピー                                                  0004FF1BMacintosh HD                   C12DDCCD: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706" y="3902118"/>
            <a:ext cx="2001837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13" name="Line 47"/>
          <p:cNvSpPr>
            <a:spLocks noChangeShapeType="1"/>
          </p:cNvSpPr>
          <p:nvPr/>
        </p:nvSpPr>
        <p:spPr bwMode="auto">
          <a:xfrm flipH="1">
            <a:off x="3346450" y="2166938"/>
            <a:ext cx="604838" cy="192087"/>
          </a:xfrm>
          <a:prstGeom prst="line">
            <a:avLst/>
          </a:prstGeom>
          <a:noFill/>
          <a:ln w="38100">
            <a:solidFill>
              <a:srgbClr val="F7020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132" tIns="45567" rIns="91132" bIns="45567" anchor="ctr"/>
          <a:lstStyle/>
          <a:p>
            <a:endParaRPr lang="ja-JP" altLang="en-US"/>
          </a:p>
        </p:txBody>
      </p:sp>
      <p:sp>
        <p:nvSpPr>
          <p:cNvPr id="149514" name="Line 50"/>
          <p:cNvSpPr>
            <a:spLocks noChangeShapeType="1"/>
          </p:cNvSpPr>
          <p:nvPr/>
        </p:nvSpPr>
        <p:spPr bwMode="auto">
          <a:xfrm flipH="1">
            <a:off x="6000750" y="3327400"/>
            <a:ext cx="533400" cy="304800"/>
          </a:xfrm>
          <a:prstGeom prst="line">
            <a:avLst/>
          </a:prstGeom>
          <a:noFill/>
          <a:ln w="38100">
            <a:solidFill>
              <a:srgbClr val="000BF7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132" tIns="45567" rIns="91132" bIns="45567" anchor="ctr"/>
          <a:lstStyle/>
          <a:p>
            <a:endParaRPr lang="ja-JP" altLang="en-US"/>
          </a:p>
        </p:txBody>
      </p:sp>
      <p:pic>
        <p:nvPicPr>
          <p:cNvPr id="149515" name="Picture 1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8" y="5213350"/>
            <a:ext cx="19812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16" name="テキスト ボックス 48"/>
          <p:cNvSpPr txBox="1">
            <a:spLocks noChangeArrowheads="1"/>
          </p:cNvSpPr>
          <p:nvPr/>
        </p:nvSpPr>
        <p:spPr bwMode="auto">
          <a:xfrm>
            <a:off x="7078664" y="3325813"/>
            <a:ext cx="206533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Add RF systems for higher beam current</a:t>
            </a:r>
          </a:p>
        </p:txBody>
      </p:sp>
      <p:sp>
        <p:nvSpPr>
          <p:cNvPr id="149517" name="テキスト ボックス 49"/>
          <p:cNvSpPr txBox="1">
            <a:spLocks noChangeArrowheads="1"/>
          </p:cNvSpPr>
          <p:nvPr/>
        </p:nvSpPr>
        <p:spPr bwMode="auto">
          <a:xfrm>
            <a:off x="5470525" y="4638675"/>
            <a:ext cx="17907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Positron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capture section</a:t>
            </a:r>
          </a:p>
        </p:txBody>
      </p:sp>
      <p:sp>
        <p:nvSpPr>
          <p:cNvPr id="149518" name="テキスト ボックス 52"/>
          <p:cNvSpPr txBox="1">
            <a:spLocks noChangeArrowheads="1"/>
          </p:cNvSpPr>
          <p:nvPr/>
        </p:nvSpPr>
        <p:spPr bwMode="auto">
          <a:xfrm>
            <a:off x="2568575" y="4135438"/>
            <a:ext cx="21605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Damping ring for low emittance </a:t>
            </a:r>
            <a:r>
              <a:rPr kumimoji="0" lang="en-US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posi</a:t>
            </a:r>
            <a:r>
              <a:rPr lang="en-US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injection</a:t>
            </a:r>
          </a:p>
        </p:txBody>
      </p:sp>
      <p:pic>
        <p:nvPicPr>
          <p:cNvPr id="149519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2" t="16899" r="15434" b="9969"/>
          <a:stretch>
            <a:fillRect/>
          </a:stretch>
        </p:blipFill>
        <p:spPr bwMode="auto">
          <a:xfrm>
            <a:off x="6878638" y="1508125"/>
            <a:ext cx="221615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20" name="テキスト ボックス 1"/>
          <p:cNvSpPr txBox="1">
            <a:spLocks noChangeArrowheads="1"/>
          </p:cNvSpPr>
          <p:nvPr/>
        </p:nvSpPr>
        <p:spPr bwMode="auto">
          <a:xfrm>
            <a:off x="6965951" y="965200"/>
            <a:ext cx="217646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latin typeface="Arial" pitchFamily="34" charset="0"/>
              </a:rPr>
              <a:t>IR with </a:t>
            </a:r>
            <a:r>
              <a:rPr lang="en-US" altLang="ja-JP" sz="1600">
                <a:latin typeface="Symbol" pitchFamily="18" charset="2"/>
              </a:rPr>
              <a:t>b</a:t>
            </a:r>
            <a:r>
              <a:rPr lang="en-US" altLang="ja-JP" sz="1600" baseline="-2500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ja-JP" sz="1600">
                <a:latin typeface="Arial" pitchFamily="34" charset="0"/>
              </a:rPr>
              <a:t>*=0.3mm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latin typeface="Arial" pitchFamily="34" charset="0"/>
              </a:rPr>
              <a:t>SC final focus system</a:t>
            </a:r>
            <a:endParaRPr lang="ja-JP" altLang="en-US" sz="1600">
              <a:latin typeface="Arial" pitchFamily="34" charset="0"/>
            </a:endParaRPr>
          </a:p>
        </p:txBody>
      </p:sp>
      <p:sp>
        <p:nvSpPr>
          <p:cNvPr id="149521" name="テキスト ボックス 2"/>
          <p:cNvSpPr txBox="1">
            <a:spLocks noChangeArrowheads="1"/>
          </p:cNvSpPr>
          <p:nvPr/>
        </p:nvSpPr>
        <p:spPr bwMode="auto">
          <a:xfrm>
            <a:off x="150814" y="952501"/>
            <a:ext cx="21002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latin typeface="Arial" pitchFamily="34" charset="0"/>
              </a:rPr>
              <a:t>Low emittance lattice</a:t>
            </a:r>
            <a:endParaRPr lang="ja-JP" altLang="en-US" sz="1600">
              <a:latin typeface="Arial" pitchFamily="34" charset="0"/>
            </a:endParaRPr>
          </a:p>
        </p:txBody>
      </p:sp>
      <p:sp>
        <p:nvSpPr>
          <p:cNvPr id="149522" name="テキスト ボックス 3"/>
          <p:cNvSpPr txBox="1">
            <a:spLocks noChangeArrowheads="1"/>
          </p:cNvSpPr>
          <p:nvPr/>
        </p:nvSpPr>
        <p:spPr bwMode="auto">
          <a:xfrm>
            <a:off x="5886468" y="3594143"/>
            <a:ext cx="823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i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sz="1400" baseline="30000">
                <a:latin typeface="Arial" pitchFamily="34" charset="0"/>
              </a:rPr>
              <a:t>+</a:t>
            </a:r>
            <a:r>
              <a:rPr lang="en-US" altLang="ja-JP" sz="1400">
                <a:latin typeface="Arial" pitchFamily="34" charset="0"/>
              </a:rPr>
              <a:t>(3.6A)</a:t>
            </a:r>
            <a:endParaRPr lang="ja-JP" altLang="en-US" sz="1400">
              <a:latin typeface="Arial" pitchFamily="34" charset="0"/>
            </a:endParaRPr>
          </a:p>
        </p:txBody>
      </p:sp>
      <p:sp>
        <p:nvSpPr>
          <p:cNvPr id="149523" name="テキスト ボックス 55"/>
          <p:cNvSpPr txBox="1">
            <a:spLocks noChangeArrowheads="1"/>
          </p:cNvSpPr>
          <p:nvPr/>
        </p:nvSpPr>
        <p:spPr bwMode="auto">
          <a:xfrm>
            <a:off x="3895725" y="1949493"/>
            <a:ext cx="819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i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sz="1400" baseline="30000">
                <a:latin typeface="Symbol" pitchFamily="18" charset="2"/>
              </a:rPr>
              <a:t>-</a:t>
            </a:r>
            <a:r>
              <a:rPr lang="en-US" altLang="ja-JP" sz="1400">
                <a:latin typeface="Arial" pitchFamily="34" charset="0"/>
              </a:rPr>
              <a:t>(2.6A)</a:t>
            </a:r>
            <a:endParaRPr lang="ja-JP" altLang="en-US" sz="1400">
              <a:latin typeface="Arial" pitchFamily="34" charset="0"/>
            </a:endParaRPr>
          </a:p>
        </p:txBody>
      </p:sp>
      <p:pic>
        <p:nvPicPr>
          <p:cNvPr id="149524" name="Picture 28" descr="newduct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4897439"/>
            <a:ext cx="2836863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25" name="Text Box 29"/>
          <p:cNvSpPr txBox="1">
            <a:spLocks noChangeArrowheads="1"/>
          </p:cNvSpPr>
          <p:nvPr/>
        </p:nvSpPr>
        <p:spPr bwMode="auto">
          <a:xfrm>
            <a:off x="100014" y="5988050"/>
            <a:ext cx="72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025" tIns="45514" rIns="91025" bIns="45514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FF0000"/>
                </a:solidFill>
                <a:latin typeface="Arial" pitchFamily="34" charset="0"/>
              </a:rPr>
              <a:t>Beam</a:t>
            </a:r>
          </a:p>
        </p:txBody>
      </p:sp>
      <p:sp>
        <p:nvSpPr>
          <p:cNvPr id="149526" name="Line 30"/>
          <p:cNvSpPr>
            <a:spLocks noChangeShapeType="1"/>
          </p:cNvSpPr>
          <p:nvPr/>
        </p:nvSpPr>
        <p:spPr bwMode="auto">
          <a:xfrm flipV="1">
            <a:off x="704850" y="5848351"/>
            <a:ext cx="428625" cy="2651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025" tIns="45514" rIns="91025" bIns="45514"/>
          <a:lstStyle/>
          <a:p>
            <a:endParaRPr lang="ja-JP" altLang="en-US"/>
          </a:p>
        </p:txBody>
      </p:sp>
      <p:sp>
        <p:nvSpPr>
          <p:cNvPr id="149527" name="Line 34"/>
          <p:cNvSpPr>
            <a:spLocks noChangeShapeType="1"/>
          </p:cNvSpPr>
          <p:nvPr/>
        </p:nvSpPr>
        <p:spPr bwMode="auto">
          <a:xfrm flipV="1">
            <a:off x="889000" y="5848393"/>
            <a:ext cx="917575" cy="36671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025" tIns="45514" rIns="91025" bIns="45514"/>
          <a:lstStyle/>
          <a:p>
            <a:endParaRPr lang="ja-JP" altLang="en-US"/>
          </a:p>
        </p:txBody>
      </p:sp>
      <p:sp>
        <p:nvSpPr>
          <p:cNvPr id="149528" name="Text Box 35"/>
          <p:cNvSpPr txBox="1">
            <a:spLocks noChangeArrowheads="1"/>
          </p:cNvSpPr>
          <p:nvPr/>
        </p:nvSpPr>
        <p:spPr bwMode="auto">
          <a:xfrm>
            <a:off x="93706" y="4943475"/>
            <a:ext cx="12715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025" tIns="45514" rIns="91025" bIns="45514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>
                <a:solidFill>
                  <a:srgbClr val="FF21B5"/>
                </a:solidFill>
                <a:latin typeface="Arial" pitchFamily="34" charset="0"/>
              </a:rPr>
              <a:t>NEG pumps</a:t>
            </a:r>
          </a:p>
        </p:txBody>
      </p:sp>
      <p:sp>
        <p:nvSpPr>
          <p:cNvPr id="149529" name="Line 36"/>
          <p:cNvSpPr>
            <a:spLocks noChangeShapeType="1"/>
          </p:cNvSpPr>
          <p:nvPr/>
        </p:nvSpPr>
        <p:spPr bwMode="auto">
          <a:xfrm>
            <a:off x="452439" y="5178425"/>
            <a:ext cx="130175" cy="47625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025" tIns="45514" rIns="91025" bIns="45514"/>
          <a:lstStyle/>
          <a:p>
            <a:endParaRPr lang="ja-JP" altLang="en-US"/>
          </a:p>
        </p:txBody>
      </p:sp>
      <p:sp>
        <p:nvSpPr>
          <p:cNvPr id="149530" name="Text Box 29"/>
          <p:cNvSpPr txBox="1">
            <a:spLocks noChangeArrowheads="1"/>
          </p:cNvSpPr>
          <p:nvPr/>
        </p:nvSpPr>
        <p:spPr bwMode="auto">
          <a:xfrm>
            <a:off x="1101726" y="6042025"/>
            <a:ext cx="72390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025" tIns="45514" rIns="91025" bIns="45514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FF"/>
                </a:solidFill>
                <a:latin typeface="Arial" pitchFamily="34" charset="0"/>
              </a:rPr>
              <a:t>SR</a:t>
            </a:r>
          </a:p>
        </p:txBody>
      </p:sp>
      <p:sp>
        <p:nvSpPr>
          <p:cNvPr id="149531" name="テキスト ボックス 4"/>
          <p:cNvSpPr txBox="1">
            <a:spLocks noChangeArrowheads="1"/>
          </p:cNvSpPr>
          <p:nvPr/>
        </p:nvSpPr>
        <p:spPr bwMode="auto">
          <a:xfrm>
            <a:off x="1646239" y="6143625"/>
            <a:ext cx="273843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132" tIns="45567" rIns="91132" bIns="45567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latin typeface="Arial" pitchFamily="34" charset="0"/>
              </a:rPr>
              <a:t>LER beampipe to suppress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latin typeface="Arial" pitchFamily="34" charset="0"/>
              </a:rPr>
              <a:t>photoelectron instability</a:t>
            </a:r>
            <a:endParaRPr lang="ja-JP" altLang="en-US" sz="1600">
              <a:latin typeface="Arial" pitchFamily="34" charset="0"/>
            </a:endParaRPr>
          </a:p>
        </p:txBody>
      </p:sp>
      <p:sp>
        <p:nvSpPr>
          <p:cNvPr id="14953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Accelerator upgrade</a:t>
            </a:r>
            <a:endParaRPr lang="ja-JP" altLang="en-US" smtClean="0"/>
          </a:p>
        </p:txBody>
      </p:sp>
      <p:pic>
        <p:nvPicPr>
          <p:cNvPr id="149533" name="Picture 13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464" y="0"/>
            <a:ext cx="1379537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2015/10/26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DA9AB-68BF-4C1C-A55C-6322ECA1799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EK 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CG-report">
  <a:themeElements>
    <a:clrScheme name="KCG-repo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CG-report">
      <a:majorFont>
        <a:latin typeface="Charcoal"/>
        <a:ea typeface="ヒラギノ角ゴ Pro W6"/>
        <a:cs typeface="ヒラギノ角ゴ Pro W6"/>
      </a:majorFont>
      <a:minorFont>
        <a:latin typeface="ヒラギノ角ゴ Pro W6"/>
        <a:ea typeface="ヒラギノ角ゴ Pro W6"/>
        <a:cs typeface="ヒラギノ角ゴ Pro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KCG-repo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CG-repo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CG-repo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CG-repo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CG-repo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CG-repo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CG-repo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CG-repo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CG-repo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CG-repo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CG-repo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CG-repo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KEK 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38160</TotalTime>
  <Words>4175</Words>
  <Application>Microsoft Office PowerPoint</Application>
  <PresentationFormat>画面に合わせる (4:3)</PresentationFormat>
  <Paragraphs>924</Paragraphs>
  <Slides>63</Slides>
  <Notes>19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30</vt:i4>
      </vt:variant>
      <vt:variant>
        <vt:lpstr>テーマ</vt:lpstr>
      </vt:variant>
      <vt:variant>
        <vt:i4>7</vt:i4>
      </vt:variant>
      <vt:variant>
        <vt:lpstr>スライド タイトル</vt:lpstr>
      </vt:variant>
      <vt:variant>
        <vt:i4>63</vt:i4>
      </vt:variant>
    </vt:vector>
  </HeadingPairs>
  <TitlesOfParts>
    <vt:vector size="100" baseType="lpstr">
      <vt:lpstr>Charcoal</vt:lpstr>
      <vt:lpstr>Gill Sans</vt:lpstr>
      <vt:lpstr>HGPｺﾞｼｯｸE</vt:lpstr>
      <vt:lpstr>HGP創英角ﾎﾟｯﾌﾟ体</vt:lpstr>
      <vt:lpstr>HGP明朝E</vt:lpstr>
      <vt:lpstr>HGSｺﾞｼｯｸE</vt:lpstr>
      <vt:lpstr>HG丸ｺﾞｼｯｸM-PRO</vt:lpstr>
      <vt:lpstr>HG創英角ﾎﾟｯﾌﾟ体</vt:lpstr>
      <vt:lpstr>HG明朝B</vt:lpstr>
      <vt:lpstr>ＭＳ Ｐゴシック</vt:lpstr>
      <vt:lpstr>ＭＳ ゴシック</vt:lpstr>
      <vt:lpstr>ＭＳ 明朝</vt:lpstr>
      <vt:lpstr>Osaka</vt:lpstr>
      <vt:lpstr>ヒラギノ角ゴ Pro W3</vt:lpstr>
      <vt:lpstr>ヒラギノ角ゴ Pro W6</vt:lpstr>
      <vt:lpstr>Arial</vt:lpstr>
      <vt:lpstr>Arial Black</vt:lpstr>
      <vt:lpstr>Arial Bold</vt:lpstr>
      <vt:lpstr>Bodoni MT</vt:lpstr>
      <vt:lpstr>Calibri</vt:lpstr>
      <vt:lpstr>Cambria Math</vt:lpstr>
      <vt:lpstr>Comic Sans MS</vt:lpstr>
      <vt:lpstr>Forte</vt:lpstr>
      <vt:lpstr>Georgia</vt:lpstr>
      <vt:lpstr>Helvetica</vt:lpstr>
      <vt:lpstr>Symbol</vt:lpstr>
      <vt:lpstr>Tahoma</vt:lpstr>
      <vt:lpstr>Times</vt:lpstr>
      <vt:lpstr>Times New Roman</vt:lpstr>
      <vt:lpstr>Wingdings</vt:lpstr>
      <vt:lpstr>KEK Standard</vt:lpstr>
      <vt:lpstr>デザインの設定</vt:lpstr>
      <vt:lpstr>9_Office テーマ</vt:lpstr>
      <vt:lpstr>KCG-report</vt:lpstr>
      <vt:lpstr>1_Office Theme</vt:lpstr>
      <vt:lpstr>Office テーマ</vt:lpstr>
      <vt:lpstr>1_KEK Standard</vt:lpstr>
      <vt:lpstr>KEK and HiLumi LHC</vt:lpstr>
      <vt:lpstr>Contents</vt:lpstr>
      <vt:lpstr>PowerPoint プレゼンテーション</vt:lpstr>
      <vt:lpstr>KEK new organization since April </vt:lpstr>
      <vt:lpstr>PowerPoint プレゼンテーション</vt:lpstr>
      <vt:lpstr>PowerPoint プレゼンテーション</vt:lpstr>
      <vt:lpstr>HEP programs at KEK</vt:lpstr>
      <vt:lpstr>PowerPoint プレゼンテーション</vt:lpstr>
      <vt:lpstr>Accelerator upgrade</vt:lpstr>
      <vt:lpstr>Belle-II Collaboration</vt:lpstr>
      <vt:lpstr>Belle II Detector Upgrade</vt:lpstr>
      <vt:lpstr>PowerPoint プレゼンテーション</vt:lpstr>
      <vt:lpstr>SuperKEKB luminosity projection</vt:lpstr>
      <vt:lpstr>Interaction Region</vt:lpstr>
      <vt:lpstr>J-PARC</vt:lpstr>
      <vt:lpstr>T2K (Tokai to Kamioka)  experiment</vt:lpstr>
      <vt:lpstr>T2K latest achievements</vt:lpstr>
      <vt:lpstr>Next generation LBL experiment</vt:lpstr>
      <vt:lpstr>PowerPoint プレゼンテーション</vt:lpstr>
      <vt:lpstr>J-PARC KOTO experiment              </vt:lpstr>
      <vt:lpstr>COMET Phase I &amp; II</vt:lpstr>
      <vt:lpstr>International Linear Collider</vt:lpstr>
      <vt:lpstr>PowerPoint プレゼンテーション</vt:lpstr>
      <vt:lpstr>KEK activities: Summary</vt:lpstr>
      <vt:lpstr>FY2015: Special year!</vt:lpstr>
      <vt:lpstr>HiLumi LHC and KEK/Japan</vt:lpstr>
      <vt:lpstr>Recommendation of JAHEP sub-comm.</vt:lpstr>
      <vt:lpstr>KEK roadmap / Review</vt:lpstr>
      <vt:lpstr>Steps toward requesting new resource</vt:lpstr>
      <vt:lpstr>R&amp;D projects for HL-LHC</vt:lpstr>
      <vt:lpstr>PowerPoint プレゼンテーション</vt:lpstr>
      <vt:lpstr>D1 Magnet</vt:lpstr>
      <vt:lpstr>CERN-KEK Collaboration on Crab Cavity </vt:lpstr>
      <vt:lpstr>Ozonized water rinsing jig and our clean room for rinsing and re-assembling after VEP</vt:lpstr>
      <vt:lpstr>Beam monitoring</vt:lpstr>
      <vt:lpstr>PowerPoint プレゼンテーション</vt:lpstr>
      <vt:lpstr>LIU:  RF for PS booster</vt:lpstr>
      <vt:lpstr>Conclusions</vt:lpstr>
      <vt:lpstr>Backup slides</vt:lpstr>
      <vt:lpstr>PowerPoint プレゼンテーション</vt:lpstr>
      <vt:lpstr>Latest Design Parameters of MBXF for D1</vt:lpstr>
      <vt:lpstr>2m-long Model Magnet - Overview</vt:lpstr>
      <vt:lpstr>200 mm Long Mechanical Short Model</vt:lpstr>
      <vt:lpstr>Development of the 1st 2-m Model at KEK</vt:lpstr>
      <vt:lpstr>CERN-KEK collaboration  on the crab cavity development</vt:lpstr>
      <vt:lpstr>Vertical electro-polishing at KEK</vt:lpstr>
      <vt:lpstr>Vertical EP apparatus </vt:lpstr>
      <vt:lpstr>Timetable for Vertical EP at KEK</vt:lpstr>
      <vt:lpstr>Rotation jig and dummy cavity to support the cavity during VEP</vt:lpstr>
      <vt:lpstr>Ozonized water rinsing jig and our clean room for rinsing and re-assembling after VEP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LIU-RF Collaboration Status</vt:lpstr>
      <vt:lpstr>Contributions for PSB RF Upgrade</vt:lpstr>
      <vt:lpstr>Recent Progress of PSB RF upgrade</vt:lpstr>
      <vt:lpstr>Future contribution for PSB RF</vt:lpstr>
      <vt:lpstr>Contributions for PS Damper</vt:lpstr>
      <vt:lpstr>Recent Progress for Damper </vt:lpstr>
      <vt:lpstr>Other Applications as by-products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yamauchi</dc:creator>
  <cp:lastModifiedBy>toku</cp:lastModifiedBy>
  <cp:revision>150</cp:revision>
  <cp:lastPrinted>2015-04-14T10:23:21Z</cp:lastPrinted>
  <dcterms:created xsi:type="dcterms:W3CDTF">2015-02-23T05:26:10Z</dcterms:created>
  <dcterms:modified xsi:type="dcterms:W3CDTF">2015-10-26T08:16:57Z</dcterms:modified>
</cp:coreProperties>
</file>