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.xml" ContentType="application/vnd.openxmlformats-officedocument.drawingml.char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9" r:id="rId1"/>
  </p:sldMasterIdLst>
  <p:notesMasterIdLst>
    <p:notesMasterId r:id="rId29"/>
  </p:notesMasterIdLst>
  <p:handoutMasterIdLst>
    <p:handoutMasterId r:id="rId30"/>
  </p:handoutMasterIdLst>
  <p:sldIdLst>
    <p:sldId id="300" r:id="rId2"/>
    <p:sldId id="327" r:id="rId3"/>
    <p:sldId id="332" r:id="rId4"/>
    <p:sldId id="343" r:id="rId5"/>
    <p:sldId id="334" r:id="rId6"/>
    <p:sldId id="355" r:id="rId7"/>
    <p:sldId id="345" r:id="rId8"/>
    <p:sldId id="346" r:id="rId9"/>
    <p:sldId id="331" r:id="rId10"/>
    <p:sldId id="347" r:id="rId11"/>
    <p:sldId id="348" r:id="rId12"/>
    <p:sldId id="335" r:id="rId13"/>
    <p:sldId id="356" r:id="rId14"/>
    <p:sldId id="336" r:id="rId15"/>
    <p:sldId id="337" r:id="rId16"/>
    <p:sldId id="338" r:id="rId17"/>
    <p:sldId id="339" r:id="rId18"/>
    <p:sldId id="357" r:id="rId19"/>
    <p:sldId id="354" r:id="rId20"/>
    <p:sldId id="359" r:id="rId21"/>
    <p:sldId id="353" r:id="rId22"/>
    <p:sldId id="342" r:id="rId23"/>
    <p:sldId id="319" r:id="rId24"/>
    <p:sldId id="358" r:id="rId25"/>
    <p:sldId id="349" r:id="rId26"/>
    <p:sldId id="350" r:id="rId27"/>
    <p:sldId id="351" r:id="rId2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8000"/>
    <a:srgbClr val="0B3DA6"/>
    <a:srgbClr val="FFD405"/>
    <a:srgbClr val="FF0CF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19" autoAdjust="0"/>
    <p:restoredTop sz="82101" autoAdjust="0"/>
  </p:normalViewPr>
  <p:slideViewPr>
    <p:cSldViewPr snapToGrid="0" snapToObjects="1">
      <p:cViewPr varScale="1">
        <p:scale>
          <a:sx n="109" d="100"/>
          <a:sy n="109" d="100"/>
        </p:scale>
        <p:origin x="183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ANSYS\StrandBulk\Sum-up%20simulation_+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946999728482222"/>
          <c:y val="3.5685320356853213E-2"/>
          <c:w val="0.76594225721784803"/>
          <c:h val="0.82026502161682358"/>
        </c:manualLayout>
      </c:layout>
      <c:scatterChart>
        <c:scatterStyle val="lineMarker"/>
        <c:varyColors val="0"/>
        <c:ser>
          <c:idx val="0"/>
          <c:order val="0"/>
          <c:tx>
            <c:v>Max. Stress in Copper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Sheet1!$A$7:$A$13</c:f>
              <c:numCache>
                <c:formatCode>General</c:formatCode>
                <c:ptCount val="7"/>
                <c:pt idx="0">
                  <c:v>4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600</c:v>
                </c:pt>
                <c:pt idx="6">
                  <c:v>800</c:v>
                </c:pt>
              </c:numCache>
            </c:numRef>
          </c:xVal>
          <c:yVal>
            <c:numRef>
              <c:f>Sheet1!$L$7:$L$13</c:f>
              <c:numCache>
                <c:formatCode>General</c:formatCode>
                <c:ptCount val="7"/>
                <c:pt idx="0">
                  <c:v>213</c:v>
                </c:pt>
                <c:pt idx="1">
                  <c:v>227</c:v>
                </c:pt>
                <c:pt idx="2">
                  <c:v>286</c:v>
                </c:pt>
                <c:pt idx="3">
                  <c:v>300</c:v>
                </c:pt>
                <c:pt idx="4">
                  <c:v>353</c:v>
                </c:pt>
                <c:pt idx="5">
                  <c:v>378</c:v>
                </c:pt>
                <c:pt idx="6">
                  <c:v>379</c:v>
                </c:pt>
              </c:numCache>
            </c:numRef>
          </c:yVal>
          <c:smooth val="0"/>
        </c:ser>
        <c:ser>
          <c:idx val="1"/>
          <c:order val="1"/>
          <c:tx>
            <c:v>Max. Stress in NbTi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  <a:prstDash val="dashDot"/>
              </a:ln>
              <a:effectLst/>
            </c:spPr>
          </c:marker>
          <c:xVal>
            <c:numRef>
              <c:f>Sheet1!$A$7:$A$13</c:f>
              <c:numCache>
                <c:formatCode>General</c:formatCode>
                <c:ptCount val="7"/>
                <c:pt idx="0">
                  <c:v>4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600</c:v>
                </c:pt>
                <c:pt idx="6">
                  <c:v>800</c:v>
                </c:pt>
              </c:numCache>
            </c:numRef>
          </c:xVal>
          <c:yVal>
            <c:numRef>
              <c:f>Sheet1!$M$7:$M$13</c:f>
              <c:numCache>
                <c:formatCode>General</c:formatCode>
                <c:ptCount val="7"/>
                <c:pt idx="0">
                  <c:v>156</c:v>
                </c:pt>
                <c:pt idx="1">
                  <c:v>156</c:v>
                </c:pt>
                <c:pt idx="2">
                  <c:v>175</c:v>
                </c:pt>
                <c:pt idx="3">
                  <c:v>254</c:v>
                </c:pt>
                <c:pt idx="4">
                  <c:v>372</c:v>
                </c:pt>
                <c:pt idx="5">
                  <c:v>620</c:v>
                </c:pt>
                <c:pt idx="6">
                  <c:v>876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79633080"/>
        <c:axId val="879634256"/>
      </c:scatterChart>
      <c:scatterChart>
        <c:scatterStyle val="lineMarker"/>
        <c:varyColors val="0"/>
        <c:ser>
          <c:idx val="2"/>
          <c:order val="2"/>
          <c:tx>
            <c:v>Max. Strain in Copper</c:v>
          </c:tx>
          <c:spPr>
            <a:ln w="19050" cap="rnd">
              <a:solidFill>
                <a:schemeClr val="accent1"/>
              </a:solidFill>
              <a:prstDash val="dashDot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prstDash val="dashDot"/>
              </a:ln>
              <a:effectLst/>
            </c:spPr>
          </c:marker>
          <c:xVal>
            <c:numRef>
              <c:f>Sheet1!$A$7:$A$13</c:f>
              <c:numCache>
                <c:formatCode>General</c:formatCode>
                <c:ptCount val="7"/>
                <c:pt idx="0">
                  <c:v>4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600</c:v>
                </c:pt>
                <c:pt idx="6">
                  <c:v>800</c:v>
                </c:pt>
              </c:numCache>
            </c:numRef>
          </c:xVal>
          <c:yVal>
            <c:numRef>
              <c:f>Sheet1!$B$7:$B$13</c:f>
              <c:numCache>
                <c:formatCode>General</c:formatCode>
                <c:ptCount val="7"/>
                <c:pt idx="0">
                  <c:v>0.17</c:v>
                </c:pt>
                <c:pt idx="1">
                  <c:v>0.18000000000000002</c:v>
                </c:pt>
                <c:pt idx="2">
                  <c:v>0.24000000000000002</c:v>
                </c:pt>
                <c:pt idx="3">
                  <c:v>0.38000000000000006</c:v>
                </c:pt>
                <c:pt idx="4">
                  <c:v>0.6100000000000001</c:v>
                </c:pt>
                <c:pt idx="5">
                  <c:v>1.7100000000000002</c:v>
                </c:pt>
                <c:pt idx="6">
                  <c:v>9.65</c:v>
                </c:pt>
              </c:numCache>
            </c:numRef>
          </c:yVal>
          <c:smooth val="0"/>
        </c:ser>
        <c:ser>
          <c:idx val="3"/>
          <c:order val="3"/>
          <c:tx>
            <c:v>Max. Strain in NbTi</c:v>
          </c:tx>
          <c:spPr>
            <a:ln w="19050" cap="rnd">
              <a:solidFill>
                <a:srgbClr val="FF0000"/>
              </a:solidFill>
              <a:prstDash val="dashDot"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  <a:prstDash val="dashDot"/>
              </a:ln>
              <a:effectLst/>
            </c:spPr>
          </c:marker>
          <c:xVal>
            <c:numRef>
              <c:f>Sheet1!$A$7:$A$13</c:f>
              <c:numCache>
                <c:formatCode>General</c:formatCode>
                <c:ptCount val="7"/>
                <c:pt idx="0">
                  <c:v>4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600</c:v>
                </c:pt>
                <c:pt idx="6">
                  <c:v>800</c:v>
                </c:pt>
              </c:numCache>
            </c:numRef>
          </c:xVal>
          <c:yVal>
            <c:numRef>
              <c:f>Sheet1!$C$7:$C$13</c:f>
              <c:numCache>
                <c:formatCode>General</c:formatCode>
                <c:ptCount val="7"/>
                <c:pt idx="0">
                  <c:v>0.18000000000000002</c:v>
                </c:pt>
                <c:pt idx="1">
                  <c:v>0.18000000000000002</c:v>
                </c:pt>
                <c:pt idx="2">
                  <c:v>0.21000000000000002</c:v>
                </c:pt>
                <c:pt idx="3">
                  <c:v>0.30000000000000004</c:v>
                </c:pt>
                <c:pt idx="4">
                  <c:v>0.44000000000000006</c:v>
                </c:pt>
                <c:pt idx="5">
                  <c:v>0.73000000000000009</c:v>
                </c:pt>
                <c:pt idx="6">
                  <c:v>1.03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79630728"/>
        <c:axId val="879629552"/>
      </c:scatterChart>
      <c:valAx>
        <c:axId val="879633080"/>
        <c:scaling>
          <c:orientation val="minMax"/>
          <c:max val="8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/>
                  <a:t>Temperature</a:t>
                </a:r>
                <a:r>
                  <a:rPr lang="en-GB" sz="1400" baseline="0"/>
                  <a:t> [K]</a:t>
                </a:r>
                <a:endParaRPr lang="en-GB" sz="14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9634256"/>
        <c:crosses val="autoZero"/>
        <c:crossBetween val="midCat"/>
      </c:valAx>
      <c:valAx>
        <c:axId val="879634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/>
                  <a:t>Stress [MPa]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9633080"/>
        <c:crosses val="autoZero"/>
        <c:crossBetween val="midCat"/>
      </c:valAx>
      <c:valAx>
        <c:axId val="879629552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/>
                  <a:t>Strain [%]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9630728"/>
        <c:crosses val="max"/>
        <c:crossBetween val="midCat"/>
      </c:valAx>
      <c:valAx>
        <c:axId val="8796307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8796295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4195269806445959"/>
          <c:y val="4.915650052876596E-2"/>
          <c:w val="0.40064183623816851"/>
          <c:h val="0.2505482079574308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wrap="square" anchor="t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63F842-DEFF-4C62-83FD-4687BBF5A75B}" type="datetimeFigureOut">
              <a:rPr lang="en-GB" smtClean="0"/>
              <a:t>28/10/2015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0A6748-D08F-4392-B5D9-B0DE92CF06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08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77B6D-0DB2-40D5-909E-255647E893C4}" type="datetimeFigureOut">
              <a:rPr lang="en-GB" smtClean="0"/>
              <a:pPr/>
              <a:t>28/10/2015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7B0DA-F4B5-4A1F-BD2D-9FBBF29E476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808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3080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When</a:t>
            </a:r>
            <a:r>
              <a:rPr lang="fr-FR" dirty="0" smtClean="0"/>
              <a:t> do </a:t>
            </a:r>
            <a:r>
              <a:rPr lang="fr-FR" dirty="0" err="1" smtClean="0"/>
              <a:t>we</a:t>
            </a:r>
            <a:r>
              <a:rPr lang="fr-FR" dirty="0" smtClean="0"/>
              <a:t> break </a:t>
            </a:r>
            <a:r>
              <a:rPr lang="fr-FR" dirty="0" err="1" smtClean="0"/>
              <a:t>NbTi</a:t>
            </a:r>
            <a:r>
              <a:rPr lang="fr-FR" dirty="0" smtClean="0"/>
              <a:t> filaments due to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depositions</a:t>
            </a:r>
            <a:r>
              <a:rPr lang="fr-FR" baseline="0" dirty="0" smtClean="0"/>
              <a:t>?</a:t>
            </a:r>
            <a:endParaRPr lang="fr-FR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0121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1597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3602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7174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9046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9536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3967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Measure</a:t>
            </a:r>
            <a:r>
              <a:rPr lang="fr-FR" dirty="0" smtClean="0"/>
              <a:t> in situ </a:t>
            </a:r>
            <a:r>
              <a:rPr lang="fr-FR" dirty="0" err="1" smtClean="0"/>
              <a:t>that</a:t>
            </a:r>
            <a:r>
              <a:rPr lang="fr-FR" dirty="0" smtClean="0"/>
              <a:t>´s </a:t>
            </a:r>
            <a:r>
              <a:rPr lang="fr-FR" dirty="0" err="1" smtClean="0"/>
              <a:t>why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want</a:t>
            </a:r>
            <a:r>
              <a:rPr lang="fr-FR" dirty="0" smtClean="0"/>
              <a:t> to have </a:t>
            </a:r>
            <a:r>
              <a:rPr lang="fr-FR" dirty="0" err="1" smtClean="0"/>
              <a:t>coils</a:t>
            </a:r>
            <a:r>
              <a:rPr lang="fr-FR" dirty="0" smtClean="0"/>
              <a:t>!</a:t>
            </a:r>
            <a:endParaRPr lang="fr-FR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4203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5393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813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1501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6570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3017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5541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7380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73806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6963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1284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532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ULTRA</a:t>
            </a:r>
            <a:r>
              <a:rPr lang="fr-FR" baseline="0" dirty="0" smtClean="0"/>
              <a:t> FAST FAILURE = TO FAST TO HAVE ACTIVE PROTECTION, ONLY RELY ON PASSIVE PROTECTION SUCH AS ASORBER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INJECTION</a:t>
            </a:r>
            <a:r>
              <a:rPr lang="fr-FR" baseline="0" dirty="0" smtClean="0"/>
              <a:t> FAILURES</a:t>
            </a:r>
            <a:endParaRPr lang="fr-FR" dirty="0" smtClean="0"/>
          </a:p>
          <a:p>
            <a:r>
              <a:rPr lang="fr-FR" i="0" dirty="0" smtClean="0"/>
              <a:t>=&gt; Main</a:t>
            </a:r>
            <a:r>
              <a:rPr lang="fr-FR" i="0" baseline="0" dirty="0" smtClean="0"/>
              <a:t> switch </a:t>
            </a:r>
            <a:r>
              <a:rPr lang="fr-FR" i="0" baseline="0" dirty="0" err="1" smtClean="0"/>
              <a:t>erratic</a:t>
            </a:r>
            <a:r>
              <a:rPr lang="fr-FR" i="0" baseline="0" dirty="0" smtClean="0"/>
              <a:t>: </a:t>
            </a:r>
            <a:r>
              <a:rPr lang="fr-FR" i="0" baseline="0" dirty="0" err="1" smtClean="0"/>
              <a:t>circulating</a:t>
            </a:r>
            <a:r>
              <a:rPr lang="fr-FR" i="0" baseline="0" dirty="0" smtClean="0"/>
              <a:t> </a:t>
            </a:r>
            <a:r>
              <a:rPr lang="fr-FR" i="0" baseline="0" dirty="0" err="1" smtClean="0"/>
              <a:t>beam</a:t>
            </a:r>
            <a:r>
              <a:rPr lang="fr-FR" i="0" baseline="0" dirty="0" smtClean="0"/>
              <a:t> </a:t>
            </a:r>
            <a:r>
              <a:rPr lang="fr-FR" i="0" baseline="0" dirty="0" err="1" smtClean="0"/>
              <a:t>kicked</a:t>
            </a:r>
            <a:endParaRPr lang="fr-FR" i="0" baseline="0" dirty="0" smtClean="0"/>
          </a:p>
          <a:p>
            <a:r>
              <a:rPr lang="fr-FR" i="0" dirty="0" smtClean="0"/>
              <a:t>=&gt; </a:t>
            </a:r>
            <a:r>
              <a:rPr lang="fr-FR" i="0" baseline="0" dirty="0" smtClean="0"/>
              <a:t>Injection kicker breakdown: </a:t>
            </a:r>
            <a:r>
              <a:rPr lang="fr-FR" i="0" baseline="0" dirty="0" err="1" smtClean="0"/>
              <a:t>injected</a:t>
            </a:r>
            <a:r>
              <a:rPr lang="fr-FR" i="0" baseline="0" dirty="0" smtClean="0"/>
              <a:t> </a:t>
            </a:r>
            <a:r>
              <a:rPr lang="fr-FR" i="0" baseline="0" dirty="0" err="1" smtClean="0"/>
              <a:t>beam</a:t>
            </a:r>
            <a:r>
              <a:rPr lang="fr-FR" i="0" baseline="0" dirty="0" smtClean="0"/>
              <a:t> </a:t>
            </a:r>
            <a:r>
              <a:rPr lang="fr-FR" i="0" baseline="0" dirty="0" err="1" smtClean="0"/>
              <a:t>kicked</a:t>
            </a:r>
            <a:r>
              <a:rPr lang="fr-FR" i="0" baseline="0" dirty="0" smtClean="0"/>
              <a:t> by 70% or 125% nominal kick (</a:t>
            </a:r>
            <a:r>
              <a:rPr lang="fr-FR" i="0" baseline="0" dirty="0" err="1" smtClean="0"/>
              <a:t>either</a:t>
            </a:r>
            <a:r>
              <a:rPr lang="fr-FR" i="0" baseline="0" dirty="0" smtClean="0"/>
              <a:t> </a:t>
            </a:r>
            <a:r>
              <a:rPr lang="fr-FR" i="0" baseline="0" dirty="0" err="1" smtClean="0"/>
              <a:t>lower</a:t>
            </a:r>
            <a:r>
              <a:rPr lang="fr-FR" i="0" baseline="0" dirty="0" smtClean="0"/>
              <a:t> or </a:t>
            </a:r>
            <a:r>
              <a:rPr lang="fr-FR" i="0" baseline="0" dirty="0" err="1" smtClean="0"/>
              <a:t>upper</a:t>
            </a:r>
            <a:r>
              <a:rPr lang="fr-FR" i="0" baseline="0" dirty="0" smtClean="0"/>
              <a:t> </a:t>
            </a:r>
            <a:r>
              <a:rPr lang="fr-FR" i="0" baseline="0" dirty="0" err="1" smtClean="0"/>
              <a:t>jaw</a:t>
            </a:r>
            <a:r>
              <a:rPr lang="fr-FR" i="0" baseline="0" dirty="0" smtClean="0"/>
              <a:t> of TDI)</a:t>
            </a:r>
          </a:p>
          <a:p>
            <a:r>
              <a:rPr lang="fr-FR" i="0" dirty="0" smtClean="0"/>
              <a:t>=&gt; </a:t>
            </a:r>
            <a:r>
              <a:rPr lang="fr-FR" i="0" baseline="0" dirty="0" smtClean="0"/>
              <a:t>No </a:t>
            </a:r>
            <a:r>
              <a:rPr lang="fr-FR" i="0" baseline="0" dirty="0" err="1" smtClean="0"/>
              <a:t>firing</a:t>
            </a:r>
            <a:r>
              <a:rPr lang="fr-FR" i="0" baseline="0" dirty="0" smtClean="0"/>
              <a:t>: </a:t>
            </a:r>
            <a:r>
              <a:rPr lang="fr-FR" i="0" baseline="0" dirty="0" err="1" smtClean="0"/>
              <a:t>Injected</a:t>
            </a:r>
            <a:r>
              <a:rPr lang="fr-FR" i="0" baseline="0" dirty="0" smtClean="0"/>
              <a:t> </a:t>
            </a:r>
            <a:r>
              <a:rPr lang="fr-FR" i="0" baseline="0" dirty="0" err="1" smtClean="0"/>
              <a:t>beam</a:t>
            </a:r>
            <a:r>
              <a:rPr lang="fr-FR" i="0" baseline="0" dirty="0" smtClean="0"/>
              <a:t> straight on TDI</a:t>
            </a:r>
          </a:p>
          <a:p>
            <a:endParaRPr lang="fr-FR" i="0" baseline="0" dirty="0" smtClean="0"/>
          </a:p>
          <a:p>
            <a:r>
              <a:rPr lang="fr-FR" i="0" baseline="0" dirty="0" smtClean="0"/>
              <a:t>EXTRACTION FAILURES:</a:t>
            </a:r>
          </a:p>
          <a:p>
            <a:pPr marL="171450" indent="-171450">
              <a:buFont typeface="Symbol" panose="05050102010706020507" pitchFamily="18" charset="2"/>
              <a:buChar char="Þ"/>
            </a:pPr>
            <a:r>
              <a:rPr lang="fr-FR" i="0" dirty="0" err="1" smtClean="0"/>
              <a:t>Asynchronous</a:t>
            </a:r>
            <a:r>
              <a:rPr lang="fr-FR" i="0" dirty="0" smtClean="0"/>
              <a:t> dump</a:t>
            </a:r>
          </a:p>
          <a:p>
            <a:pPr marL="171450" indent="-171450">
              <a:buFont typeface="Symbol" panose="05050102010706020507" pitchFamily="18" charset="2"/>
              <a:buChar char="Þ"/>
            </a:pPr>
            <a:r>
              <a:rPr lang="fr-FR" i="0" dirty="0" smtClean="0"/>
              <a:t>Dump </a:t>
            </a:r>
            <a:r>
              <a:rPr lang="fr-FR" i="0" dirty="0" err="1" smtClean="0"/>
              <a:t>with</a:t>
            </a:r>
            <a:r>
              <a:rPr lang="fr-FR" i="0" dirty="0" smtClean="0"/>
              <a:t> </a:t>
            </a:r>
            <a:r>
              <a:rPr lang="fr-FR" i="0" dirty="0" err="1" smtClean="0"/>
              <a:t>beam</a:t>
            </a:r>
            <a:r>
              <a:rPr lang="fr-FR" i="0" dirty="0" smtClean="0"/>
              <a:t> </a:t>
            </a:r>
            <a:r>
              <a:rPr lang="fr-FR" i="0" dirty="0" err="1" smtClean="0"/>
              <a:t>abort</a:t>
            </a:r>
            <a:r>
              <a:rPr lang="fr-FR" i="0" dirty="0" smtClean="0"/>
              <a:t> gap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50358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8695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5102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 TT40 experiment to identify the safe beam limit </a:t>
            </a:r>
            <a:r>
              <a:rPr lang="en-US" baseline="0" dirty="0" smtClean="0"/>
              <a:t>: </a:t>
            </a:r>
            <a:r>
              <a:rPr lang="en-US" dirty="0" smtClean="0"/>
              <a:t>no damage to accelerator equipment is expected in case of such intensities</a:t>
            </a:r>
          </a:p>
          <a:p>
            <a:pPr marL="171450" indent="-171450">
              <a:buFontTx/>
              <a:buNone/>
            </a:pPr>
            <a:r>
              <a:rPr lang="en-US" dirty="0" smtClean="0"/>
              <a:t>- Hydrodynamic tunneling : </a:t>
            </a:r>
          </a:p>
          <a:p>
            <a:pPr marL="628650" lvl="1" indent="-171450">
              <a:buFontTx/>
              <a:buChar char="-"/>
            </a:pPr>
            <a:r>
              <a:rPr lang="en-US" dirty="0" smtClean="0"/>
              <a:t>First bunches heated the material</a:t>
            </a:r>
            <a:r>
              <a:rPr lang="en-US" baseline="0" dirty="0" smtClean="0"/>
              <a:t> until phase transition and a radial shock wave move the material outside of the beam axis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As consequence, the protons delivered in the subsequent bunches penetrate much in deeper into the target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For example, shower of 7 </a:t>
            </a:r>
            <a:r>
              <a:rPr lang="en-US" baseline="0" dirty="0" err="1" smtClean="0"/>
              <a:t>TeV</a:t>
            </a:r>
            <a:r>
              <a:rPr lang="en-US" baseline="0" dirty="0" smtClean="0"/>
              <a:t> protons in solid carbon extend to about 3 m, which extend to about 25 m for a full LHC beam with 2808 bunches </a:t>
            </a:r>
            <a:endParaRPr lang="fr-FR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695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Q3 </a:t>
            </a:r>
            <a:r>
              <a:rPr lang="fr-FR" dirty="0" err="1" smtClean="0"/>
              <a:t>is</a:t>
            </a:r>
            <a:r>
              <a:rPr lang="fr-FR" dirty="0" smtClean="0"/>
              <a:t> MQXA.3L2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here</a:t>
            </a:r>
            <a:r>
              <a:rPr lang="fr-FR" baseline="0" dirty="0" smtClean="0"/>
              <a:t>. Peak </a:t>
            </a:r>
            <a:r>
              <a:rPr lang="fr-FR" baseline="0" dirty="0" err="1" smtClean="0"/>
              <a:t>Energy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Deposition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around</a:t>
            </a:r>
            <a:r>
              <a:rPr lang="fr-FR" baseline="0" dirty="0" smtClean="0"/>
              <a:t> 1 J/cm3</a:t>
            </a:r>
            <a:endParaRPr lang="fr-FR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5054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7570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574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>
                  <a:outerShdw blurRad="63500" dist="3175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V. Raginel, HL-LHC Annual Meeting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V. Raginel, HL-LHC Annual Meeting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V. Raginel, HL-LHC Annual Meeting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V. Raginel, HL-LHC Annual Meeting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V. Raginel, HL-LHC Annual Meeting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V. Raginel, HL-LHC Annual Meeting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55" y="-1"/>
            <a:ext cx="9157855" cy="697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985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V. Raginel, HL-LHC Annual Meeting 2015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V. Raginel, HL-LHC Annual Meeting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9" r:id="rId9"/>
    <p:sldLayoutId id="2147483690" r:id="rId10"/>
    <p:sldLayoutId id="2147483677" r:id="rId11"/>
    <p:sldLayoutId id="2147483678" r:id="rId12"/>
    <p:sldLayoutId id="2147483674" r:id="rId13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8.png"/><Relationship Id="rId4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tags" Target="../tags/tag29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notesSlide" Target="../notesSlides/notesSlide22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23.emf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emf"/><Relationship Id="rId5" Type="http://schemas.openxmlformats.org/officeDocument/2006/relationships/image" Target="../media/image25.png"/><Relationship Id="rId4" Type="http://schemas.openxmlformats.org/officeDocument/2006/relationships/image" Target="../media/image24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1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2400" dirty="0"/>
              <a:t>Status and </a:t>
            </a:r>
            <a:r>
              <a:rPr lang="en-GB" sz="2400" dirty="0" smtClean="0"/>
              <a:t>Plans </a:t>
            </a:r>
            <a:r>
              <a:rPr lang="en-GB" sz="2400" dirty="0"/>
              <a:t>to determine damage limits of </a:t>
            </a:r>
            <a:r>
              <a:rPr lang="en-GB" sz="2400" dirty="0" smtClean="0"/>
              <a:t>superconducting magnets </a:t>
            </a:r>
            <a:r>
              <a:rPr lang="en-GB" sz="2400" dirty="0"/>
              <a:t>in the injection and dump region</a:t>
            </a:r>
            <a:endParaRPr lang="en-US" sz="2400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 anchor="t">
            <a:normAutofit fontScale="92500" lnSpcReduction="20000"/>
          </a:bodyPr>
          <a:lstStyle/>
          <a:p>
            <a:pPr algn="ctr">
              <a:lnSpc>
                <a:spcPct val="120000"/>
              </a:lnSpc>
            </a:pPr>
            <a:r>
              <a:rPr lang="en-US" dirty="0"/>
              <a:t>V. Raginel, D. Kleiven, D. </a:t>
            </a:r>
            <a:r>
              <a:rPr lang="en-US" dirty="0" smtClean="0"/>
              <a:t>Wollmann</a:t>
            </a:r>
          </a:p>
          <a:p>
            <a:pPr algn="ctr">
              <a:lnSpc>
                <a:spcPct val="120000"/>
              </a:lnSpc>
            </a:pPr>
            <a:endParaRPr lang="en-US" dirty="0" smtClean="0"/>
          </a:p>
          <a:p>
            <a:pPr algn="ctr">
              <a:lnSpc>
                <a:spcPct val="120000"/>
              </a:lnSpc>
            </a:pPr>
            <a:r>
              <a:rPr lang="en-US" b="1" dirty="0"/>
              <a:t>Acknowledgments:</a:t>
            </a:r>
            <a:r>
              <a:rPr lang="en-US" dirty="0"/>
              <a:t> </a:t>
            </a:r>
            <a:r>
              <a:rPr lang="en-US" dirty="0" smtClean="0"/>
              <a:t>N. Bourcey, S. </a:t>
            </a:r>
            <a:r>
              <a:rPr lang="en-US" dirty="0" err="1" smtClean="0"/>
              <a:t>Luzieux</a:t>
            </a:r>
            <a:r>
              <a:rPr lang="en-US" dirty="0" smtClean="0"/>
              <a:t>, L. Garcia </a:t>
            </a:r>
            <a:r>
              <a:rPr lang="en-US" dirty="0" err="1" smtClean="0"/>
              <a:t>Fajardo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M. </a:t>
            </a:r>
            <a:r>
              <a:rPr lang="en-US" dirty="0" err="1" smtClean="0"/>
              <a:t>Guinchard</a:t>
            </a:r>
            <a:r>
              <a:rPr lang="en-US" dirty="0" smtClean="0"/>
              <a:t>, O. Sacristan De </a:t>
            </a:r>
            <a:r>
              <a:rPr lang="en-US" dirty="0" err="1" smtClean="0"/>
              <a:t>Frutos</a:t>
            </a:r>
            <a:r>
              <a:rPr lang="en-US" dirty="0" smtClean="0"/>
              <a:t>, D. </a:t>
            </a:r>
            <a:r>
              <a:rPr lang="en-US" dirty="0" err="1" smtClean="0"/>
              <a:t>Grenier</a:t>
            </a:r>
            <a:r>
              <a:rPr lang="en-US" dirty="0" smtClean="0"/>
              <a:t>,  A. </a:t>
            </a:r>
            <a:r>
              <a:rPr lang="en-US" dirty="0" err="1" smtClean="0"/>
              <a:t>Lechner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T. </a:t>
            </a:r>
            <a:r>
              <a:rPr lang="en-US" dirty="0" err="1" smtClean="0"/>
              <a:t>Griesemer</a:t>
            </a:r>
            <a:r>
              <a:rPr lang="en-US" dirty="0" smtClean="0"/>
              <a:t>, MSC Group, MPE/PE section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17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 l="3580" t="3928"/>
          <a:stretch>
            <a:fillRect/>
          </a:stretch>
        </p:blipFill>
        <p:spPr bwMode="auto">
          <a:xfrm>
            <a:off x="4735706" y="1520086"/>
            <a:ext cx="4273318" cy="3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V. Raginel, HL-LHC Annual Meeting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310716" cy="940443"/>
          </a:xfrm>
        </p:spPr>
        <p:txBody>
          <a:bodyPr>
            <a:noAutofit/>
          </a:bodyPr>
          <a:lstStyle/>
          <a:p>
            <a:r>
              <a:rPr lang="en-GB" sz="4000" dirty="0" smtClean="0"/>
              <a:t>Critical current reduction in sc. cable 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329" y="1467296"/>
            <a:ext cx="4460015" cy="3067308"/>
          </a:xfrm>
        </p:spPr>
        <p:txBody>
          <a:bodyPr>
            <a:noAutofit/>
          </a:bodyPr>
          <a:lstStyle/>
          <a:p>
            <a:pPr marL="354013" lvl="1" indent="-354013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500" dirty="0" smtClean="0"/>
              <a:t>Plastic deformation of Copper Matrix inducing permanent stress on the </a:t>
            </a:r>
            <a:r>
              <a:rPr lang="en-GB" sz="1500" dirty="0" err="1" smtClean="0"/>
              <a:t>Nb</a:t>
            </a:r>
            <a:r>
              <a:rPr lang="en-GB" sz="1500" dirty="0" smtClean="0"/>
              <a:t>-Ti filaments. </a:t>
            </a:r>
            <a:r>
              <a:rPr lang="en-GB" sz="1500" b="1" dirty="0" smtClean="0"/>
              <a:t>Critical current (</a:t>
            </a:r>
            <a:r>
              <a:rPr lang="en-GB" sz="1500" b="1" dirty="0" err="1" smtClean="0"/>
              <a:t>I</a:t>
            </a:r>
            <a:r>
              <a:rPr lang="en-GB" sz="1500" b="1" baseline="-25000" dirty="0" err="1" smtClean="0"/>
              <a:t>c</a:t>
            </a:r>
            <a:r>
              <a:rPr lang="en-GB" sz="1500" b="1" dirty="0" smtClean="0"/>
              <a:t>)  of </a:t>
            </a:r>
            <a:r>
              <a:rPr lang="en-GB" sz="1500" b="1" dirty="0" err="1" smtClean="0"/>
              <a:t>Nb</a:t>
            </a:r>
            <a:r>
              <a:rPr lang="en-GB" sz="1500" b="1" dirty="0" smtClean="0"/>
              <a:t>-Ti  has a low dependency to stress.</a:t>
            </a:r>
          </a:p>
          <a:p>
            <a:pPr marL="354013" lvl="1" indent="-354013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500" b="1" dirty="0" err="1" smtClean="0"/>
              <a:t>Nb</a:t>
            </a:r>
            <a:r>
              <a:rPr lang="en-GB" sz="1500" b="1" dirty="0" smtClean="0"/>
              <a:t>-Ti filaments breaking</a:t>
            </a:r>
            <a:r>
              <a:rPr lang="en-GB" sz="1500" dirty="0" smtClean="0"/>
              <a:t> leading to a </a:t>
            </a:r>
            <a:r>
              <a:rPr lang="en-GB" sz="1500" b="1" dirty="0" smtClean="0"/>
              <a:t>reduction of the </a:t>
            </a:r>
            <a:r>
              <a:rPr lang="en-GB" sz="1500" b="1" dirty="0" err="1" smtClean="0"/>
              <a:t>I</a:t>
            </a:r>
            <a:r>
              <a:rPr lang="en-GB" sz="1500" b="1" baseline="-25000" dirty="0" err="1" smtClean="0"/>
              <a:t>c</a:t>
            </a:r>
            <a:r>
              <a:rPr lang="en-GB" sz="1500" b="1" dirty="0" smtClean="0"/>
              <a:t> </a:t>
            </a:r>
            <a:r>
              <a:rPr lang="en-GB" sz="1500" dirty="0" smtClean="0"/>
              <a:t>of the sc. cable </a:t>
            </a:r>
          </a:p>
          <a:p>
            <a:pPr marL="354013" lvl="1" indent="-354013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endParaRPr lang="en-GB" sz="15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-1373" y="5831101"/>
            <a:ext cx="91439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* </a:t>
            </a:r>
            <a:r>
              <a:rPr lang="en-GB" sz="1100" dirty="0"/>
              <a:t>J.W. </a:t>
            </a:r>
            <a:r>
              <a:rPr lang="en-GB" sz="1100" dirty="0" err="1"/>
              <a:t>Ekin</a:t>
            </a:r>
            <a:r>
              <a:rPr lang="en-GB" sz="1100" dirty="0"/>
              <a:t>, F.R. </a:t>
            </a:r>
            <a:r>
              <a:rPr lang="en-GB" sz="1100" dirty="0" err="1"/>
              <a:t>Fickett</a:t>
            </a:r>
            <a:r>
              <a:rPr lang="en-GB" sz="1100" dirty="0"/>
              <a:t>, A. F. </a:t>
            </a:r>
            <a:r>
              <a:rPr lang="en-GB" sz="1100" dirty="0" smtClean="0"/>
              <a:t>Clark, Effect </a:t>
            </a:r>
            <a:r>
              <a:rPr lang="en-GB" sz="1100" dirty="0"/>
              <a:t>of Stress on the Critical Current of </a:t>
            </a:r>
            <a:r>
              <a:rPr lang="en-GB" sz="1100" dirty="0" err="1"/>
              <a:t>NbTi</a:t>
            </a:r>
            <a:r>
              <a:rPr lang="en-GB" sz="1100" dirty="0"/>
              <a:t> </a:t>
            </a:r>
            <a:r>
              <a:rPr lang="en-GB" sz="1100" dirty="0" err="1"/>
              <a:t>Multifilamentary</a:t>
            </a:r>
            <a:r>
              <a:rPr lang="en-GB" sz="1100" dirty="0"/>
              <a:t> composite </a:t>
            </a:r>
            <a:r>
              <a:rPr lang="en-GB" sz="1100" dirty="0" smtClean="0"/>
              <a:t>wire, </a:t>
            </a:r>
            <a:r>
              <a:rPr lang="en-GB" sz="1100" dirty="0"/>
              <a:t>Proc. Int. Cryogenic Materials Conf., 1975; (1977), Adv. </a:t>
            </a:r>
            <a:r>
              <a:rPr lang="en-GB" sz="1100" dirty="0" err="1"/>
              <a:t>Cryog</a:t>
            </a:r>
            <a:r>
              <a:rPr lang="en-GB" sz="1100" dirty="0"/>
              <a:t>. Eng., 22:449 </a:t>
            </a:r>
            <a:endParaRPr lang="en-GB" sz="1100" dirty="0" smtClean="0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423867" y="1106011"/>
            <a:ext cx="7422961" cy="276220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/>
          <a:p>
            <a:pPr marL="354013" lvl="1" indent="-354013" defTabSz="457200">
              <a:lnSpc>
                <a:spcPct val="120000"/>
              </a:lnSpc>
              <a:spcBef>
                <a:spcPts val="400"/>
              </a:spcBef>
              <a:spcAft>
                <a:spcPts val="600"/>
              </a:spcAft>
              <a:buClr>
                <a:schemeClr val="accent1"/>
              </a:buClr>
              <a:buSzPct val="100000"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Beam losses </a:t>
            </a:r>
            <a:r>
              <a:rPr lang="en-US" sz="1600" dirty="0" smtClean="0">
                <a:sym typeface="Wingdings"/>
              </a:rPr>
              <a:t> Fast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heating </a:t>
            </a:r>
            <a:r>
              <a:rPr lang="en-US" sz="1600" dirty="0" smtClean="0">
                <a:sym typeface="Wingdings"/>
              </a:rPr>
              <a:t>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Mechanical stress</a:t>
            </a:r>
          </a:p>
        </p:txBody>
      </p:sp>
      <p:grpSp>
        <p:nvGrpSpPr>
          <p:cNvPr id="23" name="Gruppieren 22"/>
          <p:cNvGrpSpPr>
            <a:grpSpLocks noChangeAspect="1"/>
          </p:cNvGrpSpPr>
          <p:nvPr/>
        </p:nvGrpSpPr>
        <p:grpSpPr>
          <a:xfrm>
            <a:off x="12332" y="3541380"/>
            <a:ext cx="5797386" cy="1878580"/>
            <a:chOff x="775551" y="3341483"/>
            <a:chExt cx="7548680" cy="2446068"/>
          </a:xfrm>
        </p:grpSpPr>
        <p:grpSp>
          <p:nvGrpSpPr>
            <p:cNvPr id="19" name="Group 18"/>
            <p:cNvGrpSpPr/>
            <p:nvPr/>
          </p:nvGrpSpPr>
          <p:grpSpPr>
            <a:xfrm>
              <a:off x="1925520" y="3341483"/>
              <a:ext cx="4927601" cy="2446068"/>
              <a:chOff x="1512565" y="3289865"/>
              <a:chExt cx="4927601" cy="2446068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1512565" y="3289865"/>
                <a:ext cx="2971801" cy="2446068"/>
                <a:chOff x="1512565" y="3289865"/>
                <a:chExt cx="2971801" cy="2446068"/>
              </a:xfrm>
            </p:grpSpPr>
            <p:pic>
              <p:nvPicPr>
                <p:cNvPr id="15" name="Picture 14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89336" y="3470219"/>
                  <a:ext cx="2295030" cy="2243592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6" name="Picture 15" descr="Screen Shot 2014-09-15 at 1.35.03 PM.png"/>
                <p:cNvPicPr>
                  <a:picLocks noChangeAspect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-7069" r="75684"/>
                <a:stretch/>
              </p:blipFill>
              <p:spPr>
                <a:xfrm>
                  <a:off x="1512565" y="3289865"/>
                  <a:ext cx="747289" cy="2446068"/>
                </a:xfrm>
                <a:prstGeom prst="rect">
                  <a:avLst/>
                </a:prstGeom>
              </p:spPr>
            </p:pic>
          </p:grp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84366" y="3635864"/>
                <a:ext cx="1955800" cy="1972997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1" name="Gruppieren 20"/>
            <p:cNvGrpSpPr/>
            <p:nvPr/>
          </p:nvGrpSpPr>
          <p:grpSpPr>
            <a:xfrm>
              <a:off x="775551" y="3715608"/>
              <a:ext cx="7548680" cy="1698349"/>
              <a:chOff x="775551" y="3715608"/>
              <a:chExt cx="7548680" cy="1698349"/>
            </a:xfrm>
          </p:grpSpPr>
          <p:cxnSp>
            <p:nvCxnSpPr>
              <p:cNvPr id="20" name="Straight Arrow Connector 19"/>
              <p:cNvCxnSpPr/>
              <p:nvPr/>
            </p:nvCxnSpPr>
            <p:spPr>
              <a:xfrm flipV="1">
                <a:off x="1842451" y="4576425"/>
                <a:ext cx="602013" cy="375867"/>
              </a:xfrm>
              <a:prstGeom prst="straightConnector1">
                <a:avLst/>
              </a:prstGeom>
              <a:ln w="34925">
                <a:solidFill>
                  <a:schemeClr val="tx2"/>
                </a:solidFill>
                <a:prstDash val="sysDot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>
                <a:off x="1354807" y="4023384"/>
                <a:ext cx="721807" cy="209870"/>
              </a:xfrm>
              <a:prstGeom prst="straightConnector1">
                <a:avLst/>
              </a:prstGeom>
              <a:ln w="34925">
                <a:solidFill>
                  <a:schemeClr val="tx2"/>
                </a:solidFill>
                <a:prstDash val="sysDot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>
                <a:stCxn id="29" idx="1"/>
              </p:cNvCxnSpPr>
              <p:nvPr/>
            </p:nvCxnSpPr>
            <p:spPr>
              <a:xfrm flipH="1" flipV="1">
                <a:off x="6477264" y="4798403"/>
                <a:ext cx="577069" cy="461666"/>
              </a:xfrm>
              <a:prstGeom prst="straightConnector1">
                <a:avLst/>
              </a:prstGeom>
              <a:ln w="34925">
                <a:solidFill>
                  <a:schemeClr val="tx2"/>
                </a:solidFill>
                <a:prstDash val="sysDot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>
                <a:stCxn id="29" idx="1"/>
              </p:cNvCxnSpPr>
              <p:nvPr/>
            </p:nvCxnSpPr>
            <p:spPr>
              <a:xfrm flipH="1" flipV="1">
                <a:off x="4306614" y="4207977"/>
                <a:ext cx="2747719" cy="1052092"/>
              </a:xfrm>
              <a:prstGeom prst="straightConnector1">
                <a:avLst/>
              </a:prstGeom>
              <a:ln w="34925">
                <a:solidFill>
                  <a:schemeClr val="tx2"/>
                </a:solidFill>
                <a:prstDash val="sysDot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7054333" y="5106180"/>
                <a:ext cx="126989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Sc. Filaments</a:t>
                </a:r>
                <a:endParaRPr lang="en-GB" sz="1400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775551" y="3715608"/>
                <a:ext cx="1080745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Sc. strands</a:t>
                </a:r>
                <a:endParaRPr lang="en-GB" sz="1400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914002" y="4859316"/>
                <a:ext cx="1058816" cy="4007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Sc. cable</a:t>
                </a:r>
                <a:endParaRPr lang="en-GB" sz="14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0796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V. Raginel, HL-LHC Annual Meeting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310716" cy="940443"/>
          </a:xfrm>
        </p:spPr>
        <p:txBody>
          <a:bodyPr>
            <a:noAutofit/>
          </a:bodyPr>
          <a:lstStyle/>
          <a:p>
            <a:r>
              <a:rPr lang="en-GB" sz="4000" dirty="0" smtClean="0"/>
              <a:t>Loss of performance for potted coils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329" y="1198169"/>
            <a:ext cx="7853516" cy="4229237"/>
          </a:xfrm>
        </p:spPr>
        <p:txBody>
          <a:bodyPr>
            <a:normAutofit/>
          </a:bodyPr>
          <a:lstStyle/>
          <a:p>
            <a:pPr marL="350838" indent="-352800">
              <a:lnSpc>
                <a:spcPct val="120000"/>
              </a:lnSpc>
              <a:buClr>
                <a:schemeClr val="accent1"/>
              </a:buClr>
              <a:buSzPct val="100000"/>
              <a:tabLst>
                <a:tab pos="361950" algn="l"/>
              </a:tabLst>
            </a:pPr>
            <a:r>
              <a:rPr lang="en-US" sz="2400" dirty="0">
                <a:sym typeface="Wingdings"/>
              </a:rPr>
              <a:t>Damage of epoxy in potted coils (cracking due to thermal strain or exceeding of glass transition temperature @ </a:t>
            </a:r>
            <a:r>
              <a:rPr lang="en-US" sz="2400" dirty="0" smtClean="0">
                <a:sym typeface="Wingdings"/>
              </a:rPr>
              <a:t>113°C </a:t>
            </a:r>
            <a:r>
              <a:rPr lang="en-US" sz="2400" dirty="0">
                <a:sym typeface="Wingdings"/>
              </a:rPr>
              <a:t>for </a:t>
            </a:r>
            <a:r>
              <a:rPr lang="en-US" sz="2400" dirty="0" smtClean="0">
                <a:sym typeface="Wingdings"/>
              </a:rPr>
              <a:t>CTD-101A</a:t>
            </a:r>
            <a:r>
              <a:rPr lang="en-US" sz="2400" dirty="0">
                <a:sym typeface="Wingdings"/>
              </a:rPr>
              <a:t>)  </a:t>
            </a:r>
            <a:r>
              <a:rPr lang="en-US" sz="2400" dirty="0" smtClean="0">
                <a:sym typeface="Wingdings"/>
              </a:rPr>
              <a:t/>
            </a:r>
            <a:br>
              <a:rPr lang="en-US" sz="2400" dirty="0" smtClean="0">
                <a:sym typeface="Wingdings"/>
              </a:rPr>
            </a:br>
            <a:r>
              <a:rPr lang="en-US" sz="2400" dirty="0" smtClean="0">
                <a:sym typeface="Wingdings"/>
              </a:rPr>
              <a:t> </a:t>
            </a:r>
            <a:r>
              <a:rPr lang="en-US" sz="2400" dirty="0">
                <a:sym typeface="Wingdings"/>
              </a:rPr>
              <a:t>loss of performance due to detraining.</a:t>
            </a:r>
          </a:p>
          <a:p>
            <a:pPr marL="354013" lvl="1" indent="-354013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4266" y="3081465"/>
            <a:ext cx="2559061" cy="30468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46821" y="6059324"/>
            <a:ext cx="3653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Magnet Corrector </a:t>
            </a:r>
            <a:r>
              <a:rPr lang="en-GB" dirty="0" err="1" smtClean="0"/>
              <a:t>Sextupole</a:t>
            </a:r>
            <a:r>
              <a:rPr lang="en-GB" dirty="0" smtClean="0"/>
              <a:t> (MCS):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119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V. Raginel, HL-LHC Annual Meeting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204720"/>
            <a:ext cx="7470648" cy="1143000"/>
          </a:xfrm>
        </p:spPr>
        <p:txBody>
          <a:bodyPr/>
          <a:lstStyle/>
          <a:p>
            <a:pPr algn="ctr"/>
            <a:r>
              <a:rPr lang="en-US" dirty="0" smtClean="0"/>
              <a:t>Damage tests without beam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98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V. Raginel, HL-LHC Annual Meeting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41207"/>
          </a:xfrm>
        </p:spPr>
        <p:txBody>
          <a:bodyPr>
            <a:noAutofit/>
          </a:bodyPr>
          <a:lstStyle/>
          <a:p>
            <a:r>
              <a:rPr lang="en-US" sz="3200" dirty="0" smtClean="0"/>
              <a:t>Damage limit of Polyimide film insulation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901699"/>
            <a:ext cx="8712200" cy="1406423"/>
          </a:xfrm>
        </p:spPr>
        <p:txBody>
          <a:bodyPr>
            <a:normAutofit/>
          </a:bodyPr>
          <a:lstStyle/>
          <a:p>
            <a:pPr marL="322262" indent="-285750">
              <a:lnSpc>
                <a:spcPct val="120000"/>
              </a:lnSpc>
              <a:buClr>
                <a:schemeClr val="accent1"/>
              </a:buClr>
            </a:pPr>
            <a:r>
              <a:rPr lang="en-US" sz="1600" dirty="0"/>
              <a:t>Measure </a:t>
            </a:r>
            <a:r>
              <a:rPr lang="en-US" sz="1600" b="1" dirty="0"/>
              <a:t>degradation of insulation</a:t>
            </a:r>
            <a:r>
              <a:rPr lang="en-US" sz="1600" dirty="0"/>
              <a:t> due to high temperature under stress within inert </a:t>
            </a:r>
            <a:r>
              <a:rPr lang="en-US" sz="1600" dirty="0" smtClean="0"/>
              <a:t>atmosphere – </a:t>
            </a:r>
            <a:r>
              <a:rPr lang="en-US" sz="1600" dirty="0" smtClean="0"/>
              <a:t>conditions </a:t>
            </a:r>
            <a:r>
              <a:rPr lang="en-US" sz="1600" dirty="0" smtClean="0"/>
              <a:t>comparable to sc. LHC dipole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638587"/>
            <a:ext cx="3662588" cy="20598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1548" y="3457159"/>
            <a:ext cx="2114550" cy="1874520"/>
          </a:xfrm>
          <a:prstGeom prst="rect">
            <a:avLst/>
          </a:prstGeom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-1" y="1548898"/>
            <a:ext cx="6696811" cy="2281557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33742" lvl="1" indent="-285750">
              <a:lnSpc>
                <a:spcPct val="120000"/>
              </a:lnSpc>
              <a:buSzPct val="100000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Stack of 6 sc. Cables under stress (~ 100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MPa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 into a mould</a:t>
            </a:r>
          </a:p>
          <a:p>
            <a:pPr marL="733742" lvl="1" indent="-285750">
              <a:lnSpc>
                <a:spcPct val="120000"/>
              </a:lnSpc>
              <a:buSzPct val="100000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Heat samples step-wise to temperature between 200°C to 600°C in Argon atmosphere</a:t>
            </a:r>
          </a:p>
          <a:p>
            <a:pPr marL="733742" lvl="1" indent="-285750">
              <a:lnSpc>
                <a:spcPct val="120000"/>
              </a:lnSpc>
              <a:buSzPct val="100000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Measure the dielectric strength of each samples (outside of the oven)</a:t>
            </a:r>
          </a:p>
        </p:txBody>
      </p:sp>
      <p:grpSp>
        <p:nvGrpSpPr>
          <p:cNvPr id="7" name="Group 35"/>
          <p:cNvGrpSpPr/>
          <p:nvPr/>
        </p:nvGrpSpPr>
        <p:grpSpPr>
          <a:xfrm>
            <a:off x="5558823" y="1501380"/>
            <a:ext cx="3747611" cy="4747786"/>
            <a:chOff x="4786859" y="139666"/>
            <a:chExt cx="3747611" cy="4747786"/>
          </a:xfrm>
        </p:grpSpPr>
        <p:grpSp>
          <p:nvGrpSpPr>
            <p:cNvPr id="8" name="Group 29"/>
            <p:cNvGrpSpPr/>
            <p:nvPr/>
          </p:nvGrpSpPr>
          <p:grpSpPr>
            <a:xfrm>
              <a:off x="4786859" y="187184"/>
              <a:ext cx="3291497" cy="4700268"/>
              <a:chOff x="5280013" y="891008"/>
              <a:chExt cx="3291497" cy="4700268"/>
            </a:xfrm>
          </p:grpSpPr>
          <p:grpSp>
            <p:nvGrpSpPr>
              <p:cNvPr id="9" name="Group 25"/>
              <p:cNvGrpSpPr/>
              <p:nvPr/>
            </p:nvGrpSpPr>
            <p:grpSpPr>
              <a:xfrm>
                <a:off x="6499890" y="891008"/>
                <a:ext cx="2071620" cy="4149583"/>
                <a:chOff x="6283604" y="1729757"/>
                <a:chExt cx="2071620" cy="4149583"/>
              </a:xfrm>
            </p:grpSpPr>
            <p:pic>
              <p:nvPicPr>
                <p:cNvPr id="31" name="Picture 14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404195" y="1729757"/>
                  <a:ext cx="1830439" cy="1363541"/>
                </a:xfrm>
                <a:prstGeom prst="rect">
                  <a:avLst/>
                </a:prstGeom>
              </p:spPr>
            </p:pic>
            <p:pic>
              <p:nvPicPr>
                <p:cNvPr id="32" name="Picture 9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283604" y="4265172"/>
                  <a:ext cx="2071620" cy="1614168"/>
                </a:xfrm>
                <a:prstGeom prst="rect">
                  <a:avLst/>
                </a:prstGeom>
              </p:spPr>
            </p:pic>
            <p:pic>
              <p:nvPicPr>
                <p:cNvPr id="33" name="Picture 13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480262" y="3093298"/>
                  <a:ext cx="1800225" cy="1255871"/>
                </a:xfrm>
                <a:prstGeom prst="rect">
                  <a:avLst/>
                </a:prstGeom>
              </p:spPr>
            </p:pic>
            <p:cxnSp>
              <p:nvCxnSpPr>
                <p:cNvPr id="34" name="Straight Connector 16"/>
                <p:cNvCxnSpPr/>
                <p:nvPr/>
              </p:nvCxnSpPr>
              <p:spPr>
                <a:xfrm>
                  <a:off x="7932420" y="2179320"/>
                  <a:ext cx="0" cy="25908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ot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20"/>
                <p:cNvCxnSpPr/>
                <p:nvPr/>
              </p:nvCxnSpPr>
              <p:spPr>
                <a:xfrm>
                  <a:off x="6751320" y="2396557"/>
                  <a:ext cx="0" cy="2579303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ot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21"/>
                <p:cNvCxnSpPr/>
                <p:nvPr/>
              </p:nvCxnSpPr>
              <p:spPr>
                <a:xfrm>
                  <a:off x="7490460" y="1916553"/>
                  <a:ext cx="0" cy="25742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ot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29" name="Picture 26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280013" y="4673789"/>
                <a:ext cx="1325228" cy="917487"/>
              </a:xfrm>
              <a:prstGeom prst="rect">
                <a:avLst/>
              </a:prstGeom>
            </p:spPr>
          </p:pic>
          <p:cxnSp>
            <p:nvCxnSpPr>
              <p:cNvPr id="30" name="Straight Arrow Connector 28"/>
              <p:cNvCxnSpPr/>
              <p:nvPr/>
            </p:nvCxnSpPr>
            <p:spPr>
              <a:xfrm flipV="1">
                <a:off x="6339840" y="4429793"/>
                <a:ext cx="800100" cy="47405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prstDash val="sysDot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30"/>
            <p:cNvSpPr txBox="1"/>
            <p:nvPr/>
          </p:nvSpPr>
          <p:spPr>
            <a:xfrm>
              <a:off x="5485211" y="4568489"/>
              <a:ext cx="131157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>
                  <a:solidFill>
                    <a:schemeClr val="accent6">
                      <a:lumMod val="50000"/>
                    </a:schemeClr>
                  </a:solidFill>
                </a:rPr>
                <a:t>Strain Gauge Bar </a:t>
              </a:r>
              <a:endParaRPr lang="en-GB" sz="11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5" name="TextBox 32"/>
            <p:cNvSpPr txBox="1"/>
            <p:nvPr/>
          </p:nvSpPr>
          <p:spPr>
            <a:xfrm>
              <a:off x="6604876" y="4306879"/>
              <a:ext cx="14734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>
                  <a:solidFill>
                    <a:schemeClr val="accent6">
                      <a:lumMod val="50000"/>
                    </a:schemeClr>
                  </a:solidFill>
                </a:rPr>
                <a:t>Mould - Bottom Part </a:t>
              </a:r>
              <a:endParaRPr lang="en-GB" sz="11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6" name="TextBox 33"/>
            <p:cNvSpPr txBox="1"/>
            <p:nvPr/>
          </p:nvSpPr>
          <p:spPr>
            <a:xfrm>
              <a:off x="5924847" y="139666"/>
              <a:ext cx="134934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>
                  <a:solidFill>
                    <a:schemeClr val="accent6">
                      <a:lumMod val="50000"/>
                    </a:schemeClr>
                  </a:solidFill>
                </a:rPr>
                <a:t>Mould – Top Part </a:t>
              </a:r>
              <a:endParaRPr lang="en-GB" sz="11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7" name="TextBox 34"/>
            <p:cNvSpPr txBox="1"/>
            <p:nvPr/>
          </p:nvSpPr>
          <p:spPr>
            <a:xfrm>
              <a:off x="7185124" y="1499692"/>
              <a:ext cx="134934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>
                  <a:solidFill>
                    <a:schemeClr val="accent6">
                      <a:lumMod val="50000"/>
                    </a:schemeClr>
                  </a:solidFill>
                </a:rPr>
                <a:t>Mould – Side Parts </a:t>
              </a:r>
              <a:endParaRPr lang="en-GB" sz="11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740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V. Raginel, HL-LHC Annual Meeting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41207"/>
          </a:xfrm>
        </p:spPr>
        <p:txBody>
          <a:bodyPr>
            <a:noAutofit/>
          </a:bodyPr>
          <a:lstStyle/>
          <a:p>
            <a:r>
              <a:rPr lang="en-US" sz="3200" dirty="0" smtClean="0"/>
              <a:t>Damage limit of Polyimide film insulation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168" y="1070950"/>
            <a:ext cx="8712200" cy="728048"/>
          </a:xfrm>
        </p:spPr>
        <p:txBody>
          <a:bodyPr>
            <a:noAutofit/>
          </a:bodyPr>
          <a:lstStyle/>
          <a:p>
            <a:pPr marL="322262" indent="-285750">
              <a:lnSpc>
                <a:spcPct val="120000"/>
              </a:lnSpc>
              <a:buClr>
                <a:schemeClr val="accent1"/>
              </a:buClr>
            </a:pPr>
            <a:r>
              <a:rPr lang="en-US" sz="1800" dirty="0" smtClean="0"/>
              <a:t>Pre-experiment to measure variation of thickness of an insulated cable from 20°C up to 900 °C in Helium </a:t>
            </a:r>
            <a:r>
              <a:rPr lang="en-US" sz="1800" dirty="0" smtClean="0"/>
              <a:t>atmosphere.</a:t>
            </a:r>
            <a:endParaRPr lang="en-US" sz="1800" dirty="0" smtClean="0"/>
          </a:p>
          <a:p>
            <a:pPr marL="322262" indent="-285750">
              <a:lnSpc>
                <a:spcPct val="120000"/>
              </a:lnSpc>
              <a:buClr>
                <a:schemeClr val="accent1"/>
              </a:buClr>
            </a:pPr>
            <a:endParaRPr lang="en-US" sz="1800" dirty="0" smtClean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27296" y="1274879"/>
            <a:ext cx="6591354" cy="2281557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33742" lvl="1" indent="-285750">
              <a:lnSpc>
                <a:spcPct val="120000"/>
              </a:lnSpc>
              <a:buSzPct val="100000"/>
            </a:pP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1" name="Gruppieren 80"/>
          <p:cNvGrpSpPr/>
          <p:nvPr/>
        </p:nvGrpSpPr>
        <p:grpSpPr>
          <a:xfrm>
            <a:off x="421575" y="2378437"/>
            <a:ext cx="2311102" cy="3031279"/>
            <a:chOff x="604997" y="2089000"/>
            <a:chExt cx="2311102" cy="3031279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887" t="29790" r="50317" b="28784"/>
            <a:stretch/>
          </p:blipFill>
          <p:spPr>
            <a:xfrm>
              <a:off x="604997" y="2089000"/>
              <a:ext cx="2311102" cy="1642095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269" t="33109" r="11936" b="31845"/>
            <a:stretch/>
          </p:blipFill>
          <p:spPr>
            <a:xfrm>
              <a:off x="604997" y="3731095"/>
              <a:ext cx="2311102" cy="1389184"/>
            </a:xfrm>
            <a:prstGeom prst="rect">
              <a:avLst/>
            </a:prstGeom>
          </p:spPr>
        </p:pic>
      </p:grpSp>
      <p:sp>
        <p:nvSpPr>
          <p:cNvPr id="42" name="TextBox 12"/>
          <p:cNvSpPr txBox="1"/>
          <p:nvPr/>
        </p:nvSpPr>
        <p:spPr>
          <a:xfrm>
            <a:off x="5526812" y="5211374"/>
            <a:ext cx="5020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~ 2h</a:t>
            </a:r>
            <a:endParaRPr lang="en-GB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0" name="Gruppieren 79"/>
          <p:cNvGrpSpPr/>
          <p:nvPr/>
        </p:nvGrpSpPr>
        <p:grpSpPr>
          <a:xfrm>
            <a:off x="2892710" y="2520062"/>
            <a:ext cx="6085510" cy="4030067"/>
            <a:chOff x="3041564" y="2511868"/>
            <a:chExt cx="6085510" cy="4030067"/>
          </a:xfrm>
        </p:grpSpPr>
        <p:grpSp>
          <p:nvGrpSpPr>
            <p:cNvPr id="79" name="Gruppieren 78"/>
            <p:cNvGrpSpPr/>
            <p:nvPr/>
          </p:nvGrpSpPr>
          <p:grpSpPr>
            <a:xfrm>
              <a:off x="3041564" y="2511868"/>
              <a:ext cx="6085510" cy="4030067"/>
              <a:chOff x="3130235" y="2166857"/>
              <a:chExt cx="6085510" cy="4030067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3130235" y="2166857"/>
                <a:ext cx="6085510" cy="3643313"/>
                <a:chOff x="3130235" y="2166857"/>
                <a:chExt cx="6085510" cy="3643313"/>
              </a:xfrm>
            </p:grpSpPr>
            <p:pic>
              <p:nvPicPr>
                <p:cNvPr id="21" name="Picture 20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130235" y="2166857"/>
                  <a:ext cx="5934075" cy="3643313"/>
                </a:xfrm>
                <a:prstGeom prst="rect">
                  <a:avLst/>
                </a:prstGeom>
              </p:spPr>
            </p:pic>
            <p:grpSp>
              <p:nvGrpSpPr>
                <p:cNvPr id="18" name="Group 17"/>
                <p:cNvGrpSpPr/>
                <p:nvPr/>
              </p:nvGrpSpPr>
              <p:grpSpPr>
                <a:xfrm>
                  <a:off x="4874036" y="2560652"/>
                  <a:ext cx="4341709" cy="2872347"/>
                  <a:chOff x="4882828" y="2560652"/>
                  <a:chExt cx="4341709" cy="2872347"/>
                </a:xfrm>
              </p:grpSpPr>
              <p:sp>
                <p:nvSpPr>
                  <p:cNvPr id="12" name="Oval 11"/>
                  <p:cNvSpPr/>
                  <p:nvPr/>
                </p:nvSpPr>
                <p:spPr>
                  <a:xfrm>
                    <a:off x="5412456" y="2560652"/>
                    <a:ext cx="253773" cy="1416656"/>
                  </a:xfrm>
                  <a:prstGeom prst="ellipse">
                    <a:avLst/>
                  </a:prstGeom>
                  <a:noFill/>
                  <a:ln w="38100">
                    <a:solidFill>
                      <a:srgbClr val="FF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" name="Oval 13"/>
                  <p:cNvSpPr/>
                  <p:nvPr/>
                </p:nvSpPr>
                <p:spPr>
                  <a:xfrm>
                    <a:off x="8720196" y="4683640"/>
                    <a:ext cx="355487" cy="749359"/>
                  </a:xfrm>
                  <a:prstGeom prst="ellipse">
                    <a:avLst/>
                  </a:prstGeom>
                  <a:noFill/>
                  <a:ln w="38100">
                    <a:solidFill>
                      <a:srgbClr val="FF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" name="TextBox 12"/>
                  <p:cNvSpPr txBox="1"/>
                  <p:nvPr/>
                </p:nvSpPr>
                <p:spPr>
                  <a:xfrm>
                    <a:off x="4882828" y="4348777"/>
                    <a:ext cx="1305551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Disintegration of insulation</a:t>
                    </a:r>
                    <a:endParaRPr lang="en-GB" sz="14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7772216" y="4348777"/>
                    <a:ext cx="1452321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4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Softening Copper</a:t>
                    </a:r>
                    <a:endParaRPr lang="en-GB" sz="1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5685179" y="2848939"/>
                    <a:ext cx="927754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4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Unknown </a:t>
                    </a:r>
                    <a:endParaRPr lang="en-GB" sz="1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</p:grpSp>
          </p:grpSp>
          <p:cxnSp>
            <p:nvCxnSpPr>
              <p:cNvPr id="24" name="Gerade Verbindung 23"/>
              <p:cNvCxnSpPr/>
              <p:nvPr/>
            </p:nvCxnSpPr>
            <p:spPr>
              <a:xfrm>
                <a:off x="3420094" y="3580186"/>
                <a:ext cx="1402051" cy="13280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Gerade Verbindung 26"/>
              <p:cNvCxnSpPr/>
              <p:nvPr/>
            </p:nvCxnSpPr>
            <p:spPr>
              <a:xfrm>
                <a:off x="3420094" y="5110800"/>
                <a:ext cx="3507779" cy="13280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 Verbindung 28"/>
              <p:cNvCxnSpPr/>
              <p:nvPr/>
            </p:nvCxnSpPr>
            <p:spPr>
              <a:xfrm>
                <a:off x="4822145" y="3593466"/>
                <a:ext cx="0" cy="1839533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Gerade Verbindung 29"/>
              <p:cNvCxnSpPr/>
              <p:nvPr/>
            </p:nvCxnSpPr>
            <p:spPr>
              <a:xfrm>
                <a:off x="6904123" y="5159705"/>
                <a:ext cx="0" cy="308919"/>
              </a:xfrm>
              <a:prstGeom prst="line">
                <a:avLst/>
              </a:prstGeom>
              <a:ln w="12700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Gerade Verbindung mit Pfeil 36"/>
              <p:cNvCxnSpPr/>
              <p:nvPr/>
            </p:nvCxnSpPr>
            <p:spPr>
              <a:xfrm>
                <a:off x="4429496" y="3580186"/>
                <a:ext cx="0" cy="154389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12"/>
              <p:cNvSpPr txBox="1"/>
              <p:nvPr/>
            </p:nvSpPr>
            <p:spPr>
              <a:xfrm>
                <a:off x="3613250" y="3977308"/>
                <a:ext cx="87556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~ 150 µm</a:t>
                </a:r>
                <a:endPara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cxnSp>
            <p:nvCxnSpPr>
              <p:cNvPr id="43" name="Gerade Verbindung mit Pfeil 42"/>
              <p:cNvCxnSpPr/>
              <p:nvPr/>
            </p:nvCxnSpPr>
            <p:spPr>
              <a:xfrm flipH="1">
                <a:off x="4832041" y="5235124"/>
                <a:ext cx="2072082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2" name="Gruppieren 71"/>
              <p:cNvGrpSpPr/>
              <p:nvPr/>
            </p:nvGrpSpPr>
            <p:grpSpPr>
              <a:xfrm>
                <a:off x="3411950" y="5798295"/>
                <a:ext cx="5715124" cy="398629"/>
                <a:chOff x="3411950" y="5798295"/>
                <a:chExt cx="5715124" cy="398629"/>
              </a:xfrm>
            </p:grpSpPr>
            <p:cxnSp>
              <p:nvCxnSpPr>
                <p:cNvPr id="39" name="Gerade Verbindung mit Pfeil 38"/>
                <p:cNvCxnSpPr/>
                <p:nvPr/>
              </p:nvCxnSpPr>
              <p:spPr>
                <a:xfrm>
                  <a:off x="3411950" y="5798295"/>
                  <a:ext cx="5634320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none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uppieren 58"/>
                <p:cNvGrpSpPr/>
                <p:nvPr/>
              </p:nvGrpSpPr>
              <p:grpSpPr>
                <a:xfrm>
                  <a:off x="4267595" y="5810170"/>
                  <a:ext cx="381836" cy="372209"/>
                  <a:chOff x="4196345" y="5810170"/>
                  <a:chExt cx="381836" cy="372209"/>
                </a:xfrm>
              </p:grpSpPr>
              <p:sp>
                <p:nvSpPr>
                  <p:cNvPr id="45" name="TextBox 12"/>
                  <p:cNvSpPr txBox="1"/>
                  <p:nvPr/>
                </p:nvSpPr>
                <p:spPr>
                  <a:xfrm>
                    <a:off x="4196345" y="5905380"/>
                    <a:ext cx="38183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2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 1h</a:t>
                    </a:r>
                    <a:endParaRPr lang="en-GB" sz="12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cxnSp>
                <p:nvCxnSpPr>
                  <p:cNvPr id="51" name="Gerade Verbindung 50"/>
                  <p:cNvCxnSpPr/>
                  <p:nvPr/>
                </p:nvCxnSpPr>
                <p:spPr>
                  <a:xfrm>
                    <a:off x="4387263" y="5810170"/>
                    <a:ext cx="0" cy="72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0" name="Gruppieren 59"/>
                <p:cNvGrpSpPr/>
                <p:nvPr/>
              </p:nvGrpSpPr>
              <p:grpSpPr>
                <a:xfrm>
                  <a:off x="5393745" y="5808195"/>
                  <a:ext cx="381836" cy="384084"/>
                  <a:chOff x="4196345" y="5798295"/>
                  <a:chExt cx="381836" cy="384084"/>
                </a:xfrm>
              </p:grpSpPr>
              <p:sp>
                <p:nvSpPr>
                  <p:cNvPr id="61" name="TextBox 12"/>
                  <p:cNvSpPr txBox="1"/>
                  <p:nvPr/>
                </p:nvSpPr>
                <p:spPr>
                  <a:xfrm>
                    <a:off x="4196345" y="5905380"/>
                    <a:ext cx="38183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2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 2h</a:t>
                    </a:r>
                    <a:endParaRPr lang="en-GB" sz="12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cxnSp>
                <p:nvCxnSpPr>
                  <p:cNvPr id="62" name="Gerade Verbindung 61"/>
                  <p:cNvCxnSpPr/>
                  <p:nvPr/>
                </p:nvCxnSpPr>
                <p:spPr>
                  <a:xfrm>
                    <a:off x="4387263" y="5798295"/>
                    <a:ext cx="0" cy="72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3" name="Gruppieren 62"/>
                <p:cNvGrpSpPr/>
                <p:nvPr/>
              </p:nvGrpSpPr>
              <p:grpSpPr>
                <a:xfrm>
                  <a:off x="6511970" y="5798295"/>
                  <a:ext cx="346570" cy="384084"/>
                  <a:chOff x="4196345" y="5798295"/>
                  <a:chExt cx="346570" cy="384084"/>
                </a:xfrm>
              </p:grpSpPr>
              <p:sp>
                <p:nvSpPr>
                  <p:cNvPr id="64" name="TextBox 12"/>
                  <p:cNvSpPr txBox="1"/>
                  <p:nvPr/>
                </p:nvSpPr>
                <p:spPr>
                  <a:xfrm>
                    <a:off x="4196345" y="5905380"/>
                    <a:ext cx="346570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2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3h</a:t>
                    </a:r>
                    <a:endParaRPr lang="en-GB" sz="12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cxnSp>
                <p:nvCxnSpPr>
                  <p:cNvPr id="65" name="Gerade Verbindung 64"/>
                  <p:cNvCxnSpPr/>
                  <p:nvPr/>
                </p:nvCxnSpPr>
                <p:spPr>
                  <a:xfrm>
                    <a:off x="4387263" y="5798295"/>
                    <a:ext cx="0" cy="72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6" name="Gruppieren 65"/>
                <p:cNvGrpSpPr/>
                <p:nvPr/>
              </p:nvGrpSpPr>
              <p:grpSpPr>
                <a:xfrm>
                  <a:off x="7654354" y="5800965"/>
                  <a:ext cx="346570" cy="395959"/>
                  <a:chOff x="4196345" y="5786420"/>
                  <a:chExt cx="346570" cy="395959"/>
                </a:xfrm>
              </p:grpSpPr>
              <p:sp>
                <p:nvSpPr>
                  <p:cNvPr id="67" name="TextBox 12"/>
                  <p:cNvSpPr txBox="1"/>
                  <p:nvPr/>
                </p:nvSpPr>
                <p:spPr>
                  <a:xfrm>
                    <a:off x="4196345" y="5905380"/>
                    <a:ext cx="346570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2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4h</a:t>
                    </a:r>
                    <a:endParaRPr lang="en-GB" sz="12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cxnSp>
                <p:nvCxnSpPr>
                  <p:cNvPr id="68" name="Gerade Verbindung 67"/>
                  <p:cNvCxnSpPr/>
                  <p:nvPr/>
                </p:nvCxnSpPr>
                <p:spPr>
                  <a:xfrm>
                    <a:off x="4387263" y="5786420"/>
                    <a:ext cx="0" cy="72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9" name="Gruppieren 68"/>
                <p:cNvGrpSpPr/>
                <p:nvPr/>
              </p:nvGrpSpPr>
              <p:grpSpPr>
                <a:xfrm>
                  <a:off x="8780504" y="5798990"/>
                  <a:ext cx="346570" cy="395959"/>
                  <a:chOff x="4196345" y="5774545"/>
                  <a:chExt cx="346570" cy="395959"/>
                </a:xfrm>
              </p:grpSpPr>
              <p:sp>
                <p:nvSpPr>
                  <p:cNvPr id="70" name="TextBox 12"/>
                  <p:cNvSpPr txBox="1"/>
                  <p:nvPr/>
                </p:nvSpPr>
                <p:spPr>
                  <a:xfrm>
                    <a:off x="4196345" y="5893505"/>
                    <a:ext cx="346570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200" b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5h</a:t>
                    </a:r>
                    <a:endParaRPr lang="en-GB" sz="12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cxnSp>
                <p:nvCxnSpPr>
                  <p:cNvPr id="71" name="Gerade Verbindung 70"/>
                  <p:cNvCxnSpPr/>
                  <p:nvPr/>
                </p:nvCxnSpPr>
                <p:spPr>
                  <a:xfrm>
                    <a:off x="4387263" y="5774545"/>
                    <a:ext cx="0" cy="72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73" name="Textfeld 72"/>
              <p:cNvSpPr txBox="1"/>
              <p:nvPr/>
            </p:nvSpPr>
            <p:spPr>
              <a:xfrm>
                <a:off x="3721836" y="2560652"/>
                <a:ext cx="109151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3 </a:t>
                </a:r>
                <a:r>
                  <a:rPr lang="fr-FR" sz="1200" dirty="0" err="1" smtClean="0"/>
                  <a:t>degrees</a:t>
                </a:r>
                <a:r>
                  <a:rPr lang="fr-FR" sz="1200" dirty="0" smtClean="0"/>
                  <a:t>/min</a:t>
                </a:r>
                <a:endParaRPr lang="fr-FR" sz="1200" dirty="0"/>
              </a:p>
            </p:txBody>
          </p:sp>
        </p:grpSp>
        <p:cxnSp>
          <p:nvCxnSpPr>
            <p:cNvPr id="75" name="Gerade Verbindung mit Pfeil 74"/>
            <p:cNvCxnSpPr/>
            <p:nvPr/>
          </p:nvCxnSpPr>
          <p:spPr>
            <a:xfrm flipV="1">
              <a:off x="3323279" y="2862548"/>
              <a:ext cx="0" cy="3287331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866" y="1474051"/>
            <a:ext cx="3535698" cy="151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5678645" y="2667501"/>
            <a:ext cx="1824538" cy="246221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Courtesy </a:t>
            </a:r>
            <a:r>
              <a:rPr lang="en-GB" sz="1000" dirty="0" smtClean="0">
                <a:solidFill>
                  <a:schemeClr val="bg1"/>
                </a:solidFill>
              </a:rPr>
              <a:t>O. Sacristan De Frutos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40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V. Raginel, HL-LHC Annual Meeting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41207"/>
          </a:xfrm>
        </p:spPr>
        <p:txBody>
          <a:bodyPr>
            <a:noAutofit/>
          </a:bodyPr>
          <a:lstStyle/>
          <a:p>
            <a:r>
              <a:rPr lang="en-US" sz="4000" dirty="0"/>
              <a:t>Damage tests of Nb-Ti strands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1079825"/>
            <a:ext cx="5158551" cy="2698546"/>
          </a:xfrm>
        </p:spPr>
        <p:txBody>
          <a:bodyPr>
            <a:normAutofit/>
          </a:bodyPr>
          <a:lstStyle/>
          <a:p>
            <a:pPr marL="450850" indent="-45085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00000"/>
            </a:pPr>
            <a:r>
              <a:rPr lang="en-US" sz="2800" b="1" dirty="0" smtClean="0"/>
              <a:t>Fast </a:t>
            </a:r>
            <a:r>
              <a:rPr lang="en-US" sz="2800" b="1" dirty="0"/>
              <a:t>current discharge</a:t>
            </a:r>
            <a:r>
              <a:rPr lang="en-US" sz="2800" dirty="0"/>
              <a:t> (&lt;10 </a:t>
            </a:r>
            <a:r>
              <a:rPr lang="en-US" sz="2800" dirty="0" err="1"/>
              <a:t>ms</a:t>
            </a:r>
            <a:r>
              <a:rPr lang="en-US" sz="2800" dirty="0" smtClean="0"/>
              <a:t>) using quench heater power supply </a:t>
            </a:r>
            <a:r>
              <a:rPr lang="en-US" sz="2800" dirty="0"/>
              <a:t>into pre-stressed Nb-Ti strands with increasing peak </a:t>
            </a:r>
            <a:r>
              <a:rPr lang="en-US" sz="2800" dirty="0" smtClean="0"/>
              <a:t>temperatures. </a:t>
            </a:r>
            <a:endParaRPr lang="en-US" sz="2800" dirty="0"/>
          </a:p>
        </p:txBody>
      </p:sp>
      <p:pic>
        <p:nvPicPr>
          <p:cNvPr id="1026" name="Picture 2" descr="http://te-epc-lpc.web.cern.ch/te-epc-lpc/converters/qhps/pagesources/Picture_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323" y="1364494"/>
            <a:ext cx="3257550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65100" y="3744981"/>
            <a:ext cx="8712200" cy="2150132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0850" indent="-450850">
              <a:spcAft>
                <a:spcPts val="600"/>
              </a:spcAft>
              <a:buClr>
                <a:schemeClr val="accent1"/>
              </a:buClr>
              <a:buSzPct val="100000"/>
            </a:pPr>
            <a:r>
              <a:rPr lang="en-US" sz="2800" dirty="0" smtClean="0"/>
              <a:t>Measure critical current after the discharge.</a:t>
            </a:r>
          </a:p>
          <a:p>
            <a:pPr marL="450850" indent="-450850">
              <a:spcAft>
                <a:spcPts val="600"/>
              </a:spcAft>
              <a:buClr>
                <a:schemeClr val="accent1"/>
              </a:buClr>
              <a:buSzPct val="100000"/>
            </a:pPr>
            <a:r>
              <a:rPr lang="en-US" sz="2800" dirty="0" smtClean="0"/>
              <a:t>Derive </a:t>
            </a:r>
            <a:r>
              <a:rPr lang="en-US" sz="2800" b="1" dirty="0" smtClean="0"/>
              <a:t>degradation of critical current as function of peak temperature and </a:t>
            </a:r>
            <a:r>
              <a:rPr lang="en-US" sz="2800" b="1" dirty="0" smtClean="0"/>
              <a:t>thermal stress</a:t>
            </a:r>
            <a:r>
              <a:rPr lang="en-US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8384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V. Raginel, HL-LHC Annual Meeting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272960"/>
            <a:ext cx="7470648" cy="1143000"/>
          </a:xfrm>
        </p:spPr>
        <p:txBody>
          <a:bodyPr/>
          <a:lstStyle/>
          <a:p>
            <a:pPr algn="ctr"/>
            <a:r>
              <a:rPr lang="en-US" dirty="0" smtClean="0"/>
              <a:t>Damage tests with beam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36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V. Raginel, HL-LHC Annual Meeting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192" y="274437"/>
            <a:ext cx="9042400" cy="592008"/>
          </a:xfrm>
        </p:spPr>
        <p:txBody>
          <a:bodyPr>
            <a:noAutofit/>
          </a:bodyPr>
          <a:lstStyle/>
          <a:p>
            <a:r>
              <a:rPr lang="en-US" sz="3200" dirty="0" smtClean="0"/>
              <a:t>Damage tests with beam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900" y="1107848"/>
            <a:ext cx="8674099" cy="4173836"/>
          </a:xfrm>
        </p:spPr>
        <p:txBody>
          <a:bodyPr>
            <a:normAutofit/>
          </a:bodyPr>
          <a:lstStyle/>
          <a:p>
            <a:pPr marL="36576" indent="0">
              <a:lnSpc>
                <a:spcPct val="120000"/>
              </a:lnSpc>
              <a:buClrTx/>
              <a:buSzPct val="100000"/>
              <a:buNone/>
            </a:pPr>
            <a:r>
              <a:rPr lang="en-US" sz="2400" dirty="0" smtClean="0"/>
              <a:t>Test at the </a:t>
            </a:r>
            <a:r>
              <a:rPr lang="en-US" sz="2400" dirty="0"/>
              <a:t>CERN </a:t>
            </a:r>
            <a:r>
              <a:rPr lang="en-US" sz="2400" dirty="0" err="1"/>
              <a:t>HiRadMat</a:t>
            </a:r>
            <a:r>
              <a:rPr lang="en-US" sz="2400" dirty="0"/>
              <a:t> test </a:t>
            </a:r>
            <a:r>
              <a:rPr lang="en-US" sz="2400" dirty="0" smtClean="0"/>
              <a:t>facility</a:t>
            </a:r>
          </a:p>
          <a:p>
            <a:pPr marL="36513" indent="319088">
              <a:buClr>
                <a:schemeClr val="accent1"/>
              </a:buClr>
              <a:buSzPct val="100000"/>
            </a:pPr>
            <a:r>
              <a:rPr lang="en-US" sz="2400" dirty="0" smtClean="0"/>
              <a:t>Shoot a </a:t>
            </a:r>
            <a:r>
              <a:rPr lang="en-US" sz="2400" b="1" dirty="0" smtClean="0"/>
              <a:t>440 </a:t>
            </a:r>
            <a:r>
              <a:rPr lang="en-US" sz="2400" b="1" dirty="0" err="1" smtClean="0"/>
              <a:t>GeV</a:t>
            </a:r>
            <a:r>
              <a:rPr lang="en-US" sz="2400" b="1" dirty="0" smtClean="0"/>
              <a:t> proton beam on sc. magnets and cables</a:t>
            </a:r>
            <a:r>
              <a:rPr lang="en-US" sz="2400" dirty="0" smtClean="0"/>
              <a:t>.</a:t>
            </a:r>
          </a:p>
          <a:p>
            <a:pPr marL="36513" indent="319088">
              <a:buClr>
                <a:schemeClr val="accent1"/>
              </a:buClr>
              <a:buSzPct val="100000"/>
            </a:pPr>
            <a:r>
              <a:rPr lang="en-US" sz="2400" b="1" dirty="0" smtClean="0"/>
              <a:t>Cryogenic conditions</a:t>
            </a:r>
            <a:r>
              <a:rPr lang="en-US" sz="2400" dirty="0" smtClean="0"/>
              <a:t> (@4.2 K) </a:t>
            </a:r>
          </a:p>
          <a:p>
            <a:pPr marL="355600" indent="-355600">
              <a:buClr>
                <a:schemeClr val="accent1"/>
              </a:buClr>
              <a:buSzPct val="100000"/>
              <a:tabLst>
                <a:tab pos="450850" algn="l"/>
              </a:tabLst>
            </a:pPr>
            <a:r>
              <a:rPr lang="en-US" sz="2400" dirty="0" smtClean="0"/>
              <a:t>Samples:</a:t>
            </a:r>
            <a:endParaRPr lang="en-US" sz="2400" b="1" dirty="0" smtClean="0"/>
          </a:p>
          <a:p>
            <a:pPr marL="812800" lvl="2" indent="-355600">
              <a:buClr>
                <a:schemeClr val="accent1"/>
              </a:buClr>
              <a:buSzPct val="100000"/>
              <a:tabLst>
                <a:tab pos="450850" algn="l"/>
              </a:tabLst>
            </a:pPr>
            <a:r>
              <a:rPr lang="en-US" sz="2400" b="1" dirty="0" smtClean="0"/>
              <a:t>Test coils: Sample coils or LHC </a:t>
            </a:r>
            <a:r>
              <a:rPr lang="en-US" sz="2400" b="1" dirty="0" err="1" smtClean="0"/>
              <a:t>Sextupole</a:t>
            </a:r>
            <a:r>
              <a:rPr lang="en-US" sz="2400" b="1" dirty="0" smtClean="0"/>
              <a:t> correctors</a:t>
            </a:r>
          </a:p>
          <a:p>
            <a:pPr marL="812800" lvl="2" indent="-355600">
              <a:buClr>
                <a:schemeClr val="accent1"/>
              </a:buClr>
              <a:buSzPct val="100000"/>
              <a:tabLst>
                <a:tab pos="450850" algn="l"/>
              </a:tabLst>
            </a:pPr>
            <a:r>
              <a:rPr lang="en-US" sz="2400" b="1" dirty="0" smtClean="0"/>
              <a:t>Cable stacks</a:t>
            </a:r>
          </a:p>
          <a:p>
            <a:pPr marL="355600" indent="-355600">
              <a:buClr>
                <a:schemeClr val="accent1"/>
              </a:buClr>
              <a:buSzPct val="100000"/>
              <a:tabLst>
                <a:tab pos="450850" algn="l"/>
              </a:tabLst>
            </a:pPr>
            <a:r>
              <a:rPr lang="en-US" sz="2400" b="1" dirty="0" smtClean="0"/>
              <a:t>Measure critical current and electrical integrity of the samples to derive damage limits</a:t>
            </a:r>
          </a:p>
          <a:p>
            <a:pPr marL="355600" indent="-355600">
              <a:buClr>
                <a:schemeClr val="accent1"/>
              </a:buClr>
              <a:buSzPct val="100000"/>
              <a:tabLst>
                <a:tab pos="450850" algn="l"/>
              </a:tabLst>
            </a:pPr>
            <a:endParaRPr lang="en-US" sz="2400" b="1" dirty="0" smtClean="0"/>
          </a:p>
          <a:p>
            <a:pPr marL="36576" indent="0">
              <a:lnSpc>
                <a:spcPct val="120000"/>
              </a:lnSpc>
              <a:buNone/>
            </a:pPr>
            <a:endParaRPr lang="en-US" sz="2400" dirty="0"/>
          </a:p>
          <a:p>
            <a:pPr marL="36576" indent="0">
              <a:lnSpc>
                <a:spcPct val="120000"/>
              </a:lnSpc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520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V. Raginel, HL-LHC Annual Meeting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33493"/>
            <a:ext cx="9042400" cy="592008"/>
          </a:xfrm>
        </p:spPr>
        <p:txBody>
          <a:bodyPr>
            <a:noAutofit/>
          </a:bodyPr>
          <a:lstStyle/>
          <a:p>
            <a:r>
              <a:rPr lang="en-US" sz="3200" dirty="0" smtClean="0"/>
              <a:t>Damage tests with beam in cryogenic environment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54115" y="1176088"/>
            <a:ext cx="4786376" cy="405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Up to three test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coils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monitored on-line:</a:t>
            </a:r>
          </a:p>
          <a:p>
            <a:pPr marL="742950" lvl="1" indent="-285750">
              <a:lnSpc>
                <a:spcPct val="120000"/>
              </a:lnSpc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Beam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intensity increasing in steps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hot spot temperature from 50K to 700K</a:t>
            </a:r>
          </a:p>
          <a:p>
            <a:pPr marL="742950" lvl="1" indent="-285750">
              <a:lnSpc>
                <a:spcPct val="120000"/>
              </a:lnSpc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After each shot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measure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electrical integrity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(HV test) and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critical current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(up to 1 kA)</a:t>
            </a:r>
          </a:p>
          <a:p>
            <a:pPr marL="285750" indent="-285750">
              <a:lnSpc>
                <a:spcPct val="120000"/>
              </a:lnSpc>
              <a:spcBef>
                <a:spcPts val="2400"/>
              </a:spcBef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Several Nb-Ti cable stacks into a mould under stress:</a:t>
            </a:r>
          </a:p>
          <a:p>
            <a:pPr marL="742950" lvl="1" indent="-285750">
              <a:lnSpc>
                <a:spcPct val="120000"/>
              </a:lnSpc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One shot per stack</a:t>
            </a:r>
          </a:p>
          <a:p>
            <a:pPr marL="742950" lvl="1" indent="-285750">
              <a:lnSpc>
                <a:spcPct val="120000"/>
              </a:lnSpc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Measure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electrical integrity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critical current after removal from experiment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" name="Group 8"/>
          <p:cNvGrpSpPr>
            <a:grpSpLocks noChangeAspect="1"/>
          </p:cNvGrpSpPr>
          <p:nvPr/>
        </p:nvGrpSpPr>
        <p:grpSpPr>
          <a:xfrm>
            <a:off x="4604410" y="733260"/>
            <a:ext cx="4411842" cy="5678720"/>
            <a:chOff x="457200" y="1042118"/>
            <a:chExt cx="3758540" cy="4837817"/>
          </a:xfrm>
        </p:grpSpPr>
        <p:sp>
          <p:nvSpPr>
            <p:cNvPr id="11" name="Abgerundetes Rechteck 69"/>
            <p:cNvSpPr/>
            <p:nvPr/>
          </p:nvSpPr>
          <p:spPr>
            <a:xfrm>
              <a:off x="457200" y="5526617"/>
              <a:ext cx="3758540" cy="35331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TextBox 9"/>
            <p:cNvSpPr txBox="1"/>
            <p:nvPr/>
          </p:nvSpPr>
          <p:spPr>
            <a:xfrm>
              <a:off x="1468443" y="2555077"/>
              <a:ext cx="1440837" cy="262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Liquid He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TextBox 10"/>
            <p:cNvSpPr txBox="1"/>
            <p:nvPr/>
          </p:nvSpPr>
          <p:spPr>
            <a:xfrm>
              <a:off x="743514" y="1200379"/>
              <a:ext cx="2908121" cy="3933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8000"/>
                  </a:solidFill>
                </a:rPr>
                <a:t>Instrumentation:</a:t>
              </a:r>
            </a:p>
            <a:p>
              <a:pPr algn="ctr"/>
              <a:r>
                <a:rPr lang="en-US" sz="1200" dirty="0" smtClean="0">
                  <a:solidFill>
                    <a:srgbClr val="008000"/>
                  </a:solidFill>
                </a:rPr>
                <a:t>Voltage tabs, temperature probes, hall probes</a:t>
              </a:r>
              <a:endParaRPr lang="en-US" sz="1200" dirty="0">
                <a:solidFill>
                  <a:srgbClr val="008000"/>
                </a:solidFill>
              </a:endParaRPr>
            </a:p>
          </p:txBody>
        </p:sp>
        <p:cxnSp>
          <p:nvCxnSpPr>
            <p:cNvPr id="14" name="Straight Arrow Connector 11"/>
            <p:cNvCxnSpPr/>
            <p:nvPr/>
          </p:nvCxnSpPr>
          <p:spPr>
            <a:xfrm>
              <a:off x="793072" y="4572818"/>
              <a:ext cx="1829200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2"/>
            <p:cNvSpPr txBox="1"/>
            <p:nvPr/>
          </p:nvSpPr>
          <p:spPr>
            <a:xfrm>
              <a:off x="1344128" y="4122144"/>
              <a:ext cx="776532" cy="3408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p</a:t>
              </a:r>
              <a:r>
                <a:rPr lang="en-US" sz="2000" b="1" baseline="30000" dirty="0" smtClean="0">
                  <a:solidFill>
                    <a:srgbClr val="FF0000"/>
                  </a:solidFill>
                </a:rPr>
                <a:t>+</a:t>
              </a:r>
              <a:endParaRPr lang="en-US" sz="2000" b="1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3"/>
            <p:cNvSpPr txBox="1"/>
            <p:nvPr/>
          </p:nvSpPr>
          <p:spPr>
            <a:xfrm>
              <a:off x="793072" y="5261067"/>
              <a:ext cx="1892799" cy="262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</a:t>
              </a:r>
              <a:r>
                <a:rPr 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nsulation vacuum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9" name="Gruppieren 66"/>
            <p:cNvGrpSpPr/>
            <p:nvPr/>
          </p:nvGrpSpPr>
          <p:grpSpPr>
            <a:xfrm>
              <a:off x="938916" y="1042118"/>
              <a:ext cx="2948940" cy="4457701"/>
              <a:chOff x="914400" y="1091141"/>
              <a:chExt cx="3276600" cy="4953001"/>
            </a:xfrm>
          </p:grpSpPr>
          <p:grpSp>
            <p:nvGrpSpPr>
              <p:cNvPr id="10" name="Group 20"/>
              <p:cNvGrpSpPr/>
              <p:nvPr/>
            </p:nvGrpSpPr>
            <p:grpSpPr>
              <a:xfrm>
                <a:off x="914400" y="1091141"/>
                <a:ext cx="3276600" cy="4953001"/>
                <a:chOff x="914400" y="1100666"/>
                <a:chExt cx="3276600" cy="4953001"/>
              </a:xfrm>
            </p:grpSpPr>
            <p:cxnSp>
              <p:nvCxnSpPr>
                <p:cNvPr id="29" name="Straight Connector 33"/>
                <p:cNvCxnSpPr/>
                <p:nvPr/>
              </p:nvCxnSpPr>
              <p:spPr>
                <a:xfrm>
                  <a:off x="922867" y="6045200"/>
                  <a:ext cx="3268133" cy="0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7"/>
                <p:cNvCxnSpPr/>
                <p:nvPr/>
              </p:nvCxnSpPr>
              <p:spPr>
                <a:xfrm>
                  <a:off x="1100667" y="1684867"/>
                  <a:ext cx="16933" cy="4148666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28"/>
                <p:cNvCxnSpPr/>
                <p:nvPr/>
              </p:nvCxnSpPr>
              <p:spPr>
                <a:xfrm>
                  <a:off x="1117600" y="5833533"/>
                  <a:ext cx="2836333" cy="0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29"/>
                <p:cNvCxnSpPr/>
                <p:nvPr/>
              </p:nvCxnSpPr>
              <p:spPr>
                <a:xfrm>
                  <a:off x="3937000" y="1684867"/>
                  <a:ext cx="16933" cy="4148666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Rectangle 30"/>
                <p:cNvSpPr/>
                <p:nvPr/>
              </p:nvSpPr>
              <p:spPr>
                <a:xfrm>
                  <a:off x="2785532" y="4722239"/>
                  <a:ext cx="795867" cy="618067"/>
                </a:xfrm>
                <a:prstGeom prst="rect">
                  <a:avLst/>
                </a:prstGeom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34" name="Straight Connector 31"/>
                <p:cNvCxnSpPr/>
                <p:nvPr/>
              </p:nvCxnSpPr>
              <p:spPr>
                <a:xfrm>
                  <a:off x="914400" y="1468162"/>
                  <a:ext cx="16933" cy="4585505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2"/>
                <p:cNvCxnSpPr/>
                <p:nvPr/>
              </p:nvCxnSpPr>
              <p:spPr>
                <a:xfrm>
                  <a:off x="4165600" y="1468162"/>
                  <a:ext cx="16933" cy="4585505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4"/>
                <p:cNvCxnSpPr/>
                <p:nvPr/>
              </p:nvCxnSpPr>
              <p:spPr>
                <a:xfrm>
                  <a:off x="1117600" y="2415207"/>
                  <a:ext cx="2819400" cy="0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5"/>
                <p:cNvCxnSpPr/>
                <p:nvPr/>
              </p:nvCxnSpPr>
              <p:spPr>
                <a:xfrm>
                  <a:off x="1109134" y="2647207"/>
                  <a:ext cx="2819400" cy="0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6"/>
                <p:cNvCxnSpPr/>
                <p:nvPr/>
              </p:nvCxnSpPr>
              <p:spPr>
                <a:xfrm>
                  <a:off x="1118335" y="1717483"/>
                  <a:ext cx="2819400" cy="0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7"/>
                <p:cNvCxnSpPr/>
                <p:nvPr/>
              </p:nvCxnSpPr>
              <p:spPr>
                <a:xfrm>
                  <a:off x="914400" y="1476628"/>
                  <a:ext cx="3251200" cy="0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8"/>
                <p:cNvCxnSpPr/>
                <p:nvPr/>
              </p:nvCxnSpPr>
              <p:spPr>
                <a:xfrm>
                  <a:off x="3352799" y="1698964"/>
                  <a:ext cx="4232" cy="3003378"/>
                </a:xfrm>
                <a:prstGeom prst="line">
                  <a:avLst/>
                </a:prstGeom>
                <a:ln>
                  <a:solidFill>
                    <a:schemeClr val="accent4">
                      <a:lumMod val="40000"/>
                      <a:lumOff val="60000"/>
                    </a:schemeClr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39"/>
                <p:cNvCxnSpPr/>
                <p:nvPr/>
              </p:nvCxnSpPr>
              <p:spPr>
                <a:xfrm>
                  <a:off x="2969336" y="1717483"/>
                  <a:ext cx="0" cy="3022491"/>
                </a:xfrm>
                <a:prstGeom prst="line">
                  <a:avLst/>
                </a:prstGeom>
                <a:ln>
                  <a:solidFill>
                    <a:schemeClr val="accent4">
                      <a:lumMod val="40000"/>
                      <a:lumOff val="60000"/>
                    </a:schemeClr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0"/>
                <p:cNvCxnSpPr/>
                <p:nvPr/>
              </p:nvCxnSpPr>
              <p:spPr>
                <a:xfrm flipV="1">
                  <a:off x="3581399" y="4575113"/>
                  <a:ext cx="169334" cy="288372"/>
                </a:xfrm>
                <a:prstGeom prst="line">
                  <a:avLst/>
                </a:prstGeom>
                <a:ln>
                  <a:solidFill>
                    <a:schemeClr val="tx2">
                      <a:lumMod val="40000"/>
                      <a:lumOff val="60000"/>
                    </a:schemeClr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1"/>
                <p:cNvCxnSpPr/>
                <p:nvPr/>
              </p:nvCxnSpPr>
              <p:spPr>
                <a:xfrm flipV="1">
                  <a:off x="3564463" y="4605603"/>
                  <a:ext cx="254001" cy="419048"/>
                </a:xfrm>
                <a:prstGeom prst="line">
                  <a:avLst/>
                </a:prstGeom>
                <a:ln>
                  <a:solidFill>
                    <a:schemeClr val="tx2">
                      <a:lumMod val="40000"/>
                      <a:lumOff val="60000"/>
                    </a:schemeClr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2"/>
                <p:cNvCxnSpPr/>
                <p:nvPr/>
              </p:nvCxnSpPr>
              <p:spPr>
                <a:xfrm>
                  <a:off x="3733800" y="1253067"/>
                  <a:ext cx="9471" cy="3311803"/>
                </a:xfrm>
                <a:prstGeom prst="line">
                  <a:avLst/>
                </a:prstGeom>
                <a:ln>
                  <a:solidFill>
                    <a:srgbClr val="73BDFF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3"/>
                <p:cNvCxnSpPr/>
                <p:nvPr/>
              </p:nvCxnSpPr>
              <p:spPr>
                <a:xfrm flipH="1">
                  <a:off x="3809999" y="1253067"/>
                  <a:ext cx="8466" cy="3352535"/>
                </a:xfrm>
                <a:prstGeom prst="line">
                  <a:avLst/>
                </a:prstGeom>
                <a:ln>
                  <a:solidFill>
                    <a:srgbClr val="73BDFF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Plus 45"/>
                <p:cNvSpPr/>
                <p:nvPr/>
              </p:nvSpPr>
              <p:spPr>
                <a:xfrm>
                  <a:off x="3598333" y="1100666"/>
                  <a:ext cx="152400" cy="152401"/>
                </a:xfrm>
                <a:prstGeom prst="mathPlus">
                  <a:avLst/>
                </a:prstGeom>
                <a:solidFill>
                  <a:schemeClr val="accent5"/>
                </a:solidFill>
                <a:ln>
                  <a:solidFill>
                    <a:schemeClr val="accent5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Minus 46"/>
                <p:cNvSpPr/>
                <p:nvPr/>
              </p:nvSpPr>
              <p:spPr>
                <a:xfrm>
                  <a:off x="3809999" y="1100666"/>
                  <a:ext cx="118533" cy="152401"/>
                </a:xfrm>
                <a:prstGeom prst="mathMinus">
                  <a:avLst/>
                </a:prstGeom>
                <a:solidFill>
                  <a:schemeClr val="accent5"/>
                </a:solidFill>
                <a:ln>
                  <a:solidFill>
                    <a:schemeClr val="accent5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8" name="Straight Connector 46"/>
                <p:cNvCxnSpPr>
                  <a:endCxn id="33" idx="0"/>
                </p:cNvCxnSpPr>
                <p:nvPr/>
              </p:nvCxnSpPr>
              <p:spPr>
                <a:xfrm>
                  <a:off x="3170421" y="1698964"/>
                  <a:ext cx="13044" cy="3023275"/>
                </a:xfrm>
                <a:prstGeom prst="line">
                  <a:avLst/>
                </a:prstGeom>
                <a:ln w="76200" cmpd="sng">
                  <a:solidFill>
                    <a:srgbClr val="008000">
                      <a:alpha val="40000"/>
                    </a:srgbClr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Oval 47"/>
                <p:cNvSpPr/>
                <p:nvPr/>
              </p:nvSpPr>
              <p:spPr>
                <a:xfrm>
                  <a:off x="2776007" y="4714547"/>
                  <a:ext cx="93136" cy="7115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Oval 48"/>
                <p:cNvSpPr/>
                <p:nvPr/>
              </p:nvSpPr>
              <p:spPr>
                <a:xfrm>
                  <a:off x="3514723" y="5293888"/>
                  <a:ext cx="93136" cy="7115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3" name="TextBox 21"/>
              <p:cNvSpPr txBox="1"/>
              <p:nvPr/>
            </p:nvSpPr>
            <p:spPr>
              <a:xfrm>
                <a:off x="1911003" y="5549707"/>
                <a:ext cx="1058333" cy="264839"/>
              </a:xfrm>
              <a:prstGeom prst="rect">
                <a:avLst/>
              </a:prstGeom>
              <a:solidFill>
                <a:srgbClr val="FF6600"/>
              </a:solidFill>
            </p:spPr>
            <p:txBody>
              <a:bodyPr wrap="square" tIns="18000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Heater</a:t>
                </a:r>
                <a:endPara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4" name="Rectangle 11"/>
              <p:cNvSpPr/>
              <p:nvPr/>
            </p:nvSpPr>
            <p:spPr>
              <a:xfrm>
                <a:off x="1246468" y="3573134"/>
                <a:ext cx="208000" cy="207654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" name="Rectangle 11"/>
              <p:cNvSpPr/>
              <p:nvPr/>
            </p:nvSpPr>
            <p:spPr>
              <a:xfrm>
                <a:off x="1706251" y="3573134"/>
                <a:ext cx="208000" cy="207654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" name="Rectangle 11"/>
              <p:cNvSpPr/>
              <p:nvPr/>
            </p:nvSpPr>
            <p:spPr>
              <a:xfrm>
                <a:off x="2166034" y="3573134"/>
                <a:ext cx="208000" cy="207654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" name="Rectangle 11"/>
              <p:cNvSpPr/>
              <p:nvPr/>
            </p:nvSpPr>
            <p:spPr>
              <a:xfrm>
                <a:off x="2625819" y="3573134"/>
                <a:ext cx="208000" cy="207654"/>
              </a:xfrm>
              <a:prstGeom prst="rect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" name="TextBox 117"/>
              <p:cNvSpPr txBox="1"/>
              <p:nvPr/>
            </p:nvSpPr>
            <p:spPr>
              <a:xfrm>
                <a:off x="1470979" y="3769617"/>
                <a:ext cx="1580908" cy="2913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Cable stacks</a:t>
                </a:r>
                <a:endParaRPr lang="en-US" sz="14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8" name="Oval 108"/>
            <p:cNvSpPr/>
            <p:nvPr/>
          </p:nvSpPr>
          <p:spPr>
            <a:xfrm>
              <a:off x="2580533" y="4807706"/>
              <a:ext cx="93135" cy="71156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6"/>
            <p:cNvSpPr txBox="1"/>
            <p:nvPr/>
          </p:nvSpPr>
          <p:spPr>
            <a:xfrm>
              <a:off x="2626879" y="4423055"/>
              <a:ext cx="980741" cy="262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accent6">
                      <a:lumMod val="50000"/>
                    </a:schemeClr>
                  </a:solidFill>
                </a:rPr>
                <a:t>Test Coils</a:t>
              </a:r>
              <a:endParaRPr lang="en-US" sz="1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0" name="TextBox 117"/>
            <p:cNvSpPr txBox="1"/>
            <p:nvPr/>
          </p:nvSpPr>
          <p:spPr>
            <a:xfrm>
              <a:off x="1909919" y="5579705"/>
              <a:ext cx="1755229" cy="262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Support Table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21" name="Straight Connector 19"/>
            <p:cNvCxnSpPr/>
            <p:nvPr/>
          </p:nvCxnSpPr>
          <p:spPr>
            <a:xfrm>
              <a:off x="1098936" y="3474227"/>
              <a:ext cx="2552700" cy="0"/>
            </a:xfrm>
            <a:prstGeom prst="line">
              <a:avLst/>
            </a:prstGeom>
            <a:ln w="9525">
              <a:solidFill>
                <a:schemeClr val="accent6">
                  <a:lumMod val="50000"/>
                </a:schemeClr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520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V. Raginel, HL-LHC Annual Meeting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59492" y="233492"/>
            <a:ext cx="8424562" cy="940443"/>
          </a:xfrm>
        </p:spPr>
        <p:txBody>
          <a:bodyPr>
            <a:normAutofit/>
          </a:bodyPr>
          <a:lstStyle/>
          <a:p>
            <a:r>
              <a:rPr lang="en-GB" sz="3600" dirty="0" smtClean="0"/>
              <a:t>Beam experiment - design on going</a:t>
            </a:r>
            <a:endParaRPr lang="en-GB" sz="3600" dirty="0"/>
          </a:p>
        </p:txBody>
      </p:sp>
      <p:sp>
        <p:nvSpPr>
          <p:cNvPr id="51" name="Content Placeholder 50"/>
          <p:cNvSpPr>
            <a:spLocks noGrp="1"/>
          </p:cNvSpPr>
          <p:nvPr>
            <p:ph idx="1"/>
          </p:nvPr>
        </p:nvSpPr>
        <p:spPr>
          <a:xfrm>
            <a:off x="259493" y="1325607"/>
            <a:ext cx="4312507" cy="449330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Clr>
                <a:schemeClr val="accent1"/>
              </a:buClr>
              <a:buSzPct val="100000"/>
            </a:pPr>
            <a:r>
              <a:rPr lang="en-GB" sz="1600" b="1" dirty="0" smtClean="0"/>
              <a:t>Simple cryostat</a:t>
            </a:r>
            <a:r>
              <a:rPr lang="en-GB" sz="1600" dirty="0" smtClean="0"/>
              <a:t>: no windows needed.</a:t>
            </a:r>
            <a:br>
              <a:rPr lang="en-GB" sz="1600" dirty="0" smtClean="0"/>
            </a:br>
            <a:r>
              <a:rPr lang="en-US" sz="1600" dirty="0" smtClean="0">
                <a:sym typeface="Wingdings"/>
              </a:rPr>
              <a:t>  </a:t>
            </a:r>
            <a:r>
              <a:rPr lang="en-GB" sz="1600" dirty="0" smtClean="0"/>
              <a:t>Peak energy density in cryostat is 3 times lower than in the samples</a:t>
            </a:r>
            <a:br>
              <a:rPr lang="en-GB" sz="1600" dirty="0" smtClean="0"/>
            </a:br>
            <a:r>
              <a:rPr lang="en-US" sz="1600" dirty="0" smtClean="0">
                <a:sym typeface="Wingdings"/>
              </a:rPr>
              <a:t>  </a:t>
            </a:r>
            <a:r>
              <a:rPr lang="en-GB" sz="1600" dirty="0" smtClean="0"/>
              <a:t>Highest temperature reach in the cryostat wall is &lt; ~300°C</a:t>
            </a:r>
          </a:p>
          <a:p>
            <a:pPr>
              <a:lnSpc>
                <a:spcPct val="120000"/>
              </a:lnSpc>
              <a:buClr>
                <a:schemeClr val="accent1"/>
              </a:buClr>
              <a:buSzPct val="100000"/>
            </a:pPr>
            <a:r>
              <a:rPr lang="en-GB" sz="1600" b="1" dirty="0" smtClean="0"/>
              <a:t>Helium recuperation line available </a:t>
            </a:r>
            <a:r>
              <a:rPr lang="en-GB" sz="1600" dirty="0" smtClean="0"/>
              <a:t>in surface building</a:t>
            </a:r>
            <a:br>
              <a:rPr lang="en-GB" sz="1600" dirty="0" smtClean="0"/>
            </a:br>
            <a:r>
              <a:rPr lang="en-US" sz="1600" dirty="0" smtClean="0">
                <a:sym typeface="Wingdings"/>
              </a:rPr>
              <a:t> </a:t>
            </a:r>
            <a:r>
              <a:rPr lang="en-GB" sz="1600" dirty="0" smtClean="0">
                <a:sym typeface="Wingdings"/>
              </a:rPr>
              <a:t>F</a:t>
            </a:r>
            <a:r>
              <a:rPr lang="en-GB" sz="1600" dirty="0" smtClean="0"/>
              <a:t>easibility study to extend the recuperation line until tunnel area on-going</a:t>
            </a:r>
          </a:p>
          <a:p>
            <a:pPr>
              <a:lnSpc>
                <a:spcPct val="120000"/>
              </a:lnSpc>
              <a:buClr>
                <a:schemeClr val="accent1"/>
              </a:buClr>
              <a:buSzPct val="100000"/>
            </a:pPr>
            <a:r>
              <a:rPr lang="en-GB" sz="1600" dirty="0" smtClean="0"/>
              <a:t>Critical current measurement of the test coils: Six DC power cables going from surface to tunnel – possibility to install power supply on surface.</a:t>
            </a:r>
            <a:endParaRPr lang="en-GB" sz="1600" dirty="0"/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9500" y="1325607"/>
            <a:ext cx="4394577" cy="438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0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V. Raginel, HL-LHC Annual Meeting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Outline</a:t>
            </a:r>
            <a:endParaRPr lang="en-US" sz="44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42452" y="1537258"/>
            <a:ext cx="8226854" cy="436477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  <a:spcAft>
                <a:spcPts val="1200"/>
              </a:spcAft>
              <a:buSzPct val="100000"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Motivations from HL-LHC failure cases</a:t>
            </a:r>
          </a:p>
          <a:p>
            <a:pPr>
              <a:spcBef>
                <a:spcPts val="1800"/>
              </a:spcBef>
              <a:spcAft>
                <a:spcPts val="1200"/>
              </a:spcAft>
              <a:buSzPct val="100000"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Damage limits: upper and lower boundaries</a:t>
            </a:r>
          </a:p>
          <a:p>
            <a:pPr>
              <a:spcBef>
                <a:spcPts val="1800"/>
              </a:spcBef>
              <a:spcAft>
                <a:spcPts val="1200"/>
              </a:spcAft>
              <a:buSzPct val="100000"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Critical parts and failure modes of Nb-Ti magnets </a:t>
            </a:r>
          </a:p>
          <a:p>
            <a:pPr>
              <a:spcBef>
                <a:spcPts val="1800"/>
              </a:spcBef>
              <a:spcAft>
                <a:spcPts val="1200"/>
              </a:spcAft>
              <a:buSzPct val="100000"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On-going and planned damage tests without and with beam</a:t>
            </a:r>
          </a:p>
          <a:p>
            <a:pPr>
              <a:spcBef>
                <a:spcPts val="1800"/>
              </a:spcBef>
              <a:spcAft>
                <a:spcPts val="1200"/>
              </a:spcAft>
              <a:buSzPct val="100000"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Summary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04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 Raginel, HL-LHC Annual Meeting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599254"/>
            <a:ext cx="8226854" cy="50310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Numerical simulations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1" y="1364715"/>
            <a:ext cx="6311900" cy="3778786"/>
          </a:xfrm>
        </p:spPr>
        <p:txBody>
          <a:bodyPr>
            <a:normAutofit fontScale="77500" lnSpcReduction="20000"/>
          </a:bodyPr>
          <a:lstStyle/>
          <a:p>
            <a:pPr marL="352425" indent="-352800">
              <a:lnSpc>
                <a:spcPct val="120000"/>
              </a:lnSpc>
              <a:buClr>
                <a:schemeClr val="accent1"/>
              </a:buClr>
              <a:buSzPct val="100000"/>
              <a:tabLst>
                <a:tab pos="266700" algn="l"/>
              </a:tabLst>
            </a:pPr>
            <a:r>
              <a:rPr lang="en-US" dirty="0" smtClean="0"/>
              <a:t>FLUKA: derive </a:t>
            </a:r>
            <a:r>
              <a:rPr lang="en-US" b="1" dirty="0" smtClean="0"/>
              <a:t>energy deposition map</a:t>
            </a:r>
            <a:r>
              <a:rPr lang="en-US" dirty="0" smtClean="0"/>
              <a:t> due to beam impact. </a:t>
            </a:r>
            <a:endParaRPr lang="en-US" dirty="0"/>
          </a:p>
          <a:p>
            <a:pPr marL="352425" indent="-352800">
              <a:lnSpc>
                <a:spcPct val="120000"/>
              </a:lnSpc>
              <a:buClr>
                <a:schemeClr val="accent1"/>
              </a:buClr>
              <a:buSzPct val="100000"/>
            </a:pPr>
            <a:r>
              <a:rPr lang="en-US" dirty="0"/>
              <a:t>ANSYS Transient </a:t>
            </a:r>
            <a:r>
              <a:rPr lang="en-US" dirty="0" smtClean="0"/>
              <a:t>module: simulate </a:t>
            </a:r>
            <a:r>
              <a:rPr lang="en-US" b="1" dirty="0" smtClean="0"/>
              <a:t>dynamic stresses</a:t>
            </a:r>
            <a:r>
              <a:rPr lang="en-US" dirty="0" smtClean="0"/>
              <a:t>.</a:t>
            </a:r>
          </a:p>
          <a:p>
            <a:pPr marL="352425" indent="-352800">
              <a:lnSpc>
                <a:spcPct val="120000"/>
              </a:lnSpc>
              <a:buClr>
                <a:schemeClr val="accent1"/>
              </a:buClr>
              <a:buSzPct val="100000"/>
            </a:pPr>
            <a:r>
              <a:rPr lang="en-US" dirty="0" smtClean="0"/>
              <a:t>Study </a:t>
            </a:r>
            <a:r>
              <a:rPr lang="en-US" b="1" dirty="0" smtClean="0"/>
              <a:t>stress</a:t>
            </a:r>
            <a:r>
              <a:rPr lang="en-US" dirty="0" smtClean="0"/>
              <a:t> </a:t>
            </a:r>
            <a:r>
              <a:rPr lang="en-US" dirty="0" smtClean="0"/>
              <a:t>in Nb-Ti strands due to different thermal expansion coefficients of Cu-matrix and Nb-Ti</a:t>
            </a:r>
            <a:r>
              <a:rPr lang="en-US" dirty="0" smtClean="0">
                <a:effectLst/>
              </a:rPr>
              <a:t> (see next slide)</a:t>
            </a:r>
          </a:p>
          <a:p>
            <a:pPr marL="352425" indent="-352800">
              <a:lnSpc>
                <a:spcPct val="120000"/>
              </a:lnSpc>
              <a:buClr>
                <a:schemeClr val="accent1"/>
              </a:buClr>
              <a:buSzPct val="100000"/>
            </a:pPr>
            <a:r>
              <a:rPr lang="en-US" dirty="0" smtClean="0"/>
              <a:t>Study </a:t>
            </a:r>
            <a:r>
              <a:rPr lang="en-US" b="1" dirty="0" smtClean="0"/>
              <a:t>stress</a:t>
            </a:r>
            <a:r>
              <a:rPr lang="en-US" dirty="0" smtClean="0"/>
              <a:t> </a:t>
            </a:r>
            <a:r>
              <a:rPr lang="en-US" dirty="0" smtClean="0"/>
              <a:t>in Rutherford-cable strands due to </a:t>
            </a:r>
            <a:r>
              <a:rPr lang="en-US" b="1" dirty="0" smtClean="0"/>
              <a:t>thermal gradients over cable</a:t>
            </a:r>
            <a:r>
              <a:rPr lang="en-US" dirty="0" smtClean="0"/>
              <a:t> width.</a:t>
            </a:r>
          </a:p>
          <a:p>
            <a:pPr>
              <a:lnSpc>
                <a:spcPct val="120000"/>
              </a:lnSpc>
              <a:buClr>
                <a:schemeClr val="accent1"/>
              </a:buClr>
              <a:buSzPct val="100000"/>
            </a:pPr>
            <a:endParaRPr lang="en-US" dirty="0" smtClean="0"/>
          </a:p>
          <a:p>
            <a:pPr>
              <a:lnSpc>
                <a:spcPct val="120000"/>
              </a:lnSpc>
              <a:buClr>
                <a:schemeClr val="accent1"/>
              </a:buClr>
              <a:buSzPct val="100000"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100"/>
          <a:stretch/>
        </p:blipFill>
        <p:spPr>
          <a:xfrm>
            <a:off x="6629400" y="207792"/>
            <a:ext cx="1676401" cy="34190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54" r="1435"/>
          <a:stretch/>
        </p:blipFill>
        <p:spPr>
          <a:xfrm>
            <a:off x="6351466" y="3710592"/>
            <a:ext cx="2573079" cy="2659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90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 Raginel, HL-LHC Annual Meeting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33493"/>
            <a:ext cx="8226854" cy="50310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Thermal Stress in </a:t>
            </a:r>
            <a:r>
              <a:rPr lang="en-US" dirty="0" err="1" smtClean="0"/>
              <a:t>NbTi</a:t>
            </a:r>
            <a:r>
              <a:rPr lang="en-US" dirty="0" smtClean="0"/>
              <a:t> Strands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031" y="4399627"/>
            <a:ext cx="8613641" cy="2199198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Clr>
                <a:schemeClr val="accent1"/>
              </a:buClr>
              <a:buSzPct val="100000"/>
              <a:buNone/>
            </a:pPr>
            <a:r>
              <a:rPr lang="en-US" sz="2000" dirty="0" smtClean="0"/>
              <a:t>Steady state simulation with sharp temperature difference</a:t>
            </a:r>
          </a:p>
          <a:p>
            <a:pPr marL="581025" lvl="1" indent="-352800">
              <a:buClr>
                <a:schemeClr val="accent1"/>
              </a:buClr>
              <a:buSzPct val="100000"/>
            </a:pPr>
            <a:r>
              <a:rPr lang="en-US" sz="2000" dirty="0" smtClean="0">
                <a:effectLst/>
              </a:rPr>
              <a:t>Cool down from 300 K to 4 </a:t>
            </a:r>
            <a:r>
              <a:rPr lang="en-US" sz="2000" dirty="0" smtClean="0">
                <a:effectLst/>
              </a:rPr>
              <a:t>K– </a:t>
            </a:r>
            <a:r>
              <a:rPr lang="en-US" sz="2000" dirty="0" smtClean="0">
                <a:effectLst/>
              </a:rPr>
              <a:t>Stress due to different thermal expansion of Copper and Nb-Ti</a:t>
            </a:r>
          </a:p>
          <a:p>
            <a:pPr marL="581025" lvl="1" indent="-352800">
              <a:buClr>
                <a:schemeClr val="accent1"/>
              </a:buClr>
              <a:buSzPct val="100000"/>
            </a:pPr>
            <a:r>
              <a:rPr lang="en-US" sz="2000" dirty="0" smtClean="0">
                <a:effectLst/>
              </a:rPr>
              <a:t>Heating up lower part of the strand up to 800 K – From 300 K, the peak stress located at the interface cold/warm</a:t>
            </a:r>
          </a:p>
          <a:p>
            <a:pPr marL="581025" lvl="1" indent="-352800">
              <a:buClr>
                <a:schemeClr val="accent1"/>
              </a:buClr>
              <a:buSzPct val="100000"/>
            </a:pPr>
            <a:endParaRPr lang="en-US" sz="2000" dirty="0" smtClean="0">
              <a:effectLst/>
            </a:endParaRPr>
          </a:p>
          <a:p>
            <a:pPr>
              <a:lnSpc>
                <a:spcPct val="120000"/>
              </a:lnSpc>
              <a:buClr>
                <a:schemeClr val="accent1"/>
              </a:buClr>
              <a:buSzPct val="100000"/>
            </a:pP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67" y="1033793"/>
            <a:ext cx="3314700" cy="2668905"/>
          </a:xfrm>
          <a:prstGeom prst="rect">
            <a:avLst/>
          </a:prstGeom>
        </p:spPr>
      </p:pic>
      <p:graphicFrame>
        <p:nvGraphicFramePr>
          <p:cNvPr id="10" name="Char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8503526"/>
              </p:ext>
            </p:extLst>
          </p:nvPr>
        </p:nvGraphicFramePr>
        <p:xfrm>
          <a:off x="3820312" y="876329"/>
          <a:ext cx="5203508" cy="3523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6741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V. Raginel, HL-LHC Annual Meeting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93738"/>
            <a:ext cx="9042400" cy="592008"/>
          </a:xfrm>
        </p:spPr>
        <p:txBody>
          <a:bodyPr>
            <a:noAutofit/>
          </a:bodyPr>
          <a:lstStyle/>
          <a:p>
            <a:r>
              <a:rPr lang="en-US" sz="4000" dirty="0" smtClean="0"/>
              <a:t>Summary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900" y="725390"/>
            <a:ext cx="8674099" cy="2864079"/>
          </a:xfrm>
        </p:spPr>
        <p:txBody>
          <a:bodyPr>
            <a:noAutofit/>
          </a:bodyPr>
          <a:lstStyle/>
          <a:p>
            <a:pPr marL="355600" indent="-355600">
              <a:lnSpc>
                <a:spcPct val="120000"/>
              </a:lnSpc>
              <a:buClr>
                <a:schemeClr val="accent1"/>
              </a:buClr>
            </a:pPr>
            <a:r>
              <a:rPr lang="en-US" sz="2000" dirty="0" smtClean="0"/>
              <a:t>Damage limits of sc. magnets due to ultra-fast beam losses are not known</a:t>
            </a:r>
          </a:p>
          <a:p>
            <a:pPr marL="355600" indent="-355600">
              <a:buClr>
                <a:schemeClr val="accent1"/>
              </a:buClr>
            </a:pPr>
            <a:r>
              <a:rPr lang="en-US" sz="2000" dirty="0" smtClean="0"/>
              <a:t>HL-LHC beam parameters bring us into range of possible damage </a:t>
            </a:r>
          </a:p>
          <a:p>
            <a:pPr marL="355600" indent="-355600">
              <a:buClr>
                <a:schemeClr val="accent1"/>
              </a:buClr>
            </a:pPr>
            <a:r>
              <a:rPr lang="en-US" sz="2000" dirty="0" smtClean="0"/>
              <a:t>Experiments:</a:t>
            </a:r>
          </a:p>
          <a:p>
            <a:pPr marL="812800" lvl="2" indent="-355600">
              <a:buClr>
                <a:schemeClr val="accent1"/>
              </a:buClr>
            </a:pPr>
            <a:r>
              <a:rPr lang="en-US" sz="1800" dirty="0" smtClean="0"/>
              <a:t>Without beam, insulation and </a:t>
            </a:r>
            <a:r>
              <a:rPr lang="en-US" sz="1800" dirty="0" err="1" smtClean="0"/>
              <a:t>Nb</a:t>
            </a:r>
            <a:r>
              <a:rPr lang="en-US" sz="1800" dirty="0" smtClean="0"/>
              <a:t>-Ti cable damage tests scheduled</a:t>
            </a:r>
          </a:p>
          <a:p>
            <a:pPr marL="812800" lvl="2" indent="-355600">
              <a:buClr>
                <a:schemeClr val="accent1"/>
              </a:buClr>
            </a:pPr>
            <a:r>
              <a:rPr lang="en-US" sz="1800" dirty="0" smtClean="0"/>
              <a:t>With beam, damage experiment with sc. coils and cable stacks @4.2K using 440 </a:t>
            </a:r>
            <a:r>
              <a:rPr lang="en-US" sz="1800" dirty="0" err="1" smtClean="0"/>
              <a:t>GeV</a:t>
            </a:r>
            <a:r>
              <a:rPr lang="en-US" sz="1800" dirty="0" smtClean="0"/>
              <a:t> protons of </a:t>
            </a:r>
            <a:r>
              <a:rPr lang="en-US" sz="1800" dirty="0" err="1" smtClean="0"/>
              <a:t>HiRadMad</a:t>
            </a:r>
            <a:r>
              <a:rPr lang="en-US" sz="1800" dirty="0" smtClean="0"/>
              <a:t> is in preparation for next year</a:t>
            </a:r>
          </a:p>
          <a:p>
            <a:pPr marL="355600" indent="-355600">
              <a:lnSpc>
                <a:spcPct val="120000"/>
              </a:lnSpc>
              <a:buClr>
                <a:schemeClr val="accent1"/>
              </a:buClr>
            </a:pPr>
            <a:r>
              <a:rPr lang="en-US" sz="2000" dirty="0" smtClean="0"/>
              <a:t>Numerical studies </a:t>
            </a:r>
            <a:r>
              <a:rPr lang="en-US" sz="2000" dirty="0" smtClean="0"/>
              <a:t>on energy deposition and thermal stress </a:t>
            </a:r>
            <a:r>
              <a:rPr lang="en-US" sz="2000" dirty="0" smtClean="0"/>
              <a:t>in Nb-Ti strands and cables are on-going </a:t>
            </a:r>
          </a:p>
        </p:txBody>
      </p:sp>
      <p:grpSp>
        <p:nvGrpSpPr>
          <p:cNvPr id="57" name="Gruppieren 56"/>
          <p:cNvGrpSpPr/>
          <p:nvPr/>
        </p:nvGrpSpPr>
        <p:grpSpPr>
          <a:xfrm>
            <a:off x="196812" y="3876791"/>
            <a:ext cx="8947188" cy="2146426"/>
            <a:chOff x="196812" y="4034987"/>
            <a:chExt cx="8947188" cy="2146426"/>
          </a:xfrm>
        </p:grpSpPr>
        <p:sp>
          <p:nvSpPr>
            <p:cNvPr id="77" name="OTLSHAPE_M_9264e1e25f62466b92a10a515539fa3b_Date"/>
            <p:cNvSpPr txBox="1"/>
            <p:nvPr>
              <p:custDataLst>
                <p:tags r:id="rId1"/>
              </p:custDataLst>
            </p:nvPr>
          </p:nvSpPr>
          <p:spPr>
            <a:xfrm>
              <a:off x="1370926" y="4400943"/>
              <a:ext cx="997625" cy="153888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pPr algn="ctr"/>
              <a:r>
                <a:rPr lang="en-US" sz="1000" spc="-6" dirty="0" smtClean="0">
                  <a:solidFill>
                    <a:schemeClr val="dk2"/>
                  </a:solidFill>
                  <a:latin typeface="Calibri" panose="020F0502020204030204" pitchFamily="34" charset="0"/>
                </a:rPr>
                <a:t>End 2015</a:t>
              </a:r>
              <a:endParaRPr lang="en-US" sz="1000" spc="-6" dirty="0">
                <a:solidFill>
                  <a:schemeClr val="dk2"/>
                </a:solidFill>
                <a:latin typeface="Calibri" panose="020F0502020204030204" pitchFamily="34" charset="0"/>
              </a:endParaRPr>
            </a:p>
          </p:txBody>
        </p:sp>
        <p:grpSp>
          <p:nvGrpSpPr>
            <p:cNvPr id="96" name="Group 95"/>
            <p:cNvGrpSpPr/>
            <p:nvPr/>
          </p:nvGrpSpPr>
          <p:grpSpPr>
            <a:xfrm>
              <a:off x="196812" y="4034987"/>
              <a:ext cx="8947188" cy="2146426"/>
              <a:chOff x="196812" y="4029616"/>
              <a:chExt cx="8947188" cy="2146426"/>
            </a:xfrm>
          </p:grpSpPr>
          <p:grpSp>
            <p:nvGrpSpPr>
              <p:cNvPr id="63" name="Group 62"/>
              <p:cNvGrpSpPr/>
              <p:nvPr/>
            </p:nvGrpSpPr>
            <p:grpSpPr>
              <a:xfrm>
                <a:off x="196812" y="4029616"/>
                <a:ext cx="8892686" cy="2038491"/>
                <a:chOff x="156584" y="4029616"/>
                <a:chExt cx="8892686" cy="2038491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156584" y="4029616"/>
                  <a:ext cx="8892686" cy="2038491"/>
                  <a:chOff x="1518052" y="1257529"/>
                  <a:chExt cx="8892686" cy="2038491"/>
                </a:xfrm>
              </p:grpSpPr>
              <p:cxnSp>
                <p:nvCxnSpPr>
                  <p:cNvPr id="16" name="OTLSHAPE_T_71ebd99c3b90472682cc99ad192fe685_LeftVerticalConnector1"/>
                  <p:cNvCxnSpPr/>
                  <p:nvPr>
                    <p:custDataLst>
                      <p:tags r:id="rId10"/>
                    </p:custDataLst>
                  </p:nvPr>
                </p:nvCxnSpPr>
                <p:spPr>
                  <a:xfrm flipV="1">
                    <a:off x="1633108" y="2311400"/>
                    <a:ext cx="10660" cy="984620"/>
                  </a:xfrm>
                  <a:prstGeom prst="line">
                    <a:avLst/>
                  </a:prstGeom>
                  <a:ln w="9525" cap="flat" cmpd="sng" algn="ctr">
                    <a:solidFill>
                      <a:srgbClr val="CCCCCC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OTLSHAPE_T_1f3c26b0db574a0890a4869859883f55_RightVerticalConnector1"/>
                  <p:cNvCxnSpPr/>
                  <p:nvPr>
                    <p:custDataLst>
                      <p:tags r:id="rId11"/>
                    </p:custDataLst>
                  </p:nvPr>
                </p:nvCxnSpPr>
                <p:spPr>
                  <a:xfrm flipH="1" flipV="1">
                    <a:off x="3480087" y="2310300"/>
                    <a:ext cx="5747" cy="697313"/>
                  </a:xfrm>
                  <a:prstGeom prst="line">
                    <a:avLst/>
                  </a:prstGeom>
                  <a:ln w="9525" cap="flat" cmpd="sng" algn="ctr">
                    <a:solidFill>
                      <a:srgbClr val="CCCCCC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" name="OTLSHAPE_TB_00000000000000000000000000000000_ScaleContainer"/>
                  <p:cNvSpPr/>
                  <p:nvPr>
                    <p:custDataLst>
                      <p:tags r:id="rId12"/>
                    </p:custDataLst>
                  </p:nvPr>
                </p:nvSpPr>
                <p:spPr>
                  <a:xfrm>
                    <a:off x="1518052" y="2041398"/>
                    <a:ext cx="8892686" cy="254000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rgbClr val="44546A"/>
                      </a:gs>
                      <a:gs pos="100000">
                        <a:srgbClr val="52667F"/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>
                    <a:reflection blurRad="6350" stA="50000" endA="300" endPos="55500" dist="50800" dir="5400000" sy="-100000" algn="bl" rotWithShape="0"/>
                  </a:effectLst>
                  <a:scene3d>
                    <a:camera prst="orthographicFront"/>
                    <a:lightRig rig="threePt" dir="t">
                      <a:rot lat="0" lon="0" rev="8700000"/>
                    </a:lightRig>
                  </a:scene3d>
                  <a:sp3d>
                    <a:bevelT w="165100" h="19050"/>
                  </a:sp3d>
                  <a:extLst>
                    <a:ext uri="{91240B29-F687-4F45-9708-019B960494DF}">
                      <a14:hiddenLine xmlns:a14="http://schemas.microsoft.com/office/drawing/2010/main" w="12700" cap="flat" cmpd="sng" algn="ctr">
                        <a:solidFill>
                          <a:schemeClr val="accent1">
                            <a:shade val="50000"/>
                          </a:schemeClr>
                        </a:solidFill>
                        <a:prstDash val="solid"/>
                        <a:miter lim="800000"/>
                      </a14:hiddenLine>
                    </a:ext>
                  </a:ex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" name="OTLSHAPE_TB_00000000000000000000000000000000_TimescaleInterval1"/>
                  <p:cNvSpPr txBox="1"/>
                  <p:nvPr>
                    <p:custDataLst>
                      <p:tags r:id="rId13"/>
                    </p:custDataLst>
                  </p:nvPr>
                </p:nvSpPr>
                <p:spPr>
                  <a:xfrm>
                    <a:off x="1563291" y="2087680"/>
                    <a:ext cx="831882" cy="177800"/>
                  </a:xfrm>
                  <a:prstGeom prst="rect">
                    <a:avLst/>
                  </a:prstGeom>
                  <a:noFill/>
                </p:spPr>
                <p:txBody>
                  <a:bodyPr vert="horz" wrap="square" lIns="0" tIns="0" rIns="0" bIns="0" rtlCol="0" anchor="ctr" anchorCtr="0">
                    <a:noAutofit/>
                  </a:bodyPr>
                  <a:lstStyle/>
                  <a:p>
                    <a:r>
                      <a:rPr lang="en-US" sz="1200" spc="-18" dirty="0" smtClean="0">
                        <a:solidFill>
                          <a:schemeClr val="lt1"/>
                        </a:solidFill>
                        <a:latin typeface="Calibri" panose="020F0502020204030204" pitchFamily="34" charset="0"/>
                      </a:rPr>
                      <a:t>Oct 2015</a:t>
                    </a:r>
                    <a:endParaRPr lang="en-US" sz="1200" spc="-18" dirty="0">
                      <a:solidFill>
                        <a:schemeClr val="lt1"/>
                      </a:solidFill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20" name="OTLSHAPE_TB_00000000000000000000000000000000_TimescaleInterval2"/>
                  <p:cNvSpPr txBox="1"/>
                  <p:nvPr>
                    <p:custDataLst>
                      <p:tags r:id="rId14"/>
                    </p:custDataLst>
                  </p:nvPr>
                </p:nvSpPr>
                <p:spPr>
                  <a:xfrm>
                    <a:off x="3355873" y="2079552"/>
                    <a:ext cx="407518" cy="177800"/>
                  </a:xfrm>
                  <a:prstGeom prst="rect">
                    <a:avLst/>
                  </a:prstGeom>
                  <a:noFill/>
                </p:spPr>
                <p:txBody>
                  <a:bodyPr vert="horz" wrap="square" lIns="0" tIns="0" rIns="0" bIns="0" rtlCol="0" anchor="ctr" anchorCtr="0">
                    <a:noAutofit/>
                  </a:bodyPr>
                  <a:lstStyle/>
                  <a:p>
                    <a:r>
                      <a:rPr lang="en-US" sz="1200" spc="-22" dirty="0" smtClean="0">
                        <a:solidFill>
                          <a:schemeClr val="lt1"/>
                        </a:solidFill>
                        <a:latin typeface="Calibri" panose="020F0502020204030204" pitchFamily="34" charset="0"/>
                      </a:rPr>
                      <a:t>2016</a:t>
                    </a:r>
                    <a:endParaRPr lang="en-US" sz="1200" spc="-22" dirty="0">
                      <a:solidFill>
                        <a:schemeClr val="lt1"/>
                      </a:solidFill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21" name="OTLSHAPE_TB_00000000000000000000000000000000_TimescaleInterval3"/>
                  <p:cNvSpPr txBox="1"/>
                  <p:nvPr>
                    <p:custDataLst>
                      <p:tags r:id="rId15"/>
                    </p:custDataLst>
                  </p:nvPr>
                </p:nvSpPr>
                <p:spPr>
                  <a:xfrm>
                    <a:off x="7898182" y="2078788"/>
                    <a:ext cx="478017" cy="178563"/>
                  </a:xfrm>
                  <a:prstGeom prst="rect">
                    <a:avLst/>
                  </a:prstGeom>
                  <a:noFill/>
                </p:spPr>
                <p:txBody>
                  <a:bodyPr vert="horz" wrap="square" lIns="0" tIns="0" rIns="0" bIns="0" rtlCol="0" anchor="ctr" anchorCtr="0">
                    <a:noAutofit/>
                  </a:bodyPr>
                  <a:lstStyle/>
                  <a:p>
                    <a:r>
                      <a:rPr lang="en-US" sz="1200" spc="-20" dirty="0" smtClean="0">
                        <a:solidFill>
                          <a:schemeClr val="lt1"/>
                        </a:solidFill>
                        <a:latin typeface="Calibri" panose="020F0502020204030204" pitchFamily="34" charset="0"/>
                      </a:rPr>
                      <a:t>2017</a:t>
                    </a:r>
                    <a:endParaRPr lang="en-US" sz="1200" spc="-20" dirty="0">
                      <a:solidFill>
                        <a:schemeClr val="lt1"/>
                      </a:solidFill>
                      <a:latin typeface="Calibri" panose="020F0502020204030204" pitchFamily="34" charset="0"/>
                    </a:endParaRPr>
                  </a:p>
                </p:txBody>
              </p:sp>
              <p:grpSp>
                <p:nvGrpSpPr>
                  <p:cNvPr id="22" name="Group 21"/>
                  <p:cNvGrpSpPr/>
                  <p:nvPr/>
                </p:nvGrpSpPr>
                <p:grpSpPr>
                  <a:xfrm>
                    <a:off x="2564974" y="1271739"/>
                    <a:ext cx="1213766" cy="761062"/>
                    <a:chOff x="2564974" y="1271739"/>
                    <a:chExt cx="1213766" cy="761062"/>
                  </a:xfrm>
                </p:grpSpPr>
                <p:cxnSp>
                  <p:nvCxnSpPr>
                    <p:cNvPr id="54" name="OTLSHAPE_M_9264e1e25f62466b92a10a515539fa3b_Connector1"/>
                    <p:cNvCxnSpPr>
                      <a:stCxn id="77" idx="2"/>
                      <a:endCxn id="29" idx="6"/>
                    </p:cNvCxnSpPr>
                    <p:nvPr>
                      <p:custDataLst>
                        <p:tags r:id="rId33"/>
                      </p:custDataLst>
                    </p:nvPr>
                  </p:nvCxnSpPr>
                  <p:spPr>
                    <a:xfrm flipH="1">
                      <a:off x="3189712" y="1765498"/>
                      <a:ext cx="1267" cy="267303"/>
                    </a:xfrm>
                    <a:prstGeom prst="line">
                      <a:avLst/>
                    </a:prstGeom>
                    <a:ln w="9525" cap="flat" cmpd="sng" algn="ctr">
                      <a:solidFill>
                        <a:srgbClr val="808DA9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5" name="OTLSHAPE_M_9264e1e25f62466b92a10a515539fa3b_Title"/>
                    <p:cNvSpPr txBox="1"/>
                    <p:nvPr>
                      <p:custDataLst>
                        <p:tags r:id="rId34"/>
                      </p:custDataLst>
                    </p:nvPr>
                  </p:nvSpPr>
                  <p:spPr>
                    <a:xfrm>
                      <a:off x="2564974" y="1271739"/>
                      <a:ext cx="1213766" cy="369332"/>
                    </a:xfrm>
                    <a:prstGeom prst="rect">
                      <a:avLst/>
                    </a:prstGeom>
                    <a:noFill/>
                  </p:spPr>
                  <p:txBody>
                    <a:bodyPr vert="horz" wrap="square" lIns="0" tIns="0" rIns="0" bIns="0" rtlCol="0" anchor="ctr" anchorCtr="0">
                      <a:spAutoFit/>
                    </a:bodyPr>
                    <a:lstStyle/>
                    <a:p>
                      <a:pPr algn="ctr"/>
                      <a:r>
                        <a:rPr lang="en-US" sz="1200" b="1" spc="-8" dirty="0" err="1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</a:rPr>
                        <a:t>HiRadMat</a:t>
                      </a:r>
                      <a:r>
                        <a:rPr lang="en-US" sz="1200" b="1" spc="-8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</a:rPr>
                        <a:t> Scientific Board</a:t>
                      </a:r>
                      <a:endParaRPr lang="en-US" sz="1200" b="1" spc="-8" dirty="0">
                        <a:solidFill>
                          <a:schemeClr val="dk1"/>
                        </a:solidFill>
                        <a:latin typeface="Calibri" panose="020F0502020204030204" pitchFamily="34" charset="0"/>
                      </a:endParaRPr>
                    </a:p>
                  </p:txBody>
                </p:sp>
              </p:grpSp>
              <p:sp>
                <p:nvSpPr>
                  <p:cNvPr id="24" name="OTLSHAPE_T_71ebd99c3b90472682cc99ad192fe685_Shape"/>
                  <p:cNvSpPr/>
                  <p:nvPr>
                    <p:custDataLst>
                      <p:tags r:id="rId16"/>
                    </p:custDataLst>
                  </p:nvPr>
                </p:nvSpPr>
                <p:spPr>
                  <a:xfrm>
                    <a:off x="1660758" y="2468611"/>
                    <a:ext cx="1810703" cy="203200"/>
                  </a:xfrm>
                  <a:prstGeom prst="homePlate">
                    <a:avLst/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cene3d>
                    <a:camera prst="orthographicFront"/>
                    <a:lightRig rig="balanced" dir="t">
                      <a:rot lat="0" lon="0" rev="8700000"/>
                    </a:lightRig>
                  </a:scene3d>
                  <a:sp3d>
                    <a:bevelT w="165100" h="12700"/>
                  </a:sp3d>
                  <a:extLst>
                    <a:ext uri="{53640926-AAD7-44D8-BBD7-CCE9431645EC}">
                      <a14:shadowObscured xmlns:a14="http://schemas.microsoft.com/office/drawing/2010/main" val="1"/>
                    </a:ext>
                  </a:ex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" name="OTLSHAPE_T_71ebd99c3b90472682cc99ad192fe685_Shape"/>
                  <p:cNvSpPr/>
                  <p:nvPr>
                    <p:custDataLst>
                      <p:tags r:id="rId17"/>
                    </p:custDataLst>
                  </p:nvPr>
                </p:nvSpPr>
                <p:spPr>
                  <a:xfrm>
                    <a:off x="3485657" y="2700331"/>
                    <a:ext cx="2508359" cy="191792"/>
                  </a:xfrm>
                  <a:prstGeom prst="homePlate">
                    <a:avLst/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cene3d>
                    <a:camera prst="orthographicFront"/>
                    <a:lightRig rig="balanced" dir="t">
                      <a:rot lat="0" lon="0" rev="8700000"/>
                    </a:lightRig>
                  </a:scene3d>
                  <a:sp3d>
                    <a:bevelT w="165100" h="12700"/>
                  </a:sp3d>
                  <a:extLst>
                    <a:ext uri="{53640926-AAD7-44D8-BBD7-CCE9431645EC}">
                      <a14:shadowObscured xmlns:a14="http://schemas.microsoft.com/office/drawing/2010/main" val="1"/>
                    </a:ext>
                  </a:ex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" name="OTLSHAPE_M_9264e1e25f62466b92a10a515539fa3b_Shape"/>
                  <p:cNvSpPr/>
                  <p:nvPr>
                    <p:custDataLst>
                      <p:tags r:id="rId18"/>
                    </p:custDataLst>
                  </p:nvPr>
                </p:nvSpPr>
                <p:spPr>
                  <a:xfrm>
                    <a:off x="3075412" y="2032801"/>
                    <a:ext cx="228600" cy="254000"/>
                  </a:xfrm>
                  <a:prstGeom prst="star8">
                    <a:avLst/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h="12700"/>
                  </a:sp3d>
                  <a:extLst>
                    <a:ext uri="{53640926-AAD7-44D8-BBD7-CCE9431645EC}">
                      <a14:shadowObscured xmlns:a14="http://schemas.microsoft.com/office/drawing/2010/main" val="1"/>
                    </a:ext>
                  </a:ex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accent1">
                          <a:lumMod val="50000"/>
                        </a:schemeClr>
                      </a:solidFill>
                    </a:endParaRPr>
                  </a:p>
                </p:txBody>
              </p:sp>
              <p:grpSp>
                <p:nvGrpSpPr>
                  <p:cNvPr id="33" name="Group 32"/>
                  <p:cNvGrpSpPr/>
                  <p:nvPr/>
                </p:nvGrpSpPr>
                <p:grpSpPr>
                  <a:xfrm>
                    <a:off x="6486649" y="1287997"/>
                    <a:ext cx="997625" cy="1006151"/>
                    <a:chOff x="1157452" y="1325261"/>
                    <a:chExt cx="997625" cy="1006151"/>
                  </a:xfrm>
                </p:grpSpPr>
                <p:cxnSp>
                  <p:nvCxnSpPr>
                    <p:cNvPr id="50" name="OTLSHAPE_M_9264e1e25f62466b92a10a515539fa3b_Connector1"/>
                    <p:cNvCxnSpPr>
                      <a:stCxn id="52" idx="2"/>
                      <a:endCxn id="53" idx="6"/>
                    </p:cNvCxnSpPr>
                    <p:nvPr>
                      <p:custDataLst>
                        <p:tags r:id="rId29"/>
                      </p:custDataLst>
                    </p:nvPr>
                  </p:nvCxnSpPr>
                  <p:spPr>
                    <a:xfrm>
                      <a:off x="1656265" y="1841067"/>
                      <a:ext cx="0" cy="236345"/>
                    </a:xfrm>
                    <a:prstGeom prst="line">
                      <a:avLst/>
                    </a:prstGeom>
                    <a:ln w="9525" cap="flat" cmpd="sng" algn="ctr">
                      <a:solidFill>
                        <a:srgbClr val="808DA9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1" name="OTLSHAPE_M_9264e1e25f62466b92a10a515539fa3b_Title"/>
                    <p:cNvSpPr txBox="1"/>
                    <p:nvPr>
                      <p:custDataLst>
                        <p:tags r:id="rId30"/>
                      </p:custDataLst>
                    </p:nvPr>
                  </p:nvSpPr>
                  <p:spPr>
                    <a:xfrm>
                      <a:off x="1221426" y="1325261"/>
                      <a:ext cx="848188" cy="369332"/>
                    </a:xfrm>
                    <a:prstGeom prst="rect">
                      <a:avLst/>
                    </a:prstGeom>
                    <a:noFill/>
                  </p:spPr>
                  <p:txBody>
                    <a:bodyPr vert="horz" wrap="square" lIns="0" tIns="0" rIns="0" bIns="0" rtlCol="0" anchor="ctr" anchorCtr="0">
                      <a:spAutoFit/>
                    </a:bodyPr>
                    <a:lstStyle/>
                    <a:p>
                      <a:pPr algn="ctr"/>
                      <a:r>
                        <a:rPr lang="en-US" sz="1200" b="1" spc="-8" dirty="0" err="1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</a:rPr>
                        <a:t>HiRadMat</a:t>
                      </a:r>
                      <a:r>
                        <a:rPr lang="en-US" sz="1200" b="1" spc="-8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</a:rPr>
                        <a:t> Beam Time</a:t>
                      </a:r>
                      <a:endParaRPr lang="en-US" sz="1200" b="1" spc="-8" dirty="0">
                        <a:solidFill>
                          <a:schemeClr val="dk1"/>
                        </a:solidFill>
                        <a:latin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2" name="OTLSHAPE_M_9264e1e25f62466b92a10a515539fa3b_Date"/>
                    <p:cNvSpPr txBox="1"/>
                    <p:nvPr>
                      <p:custDataLst>
                        <p:tags r:id="rId31"/>
                      </p:custDataLst>
                    </p:nvPr>
                  </p:nvSpPr>
                  <p:spPr>
                    <a:xfrm>
                      <a:off x="1157452" y="1687179"/>
                      <a:ext cx="997625" cy="153888"/>
                    </a:xfrm>
                    <a:prstGeom prst="rect">
                      <a:avLst/>
                    </a:prstGeom>
                    <a:noFill/>
                  </p:spPr>
                  <p:txBody>
                    <a:bodyPr vert="horz" wrap="square" lIns="0" tIns="0" rIns="0" bIns="0" rtlCol="0" anchor="ctr" anchorCtr="0">
                      <a:spAutoFit/>
                    </a:bodyPr>
                    <a:lstStyle/>
                    <a:p>
                      <a:pPr algn="ctr"/>
                      <a:r>
                        <a:rPr lang="en-US" sz="1000" spc="-6" dirty="0" smtClean="0">
                          <a:solidFill>
                            <a:schemeClr val="dk2"/>
                          </a:solidFill>
                          <a:latin typeface="Calibri" panose="020F0502020204030204" pitchFamily="34" charset="0"/>
                        </a:rPr>
                        <a:t>End summer 2016</a:t>
                      </a:r>
                      <a:endParaRPr lang="en-US" sz="1000" spc="-6" dirty="0">
                        <a:solidFill>
                          <a:schemeClr val="dk2"/>
                        </a:solidFill>
                        <a:latin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3" name="OTLSHAPE_M_9264e1e25f62466b92a10a515539fa3b_Shape"/>
                    <p:cNvSpPr/>
                    <p:nvPr>
                      <p:custDataLst>
                        <p:tags r:id="rId32"/>
                      </p:custDataLst>
                    </p:nvPr>
                  </p:nvSpPr>
                  <p:spPr>
                    <a:xfrm>
                      <a:off x="1541965" y="2077412"/>
                      <a:ext cx="228600" cy="254000"/>
                    </a:xfrm>
                    <a:prstGeom prst="star8">
                      <a:avLst/>
                    </a:prstGeom>
                    <a:solidFill>
                      <a:srgbClr val="0070C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h="12700"/>
                    </a:sp3d>
                    <a:extLst>
                      <a:ext uri="{53640926-AAD7-44D8-BBD7-CCE9431645EC}">
                        <a14:shadowObscured xmlns:a14="http://schemas.microsoft.com/office/drawing/2010/main" val="1"/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p:txBody>
                </p:sp>
              </p:grpSp>
              <p:cxnSp>
                <p:nvCxnSpPr>
                  <p:cNvPr id="34" name="OTLSHAPE_T_71ebd99c3b90472682cc99ad192fe685_LeftVerticalConnector1"/>
                  <p:cNvCxnSpPr/>
                  <p:nvPr>
                    <p:custDataLst>
                      <p:tags r:id="rId19"/>
                    </p:custDataLst>
                  </p:nvPr>
                </p:nvCxnSpPr>
                <p:spPr>
                  <a:xfrm flipV="1">
                    <a:off x="6982574" y="2290423"/>
                    <a:ext cx="5776" cy="722314"/>
                  </a:xfrm>
                  <a:prstGeom prst="line">
                    <a:avLst/>
                  </a:prstGeom>
                  <a:ln w="9525" cap="flat" cmpd="sng" algn="ctr">
                    <a:solidFill>
                      <a:srgbClr val="CCCCCC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6" name="OTLSHAPE_T_71ebd99c3b90472682cc99ad192fe685_Shape"/>
                  <p:cNvSpPr/>
                  <p:nvPr>
                    <p:custDataLst>
                      <p:tags r:id="rId20"/>
                    </p:custDataLst>
                  </p:nvPr>
                </p:nvSpPr>
                <p:spPr>
                  <a:xfrm>
                    <a:off x="1641733" y="2946171"/>
                    <a:ext cx="5346617" cy="205104"/>
                  </a:xfrm>
                  <a:prstGeom prst="homePlate">
                    <a:avLst/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cene3d>
                    <a:camera prst="orthographicFront"/>
                    <a:lightRig rig="balanced" dir="t">
                      <a:rot lat="0" lon="0" rev="8700000"/>
                    </a:lightRig>
                  </a:scene3d>
                  <a:sp3d>
                    <a:bevelT w="165100" h="12700"/>
                  </a:sp3d>
                  <a:extLst>
                    <a:ext uri="{53640926-AAD7-44D8-BBD7-CCE9431645EC}">
                      <a14:shadowObscured xmlns:a14="http://schemas.microsoft.com/office/drawing/2010/main" val="1"/>
                    </a:ext>
                  </a:ex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38" name="Group 37"/>
                  <p:cNvGrpSpPr/>
                  <p:nvPr/>
                </p:nvGrpSpPr>
                <p:grpSpPr>
                  <a:xfrm>
                    <a:off x="7801713" y="1257529"/>
                    <a:ext cx="1461367" cy="1034224"/>
                    <a:chOff x="560390" y="1257529"/>
                    <a:chExt cx="1461367" cy="1034224"/>
                  </a:xfrm>
                </p:grpSpPr>
                <p:cxnSp>
                  <p:nvCxnSpPr>
                    <p:cNvPr id="46" name="OTLSHAPE_M_9264e1e25f62466b92a10a515539fa3b_Connector1"/>
                    <p:cNvCxnSpPr>
                      <a:stCxn id="48" idx="2"/>
                      <a:endCxn id="49" idx="6"/>
                    </p:cNvCxnSpPr>
                    <p:nvPr>
                      <p:custDataLst>
                        <p:tags r:id="rId25"/>
                      </p:custDataLst>
                    </p:nvPr>
                  </p:nvCxnSpPr>
                  <p:spPr>
                    <a:xfrm flipH="1">
                      <a:off x="1230447" y="1797815"/>
                      <a:ext cx="1" cy="239938"/>
                    </a:xfrm>
                    <a:prstGeom prst="line">
                      <a:avLst/>
                    </a:prstGeom>
                    <a:ln w="9525" cap="flat" cmpd="sng" algn="ctr">
                      <a:solidFill>
                        <a:srgbClr val="808DA9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7" name="OTLSHAPE_M_9264e1e25f62466b92a10a515539fa3b_Title"/>
                    <p:cNvSpPr txBox="1"/>
                    <p:nvPr>
                      <p:custDataLst>
                        <p:tags r:id="rId26"/>
                      </p:custDataLst>
                    </p:nvPr>
                  </p:nvSpPr>
                  <p:spPr>
                    <a:xfrm>
                      <a:off x="560390" y="1257529"/>
                      <a:ext cx="1461367" cy="369332"/>
                    </a:xfrm>
                    <a:prstGeom prst="rect">
                      <a:avLst/>
                    </a:prstGeom>
                    <a:noFill/>
                  </p:spPr>
                  <p:txBody>
                    <a:bodyPr vert="horz" wrap="square" lIns="0" tIns="0" rIns="0" bIns="0" rtlCol="0" anchor="ctr" anchorCtr="0">
                      <a:spAutoFit/>
                    </a:bodyPr>
                    <a:lstStyle/>
                    <a:p>
                      <a:pPr algn="ctr"/>
                      <a:r>
                        <a:rPr lang="en-US" sz="1200" b="1" spc="-8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</a:rPr>
                        <a:t>Opening of </a:t>
                      </a:r>
                      <a:r>
                        <a:rPr lang="en-US" sz="1200" b="1" spc="-8" dirty="0" err="1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</a:rPr>
                        <a:t>HiRadMat</a:t>
                      </a:r>
                      <a:r>
                        <a:rPr lang="en-US" sz="1200" b="1" spc="-8" dirty="0" smtClean="0">
                          <a:solidFill>
                            <a:schemeClr val="dk1"/>
                          </a:solidFill>
                          <a:latin typeface="Calibri" panose="020F0502020204030204" pitchFamily="34" charset="0"/>
                        </a:rPr>
                        <a:t> Experiment</a:t>
                      </a:r>
                      <a:endParaRPr lang="en-US" sz="1200" b="1" spc="-8" dirty="0">
                        <a:solidFill>
                          <a:schemeClr val="dk1"/>
                        </a:solidFill>
                        <a:latin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8" name="OTLSHAPE_M_9264e1e25f62466b92a10a515539fa3b_Date"/>
                    <p:cNvSpPr txBox="1"/>
                    <p:nvPr>
                      <p:custDataLst>
                        <p:tags r:id="rId27"/>
                      </p:custDataLst>
                    </p:nvPr>
                  </p:nvSpPr>
                  <p:spPr>
                    <a:xfrm>
                      <a:off x="953725" y="1643927"/>
                      <a:ext cx="553445" cy="153888"/>
                    </a:xfrm>
                    <a:prstGeom prst="rect">
                      <a:avLst/>
                    </a:prstGeom>
                    <a:noFill/>
                  </p:spPr>
                  <p:txBody>
                    <a:bodyPr vert="horz" wrap="square" lIns="0" tIns="0" rIns="0" bIns="0" rtlCol="0" anchor="ctr" anchorCtr="0">
                      <a:spAutoFit/>
                    </a:bodyPr>
                    <a:lstStyle/>
                    <a:p>
                      <a:pPr algn="ctr"/>
                      <a:r>
                        <a:rPr lang="en-US" sz="1000" spc="-6" dirty="0" smtClean="0">
                          <a:solidFill>
                            <a:schemeClr val="dk2"/>
                          </a:solidFill>
                          <a:latin typeface="Calibri" panose="020F0502020204030204" pitchFamily="34" charset="0"/>
                        </a:rPr>
                        <a:t>Early 2017 </a:t>
                      </a:r>
                      <a:endParaRPr lang="en-US" sz="1000" spc="-6" dirty="0">
                        <a:solidFill>
                          <a:schemeClr val="dk2"/>
                        </a:solidFill>
                        <a:latin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9" name="OTLSHAPE_M_9264e1e25f62466b92a10a515539fa3b_Shape"/>
                    <p:cNvSpPr/>
                    <p:nvPr>
                      <p:custDataLst>
                        <p:tags r:id="rId28"/>
                      </p:custDataLst>
                    </p:nvPr>
                  </p:nvSpPr>
                  <p:spPr>
                    <a:xfrm>
                      <a:off x="1116147" y="2037753"/>
                      <a:ext cx="228600" cy="254000"/>
                    </a:xfrm>
                    <a:prstGeom prst="star8">
                      <a:avLst/>
                    </a:prstGeom>
                    <a:solidFill>
                      <a:srgbClr val="0070C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h="12700"/>
                    </a:sp3d>
                    <a:extLst>
                      <a:ext uri="{53640926-AAD7-44D8-BBD7-CCE9431645EC}">
                        <a14:shadowObscured xmlns:a14="http://schemas.microsoft.com/office/drawing/2010/main" val="1"/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p:txBody>
                </p:sp>
              </p:grpSp>
              <p:cxnSp>
                <p:nvCxnSpPr>
                  <p:cNvPr id="44" name="OTLSHAPE_M_9264e1e25f62466b92a10a515539fa3b_Connector1"/>
                  <p:cNvCxnSpPr/>
                  <p:nvPr>
                    <p:custDataLst>
                      <p:tags r:id="rId21"/>
                    </p:custDataLst>
                  </p:nvPr>
                </p:nvCxnSpPr>
                <p:spPr>
                  <a:xfrm>
                    <a:off x="8465908" y="2300379"/>
                    <a:ext cx="0" cy="782291"/>
                  </a:xfrm>
                  <a:prstGeom prst="line">
                    <a:avLst/>
                  </a:prstGeom>
                  <a:ln w="9525" cap="flat" cmpd="sng" algn="ctr">
                    <a:solidFill>
                      <a:srgbClr val="808DA9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OTLSHAPE_T_71ebd99c3b90472682cc99ad192fe685_LeftVerticalConnector1"/>
                  <p:cNvCxnSpPr/>
                  <p:nvPr>
                    <p:custDataLst>
                      <p:tags r:id="rId22"/>
                    </p:custDataLst>
                  </p:nvPr>
                </p:nvCxnSpPr>
                <p:spPr>
                  <a:xfrm flipV="1">
                    <a:off x="5986869" y="2304026"/>
                    <a:ext cx="0" cy="467227"/>
                  </a:xfrm>
                  <a:prstGeom prst="line">
                    <a:avLst/>
                  </a:prstGeom>
                  <a:ln w="9525" cap="flat" cmpd="sng" algn="ctr">
                    <a:solidFill>
                      <a:srgbClr val="CCCCCC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3" name="OTLSHAPE_T_1f3c26b0db574a0890a4869859883f55_Title"/>
                  <p:cNvSpPr txBox="1"/>
                  <p:nvPr>
                    <p:custDataLst>
                      <p:tags r:id="rId23"/>
                    </p:custDataLst>
                  </p:nvPr>
                </p:nvSpPr>
                <p:spPr>
                  <a:xfrm>
                    <a:off x="1819790" y="2474386"/>
                    <a:ext cx="1556079" cy="184666"/>
                  </a:xfrm>
                  <a:prstGeom prst="rect">
                    <a:avLst/>
                  </a:prstGeom>
                  <a:noFill/>
                </p:spPr>
                <p:txBody>
                  <a:bodyPr vert="horz" wrap="square" lIns="0" tIns="0" rIns="0" bIns="0" rtlCol="0" anchor="ctr" anchorCtr="0">
                    <a:spAutoFit/>
                  </a:bodyPr>
                  <a:lstStyle/>
                  <a:p>
                    <a:r>
                      <a:rPr lang="en-US" sz="1200" b="1" spc="-8" dirty="0" smtClean="0">
                        <a:solidFill>
                          <a:schemeClr val="bg1"/>
                        </a:solidFill>
                        <a:latin typeface="Calibri" panose="020F0502020204030204" pitchFamily="34" charset="0"/>
                      </a:rPr>
                      <a:t>Insulation Damage tests</a:t>
                    </a:r>
                    <a:endParaRPr lang="en-US" sz="1200" b="1" spc="-8" dirty="0">
                      <a:solidFill>
                        <a:schemeClr val="bg1"/>
                      </a:solidFill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25" name="OTLSHAPE_T_71ebd99c3b90472682cc99ad192fe685_Title"/>
                  <p:cNvSpPr txBox="1"/>
                  <p:nvPr>
                    <p:custDataLst>
                      <p:tags r:id="rId24"/>
                    </p:custDataLst>
                  </p:nvPr>
                </p:nvSpPr>
                <p:spPr>
                  <a:xfrm>
                    <a:off x="3921477" y="2697646"/>
                    <a:ext cx="1762990" cy="184666"/>
                  </a:xfrm>
                  <a:prstGeom prst="rect">
                    <a:avLst/>
                  </a:prstGeom>
                  <a:noFill/>
                </p:spPr>
                <p:txBody>
                  <a:bodyPr vert="horz" wrap="square" lIns="0" tIns="0" rIns="0" bIns="0" rtlCol="0" anchor="ctr" anchorCtr="0">
                    <a:spAutoFit/>
                  </a:bodyPr>
                  <a:lstStyle/>
                  <a:p>
                    <a:r>
                      <a:rPr lang="en-US" sz="1200" b="1" spc="-8" dirty="0" smtClean="0">
                        <a:solidFill>
                          <a:schemeClr val="bg1"/>
                        </a:solidFill>
                        <a:latin typeface="Calibri" panose="020F0502020204030204" pitchFamily="34" charset="0"/>
                      </a:rPr>
                      <a:t>Nb-Ti strand damage tests</a:t>
                    </a:r>
                    <a:endParaRPr lang="en-US" sz="1200" b="1" spc="-8" dirty="0">
                      <a:solidFill>
                        <a:schemeClr val="bg1"/>
                      </a:solidFill>
                      <a:latin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61" name="OTLSHAPE_T_1f3c26b0db574a0890a4869859883f55_Title"/>
                <p:cNvSpPr txBox="1"/>
                <p:nvPr>
                  <p:custDataLst>
                    <p:tags r:id="rId9"/>
                  </p:custDataLst>
                </p:nvPr>
              </p:nvSpPr>
              <p:spPr>
                <a:xfrm>
                  <a:off x="1138097" y="5729745"/>
                  <a:ext cx="3155931" cy="184666"/>
                </a:xfrm>
                <a:prstGeom prst="rect">
                  <a:avLst/>
                </a:prstGeom>
                <a:noFill/>
              </p:spPr>
              <p:txBody>
                <a:bodyPr vert="horz" wrap="square" lIns="0" tIns="0" rIns="0" bIns="0" rtlCol="0" anchor="ctr" anchorCtr="0">
                  <a:spAutoFit/>
                </a:bodyPr>
                <a:lstStyle/>
                <a:p>
                  <a:r>
                    <a:rPr lang="en-US" sz="1200" b="1" spc="-8" dirty="0" smtClean="0">
                      <a:solidFill>
                        <a:schemeClr val="bg1"/>
                      </a:solidFill>
                      <a:latin typeface="Calibri" panose="020F0502020204030204" pitchFamily="34" charset="0"/>
                    </a:rPr>
                    <a:t>Design and Manufacture of </a:t>
                  </a:r>
                  <a:r>
                    <a:rPr lang="en-US" sz="1200" b="1" spc="-8" dirty="0" err="1" smtClean="0">
                      <a:solidFill>
                        <a:schemeClr val="bg1"/>
                      </a:solidFill>
                      <a:latin typeface="Calibri" panose="020F0502020204030204" pitchFamily="34" charset="0"/>
                    </a:rPr>
                    <a:t>HiRadMat</a:t>
                  </a:r>
                  <a:r>
                    <a:rPr lang="en-US" sz="1200" b="1" spc="-8" dirty="0" smtClean="0">
                      <a:solidFill>
                        <a:schemeClr val="bg1"/>
                      </a:solidFill>
                      <a:latin typeface="Calibri" panose="020F0502020204030204" pitchFamily="34" charset="0"/>
                    </a:rPr>
                    <a:t> Experiment</a:t>
                  </a:r>
                  <a:endParaRPr lang="en-US" sz="1200" b="1" spc="-8" dirty="0">
                    <a:solidFill>
                      <a:schemeClr val="bg1"/>
                    </a:solidFill>
                    <a:latin typeface="Calibri" panose="020F0502020204030204" pitchFamily="34" charset="0"/>
                  </a:endParaRPr>
                </a:p>
              </p:txBody>
            </p:sp>
          </p:grpSp>
          <p:grpSp>
            <p:nvGrpSpPr>
              <p:cNvPr id="95" name="Group 94"/>
              <p:cNvGrpSpPr/>
              <p:nvPr/>
            </p:nvGrpSpPr>
            <p:grpSpPr>
              <a:xfrm>
                <a:off x="320492" y="5713667"/>
                <a:ext cx="8823508" cy="462375"/>
                <a:chOff x="320492" y="5713667"/>
                <a:chExt cx="8823508" cy="462375"/>
              </a:xfrm>
            </p:grpSpPr>
            <p:sp>
              <p:nvSpPr>
                <p:cNvPr id="64" name="OTLSHAPE_T_71ebd99c3b90472682cc99ad192fe685_Shape"/>
                <p:cNvSpPr/>
                <p:nvPr>
                  <p:custDataLst>
                    <p:tags r:id="rId6"/>
                  </p:custDataLst>
                </p:nvPr>
              </p:nvSpPr>
              <p:spPr>
                <a:xfrm>
                  <a:off x="320492" y="5972842"/>
                  <a:ext cx="8823507" cy="203200"/>
                </a:xfrm>
                <a:prstGeom prst="homePlate">
                  <a:avLst/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cene3d>
                  <a:camera prst="orthographicFront"/>
                  <a:lightRig rig="balanced" dir="t">
                    <a:rot lat="0" lon="0" rev="8700000"/>
                  </a:lightRig>
                </a:scene3d>
                <a:sp3d>
                  <a:bevelT w="165100" h="12700"/>
                </a:sp3d>
                <a:extLst>
                  <a:ext uri="{53640926-AAD7-44D8-BBD7-CCE9431645EC}">
                    <a14:shadowObscured xmlns:a14="http://schemas.microsoft.com/office/drawing/2010/main" val="1"/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OTLSHAPE_T_1f3c26b0db574a0890a4869859883f55_Title"/>
                <p:cNvSpPr txBox="1"/>
                <p:nvPr>
                  <p:custDataLst>
                    <p:tags r:id="rId7"/>
                  </p:custDataLst>
                </p:nvPr>
              </p:nvSpPr>
              <p:spPr>
                <a:xfrm>
                  <a:off x="3632457" y="5966799"/>
                  <a:ext cx="2520205" cy="184666"/>
                </a:xfrm>
                <a:prstGeom prst="rect">
                  <a:avLst/>
                </a:prstGeom>
                <a:noFill/>
              </p:spPr>
              <p:txBody>
                <a:bodyPr vert="horz" wrap="square" lIns="0" tIns="0" rIns="0" bIns="0" rtlCol="0" anchor="ctr" anchorCtr="0">
                  <a:spAutoFit/>
                </a:bodyPr>
                <a:lstStyle/>
                <a:p>
                  <a:r>
                    <a:rPr lang="en-US" sz="1200" b="1" spc="-8" dirty="0" smtClean="0">
                      <a:solidFill>
                        <a:schemeClr val="bg1"/>
                      </a:solidFill>
                      <a:latin typeface="Calibri" panose="020F0502020204030204" pitchFamily="34" charset="0"/>
                    </a:rPr>
                    <a:t>Numerical Studies</a:t>
                  </a:r>
                  <a:endParaRPr lang="en-US" sz="1200" b="1" spc="-8" dirty="0">
                    <a:solidFill>
                      <a:schemeClr val="bg1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85" name="OTLSHAPE_T_71ebd99c3b90472682cc99ad192fe685_Shape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7136042" y="5713667"/>
                  <a:ext cx="2007958" cy="209695"/>
                </a:xfrm>
                <a:prstGeom prst="homePlate">
                  <a:avLst/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cene3d>
                  <a:camera prst="orthographicFront"/>
                  <a:lightRig rig="balanced" dir="t">
                    <a:rot lat="0" lon="0" rev="8700000"/>
                  </a:lightRig>
                </a:scene3d>
                <a:sp3d>
                  <a:bevelT w="165100" h="12700"/>
                </a:sp3d>
                <a:extLst>
                  <a:ext uri="{53640926-AAD7-44D8-BBD7-CCE9431645EC}">
                    <a14:shadowObscured xmlns:a14="http://schemas.microsoft.com/office/drawing/2010/main" val="1"/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200" b="1" spc="-8" dirty="0">
                      <a:solidFill>
                        <a:schemeClr val="bg1"/>
                      </a:solidFill>
                      <a:latin typeface="Calibri" panose="020F0502020204030204" pitchFamily="34" charset="0"/>
                    </a:rPr>
                    <a:t>Test on </a:t>
                  </a:r>
                  <a:r>
                    <a:rPr lang="en-US" sz="1200" b="1" spc="-8" dirty="0" smtClean="0">
                      <a:solidFill>
                        <a:schemeClr val="bg1"/>
                      </a:solidFill>
                      <a:latin typeface="Calibri" panose="020F0502020204030204" pitchFamily="34" charset="0"/>
                    </a:rPr>
                    <a:t>irradiated </a:t>
                  </a:r>
                  <a:r>
                    <a:rPr lang="en-US" sz="1200" b="1" spc="-8" dirty="0">
                      <a:solidFill>
                        <a:schemeClr val="bg1"/>
                      </a:solidFill>
                      <a:latin typeface="Calibri" panose="020F0502020204030204" pitchFamily="34" charset="0"/>
                    </a:rPr>
                    <a:t>sc. cables</a:t>
                  </a:r>
                </a:p>
              </p:txBody>
            </p:sp>
          </p:grpSp>
        </p:grpSp>
        <p:grpSp>
          <p:nvGrpSpPr>
            <p:cNvPr id="56" name="Gruppieren 55"/>
            <p:cNvGrpSpPr/>
            <p:nvPr/>
          </p:nvGrpSpPr>
          <p:grpSpPr>
            <a:xfrm>
              <a:off x="2398199" y="4041300"/>
              <a:ext cx="1213766" cy="1031452"/>
              <a:chOff x="2398199" y="4041300"/>
              <a:chExt cx="1213766" cy="1031452"/>
            </a:xfrm>
          </p:grpSpPr>
          <p:cxnSp>
            <p:nvCxnSpPr>
              <p:cNvPr id="69" name="OTLSHAPE_M_9264e1e25f62466b92a10a515539fa3b_Connector1"/>
              <p:cNvCxnSpPr>
                <a:stCxn id="75" idx="2"/>
                <a:endCxn id="71" idx="6"/>
              </p:cNvCxnSpPr>
              <p:nvPr>
                <p:custDataLst>
                  <p:tags r:id="rId2"/>
                </p:custDataLst>
              </p:nvPr>
            </p:nvCxnSpPr>
            <p:spPr>
              <a:xfrm flipH="1">
                <a:off x="3014789" y="4557240"/>
                <a:ext cx="5002" cy="261512"/>
              </a:xfrm>
              <a:prstGeom prst="line">
                <a:avLst/>
              </a:prstGeom>
              <a:ln w="9525" cap="flat" cmpd="sng" algn="ctr">
                <a:solidFill>
                  <a:srgbClr val="808DA9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OTLSHAPE_M_9264e1e25f62466b92a10a515539fa3b_Title"/>
              <p:cNvSpPr txBox="1"/>
              <p:nvPr>
                <p:custDataLst>
                  <p:tags r:id="rId3"/>
                </p:custDataLst>
              </p:nvPr>
            </p:nvSpPr>
            <p:spPr>
              <a:xfrm>
                <a:off x="2398199" y="4041300"/>
                <a:ext cx="1213766" cy="369332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en-US" sz="1200" b="1" spc="-8" dirty="0" err="1" smtClean="0">
                    <a:solidFill>
                      <a:schemeClr val="dk1"/>
                    </a:solidFill>
                    <a:latin typeface="Calibri" panose="020F0502020204030204" pitchFamily="34" charset="0"/>
                  </a:rPr>
                  <a:t>HiRadMat</a:t>
                </a:r>
                <a:r>
                  <a:rPr lang="en-US" sz="1200" b="1" spc="-8" dirty="0" smtClean="0">
                    <a:solidFill>
                      <a:schemeClr val="dk1"/>
                    </a:solidFill>
                    <a:latin typeface="Calibri" panose="020F0502020204030204" pitchFamily="34" charset="0"/>
                  </a:rPr>
                  <a:t> Technical Board</a:t>
                </a:r>
                <a:endParaRPr lang="en-US" sz="1200" b="1" spc="-8" dirty="0">
                  <a:solidFill>
                    <a:schemeClr val="dk1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5" name="OTLSHAPE_M_9264e1e25f62466b92a10a515539fa3b_Date"/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2520978" y="4403352"/>
                <a:ext cx="997625" cy="153888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 anchor="ctr" anchorCtr="0">
                <a:spAutoFit/>
              </a:bodyPr>
              <a:lstStyle/>
              <a:p>
                <a:pPr algn="ctr"/>
                <a:r>
                  <a:rPr lang="en-US" sz="1000" spc="-6" dirty="0" smtClean="0">
                    <a:solidFill>
                      <a:schemeClr val="dk2"/>
                    </a:solidFill>
                    <a:latin typeface="Calibri" panose="020F0502020204030204" pitchFamily="34" charset="0"/>
                  </a:rPr>
                  <a:t>Early 2016</a:t>
                </a:r>
                <a:endParaRPr lang="en-US" sz="1000" spc="-6" dirty="0">
                  <a:solidFill>
                    <a:schemeClr val="dk2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1" name="OTLSHAPE_M_9264e1e25f62466b92a10a515539fa3b_Shape"/>
              <p:cNvSpPr/>
              <p:nvPr>
                <p:custDataLst>
                  <p:tags r:id="rId5"/>
                </p:custDataLst>
              </p:nvPr>
            </p:nvSpPr>
            <p:spPr>
              <a:xfrm>
                <a:off x="2900489" y="4818752"/>
                <a:ext cx="228600" cy="254000"/>
              </a:xfrm>
              <a:prstGeom prst="star8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 h="12700"/>
              </a:sp3d>
              <a:extLst>
                <a:ext uri="{53640926-AAD7-44D8-BBD7-CCE9431645EC}">
                  <a14:shadowObscured xmlns:a14="http://schemas.microsoft.com/office/drawing/2010/main" val="1"/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432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/>
            <a:r>
              <a:rPr lang="en-US" dirty="0" smtClean="0"/>
              <a:t>Thanks for your attention</a:t>
            </a:r>
          </a:p>
          <a:p>
            <a:pPr algn="ctr"/>
            <a:r>
              <a:rPr lang="en-US" dirty="0" smtClean="0"/>
              <a:t>Questions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58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/>
            <a:r>
              <a:rPr lang="en-US" dirty="0" smtClean="0"/>
              <a:t>Spare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58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40129" y="4629312"/>
            <a:ext cx="6629400" cy="1396914"/>
          </a:xfrm>
        </p:spPr>
        <p:txBody>
          <a:bodyPr anchor="ctr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Mould dimension 84 x 62 x 100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Material Stainless Steel </a:t>
            </a: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304L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Cavity for Six Cable Stack (~ 12 mm)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Fine setting of stress on the cable stack with stainless strip (40 um up to 500 um) insert between the side and top part of the </a:t>
            </a:r>
            <a:r>
              <a:rPr lang="en-GB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mold</a:t>
            </a:r>
            <a:endParaRPr lang="en-GB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3335" y="6356349"/>
            <a:ext cx="2133600" cy="365125"/>
          </a:xfrm>
        </p:spPr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5961" y="6356350"/>
            <a:ext cx="3152395" cy="365125"/>
          </a:xfrm>
        </p:spPr>
        <p:txBody>
          <a:bodyPr/>
          <a:lstStyle/>
          <a:p>
            <a:r>
              <a:rPr lang="en-US" smtClean="0"/>
              <a:t>V. Raginel, HL-LHC Annual Meeting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42" name="Gruppieren 41"/>
          <p:cNvGrpSpPr/>
          <p:nvPr/>
        </p:nvGrpSpPr>
        <p:grpSpPr>
          <a:xfrm>
            <a:off x="4640353" y="187184"/>
            <a:ext cx="4498251" cy="5670274"/>
            <a:chOff x="4675978" y="187184"/>
            <a:chExt cx="4498251" cy="5670274"/>
          </a:xfrm>
        </p:grpSpPr>
        <p:grpSp>
          <p:nvGrpSpPr>
            <p:cNvPr id="36" name="Group 35"/>
            <p:cNvGrpSpPr/>
            <p:nvPr/>
          </p:nvGrpSpPr>
          <p:grpSpPr>
            <a:xfrm>
              <a:off x="4675978" y="187184"/>
              <a:ext cx="4498251" cy="4700268"/>
              <a:chOff x="4786859" y="187184"/>
              <a:chExt cx="4498251" cy="4700268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4786859" y="187184"/>
                <a:ext cx="3291497" cy="4700268"/>
                <a:chOff x="5280013" y="891008"/>
                <a:chExt cx="3291497" cy="4700268"/>
              </a:xfrm>
            </p:grpSpPr>
            <p:grpSp>
              <p:nvGrpSpPr>
                <p:cNvPr id="26" name="Group 25"/>
                <p:cNvGrpSpPr/>
                <p:nvPr/>
              </p:nvGrpSpPr>
              <p:grpSpPr>
                <a:xfrm>
                  <a:off x="6499890" y="891008"/>
                  <a:ext cx="2071620" cy="4149583"/>
                  <a:chOff x="6283604" y="1729757"/>
                  <a:chExt cx="2071620" cy="4149583"/>
                </a:xfrm>
              </p:grpSpPr>
              <p:pic>
                <p:nvPicPr>
                  <p:cNvPr id="15" name="Picture 14"/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6404195" y="1729757"/>
                    <a:ext cx="1830439" cy="1363541"/>
                  </a:xfrm>
                  <a:prstGeom prst="rect">
                    <a:avLst/>
                  </a:prstGeom>
                </p:spPr>
              </p:pic>
              <p:pic>
                <p:nvPicPr>
                  <p:cNvPr id="10" name="Picture 9"/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6283604" y="4265172"/>
                    <a:ext cx="2071620" cy="1614168"/>
                  </a:xfrm>
                  <a:prstGeom prst="rect">
                    <a:avLst/>
                  </a:prstGeom>
                </p:spPr>
              </p:pic>
              <p:pic>
                <p:nvPicPr>
                  <p:cNvPr id="14" name="Picture 13"/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6480262" y="3093298"/>
                    <a:ext cx="1800225" cy="1255871"/>
                  </a:xfrm>
                  <a:prstGeom prst="rect">
                    <a:avLst/>
                  </a:prstGeom>
                </p:spPr>
              </p:pic>
              <p:cxnSp>
                <p:nvCxnSpPr>
                  <p:cNvPr id="17" name="Straight Connector 16"/>
                  <p:cNvCxnSpPr/>
                  <p:nvPr/>
                </p:nvCxnSpPr>
                <p:spPr>
                  <a:xfrm>
                    <a:off x="7932420" y="2179320"/>
                    <a:ext cx="0" cy="259080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  <a:prstDash val="sysDot"/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/>
                  <p:cNvCxnSpPr/>
                  <p:nvPr/>
                </p:nvCxnSpPr>
                <p:spPr>
                  <a:xfrm>
                    <a:off x="6751320" y="2396557"/>
                    <a:ext cx="0" cy="2579303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  <a:prstDash val="sysDot"/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/>
                  <p:cNvCxnSpPr/>
                  <p:nvPr/>
                </p:nvCxnSpPr>
                <p:spPr>
                  <a:xfrm>
                    <a:off x="7490460" y="1916553"/>
                    <a:ext cx="0" cy="257420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  <a:prstDash val="sysDot"/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pic>
              <p:nvPicPr>
                <p:cNvPr id="27" name="Picture 26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280013" y="4673789"/>
                  <a:ext cx="1325228" cy="917487"/>
                </a:xfrm>
                <a:prstGeom prst="rect">
                  <a:avLst/>
                </a:prstGeom>
              </p:spPr>
            </p:pic>
            <p:cxnSp>
              <p:nvCxnSpPr>
                <p:cNvPr id="29" name="Straight Arrow Connector 28"/>
                <p:cNvCxnSpPr/>
                <p:nvPr/>
              </p:nvCxnSpPr>
              <p:spPr>
                <a:xfrm flipV="1">
                  <a:off x="6339840" y="4429793"/>
                  <a:ext cx="800100" cy="474055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prstDash val="sysDot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TextBox 30"/>
              <p:cNvSpPr txBox="1"/>
              <p:nvPr/>
            </p:nvSpPr>
            <p:spPr>
              <a:xfrm>
                <a:off x="5485211" y="4568489"/>
                <a:ext cx="131157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Strain Gauge Bar </a:t>
                </a:r>
                <a:endParaRPr lang="en-GB" sz="11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7422567" y="3881302"/>
                <a:ext cx="147348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Mould - Bottom Part </a:t>
                </a:r>
                <a:endParaRPr lang="en-GB" sz="11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7794654" y="879785"/>
                <a:ext cx="134934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Mould – Top Part </a:t>
                </a:r>
                <a:endParaRPr lang="en-GB" sz="11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7935764" y="2168444"/>
                <a:ext cx="1349346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Mould – Side Parts </a:t>
                </a:r>
                <a:endParaRPr lang="en-GB" sz="11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6502158" y="1798447"/>
              <a:ext cx="2459495" cy="4059011"/>
              <a:chOff x="6502158" y="1798447"/>
              <a:chExt cx="2459495" cy="4059011"/>
            </a:xfrm>
          </p:grpSpPr>
          <p:pic>
            <p:nvPicPr>
              <p:cNvPr id="1026" name="Picture 2" descr="Clinquant &amp; Dévidoir Acier Aluminium Laiton Cuivre Inox"/>
              <p:cNvPicPr>
                <a:picLocks noChangeAspect="1"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56653" y="4428708"/>
                <a:ext cx="1905000" cy="14287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38" name="Straight Arrow Connector 37"/>
              <p:cNvCxnSpPr/>
              <p:nvPr/>
            </p:nvCxnSpPr>
            <p:spPr>
              <a:xfrm flipH="1" flipV="1">
                <a:off x="7234875" y="2299250"/>
                <a:ext cx="189266" cy="315667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 flipH="1" flipV="1">
                <a:off x="6992625" y="2446324"/>
                <a:ext cx="349995" cy="160048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 flipV="1">
                <a:off x="7342621" y="2178660"/>
                <a:ext cx="117721" cy="186815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/>
              <p:nvPr/>
            </p:nvCxnSpPr>
            <p:spPr>
              <a:xfrm flipH="1" flipV="1">
                <a:off x="6502158" y="2082562"/>
                <a:ext cx="823767" cy="197188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>
                <a:stCxn id="33" idx="1"/>
              </p:cNvCxnSpPr>
              <p:nvPr/>
            </p:nvCxnSpPr>
            <p:spPr>
              <a:xfrm flipH="1" flipV="1">
                <a:off x="6731022" y="1952405"/>
                <a:ext cx="580664" cy="205970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/>
              <p:cNvCxnSpPr>
                <a:stCxn id="33" idx="1"/>
              </p:cNvCxnSpPr>
              <p:nvPr/>
            </p:nvCxnSpPr>
            <p:spPr>
              <a:xfrm flipH="1" flipV="1">
                <a:off x="6989780" y="1798447"/>
                <a:ext cx="321906" cy="221366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53" name="TextBox 52"/>
          <p:cNvSpPr txBox="1"/>
          <p:nvPr/>
        </p:nvSpPr>
        <p:spPr>
          <a:xfrm>
            <a:off x="1535993" y="592374"/>
            <a:ext cx="19570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accent6">
                    <a:lumMod val="50000"/>
                  </a:schemeClr>
                </a:solidFill>
              </a:rPr>
              <a:t>Hole for Thermal Sensor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8638" y="1037724"/>
            <a:ext cx="2871788" cy="3162300"/>
          </a:xfrm>
          <a:prstGeom prst="rect">
            <a:avLst/>
          </a:prstGeom>
        </p:spPr>
      </p:pic>
      <p:cxnSp>
        <p:nvCxnSpPr>
          <p:cNvPr id="55" name="Straight Arrow Connector 54"/>
          <p:cNvCxnSpPr>
            <a:stCxn id="53" idx="2"/>
          </p:cNvCxnSpPr>
          <p:nvPr/>
        </p:nvCxnSpPr>
        <p:spPr>
          <a:xfrm>
            <a:off x="2514532" y="853984"/>
            <a:ext cx="53408" cy="9444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endCxn id="52" idx="2"/>
          </p:cNvCxnSpPr>
          <p:nvPr/>
        </p:nvCxnSpPr>
        <p:spPr>
          <a:xfrm>
            <a:off x="1264920" y="3802380"/>
            <a:ext cx="1249612" cy="39764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1246724" y="2082562"/>
            <a:ext cx="18196" cy="169894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2634922" y="3314700"/>
            <a:ext cx="1139269" cy="8853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109914" y="3696636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tx2"/>
                </a:solidFill>
              </a:rPr>
              <a:t>100 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482097" y="3946174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tx2"/>
                </a:solidFill>
              </a:rPr>
              <a:t>62</a:t>
            </a:r>
            <a:r>
              <a:rPr lang="en-GB" sz="1200" dirty="0" smtClean="0">
                <a:solidFill>
                  <a:schemeClr val="accent6"/>
                </a:solidFill>
              </a:rPr>
              <a:t> </a:t>
            </a:r>
            <a:endParaRPr lang="en-GB" sz="1200" dirty="0">
              <a:solidFill>
                <a:schemeClr val="accent6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976681" y="2766777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tx2"/>
                </a:solidFill>
              </a:rPr>
              <a:t>84</a:t>
            </a:r>
            <a:endParaRPr lang="en-GB" sz="1200" dirty="0">
              <a:solidFill>
                <a:schemeClr val="tx2"/>
              </a:solidFill>
            </a:endParaRPr>
          </a:p>
        </p:txBody>
      </p:sp>
      <p:cxnSp>
        <p:nvCxnSpPr>
          <p:cNvPr id="67" name="Straight Arrow Connector 66"/>
          <p:cNvCxnSpPr/>
          <p:nvPr/>
        </p:nvCxnSpPr>
        <p:spPr>
          <a:xfrm flipV="1">
            <a:off x="1341701" y="2457794"/>
            <a:ext cx="1233514" cy="128020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1922544" y="2520015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tx2"/>
                </a:solidFill>
              </a:rPr>
              <a:t>105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876664" y="1074347"/>
            <a:ext cx="19570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accent6">
                    <a:lumMod val="50000"/>
                  </a:schemeClr>
                </a:solidFill>
              </a:rPr>
              <a:t>M10 screw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71" name="Straight Arrow Connector 70"/>
          <p:cNvCxnSpPr>
            <a:stCxn id="70" idx="1"/>
          </p:cNvCxnSpPr>
          <p:nvPr/>
        </p:nvCxnSpPr>
        <p:spPr>
          <a:xfrm flipH="1">
            <a:off x="3436646" y="1205152"/>
            <a:ext cx="440018" cy="3664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812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6" y="6358123"/>
            <a:ext cx="2133600" cy="365125"/>
          </a:xfrm>
        </p:spPr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6356350"/>
            <a:ext cx="3292996" cy="365125"/>
          </a:xfrm>
        </p:spPr>
        <p:txBody>
          <a:bodyPr/>
          <a:lstStyle/>
          <a:p>
            <a:r>
              <a:rPr lang="en-US" smtClean="0"/>
              <a:t>V. Raginel, HL-LHC Annual Meeting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988612" y="211660"/>
            <a:ext cx="2640330" cy="3078480"/>
            <a:chOff x="3637518" y="1505073"/>
            <a:chExt cx="2640330" cy="307848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37518" y="1505073"/>
              <a:ext cx="2640330" cy="3078480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4863861" y="2629033"/>
              <a:ext cx="1239759" cy="429405"/>
              <a:chOff x="4863861" y="2629033"/>
              <a:chExt cx="1239759" cy="429405"/>
            </a:xfrm>
          </p:grpSpPr>
          <p:sp>
            <p:nvSpPr>
              <p:cNvPr id="8" name="Down Arrow 7"/>
              <p:cNvSpPr/>
              <p:nvPr/>
            </p:nvSpPr>
            <p:spPr>
              <a:xfrm>
                <a:off x="4863861" y="2886865"/>
                <a:ext cx="174308" cy="171573"/>
              </a:xfrm>
              <a:prstGeom prst="downArrow">
                <a:avLst/>
              </a:prstGeom>
              <a:noFill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effectLst/>
                </a:endParaRPr>
              </a:p>
            </p:txBody>
          </p:sp>
          <p:sp>
            <p:nvSpPr>
              <p:cNvPr id="9" name="Down Arrow 8"/>
              <p:cNvSpPr/>
              <p:nvPr/>
            </p:nvSpPr>
            <p:spPr>
              <a:xfrm flipV="1">
                <a:off x="4870529" y="2629033"/>
                <a:ext cx="174308" cy="180901"/>
              </a:xfrm>
              <a:prstGeom prst="downArrow">
                <a:avLst/>
              </a:prstGeom>
              <a:noFill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effectLst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951015" y="2688126"/>
                <a:ext cx="11526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100 MPa</a:t>
                </a:r>
                <a:endParaRPr lang="en-GB" sz="14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</p:grpSp>
      <p:cxnSp>
        <p:nvCxnSpPr>
          <p:cNvPr id="18" name="Straight Arrow Connector 17"/>
          <p:cNvCxnSpPr/>
          <p:nvPr/>
        </p:nvCxnSpPr>
        <p:spPr>
          <a:xfrm flipV="1">
            <a:off x="3628942" y="579120"/>
            <a:ext cx="1743158" cy="403514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628942" y="2799812"/>
            <a:ext cx="1743158" cy="720628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11836" y="3463930"/>
            <a:ext cx="540258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Bending of the face in contact with the cable stack : 10 um between highest and lowest point</a:t>
            </a:r>
          </a:p>
          <a:p>
            <a:pPr marL="285750" indent="-285750">
              <a:spcAft>
                <a:spcPts val="600"/>
              </a:spcAft>
              <a:buClr>
                <a:schemeClr val="tx2"/>
              </a:buClr>
              <a:buFont typeface="Symbol" panose="05050102010706020507" pitchFamily="18" charset="2"/>
              <a:buChar char="Þ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 MPa difference of stress on the cable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Maximum Eq. Stress ~ 380 MPa on the screw</a:t>
            </a:r>
          </a:p>
          <a:p>
            <a:pPr marL="285750" indent="-285750">
              <a:spcAft>
                <a:spcPts val="600"/>
              </a:spcAft>
              <a:buClr>
                <a:schemeClr val="tx2"/>
              </a:buClr>
              <a:buFont typeface="Symbol" panose="05050102010706020507" pitchFamily="18" charset="2"/>
              <a:buChar char="Þ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Screw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Class 10.9 have 830 MPa Proof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strength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Maximum Eq. Stress on mould ~ 200 MPa.</a:t>
            </a:r>
          </a:p>
          <a:p>
            <a:pPr marL="285750" indent="-285750">
              <a:spcAft>
                <a:spcPts val="600"/>
              </a:spcAft>
              <a:buClr>
                <a:schemeClr val="tx2"/>
              </a:buClr>
              <a:buFont typeface="Symbol" panose="05050102010706020507" pitchFamily="18" charset="2"/>
              <a:buChar char="Þ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Ok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use Stainless steel 304 L (elastic limit - 240 MPa). 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100" y="225674"/>
            <a:ext cx="3314700" cy="266890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249" y="3160126"/>
            <a:ext cx="3314700" cy="2668905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3581295" y="360775"/>
            <a:ext cx="18485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Bending of the top cover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769530" y="2661312"/>
            <a:ext cx="1516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Eq. Stress in Mould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08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58189" y="3360420"/>
            <a:ext cx="5084372" cy="2354533"/>
          </a:xfrm>
        </p:spPr>
        <p:txBody>
          <a:bodyPr anchor="ctr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Each finger is instrumented with 4 strain gauges (bridge setup to take into account Poisson ratio and to cancel thermal strain)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6 cables per finger to compensate cable length.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3335" y="6356349"/>
            <a:ext cx="2133600" cy="365125"/>
          </a:xfrm>
        </p:spPr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5961" y="6356350"/>
            <a:ext cx="3152395" cy="365125"/>
          </a:xfrm>
        </p:spPr>
        <p:txBody>
          <a:bodyPr/>
          <a:lstStyle/>
          <a:p>
            <a:r>
              <a:rPr lang="en-US" smtClean="0"/>
              <a:t>V. Raginel, HL-LHC Annual Meeting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0117" y="425472"/>
            <a:ext cx="5026726" cy="24301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1217" y="3020670"/>
            <a:ext cx="3427313" cy="2557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46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V. Raginel, HL-LHC Annual Meeting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471" y="233492"/>
            <a:ext cx="8694173" cy="940443"/>
          </a:xfrm>
        </p:spPr>
        <p:txBody>
          <a:bodyPr>
            <a:noAutofit/>
          </a:bodyPr>
          <a:lstStyle/>
          <a:p>
            <a:r>
              <a:rPr lang="en-GB" sz="3600" dirty="0" smtClean="0"/>
              <a:t>Motivations from HL-LHC ultra-fast failure</a:t>
            </a:r>
            <a:endParaRPr lang="en-GB" sz="36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42452" y="1537258"/>
            <a:ext cx="8226854" cy="481909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  <a:spcAft>
                <a:spcPts val="1200"/>
              </a:spcAft>
              <a:buSzPct val="100000"/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Injection failures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main switch erratic, injection kicker (MKI) breakdown, 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 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firing, … </a:t>
            </a:r>
          </a:p>
          <a:p>
            <a:pPr>
              <a:spcBef>
                <a:spcPts val="1800"/>
              </a:spcBef>
              <a:spcAft>
                <a:spcPts val="1200"/>
              </a:spcAft>
              <a:buSzPct val="100000"/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Extraction failures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asynchronous dump, dump 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with beam in abort 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gap</a:t>
            </a:r>
          </a:p>
          <a:p>
            <a:pPr>
              <a:spcBef>
                <a:spcPts val="1800"/>
              </a:spcBef>
              <a:spcAft>
                <a:spcPts val="1200"/>
              </a:spcAft>
              <a:buSzPct val="100000"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Crab cavity failures with 700 MJ HL-LHC beam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213852" y="906403"/>
            <a:ext cx="387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Ultra-fast </a:t>
            </a:r>
            <a:r>
              <a:rPr lang="en-GB" dirty="0" smtClean="0"/>
              <a:t>failure &lt; </a:t>
            </a:r>
            <a:r>
              <a:rPr lang="en-GB" dirty="0"/>
              <a:t>270 us (3 </a:t>
            </a:r>
            <a:r>
              <a:rPr lang="en-GB" dirty="0" smtClean="0"/>
              <a:t>LHC turns)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828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4728" y="2964634"/>
            <a:ext cx="9071797" cy="2349500"/>
            <a:chOff x="-56463" y="3636075"/>
            <a:chExt cx="9144000" cy="2349500"/>
          </a:xfrm>
        </p:grpSpPr>
        <p:pic>
          <p:nvPicPr>
            <p:cNvPr id="13" name="Picture 12" descr="Screen Shot 2015-05-05 at 09.45.16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133" b="16039"/>
            <a:stretch/>
          </p:blipFill>
          <p:spPr>
            <a:xfrm>
              <a:off x="-56463" y="3636075"/>
              <a:ext cx="9144000" cy="2349500"/>
            </a:xfrm>
            <a:prstGeom prst="rect">
              <a:avLst/>
            </a:prstGeom>
          </p:spPr>
        </p:pic>
        <p:cxnSp>
          <p:nvCxnSpPr>
            <p:cNvPr id="14" name="Straight Arrow Connector 13"/>
            <p:cNvCxnSpPr/>
            <p:nvPr/>
          </p:nvCxnSpPr>
          <p:spPr>
            <a:xfrm>
              <a:off x="88900" y="4514804"/>
              <a:ext cx="1696137" cy="569071"/>
            </a:xfrm>
            <a:prstGeom prst="straightConnector1">
              <a:avLst/>
            </a:prstGeom>
            <a:ln w="31750">
              <a:solidFill>
                <a:srgbClr val="3366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 rot="1366722">
              <a:off x="1049502" y="4480109"/>
              <a:ext cx="11510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B1 (</a:t>
              </a:r>
              <a:r>
                <a:rPr lang="en-US" dirty="0" err="1" smtClean="0"/>
                <a:t>inj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16" name="Oval 15"/>
            <p:cNvSpPr/>
            <p:nvPr/>
          </p:nvSpPr>
          <p:spPr>
            <a:xfrm>
              <a:off x="3194737" y="4664775"/>
              <a:ext cx="546100" cy="9271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5468037" y="4664775"/>
              <a:ext cx="546100" cy="9271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6128437" y="4156776"/>
              <a:ext cx="546100" cy="160019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315137" y="5254704"/>
              <a:ext cx="11510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B1 (</a:t>
              </a:r>
              <a:r>
                <a:rPr lang="en-US" dirty="0" err="1" smtClean="0"/>
                <a:t>circ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279400" y="5162034"/>
              <a:ext cx="1447800" cy="0"/>
            </a:xfrm>
            <a:prstGeom prst="straightConnector1">
              <a:avLst/>
            </a:prstGeom>
            <a:ln w="31750">
              <a:solidFill>
                <a:srgbClr val="3366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28.10.2015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V. Raginel, HL-LHC Annual Meeting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Injection failures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81281"/>
            <a:ext cx="8303054" cy="4907099"/>
          </a:xfrm>
        </p:spPr>
        <p:txBody>
          <a:bodyPr>
            <a:noAutofit/>
          </a:bodyPr>
          <a:lstStyle/>
          <a:p>
            <a:pPr marL="355600" indent="-319088">
              <a:lnSpc>
                <a:spcPct val="120000"/>
              </a:lnSpc>
              <a:buClr>
                <a:schemeClr val="accent1"/>
              </a:buClr>
              <a:buSzPct val="100000"/>
            </a:pPr>
            <a:r>
              <a:rPr lang="en-US" sz="1800" dirty="0"/>
              <a:t>HL-LHC bunch intensities (</a:t>
            </a:r>
            <a:r>
              <a:rPr lang="en-US" sz="1800" dirty="0" smtClean="0"/>
              <a:t>2.2x10</a:t>
            </a:r>
            <a:r>
              <a:rPr lang="en-US" sz="1800" baseline="30000" dirty="0" smtClean="0"/>
              <a:t>11</a:t>
            </a:r>
            <a:r>
              <a:rPr lang="en-US" sz="1800" dirty="0" smtClean="0"/>
              <a:t> </a:t>
            </a:r>
            <a:r>
              <a:rPr lang="en-US" sz="1800" dirty="0"/>
              <a:t>p)</a:t>
            </a:r>
          </a:p>
          <a:p>
            <a:pPr marL="355600" indent="-319088">
              <a:buClr>
                <a:schemeClr val="accent1"/>
              </a:buClr>
              <a:buSzPct val="100000"/>
            </a:pPr>
            <a:r>
              <a:rPr lang="en-US" sz="1700" dirty="0" smtClean="0"/>
              <a:t>Worst cases : Injection Kicker (MKI) main switch erratic (circulating beam kicked) and magnet breakdown (injected beam deflected by either 90 or 110 % nominal) </a:t>
            </a:r>
            <a:br>
              <a:rPr lang="en-US" sz="1700" dirty="0" smtClean="0"/>
            </a:br>
            <a:r>
              <a:rPr lang="en-US" sz="1700" dirty="0" smtClean="0">
                <a:sym typeface="Wingdings"/>
              </a:rPr>
              <a:t> </a:t>
            </a:r>
            <a:r>
              <a:rPr lang="en-US" sz="1700" dirty="0" smtClean="0"/>
              <a:t>maximum energy density </a:t>
            </a:r>
            <a:r>
              <a:rPr lang="en-US" sz="1700" b="1" dirty="0" smtClean="0">
                <a:sym typeface="Wingdings"/>
              </a:rPr>
              <a:t>~100 J/cm</a:t>
            </a:r>
            <a:r>
              <a:rPr lang="en-US" sz="1700" b="1" baseline="30000" dirty="0" smtClean="0">
                <a:sym typeface="Wingdings"/>
              </a:rPr>
              <a:t>3</a:t>
            </a:r>
            <a:r>
              <a:rPr lang="en-US" sz="1700" b="1" dirty="0" smtClean="0">
                <a:sym typeface="Wingdings"/>
              </a:rPr>
              <a:t> </a:t>
            </a:r>
            <a:r>
              <a:rPr lang="en-US" sz="1700" dirty="0" smtClean="0">
                <a:sym typeface="Wingdings"/>
              </a:rPr>
              <a:t>(&gt; 100 K – include design margins) </a:t>
            </a:r>
            <a:r>
              <a:rPr lang="en-US" sz="1700" dirty="0" smtClean="0"/>
              <a:t>in D1 coils due to showers from TDI </a:t>
            </a:r>
            <a:r>
              <a:rPr lang="en-US" sz="1700" dirty="0" smtClean="0">
                <a:sym typeface="Wingdings"/>
              </a:rPr>
              <a:t/>
            </a:r>
            <a:br>
              <a:rPr lang="en-US" sz="1700" dirty="0" smtClean="0">
                <a:sym typeface="Wingdings"/>
              </a:rPr>
            </a:br>
            <a:r>
              <a:rPr lang="en-US" sz="1700" dirty="0" smtClean="0">
                <a:sym typeface="Wingdings"/>
              </a:rPr>
              <a:t> </a:t>
            </a:r>
            <a:r>
              <a:rPr lang="en-US" sz="1700" b="1" dirty="0" smtClean="0">
                <a:sym typeface="Wingdings"/>
              </a:rPr>
              <a:t>Safe?</a:t>
            </a:r>
          </a:p>
          <a:p>
            <a:pPr marL="355600" indent="-319088">
              <a:lnSpc>
                <a:spcPct val="120000"/>
              </a:lnSpc>
              <a:buClrTx/>
              <a:buSzPct val="100000"/>
            </a:pPr>
            <a:endParaRPr lang="en-US" sz="1700" dirty="0">
              <a:sym typeface="Wingdings"/>
            </a:endParaRPr>
          </a:p>
          <a:p>
            <a:pPr marL="355600" indent="-319088">
              <a:lnSpc>
                <a:spcPct val="120000"/>
              </a:lnSpc>
              <a:buClrTx/>
              <a:buSzPct val="100000"/>
            </a:pPr>
            <a:endParaRPr lang="en-US" sz="1700" dirty="0" smtClean="0">
              <a:sym typeface="Wingdings"/>
            </a:endParaRPr>
          </a:p>
          <a:p>
            <a:pPr marL="355600" indent="-319088">
              <a:lnSpc>
                <a:spcPct val="120000"/>
              </a:lnSpc>
              <a:buClrTx/>
              <a:buSzPct val="100000"/>
            </a:pPr>
            <a:endParaRPr lang="en-US" sz="1700" dirty="0">
              <a:sym typeface="Wingdings"/>
            </a:endParaRPr>
          </a:p>
          <a:p>
            <a:pPr marL="355600" indent="-319088">
              <a:lnSpc>
                <a:spcPct val="120000"/>
              </a:lnSpc>
              <a:buClrTx/>
              <a:buSzPct val="100000"/>
            </a:pPr>
            <a:endParaRPr lang="en-US" sz="1700" dirty="0" smtClean="0">
              <a:sym typeface="Wingdings"/>
            </a:endParaRPr>
          </a:p>
          <a:p>
            <a:pPr marL="269875" indent="-234950">
              <a:lnSpc>
                <a:spcPct val="120000"/>
              </a:lnSpc>
              <a:buClrTx/>
              <a:buSzPct val="100000"/>
              <a:buNone/>
            </a:pPr>
            <a:endParaRPr lang="en-US" sz="2000" dirty="0">
              <a:sym typeface="Wingdings"/>
            </a:endParaRPr>
          </a:p>
          <a:p>
            <a:pPr marL="269875" indent="-234950">
              <a:lnSpc>
                <a:spcPct val="120000"/>
              </a:lnSpc>
              <a:buClrTx/>
              <a:buSzPct val="100000"/>
              <a:buNone/>
            </a:pPr>
            <a:endParaRPr lang="en-US" sz="800" b="1" dirty="0" smtClean="0">
              <a:solidFill>
                <a:srgbClr val="FF0000"/>
              </a:solidFill>
              <a:sym typeface="Wingdings"/>
            </a:endParaRPr>
          </a:p>
          <a:p>
            <a:pPr marL="269875" indent="-234950">
              <a:lnSpc>
                <a:spcPct val="120000"/>
              </a:lnSpc>
              <a:buClrTx/>
              <a:buSzPct val="100000"/>
              <a:buFont typeface="Wingdings" panose="05000000000000000000" pitchFamily="2" charset="2"/>
              <a:buChar char="Ø"/>
            </a:pPr>
            <a:r>
              <a:rPr lang="en-US" sz="1800" b="1" dirty="0" smtClean="0">
                <a:solidFill>
                  <a:srgbClr val="FF0000"/>
                </a:solidFill>
                <a:sym typeface="Wingdings"/>
              </a:rPr>
              <a:t>What is the damage limit of sc. magnets in case of ultra-fast beam losses?</a:t>
            </a:r>
          </a:p>
        </p:txBody>
      </p:sp>
      <p:sp>
        <p:nvSpPr>
          <p:cNvPr id="21" name="TextBox 14"/>
          <p:cNvSpPr txBox="1"/>
          <p:nvPr/>
        </p:nvSpPr>
        <p:spPr>
          <a:xfrm>
            <a:off x="-1373" y="5938005"/>
            <a:ext cx="9143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A. Lechner et all, </a:t>
            </a:r>
            <a:r>
              <a:rPr lang="en-GB" sz="1100" dirty="0" smtClean="0"/>
              <a:t>Protection of superconducting magnets in case of accidental beam losses during HL-LHC injection, In Proceedings of IPAC15</a:t>
            </a:r>
            <a:endParaRPr lang="en-GB" sz="11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91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V. Raginel, HL-LHC Annual Meeting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218" y="233493"/>
            <a:ext cx="8597081" cy="541207"/>
          </a:xfrm>
        </p:spPr>
        <p:txBody>
          <a:bodyPr>
            <a:noAutofit/>
          </a:bodyPr>
          <a:lstStyle/>
          <a:p>
            <a:r>
              <a:rPr lang="en-US" sz="3600" dirty="0" smtClean="0"/>
              <a:t>Dump failure: asynchronous beam dumps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901700"/>
            <a:ext cx="8712200" cy="2260600"/>
          </a:xfrm>
        </p:spPr>
        <p:txBody>
          <a:bodyPr>
            <a:noAutofit/>
          </a:bodyPr>
          <a:lstStyle/>
          <a:p>
            <a:pPr marL="350838" indent="-352800">
              <a:lnSpc>
                <a:spcPct val="120000"/>
              </a:lnSpc>
              <a:buClr>
                <a:schemeClr val="accent1"/>
              </a:buClr>
              <a:buSzPct val="100000"/>
              <a:tabLst>
                <a:tab pos="361950" algn="l"/>
              </a:tabLst>
            </a:pPr>
            <a:r>
              <a:rPr lang="en-US" sz="2400" dirty="0"/>
              <a:t>HL-LHC bunch intensities (</a:t>
            </a:r>
            <a:r>
              <a:rPr lang="en-US" sz="2400" dirty="0" smtClean="0"/>
              <a:t>2.2 </a:t>
            </a:r>
            <a:r>
              <a:rPr lang="en-US" sz="2400" dirty="0"/>
              <a:t>x 10</a:t>
            </a:r>
            <a:r>
              <a:rPr lang="en-US" sz="2400" baseline="30000" dirty="0"/>
              <a:t>11</a:t>
            </a:r>
            <a:r>
              <a:rPr lang="en-US" sz="2400" dirty="0"/>
              <a:t> p)</a:t>
            </a:r>
          </a:p>
          <a:p>
            <a:pPr marL="350838" indent="-352800">
              <a:lnSpc>
                <a:spcPct val="120000"/>
              </a:lnSpc>
              <a:buClr>
                <a:schemeClr val="accent1"/>
              </a:buClr>
              <a:buSzPct val="100000"/>
              <a:tabLst>
                <a:tab pos="361950" algn="l"/>
              </a:tabLst>
            </a:pPr>
            <a:r>
              <a:rPr lang="en-US" sz="2400" dirty="0" smtClean="0"/>
              <a:t>Maximum energy density in Q4 / Q5 due to showers from dump absorber (TCDQ)</a:t>
            </a:r>
            <a:br>
              <a:rPr lang="en-US" sz="2400" dirty="0" smtClean="0"/>
            </a:br>
            <a:r>
              <a:rPr lang="en-US" sz="2400" dirty="0" smtClean="0">
                <a:sym typeface="Wingdings"/>
              </a:rPr>
              <a:t> </a:t>
            </a:r>
            <a:r>
              <a:rPr lang="en-US" sz="2400" b="1" dirty="0">
                <a:sym typeface="Wingdings"/>
              </a:rPr>
              <a:t>~</a:t>
            </a:r>
            <a:r>
              <a:rPr lang="en-US" sz="2400" b="1" dirty="0" smtClean="0">
                <a:sym typeface="Wingdings"/>
              </a:rPr>
              <a:t>100 J/cm</a:t>
            </a:r>
            <a:r>
              <a:rPr lang="en-US" sz="2400" b="1" baseline="30000" dirty="0" smtClean="0">
                <a:sym typeface="Wingdings"/>
              </a:rPr>
              <a:t>3</a:t>
            </a:r>
            <a:r>
              <a:rPr lang="en-US" sz="2400" dirty="0" smtClean="0">
                <a:sym typeface="Wingdings"/>
              </a:rPr>
              <a:t> </a:t>
            </a:r>
            <a:r>
              <a:rPr lang="en-US" sz="2400" dirty="0">
                <a:sym typeface="Wingdings"/>
              </a:rPr>
              <a:t>with </a:t>
            </a:r>
            <a:r>
              <a:rPr lang="en-US" sz="2400" dirty="0" smtClean="0">
                <a:sym typeface="Wingdings"/>
              </a:rPr>
              <a:t>safety margin in Q5 coils</a:t>
            </a:r>
            <a:endParaRPr lang="en-US" sz="24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0" y="3021401"/>
            <a:ext cx="9144000" cy="2756604"/>
            <a:chOff x="0" y="3402732"/>
            <a:chExt cx="9144000" cy="2756604"/>
          </a:xfrm>
        </p:grpSpPr>
        <p:pic>
          <p:nvPicPr>
            <p:cNvPr id="7" name="Picture 6" descr="Screen Shot 2015-05-12 at 8.58.37 PM.png"/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10000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402732"/>
              <a:ext cx="9144000" cy="2756604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1917700" y="4463534"/>
              <a:ext cx="1447800" cy="0"/>
            </a:xfrm>
            <a:prstGeom prst="straightConnector1">
              <a:avLst/>
            </a:prstGeom>
            <a:ln w="31750">
              <a:solidFill>
                <a:srgbClr val="3366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>
              <a:off x="5930900" y="4781034"/>
              <a:ext cx="1206500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812896" y="4094202"/>
              <a:ext cx="5755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B1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918200" y="4873704"/>
              <a:ext cx="5755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B2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2304896" y="4048825"/>
              <a:ext cx="546100" cy="9271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6018176" y="3670300"/>
              <a:ext cx="1119224" cy="10160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-1373" y="5883413"/>
            <a:ext cx="9143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B. Auchmann et all, Quench 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Damage Levels for Q4 and Q5 Magnets near Point </a:t>
            </a:r>
            <a:r>
              <a:rPr lang="en-GB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6, CERN EDMS 1355063, 2014</a:t>
            </a:r>
          </a:p>
        </p:txBody>
      </p:sp>
    </p:spTree>
    <p:extLst>
      <p:ext uri="{BB962C8B-B14F-4D97-AF65-F5344CB8AC3E}">
        <p14:creationId xmlns:p14="http://schemas.microsoft.com/office/powerpoint/2010/main" val="403174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T3-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050" y="3415122"/>
            <a:ext cx="4279899" cy="233959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V. Raginel, HL-LHC Annual Meeting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Damage limit: Upper boundaries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181281"/>
            <a:ext cx="5739581" cy="2435376"/>
          </a:xfrm>
        </p:spPr>
        <p:txBody>
          <a:bodyPr>
            <a:noAutofit/>
          </a:bodyPr>
          <a:lstStyle/>
          <a:p>
            <a:pPr marL="355600" indent="-319088">
              <a:lnSpc>
                <a:spcPct val="120000"/>
              </a:lnSpc>
              <a:buClr>
                <a:schemeClr val="accent1"/>
              </a:buClr>
              <a:buSzPct val="100000"/>
            </a:pPr>
            <a:r>
              <a:rPr lang="en-US" sz="1600" b="1" dirty="0" smtClean="0">
                <a:sym typeface="Wingdings"/>
              </a:rPr>
              <a:t>Melting of Copper </a:t>
            </a:r>
            <a:r>
              <a:rPr lang="en-US" sz="1600" dirty="0" smtClean="0">
                <a:sym typeface="Wingdings"/>
              </a:rPr>
              <a:t>at ~6 kJ/cm</a:t>
            </a:r>
            <a:r>
              <a:rPr lang="en-US" sz="1600" baseline="30000" dirty="0" smtClean="0">
                <a:sym typeface="Wingdings"/>
              </a:rPr>
              <a:t>3</a:t>
            </a:r>
            <a:r>
              <a:rPr lang="en-US" sz="1600" dirty="0" smtClean="0">
                <a:sym typeface="Wingdings"/>
              </a:rPr>
              <a:t> </a:t>
            </a:r>
          </a:p>
          <a:p>
            <a:pPr marL="767080" lvl="1" indent="-319088">
              <a:buClr>
                <a:schemeClr val="accent1"/>
              </a:buClr>
              <a:buSzPct val="100000"/>
            </a:pPr>
            <a:r>
              <a:rPr lang="en-US" sz="1600" dirty="0" smtClean="0">
                <a:sym typeface="Wingdings"/>
              </a:rPr>
              <a:t>TT40 experiment to identify the safe beam limit </a:t>
            </a:r>
            <a:br>
              <a:rPr lang="en-US" sz="1600" dirty="0" smtClean="0">
                <a:sym typeface="Wingdings"/>
              </a:rPr>
            </a:br>
            <a:r>
              <a:rPr lang="en-US" sz="1600" dirty="0" smtClean="0">
                <a:sym typeface="Wingdings"/>
              </a:rPr>
              <a:t>(5e11p @ </a:t>
            </a:r>
            <a:r>
              <a:rPr lang="en-US" sz="1600" dirty="0">
                <a:sym typeface="Wingdings"/>
              </a:rPr>
              <a:t>450GeV, </a:t>
            </a:r>
            <a:r>
              <a:rPr lang="en-US" sz="1600" dirty="0" smtClean="0">
                <a:sym typeface="Wingdings"/>
              </a:rPr>
              <a:t>9.4e9p @</a:t>
            </a:r>
            <a:r>
              <a:rPr lang="en-US" sz="1600" dirty="0">
                <a:sym typeface="Wingdings"/>
              </a:rPr>
              <a:t>7TeV)</a:t>
            </a:r>
            <a:endParaRPr lang="en-US" sz="1600" dirty="0" smtClean="0">
              <a:sym typeface="Wingdings"/>
            </a:endParaRPr>
          </a:p>
          <a:p>
            <a:pPr marL="767080" lvl="1" indent="-319088">
              <a:lnSpc>
                <a:spcPct val="120000"/>
              </a:lnSpc>
              <a:buClr>
                <a:schemeClr val="accent1"/>
              </a:buClr>
              <a:buSzPct val="100000"/>
            </a:pPr>
            <a:r>
              <a:rPr lang="en-US" sz="1600" dirty="0" smtClean="0">
                <a:sym typeface="Wingdings"/>
              </a:rPr>
              <a:t>Benchmarking experiment to verify Hydrodynamic tunneling (</a:t>
            </a:r>
            <a:r>
              <a:rPr lang="en-US" sz="1600" dirty="0" err="1" smtClean="0">
                <a:sym typeface="Wingdings"/>
              </a:rPr>
              <a:t>HiRadMat</a:t>
            </a:r>
            <a:r>
              <a:rPr lang="en-US" sz="1600" dirty="0" smtClean="0">
                <a:sym typeface="Wingdings"/>
              </a:rPr>
              <a:t> CERN)</a:t>
            </a:r>
          </a:p>
          <a:p>
            <a:pPr marL="355600" indent="-355600">
              <a:buClr>
                <a:schemeClr val="accent1"/>
              </a:buClr>
              <a:buSzPct val="100000"/>
            </a:pPr>
            <a:r>
              <a:rPr lang="en-US" sz="1600" b="1" dirty="0" smtClean="0">
                <a:sym typeface="Wingdings"/>
              </a:rPr>
              <a:t>Disintegration of  </a:t>
            </a:r>
            <a:r>
              <a:rPr lang="en-US" sz="1600" dirty="0" smtClean="0"/>
              <a:t>Polyimide insulation foils (‘</a:t>
            </a:r>
            <a:r>
              <a:rPr lang="en-US" sz="1600" dirty="0" err="1" smtClean="0"/>
              <a:t>Kapton</a:t>
            </a:r>
            <a:r>
              <a:rPr lang="en-US" sz="1600" dirty="0" smtClean="0"/>
              <a:t>’) </a:t>
            </a:r>
            <a:br>
              <a:rPr lang="en-US" sz="1600" dirty="0" smtClean="0"/>
            </a:br>
            <a:r>
              <a:rPr lang="en-US" sz="1600" dirty="0" smtClean="0"/>
              <a:t>for </a:t>
            </a:r>
            <a:r>
              <a:rPr lang="en-US" sz="1600" dirty="0" smtClean="0">
                <a:sym typeface="Wingdings"/>
              </a:rPr>
              <a:t>T &gt; ~400°C</a:t>
            </a:r>
          </a:p>
          <a:p>
            <a:pPr marL="538480" indent="-319088">
              <a:buClr>
                <a:schemeClr val="accent1"/>
              </a:buClr>
              <a:buSzPct val="100000"/>
              <a:buNone/>
            </a:pPr>
            <a:endParaRPr lang="en-US" sz="1600" dirty="0" smtClean="0">
              <a:sym typeface="Wingdings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42" t="6456"/>
          <a:stretch/>
        </p:blipFill>
        <p:spPr>
          <a:xfrm>
            <a:off x="6191421" y="1224663"/>
            <a:ext cx="1886935" cy="1846428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 rot="16200000">
            <a:off x="7613004" y="1906266"/>
            <a:ext cx="1176925" cy="246221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Courtesy V. </a:t>
            </a:r>
            <a:r>
              <a:rPr lang="en-GB" sz="1000" dirty="0" err="1" smtClean="0">
                <a:solidFill>
                  <a:schemeClr val="bg1"/>
                </a:solidFill>
              </a:rPr>
              <a:t>Kain</a:t>
            </a:r>
            <a:r>
              <a:rPr lang="en-GB" sz="1000" dirty="0" smtClean="0">
                <a:solidFill>
                  <a:schemeClr val="bg1"/>
                </a:solidFill>
              </a:rPr>
              <a:t>.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620" y="5778462"/>
            <a:ext cx="91439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V. </a:t>
            </a:r>
            <a:r>
              <a:rPr lang="en-US" sz="11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Kain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Machine Protection and Bema Quality during the LHC Injection Process</a:t>
            </a:r>
            <a:r>
              <a:rPr lang="en-GB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CERN-THESIS-2005-47, 2005. </a:t>
            </a:r>
            <a:endParaRPr lang="en-US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F. </a:t>
            </a:r>
            <a:r>
              <a:rPr lang="en-US" sz="11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Burkart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al., </a:t>
            </a:r>
            <a:r>
              <a:rPr lang="en-US" sz="11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Experimental and simulation studies of hydrodynamic tunneling of ultra-relativistic protons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In Proceedings of IPAC15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24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V. Raginel, HL-LHC Annual Meeting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Damage limit: Lower boundaries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181281"/>
            <a:ext cx="8763001" cy="1016009"/>
          </a:xfrm>
        </p:spPr>
        <p:txBody>
          <a:bodyPr>
            <a:noAutofit/>
          </a:bodyPr>
          <a:lstStyle/>
          <a:p>
            <a:pPr marL="355600" indent="-319088">
              <a:buClr>
                <a:schemeClr val="accent1"/>
              </a:buClr>
              <a:buSzPct val="100000"/>
            </a:pPr>
            <a:r>
              <a:rPr lang="en-US" sz="1800" dirty="0" smtClean="0"/>
              <a:t>For instantaneous beam losses, minimum </a:t>
            </a:r>
            <a:r>
              <a:rPr lang="en-US" sz="1800" b="1" dirty="0" smtClean="0"/>
              <a:t>energy density to induce quench is  ~ </a:t>
            </a:r>
            <a:r>
              <a:rPr lang="en-US" sz="1800" b="1" dirty="0" err="1" smtClean="0"/>
              <a:t>mJ</a:t>
            </a:r>
            <a:endParaRPr lang="en-US" sz="1800" dirty="0" smtClean="0"/>
          </a:p>
          <a:p>
            <a:pPr marL="355600" indent="-319088">
              <a:lnSpc>
                <a:spcPct val="120000"/>
              </a:lnSpc>
              <a:spcBef>
                <a:spcPts val="1800"/>
              </a:spcBef>
              <a:buClr>
                <a:schemeClr val="accent1"/>
              </a:buClr>
              <a:buSzPct val="100000"/>
            </a:pPr>
            <a:r>
              <a:rPr lang="en-US" sz="1800" dirty="0" smtClean="0">
                <a:sym typeface="Wingdings"/>
              </a:rPr>
              <a:t>Accidental beam losses during LHC injection in run1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1620" y="5787372"/>
            <a:ext cx="91439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B. Auchmann et al., 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Testing beam-induced quench levels of LHC superconducting magnets in Run 1,</a:t>
            </a:r>
            <a:r>
              <a:rPr lang="en-US" sz="11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PR-STAB, submitted 02.2015</a:t>
            </a: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A. Lechner et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al., </a:t>
            </a:r>
            <a:r>
              <a:rPr lang="en-GB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Energy deposition studies for fast losses during LHC injection failures</a:t>
            </a: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In Proceedings of IPAC13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6014" y="2877379"/>
            <a:ext cx="3708427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33742" lvl="1" indent="-285750">
              <a:lnSpc>
                <a:spcPct val="120000"/>
              </a:lnSpc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/>
              </a:rPr>
              <a:t>Peak energy density in </a:t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/>
              </a:rPr>
            </a:b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/>
              </a:rPr>
              <a:t>D1 coils ~ 6 J/cm</a:t>
            </a:r>
            <a:r>
              <a:rPr lang="en-US" b="1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/>
              </a:rPr>
              <a:t>3 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sym typeface="Wingdings"/>
            </a:endParaRPr>
          </a:p>
          <a:p>
            <a:pPr marL="733742" lvl="1" indent="-285750">
              <a:lnSpc>
                <a:spcPct val="120000"/>
              </a:lnSpc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/>
              </a:rPr>
              <a:t>D1 and triplet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/>
              </a:rPr>
              <a:t>quadrupoles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/>
              </a:rPr>
              <a:t>  quenched, but not damaged.</a:t>
            </a:r>
          </a:p>
          <a:p>
            <a:pPr marL="733742" lvl="1" indent="-285750">
              <a:lnSpc>
                <a:spcPct val="120000"/>
              </a:lnSpc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/>
              </a:rPr>
              <a:t>However 3 non-powered correctors circuits in front of Q3 with a short to ground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sym typeface="Wingdings"/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3927051" y="2632478"/>
            <a:ext cx="5216949" cy="3095126"/>
            <a:chOff x="5182756" y="3356141"/>
            <a:chExt cx="3344198" cy="198405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rcRect r="2062"/>
            <a:stretch>
              <a:fillRect/>
            </a:stretch>
          </p:blipFill>
          <p:spPr>
            <a:xfrm>
              <a:off x="5182756" y="3538216"/>
              <a:ext cx="3344198" cy="180198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059748" y="3356141"/>
              <a:ext cx="917617" cy="177563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bg1"/>
                  </a:solidFill>
                </a:rPr>
                <a:t>Courtesy A. Lechner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7"/>
          <p:cNvSpPr txBox="1"/>
          <p:nvPr/>
        </p:nvSpPr>
        <p:spPr>
          <a:xfrm>
            <a:off x="295427" y="2101754"/>
            <a:ext cx="625549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992" lvl="1" indent="0">
              <a:lnSpc>
                <a:spcPct val="120000"/>
              </a:lnSpc>
              <a:buClrTx/>
              <a:buSzPct val="100000"/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28.07.2011, Injection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kicker (MKI)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erratic in IR2: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~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176 bunches (2.5 x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10</a:t>
            </a:r>
            <a:r>
              <a:rPr lang="en-US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13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p)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lost in the machine.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928260" y="4529838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D1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6090543" y="4529838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Q3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161597" y="4529838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Q2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8056451" y="4529838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Q1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4727859" y="2956976"/>
            <a:ext cx="784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FF0000"/>
                </a:solidFill>
              </a:rPr>
              <a:t>Beam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0" name="Gerade Verbindung mit Pfeil 19"/>
          <p:cNvCxnSpPr/>
          <p:nvPr/>
        </p:nvCxnSpPr>
        <p:spPr>
          <a:xfrm>
            <a:off x="4810984" y="3301336"/>
            <a:ext cx="784189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553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V. Raginel, HL-LHC Annual Meeting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7804376" cy="4120764"/>
          </a:xfrm>
        </p:spPr>
        <p:txBody>
          <a:bodyPr>
            <a:noAutofit/>
          </a:bodyPr>
          <a:lstStyle/>
          <a:p>
            <a:pPr marL="355600" indent="-355600">
              <a:spcBef>
                <a:spcPts val="1800"/>
              </a:spcBef>
              <a:buClr>
                <a:schemeClr val="tx2"/>
              </a:buClr>
            </a:pPr>
            <a:r>
              <a:rPr lang="en-US" dirty="0" smtClean="0"/>
              <a:t>Is there any </a:t>
            </a:r>
            <a:r>
              <a:rPr lang="en-US" b="1" dirty="0" smtClean="0"/>
              <a:t>damage to sc. magnets between 6 J/</a:t>
            </a:r>
            <a:r>
              <a:rPr lang="en-US" b="1" dirty="0" smtClean="0">
                <a:sym typeface="Wingdings"/>
              </a:rPr>
              <a:t>cm</a:t>
            </a:r>
            <a:r>
              <a:rPr lang="en-US" b="1" baseline="30000" dirty="0" smtClean="0">
                <a:sym typeface="Wingdings"/>
              </a:rPr>
              <a:t>3</a:t>
            </a:r>
            <a:r>
              <a:rPr lang="en-US" b="1" dirty="0" smtClean="0"/>
              <a:t> and 6 kJ/</a:t>
            </a:r>
            <a:r>
              <a:rPr lang="en-US" b="1" dirty="0" smtClean="0">
                <a:sym typeface="Wingdings"/>
              </a:rPr>
              <a:t>cm</a:t>
            </a:r>
            <a:r>
              <a:rPr lang="en-US" b="1" baseline="30000" dirty="0" smtClean="0">
                <a:sym typeface="Wingdings"/>
              </a:rPr>
              <a:t>3</a:t>
            </a:r>
            <a:r>
              <a:rPr lang="en-US" dirty="0" smtClean="0"/>
              <a:t>?</a:t>
            </a:r>
          </a:p>
          <a:p>
            <a:pPr marL="355600" indent="-355600">
              <a:spcBef>
                <a:spcPts val="1800"/>
              </a:spcBef>
              <a:buClr>
                <a:schemeClr val="tx2"/>
              </a:buClr>
            </a:pPr>
            <a:r>
              <a:rPr lang="en-US" dirty="0" smtClean="0"/>
              <a:t>Which are the </a:t>
            </a:r>
            <a:r>
              <a:rPr lang="en-US" b="1" dirty="0" smtClean="0"/>
              <a:t>critical elements </a:t>
            </a:r>
            <a:r>
              <a:rPr lang="en-US" dirty="0" smtClean="0"/>
              <a:t>of the sc. Nb-Ti magnets and their failure modes?</a:t>
            </a:r>
          </a:p>
          <a:p>
            <a:pPr marL="1041400" lvl="3" indent="-355600">
              <a:spcBef>
                <a:spcPts val="600"/>
              </a:spcBef>
              <a:buClr>
                <a:schemeClr val="tx2"/>
              </a:buClr>
            </a:pPr>
            <a:r>
              <a:rPr lang="en-US" dirty="0" smtClean="0"/>
              <a:t>Insulation of the magnets</a:t>
            </a:r>
          </a:p>
          <a:p>
            <a:pPr marL="1041400" lvl="3" indent="-355600">
              <a:spcBef>
                <a:spcPts val="600"/>
              </a:spcBef>
              <a:buClr>
                <a:schemeClr val="tx2"/>
              </a:buClr>
            </a:pPr>
            <a:r>
              <a:rPr lang="en-US" dirty="0" smtClean="0"/>
              <a:t>Sc. </a:t>
            </a:r>
            <a:r>
              <a:rPr lang="en-US" dirty="0" err="1" smtClean="0"/>
              <a:t>Nb</a:t>
            </a:r>
            <a:r>
              <a:rPr lang="en-US" dirty="0" smtClean="0"/>
              <a:t>-Ti cables</a:t>
            </a:r>
          </a:p>
          <a:p>
            <a:pPr marL="1041400" lvl="3" indent="-355600">
              <a:spcBef>
                <a:spcPts val="600"/>
              </a:spcBef>
              <a:buClr>
                <a:schemeClr val="tx2"/>
              </a:buClr>
            </a:pPr>
            <a:r>
              <a:rPr lang="en-US" dirty="0" smtClean="0"/>
              <a:t>Epoxy for potted magnets</a:t>
            </a:r>
          </a:p>
          <a:p>
            <a:pPr marL="355600" indent="-355600">
              <a:spcBef>
                <a:spcPts val="1800"/>
              </a:spcBef>
              <a:buClr>
                <a:schemeClr val="tx2"/>
              </a:buClr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7133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V. Raginel, HL-LHC Annual Meeting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 smtClean="0"/>
              <a:t>Failure of insulation in the magnet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329" y="1198169"/>
            <a:ext cx="8226854" cy="1256551"/>
          </a:xfrm>
        </p:spPr>
        <p:txBody>
          <a:bodyPr>
            <a:normAutofit/>
          </a:bodyPr>
          <a:lstStyle/>
          <a:p>
            <a:pPr marL="457200"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b="1" dirty="0" smtClean="0"/>
              <a:t>Insulation</a:t>
            </a:r>
            <a:r>
              <a:rPr lang="en-GB" sz="2000" dirty="0" smtClean="0"/>
              <a:t> of magnet cable made out of 3 layers of </a:t>
            </a:r>
            <a:r>
              <a:rPr lang="en-GB" sz="2000" b="1" dirty="0" smtClean="0"/>
              <a:t>polyimide</a:t>
            </a:r>
            <a:r>
              <a:rPr lang="en-GB" sz="2000" dirty="0" smtClean="0"/>
              <a:t> (total thickness ~ 160 µm) with a </a:t>
            </a:r>
            <a:r>
              <a:rPr lang="en-GB" sz="2000" b="1" dirty="0" smtClean="0"/>
              <a:t>dielectric strength of ~20 kV *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539" y="1857218"/>
            <a:ext cx="3946007" cy="16511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1373" y="5666513"/>
            <a:ext cx="91439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* P. </a:t>
            </a:r>
            <a:r>
              <a:rPr lang="en-US" sz="1100" dirty="0" err="1" smtClean="0"/>
              <a:t>Fessia</a:t>
            </a:r>
            <a:r>
              <a:rPr lang="en-US" sz="1100" dirty="0" smtClean="0"/>
              <a:t> et </a:t>
            </a:r>
            <a:r>
              <a:rPr lang="en-US" sz="1100" dirty="0"/>
              <a:t>al., </a:t>
            </a:r>
            <a:r>
              <a:rPr lang="en-GB" sz="1100" dirty="0" smtClean="0"/>
              <a:t>Electrical And Mechanical Performance Of An Enhanced Cable Insulation Scheme For Superconducting Magnets</a:t>
            </a:r>
            <a:r>
              <a:rPr lang="en-US" sz="1100" dirty="0" smtClean="0"/>
              <a:t>,</a:t>
            </a:r>
            <a:r>
              <a:rPr lang="en-US" sz="1100" i="1" dirty="0" smtClean="0"/>
              <a:t> </a:t>
            </a:r>
            <a:r>
              <a:rPr lang="en-GB" sz="1100" dirty="0" err="1"/>
              <a:t>sLHC</a:t>
            </a:r>
            <a:r>
              <a:rPr lang="en-GB" sz="1100" dirty="0"/>
              <a:t> Project Report </a:t>
            </a:r>
            <a:r>
              <a:rPr lang="en-GB" sz="1100" dirty="0" smtClean="0"/>
              <a:t>46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20329" y="3605981"/>
            <a:ext cx="8226854" cy="202790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Damage 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due to </a:t>
            </a:r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high temperature </a:t>
            </a:r>
            <a:r>
              <a:rPr lang="en-GB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(&gt; ~400 C) </a:t>
            </a: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can 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lead to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inter-turn short </a:t>
            </a: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fatal for magnet in case of quench)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short </a:t>
            </a:r>
            <a:r>
              <a:rPr lang="en-GB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</a:t>
            </a:r>
            <a:r>
              <a:rPr lang="en-GB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ground 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prevent 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operation and </a:t>
            </a: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require 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most probably a replacement of the damage magnet)</a:t>
            </a:r>
          </a:p>
          <a:p>
            <a:pPr marL="457200" lvl="1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GB" sz="2000" b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2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HiLumiLHC_PresentationTemplat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209</TotalTime>
  <Words>1969</Words>
  <Application>Microsoft Office PowerPoint</Application>
  <PresentationFormat>On-screen Show (4:3)</PresentationFormat>
  <Paragraphs>319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Symbol</vt:lpstr>
      <vt:lpstr>Wingdings</vt:lpstr>
      <vt:lpstr>HiLumiLHC_PresentationTemplate</vt:lpstr>
      <vt:lpstr>Status and Plans to determine damage limits of superconducting magnets in the injection and dump region</vt:lpstr>
      <vt:lpstr>Outline</vt:lpstr>
      <vt:lpstr>Motivations from HL-LHC ultra-fast failure</vt:lpstr>
      <vt:lpstr>Injection failures</vt:lpstr>
      <vt:lpstr>Dump failure: asynchronous beam dumps</vt:lpstr>
      <vt:lpstr>Damage limit: Upper boundaries</vt:lpstr>
      <vt:lpstr>Damage limit: Lower boundaries</vt:lpstr>
      <vt:lpstr>PowerPoint Presentation</vt:lpstr>
      <vt:lpstr>Failure of insulation in the magnet</vt:lpstr>
      <vt:lpstr>Critical current reduction in sc. cable </vt:lpstr>
      <vt:lpstr>Loss of performance for potted coils</vt:lpstr>
      <vt:lpstr>Damage tests without beam</vt:lpstr>
      <vt:lpstr>Damage limit of Polyimide film insulation </vt:lpstr>
      <vt:lpstr>Damage limit of Polyimide film insulation </vt:lpstr>
      <vt:lpstr>Damage tests of Nb-Ti strands</vt:lpstr>
      <vt:lpstr>Damage tests with beam</vt:lpstr>
      <vt:lpstr>Damage tests with beam</vt:lpstr>
      <vt:lpstr>Damage tests with beam in cryogenic environment</vt:lpstr>
      <vt:lpstr>Beam experiment - design on going</vt:lpstr>
      <vt:lpstr>Numerical simulations</vt:lpstr>
      <vt:lpstr>Thermal Stress in NbTi Strands</vt:lpstr>
      <vt:lpstr>Summary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Vivien Raginel</cp:lastModifiedBy>
  <cp:revision>660</cp:revision>
  <cp:lastPrinted>2014-05-15T12:44:47Z</cp:lastPrinted>
  <dcterms:created xsi:type="dcterms:W3CDTF">2012-11-30T11:04:26Z</dcterms:created>
  <dcterms:modified xsi:type="dcterms:W3CDTF">2015-10-28T11:12:16Z</dcterms:modified>
</cp:coreProperties>
</file>