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docx" ContentType="application/vnd.openxmlformats-officedocument.wordprocessingml.document"/>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60"/>
  </p:notesMasterIdLst>
  <p:sldIdLst>
    <p:sldId id="259" r:id="rId5"/>
    <p:sldId id="262" r:id="rId6"/>
    <p:sldId id="261" r:id="rId7"/>
    <p:sldId id="260" r:id="rId8"/>
    <p:sldId id="264" r:id="rId9"/>
    <p:sldId id="265" r:id="rId10"/>
    <p:sldId id="266" r:id="rId11"/>
    <p:sldId id="267" r:id="rId12"/>
    <p:sldId id="269" r:id="rId13"/>
    <p:sldId id="270" r:id="rId14"/>
    <p:sldId id="271" r:id="rId15"/>
    <p:sldId id="272" r:id="rId16"/>
    <p:sldId id="273" r:id="rId17"/>
    <p:sldId id="292" r:id="rId18"/>
    <p:sldId id="293" r:id="rId19"/>
    <p:sldId id="294" r:id="rId20"/>
    <p:sldId id="295" r:id="rId21"/>
    <p:sldId id="296" r:id="rId22"/>
    <p:sldId id="297" r:id="rId23"/>
    <p:sldId id="298" r:id="rId24"/>
    <p:sldId id="299" r:id="rId25"/>
    <p:sldId id="300" r:id="rId26"/>
    <p:sldId id="301" r:id="rId27"/>
    <p:sldId id="302" r:id="rId28"/>
    <p:sldId id="304" r:id="rId29"/>
    <p:sldId id="303" r:id="rId30"/>
    <p:sldId id="305" r:id="rId31"/>
    <p:sldId id="306" r:id="rId32"/>
    <p:sldId id="307" r:id="rId33"/>
    <p:sldId id="274" r:id="rId34"/>
    <p:sldId id="275" r:id="rId35"/>
    <p:sldId id="276" r:id="rId36"/>
    <p:sldId id="277" r:id="rId37"/>
    <p:sldId id="278" r:id="rId38"/>
    <p:sldId id="279" r:id="rId39"/>
    <p:sldId id="281" r:id="rId40"/>
    <p:sldId id="280" r:id="rId41"/>
    <p:sldId id="283" r:id="rId42"/>
    <p:sldId id="290" r:id="rId43"/>
    <p:sldId id="284" r:id="rId44"/>
    <p:sldId id="285" r:id="rId45"/>
    <p:sldId id="286" r:id="rId46"/>
    <p:sldId id="287" r:id="rId47"/>
    <p:sldId id="288" r:id="rId48"/>
    <p:sldId id="289" r:id="rId49"/>
    <p:sldId id="291" r:id="rId50"/>
    <p:sldId id="308" r:id="rId51"/>
    <p:sldId id="311" r:id="rId52"/>
    <p:sldId id="312" r:id="rId53"/>
    <p:sldId id="313" r:id="rId54"/>
    <p:sldId id="309" r:id="rId55"/>
    <p:sldId id="310" r:id="rId56"/>
    <p:sldId id="258" r:id="rId57"/>
    <p:sldId id="268" r:id="rId58"/>
    <p:sldId id="282" r:id="rId5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BC1E6"/>
    <a:srgbClr val="0089B5"/>
    <a:srgbClr val="005872"/>
    <a:srgbClr val="284579"/>
    <a:srgbClr val="9CB0D5"/>
    <a:srgbClr val="3861AA"/>
  </p:clrMru>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00" d="100"/>
          <a:sy n="100" d="100"/>
        </p:scale>
        <p:origin x="-432" y="91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56" d="100"/>
          <a:sy n="56" d="100"/>
        </p:scale>
        <p:origin x="-2790"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0.e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82.wmf"/><Relationship Id="rId7" Type="http://schemas.openxmlformats.org/officeDocument/2006/relationships/image" Target="../media/image86.wmf"/><Relationship Id="rId2" Type="http://schemas.openxmlformats.org/officeDocument/2006/relationships/image" Target="../media/image81.wmf"/><Relationship Id="rId1" Type="http://schemas.openxmlformats.org/officeDocument/2006/relationships/image" Target="../media/image80.wmf"/><Relationship Id="rId6" Type="http://schemas.openxmlformats.org/officeDocument/2006/relationships/image" Target="../media/image85.wmf"/><Relationship Id="rId5" Type="http://schemas.openxmlformats.org/officeDocument/2006/relationships/image" Target="../media/image84.wmf"/><Relationship Id="rId4" Type="http://schemas.openxmlformats.org/officeDocument/2006/relationships/image" Target="../media/image83.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4.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09.wmf"/><Relationship Id="rId7" Type="http://schemas.openxmlformats.org/officeDocument/2006/relationships/image" Target="../media/image113.wmf"/><Relationship Id="rId2" Type="http://schemas.openxmlformats.org/officeDocument/2006/relationships/image" Target="../media/image108.wmf"/><Relationship Id="rId1" Type="http://schemas.openxmlformats.org/officeDocument/2006/relationships/image" Target="../media/image107.wmf"/><Relationship Id="rId6" Type="http://schemas.openxmlformats.org/officeDocument/2006/relationships/image" Target="../media/image112.wmf"/><Relationship Id="rId5" Type="http://schemas.openxmlformats.org/officeDocument/2006/relationships/image" Target="../media/image111.wmf"/><Relationship Id="rId4" Type="http://schemas.openxmlformats.org/officeDocument/2006/relationships/image" Target="../media/image110.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2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BFDD18-3988-44F5-94AD-9CF0378D5C1D}" type="datetimeFigureOut">
              <a:rPr lang="it-IT" smtClean="0"/>
              <a:pPr/>
              <a:t>29/10/2015</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dirty="0"/>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AEEB38A-EEC7-44A6-BE61-0BA282BF1DB8}"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xmlns=""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xmlns=""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xmlns=""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xmlns="" val="35428793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31F51B5-5B00-8D46-BE82-010D8F972854}" type="datetimeFigureOut">
              <a:rPr lang="en-US" smtClean="0"/>
              <a:pPr/>
              <a:t>10/29/2015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pPr/>
              <a:t>‹N›</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xmlns="" val="35578561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10/29/2015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‹N›</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xmlns="" val="36381266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831F51B5-5B00-8D46-BE82-010D8F972854}" type="datetimeFigureOut">
              <a:rPr lang="en-US" smtClean="0"/>
              <a:pPr/>
              <a:t>10/29/2015</a:t>
            </a:fld>
            <a:endParaRPr lang="en-US" dirty="0"/>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A004B2-1541-5046-B6F2-22AF56585712}" type="slidenum">
              <a:rPr lang="en-US" smtClean="0"/>
              <a:pPr/>
              <a:t>‹N›</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xmlns="" val="7291446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10/29/2015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pPr/>
              <a:t>‹N›</a:t>
            </a:fld>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xmlns="" val="9277959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31F51B5-5B00-8D46-BE82-010D8F972854}" type="datetimeFigureOut">
              <a:rPr lang="en-US" smtClean="0"/>
              <a:pPr/>
              <a:t>10/29/2015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‹N›</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outerShdw blurRad="63500" dist="63500" dir="2700000" algn="tl" rotWithShape="0">
                    <a:srgbClr val="9CB0D5">
                      <a:alpha val="50000"/>
                    </a:srgbClr>
                  </a:outerShdw>
                </a:effectLst>
              </a:defRPr>
            </a:lvl1pPr>
          </a:lstStyle>
          <a:p>
            <a:pPr lvl="0"/>
            <a:r>
              <a:rPr lang="en-US" smtClean="0"/>
              <a:t>Click to edit Master text styles</a:t>
            </a:r>
          </a:p>
        </p:txBody>
      </p:sp>
    </p:spTree>
    <p:extLst>
      <p:ext uri="{BB962C8B-B14F-4D97-AF65-F5344CB8AC3E}">
        <p14:creationId xmlns:p14="http://schemas.microsoft.com/office/powerpoint/2010/main" xmlns="" val="27857947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1F51B5-5B00-8D46-BE82-010D8F972854}" type="datetimeFigureOut">
              <a:rPr lang="en-US" smtClean="0"/>
              <a:pPr/>
              <a:t>10/29/2015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pPr/>
              <a:t>‹N›</a:t>
            </a:fld>
            <a:endParaRPr lang="en-US"/>
          </a:p>
        </p:txBody>
      </p:sp>
    </p:spTree>
    <p:extLst>
      <p:ext uri="{BB962C8B-B14F-4D97-AF65-F5344CB8AC3E}">
        <p14:creationId xmlns:p14="http://schemas.microsoft.com/office/powerpoint/2010/main" xmlns="" val="3788451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3855" y="-1"/>
            <a:ext cx="9157855" cy="6977413"/>
          </a:xfrm>
          <a:prstGeom prst="rect">
            <a:avLst/>
          </a:prstGeom>
        </p:spPr>
      </p:pic>
    </p:spTree>
    <p:extLst>
      <p:ext uri="{BB962C8B-B14F-4D97-AF65-F5344CB8AC3E}">
        <p14:creationId xmlns:p14="http://schemas.microsoft.com/office/powerpoint/2010/main" xmlns="" val="3127985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e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xmlns=""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31F51B5-5B00-8D46-BE82-010D8F972854}" type="datetimeFigureOut">
              <a:rPr lang="en-US" smtClean="0"/>
              <a:pPr/>
              <a:t>10/29/2015</a:t>
            </a:fld>
            <a:endParaRPr lang="en-US" dirty="0"/>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‹N›</a:t>
            </a:fld>
            <a:endParaRPr lang="en-US"/>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xmlns="" val="0"/>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xmlns=""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slideLayout" Target="../slideLayouts/slideLayout2.xml"/><Relationship Id="rId4" Type="http://schemas.openxmlformats.org/officeDocument/2006/relationships/image" Target="../media/image27.wmf"/></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7" Type="http://schemas.openxmlformats.org/officeDocument/2006/relationships/image" Target="../media/image33.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5.jpeg"/><Relationship Id="rId7" Type="http://schemas.openxmlformats.org/officeDocument/2006/relationships/image" Target="../media/image38.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7.jpeg"/><Relationship Id="rId4" Type="http://schemas.openxmlformats.org/officeDocument/2006/relationships/image" Target="../media/image3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15.xml.rels><?xml version="1.0" encoding="UTF-8" standalone="yes"?>
<Relationships xmlns="http://schemas.openxmlformats.org/package/2006/relationships"><Relationship Id="rId3" Type="http://schemas.openxmlformats.org/officeDocument/2006/relationships/package" Target="../embeddings/Documento_di_Microsoft_Office_Word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5" Type="http://schemas.openxmlformats.org/officeDocument/2006/relationships/image" Target="../media/image47.wmf"/><Relationship Id="rId4" Type="http://schemas.openxmlformats.org/officeDocument/2006/relationships/image" Target="../media/image46.wmf"/></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png"/></Relationships>
</file>

<file path=ppt/slides/_rels/slide18.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21.xml.rels><?xml version="1.0" encoding="UTF-8" standalone="yes"?>
<Relationships xmlns="http://schemas.openxmlformats.org/package/2006/relationships"><Relationship Id="rId3" Type="http://schemas.openxmlformats.org/officeDocument/2006/relationships/package" Target="../embeddings/Documento_di_Microsoft_Office_Word2.docx"/><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61.png"/><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2.xml"/><Relationship Id="rId4" Type="http://schemas.openxmlformats.org/officeDocument/2006/relationships/image" Target="../media/image64.jpeg"/></Relationships>
</file>

<file path=ppt/slides/_rels/slide24.xml.rels><?xml version="1.0" encoding="UTF-8" standalone="yes"?>
<Relationships xmlns="http://schemas.openxmlformats.org/package/2006/relationships"><Relationship Id="rId3" Type="http://schemas.openxmlformats.org/officeDocument/2006/relationships/image" Target="../media/image66.wmf"/><Relationship Id="rId2" Type="http://schemas.openxmlformats.org/officeDocument/2006/relationships/image" Target="../media/image65.w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70.wmf"/><Relationship Id="rId2" Type="http://schemas.openxmlformats.org/officeDocument/2006/relationships/image" Target="../media/image69.w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72.jpeg"/><Relationship Id="rId4" Type="http://schemas.openxmlformats.org/officeDocument/2006/relationships/image" Target="../media/image71.jpeg"/></Relationships>
</file>

<file path=ppt/slides/_rels/slide28.xml.rels><?xml version="1.0" encoding="UTF-8" standalone="yes"?>
<Relationships xmlns="http://schemas.openxmlformats.org/package/2006/relationships"><Relationship Id="rId3" Type="http://schemas.openxmlformats.org/officeDocument/2006/relationships/image" Target="../media/image74.jpeg"/><Relationship Id="rId2" Type="http://schemas.openxmlformats.org/officeDocument/2006/relationships/image" Target="../media/image73.jpeg"/><Relationship Id="rId1" Type="http://schemas.openxmlformats.org/officeDocument/2006/relationships/slideLayout" Target="../slideLayouts/slideLayout2.xml"/><Relationship Id="rId5" Type="http://schemas.openxmlformats.org/officeDocument/2006/relationships/image" Target="../media/image76.jpeg"/><Relationship Id="rId4" Type="http://schemas.openxmlformats.org/officeDocument/2006/relationships/image" Target="../media/image75.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31.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 Id="rId9" Type="http://schemas.openxmlformats.org/officeDocument/2006/relationships/oleObject" Target="../embeddings/oleObject7.bin"/></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88.wmf"/><Relationship Id="rId7" Type="http://schemas.openxmlformats.org/officeDocument/2006/relationships/image" Target="../media/image92.wmf"/><Relationship Id="rId2" Type="http://schemas.openxmlformats.org/officeDocument/2006/relationships/image" Target="../media/image87.png"/><Relationship Id="rId1" Type="http://schemas.openxmlformats.org/officeDocument/2006/relationships/slideLayout" Target="../slideLayouts/slideLayout2.xml"/><Relationship Id="rId6" Type="http://schemas.openxmlformats.org/officeDocument/2006/relationships/image" Target="../media/image91.wmf"/><Relationship Id="rId5" Type="http://schemas.openxmlformats.org/officeDocument/2006/relationships/image" Target="../media/image90.wmf"/><Relationship Id="rId4" Type="http://schemas.openxmlformats.org/officeDocument/2006/relationships/image" Target="../media/image89.wmf"/></Relationships>
</file>

<file path=ppt/slides/_rels/slide34.xml.rels><?xml version="1.0" encoding="UTF-8" standalone="yes"?>
<Relationships xmlns="http://schemas.openxmlformats.org/package/2006/relationships"><Relationship Id="rId3" Type="http://schemas.openxmlformats.org/officeDocument/2006/relationships/image" Target="../media/image94.wmf"/><Relationship Id="rId7" Type="http://schemas.openxmlformats.org/officeDocument/2006/relationships/image" Target="../media/image98.wmf"/><Relationship Id="rId2" Type="http://schemas.openxmlformats.org/officeDocument/2006/relationships/image" Target="../media/image93.png"/><Relationship Id="rId1" Type="http://schemas.openxmlformats.org/officeDocument/2006/relationships/slideLayout" Target="../slideLayouts/slideLayout2.xml"/><Relationship Id="rId6" Type="http://schemas.openxmlformats.org/officeDocument/2006/relationships/image" Target="../media/image97.wmf"/><Relationship Id="rId5" Type="http://schemas.openxmlformats.org/officeDocument/2006/relationships/image" Target="../media/image96.wmf"/><Relationship Id="rId4" Type="http://schemas.openxmlformats.org/officeDocument/2006/relationships/image" Target="../media/image95.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99.jpeg"/><Relationship Id="rId7"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102.jpeg"/><Relationship Id="rId5" Type="http://schemas.openxmlformats.org/officeDocument/2006/relationships/image" Target="../media/image101.jpeg"/><Relationship Id="rId4" Type="http://schemas.openxmlformats.org/officeDocument/2006/relationships/image" Target="../media/image100.jpeg"/></Relationships>
</file>

<file path=ppt/slides/_rels/slide37.xml.rels><?xml version="1.0" encoding="UTF-8" standalone="yes"?>
<Relationships xmlns="http://schemas.openxmlformats.org/package/2006/relationships"><Relationship Id="rId3" Type="http://schemas.openxmlformats.org/officeDocument/2006/relationships/image" Target="../media/image104.jpeg"/><Relationship Id="rId2" Type="http://schemas.openxmlformats.org/officeDocument/2006/relationships/image" Target="../media/image103.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14.bin"/><Relationship Id="rId3" Type="http://schemas.openxmlformats.org/officeDocument/2006/relationships/oleObject" Target="../embeddings/oleObject9.bin"/><Relationship Id="rId7"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12.bin"/><Relationship Id="rId5" Type="http://schemas.openxmlformats.org/officeDocument/2006/relationships/oleObject" Target="../embeddings/oleObject11.bin"/><Relationship Id="rId10" Type="http://schemas.openxmlformats.org/officeDocument/2006/relationships/image" Target="../media/image114.png"/><Relationship Id="rId4" Type="http://schemas.openxmlformats.org/officeDocument/2006/relationships/oleObject" Target="../embeddings/oleObject10.bin"/><Relationship Id="rId9" Type="http://schemas.openxmlformats.org/officeDocument/2006/relationships/oleObject" Target="../embeddings/oleObject15.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16.jpeg"/><Relationship Id="rId2" Type="http://schemas.openxmlformats.org/officeDocument/2006/relationships/image" Target="../media/image115.jpeg"/><Relationship Id="rId1" Type="http://schemas.openxmlformats.org/officeDocument/2006/relationships/slideLayout" Target="../slideLayouts/slideLayout2.xml"/><Relationship Id="rId4" Type="http://schemas.openxmlformats.org/officeDocument/2006/relationships/image" Target="../media/image117.jpeg"/></Relationships>
</file>

<file path=ppt/slides/_rels/slide41.xml.rels><?xml version="1.0" encoding="UTF-8" standalone="yes"?>
<Relationships xmlns="http://schemas.openxmlformats.org/package/2006/relationships"><Relationship Id="rId3" Type="http://schemas.openxmlformats.org/officeDocument/2006/relationships/image" Target="../media/image119.jpeg"/><Relationship Id="rId2" Type="http://schemas.openxmlformats.org/officeDocument/2006/relationships/image" Target="../media/image118.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22.wmf"/><Relationship Id="rId2" Type="http://schemas.openxmlformats.org/officeDocument/2006/relationships/image" Target="../media/image121.w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77.png"/></Relationships>
</file>

<file path=ppt/slides/_rels/slide47.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package" Target="../embeddings/Documento_di_Microsoft_Office_Word3.docx"/><Relationship Id="rId7" Type="http://schemas.openxmlformats.org/officeDocument/2006/relationships/image" Target="../media/image42.png"/><Relationship Id="rId2" Type="http://schemas.openxmlformats.org/officeDocument/2006/relationships/slideLayout" Target="../slideLayouts/slideLayout7.xml"/><Relationship Id="rId1" Type="http://schemas.openxmlformats.org/officeDocument/2006/relationships/vmlDrawing" Target="../drawings/vmlDrawing7.v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 Id="rId9" Type="http://schemas.openxmlformats.org/officeDocument/2006/relationships/image" Target="../media/image125.png"/></Relationships>
</file>

<file path=ppt/slides/_rels/slide48.xml.rels><?xml version="1.0" encoding="UTF-8" standalone="yes"?>
<Relationships xmlns="http://schemas.openxmlformats.org/package/2006/relationships"><Relationship Id="rId2" Type="http://schemas.openxmlformats.org/officeDocument/2006/relationships/image" Target="../media/image126.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28.jpeg"/><Relationship Id="rId2" Type="http://schemas.openxmlformats.org/officeDocument/2006/relationships/image" Target="../media/image127.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w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hyperlink" Target="https://www.politesi.polimi.it/handle/10589/102125" TargetMode="External"/><Relationship Id="rId2" Type="http://schemas.openxmlformats.org/officeDocument/2006/relationships/hyperlink" Target="https://www.politesi.polimi.it/handle/10589/81012" TargetMode="External"/><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132.png"/><Relationship Id="rId2" Type="http://schemas.openxmlformats.org/officeDocument/2006/relationships/image" Target="../media/image131.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7" Type="http://schemas.openxmlformats.org/officeDocument/2006/relationships/image" Target="../media/image18.jpeg"/><Relationship Id="rId2" Type="http://schemas.openxmlformats.org/officeDocument/2006/relationships/image" Target="../media/image13.jpeg"/><Relationship Id="rId1" Type="http://schemas.openxmlformats.org/officeDocument/2006/relationships/slideLayout" Target="../slideLayouts/slideLayout2.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Layout" Target="../slideLayouts/slideLayout2.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08310" y="1608069"/>
            <a:ext cx="4176383" cy="2506731"/>
          </a:xfrm>
        </p:spPr>
        <p:txBody>
          <a:bodyPr/>
          <a:lstStyle/>
          <a:p>
            <a:r>
              <a:rPr lang="en-US" dirty="0" smtClean="0">
                <a:effectLst/>
              </a:rPr>
              <a:t>Conclusions on the Energy Deposition and Material Studies for the Cold Powering System</a:t>
            </a:r>
            <a:endParaRPr lang="en-US" dirty="0">
              <a:effectLst/>
            </a:endParaRPr>
          </a:p>
        </p:txBody>
      </p:sp>
      <p:sp>
        <p:nvSpPr>
          <p:cNvPr id="4" name="Subtitle 2"/>
          <p:cNvSpPr>
            <a:spLocks noGrp="1"/>
          </p:cNvSpPr>
          <p:nvPr>
            <p:ph type="subTitle" idx="1"/>
          </p:nvPr>
        </p:nvSpPr>
        <p:spPr>
          <a:xfrm>
            <a:off x="593510" y="4298868"/>
            <a:ext cx="8229600" cy="1828800"/>
          </a:xfrm>
        </p:spPr>
        <p:txBody>
          <a:bodyPr>
            <a:normAutofit/>
          </a:bodyPr>
          <a:lstStyle/>
          <a:p>
            <a:endParaRPr lang="en-US" baseline="-25000" dirty="0" smtClean="0">
              <a:effectLst/>
            </a:endParaRPr>
          </a:p>
          <a:p>
            <a:r>
              <a:rPr lang="en-US" baseline="-25000" dirty="0" err="1" smtClean="0">
                <a:effectLst/>
              </a:rPr>
              <a:t>F.Broggi</a:t>
            </a:r>
            <a:r>
              <a:rPr lang="en-US" baseline="-25000" dirty="0" smtClean="0">
                <a:effectLst/>
              </a:rPr>
              <a:t> (INFN)</a:t>
            </a:r>
          </a:p>
          <a:p>
            <a:endParaRPr lang="en-US" baseline="-25000" dirty="0" smtClean="0">
              <a:effectLst/>
            </a:endParaRPr>
          </a:p>
          <a:p>
            <a:endParaRPr lang="en-US" baseline="-25000" dirty="0" smtClean="0">
              <a:effectLst/>
            </a:endParaRPr>
          </a:p>
          <a:p>
            <a:r>
              <a:rPr lang="en-US" sz="1400" dirty="0" smtClean="0">
                <a:effectLst/>
              </a:rPr>
              <a:t>5</a:t>
            </a:r>
            <a:r>
              <a:rPr lang="en-US" sz="1400" baseline="30000" dirty="0" smtClean="0">
                <a:effectLst/>
              </a:rPr>
              <a:t>th</a:t>
            </a:r>
            <a:r>
              <a:rPr lang="en-US" sz="1400" dirty="0" smtClean="0">
                <a:effectLst/>
              </a:rPr>
              <a:t> Joint </a:t>
            </a:r>
            <a:r>
              <a:rPr lang="en-US" sz="1400" dirty="0" err="1" smtClean="0">
                <a:effectLst/>
              </a:rPr>
              <a:t>HiLumi</a:t>
            </a:r>
            <a:r>
              <a:rPr lang="en-US" sz="1400" dirty="0" smtClean="0">
                <a:effectLst/>
              </a:rPr>
              <a:t> LHC-LARP Annual Meeting</a:t>
            </a:r>
          </a:p>
          <a:p>
            <a:r>
              <a:rPr lang="en-US" sz="1400" baseline="-25000" dirty="0" smtClean="0">
                <a:effectLst/>
              </a:rPr>
              <a:t>CERN 26-30 October 2015</a:t>
            </a:r>
          </a:p>
        </p:txBody>
      </p:sp>
    </p:spTree>
    <p:extLst>
      <p:ext uri="{BB962C8B-B14F-4D97-AF65-F5344CB8AC3E}">
        <p14:creationId xmlns:p14="http://schemas.microsoft.com/office/powerpoint/2010/main" xmlns=""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z="3200" b="1" dirty="0" smtClean="0">
                <a:solidFill>
                  <a:srgbClr val="0070C0"/>
                </a:solidFill>
              </a:rPr>
              <a:t>Material </a:t>
            </a:r>
            <a:r>
              <a:rPr lang="it-IT" sz="3200" b="1" dirty="0" err="1" smtClean="0">
                <a:solidFill>
                  <a:srgbClr val="0070C0"/>
                </a:solidFill>
              </a:rPr>
              <a:t>Comparison</a:t>
            </a:r>
            <a:r>
              <a:rPr lang="it-IT" sz="3200" b="1" dirty="0" smtClean="0">
                <a:solidFill>
                  <a:srgbClr val="0070C0"/>
                </a:solidFill>
              </a:rPr>
              <a:t> in </a:t>
            </a:r>
            <a:r>
              <a:rPr lang="it-IT" sz="3200" b="1" dirty="0" err="1" smtClean="0">
                <a:solidFill>
                  <a:srgbClr val="0070C0"/>
                </a:solidFill>
              </a:rPr>
              <a:t>an</a:t>
            </a:r>
            <a:r>
              <a:rPr lang="it-IT" sz="3200" b="1" dirty="0" smtClean="0">
                <a:solidFill>
                  <a:srgbClr val="0070C0"/>
                </a:solidFill>
              </a:rPr>
              <a:t> </a:t>
            </a:r>
            <a:r>
              <a:rPr lang="it-IT" sz="3200" b="1" dirty="0" err="1" smtClean="0">
                <a:solidFill>
                  <a:srgbClr val="0070C0"/>
                </a:solidFill>
              </a:rPr>
              <a:t>Almost</a:t>
            </a:r>
            <a:r>
              <a:rPr lang="it-IT" sz="3200" b="1" dirty="0" smtClean="0">
                <a:solidFill>
                  <a:srgbClr val="0070C0"/>
                </a:solidFill>
              </a:rPr>
              <a:t> </a:t>
            </a:r>
            <a:r>
              <a:rPr lang="it-IT" sz="3200" b="1" dirty="0" err="1" smtClean="0">
                <a:solidFill>
                  <a:srgbClr val="0070C0"/>
                </a:solidFill>
              </a:rPr>
              <a:t>Real</a:t>
            </a:r>
            <a:r>
              <a:rPr lang="it-IT" sz="3200" b="1" dirty="0" smtClean="0">
                <a:solidFill>
                  <a:srgbClr val="0070C0"/>
                </a:solidFill>
              </a:rPr>
              <a:t> Case</a:t>
            </a:r>
            <a:endParaRPr lang="it-IT" sz="3200" dirty="0">
              <a:solidFill>
                <a:srgbClr val="00B0F0"/>
              </a:solidFill>
            </a:endParaRPr>
          </a:p>
        </p:txBody>
      </p:sp>
      <p:pic>
        <p:nvPicPr>
          <p:cNvPr id="4" name="Immagine 3"/>
          <p:cNvPicPr/>
          <p:nvPr/>
        </p:nvPicPr>
        <p:blipFill>
          <a:blip r:embed="rId2" cstate="print"/>
          <a:srcRect/>
          <a:stretch>
            <a:fillRect/>
          </a:stretch>
        </p:blipFill>
        <p:spPr bwMode="auto">
          <a:xfrm>
            <a:off x="1582171" y="1835369"/>
            <a:ext cx="1876345" cy="1706880"/>
          </a:xfrm>
          <a:prstGeom prst="rect">
            <a:avLst/>
          </a:prstGeom>
          <a:noFill/>
          <a:ln w="9525">
            <a:noFill/>
            <a:miter lim="800000"/>
            <a:headEnd/>
            <a:tailEnd/>
          </a:ln>
        </p:spPr>
      </p:pic>
      <p:sp>
        <p:nvSpPr>
          <p:cNvPr id="5" name="CasellaDiTesto 4"/>
          <p:cNvSpPr txBox="1"/>
          <p:nvPr/>
        </p:nvSpPr>
        <p:spPr>
          <a:xfrm>
            <a:off x="457200" y="1189038"/>
            <a:ext cx="4744514" cy="646331"/>
          </a:xfrm>
          <a:prstGeom prst="rect">
            <a:avLst/>
          </a:prstGeom>
          <a:noFill/>
        </p:spPr>
        <p:txBody>
          <a:bodyPr wrap="square" rtlCol="0">
            <a:spAutoFit/>
          </a:bodyPr>
          <a:lstStyle/>
          <a:p>
            <a:r>
              <a:rPr lang="it-IT" dirty="0" smtClean="0"/>
              <a:t>SCL  (</a:t>
            </a:r>
            <a:r>
              <a:rPr lang="it-IT" dirty="0" err="1" smtClean="0"/>
              <a:t>Homogeneous</a:t>
            </a:r>
            <a:r>
              <a:rPr lang="it-IT" dirty="0" smtClean="0"/>
              <a:t> bulk BSCCO, YBCO, MgB</a:t>
            </a:r>
            <a:r>
              <a:rPr lang="it-IT" baseline="-25000" dirty="0" smtClean="0"/>
              <a:t>2</a:t>
            </a:r>
            <a:r>
              <a:rPr lang="it-IT" dirty="0" smtClean="0"/>
              <a:t>)</a:t>
            </a:r>
          </a:p>
          <a:p>
            <a:r>
              <a:rPr lang="it-IT" dirty="0" smtClean="0"/>
              <a:t>Inside the Q1 </a:t>
            </a:r>
            <a:r>
              <a:rPr lang="it-IT" dirty="0" err="1" smtClean="0"/>
              <a:t>iron</a:t>
            </a:r>
            <a:r>
              <a:rPr lang="it-IT" dirty="0" smtClean="0"/>
              <a:t> </a:t>
            </a:r>
            <a:r>
              <a:rPr lang="it-IT" dirty="0" err="1" smtClean="0"/>
              <a:t>yoke</a:t>
            </a:r>
            <a:r>
              <a:rPr lang="it-IT" dirty="0" smtClean="0"/>
              <a:t>  </a:t>
            </a:r>
            <a:endParaRPr lang="it-IT" dirty="0"/>
          </a:p>
        </p:txBody>
      </p:sp>
      <p:grpSp>
        <p:nvGrpSpPr>
          <p:cNvPr id="13" name="Gruppo 12"/>
          <p:cNvGrpSpPr/>
          <p:nvPr/>
        </p:nvGrpSpPr>
        <p:grpSpPr>
          <a:xfrm>
            <a:off x="5201714" y="1360590"/>
            <a:ext cx="3012156" cy="2181659"/>
            <a:chOff x="3590247" y="1205008"/>
            <a:chExt cx="3012156" cy="2181659"/>
          </a:xfrm>
        </p:grpSpPr>
        <p:pic>
          <p:nvPicPr>
            <p:cNvPr id="6" name="Picture 3"/>
            <p:cNvPicPr>
              <a:picLocks noChangeAspect="1" noChangeArrowheads="1"/>
            </p:cNvPicPr>
            <p:nvPr/>
          </p:nvPicPr>
          <p:blipFill rotWithShape="1">
            <a:blip r:embed="rId3" cstate="email">
              <a:extLst>
                <a:ext uri="{28A0092B-C50C-407E-A947-70E740481C1C}">
                  <a14:useLocalDpi xmlns="" xmlns:a14="http://schemas.microsoft.com/office/drawing/2010/main" val="0"/>
                </a:ext>
              </a:extLst>
            </a:blip>
            <a:srcRect l="7444" t="13944" r="6055" b="5669"/>
            <a:stretch/>
          </p:blipFill>
          <p:spPr bwMode="auto">
            <a:xfrm>
              <a:off x="3590247" y="1205008"/>
              <a:ext cx="3012156" cy="218165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7" name="CasellaDiTesto 6"/>
            <p:cNvSpPr txBox="1"/>
            <p:nvPr/>
          </p:nvSpPr>
          <p:spPr>
            <a:xfrm>
              <a:off x="5358891" y="1781791"/>
              <a:ext cx="1088359" cy="466294"/>
            </a:xfrm>
            <a:prstGeom prst="rect">
              <a:avLst/>
            </a:prstGeom>
            <a:solidFill>
              <a:schemeClr val="bg1"/>
            </a:solidFill>
          </p:spPr>
          <p:txBody>
            <a:bodyPr wrap="square" rtlCol="0">
              <a:spAutoFit/>
            </a:bodyPr>
            <a:lstStyle/>
            <a:p>
              <a:r>
                <a:rPr lang="it-IT" sz="600" dirty="0" smtClean="0"/>
                <a:t>500 7+7   </a:t>
              </a:r>
              <a:r>
                <a:rPr lang="it-IT" sz="600" dirty="0" err="1" smtClean="0"/>
                <a:t>TeV</a:t>
              </a:r>
              <a:r>
                <a:rPr lang="it-IT" sz="600" dirty="0" smtClean="0"/>
                <a:t>  p-p </a:t>
              </a:r>
              <a:r>
                <a:rPr lang="it-IT" sz="600" dirty="0" err="1" smtClean="0"/>
                <a:t>events</a:t>
              </a:r>
              <a:endParaRPr lang="it-IT" sz="600" dirty="0" smtClean="0"/>
            </a:p>
            <a:p>
              <a:r>
                <a:rPr lang="it-IT" sz="600" dirty="0" smtClean="0"/>
                <a:t>2230671  </a:t>
              </a:r>
              <a:r>
                <a:rPr lang="it-IT" sz="600" dirty="0" err="1" smtClean="0"/>
                <a:t>particles</a:t>
              </a:r>
              <a:endParaRPr lang="it-IT" sz="600" dirty="0" smtClean="0"/>
            </a:p>
            <a:p>
              <a:r>
                <a:rPr lang="it-IT" sz="600" dirty="0" smtClean="0"/>
                <a:t>1.83E2      </a:t>
              </a:r>
              <a:r>
                <a:rPr lang="it-IT" sz="600" dirty="0" err="1" smtClean="0"/>
                <a:t>TeV</a:t>
              </a:r>
              <a:r>
                <a:rPr lang="it-IT" sz="600" dirty="0" smtClean="0"/>
                <a:t> </a:t>
              </a:r>
              <a:r>
                <a:rPr lang="it-IT" sz="600" dirty="0" err="1" smtClean="0"/>
                <a:t>Kinetic</a:t>
              </a:r>
              <a:r>
                <a:rPr lang="it-IT" sz="600" dirty="0" smtClean="0"/>
                <a:t> Energy</a:t>
              </a:r>
            </a:p>
            <a:p>
              <a:r>
                <a:rPr lang="it-IT" sz="600" dirty="0" smtClean="0"/>
                <a:t>3.46E3      </a:t>
              </a:r>
              <a:r>
                <a:rPr lang="it-IT" sz="600" dirty="0" err="1" smtClean="0"/>
                <a:t>TeV</a:t>
              </a:r>
              <a:r>
                <a:rPr lang="it-IT" sz="600" dirty="0" smtClean="0"/>
                <a:t> Total Energy</a:t>
              </a:r>
            </a:p>
          </p:txBody>
        </p:sp>
      </p:grpSp>
      <p:grpSp>
        <p:nvGrpSpPr>
          <p:cNvPr id="15" name="Gruppo 14"/>
          <p:cNvGrpSpPr/>
          <p:nvPr/>
        </p:nvGrpSpPr>
        <p:grpSpPr>
          <a:xfrm>
            <a:off x="5201714" y="3705659"/>
            <a:ext cx="2880000" cy="2160000"/>
            <a:chOff x="5587639" y="3758588"/>
            <a:chExt cx="2880000" cy="2160000"/>
          </a:xfrm>
        </p:grpSpPr>
        <p:pic>
          <p:nvPicPr>
            <p:cNvPr id="14" name="Picture 5"/>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l="7446" t="11028" r="6973" b="4930"/>
            <a:stretch/>
          </p:blipFill>
          <p:spPr bwMode="auto">
            <a:xfrm>
              <a:off x="5587639" y="3758588"/>
              <a:ext cx="2880000" cy="216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12" name="CasellaDiTesto 11"/>
            <p:cNvSpPr txBox="1"/>
            <p:nvPr/>
          </p:nvSpPr>
          <p:spPr>
            <a:xfrm>
              <a:off x="7282688" y="4018844"/>
              <a:ext cx="1088359" cy="466294"/>
            </a:xfrm>
            <a:prstGeom prst="rect">
              <a:avLst/>
            </a:prstGeom>
            <a:solidFill>
              <a:schemeClr val="bg1"/>
            </a:solidFill>
          </p:spPr>
          <p:txBody>
            <a:bodyPr wrap="square" rtlCol="0">
              <a:spAutoFit/>
            </a:bodyPr>
            <a:lstStyle/>
            <a:p>
              <a:r>
                <a:rPr lang="it-IT" sz="600" dirty="0" smtClean="0"/>
                <a:t>500 7+7   </a:t>
              </a:r>
              <a:r>
                <a:rPr lang="it-IT" sz="600" dirty="0" err="1" smtClean="0"/>
                <a:t>TeV</a:t>
              </a:r>
              <a:r>
                <a:rPr lang="it-IT" sz="600" dirty="0" smtClean="0"/>
                <a:t>  p-p </a:t>
              </a:r>
              <a:r>
                <a:rPr lang="it-IT" sz="600" dirty="0" err="1" smtClean="0"/>
                <a:t>events</a:t>
              </a:r>
              <a:endParaRPr lang="it-IT" sz="600" dirty="0" smtClean="0"/>
            </a:p>
            <a:p>
              <a:r>
                <a:rPr lang="it-IT" sz="600" dirty="0" smtClean="0"/>
                <a:t>2230671  </a:t>
              </a:r>
              <a:r>
                <a:rPr lang="it-IT" sz="600" dirty="0" err="1" smtClean="0"/>
                <a:t>particles</a:t>
              </a:r>
              <a:endParaRPr lang="it-IT" sz="600" dirty="0" smtClean="0"/>
            </a:p>
            <a:p>
              <a:r>
                <a:rPr lang="it-IT" sz="600" dirty="0" smtClean="0"/>
                <a:t>1.83E2      </a:t>
              </a:r>
              <a:r>
                <a:rPr lang="it-IT" sz="600" dirty="0" err="1" smtClean="0"/>
                <a:t>TeV</a:t>
              </a:r>
              <a:r>
                <a:rPr lang="it-IT" sz="600" dirty="0" smtClean="0"/>
                <a:t> </a:t>
              </a:r>
              <a:r>
                <a:rPr lang="it-IT" sz="600" dirty="0" err="1" smtClean="0"/>
                <a:t>Kinetic</a:t>
              </a:r>
              <a:r>
                <a:rPr lang="it-IT" sz="600" dirty="0" smtClean="0"/>
                <a:t> Energy</a:t>
              </a:r>
            </a:p>
            <a:p>
              <a:r>
                <a:rPr lang="it-IT" sz="600" dirty="0" smtClean="0"/>
                <a:t>3.46E3      </a:t>
              </a:r>
              <a:r>
                <a:rPr lang="it-IT" sz="600" dirty="0" err="1" smtClean="0"/>
                <a:t>TeV</a:t>
              </a:r>
              <a:r>
                <a:rPr lang="it-IT" sz="600" dirty="0" smtClean="0"/>
                <a:t> Total Energy</a:t>
              </a:r>
            </a:p>
          </p:txBody>
        </p:sp>
      </p:grpSp>
      <p:sp>
        <p:nvSpPr>
          <p:cNvPr id="18" name="CasellaDiTesto 17"/>
          <p:cNvSpPr txBox="1"/>
          <p:nvPr/>
        </p:nvSpPr>
        <p:spPr>
          <a:xfrm>
            <a:off x="1073338" y="3947309"/>
            <a:ext cx="2879678" cy="1754326"/>
          </a:xfrm>
          <a:prstGeom prst="rect">
            <a:avLst/>
          </a:prstGeom>
          <a:noFill/>
        </p:spPr>
        <p:txBody>
          <a:bodyPr wrap="square" rtlCol="0">
            <a:spAutoFit/>
          </a:bodyPr>
          <a:lstStyle/>
          <a:p>
            <a:r>
              <a:rPr lang="it-IT" sz="1200" dirty="0" smtClean="0"/>
              <a:t>83%  of the </a:t>
            </a:r>
            <a:r>
              <a:rPr lang="it-IT" sz="1200" dirty="0" err="1" smtClean="0"/>
              <a:t>particles</a:t>
            </a:r>
            <a:r>
              <a:rPr lang="it-IT" sz="1200" dirty="0" smtClean="0"/>
              <a:t> are </a:t>
            </a:r>
            <a:r>
              <a:rPr lang="it-IT" sz="1200" dirty="0" err="1" smtClean="0"/>
              <a:t>photons</a:t>
            </a:r>
            <a:endParaRPr lang="it-IT" sz="1200" dirty="0" smtClean="0"/>
          </a:p>
          <a:p>
            <a:r>
              <a:rPr lang="it-IT" sz="1200" dirty="0" smtClean="0"/>
              <a:t>15%  are </a:t>
            </a:r>
            <a:r>
              <a:rPr lang="it-IT" sz="1200" dirty="0" err="1" smtClean="0"/>
              <a:t>neutrons</a:t>
            </a:r>
            <a:endParaRPr lang="it-IT" sz="1200" dirty="0" smtClean="0"/>
          </a:p>
          <a:p>
            <a:endParaRPr lang="it-IT" sz="1200" dirty="0" smtClean="0"/>
          </a:p>
          <a:p>
            <a:r>
              <a:rPr lang="it-IT" sz="1200" dirty="0" smtClean="0"/>
              <a:t>29%  of the </a:t>
            </a:r>
            <a:r>
              <a:rPr lang="it-IT" sz="1200" dirty="0" err="1" smtClean="0"/>
              <a:t>kinetic</a:t>
            </a:r>
            <a:r>
              <a:rPr lang="it-IT" sz="1200" dirty="0" smtClean="0"/>
              <a:t> </a:t>
            </a:r>
            <a:r>
              <a:rPr lang="it-IT" sz="1200" dirty="0" err="1" smtClean="0"/>
              <a:t>energy</a:t>
            </a:r>
            <a:r>
              <a:rPr lang="it-IT" sz="1200" dirty="0" smtClean="0"/>
              <a:t> </a:t>
            </a:r>
            <a:r>
              <a:rPr lang="it-IT" sz="1200" dirty="0" err="1" smtClean="0"/>
              <a:t>is</a:t>
            </a:r>
            <a:r>
              <a:rPr lang="it-IT" sz="1200" dirty="0" smtClean="0"/>
              <a:t> from </a:t>
            </a:r>
            <a:r>
              <a:rPr lang="it-IT" sz="1200" dirty="0" err="1" smtClean="0"/>
              <a:t>photons</a:t>
            </a:r>
            <a:endParaRPr lang="it-IT" sz="1200" dirty="0" smtClean="0"/>
          </a:p>
          <a:p>
            <a:r>
              <a:rPr lang="it-IT" sz="1200" dirty="0" smtClean="0"/>
              <a:t>21%  from </a:t>
            </a:r>
            <a:r>
              <a:rPr lang="it-IT" sz="1200" dirty="0" err="1" smtClean="0"/>
              <a:t>neutrons</a:t>
            </a:r>
            <a:endParaRPr lang="it-IT" sz="1200" dirty="0" smtClean="0"/>
          </a:p>
          <a:p>
            <a:r>
              <a:rPr lang="it-IT" sz="1200" dirty="0" smtClean="0"/>
              <a:t>31%  </a:t>
            </a:r>
            <a:r>
              <a:rPr lang="it-IT" sz="1200" dirty="0" err="1" smtClean="0"/>
              <a:t>from</a:t>
            </a:r>
            <a:r>
              <a:rPr lang="it-IT" sz="1200" dirty="0" smtClean="0"/>
              <a:t> </a:t>
            </a:r>
            <a:r>
              <a:rPr lang="it-IT" sz="1200" dirty="0" err="1" smtClean="0"/>
              <a:t>pions</a:t>
            </a:r>
            <a:endParaRPr lang="it-IT" sz="1200" dirty="0" smtClean="0"/>
          </a:p>
          <a:p>
            <a:endParaRPr lang="it-IT" sz="1200" dirty="0" smtClean="0"/>
          </a:p>
          <a:p>
            <a:r>
              <a:rPr lang="it-IT" sz="1200" dirty="0" smtClean="0"/>
              <a:t>1.5% of the </a:t>
            </a:r>
            <a:r>
              <a:rPr lang="it-IT" sz="1200" dirty="0" err="1" smtClean="0"/>
              <a:t>total</a:t>
            </a:r>
            <a:r>
              <a:rPr lang="it-IT" sz="1200" dirty="0" smtClean="0"/>
              <a:t> </a:t>
            </a:r>
            <a:r>
              <a:rPr lang="it-IT" sz="1200" dirty="0" err="1" smtClean="0"/>
              <a:t>energy</a:t>
            </a:r>
            <a:r>
              <a:rPr lang="it-IT" sz="1200" dirty="0" smtClean="0"/>
              <a:t> </a:t>
            </a:r>
            <a:r>
              <a:rPr lang="it-IT" sz="1200" dirty="0" err="1" smtClean="0"/>
              <a:t>is</a:t>
            </a:r>
            <a:r>
              <a:rPr lang="it-IT" sz="1200" dirty="0" smtClean="0"/>
              <a:t> from </a:t>
            </a:r>
            <a:r>
              <a:rPr lang="it-IT" sz="1200" dirty="0" err="1" smtClean="0"/>
              <a:t>photons</a:t>
            </a:r>
            <a:endParaRPr lang="it-IT" sz="1200" dirty="0" smtClean="0"/>
          </a:p>
          <a:p>
            <a:r>
              <a:rPr lang="it-IT" sz="1200" dirty="0" smtClean="0"/>
              <a:t>94%  from </a:t>
            </a:r>
            <a:r>
              <a:rPr lang="it-IT" sz="1200" dirty="0" err="1" smtClean="0"/>
              <a:t>neutrons</a:t>
            </a:r>
            <a:endParaRPr lang="it-IT" sz="1200" dirty="0" smtClean="0"/>
          </a:p>
        </p:txBody>
      </p:sp>
      <p:sp>
        <p:nvSpPr>
          <p:cNvPr id="19" name="Segnaposto piè di pagina 14"/>
          <p:cNvSpPr>
            <a:spLocks noGrp="1"/>
          </p:cNvSpPr>
          <p:nvPr>
            <p:ph type="ftr" sz="quarter" idx="11"/>
          </p:nvPr>
        </p:nvSpPr>
        <p:spPr>
          <a:xfrm>
            <a:off x="2746043" y="651637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Immagine 18" descr="D:\MS61\Fluka_Carlo_Q1\BSCCO\edepgio1by.jpg"/>
          <p:cNvPicPr/>
          <p:nvPr/>
        </p:nvPicPr>
        <p:blipFill>
          <a:blip r:embed="rId2" cstate="print"/>
          <a:srcRect l="20669" t="15748" r="12992" b="8661"/>
          <a:stretch>
            <a:fillRect/>
          </a:stretch>
        </p:blipFill>
        <p:spPr bwMode="auto">
          <a:xfrm>
            <a:off x="3136900" y="1115566"/>
            <a:ext cx="2905125" cy="2524125"/>
          </a:xfrm>
          <a:prstGeom prst="rect">
            <a:avLst/>
          </a:prstGeom>
          <a:noFill/>
          <a:ln w="9525">
            <a:noFill/>
            <a:miter lim="800000"/>
            <a:headEnd/>
            <a:tailEnd/>
          </a:ln>
        </p:spPr>
      </p:pic>
      <p:pic>
        <p:nvPicPr>
          <p:cNvPr id="18" name="Immagine 17" descr="D:\MS61\Fluka_Carlo_Q1\BSCCO\dpagio1by.jpg"/>
          <p:cNvPicPr/>
          <p:nvPr/>
        </p:nvPicPr>
        <p:blipFill>
          <a:blip r:embed="rId3" cstate="print"/>
          <a:srcRect l="18307" t="15748" r="13583" b="7874"/>
          <a:stretch>
            <a:fillRect/>
          </a:stretch>
        </p:blipFill>
        <p:spPr bwMode="auto">
          <a:xfrm>
            <a:off x="3028950" y="3707358"/>
            <a:ext cx="2952750" cy="2514600"/>
          </a:xfrm>
          <a:prstGeom prst="rect">
            <a:avLst/>
          </a:prstGeom>
          <a:noFill/>
          <a:ln w="9525">
            <a:noFill/>
            <a:miter lim="800000"/>
            <a:headEnd/>
            <a:tailEnd/>
          </a:ln>
        </p:spPr>
      </p:pic>
      <p:pic>
        <p:nvPicPr>
          <p:cNvPr id="15" name="Immagine 14" descr="D:\MS61\Fluka_Carlo_Q1\YBCO\dpagio1yy.jpg"/>
          <p:cNvPicPr/>
          <p:nvPr/>
        </p:nvPicPr>
        <p:blipFill>
          <a:blip r:embed="rId4" cstate="print"/>
          <a:srcRect l="19488" t="15748" r="11811" b="7874"/>
          <a:stretch>
            <a:fillRect/>
          </a:stretch>
        </p:blipFill>
        <p:spPr bwMode="auto">
          <a:xfrm>
            <a:off x="0" y="3707358"/>
            <a:ext cx="3028950" cy="2524125"/>
          </a:xfrm>
          <a:prstGeom prst="rect">
            <a:avLst/>
          </a:prstGeom>
          <a:noFill/>
          <a:ln w="9525">
            <a:noFill/>
            <a:miter lim="800000"/>
            <a:headEnd/>
            <a:tailEnd/>
          </a:ln>
        </p:spPr>
      </p:pic>
      <p:pic>
        <p:nvPicPr>
          <p:cNvPr id="16" name="Immagine 15" descr="D:\MS61\Fluka_Carlo_Q1\YBCO\edepgio1yy.jpg"/>
          <p:cNvPicPr/>
          <p:nvPr/>
        </p:nvPicPr>
        <p:blipFill>
          <a:blip r:embed="rId5" cstate="print"/>
          <a:srcRect l="17717" t="15748" r="11811" b="8661"/>
          <a:stretch>
            <a:fillRect/>
          </a:stretch>
        </p:blipFill>
        <p:spPr bwMode="auto">
          <a:xfrm>
            <a:off x="0" y="1115566"/>
            <a:ext cx="3136900" cy="2524125"/>
          </a:xfrm>
          <a:prstGeom prst="rect">
            <a:avLst/>
          </a:prstGeom>
          <a:noFill/>
          <a:ln w="9525">
            <a:noFill/>
            <a:miter lim="800000"/>
            <a:headEnd/>
            <a:tailEnd/>
          </a:ln>
        </p:spPr>
      </p:pic>
      <p:sp>
        <p:nvSpPr>
          <p:cNvPr id="17" name="CasellaDiTesto 16"/>
          <p:cNvSpPr txBox="1"/>
          <p:nvPr/>
        </p:nvSpPr>
        <p:spPr>
          <a:xfrm>
            <a:off x="861848" y="746234"/>
            <a:ext cx="914400" cy="369332"/>
          </a:xfrm>
          <a:prstGeom prst="rect">
            <a:avLst/>
          </a:prstGeom>
          <a:noFill/>
        </p:spPr>
        <p:txBody>
          <a:bodyPr wrap="square" rtlCol="0">
            <a:spAutoFit/>
          </a:bodyPr>
          <a:lstStyle/>
          <a:p>
            <a:r>
              <a:rPr lang="it-IT" dirty="0" smtClean="0"/>
              <a:t>YBCO</a:t>
            </a:r>
            <a:endParaRPr lang="it-IT" dirty="0"/>
          </a:p>
        </p:txBody>
      </p:sp>
      <p:sp>
        <p:nvSpPr>
          <p:cNvPr id="20" name="CasellaDiTesto 19"/>
          <p:cNvSpPr txBox="1"/>
          <p:nvPr/>
        </p:nvSpPr>
        <p:spPr>
          <a:xfrm>
            <a:off x="3873062" y="713968"/>
            <a:ext cx="914400" cy="369332"/>
          </a:xfrm>
          <a:prstGeom prst="rect">
            <a:avLst/>
          </a:prstGeom>
          <a:noFill/>
        </p:spPr>
        <p:txBody>
          <a:bodyPr wrap="square" rtlCol="0">
            <a:spAutoFit/>
          </a:bodyPr>
          <a:lstStyle/>
          <a:p>
            <a:r>
              <a:rPr lang="it-IT" dirty="0" smtClean="0"/>
              <a:t>BSCCO</a:t>
            </a:r>
            <a:endParaRPr lang="it-IT" dirty="0"/>
          </a:p>
        </p:txBody>
      </p:sp>
      <p:sp>
        <p:nvSpPr>
          <p:cNvPr id="21" name="CasellaDiTesto 20"/>
          <p:cNvSpPr txBox="1"/>
          <p:nvPr/>
        </p:nvSpPr>
        <p:spPr>
          <a:xfrm>
            <a:off x="7089228" y="713968"/>
            <a:ext cx="914400" cy="369332"/>
          </a:xfrm>
          <a:prstGeom prst="rect">
            <a:avLst/>
          </a:prstGeom>
          <a:noFill/>
        </p:spPr>
        <p:txBody>
          <a:bodyPr wrap="square" rtlCol="0">
            <a:spAutoFit/>
          </a:bodyPr>
          <a:lstStyle/>
          <a:p>
            <a:r>
              <a:rPr lang="it-IT" dirty="0" smtClean="0"/>
              <a:t>MgB</a:t>
            </a:r>
            <a:r>
              <a:rPr lang="it-IT" baseline="-25000" dirty="0" smtClean="0"/>
              <a:t>2</a:t>
            </a:r>
            <a:endParaRPr lang="it-IT" dirty="0"/>
          </a:p>
        </p:txBody>
      </p:sp>
      <p:pic>
        <p:nvPicPr>
          <p:cNvPr id="22" name="Immagine 21" descr="D:\MS61\Fluka_Carlo_Q1\MgB2\dpagio1my.jpg"/>
          <p:cNvPicPr/>
          <p:nvPr/>
        </p:nvPicPr>
        <p:blipFill>
          <a:blip r:embed="rId6" cstate="print"/>
          <a:srcRect l="18898" t="15748" r="10039" b="7874"/>
          <a:stretch>
            <a:fillRect/>
          </a:stretch>
        </p:blipFill>
        <p:spPr bwMode="auto">
          <a:xfrm>
            <a:off x="6042025" y="3639691"/>
            <a:ext cx="3081020" cy="2514600"/>
          </a:xfrm>
          <a:prstGeom prst="rect">
            <a:avLst/>
          </a:prstGeom>
          <a:noFill/>
          <a:ln w="9525">
            <a:noFill/>
            <a:miter lim="800000"/>
            <a:headEnd/>
            <a:tailEnd/>
          </a:ln>
        </p:spPr>
      </p:pic>
      <p:pic>
        <p:nvPicPr>
          <p:cNvPr id="23" name="Immagine 22" descr="D:\MS61\Fluka_Carlo_Q1\MgB2\edepgio1my.jpg"/>
          <p:cNvPicPr/>
          <p:nvPr/>
        </p:nvPicPr>
        <p:blipFill>
          <a:blip r:embed="rId7" cstate="print"/>
          <a:srcRect l="18898" t="15748" r="11811" b="7874"/>
          <a:stretch>
            <a:fillRect/>
          </a:stretch>
        </p:blipFill>
        <p:spPr bwMode="auto">
          <a:xfrm>
            <a:off x="6042025" y="1115566"/>
            <a:ext cx="3024505" cy="2524125"/>
          </a:xfrm>
          <a:prstGeom prst="rect">
            <a:avLst/>
          </a:prstGeom>
          <a:noFill/>
          <a:ln w="9525">
            <a:noFill/>
            <a:miter lim="800000"/>
            <a:headEnd/>
            <a:tailEnd/>
          </a:ln>
        </p:spPr>
      </p:pic>
      <p:sp>
        <p:nvSpPr>
          <p:cNvPr id="24" name="Rettangolo 23"/>
          <p:cNvSpPr/>
          <p:nvPr/>
        </p:nvSpPr>
        <p:spPr>
          <a:xfrm>
            <a:off x="2147394" y="6101266"/>
            <a:ext cx="4941833" cy="646331"/>
          </a:xfrm>
          <a:prstGeom prst="rect">
            <a:avLst/>
          </a:prstGeom>
        </p:spPr>
        <p:txBody>
          <a:bodyPr wrap="square">
            <a:spAutoFit/>
          </a:bodyPr>
          <a:lstStyle/>
          <a:p>
            <a:r>
              <a:rPr lang="en-GB" dirty="0" smtClean="0"/>
              <a:t>(the scoring bin dimensions are 0.2x0.2x3.3 cm</a:t>
            </a:r>
            <a:r>
              <a:rPr lang="en-GB" baseline="30000" dirty="0" smtClean="0"/>
              <a:t>3</a:t>
            </a:r>
            <a:r>
              <a:rPr lang="en-GB" dirty="0" smtClean="0"/>
              <a:t>).</a:t>
            </a:r>
            <a:endParaRPr lang="it-IT" dirty="0" smtClean="0"/>
          </a:p>
          <a:p>
            <a:r>
              <a:rPr lang="en-GB" dirty="0" smtClean="0"/>
              <a:t>The abscissa is the distance from the IP. </a:t>
            </a:r>
            <a:endParaRPr lang="it-IT" dirty="0"/>
          </a:p>
        </p:txBody>
      </p:sp>
      <p:sp>
        <p:nvSpPr>
          <p:cNvPr id="25" name="Segnaposto piè di pagina 14"/>
          <p:cNvSpPr>
            <a:spLocks noGrp="1"/>
          </p:cNvSpPr>
          <p:nvPr>
            <p:ph type="ftr" sz="quarter" idx="11"/>
          </p:nvPr>
        </p:nvSpPr>
        <p:spPr>
          <a:xfrm>
            <a:off x="5904089"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
        <p:nvSpPr>
          <p:cNvPr id="26" name="Titolo 1"/>
          <p:cNvSpPr>
            <a:spLocks noGrp="1"/>
          </p:cNvSpPr>
          <p:nvPr>
            <p:ph type="title"/>
          </p:nvPr>
        </p:nvSpPr>
        <p:spPr>
          <a:xfrm>
            <a:off x="672662" y="0"/>
            <a:ext cx="8229600" cy="914400"/>
          </a:xfrm>
        </p:spPr>
        <p:txBody>
          <a:bodyPr/>
          <a:lstStyle/>
          <a:p>
            <a:pPr algn="ctr"/>
            <a:r>
              <a:rPr lang="it-IT" b="1" dirty="0" smtClean="0">
                <a:solidFill>
                  <a:srgbClr val="0070C0"/>
                </a:solidFill>
              </a:rPr>
              <a:t>Energy </a:t>
            </a:r>
            <a:r>
              <a:rPr lang="it-IT" b="1" dirty="0" err="1" smtClean="0">
                <a:solidFill>
                  <a:srgbClr val="0070C0"/>
                </a:solidFill>
              </a:rPr>
              <a:t>Deposition</a:t>
            </a:r>
            <a:r>
              <a:rPr lang="it-IT" b="1" dirty="0" smtClean="0">
                <a:solidFill>
                  <a:srgbClr val="0070C0"/>
                </a:solidFill>
              </a:rPr>
              <a:t> </a:t>
            </a:r>
            <a:r>
              <a:rPr lang="it-IT" sz="2000" b="1" dirty="0" smtClean="0">
                <a:solidFill>
                  <a:srgbClr val="0070C0"/>
                </a:solidFill>
              </a:rPr>
              <a:t>(top)  </a:t>
            </a:r>
            <a:r>
              <a:rPr lang="it-IT" b="1" dirty="0" smtClean="0">
                <a:solidFill>
                  <a:srgbClr val="0070C0"/>
                </a:solidFill>
              </a:rPr>
              <a:t>and DPA </a:t>
            </a:r>
            <a:r>
              <a:rPr lang="it-IT" sz="2000" b="1" dirty="0" smtClean="0">
                <a:solidFill>
                  <a:srgbClr val="0070C0"/>
                </a:solidFill>
              </a:rPr>
              <a:t>(</a:t>
            </a:r>
            <a:r>
              <a:rPr lang="it-IT" sz="2000" b="1" dirty="0" err="1" smtClean="0">
                <a:solidFill>
                  <a:srgbClr val="0070C0"/>
                </a:solidFill>
              </a:rPr>
              <a:t>bottom</a:t>
            </a:r>
            <a:r>
              <a:rPr lang="it-IT" sz="2000" b="1" dirty="0" smtClean="0">
                <a:solidFill>
                  <a:srgbClr val="0070C0"/>
                </a:solidFill>
              </a:rPr>
              <a:t>)</a:t>
            </a:r>
            <a:endParaRPr lang="it-IT" sz="2000" dirty="0">
              <a:solidFill>
                <a:srgbClr val="00B0F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I:\MS61\Fluka_Carlo_Q1\YBCO\edepgio1yzsat.jpg"/>
          <p:cNvPicPr/>
          <p:nvPr/>
        </p:nvPicPr>
        <p:blipFill rotWithShape="1">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l="19680" t="16344" r="11731" b="8541"/>
          <a:stretch/>
        </p:blipFill>
        <p:spPr bwMode="auto">
          <a:xfrm>
            <a:off x="50165" y="3708259"/>
            <a:ext cx="2981325" cy="2457450"/>
          </a:xfrm>
          <a:prstGeom prst="rect">
            <a:avLst/>
          </a:prstGeom>
          <a:noFill/>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pic>
        <p:nvPicPr>
          <p:cNvPr id="5" name="Immagine 4" descr="D:\MS61\Fluka_Carlo_Q1\YBCO\edepgio1yysat.jpg"/>
          <p:cNvPicPr/>
          <p:nvPr/>
        </p:nvPicPr>
        <p:blipFill>
          <a:blip r:embed="rId3" cstate="print"/>
          <a:srcRect l="18898" t="15748" r="12402" b="8661"/>
          <a:stretch>
            <a:fillRect/>
          </a:stretch>
        </p:blipFill>
        <p:spPr bwMode="auto">
          <a:xfrm>
            <a:off x="50165" y="1193659"/>
            <a:ext cx="3057525" cy="2514600"/>
          </a:xfrm>
          <a:prstGeom prst="rect">
            <a:avLst/>
          </a:prstGeom>
          <a:noFill/>
          <a:ln w="9525">
            <a:noFill/>
            <a:miter lim="800000"/>
            <a:headEnd/>
            <a:tailEnd/>
          </a:ln>
        </p:spPr>
      </p:pic>
      <p:pic>
        <p:nvPicPr>
          <p:cNvPr id="6" name="Immagine 5" descr="D:\MS61\Fluka_Carlo_Q1\BSCCO\edepgio1bzsat.jpg"/>
          <p:cNvPicPr/>
          <p:nvPr/>
        </p:nvPicPr>
        <p:blipFill>
          <a:blip r:embed="rId4" cstate="print"/>
          <a:srcRect l="18898" t="15748" r="12402" b="8661"/>
          <a:stretch>
            <a:fillRect/>
          </a:stretch>
        </p:blipFill>
        <p:spPr bwMode="auto">
          <a:xfrm>
            <a:off x="3031490" y="3708259"/>
            <a:ext cx="3076575" cy="2514600"/>
          </a:xfrm>
          <a:prstGeom prst="rect">
            <a:avLst/>
          </a:prstGeom>
          <a:noFill/>
          <a:ln w="9525">
            <a:noFill/>
            <a:miter lim="800000"/>
            <a:headEnd/>
            <a:tailEnd/>
          </a:ln>
        </p:spPr>
      </p:pic>
      <p:pic>
        <p:nvPicPr>
          <p:cNvPr id="7" name="Immagine 6" descr="D:\MS61\Fluka_Carlo_Q1\BSCCO\edepgio1bysat.jpg"/>
          <p:cNvPicPr/>
          <p:nvPr/>
        </p:nvPicPr>
        <p:blipFill>
          <a:blip r:embed="rId5" cstate="print"/>
          <a:srcRect l="18898" t="15748" r="11811" b="7874"/>
          <a:stretch>
            <a:fillRect/>
          </a:stretch>
        </p:blipFill>
        <p:spPr bwMode="auto">
          <a:xfrm>
            <a:off x="3027045" y="1193659"/>
            <a:ext cx="3081020" cy="2514600"/>
          </a:xfrm>
          <a:prstGeom prst="rect">
            <a:avLst/>
          </a:prstGeom>
          <a:noFill/>
          <a:ln w="9525">
            <a:noFill/>
            <a:miter lim="800000"/>
            <a:headEnd/>
            <a:tailEnd/>
          </a:ln>
        </p:spPr>
      </p:pic>
      <p:pic>
        <p:nvPicPr>
          <p:cNvPr id="8" name="Immagine 7" descr="D:\MS61\Fluka_Carlo_Q1\MgB2\edepgio1my.jpg"/>
          <p:cNvPicPr/>
          <p:nvPr/>
        </p:nvPicPr>
        <p:blipFill>
          <a:blip r:embed="rId6" cstate="print"/>
          <a:srcRect l="18898" t="15748" r="11811" b="7874"/>
          <a:stretch>
            <a:fillRect/>
          </a:stretch>
        </p:blipFill>
        <p:spPr bwMode="auto">
          <a:xfrm>
            <a:off x="6067425" y="1193659"/>
            <a:ext cx="3076575" cy="2514600"/>
          </a:xfrm>
          <a:prstGeom prst="rect">
            <a:avLst/>
          </a:prstGeom>
          <a:noFill/>
          <a:ln w="9525">
            <a:noFill/>
            <a:miter lim="800000"/>
            <a:headEnd/>
            <a:tailEnd/>
          </a:ln>
        </p:spPr>
      </p:pic>
      <p:pic>
        <p:nvPicPr>
          <p:cNvPr id="9" name="Immagine 8" descr="D:\MS61\Fluka_Carlo_Q1\MgB2\edepgio1yzsat.jpg"/>
          <p:cNvPicPr/>
          <p:nvPr/>
        </p:nvPicPr>
        <p:blipFill>
          <a:blip r:embed="rId7" cstate="print"/>
          <a:srcRect l="18898" t="15748" r="11811" b="8661"/>
          <a:stretch>
            <a:fillRect/>
          </a:stretch>
        </p:blipFill>
        <p:spPr bwMode="auto">
          <a:xfrm>
            <a:off x="6067425" y="3651109"/>
            <a:ext cx="3076575" cy="2514600"/>
          </a:xfrm>
          <a:prstGeom prst="rect">
            <a:avLst/>
          </a:prstGeom>
          <a:noFill/>
          <a:ln w="9525">
            <a:noFill/>
            <a:miter lim="800000"/>
            <a:headEnd/>
            <a:tailEnd/>
          </a:ln>
        </p:spPr>
      </p:pic>
      <p:sp>
        <p:nvSpPr>
          <p:cNvPr id="10" name="CasellaDiTesto 9"/>
          <p:cNvSpPr txBox="1"/>
          <p:nvPr/>
        </p:nvSpPr>
        <p:spPr>
          <a:xfrm>
            <a:off x="861848" y="870466"/>
            <a:ext cx="914400" cy="369332"/>
          </a:xfrm>
          <a:prstGeom prst="rect">
            <a:avLst/>
          </a:prstGeom>
          <a:noFill/>
        </p:spPr>
        <p:txBody>
          <a:bodyPr wrap="square" rtlCol="0">
            <a:spAutoFit/>
          </a:bodyPr>
          <a:lstStyle/>
          <a:p>
            <a:r>
              <a:rPr lang="it-IT" dirty="0" smtClean="0"/>
              <a:t>YBCO</a:t>
            </a:r>
            <a:endParaRPr lang="it-IT" dirty="0"/>
          </a:p>
        </p:txBody>
      </p:sp>
      <p:sp>
        <p:nvSpPr>
          <p:cNvPr id="11" name="CasellaDiTesto 10"/>
          <p:cNvSpPr txBox="1"/>
          <p:nvPr/>
        </p:nvSpPr>
        <p:spPr>
          <a:xfrm>
            <a:off x="3873062" y="838200"/>
            <a:ext cx="914400" cy="369332"/>
          </a:xfrm>
          <a:prstGeom prst="rect">
            <a:avLst/>
          </a:prstGeom>
          <a:noFill/>
        </p:spPr>
        <p:txBody>
          <a:bodyPr wrap="square" rtlCol="0">
            <a:spAutoFit/>
          </a:bodyPr>
          <a:lstStyle/>
          <a:p>
            <a:r>
              <a:rPr lang="it-IT" dirty="0" smtClean="0"/>
              <a:t>BSCCO</a:t>
            </a:r>
            <a:endParaRPr lang="it-IT" dirty="0"/>
          </a:p>
        </p:txBody>
      </p:sp>
      <p:sp>
        <p:nvSpPr>
          <p:cNvPr id="12" name="CasellaDiTesto 11"/>
          <p:cNvSpPr txBox="1"/>
          <p:nvPr/>
        </p:nvSpPr>
        <p:spPr>
          <a:xfrm>
            <a:off x="7089228" y="838200"/>
            <a:ext cx="914400" cy="369332"/>
          </a:xfrm>
          <a:prstGeom prst="rect">
            <a:avLst/>
          </a:prstGeom>
          <a:noFill/>
        </p:spPr>
        <p:txBody>
          <a:bodyPr wrap="square" rtlCol="0">
            <a:spAutoFit/>
          </a:bodyPr>
          <a:lstStyle/>
          <a:p>
            <a:r>
              <a:rPr lang="it-IT" dirty="0" smtClean="0"/>
              <a:t>MgB</a:t>
            </a:r>
            <a:r>
              <a:rPr lang="it-IT" baseline="-25000" dirty="0" smtClean="0"/>
              <a:t>2</a:t>
            </a:r>
            <a:endParaRPr lang="it-IT" dirty="0"/>
          </a:p>
        </p:txBody>
      </p:sp>
      <p:sp>
        <p:nvSpPr>
          <p:cNvPr id="13" name="Titolo 1"/>
          <p:cNvSpPr>
            <a:spLocks noGrp="1"/>
          </p:cNvSpPr>
          <p:nvPr>
            <p:ph type="title"/>
          </p:nvPr>
        </p:nvSpPr>
        <p:spPr>
          <a:xfrm>
            <a:off x="672662" y="147145"/>
            <a:ext cx="8229600" cy="914400"/>
          </a:xfrm>
        </p:spPr>
        <p:txBody>
          <a:bodyPr/>
          <a:lstStyle/>
          <a:p>
            <a:pPr algn="ctr"/>
            <a:r>
              <a:rPr lang="it-IT" b="1" dirty="0" smtClean="0">
                <a:solidFill>
                  <a:srgbClr val="0070C0"/>
                </a:solidFill>
              </a:rPr>
              <a:t>Energy </a:t>
            </a:r>
            <a:r>
              <a:rPr lang="it-IT" b="1" dirty="0" err="1" smtClean="0">
                <a:solidFill>
                  <a:srgbClr val="0070C0"/>
                </a:solidFill>
              </a:rPr>
              <a:t>Deposition</a:t>
            </a:r>
            <a:r>
              <a:rPr lang="it-IT" b="1" dirty="0" smtClean="0">
                <a:solidFill>
                  <a:srgbClr val="0070C0"/>
                </a:solidFill>
              </a:rPr>
              <a:t> </a:t>
            </a:r>
            <a:r>
              <a:rPr lang="it-IT" sz="2000" b="1" dirty="0" smtClean="0">
                <a:solidFill>
                  <a:srgbClr val="0070C0"/>
                </a:solidFill>
              </a:rPr>
              <a:t>(</a:t>
            </a:r>
            <a:r>
              <a:rPr lang="it-IT" sz="2000" b="1" dirty="0" err="1" smtClean="0">
                <a:solidFill>
                  <a:srgbClr val="0070C0"/>
                </a:solidFill>
              </a:rPr>
              <a:t>same</a:t>
            </a:r>
            <a:r>
              <a:rPr lang="it-IT" sz="2000" b="1" dirty="0" smtClean="0">
                <a:solidFill>
                  <a:srgbClr val="0070C0"/>
                </a:solidFill>
              </a:rPr>
              <a:t> scale)</a:t>
            </a:r>
            <a:endParaRPr lang="it-IT" sz="2000" dirty="0">
              <a:solidFill>
                <a:srgbClr val="00B0F0"/>
              </a:solidFill>
            </a:endParaRPr>
          </a:p>
        </p:txBody>
      </p:sp>
      <p:sp>
        <p:nvSpPr>
          <p:cNvPr id="14" name="Segnaposto piè di pagina 14"/>
          <p:cNvSpPr>
            <a:spLocks noGrp="1"/>
          </p:cNvSpPr>
          <p:nvPr>
            <p:ph type="ftr" sz="quarter" idx="11"/>
          </p:nvPr>
        </p:nvSpPr>
        <p:spPr>
          <a:xfrm>
            <a:off x="2827514" y="637794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650124"/>
            <a:ext cx="8445062" cy="1258806"/>
          </a:xfrm>
        </p:spPr>
        <p:txBody>
          <a:bodyPr>
            <a:spAutoFit/>
          </a:bodyPr>
          <a:lstStyle/>
          <a:p>
            <a:r>
              <a:rPr lang="it-IT" dirty="0" smtClean="0"/>
              <a:t>BSCCO and YBCO are </a:t>
            </a:r>
            <a:r>
              <a:rPr lang="it-IT" dirty="0" err="1" smtClean="0"/>
              <a:t>similar</a:t>
            </a:r>
            <a:endParaRPr lang="it-IT" dirty="0" smtClean="0"/>
          </a:p>
          <a:p>
            <a:r>
              <a:rPr lang="it-IT" dirty="0" smtClean="0"/>
              <a:t>MgB</a:t>
            </a:r>
            <a:r>
              <a:rPr lang="it-IT" baseline="-25000" dirty="0" smtClean="0"/>
              <a:t>2</a:t>
            </a:r>
            <a:r>
              <a:rPr lang="it-IT" dirty="0" smtClean="0"/>
              <a:t> </a:t>
            </a:r>
            <a:r>
              <a:rPr lang="it-IT" dirty="0" err="1" smtClean="0"/>
              <a:t>shows</a:t>
            </a:r>
            <a:r>
              <a:rPr lang="it-IT" dirty="0" smtClean="0"/>
              <a:t> a </a:t>
            </a:r>
            <a:r>
              <a:rPr lang="it-IT" dirty="0" err="1" smtClean="0"/>
              <a:t>lower</a:t>
            </a:r>
            <a:r>
              <a:rPr lang="it-IT" dirty="0" smtClean="0"/>
              <a:t> </a:t>
            </a:r>
            <a:r>
              <a:rPr lang="it-IT" dirty="0" err="1" smtClean="0"/>
              <a:t>energy</a:t>
            </a:r>
            <a:r>
              <a:rPr lang="it-IT" dirty="0" smtClean="0"/>
              <a:t> </a:t>
            </a:r>
            <a:r>
              <a:rPr lang="it-IT" dirty="0" err="1" smtClean="0"/>
              <a:t>deposition</a:t>
            </a:r>
            <a:r>
              <a:rPr lang="it-IT" dirty="0" smtClean="0"/>
              <a:t> and DPA</a:t>
            </a:r>
            <a:endParaRPr lang="it-IT" dirty="0"/>
          </a:p>
        </p:txBody>
      </p:sp>
      <p:sp>
        <p:nvSpPr>
          <p:cNvPr id="5" name="Titolo 1"/>
          <p:cNvSpPr txBox="1">
            <a:spLocks/>
          </p:cNvSpPr>
          <p:nvPr/>
        </p:nvSpPr>
        <p:spPr>
          <a:xfrm>
            <a:off x="672662" y="420414"/>
            <a:ext cx="8229600" cy="914400"/>
          </a:xfrm>
          <a:prstGeom prst="rect">
            <a:avLst/>
          </a:prstGeom>
        </p:spPr>
        <p:txBody>
          <a:bodyPr vert="horz" lIns="36000" tIns="0" rIns="36000" bIns="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Material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Comparison</a:t>
            </a:r>
            <a:endParaRPr kumimoji="0" lang="it-IT" sz="2000" b="0" i="0" u="none" strike="noStrike" kern="1200" cap="none" spc="0" normalizeH="0" baseline="0" noProof="0" dirty="0">
              <a:ln>
                <a:noFill/>
              </a:ln>
              <a:solidFill>
                <a:srgbClr val="00B0F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7" name="Segnaposto piè di pagina 14"/>
          <p:cNvSpPr>
            <a:spLocks noGrp="1"/>
          </p:cNvSpPr>
          <p:nvPr>
            <p:ph type="ftr" sz="quarter" idx="11"/>
          </p:nvPr>
        </p:nvSpPr>
        <p:spPr>
          <a:xfrm>
            <a:off x="2919151" y="637794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152401" y="1089684"/>
            <a:ext cx="8858249" cy="4985980"/>
          </a:xfrm>
          <a:prstGeom prst="rect">
            <a:avLst/>
          </a:prstGeom>
        </p:spPr>
        <p:txBody>
          <a:bodyPr wrap="square">
            <a:spAutoFit/>
          </a:bodyPr>
          <a:lstStyle/>
          <a:p>
            <a:pPr>
              <a:buFont typeface="Arial" charset="0"/>
              <a:buNone/>
              <a:defRPr/>
            </a:pPr>
            <a:endParaRPr lang="en-US" sz="2800" dirty="0" smtClean="0"/>
          </a:p>
          <a:p>
            <a:pPr>
              <a:buFont typeface="Arial" charset="0"/>
              <a:buNone/>
              <a:defRPr/>
            </a:pPr>
            <a:r>
              <a:rPr lang="en-US" sz="2800" dirty="0" smtClean="0"/>
              <a:t>• BSCCO and YBCO are similar </a:t>
            </a:r>
            <a:r>
              <a:rPr lang="en-US" sz="2000" dirty="0" smtClean="0"/>
              <a:t>(for the energy deposition </a:t>
            </a:r>
            <a:r>
              <a:rPr lang="en-US" sz="2000" dirty="0"/>
              <a:t>and DPA aspects); </a:t>
            </a:r>
            <a:r>
              <a:rPr lang="en-US" sz="2800" dirty="0" smtClean="0"/>
              <a:t>MgB</a:t>
            </a:r>
            <a:r>
              <a:rPr lang="en-US" sz="2800" baseline="-25000" dirty="0" smtClean="0"/>
              <a:t>2</a:t>
            </a:r>
            <a:r>
              <a:rPr lang="en-US" sz="2800" dirty="0" smtClean="0"/>
              <a:t> </a:t>
            </a:r>
            <a:r>
              <a:rPr lang="en-US" sz="2400" dirty="0" smtClean="0"/>
              <a:t>has a slightly lower energy deposition</a:t>
            </a:r>
            <a:endParaRPr lang="en-US" dirty="0" smtClean="0"/>
          </a:p>
          <a:p>
            <a:pPr>
              <a:buFont typeface="Arial" charset="0"/>
              <a:buNone/>
              <a:defRPr/>
            </a:pPr>
            <a:endParaRPr lang="en-US" sz="2000" dirty="0" smtClean="0"/>
          </a:p>
          <a:p>
            <a:pPr>
              <a:buFont typeface="Arial" charset="0"/>
              <a:buNone/>
              <a:defRPr/>
            </a:pPr>
            <a:r>
              <a:rPr lang="en-US" sz="2800" dirty="0" smtClean="0"/>
              <a:t>• Definitive definition of </a:t>
            </a:r>
          </a:p>
          <a:p>
            <a:pPr>
              <a:buFont typeface="Arial" charset="0"/>
              <a:buNone/>
              <a:defRPr/>
            </a:pPr>
            <a:r>
              <a:rPr lang="en-US" sz="2800" dirty="0" smtClean="0"/>
              <a:t>the cable geometry and </a:t>
            </a:r>
          </a:p>
          <a:p>
            <a:pPr>
              <a:buFont typeface="Arial" charset="0"/>
              <a:buNone/>
              <a:defRPr/>
            </a:pPr>
            <a:r>
              <a:rPr lang="en-US" sz="2800" dirty="0" smtClean="0"/>
              <a:t>material composition</a:t>
            </a:r>
          </a:p>
          <a:p>
            <a:pPr>
              <a:buFont typeface="Arial" charset="0"/>
              <a:buNone/>
              <a:defRPr/>
            </a:pPr>
            <a:endParaRPr lang="it-IT" dirty="0" smtClean="0"/>
          </a:p>
          <a:p>
            <a:pPr>
              <a:buFont typeface="Arial" charset="0"/>
              <a:buNone/>
              <a:defRPr/>
            </a:pPr>
            <a:r>
              <a:rPr lang="en-US" sz="2800" dirty="0"/>
              <a:t>• </a:t>
            </a:r>
            <a:r>
              <a:rPr lang="en-US" sz="2800" dirty="0" smtClean="0"/>
              <a:t>Simulation of this cable                                                      aside Q1 (P1 geometry), </a:t>
            </a:r>
          </a:p>
          <a:p>
            <a:pPr>
              <a:buFont typeface="Arial" charset="0"/>
              <a:buNone/>
              <a:defRPr/>
            </a:pPr>
            <a:r>
              <a:rPr lang="en-US" sz="2800" dirty="0" smtClean="0"/>
              <a:t>to compare the bulk MgB</a:t>
            </a:r>
            <a:r>
              <a:rPr lang="en-US" sz="2800" baseline="-25000" dirty="0" smtClean="0"/>
              <a:t>2</a:t>
            </a:r>
            <a:r>
              <a:rPr lang="en-US" sz="2800" dirty="0" smtClean="0"/>
              <a:t> </a:t>
            </a:r>
          </a:p>
          <a:p>
            <a:pPr>
              <a:buFont typeface="Arial" charset="0"/>
              <a:buNone/>
              <a:defRPr/>
            </a:pPr>
            <a:r>
              <a:rPr lang="en-US" sz="2800" dirty="0" smtClean="0"/>
              <a:t>cable with the composite one</a:t>
            </a:r>
            <a:endParaRPr lang="it-IT" dirty="0"/>
          </a:p>
        </p:txBody>
      </p:sp>
      <p:sp>
        <p:nvSpPr>
          <p:cNvPr id="5" name="Titolo 1"/>
          <p:cNvSpPr>
            <a:spLocks noGrp="1"/>
          </p:cNvSpPr>
          <p:nvPr>
            <p:ph type="title"/>
          </p:nvPr>
        </p:nvSpPr>
        <p:spPr>
          <a:xfrm>
            <a:off x="457200" y="286603"/>
            <a:ext cx="8229600" cy="914400"/>
          </a:xfrm>
        </p:spPr>
        <p:txBody>
          <a:bodyPr/>
          <a:lstStyle/>
          <a:p>
            <a:pPr algn="ctr"/>
            <a:r>
              <a:rPr lang="it-IT" b="1" dirty="0" err="1" smtClean="0">
                <a:solidFill>
                  <a:srgbClr val="0070C0"/>
                </a:solidFill>
              </a:rPr>
              <a:t>Simulation</a:t>
            </a:r>
            <a:r>
              <a:rPr lang="it-IT" b="1" dirty="0" smtClean="0">
                <a:solidFill>
                  <a:srgbClr val="0070C0"/>
                </a:solidFill>
              </a:rPr>
              <a:t> progress</a:t>
            </a:r>
            <a:endParaRPr lang="it-IT" b="1" dirty="0">
              <a:solidFill>
                <a:srgbClr val="0070C0"/>
              </a:solidFill>
            </a:endParaRPr>
          </a:p>
        </p:txBody>
      </p:sp>
      <p:grpSp>
        <p:nvGrpSpPr>
          <p:cNvPr id="7" name="Gruppo 6"/>
          <p:cNvGrpSpPr/>
          <p:nvPr/>
        </p:nvGrpSpPr>
        <p:grpSpPr>
          <a:xfrm>
            <a:off x="4202739" y="2654525"/>
            <a:ext cx="4550283" cy="2676372"/>
            <a:chOff x="4258755" y="2520845"/>
            <a:chExt cx="4550283" cy="2676372"/>
          </a:xfrm>
        </p:grpSpPr>
        <p:grpSp>
          <p:nvGrpSpPr>
            <p:cNvPr id="8" name="Gruppo 17"/>
            <p:cNvGrpSpPr/>
            <p:nvPr/>
          </p:nvGrpSpPr>
          <p:grpSpPr>
            <a:xfrm>
              <a:off x="4258755" y="2520845"/>
              <a:ext cx="2192910" cy="2676372"/>
              <a:chOff x="4258755" y="2520845"/>
              <a:chExt cx="2192910" cy="2676372"/>
            </a:xfrm>
          </p:grpSpPr>
          <p:sp>
            <p:nvSpPr>
              <p:cNvPr id="16" name="TextBox 6"/>
              <p:cNvSpPr txBox="1"/>
              <p:nvPr/>
            </p:nvSpPr>
            <p:spPr>
              <a:xfrm>
                <a:off x="4434150" y="4797107"/>
                <a:ext cx="1842119" cy="400110"/>
              </a:xfrm>
              <a:prstGeom prst="rect">
                <a:avLst/>
              </a:prstGeom>
              <a:noFill/>
              <a:ln w="34925">
                <a:solidFill>
                  <a:srgbClr val="0036A2"/>
                </a:solidFill>
              </a:ln>
            </p:spPr>
            <p:txBody>
              <a:bodyPr wrap="square" rtlCol="0">
                <a:spAutoFit/>
              </a:bodyPr>
              <a:lstStyle/>
              <a:p>
                <a:r>
                  <a:rPr lang="en-GB" sz="2000" dirty="0" smtClean="0">
                    <a:solidFill>
                      <a:srgbClr val="0036A2"/>
                    </a:solidFill>
                    <a:sym typeface="Symbol"/>
                  </a:rPr>
                  <a:t></a:t>
                </a:r>
                <a:r>
                  <a:rPr lang="en-GB" sz="2000" dirty="0" err="1" smtClean="0">
                    <a:solidFill>
                      <a:srgbClr val="0036A2"/>
                    </a:solidFill>
                    <a:sym typeface="Symbol"/>
                  </a:rPr>
                  <a:t>ext</a:t>
                </a:r>
                <a:r>
                  <a:rPr lang="en-GB" sz="2000" dirty="0" smtClean="0">
                    <a:solidFill>
                      <a:srgbClr val="0036A2"/>
                    </a:solidFill>
                    <a:sym typeface="Symbol"/>
                  </a:rPr>
                  <a:t>  65 mm</a:t>
                </a:r>
                <a:endParaRPr lang="en-GB" sz="2000" dirty="0">
                  <a:solidFill>
                    <a:srgbClr val="0036A2"/>
                  </a:solidFill>
                </a:endParaRPr>
              </a:p>
            </p:txBody>
          </p:sp>
          <p:pic>
            <p:nvPicPr>
              <p:cNvPr id="17" name="Picture 9"/>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l="5908" t="538" r="5013" b="3475"/>
              <a:stretch/>
            </p:blipFill>
            <p:spPr bwMode="auto">
              <a:xfrm>
                <a:off x="4258755" y="2520845"/>
                <a:ext cx="2192910" cy="21897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grpSp>
          <p:nvGrpSpPr>
            <p:cNvPr id="9" name="Group 7"/>
            <p:cNvGrpSpPr/>
            <p:nvPr/>
          </p:nvGrpSpPr>
          <p:grpSpPr>
            <a:xfrm>
              <a:off x="6520331" y="2816704"/>
              <a:ext cx="2288707" cy="1229551"/>
              <a:chOff x="401636" y="935592"/>
              <a:chExt cx="3058299" cy="1618288"/>
            </a:xfrm>
          </p:grpSpPr>
          <p:pic>
            <p:nvPicPr>
              <p:cNvPr id="10" name="Picture 7"/>
              <p:cNvPicPr>
                <a:picLocks noChangeAspect="1" noChangeArrowheads="1"/>
              </p:cNvPicPr>
              <p:nvPr/>
            </p:nvPicPr>
            <p:blipFill>
              <a:blip r:embed="rId3" cstate="email">
                <a:extLst>
                  <a:ext uri="{28A0092B-C50C-407E-A947-70E740481C1C}">
                    <a14:useLocalDpi xmlns:a14="http://schemas.microsoft.com/office/drawing/2010/main" xmlns="" val="0"/>
                  </a:ext>
                </a:extLst>
              </a:blip>
              <a:srcRect/>
              <a:stretch>
                <a:fillRect/>
              </a:stretch>
            </p:blipFill>
            <p:spPr bwMode="auto">
              <a:xfrm>
                <a:off x="401636" y="1952625"/>
                <a:ext cx="781050" cy="561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1" name="TextBox 17"/>
              <p:cNvSpPr txBox="1"/>
              <p:nvPr/>
            </p:nvSpPr>
            <p:spPr>
              <a:xfrm>
                <a:off x="1378745" y="1824729"/>
                <a:ext cx="2081190" cy="729151"/>
              </a:xfrm>
              <a:prstGeom prst="rect">
                <a:avLst/>
              </a:prstGeom>
              <a:noFill/>
              <a:ln w="3175">
                <a:solidFill>
                  <a:schemeClr val="tx1"/>
                </a:solidFill>
              </a:ln>
            </p:spPr>
            <p:txBody>
              <a:bodyPr wrap="none" tIns="0" bIns="0" rtlCol="0">
                <a:spAutoFit/>
              </a:bodyPr>
              <a:lstStyle/>
              <a:p>
                <a:r>
                  <a:rPr lang="en-GB" b="1" dirty="0" smtClean="0"/>
                  <a:t>18 MgB</a:t>
                </a:r>
                <a:r>
                  <a:rPr lang="en-GB" b="1" baseline="-25000" dirty="0" smtClean="0"/>
                  <a:t>2</a:t>
                </a:r>
                <a:r>
                  <a:rPr lang="en-GB" b="1" dirty="0" smtClean="0"/>
                  <a:t> wires</a:t>
                </a:r>
              </a:p>
              <a:p>
                <a:r>
                  <a:rPr lang="en-GB" b="1" dirty="0" smtClean="0">
                    <a:sym typeface="Symbol"/>
                  </a:rPr>
                  <a:t> = 6.5 mm</a:t>
                </a:r>
                <a:endParaRPr lang="en-GB" b="1" dirty="0"/>
              </a:p>
            </p:txBody>
          </p:sp>
          <p:pic>
            <p:nvPicPr>
              <p:cNvPr id="12"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619125" y="1143000"/>
                <a:ext cx="219075" cy="161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3" name="Picture 3"/>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638175" y="1600200"/>
                <a:ext cx="200025" cy="171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4" name="TextBox 20"/>
              <p:cNvSpPr txBox="1"/>
              <p:nvPr/>
            </p:nvSpPr>
            <p:spPr>
              <a:xfrm>
                <a:off x="1451903" y="935592"/>
                <a:ext cx="429926" cy="369332"/>
              </a:xfrm>
              <a:prstGeom prst="rect">
                <a:avLst/>
              </a:prstGeom>
              <a:noFill/>
            </p:spPr>
            <p:txBody>
              <a:bodyPr wrap="none" rtlCol="0">
                <a:spAutoFit/>
              </a:bodyPr>
              <a:lstStyle/>
              <a:p>
                <a:r>
                  <a:rPr lang="en-GB" b="1" dirty="0" smtClean="0">
                    <a:sym typeface="Symbol"/>
                  </a:rPr>
                  <a:t>Cu</a:t>
                </a:r>
              </a:p>
            </p:txBody>
          </p:sp>
          <p:sp>
            <p:nvSpPr>
              <p:cNvPr id="15" name="TextBox 21"/>
              <p:cNvSpPr txBox="1"/>
              <p:nvPr/>
            </p:nvSpPr>
            <p:spPr>
              <a:xfrm>
                <a:off x="1182686" y="1320161"/>
                <a:ext cx="2124299" cy="369332"/>
              </a:xfrm>
              <a:prstGeom prst="rect">
                <a:avLst/>
              </a:prstGeom>
              <a:noFill/>
            </p:spPr>
            <p:txBody>
              <a:bodyPr wrap="none" rtlCol="0">
                <a:spAutoFit/>
              </a:bodyPr>
              <a:lstStyle/>
              <a:p>
                <a:r>
                  <a:rPr lang="en-GB" b="1" dirty="0" smtClean="0">
                    <a:sym typeface="Symbol"/>
                  </a:rPr>
                  <a:t>MgB</a:t>
                </a:r>
                <a:r>
                  <a:rPr lang="en-GB" b="1" baseline="-25000" dirty="0" smtClean="0">
                    <a:sym typeface="Symbol"/>
                  </a:rPr>
                  <a:t>2 </a:t>
                </a:r>
                <a:r>
                  <a:rPr lang="en-GB" b="1" dirty="0" smtClean="0">
                    <a:sym typeface="Symbol"/>
                  </a:rPr>
                  <a:t>,  = 0.85 mm</a:t>
                </a:r>
                <a:r>
                  <a:rPr lang="en-GB" b="1" baseline="-25000" dirty="0" smtClean="0">
                    <a:sym typeface="Symbol"/>
                  </a:rPr>
                  <a:t> </a:t>
                </a:r>
              </a:p>
            </p:txBody>
          </p:sp>
        </p:grpSp>
      </p:grpSp>
      <p:sp>
        <p:nvSpPr>
          <p:cNvPr id="18"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14</a:t>
            </a:fld>
            <a:endParaRPr lang="en-US"/>
          </a:p>
        </p:txBody>
      </p:sp>
      <p:sp>
        <p:nvSpPr>
          <p:cNvPr id="19" name="TextBox 7"/>
          <p:cNvSpPr txBox="1"/>
          <p:nvPr/>
        </p:nvSpPr>
        <p:spPr>
          <a:xfrm>
            <a:off x="6864955" y="4382604"/>
            <a:ext cx="1929408" cy="923330"/>
          </a:xfrm>
          <a:prstGeom prst="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1"/>
            <a:tileRect/>
          </a:gradFill>
        </p:spPr>
        <p:txBody>
          <a:bodyPr wrap="square" rtlCol="0">
            <a:spAutoFit/>
          </a:bodyPr>
          <a:lstStyle/>
          <a:p>
            <a:pPr algn="ctr"/>
            <a:r>
              <a:rPr lang="en-GB" b="1" u="sng" dirty="0" smtClean="0"/>
              <a:t>Cable layout</a:t>
            </a:r>
          </a:p>
          <a:p>
            <a:r>
              <a:rPr lang="en-GB" dirty="0" smtClean="0"/>
              <a:t>6x20kA , 7x3kA, 4x0.4kA, 8x.12kA</a:t>
            </a:r>
            <a:endParaRPr lang="en-GB" dirty="0"/>
          </a:p>
        </p:txBody>
      </p:sp>
      <p:sp>
        <p:nvSpPr>
          <p:cNvPr id="20" name="Rettangolo 19"/>
          <p:cNvSpPr/>
          <p:nvPr/>
        </p:nvSpPr>
        <p:spPr>
          <a:xfrm>
            <a:off x="4069390" y="2657672"/>
            <a:ext cx="4941260" cy="3044526"/>
          </a:xfrm>
          <a:prstGeom prst="rect">
            <a:avLst/>
          </a:prstGeom>
          <a:ln w="19050">
            <a:solidFill>
              <a:schemeClr val="accent1"/>
            </a:solidFill>
          </a:ln>
        </p:spPr>
        <p:txBody>
          <a:bodyPr wrap="square">
            <a:noAutofit/>
          </a:bodyPr>
          <a:lstStyle/>
          <a:p>
            <a:pPr>
              <a:buFont typeface="Arial" charset="0"/>
              <a:buNone/>
              <a:defRPr/>
            </a:pPr>
            <a:endParaRPr lang="en-US" sz="1400" dirty="0" smtClean="0"/>
          </a:p>
        </p:txBody>
      </p:sp>
      <p:sp>
        <p:nvSpPr>
          <p:cNvPr id="21" name="CasellaDiTesto 20"/>
          <p:cNvSpPr txBox="1"/>
          <p:nvPr/>
        </p:nvSpPr>
        <p:spPr>
          <a:xfrm>
            <a:off x="5974932" y="5305934"/>
            <a:ext cx="2147777" cy="307777"/>
          </a:xfrm>
          <a:prstGeom prst="rect">
            <a:avLst/>
          </a:prstGeom>
          <a:noFill/>
        </p:spPr>
        <p:txBody>
          <a:bodyPr wrap="square" rtlCol="0">
            <a:spAutoFit/>
          </a:bodyPr>
          <a:lstStyle/>
          <a:p>
            <a:pPr>
              <a:buFont typeface="Arial" charset="0"/>
              <a:buNone/>
              <a:defRPr/>
            </a:pPr>
            <a:r>
              <a:rPr lang="en-US" sz="1400" dirty="0" smtClean="0"/>
              <a:t>Courtesy </a:t>
            </a:r>
            <a:r>
              <a:rPr lang="en-GB" sz="1400" dirty="0" smtClean="0">
                <a:solidFill>
                  <a:schemeClr val="tx2">
                    <a:lumMod val="50000"/>
                  </a:schemeClr>
                </a:solidFill>
              </a:rPr>
              <a:t>A. </a:t>
            </a:r>
            <a:r>
              <a:rPr lang="en-GB" sz="1400" dirty="0" err="1" smtClean="0">
                <a:solidFill>
                  <a:schemeClr val="tx2">
                    <a:lumMod val="50000"/>
                  </a:schemeClr>
                </a:solidFill>
              </a:rPr>
              <a:t>Ballarino</a:t>
            </a:r>
            <a:endParaRPr lang="en-US" sz="1400" dirty="0" smtClean="0"/>
          </a:p>
        </p:txBody>
      </p:sp>
      <p:sp>
        <p:nvSpPr>
          <p:cNvPr id="22"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15</a:t>
            </a:fld>
            <a:endParaRPr lang="en-US"/>
          </a:p>
        </p:txBody>
      </p:sp>
      <p:sp>
        <p:nvSpPr>
          <p:cNvPr id="6" name="Titolo 1"/>
          <p:cNvSpPr>
            <a:spLocks noGrp="1"/>
          </p:cNvSpPr>
          <p:nvPr>
            <p:ph type="title"/>
          </p:nvPr>
        </p:nvSpPr>
        <p:spPr>
          <a:xfrm>
            <a:off x="457200" y="286603"/>
            <a:ext cx="8229600" cy="914400"/>
          </a:xfrm>
        </p:spPr>
        <p:txBody>
          <a:bodyPr/>
          <a:lstStyle/>
          <a:p>
            <a:pPr algn="ctr"/>
            <a:r>
              <a:rPr lang="it-IT" b="1" dirty="0" smtClean="0">
                <a:solidFill>
                  <a:srgbClr val="0070C0"/>
                </a:solidFill>
              </a:rPr>
              <a:t>Cable </a:t>
            </a:r>
            <a:r>
              <a:rPr lang="it-IT" b="1" dirty="0" err="1" smtClean="0">
                <a:solidFill>
                  <a:srgbClr val="0070C0"/>
                </a:solidFill>
              </a:rPr>
              <a:t>Material</a:t>
            </a:r>
            <a:r>
              <a:rPr lang="it-IT" b="1" dirty="0" smtClean="0">
                <a:solidFill>
                  <a:srgbClr val="0070C0"/>
                </a:solidFill>
              </a:rPr>
              <a:t> </a:t>
            </a:r>
            <a:r>
              <a:rPr lang="it-IT" b="1" dirty="0" err="1">
                <a:solidFill>
                  <a:srgbClr val="0070C0"/>
                </a:solidFill>
              </a:rPr>
              <a:t>C</a:t>
            </a:r>
            <a:r>
              <a:rPr lang="it-IT" b="1" dirty="0" err="1" smtClean="0">
                <a:solidFill>
                  <a:srgbClr val="0070C0"/>
                </a:solidFill>
              </a:rPr>
              <a:t>omposition</a:t>
            </a:r>
            <a:endParaRPr lang="it-IT" b="1" dirty="0">
              <a:solidFill>
                <a:srgbClr val="0070C0"/>
              </a:solidFill>
            </a:endParaRPr>
          </a:p>
        </p:txBody>
      </p:sp>
      <p:graphicFrame>
        <p:nvGraphicFramePr>
          <p:cNvPr id="7" name="Oggetto 6"/>
          <p:cNvGraphicFramePr>
            <a:graphicFrameLocks noChangeAspect="1"/>
          </p:cNvGraphicFramePr>
          <p:nvPr>
            <p:extLst>
              <p:ext uri="{D42A27DB-BD31-4B8C-83A1-F6EECF244321}">
                <p14:modId xmlns:p14="http://schemas.microsoft.com/office/powerpoint/2010/main" xmlns="" val="1317620172"/>
              </p:ext>
            </p:extLst>
          </p:nvPr>
        </p:nvGraphicFramePr>
        <p:xfrm>
          <a:off x="1066800" y="1343025"/>
          <a:ext cx="7210425" cy="5210175"/>
        </p:xfrm>
        <a:graphic>
          <a:graphicData uri="http://schemas.openxmlformats.org/presentationml/2006/ole">
            <p:oleObj spid="_x0000_s34818" name="Documento" r:id="rId3" imgW="6118199" imgH="4421637" progId="Word.Document.12">
              <p:embed/>
            </p:oleObj>
          </a:graphicData>
        </a:graphic>
      </p:graphicFrame>
      <p:sp>
        <p:nvSpPr>
          <p:cNvPr id="8"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p:nvPr/>
        </p:nvPicPr>
        <p:blipFill>
          <a:blip r:embed="rId2" cstate="print"/>
          <a:srcRect/>
          <a:stretch>
            <a:fillRect/>
          </a:stretch>
        </p:blipFill>
        <p:spPr bwMode="auto">
          <a:xfrm>
            <a:off x="6143396" y="775436"/>
            <a:ext cx="2445652" cy="2183553"/>
          </a:xfrm>
          <a:prstGeom prst="rect">
            <a:avLst/>
          </a:prstGeom>
          <a:noFill/>
          <a:ln w="9525">
            <a:noFill/>
            <a:miter lim="800000"/>
            <a:headEnd/>
            <a:tailEnd/>
          </a:ln>
        </p:spPr>
      </p:pic>
      <p:sp>
        <p:nvSpPr>
          <p:cNvPr id="6"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16</a:t>
            </a:fld>
            <a:endParaRPr lang="en-US"/>
          </a:p>
        </p:txBody>
      </p:sp>
      <p:sp>
        <p:nvSpPr>
          <p:cNvPr id="7" name="Titolo 3"/>
          <p:cNvSpPr>
            <a:spLocks noGrp="1"/>
          </p:cNvSpPr>
          <p:nvPr>
            <p:ph type="title"/>
          </p:nvPr>
        </p:nvSpPr>
        <p:spPr>
          <a:xfrm>
            <a:off x="457200" y="93663"/>
            <a:ext cx="8229600" cy="914400"/>
          </a:xfrm>
        </p:spPr>
        <p:txBody>
          <a:bodyPr/>
          <a:lstStyle/>
          <a:p>
            <a:pPr algn="ctr"/>
            <a:r>
              <a:rPr lang="en-US" b="1" dirty="0" smtClean="0">
                <a:solidFill>
                  <a:schemeClr val="accent1"/>
                </a:solidFill>
                <a:effectLst/>
              </a:rPr>
              <a:t>Material </a:t>
            </a:r>
            <a:r>
              <a:rPr lang="en-US" sz="2000" b="1" dirty="0" smtClean="0">
                <a:solidFill>
                  <a:schemeClr val="accent1"/>
                </a:solidFill>
                <a:effectLst/>
              </a:rPr>
              <a:t>(Cable) </a:t>
            </a:r>
            <a:r>
              <a:rPr lang="en-US" b="1" dirty="0" smtClean="0">
                <a:solidFill>
                  <a:schemeClr val="accent1"/>
                </a:solidFill>
                <a:effectLst/>
              </a:rPr>
              <a:t>Comparison</a:t>
            </a:r>
            <a:endParaRPr lang="it-IT" sz="2000" dirty="0">
              <a:effectLst/>
            </a:endParaRPr>
          </a:p>
        </p:txBody>
      </p:sp>
      <p:grpSp>
        <p:nvGrpSpPr>
          <p:cNvPr id="8" name="Gruppo 7"/>
          <p:cNvGrpSpPr/>
          <p:nvPr/>
        </p:nvGrpSpPr>
        <p:grpSpPr>
          <a:xfrm>
            <a:off x="216363" y="737468"/>
            <a:ext cx="1867344" cy="1679808"/>
            <a:chOff x="160564" y="1435666"/>
            <a:chExt cx="2064811" cy="1923307"/>
          </a:xfrm>
        </p:grpSpPr>
        <p:sp>
          <p:nvSpPr>
            <p:cNvPr id="9" name="CasellaDiTesto 8"/>
            <p:cNvSpPr txBox="1"/>
            <p:nvPr/>
          </p:nvSpPr>
          <p:spPr>
            <a:xfrm>
              <a:off x="1124295" y="1435666"/>
              <a:ext cx="783772" cy="276999"/>
            </a:xfrm>
            <a:prstGeom prst="rect">
              <a:avLst/>
            </a:prstGeom>
            <a:noFill/>
          </p:spPr>
          <p:txBody>
            <a:bodyPr wrap="square" rtlCol="0">
              <a:spAutoFit/>
            </a:bodyPr>
            <a:lstStyle/>
            <a:p>
              <a:r>
                <a:rPr lang="it-IT" sz="1200" dirty="0" smtClean="0"/>
                <a:t>6.5 cm</a:t>
              </a:r>
              <a:endParaRPr lang="it-IT" sz="1200" dirty="0"/>
            </a:p>
          </p:txBody>
        </p:sp>
        <p:sp>
          <p:nvSpPr>
            <p:cNvPr id="10" name="CasellaDiTesto 9"/>
            <p:cNvSpPr txBox="1"/>
            <p:nvPr/>
          </p:nvSpPr>
          <p:spPr>
            <a:xfrm>
              <a:off x="160564" y="2361790"/>
              <a:ext cx="783772" cy="461665"/>
            </a:xfrm>
            <a:prstGeom prst="rect">
              <a:avLst/>
            </a:prstGeom>
            <a:noFill/>
          </p:spPr>
          <p:txBody>
            <a:bodyPr wrap="square" rtlCol="0">
              <a:spAutoFit/>
            </a:bodyPr>
            <a:lstStyle/>
            <a:p>
              <a:r>
                <a:rPr lang="it-IT" sz="1200" dirty="0" err="1" smtClean="0"/>
                <a:t>Particle</a:t>
              </a:r>
              <a:r>
                <a:rPr lang="it-IT" sz="1200" dirty="0" smtClean="0"/>
                <a:t> </a:t>
              </a:r>
              <a:r>
                <a:rPr lang="it-IT" sz="1200" dirty="0" err="1" smtClean="0"/>
                <a:t>debris</a:t>
              </a:r>
              <a:endParaRPr lang="it-IT" sz="1200" dirty="0"/>
            </a:p>
          </p:txBody>
        </p:sp>
        <p:sp>
          <p:nvSpPr>
            <p:cNvPr id="11" name="Rectangle 5"/>
            <p:cNvSpPr>
              <a:spLocks noChangeArrowheads="1"/>
            </p:cNvSpPr>
            <p:nvPr/>
          </p:nvSpPr>
          <p:spPr bwMode="auto">
            <a:xfrm rot="5400000">
              <a:off x="551442" y="2458382"/>
              <a:ext cx="1440979" cy="360203"/>
            </a:xfrm>
            <a:prstGeom prst="rect">
              <a:avLst/>
            </a:prstGeom>
            <a:gradFill rotWithShape="0">
              <a:gsLst>
                <a:gs pos="0">
                  <a:srgbClr val="4BACC6"/>
                </a:gs>
                <a:gs pos="100000">
                  <a:srgbClr val="205867"/>
                </a:gs>
              </a:gsLst>
              <a:lin ang="2700000" scaled="1"/>
            </a:gradFill>
            <a:ln w="12700">
              <a:solidFill>
                <a:srgbClr val="F2F2F2"/>
              </a:solidFill>
              <a:miter lim="800000"/>
              <a:headEnd/>
              <a:tailEnd/>
            </a:ln>
            <a:effectLst/>
          </p:spPr>
          <p:txBody>
            <a:bodyPr vert="horz" wrap="square" lIns="91440" tIns="45720" rIns="91440" bIns="45720" numCol="1" anchor="t" anchorCtr="0" compatLnSpc="1">
              <a:prstTxWarp prst="textNoShape">
                <a:avLst/>
              </a:prstTxWarp>
            </a:bodyPr>
            <a:lstStyle/>
            <a:p>
              <a:endParaRPr lang="it-IT"/>
            </a:p>
          </p:txBody>
        </p:sp>
        <p:cxnSp>
          <p:nvCxnSpPr>
            <p:cNvPr id="12" name="AutoShape 7"/>
            <p:cNvCxnSpPr>
              <a:cxnSpLocks noChangeShapeType="1"/>
            </p:cNvCxnSpPr>
            <p:nvPr/>
          </p:nvCxnSpPr>
          <p:spPr bwMode="auto">
            <a:xfrm flipV="1">
              <a:off x="697018" y="1979200"/>
              <a:ext cx="394812" cy="123572"/>
            </a:xfrm>
            <a:prstGeom prst="straightConnector1">
              <a:avLst/>
            </a:prstGeom>
            <a:noFill/>
            <a:ln w="12700">
              <a:solidFill>
                <a:srgbClr val="C0504D"/>
              </a:solidFill>
              <a:round/>
              <a:headEnd/>
              <a:tailEnd type="triangle" w="med" len="med"/>
            </a:ln>
            <a:effectLst/>
          </p:spPr>
        </p:cxnSp>
        <p:cxnSp>
          <p:nvCxnSpPr>
            <p:cNvPr id="13" name="AutoShape 8"/>
            <p:cNvCxnSpPr>
              <a:cxnSpLocks noChangeShapeType="1"/>
            </p:cNvCxnSpPr>
            <p:nvPr/>
          </p:nvCxnSpPr>
          <p:spPr bwMode="auto">
            <a:xfrm flipV="1">
              <a:off x="697019" y="2216721"/>
              <a:ext cx="394811" cy="226186"/>
            </a:xfrm>
            <a:prstGeom prst="straightConnector1">
              <a:avLst/>
            </a:prstGeom>
            <a:noFill/>
            <a:ln w="12700">
              <a:solidFill>
                <a:srgbClr val="C0504D"/>
              </a:solidFill>
              <a:round/>
              <a:headEnd/>
              <a:tailEnd type="triangle" w="med" len="med"/>
            </a:ln>
            <a:effectLst/>
          </p:spPr>
        </p:cxnSp>
        <p:cxnSp>
          <p:nvCxnSpPr>
            <p:cNvPr id="14" name="AutoShape 9"/>
            <p:cNvCxnSpPr>
              <a:cxnSpLocks noChangeShapeType="1"/>
            </p:cNvCxnSpPr>
            <p:nvPr/>
          </p:nvCxnSpPr>
          <p:spPr bwMode="auto">
            <a:xfrm>
              <a:off x="641089" y="2314143"/>
              <a:ext cx="450741" cy="0"/>
            </a:xfrm>
            <a:prstGeom prst="straightConnector1">
              <a:avLst/>
            </a:prstGeom>
            <a:noFill/>
            <a:ln w="12700">
              <a:solidFill>
                <a:srgbClr val="C0504D"/>
              </a:solidFill>
              <a:round/>
              <a:headEnd/>
              <a:tailEnd type="triangle" w="med" len="med"/>
            </a:ln>
            <a:effectLst/>
          </p:spPr>
        </p:cxnSp>
        <p:cxnSp>
          <p:nvCxnSpPr>
            <p:cNvPr id="15" name="AutoShape 10"/>
            <p:cNvCxnSpPr>
              <a:cxnSpLocks noChangeShapeType="1"/>
            </p:cNvCxnSpPr>
            <p:nvPr/>
          </p:nvCxnSpPr>
          <p:spPr bwMode="auto">
            <a:xfrm flipV="1">
              <a:off x="641089" y="2442907"/>
              <a:ext cx="450741" cy="160959"/>
            </a:xfrm>
            <a:prstGeom prst="straightConnector1">
              <a:avLst/>
            </a:prstGeom>
            <a:noFill/>
            <a:ln w="12700">
              <a:solidFill>
                <a:srgbClr val="C0504D"/>
              </a:solidFill>
              <a:round/>
              <a:headEnd/>
              <a:tailEnd type="triangle" w="med" len="med"/>
            </a:ln>
            <a:effectLst/>
          </p:spPr>
        </p:cxnSp>
        <p:cxnSp>
          <p:nvCxnSpPr>
            <p:cNvPr id="16" name="AutoShape 11"/>
            <p:cNvCxnSpPr>
              <a:cxnSpLocks noChangeShapeType="1"/>
            </p:cNvCxnSpPr>
            <p:nvPr/>
          </p:nvCxnSpPr>
          <p:spPr bwMode="auto">
            <a:xfrm>
              <a:off x="697019" y="2729657"/>
              <a:ext cx="394494" cy="54640"/>
            </a:xfrm>
            <a:prstGeom prst="straightConnector1">
              <a:avLst/>
            </a:prstGeom>
            <a:noFill/>
            <a:ln w="12700">
              <a:solidFill>
                <a:srgbClr val="C0504D"/>
              </a:solidFill>
              <a:round/>
              <a:headEnd/>
              <a:tailEnd type="triangle" w="med" len="med"/>
            </a:ln>
            <a:effectLst/>
          </p:spPr>
        </p:cxnSp>
        <p:cxnSp>
          <p:nvCxnSpPr>
            <p:cNvPr id="17" name="AutoShape 12"/>
            <p:cNvCxnSpPr>
              <a:cxnSpLocks noChangeShapeType="1"/>
            </p:cNvCxnSpPr>
            <p:nvPr/>
          </p:nvCxnSpPr>
          <p:spPr bwMode="auto">
            <a:xfrm>
              <a:off x="697019" y="2914201"/>
              <a:ext cx="394811" cy="0"/>
            </a:xfrm>
            <a:prstGeom prst="straightConnector1">
              <a:avLst/>
            </a:prstGeom>
            <a:noFill/>
            <a:ln w="12700">
              <a:solidFill>
                <a:srgbClr val="C0504D"/>
              </a:solidFill>
              <a:round/>
              <a:headEnd/>
              <a:tailEnd type="triangle" w="med" len="med"/>
            </a:ln>
            <a:effectLst/>
          </p:spPr>
        </p:cxnSp>
        <p:cxnSp>
          <p:nvCxnSpPr>
            <p:cNvPr id="18" name="AutoShape 13"/>
            <p:cNvCxnSpPr>
              <a:cxnSpLocks noChangeShapeType="1"/>
            </p:cNvCxnSpPr>
            <p:nvPr/>
          </p:nvCxnSpPr>
          <p:spPr bwMode="auto">
            <a:xfrm flipV="1">
              <a:off x="641090" y="2914201"/>
              <a:ext cx="450740" cy="128821"/>
            </a:xfrm>
            <a:prstGeom prst="straightConnector1">
              <a:avLst/>
            </a:prstGeom>
            <a:noFill/>
            <a:ln w="12700">
              <a:solidFill>
                <a:srgbClr val="C0504D"/>
              </a:solidFill>
              <a:round/>
              <a:headEnd/>
              <a:tailEnd type="triangle" w="med" len="med"/>
            </a:ln>
            <a:effectLst/>
          </p:spPr>
        </p:cxnSp>
        <p:cxnSp>
          <p:nvCxnSpPr>
            <p:cNvPr id="19" name="AutoShape 14"/>
            <p:cNvCxnSpPr>
              <a:cxnSpLocks noChangeShapeType="1"/>
            </p:cNvCxnSpPr>
            <p:nvPr/>
          </p:nvCxnSpPr>
          <p:spPr bwMode="auto">
            <a:xfrm>
              <a:off x="552450" y="3180749"/>
              <a:ext cx="468863" cy="61002"/>
            </a:xfrm>
            <a:prstGeom prst="straightConnector1">
              <a:avLst/>
            </a:prstGeom>
            <a:noFill/>
            <a:ln w="12700">
              <a:solidFill>
                <a:srgbClr val="C0504D"/>
              </a:solidFill>
              <a:round/>
              <a:headEnd/>
              <a:tailEnd type="triangle" w="med" len="med"/>
            </a:ln>
            <a:effectLst/>
          </p:spPr>
        </p:cxnSp>
        <p:cxnSp>
          <p:nvCxnSpPr>
            <p:cNvPr id="20" name="AutoShape 15"/>
            <p:cNvCxnSpPr>
              <a:cxnSpLocks noChangeShapeType="1"/>
            </p:cNvCxnSpPr>
            <p:nvPr/>
          </p:nvCxnSpPr>
          <p:spPr bwMode="auto">
            <a:xfrm flipV="1">
              <a:off x="641089" y="3057514"/>
              <a:ext cx="450741" cy="184237"/>
            </a:xfrm>
            <a:prstGeom prst="straightConnector1">
              <a:avLst/>
            </a:prstGeom>
            <a:noFill/>
            <a:ln w="12700">
              <a:solidFill>
                <a:srgbClr val="C0504D"/>
              </a:solidFill>
              <a:round/>
              <a:headEnd/>
              <a:tailEnd type="triangle" w="med" len="med"/>
            </a:ln>
            <a:effectLst/>
          </p:spPr>
        </p:cxnSp>
        <p:cxnSp>
          <p:nvCxnSpPr>
            <p:cNvPr id="21" name="AutoShape 17"/>
            <p:cNvCxnSpPr>
              <a:cxnSpLocks noChangeShapeType="1"/>
            </p:cNvCxnSpPr>
            <p:nvPr/>
          </p:nvCxnSpPr>
          <p:spPr bwMode="auto">
            <a:xfrm>
              <a:off x="1091513" y="1750579"/>
              <a:ext cx="360203" cy="0"/>
            </a:xfrm>
            <a:prstGeom prst="straightConnector1">
              <a:avLst/>
            </a:prstGeom>
            <a:noFill/>
            <a:ln w="9525">
              <a:solidFill>
                <a:srgbClr val="000000"/>
              </a:solidFill>
              <a:round/>
              <a:headEnd type="triangle" w="med" len="med"/>
              <a:tailEnd type="triangle" w="med" len="med"/>
            </a:ln>
          </p:spPr>
        </p:cxnSp>
        <p:sp>
          <p:nvSpPr>
            <p:cNvPr id="22" name="Text Box 18"/>
            <p:cNvSpPr txBox="1">
              <a:spLocks noChangeArrowheads="1"/>
            </p:cNvSpPr>
            <p:nvPr/>
          </p:nvSpPr>
          <p:spPr bwMode="auto">
            <a:xfrm>
              <a:off x="1021313" y="3030959"/>
              <a:ext cx="501235" cy="280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dirty="0" smtClean="0">
                  <a:ln>
                    <a:noFill/>
                  </a:ln>
                  <a:solidFill>
                    <a:schemeClr val="tx1"/>
                  </a:solidFill>
                  <a:effectLst/>
                  <a:latin typeface="Calibri" pitchFamily="34" charset="0"/>
                  <a:cs typeface="Arial" pitchFamily="34" charset="0"/>
                </a:rPr>
                <a:t>MgB</a:t>
              </a:r>
              <a:r>
                <a:rPr kumimoji="0" lang="it-IT" sz="1100" b="0" i="0" u="none" strike="noStrike" cap="none" normalizeH="0" baseline="-25000" dirty="0" smtClean="0">
                  <a:ln>
                    <a:noFill/>
                  </a:ln>
                  <a:solidFill>
                    <a:schemeClr val="tx1"/>
                  </a:solidFill>
                  <a:effectLst/>
                  <a:latin typeface="Calibri" pitchFamily="34" charset="0"/>
                  <a:cs typeface="Arial" pitchFamily="34" charset="0"/>
                </a:rPr>
                <a:t>2</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grpSp>
          <p:nvGrpSpPr>
            <p:cNvPr id="23" name="Gruppo 14"/>
            <p:cNvGrpSpPr/>
            <p:nvPr/>
          </p:nvGrpSpPr>
          <p:grpSpPr>
            <a:xfrm>
              <a:off x="1502781" y="2507530"/>
              <a:ext cx="722594" cy="552527"/>
              <a:chOff x="398552" y="2775799"/>
              <a:chExt cx="722594" cy="552527"/>
            </a:xfrm>
          </p:grpSpPr>
          <p:cxnSp>
            <p:nvCxnSpPr>
              <p:cNvPr id="24" name="Connettore 2 23"/>
              <p:cNvCxnSpPr/>
              <p:nvPr/>
            </p:nvCxnSpPr>
            <p:spPr>
              <a:xfrm>
                <a:off x="658237" y="2775799"/>
                <a:ext cx="0" cy="47108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5" name="Connettore 2 24"/>
              <p:cNvCxnSpPr/>
              <p:nvPr/>
            </p:nvCxnSpPr>
            <p:spPr>
              <a:xfrm>
                <a:off x="673071" y="2796649"/>
                <a:ext cx="448075" cy="296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6" name="CasellaDiTesto 25"/>
              <p:cNvSpPr txBox="1"/>
              <p:nvPr/>
            </p:nvSpPr>
            <p:spPr>
              <a:xfrm>
                <a:off x="923679" y="2809208"/>
                <a:ext cx="197467" cy="369332"/>
              </a:xfrm>
              <a:prstGeom prst="rect">
                <a:avLst/>
              </a:prstGeom>
              <a:noFill/>
              <a:ln>
                <a:noFill/>
              </a:ln>
            </p:spPr>
            <p:txBody>
              <a:bodyPr wrap="square" rtlCol="0">
                <a:spAutoFit/>
              </a:bodyPr>
              <a:lstStyle/>
              <a:p>
                <a:r>
                  <a:rPr lang="it-IT" dirty="0" smtClean="0"/>
                  <a:t>x</a:t>
                </a:r>
                <a:endParaRPr lang="it-IT" dirty="0"/>
              </a:p>
            </p:txBody>
          </p:sp>
          <p:sp>
            <p:nvSpPr>
              <p:cNvPr id="27" name="CasellaDiTesto 26"/>
              <p:cNvSpPr txBox="1"/>
              <p:nvPr/>
            </p:nvSpPr>
            <p:spPr>
              <a:xfrm flipH="1">
                <a:off x="398552" y="2958994"/>
                <a:ext cx="167533" cy="369332"/>
              </a:xfrm>
              <a:prstGeom prst="rect">
                <a:avLst/>
              </a:prstGeom>
              <a:noFill/>
              <a:ln>
                <a:noFill/>
              </a:ln>
            </p:spPr>
            <p:txBody>
              <a:bodyPr wrap="square" rtlCol="0">
                <a:spAutoFit/>
              </a:bodyPr>
              <a:lstStyle/>
              <a:p>
                <a:r>
                  <a:rPr lang="it-IT" dirty="0" smtClean="0"/>
                  <a:t>z</a:t>
                </a:r>
                <a:endParaRPr lang="it-IT" dirty="0"/>
              </a:p>
            </p:txBody>
          </p:sp>
        </p:grpSp>
      </p:grpSp>
      <p:grpSp>
        <p:nvGrpSpPr>
          <p:cNvPr id="28" name="Gruppo 27"/>
          <p:cNvGrpSpPr/>
          <p:nvPr/>
        </p:nvGrpSpPr>
        <p:grpSpPr>
          <a:xfrm>
            <a:off x="8457180" y="1684874"/>
            <a:ext cx="263735" cy="294363"/>
            <a:chOff x="4654849" y="2557527"/>
            <a:chExt cx="298814" cy="325578"/>
          </a:xfrm>
        </p:grpSpPr>
        <p:sp>
          <p:nvSpPr>
            <p:cNvPr id="29" name="Ovale 28"/>
            <p:cNvSpPr/>
            <p:nvPr/>
          </p:nvSpPr>
          <p:spPr>
            <a:xfrm>
              <a:off x="4654849" y="2557527"/>
              <a:ext cx="298814" cy="325578"/>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CasellaDiTesto 29"/>
            <p:cNvSpPr txBox="1"/>
            <p:nvPr/>
          </p:nvSpPr>
          <p:spPr>
            <a:xfrm>
              <a:off x="4693503" y="2568653"/>
              <a:ext cx="221506" cy="276999"/>
            </a:xfrm>
            <a:prstGeom prst="rect">
              <a:avLst/>
            </a:prstGeom>
            <a:noFill/>
          </p:spPr>
          <p:txBody>
            <a:bodyPr wrap="square" rtlCol="0">
              <a:spAutoFit/>
            </a:bodyPr>
            <a:lstStyle/>
            <a:p>
              <a:r>
                <a:rPr lang="it-IT" sz="1200" dirty="0" smtClean="0"/>
                <a:t>1</a:t>
              </a:r>
              <a:endParaRPr lang="it-IT" sz="1200" dirty="0"/>
            </a:p>
          </p:txBody>
        </p:sp>
      </p:grpSp>
      <p:grpSp>
        <p:nvGrpSpPr>
          <p:cNvPr id="31" name="Gruppo 30"/>
          <p:cNvGrpSpPr/>
          <p:nvPr/>
        </p:nvGrpSpPr>
        <p:grpSpPr>
          <a:xfrm>
            <a:off x="8342265" y="2288255"/>
            <a:ext cx="544070" cy="943762"/>
            <a:chOff x="8277279" y="3380824"/>
            <a:chExt cx="544070" cy="943762"/>
          </a:xfrm>
        </p:grpSpPr>
        <p:cxnSp>
          <p:nvCxnSpPr>
            <p:cNvPr id="32" name="Connettore 2 31"/>
            <p:cNvCxnSpPr/>
            <p:nvPr/>
          </p:nvCxnSpPr>
          <p:spPr>
            <a:xfrm rot="16200000">
              <a:off x="8031295" y="3697274"/>
              <a:ext cx="510038"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33" name="Connettore 2 32"/>
            <p:cNvCxnSpPr/>
            <p:nvPr/>
          </p:nvCxnSpPr>
          <p:spPr>
            <a:xfrm>
              <a:off x="8277279" y="3952293"/>
              <a:ext cx="544070" cy="2961"/>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34" name="CasellaDiTesto 33"/>
            <p:cNvSpPr txBox="1"/>
            <p:nvPr/>
          </p:nvSpPr>
          <p:spPr>
            <a:xfrm>
              <a:off x="8566457" y="3955254"/>
              <a:ext cx="128783" cy="369332"/>
            </a:xfrm>
            <a:prstGeom prst="rect">
              <a:avLst/>
            </a:prstGeom>
            <a:noFill/>
            <a:ln>
              <a:noFill/>
            </a:ln>
          </p:spPr>
          <p:txBody>
            <a:bodyPr wrap="square" rtlCol="0">
              <a:spAutoFit/>
            </a:bodyPr>
            <a:lstStyle/>
            <a:p>
              <a:r>
                <a:rPr lang="it-IT" dirty="0" smtClean="0"/>
                <a:t>x</a:t>
              </a:r>
              <a:endParaRPr lang="it-IT" dirty="0"/>
            </a:p>
          </p:txBody>
        </p:sp>
        <p:sp>
          <p:nvSpPr>
            <p:cNvPr id="35" name="CasellaDiTesto 34"/>
            <p:cNvSpPr txBox="1"/>
            <p:nvPr/>
          </p:nvSpPr>
          <p:spPr>
            <a:xfrm>
              <a:off x="8357593" y="3380824"/>
              <a:ext cx="128783" cy="369332"/>
            </a:xfrm>
            <a:prstGeom prst="rect">
              <a:avLst/>
            </a:prstGeom>
            <a:noFill/>
            <a:ln>
              <a:noFill/>
            </a:ln>
          </p:spPr>
          <p:txBody>
            <a:bodyPr wrap="square" rtlCol="0">
              <a:spAutoFit/>
            </a:bodyPr>
            <a:lstStyle/>
            <a:p>
              <a:r>
                <a:rPr lang="it-IT" dirty="0"/>
                <a:t>y</a:t>
              </a:r>
            </a:p>
          </p:txBody>
        </p:sp>
      </p:grpSp>
      <p:grpSp>
        <p:nvGrpSpPr>
          <p:cNvPr id="36" name="Gruppo 35"/>
          <p:cNvGrpSpPr/>
          <p:nvPr/>
        </p:nvGrpSpPr>
        <p:grpSpPr>
          <a:xfrm>
            <a:off x="2236803" y="829785"/>
            <a:ext cx="3207921" cy="2171141"/>
            <a:chOff x="2580228" y="607561"/>
            <a:chExt cx="3207921" cy="2171141"/>
          </a:xfrm>
        </p:grpSpPr>
        <p:pic>
          <p:nvPicPr>
            <p:cNvPr id="37" name="Picture 2"/>
            <p:cNvPicPr>
              <a:picLocks noChangeAspect="1" noChangeArrowheads="1"/>
            </p:cNvPicPr>
            <p:nvPr/>
          </p:nvPicPr>
          <p:blipFill>
            <a:blip r:embed="rId3" cstate="print"/>
            <a:srcRect/>
            <a:stretch>
              <a:fillRect/>
            </a:stretch>
          </p:blipFill>
          <p:spPr bwMode="auto">
            <a:xfrm>
              <a:off x="2580228" y="607561"/>
              <a:ext cx="3207921" cy="2171141"/>
            </a:xfrm>
            <a:prstGeom prst="rect">
              <a:avLst/>
            </a:prstGeom>
            <a:noFill/>
            <a:ln w="9525">
              <a:noFill/>
              <a:miter lim="800000"/>
              <a:headEnd/>
              <a:tailEnd/>
            </a:ln>
          </p:spPr>
        </p:pic>
        <p:cxnSp>
          <p:nvCxnSpPr>
            <p:cNvPr id="38" name="Connettore 2 37"/>
            <p:cNvCxnSpPr/>
            <p:nvPr/>
          </p:nvCxnSpPr>
          <p:spPr>
            <a:xfrm>
              <a:off x="3840764" y="760484"/>
              <a:ext cx="0" cy="50405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pic>
        <p:nvPicPr>
          <p:cNvPr id="39" name="Picture 2"/>
          <p:cNvPicPr>
            <a:picLocks noChangeAspect="1" noChangeArrowheads="1"/>
          </p:cNvPicPr>
          <p:nvPr/>
        </p:nvPicPr>
        <p:blipFill rotWithShape="1">
          <a:blip r:embed="rId4" cstate="email">
            <a:extLst>
              <a:ext uri="{28A0092B-C50C-407E-A947-70E740481C1C}">
                <a14:useLocalDpi xmlns:a14="http://schemas.microsoft.com/office/drawing/2010/main" xmlns="" val="0"/>
              </a:ext>
            </a:extLst>
          </a:blip>
          <a:srcRect l="8839" t="12579" r="8377" b="5822"/>
          <a:stretch/>
        </p:blipFill>
        <p:spPr bwMode="auto">
          <a:xfrm>
            <a:off x="69783" y="2699206"/>
            <a:ext cx="4187892" cy="2736794"/>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 name="Picture 3"/>
          <p:cNvPicPr>
            <a:picLocks noChangeAspect="1" noChangeArrowheads="1"/>
          </p:cNvPicPr>
          <p:nvPr/>
        </p:nvPicPr>
        <p:blipFill rotWithShape="1">
          <a:blip r:embed="rId5" cstate="email">
            <a:extLst>
              <a:ext uri="{28A0092B-C50C-407E-A947-70E740481C1C}">
                <a14:useLocalDpi xmlns:a14="http://schemas.microsoft.com/office/drawing/2010/main" xmlns="" val="0"/>
              </a:ext>
            </a:extLst>
          </a:blip>
          <a:srcRect l="8652" t="13234" r="8566" b="2732"/>
          <a:stretch/>
        </p:blipFill>
        <p:spPr bwMode="auto">
          <a:xfrm>
            <a:off x="4424792" y="2791323"/>
            <a:ext cx="3997787" cy="2683205"/>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41" name="Rettangolo 40"/>
          <p:cNvSpPr/>
          <p:nvPr/>
        </p:nvSpPr>
        <p:spPr>
          <a:xfrm>
            <a:off x="1749119" y="5436000"/>
            <a:ext cx="4572000" cy="1200329"/>
          </a:xfrm>
          <a:prstGeom prst="rect">
            <a:avLst/>
          </a:prstGeom>
        </p:spPr>
        <p:txBody>
          <a:bodyPr>
            <a:spAutoFit/>
          </a:bodyPr>
          <a:lstStyle/>
          <a:p>
            <a:r>
              <a:rPr lang="it-IT" dirty="0" smtClean="0"/>
              <a:t>68%  </a:t>
            </a:r>
            <a:r>
              <a:rPr lang="it-IT" dirty="0"/>
              <a:t>of the </a:t>
            </a:r>
            <a:r>
              <a:rPr lang="it-IT" dirty="0" err="1"/>
              <a:t>kinetic</a:t>
            </a:r>
            <a:r>
              <a:rPr lang="it-IT" dirty="0"/>
              <a:t> </a:t>
            </a:r>
            <a:r>
              <a:rPr lang="it-IT" dirty="0" err="1"/>
              <a:t>energy</a:t>
            </a:r>
            <a:r>
              <a:rPr lang="it-IT" dirty="0"/>
              <a:t> </a:t>
            </a:r>
            <a:r>
              <a:rPr lang="it-IT" dirty="0" err="1"/>
              <a:t>is</a:t>
            </a:r>
            <a:r>
              <a:rPr lang="it-IT" dirty="0"/>
              <a:t> from </a:t>
            </a:r>
            <a:r>
              <a:rPr lang="it-IT" dirty="0" err="1" smtClean="0"/>
              <a:t>neutrons</a:t>
            </a:r>
            <a:endParaRPr lang="it-IT" dirty="0"/>
          </a:p>
          <a:p>
            <a:r>
              <a:rPr lang="it-IT" dirty="0" smtClean="0"/>
              <a:t>17%  </a:t>
            </a:r>
            <a:r>
              <a:rPr lang="it-IT" dirty="0"/>
              <a:t>from </a:t>
            </a:r>
            <a:r>
              <a:rPr lang="it-IT" dirty="0" err="1" smtClean="0"/>
              <a:t>pions</a:t>
            </a:r>
            <a:endParaRPr lang="it-IT" dirty="0"/>
          </a:p>
          <a:p>
            <a:r>
              <a:rPr lang="it-IT" dirty="0" smtClean="0"/>
              <a:t> 6%   from </a:t>
            </a:r>
            <a:r>
              <a:rPr lang="it-IT" dirty="0" err="1" smtClean="0"/>
              <a:t>protons</a:t>
            </a:r>
            <a:endParaRPr lang="it-IT" dirty="0" smtClean="0"/>
          </a:p>
          <a:p>
            <a:r>
              <a:rPr lang="it-IT" dirty="0" smtClean="0"/>
              <a:t> 5%   from </a:t>
            </a:r>
            <a:r>
              <a:rPr lang="it-IT" dirty="0" err="1" smtClean="0"/>
              <a:t>photons</a:t>
            </a:r>
            <a:endParaRPr lang="it-IT" dirty="0"/>
          </a:p>
        </p:txBody>
      </p:sp>
      <p:sp>
        <p:nvSpPr>
          <p:cNvPr id="42" name="Segnaposto piè di pagina 4"/>
          <p:cNvSpPr>
            <a:spLocks noGrp="1"/>
          </p:cNvSpPr>
          <p:nvPr>
            <p:ph type="ftr" sz="quarter" idx="11"/>
          </p:nvPr>
        </p:nvSpPr>
        <p:spPr>
          <a:xfrm>
            <a:off x="4257675" y="6453766"/>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17</a:t>
            </a:fld>
            <a:endParaRPr lang="en-US"/>
          </a:p>
        </p:txBody>
      </p:sp>
      <p:sp>
        <p:nvSpPr>
          <p:cNvPr id="7"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17</a:t>
            </a:fld>
            <a:endParaRPr lang="en-US"/>
          </a:p>
        </p:txBody>
      </p:sp>
      <p:sp>
        <p:nvSpPr>
          <p:cNvPr id="8" name="Titolo 3"/>
          <p:cNvSpPr txBox="1">
            <a:spLocks/>
          </p:cNvSpPr>
          <p:nvPr/>
        </p:nvSpPr>
        <p:spPr>
          <a:xfrm>
            <a:off x="457200" y="93663"/>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en-US" b="1" dirty="0" smtClean="0">
                <a:solidFill>
                  <a:schemeClr val="accent1"/>
                </a:solidFill>
                <a:effectLst/>
              </a:rPr>
              <a:t>Cable Comparison</a:t>
            </a:r>
            <a:endParaRPr lang="it-IT" sz="1600" dirty="0">
              <a:effectLst/>
            </a:endParaRPr>
          </a:p>
        </p:txBody>
      </p:sp>
      <p:pic>
        <p:nvPicPr>
          <p:cNvPr id="9" name="Picture 2"/>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l="17926" t="62345" r="37252" b="6482"/>
          <a:stretch/>
        </p:blipFill>
        <p:spPr bwMode="auto">
          <a:xfrm>
            <a:off x="1992148" y="665957"/>
            <a:ext cx="3588631" cy="3229768"/>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 name="Picture 3"/>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l="17930" t="65598" r="37246" b="7216"/>
          <a:stretch/>
        </p:blipFill>
        <p:spPr bwMode="auto">
          <a:xfrm>
            <a:off x="1932100" y="3672000"/>
            <a:ext cx="3440000" cy="2700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1" name="Picture 4"/>
          <p:cNvPicPr>
            <a:picLocks noChangeAspect="1" noChangeArrowheads="1"/>
          </p:cNvPicPr>
          <p:nvPr/>
        </p:nvPicPr>
        <p:blipFill rotWithShape="1">
          <a:blip r:embed="rId4" cstate="email">
            <a:extLst>
              <a:ext uri="{28A0092B-C50C-407E-A947-70E740481C1C}">
                <a14:useLocalDpi xmlns:a14="http://schemas.microsoft.com/office/drawing/2010/main" xmlns="" val="0"/>
              </a:ext>
            </a:extLst>
          </a:blip>
          <a:srcRect l="17930" t="62346" r="37246" b="6481"/>
          <a:stretch/>
        </p:blipFill>
        <p:spPr bwMode="auto">
          <a:xfrm>
            <a:off x="5222672" y="651225"/>
            <a:ext cx="3540328" cy="318629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3" name="CasellaDiTesto 12"/>
          <p:cNvSpPr txBox="1"/>
          <p:nvPr/>
        </p:nvSpPr>
        <p:spPr>
          <a:xfrm>
            <a:off x="321660" y="1875041"/>
            <a:ext cx="1670488" cy="369332"/>
          </a:xfrm>
          <a:prstGeom prst="rect">
            <a:avLst/>
          </a:prstGeom>
          <a:noFill/>
        </p:spPr>
        <p:txBody>
          <a:bodyPr wrap="square" rtlCol="0">
            <a:spAutoFit/>
          </a:bodyPr>
          <a:lstStyle/>
          <a:p>
            <a:r>
              <a:rPr lang="it-IT" dirty="0" smtClean="0"/>
              <a:t>Pure Bulk MgB</a:t>
            </a:r>
            <a:r>
              <a:rPr lang="it-IT" baseline="-25000" dirty="0" smtClean="0"/>
              <a:t>2</a:t>
            </a:r>
            <a:endParaRPr lang="it-IT" baseline="-25000" dirty="0"/>
          </a:p>
        </p:txBody>
      </p:sp>
      <p:sp>
        <p:nvSpPr>
          <p:cNvPr id="14" name="CasellaDiTesto 13"/>
          <p:cNvSpPr txBox="1"/>
          <p:nvPr/>
        </p:nvSpPr>
        <p:spPr>
          <a:xfrm>
            <a:off x="321660" y="4390269"/>
            <a:ext cx="1992148" cy="369332"/>
          </a:xfrm>
          <a:prstGeom prst="rect">
            <a:avLst/>
          </a:prstGeom>
          <a:noFill/>
        </p:spPr>
        <p:txBody>
          <a:bodyPr wrap="square" rtlCol="0">
            <a:spAutoFit/>
          </a:bodyPr>
          <a:lstStyle/>
          <a:p>
            <a:r>
              <a:rPr lang="it-IT" dirty="0" smtClean="0"/>
              <a:t>“</a:t>
            </a:r>
            <a:r>
              <a:rPr lang="it-IT" dirty="0" err="1" smtClean="0"/>
              <a:t>Mixture</a:t>
            </a:r>
            <a:r>
              <a:rPr lang="it-IT" dirty="0" smtClean="0"/>
              <a:t>” </a:t>
            </a:r>
            <a:r>
              <a:rPr lang="it-IT" dirty="0" err="1" smtClean="0"/>
              <a:t>Cable</a:t>
            </a:r>
            <a:endParaRPr lang="it-IT" baseline="-25000" dirty="0"/>
          </a:p>
        </p:txBody>
      </p:sp>
      <p:sp>
        <p:nvSpPr>
          <p:cNvPr id="15" name="CasellaDiTesto 14"/>
          <p:cNvSpPr txBox="1"/>
          <p:nvPr/>
        </p:nvSpPr>
        <p:spPr>
          <a:xfrm>
            <a:off x="6572825" y="604862"/>
            <a:ext cx="668492" cy="369332"/>
          </a:xfrm>
          <a:prstGeom prst="rect">
            <a:avLst/>
          </a:prstGeom>
          <a:noFill/>
        </p:spPr>
        <p:txBody>
          <a:bodyPr wrap="square" rtlCol="0">
            <a:spAutoFit/>
          </a:bodyPr>
          <a:lstStyle/>
          <a:p>
            <a:r>
              <a:rPr lang="it-IT" dirty="0" smtClean="0"/>
              <a:t>DPA</a:t>
            </a:r>
            <a:endParaRPr lang="it-IT" baseline="-25000" dirty="0"/>
          </a:p>
        </p:txBody>
      </p:sp>
      <p:sp>
        <p:nvSpPr>
          <p:cNvPr id="16" name="CasellaDiTesto 15"/>
          <p:cNvSpPr txBox="1"/>
          <p:nvPr/>
        </p:nvSpPr>
        <p:spPr>
          <a:xfrm>
            <a:off x="2671025" y="687739"/>
            <a:ext cx="1962150" cy="369332"/>
          </a:xfrm>
          <a:prstGeom prst="rect">
            <a:avLst/>
          </a:prstGeom>
          <a:noFill/>
        </p:spPr>
        <p:txBody>
          <a:bodyPr wrap="square" rtlCol="0">
            <a:spAutoFit/>
          </a:bodyPr>
          <a:lstStyle/>
          <a:p>
            <a:r>
              <a:rPr lang="it-IT" dirty="0" smtClean="0"/>
              <a:t>Energy </a:t>
            </a:r>
            <a:r>
              <a:rPr lang="it-IT" dirty="0" err="1" smtClean="0"/>
              <a:t>Deposition</a:t>
            </a:r>
            <a:endParaRPr lang="it-IT" baseline="-25000" dirty="0"/>
          </a:p>
        </p:txBody>
      </p:sp>
      <p:sp>
        <p:nvSpPr>
          <p:cNvPr id="17" name="CasellaDiTesto 16"/>
          <p:cNvSpPr txBox="1"/>
          <p:nvPr/>
        </p:nvSpPr>
        <p:spPr>
          <a:xfrm>
            <a:off x="1424725" y="6367514"/>
            <a:ext cx="3947375" cy="338554"/>
          </a:xfrm>
          <a:prstGeom prst="rect">
            <a:avLst/>
          </a:prstGeom>
          <a:noFill/>
        </p:spPr>
        <p:txBody>
          <a:bodyPr wrap="square" rtlCol="0">
            <a:spAutoFit/>
          </a:bodyPr>
          <a:lstStyle/>
          <a:p>
            <a:r>
              <a:rPr lang="it-IT" sz="1600" dirty="0" err="1" smtClean="0"/>
              <a:t>Scaling</a:t>
            </a:r>
            <a:r>
              <a:rPr lang="it-IT" sz="1600" dirty="0" smtClean="0"/>
              <a:t> </a:t>
            </a:r>
            <a:r>
              <a:rPr lang="it-IT" sz="1600" dirty="0" err="1" smtClean="0"/>
              <a:t>factor</a:t>
            </a:r>
            <a:r>
              <a:rPr lang="it-IT" sz="1600" dirty="0" smtClean="0"/>
              <a:t> to 3000fb</a:t>
            </a:r>
            <a:r>
              <a:rPr lang="it-IT" sz="1600" baseline="30000" dirty="0" smtClean="0"/>
              <a:t>-1</a:t>
            </a:r>
            <a:r>
              <a:rPr lang="it-IT" sz="1600" dirty="0" smtClean="0"/>
              <a:t> =</a:t>
            </a:r>
            <a:r>
              <a:rPr lang="it-IT" sz="1600" dirty="0"/>
              <a:t> </a:t>
            </a:r>
            <a:r>
              <a:rPr lang="it-IT" sz="1600" dirty="0" smtClean="0"/>
              <a:t>3x10</a:t>
            </a:r>
            <a:r>
              <a:rPr lang="it-IT" sz="1600" baseline="30000" dirty="0" smtClean="0"/>
              <a:t>17</a:t>
            </a:r>
            <a:endParaRPr lang="it-IT" sz="1600" baseline="30000" dirty="0"/>
          </a:p>
        </p:txBody>
      </p:sp>
      <p:sp>
        <p:nvSpPr>
          <p:cNvPr id="18" name="Segnaposto piè di pagina 4"/>
          <p:cNvSpPr>
            <a:spLocks noGrp="1"/>
          </p:cNvSpPr>
          <p:nvPr>
            <p:ph type="ftr" sz="quarter" idx="11"/>
          </p:nvPr>
        </p:nvSpPr>
        <p:spPr>
          <a:xfrm>
            <a:off x="5222672" y="6492875"/>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pic>
        <p:nvPicPr>
          <p:cNvPr id="12" name="Picture 8"/>
          <p:cNvPicPr>
            <a:picLocks noChangeAspect="1" noChangeArrowheads="1"/>
          </p:cNvPicPr>
          <p:nvPr/>
        </p:nvPicPr>
        <p:blipFill rotWithShape="1">
          <a:blip r:embed="rId5" cstate="email">
            <a:extLst>
              <a:ext uri="{28A0092B-C50C-407E-A947-70E740481C1C}">
                <a14:useLocalDpi xmlns:a14="http://schemas.microsoft.com/office/drawing/2010/main" xmlns="" val="0"/>
              </a:ext>
            </a:extLst>
          </a:blip>
          <a:srcRect l="20687" t="65529" r="38971" b="7333"/>
          <a:stretch/>
        </p:blipFill>
        <p:spPr bwMode="auto">
          <a:xfrm>
            <a:off x="5372100" y="3600000"/>
            <a:ext cx="3390900" cy="295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18</a:t>
            </a:fld>
            <a:endParaRPr lang="en-US"/>
          </a:p>
        </p:txBody>
      </p:sp>
      <p:sp>
        <p:nvSpPr>
          <p:cNvPr id="6" name="Titolo 3"/>
          <p:cNvSpPr txBox="1">
            <a:spLocks/>
          </p:cNvSpPr>
          <p:nvPr/>
        </p:nvSpPr>
        <p:spPr>
          <a:xfrm>
            <a:off x="486383" y="190940"/>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en-US" b="1" dirty="0" smtClean="0">
                <a:solidFill>
                  <a:schemeClr val="accent1"/>
                </a:solidFill>
                <a:effectLst/>
              </a:rPr>
              <a:t>Towards the </a:t>
            </a:r>
            <a:r>
              <a:rPr lang="en-US" b="1" dirty="0">
                <a:solidFill>
                  <a:schemeClr val="accent1"/>
                </a:solidFill>
                <a:effectLst/>
              </a:rPr>
              <a:t>F</a:t>
            </a:r>
            <a:r>
              <a:rPr lang="en-US" b="1" dirty="0" smtClean="0">
                <a:solidFill>
                  <a:schemeClr val="accent1"/>
                </a:solidFill>
                <a:effectLst/>
              </a:rPr>
              <a:t>inal </a:t>
            </a:r>
            <a:r>
              <a:rPr lang="en-US" b="1" dirty="0">
                <a:solidFill>
                  <a:schemeClr val="accent1"/>
                </a:solidFill>
                <a:effectLst/>
              </a:rPr>
              <a:t>C</a:t>
            </a:r>
            <a:r>
              <a:rPr lang="en-US" b="1" dirty="0" smtClean="0">
                <a:solidFill>
                  <a:schemeClr val="accent1"/>
                </a:solidFill>
                <a:effectLst/>
              </a:rPr>
              <a:t>onfiguration</a:t>
            </a:r>
            <a:endParaRPr lang="it-IT" sz="1600" dirty="0">
              <a:effectLst/>
            </a:endParaRPr>
          </a:p>
        </p:txBody>
      </p:sp>
      <p:sp>
        <p:nvSpPr>
          <p:cNvPr id="7" name="CasellaDiTesto 6"/>
          <p:cNvSpPr txBox="1"/>
          <p:nvPr/>
        </p:nvSpPr>
        <p:spPr>
          <a:xfrm>
            <a:off x="301557" y="1008063"/>
            <a:ext cx="8599252" cy="1200329"/>
          </a:xfrm>
          <a:prstGeom prst="rect">
            <a:avLst/>
          </a:prstGeom>
          <a:noFill/>
        </p:spPr>
        <p:txBody>
          <a:bodyPr wrap="square" rtlCol="0">
            <a:spAutoFit/>
          </a:bodyPr>
          <a:lstStyle/>
          <a:p>
            <a:r>
              <a:rPr lang="en-GB" sz="2400" dirty="0"/>
              <a:t>The definitive layout </a:t>
            </a:r>
            <a:r>
              <a:rPr lang="en-GB" sz="2400" dirty="0" smtClean="0"/>
              <a:t>was not defined (2013)  so </a:t>
            </a:r>
            <a:r>
              <a:rPr lang="en-GB" sz="2400" dirty="0"/>
              <a:t>we simulated the energy deposition in cables running parallel to Q1 (as </a:t>
            </a:r>
            <a:r>
              <a:rPr lang="en-GB" sz="2400" dirty="0" smtClean="0"/>
              <a:t>done so far) </a:t>
            </a:r>
            <a:r>
              <a:rPr lang="en-GB" sz="2400" dirty="0"/>
              <a:t>located at different </a:t>
            </a:r>
            <a:r>
              <a:rPr lang="en-GB" sz="2400" dirty="0" smtClean="0"/>
              <a:t>positions</a:t>
            </a:r>
            <a:r>
              <a:rPr lang="en-GB" sz="2400" dirty="0"/>
              <a:t>.</a:t>
            </a:r>
            <a:endParaRPr lang="en-GB" sz="2400" dirty="0" smtClean="0"/>
          </a:p>
        </p:txBody>
      </p:sp>
      <p:pic>
        <p:nvPicPr>
          <p:cNvPr id="8" name="Immagine 7"/>
          <p:cNvPicPr/>
          <p:nvPr/>
        </p:nvPicPr>
        <p:blipFill>
          <a:blip r:embed="rId2" cstate="print"/>
          <a:srcRect/>
          <a:stretch>
            <a:fillRect/>
          </a:stretch>
        </p:blipFill>
        <p:spPr bwMode="auto">
          <a:xfrm>
            <a:off x="5725107" y="3262504"/>
            <a:ext cx="2193208" cy="1844518"/>
          </a:xfrm>
          <a:prstGeom prst="rect">
            <a:avLst/>
          </a:prstGeom>
          <a:noFill/>
          <a:ln w="9525">
            <a:noFill/>
            <a:miter lim="800000"/>
            <a:headEnd/>
            <a:tailEnd/>
          </a:ln>
        </p:spPr>
      </p:pic>
      <p:grpSp>
        <p:nvGrpSpPr>
          <p:cNvPr id="9" name="Gruppo 8"/>
          <p:cNvGrpSpPr/>
          <p:nvPr/>
        </p:nvGrpSpPr>
        <p:grpSpPr>
          <a:xfrm>
            <a:off x="141050" y="2061210"/>
            <a:ext cx="9002950" cy="4322709"/>
            <a:chOff x="141050" y="2061210"/>
            <a:chExt cx="9002950" cy="4322709"/>
          </a:xfrm>
        </p:grpSpPr>
        <p:sp>
          <p:nvSpPr>
            <p:cNvPr id="10" name="CasellaDiTesto 9"/>
            <p:cNvSpPr txBox="1"/>
            <p:nvPr/>
          </p:nvSpPr>
          <p:spPr>
            <a:xfrm>
              <a:off x="141050" y="3111963"/>
              <a:ext cx="4717915" cy="1200329"/>
            </a:xfrm>
            <a:prstGeom prst="rect">
              <a:avLst/>
            </a:prstGeom>
            <a:noFill/>
          </p:spPr>
          <p:txBody>
            <a:bodyPr wrap="square" rtlCol="0">
              <a:spAutoFit/>
            </a:bodyPr>
            <a:lstStyle/>
            <a:p>
              <a:pPr marL="285750" indent="-285750">
                <a:buFontTx/>
                <a:buChar char="-"/>
              </a:pPr>
              <a:r>
                <a:rPr lang="en-GB" sz="2400" dirty="0" smtClean="0">
                  <a:solidFill>
                    <a:srgbClr val="0070C0"/>
                  </a:solidFill>
                </a:rPr>
                <a:t>at </a:t>
              </a:r>
              <a:r>
                <a:rPr lang="en-GB" sz="2400" dirty="0">
                  <a:solidFill>
                    <a:srgbClr val="0070C0"/>
                  </a:solidFill>
                </a:rPr>
                <a:t>1 m distance from the magnet </a:t>
              </a:r>
              <a:endParaRPr lang="en-GB" sz="2400" dirty="0" smtClean="0">
                <a:solidFill>
                  <a:srgbClr val="0070C0"/>
                </a:solidFill>
              </a:endParaRPr>
            </a:p>
            <a:p>
              <a:r>
                <a:rPr lang="en-GB" sz="2400" dirty="0" smtClean="0">
                  <a:solidFill>
                    <a:srgbClr val="0070C0"/>
                  </a:solidFill>
                </a:rPr>
                <a:t>    (</a:t>
              </a:r>
              <a:r>
                <a:rPr lang="en-GB" sz="2400" dirty="0">
                  <a:solidFill>
                    <a:srgbClr val="0070C0"/>
                  </a:solidFill>
                </a:rPr>
                <a:t>Far case), at the same angular </a:t>
              </a:r>
              <a:endParaRPr lang="en-GB" sz="2400" dirty="0" smtClean="0">
                <a:solidFill>
                  <a:srgbClr val="0070C0"/>
                </a:solidFill>
              </a:endParaRPr>
            </a:p>
            <a:p>
              <a:r>
                <a:rPr lang="en-GB" sz="2400" dirty="0" smtClean="0">
                  <a:solidFill>
                    <a:srgbClr val="0070C0"/>
                  </a:solidFill>
                </a:rPr>
                <a:t>    position</a:t>
              </a:r>
              <a:r>
                <a:rPr lang="en-GB" sz="2400" dirty="0">
                  <a:solidFill>
                    <a:srgbClr val="0070C0"/>
                  </a:solidFill>
                </a:rPr>
                <a:t>. </a:t>
              </a:r>
              <a:endParaRPr lang="en-GB" sz="2400" dirty="0" smtClean="0">
                <a:solidFill>
                  <a:srgbClr val="0070C0"/>
                </a:solidFill>
              </a:endParaRPr>
            </a:p>
          </p:txBody>
        </p:sp>
        <p:sp>
          <p:nvSpPr>
            <p:cNvPr id="11" name="Ovale 10"/>
            <p:cNvSpPr/>
            <p:nvPr/>
          </p:nvSpPr>
          <p:spPr>
            <a:xfrm>
              <a:off x="4337448" y="3993296"/>
              <a:ext cx="263735" cy="2943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2" name="Ovale 11"/>
            <p:cNvSpPr/>
            <p:nvPr/>
          </p:nvSpPr>
          <p:spPr>
            <a:xfrm>
              <a:off x="6792051" y="2061210"/>
              <a:ext cx="263735" cy="2943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Ovale 12"/>
            <p:cNvSpPr/>
            <p:nvPr/>
          </p:nvSpPr>
          <p:spPr>
            <a:xfrm>
              <a:off x="6821711" y="6089556"/>
              <a:ext cx="263735" cy="2943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4" name="Ovale 13"/>
            <p:cNvSpPr/>
            <p:nvPr/>
          </p:nvSpPr>
          <p:spPr>
            <a:xfrm>
              <a:off x="8880265" y="4017929"/>
              <a:ext cx="263735" cy="294363"/>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15" name="Ovale 14"/>
          <p:cNvSpPr/>
          <p:nvPr/>
        </p:nvSpPr>
        <p:spPr>
          <a:xfrm>
            <a:off x="5725107" y="4037581"/>
            <a:ext cx="263735" cy="29436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6" name="Ovale 15"/>
          <p:cNvSpPr/>
          <p:nvPr/>
        </p:nvSpPr>
        <p:spPr>
          <a:xfrm>
            <a:off x="7786447" y="4037580"/>
            <a:ext cx="263735" cy="29436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7" name="Ovale 16"/>
          <p:cNvSpPr/>
          <p:nvPr/>
        </p:nvSpPr>
        <p:spPr>
          <a:xfrm>
            <a:off x="6792052" y="4959840"/>
            <a:ext cx="263735" cy="29436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8" name="Ovale 17"/>
          <p:cNvSpPr/>
          <p:nvPr/>
        </p:nvSpPr>
        <p:spPr>
          <a:xfrm>
            <a:off x="6792053" y="3039237"/>
            <a:ext cx="263735" cy="294363"/>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9" name="CasellaDiTesto 18"/>
          <p:cNvSpPr txBox="1"/>
          <p:nvPr/>
        </p:nvSpPr>
        <p:spPr>
          <a:xfrm>
            <a:off x="111323" y="2276546"/>
            <a:ext cx="4513635" cy="830997"/>
          </a:xfrm>
          <a:prstGeom prst="rect">
            <a:avLst/>
          </a:prstGeom>
          <a:noFill/>
        </p:spPr>
        <p:txBody>
          <a:bodyPr wrap="square" rtlCol="0">
            <a:spAutoFit/>
          </a:bodyPr>
          <a:lstStyle/>
          <a:p>
            <a:pPr marL="285750" indent="-285750">
              <a:buFontTx/>
              <a:buChar char="-"/>
            </a:pPr>
            <a:r>
              <a:rPr lang="en-GB" sz="2400" dirty="0" smtClean="0">
                <a:solidFill>
                  <a:srgbClr val="FF0000"/>
                </a:solidFill>
              </a:rPr>
              <a:t>in </a:t>
            </a:r>
            <a:r>
              <a:rPr lang="en-GB" sz="2400" dirty="0">
                <a:solidFill>
                  <a:srgbClr val="FF0000"/>
                </a:solidFill>
              </a:rPr>
              <a:t>contact with Q1 (Near case) </a:t>
            </a:r>
            <a:endParaRPr lang="en-GB" sz="2400" dirty="0" smtClean="0">
              <a:solidFill>
                <a:srgbClr val="FF0000"/>
              </a:solidFill>
            </a:endParaRPr>
          </a:p>
          <a:p>
            <a:r>
              <a:rPr lang="en-GB" sz="2400" dirty="0" smtClean="0">
                <a:solidFill>
                  <a:srgbClr val="FF0000"/>
                </a:solidFill>
              </a:rPr>
              <a:t>    at </a:t>
            </a:r>
            <a:r>
              <a:rPr lang="en-GB" sz="2400" dirty="0">
                <a:solidFill>
                  <a:srgbClr val="FF0000"/>
                </a:solidFill>
              </a:rPr>
              <a:t>0°, 90°, 180° and 270</a:t>
            </a:r>
            <a:r>
              <a:rPr lang="en-GB" sz="2400" dirty="0" smtClean="0">
                <a:solidFill>
                  <a:srgbClr val="FF0000"/>
                </a:solidFill>
              </a:rPr>
              <a:t>°</a:t>
            </a:r>
            <a:endParaRPr lang="it-IT" sz="3200" dirty="0">
              <a:solidFill>
                <a:srgbClr val="0070C0"/>
              </a:solidFill>
            </a:endParaRPr>
          </a:p>
        </p:txBody>
      </p:sp>
      <p:sp>
        <p:nvSpPr>
          <p:cNvPr id="20"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19</a:t>
            </a:fld>
            <a:endParaRPr lang="en-US"/>
          </a:p>
        </p:txBody>
      </p:sp>
      <p:sp>
        <p:nvSpPr>
          <p:cNvPr id="6" name="Titolo 3"/>
          <p:cNvSpPr>
            <a:spLocks noGrp="1"/>
          </p:cNvSpPr>
          <p:nvPr>
            <p:ph type="title"/>
          </p:nvPr>
        </p:nvSpPr>
        <p:spPr>
          <a:xfrm>
            <a:off x="457200" y="274638"/>
            <a:ext cx="8229600" cy="914400"/>
          </a:xfrm>
        </p:spPr>
        <p:txBody>
          <a:bodyPr/>
          <a:lstStyle/>
          <a:p>
            <a:pPr algn="ctr"/>
            <a:r>
              <a:rPr lang="en-GB" b="1" dirty="0">
                <a:solidFill>
                  <a:srgbClr val="0089B5"/>
                </a:solidFill>
                <a:effectLst/>
              </a:rPr>
              <a:t>MgB</a:t>
            </a:r>
            <a:r>
              <a:rPr lang="en-GB" b="1" baseline="-25000" dirty="0">
                <a:solidFill>
                  <a:srgbClr val="0089B5"/>
                </a:solidFill>
                <a:effectLst/>
              </a:rPr>
              <a:t>2</a:t>
            </a:r>
            <a:r>
              <a:rPr lang="en-GB" b="1" dirty="0">
                <a:solidFill>
                  <a:srgbClr val="0089B5"/>
                </a:solidFill>
                <a:effectLst/>
              </a:rPr>
              <a:t> cable aside Q1 </a:t>
            </a:r>
            <a:r>
              <a:rPr lang="en-GB" sz="2800" b="1" dirty="0">
                <a:solidFill>
                  <a:srgbClr val="0089B5"/>
                </a:solidFill>
                <a:effectLst/>
              </a:rPr>
              <a:t>(Near case</a:t>
            </a:r>
            <a:r>
              <a:rPr lang="en-GB" sz="2800" b="1" dirty="0" smtClean="0">
                <a:solidFill>
                  <a:srgbClr val="0089B5"/>
                </a:solidFill>
                <a:effectLst/>
              </a:rPr>
              <a:t>)</a:t>
            </a:r>
            <a:r>
              <a:rPr lang="en-US" sz="2800" b="1" dirty="0">
                <a:solidFill>
                  <a:srgbClr val="0089B5"/>
                </a:solidFill>
                <a:effectLst/>
              </a:rPr>
              <a:t> </a:t>
            </a:r>
            <a:endParaRPr lang="it-IT" sz="2800" b="1" dirty="0">
              <a:solidFill>
                <a:srgbClr val="0089B5"/>
              </a:solidFill>
            </a:endParaRPr>
          </a:p>
        </p:txBody>
      </p:sp>
      <p:pic>
        <p:nvPicPr>
          <p:cNvPr id="7" name="Immagine 1"/>
          <p:cNvPicPr>
            <a:picLocks noChangeAspect="1" noChangeArrowheads="1"/>
          </p:cNvPicPr>
          <p:nvPr/>
        </p:nvPicPr>
        <p:blipFill>
          <a:blip r:embed="rId2" cstate="email">
            <a:extLst>
              <a:ext uri="{28A0092B-C50C-407E-A947-70E740481C1C}">
                <a14:useLocalDpi xmlns:a14="http://schemas.microsoft.com/office/drawing/2010/main" xmlns="" val="0"/>
              </a:ext>
            </a:extLst>
          </a:blip>
          <a:srcRect t="46523"/>
          <a:stretch>
            <a:fillRect/>
          </a:stretch>
        </p:blipFill>
        <p:spPr bwMode="auto">
          <a:xfrm>
            <a:off x="6093771" y="2141096"/>
            <a:ext cx="2800350" cy="2676525"/>
          </a:xfrm>
          <a:prstGeom prst="rect">
            <a:avLst/>
          </a:prstGeom>
          <a:noFill/>
          <a:extLst>
            <a:ext uri="{909E8E84-426E-40DD-AFC4-6F175D3DCCD1}">
              <a14:hiddenFill xmlns:a14="http://schemas.microsoft.com/office/drawing/2010/main" xmlns="">
                <a:solidFill>
                  <a:srgbClr val="FFFFFF"/>
                </a:solidFill>
              </a14:hiddenFill>
            </a:ext>
          </a:extLst>
        </p:spPr>
      </p:pic>
      <p:pic>
        <p:nvPicPr>
          <p:cNvPr id="8" name="Picture 3"/>
          <p:cNvPicPr>
            <a:picLocks noChangeAspect="1" noChangeArrowheads="1"/>
          </p:cNvPicPr>
          <p:nvPr/>
        </p:nvPicPr>
        <p:blipFill>
          <a:blip r:embed="rId3" cstate="email">
            <a:extLst>
              <a:ext uri="{28A0092B-C50C-407E-A947-70E740481C1C}">
                <a14:useLocalDpi xmlns:a14="http://schemas.microsoft.com/office/drawing/2010/main" xmlns="" val="0"/>
              </a:ext>
            </a:extLst>
          </a:blip>
          <a:srcRect l="20094" t="66936" r="38274" b="6761"/>
          <a:stretch>
            <a:fillRect/>
          </a:stretch>
        </p:blipFill>
        <p:spPr bwMode="auto">
          <a:xfrm>
            <a:off x="3150546" y="1045926"/>
            <a:ext cx="2943225" cy="2619375"/>
          </a:xfrm>
          <a:prstGeom prst="rect">
            <a:avLst/>
          </a:prstGeom>
          <a:noFill/>
          <a:extLst>
            <a:ext uri="{909E8E84-426E-40DD-AFC4-6F175D3DCCD1}">
              <a14:hiddenFill xmlns:a14="http://schemas.microsoft.com/office/drawing/2010/main" xmlns="">
                <a:solidFill>
                  <a:srgbClr val="FFFFFF"/>
                </a:solidFill>
              </a14:hiddenFill>
            </a:ext>
          </a:extLst>
        </p:spPr>
      </p:pic>
      <p:pic>
        <p:nvPicPr>
          <p:cNvPr id="9"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rcRect l="20094" t="66936" r="38274" b="6761"/>
          <a:stretch>
            <a:fillRect/>
          </a:stretch>
        </p:blipFill>
        <p:spPr bwMode="auto">
          <a:xfrm>
            <a:off x="293046" y="2355613"/>
            <a:ext cx="2857500" cy="2571750"/>
          </a:xfrm>
          <a:prstGeom prst="rect">
            <a:avLst/>
          </a:prstGeom>
          <a:noFill/>
          <a:extLst>
            <a:ext uri="{909E8E84-426E-40DD-AFC4-6F175D3DCCD1}">
              <a14:hiddenFill xmlns:a14="http://schemas.microsoft.com/office/drawing/2010/main" xmlns="">
                <a:solidFill>
                  <a:srgbClr val="FFFFFF"/>
                </a:solidFill>
              </a14:hiddenFill>
            </a:ext>
          </a:extLst>
        </p:spPr>
      </p:pic>
      <p:pic>
        <p:nvPicPr>
          <p:cNvPr id="10" name="Picture 1"/>
          <p:cNvPicPr>
            <a:picLocks noChangeAspect="1" noChangeArrowheads="1"/>
          </p:cNvPicPr>
          <p:nvPr/>
        </p:nvPicPr>
        <p:blipFill>
          <a:blip r:embed="rId5" cstate="email">
            <a:extLst>
              <a:ext uri="{28A0092B-C50C-407E-A947-70E740481C1C}">
                <a14:useLocalDpi xmlns:a14="http://schemas.microsoft.com/office/drawing/2010/main" xmlns="" val="0"/>
              </a:ext>
            </a:extLst>
          </a:blip>
          <a:srcRect l="20094" t="66936" r="38274" b="6761"/>
          <a:stretch>
            <a:fillRect/>
          </a:stretch>
        </p:blipFill>
        <p:spPr bwMode="auto">
          <a:xfrm>
            <a:off x="3216815" y="3831075"/>
            <a:ext cx="2857500" cy="2552700"/>
          </a:xfrm>
          <a:prstGeom prst="rect">
            <a:avLst/>
          </a:prstGeom>
          <a:noFill/>
          <a:extLst>
            <a:ext uri="{909E8E84-426E-40DD-AFC4-6F175D3DCCD1}">
              <a14:hiddenFill xmlns:a14="http://schemas.microsoft.com/office/drawing/2010/main" xmlns="">
                <a:solidFill>
                  <a:srgbClr val="FFFFFF"/>
                </a:solidFill>
              </a14:hiddenFill>
            </a:ext>
          </a:extLst>
        </p:spPr>
      </p:pic>
      <p:sp>
        <p:nvSpPr>
          <p:cNvPr id="11"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2" name="Rectangle 6"/>
          <p:cNvSpPr>
            <a:spLocks noChangeArrowheads="1"/>
          </p:cNvSpPr>
          <p:nvPr/>
        </p:nvSpPr>
        <p:spPr bwMode="auto">
          <a:xfrm>
            <a:off x="0" y="31591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3" name="Rectangle 7"/>
          <p:cNvSpPr>
            <a:spLocks noChangeArrowheads="1"/>
          </p:cNvSpPr>
          <p:nvPr/>
        </p:nvSpPr>
        <p:spPr bwMode="auto">
          <a:xfrm>
            <a:off x="0" y="57785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8"/>
          <p:cNvSpPr>
            <a:spLocks noChangeArrowheads="1"/>
          </p:cNvSpPr>
          <p:nvPr/>
        </p:nvSpPr>
        <p:spPr bwMode="auto">
          <a:xfrm>
            <a:off x="0" y="1090295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5"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0"/>
            <a:ext cx="8229600" cy="914400"/>
          </a:xfrm>
        </p:spPr>
        <p:txBody>
          <a:bodyPr/>
          <a:lstStyle/>
          <a:p>
            <a:pPr algn="ctr"/>
            <a:r>
              <a:rPr lang="it-IT" b="1" dirty="0" err="1" smtClean="0">
                <a:solidFill>
                  <a:schemeClr val="tx2">
                    <a:lumMod val="60000"/>
                    <a:lumOff val="40000"/>
                  </a:schemeClr>
                </a:solidFill>
              </a:rPr>
              <a:t>Outline</a:t>
            </a:r>
            <a:endParaRPr lang="it-IT" dirty="0">
              <a:solidFill>
                <a:srgbClr val="0070C0"/>
              </a:solidFill>
            </a:endParaRPr>
          </a:p>
        </p:txBody>
      </p:sp>
      <p:sp>
        <p:nvSpPr>
          <p:cNvPr id="3" name="Segnaposto contenuto 2"/>
          <p:cNvSpPr>
            <a:spLocks noGrp="1"/>
          </p:cNvSpPr>
          <p:nvPr>
            <p:ph idx="1"/>
          </p:nvPr>
        </p:nvSpPr>
        <p:spPr>
          <a:xfrm>
            <a:off x="635330" y="1080655"/>
            <a:ext cx="7380514" cy="4893647"/>
          </a:xfrm>
        </p:spPr>
        <p:txBody>
          <a:bodyPr>
            <a:spAutoFit/>
          </a:bodyPr>
          <a:lstStyle/>
          <a:p>
            <a:r>
              <a:rPr lang="it-IT" sz="2400" dirty="0" err="1" smtClean="0"/>
              <a:t>Recall</a:t>
            </a:r>
            <a:r>
              <a:rPr lang="it-IT" sz="2400" dirty="0" smtClean="0"/>
              <a:t> </a:t>
            </a:r>
            <a:r>
              <a:rPr lang="it-IT" sz="2400" dirty="0" err="1" smtClean="0"/>
              <a:t>of</a:t>
            </a:r>
            <a:r>
              <a:rPr lang="it-IT" sz="2400" dirty="0" smtClean="0"/>
              <a:t> the </a:t>
            </a:r>
            <a:r>
              <a:rPr lang="it-IT" sz="2400" dirty="0" err="1" smtClean="0"/>
              <a:t>working</a:t>
            </a:r>
            <a:r>
              <a:rPr lang="it-IT" sz="2400" dirty="0" smtClean="0"/>
              <a:t> </a:t>
            </a:r>
            <a:r>
              <a:rPr lang="it-IT" sz="2400" dirty="0" err="1" smtClean="0"/>
              <a:t>program</a:t>
            </a:r>
            <a:r>
              <a:rPr lang="it-IT" sz="2400" dirty="0" smtClean="0"/>
              <a:t> </a:t>
            </a:r>
            <a:r>
              <a:rPr lang="it-IT" sz="2400" dirty="0" err="1" smtClean="0"/>
              <a:t>from</a:t>
            </a:r>
            <a:r>
              <a:rPr lang="it-IT" sz="2400" dirty="0" smtClean="0"/>
              <a:t> the first</a:t>
            </a:r>
            <a:r>
              <a:rPr lang="en-US" sz="2400" dirty="0" smtClean="0"/>
              <a:t> </a:t>
            </a:r>
            <a:r>
              <a:rPr lang="en-US" sz="2400" dirty="0" err="1" smtClean="0"/>
              <a:t>HiLumi</a:t>
            </a:r>
            <a:r>
              <a:rPr lang="en-US" sz="2400" dirty="0" smtClean="0"/>
              <a:t> LHC Collaboration Meeting      </a:t>
            </a:r>
            <a:r>
              <a:rPr lang="en-US" sz="1800" dirty="0" smtClean="0"/>
              <a:t>(CERN 16-18th November 2011)</a:t>
            </a:r>
            <a:endParaRPr lang="en-US" sz="2400" dirty="0" smtClean="0"/>
          </a:p>
          <a:p>
            <a:r>
              <a:rPr lang="en-US" sz="2400" dirty="0" smtClean="0"/>
              <a:t>Irradiation </a:t>
            </a:r>
            <a:r>
              <a:rPr lang="en-US" sz="2400" dirty="0" smtClean="0"/>
              <a:t>test </a:t>
            </a:r>
            <a:r>
              <a:rPr lang="en-US" sz="2400" dirty="0" smtClean="0"/>
              <a:t>simulations, material comparison </a:t>
            </a:r>
            <a:r>
              <a:rPr lang="en-US" sz="2400" dirty="0" smtClean="0"/>
              <a:t>and possible SCL routing</a:t>
            </a:r>
          </a:p>
          <a:p>
            <a:r>
              <a:rPr lang="en-US" sz="2400" dirty="0" smtClean="0"/>
              <a:t>Progress in defining the cable structure, bulk, mixture, real </a:t>
            </a:r>
            <a:r>
              <a:rPr lang="en-US" sz="2400" dirty="0" smtClean="0"/>
              <a:t>one</a:t>
            </a:r>
          </a:p>
          <a:p>
            <a:r>
              <a:rPr lang="en-US" sz="2400" dirty="0" smtClean="0"/>
              <a:t>Almost definitive SCL routing</a:t>
            </a:r>
            <a:endParaRPr lang="en-US" sz="2400" dirty="0" smtClean="0"/>
          </a:p>
          <a:p>
            <a:r>
              <a:rPr lang="en-US" sz="2400" dirty="0" smtClean="0"/>
              <a:t>Neutrons and MgB</a:t>
            </a:r>
            <a:r>
              <a:rPr lang="en-US" sz="2400" baseline="-25000" dirty="0" smtClean="0"/>
              <a:t>2</a:t>
            </a:r>
          </a:p>
          <a:p>
            <a:r>
              <a:rPr lang="en-US" sz="2400" dirty="0" smtClean="0"/>
              <a:t>P7</a:t>
            </a:r>
          </a:p>
          <a:p>
            <a:r>
              <a:rPr lang="en-US" sz="2400" dirty="0" smtClean="0"/>
              <a:t>Conclusions</a:t>
            </a:r>
          </a:p>
        </p:txBody>
      </p:sp>
      <p:sp>
        <p:nvSpPr>
          <p:cNvPr id="5"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20</a:t>
            </a:fld>
            <a:endParaRPr lang="en-US"/>
          </a:p>
        </p:txBody>
      </p:sp>
      <p:sp>
        <p:nvSpPr>
          <p:cNvPr id="7"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20</a:t>
            </a:fld>
            <a:endParaRPr lang="en-US"/>
          </a:p>
        </p:txBody>
      </p:sp>
      <p:sp>
        <p:nvSpPr>
          <p:cNvPr id="8" name="Titolo 3"/>
          <p:cNvSpPr>
            <a:spLocks noGrp="1"/>
          </p:cNvSpPr>
          <p:nvPr>
            <p:ph type="title"/>
          </p:nvPr>
        </p:nvSpPr>
        <p:spPr>
          <a:xfrm>
            <a:off x="457200" y="274638"/>
            <a:ext cx="8229600" cy="914400"/>
          </a:xfrm>
        </p:spPr>
        <p:txBody>
          <a:bodyPr/>
          <a:lstStyle/>
          <a:p>
            <a:pPr algn="ctr"/>
            <a:r>
              <a:rPr lang="en-GB" b="1" dirty="0">
                <a:solidFill>
                  <a:srgbClr val="0089B5"/>
                </a:solidFill>
                <a:effectLst/>
              </a:rPr>
              <a:t>MgB</a:t>
            </a:r>
            <a:r>
              <a:rPr lang="en-GB" b="1" baseline="-25000" dirty="0">
                <a:solidFill>
                  <a:srgbClr val="0089B5"/>
                </a:solidFill>
                <a:effectLst/>
              </a:rPr>
              <a:t>2</a:t>
            </a:r>
            <a:r>
              <a:rPr lang="en-GB" b="1" dirty="0">
                <a:solidFill>
                  <a:srgbClr val="0089B5"/>
                </a:solidFill>
                <a:effectLst/>
              </a:rPr>
              <a:t> cable </a:t>
            </a:r>
            <a:r>
              <a:rPr lang="en-GB" b="1" dirty="0" smtClean="0">
                <a:solidFill>
                  <a:srgbClr val="0089B5"/>
                </a:solidFill>
                <a:effectLst/>
              </a:rPr>
              <a:t>at 1 m from </a:t>
            </a:r>
            <a:r>
              <a:rPr lang="en-GB" b="1" dirty="0">
                <a:solidFill>
                  <a:srgbClr val="0089B5"/>
                </a:solidFill>
                <a:effectLst/>
              </a:rPr>
              <a:t>Q1 </a:t>
            </a:r>
            <a:r>
              <a:rPr lang="en-GB" sz="2800" b="1" dirty="0" smtClean="0">
                <a:solidFill>
                  <a:srgbClr val="0089B5"/>
                </a:solidFill>
                <a:effectLst/>
              </a:rPr>
              <a:t>(Far </a:t>
            </a:r>
            <a:r>
              <a:rPr lang="en-GB" sz="2800" b="1" dirty="0">
                <a:solidFill>
                  <a:srgbClr val="0089B5"/>
                </a:solidFill>
                <a:effectLst/>
              </a:rPr>
              <a:t>case</a:t>
            </a:r>
            <a:r>
              <a:rPr lang="en-GB" sz="2800" b="1" dirty="0" smtClean="0">
                <a:solidFill>
                  <a:srgbClr val="0089B5"/>
                </a:solidFill>
                <a:effectLst/>
              </a:rPr>
              <a:t>)</a:t>
            </a:r>
            <a:r>
              <a:rPr lang="en-US" sz="2800" b="1" dirty="0">
                <a:solidFill>
                  <a:srgbClr val="0089B5"/>
                </a:solidFill>
                <a:effectLst/>
              </a:rPr>
              <a:t> </a:t>
            </a:r>
            <a:endParaRPr lang="it-IT" sz="2800" b="1" dirty="0">
              <a:solidFill>
                <a:srgbClr val="0089B5"/>
              </a:solidFill>
            </a:endParaRPr>
          </a:p>
        </p:txBody>
      </p:sp>
      <p:sp>
        <p:nvSpPr>
          <p:cNvPr id="9"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0" name="Rectangle 6"/>
          <p:cNvSpPr>
            <a:spLocks noChangeArrowheads="1"/>
          </p:cNvSpPr>
          <p:nvPr/>
        </p:nvSpPr>
        <p:spPr bwMode="auto">
          <a:xfrm>
            <a:off x="0" y="3159125"/>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1" name="Rectangle 7"/>
          <p:cNvSpPr>
            <a:spLocks noChangeArrowheads="1"/>
          </p:cNvSpPr>
          <p:nvPr/>
        </p:nvSpPr>
        <p:spPr bwMode="auto">
          <a:xfrm>
            <a:off x="0" y="57785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8"/>
          <p:cNvSpPr>
            <a:spLocks noChangeArrowheads="1"/>
          </p:cNvSpPr>
          <p:nvPr/>
        </p:nvSpPr>
        <p:spPr bwMode="auto">
          <a:xfrm>
            <a:off x="0" y="1090295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pic>
        <p:nvPicPr>
          <p:cNvPr id="13" name="Immagine 1"/>
          <p:cNvPicPr>
            <a:picLocks noChangeAspect="1" noChangeArrowheads="1"/>
          </p:cNvPicPr>
          <p:nvPr/>
        </p:nvPicPr>
        <p:blipFill>
          <a:blip r:embed="rId2" cstate="email">
            <a:extLst>
              <a:ext uri="{28A0092B-C50C-407E-A947-70E740481C1C}">
                <a14:useLocalDpi xmlns:a14="http://schemas.microsoft.com/office/drawing/2010/main" xmlns="" val="0"/>
              </a:ext>
            </a:extLst>
          </a:blip>
          <a:srcRect l="21051" t="66936" r="38274" b="6761"/>
          <a:stretch>
            <a:fillRect/>
          </a:stretch>
        </p:blipFill>
        <p:spPr bwMode="auto">
          <a:xfrm>
            <a:off x="5935696" y="2198451"/>
            <a:ext cx="2828925" cy="2571750"/>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3"/>
          <p:cNvPicPr>
            <a:picLocks noChangeAspect="1" noChangeArrowheads="1"/>
          </p:cNvPicPr>
          <p:nvPr/>
        </p:nvPicPr>
        <p:blipFill>
          <a:blip r:embed="rId3" cstate="email">
            <a:extLst>
              <a:ext uri="{28A0092B-C50C-407E-A947-70E740481C1C}">
                <a14:useLocalDpi xmlns:a14="http://schemas.microsoft.com/office/drawing/2010/main" xmlns="" val="0"/>
              </a:ext>
            </a:extLst>
          </a:blip>
          <a:srcRect l="20094" t="66936" r="38274" b="6761"/>
          <a:stretch>
            <a:fillRect/>
          </a:stretch>
        </p:blipFill>
        <p:spPr bwMode="auto">
          <a:xfrm>
            <a:off x="3138487" y="955134"/>
            <a:ext cx="2867025" cy="2571750"/>
          </a:xfrm>
          <a:prstGeom prst="rect">
            <a:avLst/>
          </a:prstGeom>
          <a:noFill/>
          <a:extLst>
            <a:ext uri="{909E8E84-426E-40DD-AFC4-6F175D3DCCD1}">
              <a14:hiddenFill xmlns:a14="http://schemas.microsoft.com/office/drawing/2010/main" xmlns="">
                <a:solidFill>
                  <a:srgbClr val="FFFFFF"/>
                </a:solidFill>
              </a14:hiddenFill>
            </a:ext>
          </a:extLst>
        </p:spPr>
      </p:pic>
      <p:pic>
        <p:nvPicPr>
          <p:cNvPr id="15" name="Picture 2"/>
          <p:cNvPicPr>
            <a:picLocks noChangeAspect="1" noChangeArrowheads="1"/>
          </p:cNvPicPr>
          <p:nvPr/>
        </p:nvPicPr>
        <p:blipFill>
          <a:blip r:embed="rId4" cstate="email">
            <a:extLst>
              <a:ext uri="{28A0092B-C50C-407E-A947-70E740481C1C}">
                <a14:useLocalDpi xmlns:a14="http://schemas.microsoft.com/office/drawing/2010/main" xmlns="" val="0"/>
              </a:ext>
            </a:extLst>
          </a:blip>
          <a:srcRect l="20094" t="66936" r="38274" b="6761"/>
          <a:stretch>
            <a:fillRect/>
          </a:stretch>
        </p:blipFill>
        <p:spPr bwMode="auto">
          <a:xfrm>
            <a:off x="271462" y="2318830"/>
            <a:ext cx="2867025" cy="2571750"/>
          </a:xfrm>
          <a:prstGeom prst="rect">
            <a:avLst/>
          </a:prstGeom>
          <a:noFill/>
          <a:extLst>
            <a:ext uri="{909E8E84-426E-40DD-AFC4-6F175D3DCCD1}">
              <a14:hiddenFill xmlns:a14="http://schemas.microsoft.com/office/drawing/2010/main" xmlns="">
                <a:solidFill>
                  <a:srgbClr val="FFFFFF"/>
                </a:solidFill>
              </a14:hiddenFill>
            </a:ext>
          </a:extLst>
        </p:spPr>
      </p:pic>
      <p:pic>
        <p:nvPicPr>
          <p:cNvPr id="16" name="Picture 1"/>
          <p:cNvPicPr>
            <a:picLocks noChangeAspect="1" noChangeArrowheads="1"/>
          </p:cNvPicPr>
          <p:nvPr/>
        </p:nvPicPr>
        <p:blipFill>
          <a:blip r:embed="rId5" cstate="email">
            <a:extLst>
              <a:ext uri="{28A0092B-C50C-407E-A947-70E740481C1C}">
                <a14:useLocalDpi xmlns:a14="http://schemas.microsoft.com/office/drawing/2010/main" xmlns="" val="0"/>
              </a:ext>
            </a:extLst>
          </a:blip>
          <a:srcRect l="20094" t="66936" r="38274" b="6761"/>
          <a:stretch>
            <a:fillRect/>
          </a:stretch>
        </p:blipFill>
        <p:spPr bwMode="auto">
          <a:xfrm>
            <a:off x="3138487" y="3765820"/>
            <a:ext cx="2867025" cy="2571750"/>
          </a:xfrm>
          <a:prstGeom prst="rect">
            <a:avLst/>
          </a:prstGeom>
          <a:noFill/>
          <a:extLst>
            <a:ext uri="{909E8E84-426E-40DD-AFC4-6F175D3DCCD1}">
              <a14:hiddenFill xmlns:a14="http://schemas.microsoft.com/office/drawing/2010/main" xmlns="">
                <a:solidFill>
                  <a:srgbClr val="FFFFFF"/>
                </a:solidFill>
              </a14:hiddenFill>
            </a:ext>
          </a:extLst>
        </p:spPr>
      </p:pic>
      <p:sp>
        <p:nvSpPr>
          <p:cNvPr id="17" name="Rectangle 5"/>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it-IT"/>
          </a:p>
        </p:txBody>
      </p:sp>
      <p:sp>
        <p:nvSpPr>
          <p:cNvPr id="18" name="Rectangle 6"/>
          <p:cNvSpPr>
            <a:spLocks noChangeArrowheads="1"/>
          </p:cNvSpPr>
          <p:nvPr/>
        </p:nvSpPr>
        <p:spPr bwMode="auto">
          <a:xfrm>
            <a:off x="0" y="10769600"/>
            <a:ext cx="9144000" cy="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altLang="it-IT" sz="1800" b="0" i="0" u="none" strike="noStrike" cap="none" normalizeH="0" baseline="0" smtClean="0">
              <a:ln>
                <a:noFill/>
              </a:ln>
              <a:solidFill>
                <a:schemeClr val="tx1"/>
              </a:solidFill>
              <a:effectLst/>
              <a:latin typeface="Arial" pitchFamily="34" charset="0"/>
              <a:cs typeface="Arial" pitchFamily="34" charset="0"/>
            </a:endParaRPr>
          </a:p>
        </p:txBody>
      </p:sp>
      <p:sp>
        <p:nvSpPr>
          <p:cNvPr id="19"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21</a:t>
            </a:fld>
            <a:endParaRPr lang="en-US"/>
          </a:p>
        </p:txBody>
      </p:sp>
      <p:sp>
        <p:nvSpPr>
          <p:cNvPr id="21" name="Titolo 3"/>
          <p:cNvSpPr>
            <a:spLocks noGrp="1"/>
          </p:cNvSpPr>
          <p:nvPr>
            <p:ph type="title"/>
          </p:nvPr>
        </p:nvSpPr>
        <p:spPr>
          <a:xfrm>
            <a:off x="457200" y="274638"/>
            <a:ext cx="8229600" cy="914400"/>
          </a:xfrm>
        </p:spPr>
        <p:txBody>
          <a:bodyPr/>
          <a:lstStyle/>
          <a:p>
            <a:pPr algn="ctr"/>
            <a:r>
              <a:rPr lang="en-GB" b="1" dirty="0" smtClean="0">
                <a:solidFill>
                  <a:srgbClr val="0089B5"/>
                </a:solidFill>
                <a:effectLst/>
              </a:rPr>
              <a:t>Dose and DPA</a:t>
            </a:r>
            <a:endParaRPr lang="it-IT" sz="2800" b="1" dirty="0">
              <a:solidFill>
                <a:srgbClr val="0089B5"/>
              </a:solidFill>
            </a:endParaRPr>
          </a:p>
        </p:txBody>
      </p:sp>
      <p:graphicFrame>
        <p:nvGraphicFramePr>
          <p:cNvPr id="22" name="Oggetto 21"/>
          <p:cNvGraphicFramePr>
            <a:graphicFrameLocks noChangeAspect="1"/>
          </p:cNvGraphicFramePr>
          <p:nvPr>
            <p:extLst>
              <p:ext uri="{D42A27DB-BD31-4B8C-83A1-F6EECF244321}">
                <p14:modId xmlns:p14="http://schemas.microsoft.com/office/powerpoint/2010/main" xmlns="" val="550394256"/>
              </p:ext>
            </p:extLst>
          </p:nvPr>
        </p:nvGraphicFramePr>
        <p:xfrm>
          <a:off x="588962" y="1380957"/>
          <a:ext cx="7966075" cy="3171825"/>
        </p:xfrm>
        <a:graphic>
          <a:graphicData uri="http://schemas.openxmlformats.org/presentationml/2006/ole">
            <p:oleObj spid="_x0000_s35842" name="Documento" r:id="rId3" imgW="5920991" imgH="2356785" progId="Word.Document.12">
              <p:embed/>
            </p:oleObj>
          </a:graphicData>
        </a:graphic>
      </p:graphicFrame>
      <p:sp>
        <p:nvSpPr>
          <p:cNvPr id="23" name="Rettangolo 22"/>
          <p:cNvSpPr/>
          <p:nvPr/>
        </p:nvSpPr>
        <p:spPr>
          <a:xfrm>
            <a:off x="145915" y="4772737"/>
            <a:ext cx="8852170" cy="707886"/>
          </a:xfrm>
          <a:prstGeom prst="rect">
            <a:avLst/>
          </a:prstGeom>
        </p:spPr>
        <p:txBody>
          <a:bodyPr wrap="square">
            <a:spAutoFit/>
          </a:bodyPr>
          <a:lstStyle/>
          <a:p>
            <a:r>
              <a:rPr lang="en-GB" sz="2000" dirty="0">
                <a:solidFill>
                  <a:srgbClr val="00B050"/>
                </a:solidFill>
              </a:rPr>
              <a:t>As we can see the values of dose and DPA should not endanger the cables.</a:t>
            </a:r>
            <a:endParaRPr lang="it-IT" sz="2000" dirty="0">
              <a:solidFill>
                <a:srgbClr val="00B050"/>
              </a:solidFill>
            </a:endParaRPr>
          </a:p>
          <a:p>
            <a:r>
              <a:rPr lang="en-GB" sz="2000" dirty="0">
                <a:solidFill>
                  <a:srgbClr val="00B050"/>
                </a:solidFill>
              </a:rPr>
              <a:t>Let’s remind that this configuration is a conservative one, being aside the first </a:t>
            </a:r>
            <a:r>
              <a:rPr lang="en-GB" sz="2000" dirty="0" smtClean="0">
                <a:solidFill>
                  <a:srgbClr val="00B050"/>
                </a:solidFill>
              </a:rPr>
              <a:t>quad.    </a:t>
            </a:r>
            <a:endParaRPr lang="it-IT" sz="2000" dirty="0">
              <a:solidFill>
                <a:srgbClr val="00B050"/>
              </a:solidFill>
            </a:endParaRPr>
          </a:p>
        </p:txBody>
      </p:sp>
      <p:sp>
        <p:nvSpPr>
          <p:cNvPr id="6"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22</a:t>
            </a:fld>
            <a:endParaRPr lang="en-US"/>
          </a:p>
        </p:txBody>
      </p:sp>
      <p:sp>
        <p:nvSpPr>
          <p:cNvPr id="8" name="Titolo 3"/>
          <p:cNvSpPr txBox="1">
            <a:spLocks/>
          </p:cNvSpPr>
          <p:nvPr/>
        </p:nvSpPr>
        <p:spPr>
          <a:xfrm>
            <a:off x="579438" y="139432"/>
            <a:ext cx="8229600" cy="914400"/>
          </a:xfrm>
          <a:prstGeom prst="rect">
            <a:avLst/>
          </a:prstGeom>
        </p:spPr>
        <p:txBody>
          <a:bodyPr vert="horz" lIns="36000" tIns="0" rIns="36000" bIns="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dirty="0" smtClean="0">
                <a:ln>
                  <a:noFill/>
                </a:ln>
                <a:solidFill>
                  <a:schemeClr val="accent1"/>
                </a:solidFill>
                <a:effectLst>
                  <a:outerShdw blurRad="63500" dist="63500" dir="2700000" algn="tl" rotWithShape="0">
                    <a:schemeClr val="bg1">
                      <a:lumMod val="75000"/>
                      <a:alpha val="50000"/>
                    </a:schemeClr>
                  </a:outerShdw>
                </a:effectLst>
                <a:uLnTx/>
                <a:uFillTx/>
                <a:latin typeface="+mj-lt"/>
                <a:ea typeface="+mj-ea"/>
                <a:cs typeface="+mj-cs"/>
              </a:rPr>
              <a:t>SC Link in FLUKA</a:t>
            </a:r>
            <a:endParaRPr kumimoji="0" lang="it-IT" sz="4000" b="0" i="0" u="none" strike="noStrike" kern="1200" cap="none" spc="0" normalizeH="0" baseline="0" noProof="0" dirty="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j-lt"/>
              <a:ea typeface="+mj-ea"/>
              <a:cs typeface="+mj-cs"/>
            </a:endParaRPr>
          </a:p>
        </p:txBody>
      </p:sp>
      <p:pic>
        <p:nvPicPr>
          <p:cNvPr id="13" name="Picture 3"/>
          <p:cNvPicPr>
            <a:picLocks noChangeAspect="1" noChangeArrowheads="1"/>
          </p:cNvPicPr>
          <p:nvPr/>
        </p:nvPicPr>
        <p:blipFill rotWithShape="1">
          <a:blip r:embed="rId2" cstate="email">
            <a:extLst>
              <a:ext uri="{28A0092B-C50C-407E-A947-70E740481C1C}">
                <a14:useLocalDpi xmlns:a14="http://schemas.microsoft.com/office/drawing/2010/main" xmlns="" val="0"/>
              </a:ext>
            </a:extLst>
          </a:blip>
          <a:srcRect l="16231" t="67087" r="39633" b="9024"/>
          <a:stretch/>
        </p:blipFill>
        <p:spPr bwMode="auto">
          <a:xfrm>
            <a:off x="222314" y="3501107"/>
            <a:ext cx="3384000" cy="25920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6" name="Rettangolo 15"/>
          <p:cNvSpPr/>
          <p:nvPr/>
        </p:nvSpPr>
        <p:spPr>
          <a:xfrm>
            <a:off x="152401" y="596632"/>
            <a:ext cx="8858249" cy="3985706"/>
          </a:xfrm>
          <a:prstGeom prst="rect">
            <a:avLst/>
          </a:prstGeom>
        </p:spPr>
        <p:txBody>
          <a:bodyPr wrap="square">
            <a:spAutoFit/>
          </a:bodyPr>
          <a:lstStyle/>
          <a:p>
            <a:pPr>
              <a:buFont typeface="Arial" charset="0"/>
              <a:buNone/>
              <a:defRPr/>
            </a:pPr>
            <a:endParaRPr lang="en-US" sz="2800" dirty="0" smtClean="0"/>
          </a:p>
          <a:p>
            <a:pPr>
              <a:buFont typeface="Arial" charset="0"/>
              <a:buNone/>
              <a:defRPr/>
            </a:pPr>
            <a:r>
              <a:rPr lang="en-US" sz="2800" dirty="0" smtClean="0"/>
              <a:t>•Refinement and definitive definition of the cable geometry  </a:t>
            </a:r>
          </a:p>
          <a:p>
            <a:pPr>
              <a:buFont typeface="Arial" charset="0"/>
              <a:buNone/>
              <a:defRPr/>
            </a:pPr>
            <a:endParaRPr lang="en-US" sz="2800" dirty="0"/>
          </a:p>
          <a:p>
            <a:pPr>
              <a:buFont typeface="Arial" charset="0"/>
              <a:buNone/>
              <a:defRPr/>
            </a:pPr>
            <a:r>
              <a:rPr lang="en-US" sz="2800" dirty="0" smtClean="0"/>
              <a:t>- MgB</a:t>
            </a:r>
            <a:r>
              <a:rPr lang="en-US" sz="2800" baseline="-25000" dirty="0" smtClean="0"/>
              <a:t>2</a:t>
            </a:r>
            <a:r>
              <a:rPr lang="en-US" sz="2800" dirty="0" smtClean="0"/>
              <a:t> bulk</a:t>
            </a:r>
          </a:p>
          <a:p>
            <a:pPr>
              <a:buFont typeface="Arial" charset="0"/>
              <a:buNone/>
              <a:defRPr/>
            </a:pPr>
            <a:r>
              <a:rPr lang="en-US" sz="2800" dirty="0" smtClean="0"/>
              <a:t> - MgB2+SS+Cu+He </a:t>
            </a:r>
          </a:p>
          <a:p>
            <a:pPr>
              <a:buFont typeface="Arial" charset="0"/>
              <a:buNone/>
              <a:defRPr/>
            </a:pPr>
            <a:r>
              <a:rPr lang="en-US" sz="2800" dirty="0" smtClean="0"/>
              <a:t>   homogeneous mixture </a:t>
            </a:r>
          </a:p>
          <a:p>
            <a:pPr>
              <a:buFont typeface="Arial" charset="0"/>
              <a:buNone/>
              <a:defRPr/>
            </a:pPr>
            <a:r>
              <a:rPr lang="en-US" sz="2800" dirty="0" smtClean="0"/>
              <a:t> - Detailed description</a:t>
            </a:r>
          </a:p>
          <a:p>
            <a:pPr>
              <a:buFont typeface="Arial" charset="0"/>
              <a:buNone/>
              <a:defRPr/>
            </a:pPr>
            <a:endParaRPr lang="en-US" sz="2800" dirty="0" smtClean="0"/>
          </a:p>
          <a:p>
            <a:pPr>
              <a:buFont typeface="Arial" charset="0"/>
              <a:buNone/>
              <a:defRPr/>
            </a:pPr>
            <a:endParaRPr lang="en-US" dirty="0"/>
          </a:p>
          <a:p>
            <a:pPr>
              <a:buFont typeface="Arial" charset="0"/>
              <a:buNone/>
              <a:defRPr/>
            </a:pPr>
            <a:r>
              <a:rPr lang="en-US" sz="1000" dirty="0" smtClean="0"/>
              <a:t>																Courtesy </a:t>
            </a:r>
            <a:r>
              <a:rPr lang="en-GB" sz="1100" dirty="0" smtClean="0">
                <a:solidFill>
                  <a:schemeClr val="tx2">
                    <a:lumMod val="50000"/>
                  </a:schemeClr>
                </a:solidFill>
              </a:rPr>
              <a:t>A</a:t>
            </a:r>
            <a:r>
              <a:rPr lang="en-GB" sz="1100" dirty="0">
                <a:solidFill>
                  <a:schemeClr val="tx2">
                    <a:lumMod val="50000"/>
                  </a:schemeClr>
                </a:solidFill>
              </a:rPr>
              <a:t>. </a:t>
            </a:r>
            <a:r>
              <a:rPr lang="en-GB" sz="1100" dirty="0" err="1" smtClean="0">
                <a:solidFill>
                  <a:schemeClr val="tx2">
                    <a:lumMod val="50000"/>
                  </a:schemeClr>
                </a:solidFill>
              </a:rPr>
              <a:t>Ballarino</a:t>
            </a:r>
            <a:endParaRPr lang="en-US" sz="1100" dirty="0" smtClean="0"/>
          </a:p>
        </p:txBody>
      </p:sp>
      <p:sp>
        <p:nvSpPr>
          <p:cNvPr id="18" name="TextBox 6"/>
          <p:cNvSpPr txBox="1"/>
          <p:nvPr/>
        </p:nvSpPr>
        <p:spPr>
          <a:xfrm>
            <a:off x="4434150" y="4797107"/>
            <a:ext cx="1842119" cy="400110"/>
          </a:xfrm>
          <a:prstGeom prst="rect">
            <a:avLst/>
          </a:prstGeom>
          <a:noFill/>
          <a:ln w="34925">
            <a:solidFill>
              <a:srgbClr val="0036A2"/>
            </a:solidFill>
          </a:ln>
        </p:spPr>
        <p:txBody>
          <a:bodyPr wrap="square" rtlCol="0">
            <a:spAutoFit/>
          </a:bodyPr>
          <a:lstStyle/>
          <a:p>
            <a:r>
              <a:rPr lang="en-GB" sz="2000" dirty="0" smtClean="0">
                <a:solidFill>
                  <a:srgbClr val="0036A2"/>
                </a:solidFill>
                <a:sym typeface="Symbol"/>
              </a:rPr>
              <a:t></a:t>
            </a:r>
            <a:r>
              <a:rPr lang="en-GB" sz="2000" dirty="0" err="1" smtClean="0">
                <a:solidFill>
                  <a:srgbClr val="0036A2"/>
                </a:solidFill>
                <a:sym typeface="Symbol"/>
              </a:rPr>
              <a:t>ext</a:t>
            </a:r>
            <a:r>
              <a:rPr lang="en-GB" sz="2000" dirty="0" smtClean="0">
                <a:solidFill>
                  <a:srgbClr val="0036A2"/>
                </a:solidFill>
                <a:sym typeface="Symbol"/>
              </a:rPr>
              <a:t>  65 mm</a:t>
            </a:r>
            <a:endParaRPr lang="en-GB" sz="2000" dirty="0">
              <a:solidFill>
                <a:srgbClr val="0036A2"/>
              </a:solidFill>
            </a:endParaRPr>
          </a:p>
        </p:txBody>
      </p:sp>
      <p:pic>
        <p:nvPicPr>
          <p:cNvPr id="19" name="Picture 9"/>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l="5908" t="538" r="5013" b="3475"/>
          <a:stretch/>
        </p:blipFill>
        <p:spPr bwMode="auto">
          <a:xfrm>
            <a:off x="4258755" y="2520845"/>
            <a:ext cx="2192910" cy="21897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grpSp>
        <p:nvGrpSpPr>
          <p:cNvPr id="20" name="Group 7"/>
          <p:cNvGrpSpPr/>
          <p:nvPr/>
        </p:nvGrpSpPr>
        <p:grpSpPr>
          <a:xfrm>
            <a:off x="6520331" y="2816704"/>
            <a:ext cx="2288707" cy="1229551"/>
            <a:chOff x="401636" y="935592"/>
            <a:chExt cx="3058299" cy="1618288"/>
          </a:xfrm>
        </p:grpSpPr>
        <p:pic>
          <p:nvPicPr>
            <p:cNvPr id="21" name="Picture 7"/>
            <p:cNvPicPr>
              <a:picLocks noChangeAspect="1" noChangeArrowheads="1"/>
            </p:cNvPicPr>
            <p:nvPr/>
          </p:nvPicPr>
          <p:blipFill>
            <a:blip r:embed="rId4" cstate="email">
              <a:extLst>
                <a:ext uri="{28A0092B-C50C-407E-A947-70E740481C1C}">
                  <a14:useLocalDpi xmlns:a14="http://schemas.microsoft.com/office/drawing/2010/main" xmlns="" val="0"/>
                </a:ext>
              </a:extLst>
            </a:blip>
            <a:srcRect/>
            <a:stretch>
              <a:fillRect/>
            </a:stretch>
          </p:blipFill>
          <p:spPr bwMode="auto">
            <a:xfrm>
              <a:off x="401636" y="1952625"/>
              <a:ext cx="781050" cy="5619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TextBox 17"/>
            <p:cNvSpPr txBox="1"/>
            <p:nvPr/>
          </p:nvSpPr>
          <p:spPr>
            <a:xfrm>
              <a:off x="1378745" y="1824729"/>
              <a:ext cx="2081190" cy="729151"/>
            </a:xfrm>
            <a:prstGeom prst="rect">
              <a:avLst/>
            </a:prstGeom>
            <a:noFill/>
            <a:ln w="3175">
              <a:solidFill>
                <a:schemeClr val="tx1"/>
              </a:solidFill>
            </a:ln>
          </p:spPr>
          <p:txBody>
            <a:bodyPr wrap="none" tIns="0" bIns="0" rtlCol="0">
              <a:spAutoFit/>
            </a:bodyPr>
            <a:lstStyle/>
            <a:p>
              <a:r>
                <a:rPr lang="en-GB" b="1" dirty="0" smtClean="0"/>
                <a:t>18 MgB</a:t>
              </a:r>
              <a:r>
                <a:rPr lang="en-GB" b="1" baseline="-25000" dirty="0" smtClean="0"/>
                <a:t>2</a:t>
              </a:r>
              <a:r>
                <a:rPr lang="en-GB" b="1" dirty="0" smtClean="0"/>
                <a:t> wires</a:t>
              </a:r>
            </a:p>
            <a:p>
              <a:r>
                <a:rPr lang="en-GB" b="1" dirty="0" smtClean="0">
                  <a:sym typeface="Symbol"/>
                </a:rPr>
                <a:t> = 6.5 mm</a:t>
              </a:r>
              <a:endParaRPr lang="en-GB" b="1" dirty="0"/>
            </a:p>
          </p:txBody>
        </p:sp>
        <p:pic>
          <p:nvPicPr>
            <p:cNvPr id="23" name="Picture 2"/>
            <p:cNvPicPr>
              <a:picLocks noChangeAspect="1" noChangeArrowheads="1"/>
            </p:cNvPicPr>
            <p:nvPr/>
          </p:nvPicPr>
          <p:blipFill>
            <a:blip r:embed="rId5" cstate="email">
              <a:extLst>
                <a:ext uri="{28A0092B-C50C-407E-A947-70E740481C1C}">
                  <a14:useLocalDpi xmlns:a14="http://schemas.microsoft.com/office/drawing/2010/main" xmlns="" val="0"/>
                </a:ext>
              </a:extLst>
            </a:blip>
            <a:srcRect/>
            <a:stretch>
              <a:fillRect/>
            </a:stretch>
          </p:blipFill>
          <p:spPr bwMode="auto">
            <a:xfrm>
              <a:off x="619125" y="1143000"/>
              <a:ext cx="219075" cy="16192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24" name="Picture 3"/>
            <p:cNvPicPr>
              <a:picLocks noChangeAspect="1" noChangeArrowheads="1"/>
            </p:cNvPicPr>
            <p:nvPr/>
          </p:nvPicPr>
          <p:blipFill>
            <a:blip r:embed="rId6" cstate="email">
              <a:extLst>
                <a:ext uri="{28A0092B-C50C-407E-A947-70E740481C1C}">
                  <a14:useLocalDpi xmlns:a14="http://schemas.microsoft.com/office/drawing/2010/main" xmlns="" val="0"/>
                </a:ext>
              </a:extLst>
            </a:blip>
            <a:srcRect/>
            <a:stretch>
              <a:fillRect/>
            </a:stretch>
          </p:blipFill>
          <p:spPr bwMode="auto">
            <a:xfrm>
              <a:off x="638175" y="1600200"/>
              <a:ext cx="200025" cy="1714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5" name="TextBox 20"/>
            <p:cNvSpPr txBox="1"/>
            <p:nvPr/>
          </p:nvSpPr>
          <p:spPr>
            <a:xfrm>
              <a:off x="1451903" y="935592"/>
              <a:ext cx="429926" cy="369332"/>
            </a:xfrm>
            <a:prstGeom prst="rect">
              <a:avLst/>
            </a:prstGeom>
            <a:noFill/>
          </p:spPr>
          <p:txBody>
            <a:bodyPr wrap="none" rtlCol="0">
              <a:spAutoFit/>
            </a:bodyPr>
            <a:lstStyle/>
            <a:p>
              <a:r>
                <a:rPr lang="en-GB" b="1" dirty="0" smtClean="0">
                  <a:sym typeface="Symbol"/>
                </a:rPr>
                <a:t>Cu</a:t>
              </a:r>
            </a:p>
          </p:txBody>
        </p:sp>
        <p:sp>
          <p:nvSpPr>
            <p:cNvPr id="26" name="TextBox 21"/>
            <p:cNvSpPr txBox="1"/>
            <p:nvPr/>
          </p:nvSpPr>
          <p:spPr>
            <a:xfrm>
              <a:off x="1182686" y="1320161"/>
              <a:ext cx="2124299" cy="369332"/>
            </a:xfrm>
            <a:prstGeom prst="rect">
              <a:avLst/>
            </a:prstGeom>
            <a:noFill/>
          </p:spPr>
          <p:txBody>
            <a:bodyPr wrap="none" rtlCol="0">
              <a:spAutoFit/>
            </a:bodyPr>
            <a:lstStyle/>
            <a:p>
              <a:r>
                <a:rPr lang="en-GB" b="1" dirty="0" smtClean="0">
                  <a:sym typeface="Symbol"/>
                </a:rPr>
                <a:t>MgB</a:t>
              </a:r>
              <a:r>
                <a:rPr lang="en-GB" b="1" baseline="-25000" dirty="0" smtClean="0">
                  <a:sym typeface="Symbol"/>
                </a:rPr>
                <a:t>2 </a:t>
              </a:r>
              <a:r>
                <a:rPr lang="en-GB" b="1" dirty="0" smtClean="0">
                  <a:sym typeface="Symbol"/>
                </a:rPr>
                <a:t>,  = 0.85 mm</a:t>
              </a:r>
              <a:r>
                <a:rPr lang="en-GB" b="1" baseline="-25000" dirty="0" smtClean="0">
                  <a:sym typeface="Symbol"/>
                </a:rPr>
                <a:t> </a:t>
              </a:r>
            </a:p>
          </p:txBody>
        </p:sp>
      </p:grpSp>
      <p:sp>
        <p:nvSpPr>
          <p:cNvPr id="27" name="Rettangolo 26"/>
          <p:cNvSpPr/>
          <p:nvPr/>
        </p:nvSpPr>
        <p:spPr>
          <a:xfrm>
            <a:off x="4127564" y="2518283"/>
            <a:ext cx="5016435" cy="2787142"/>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8" name="CasellaDiTesto 27"/>
          <p:cNvSpPr txBox="1"/>
          <p:nvPr/>
        </p:nvSpPr>
        <p:spPr>
          <a:xfrm>
            <a:off x="942764" y="6080689"/>
            <a:ext cx="1943100" cy="369332"/>
          </a:xfrm>
          <a:prstGeom prst="rect">
            <a:avLst/>
          </a:prstGeom>
          <a:noFill/>
        </p:spPr>
        <p:txBody>
          <a:bodyPr wrap="square" rtlCol="0">
            <a:spAutoFit/>
          </a:bodyPr>
          <a:lstStyle/>
          <a:p>
            <a:r>
              <a:rPr lang="it-IT" dirty="0" smtClean="0"/>
              <a:t>FLUKA </a:t>
            </a:r>
            <a:r>
              <a:rPr lang="it-IT" dirty="0" err="1" smtClean="0"/>
              <a:t>geometry</a:t>
            </a:r>
            <a:endParaRPr lang="it-IT" dirty="0"/>
          </a:p>
        </p:txBody>
      </p:sp>
      <p:sp>
        <p:nvSpPr>
          <p:cNvPr id="17"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23</a:t>
            </a:fld>
            <a:endParaRPr lang="en-US"/>
          </a:p>
        </p:txBody>
      </p:sp>
      <p:sp>
        <p:nvSpPr>
          <p:cNvPr id="6" name="Rectangle 3"/>
          <p:cNvSpPr>
            <a:spLocks noChangeArrowheads="1"/>
          </p:cNvSpPr>
          <p:nvPr/>
        </p:nvSpPr>
        <p:spPr bwMode="auto">
          <a:xfrm>
            <a:off x="368154" y="1157797"/>
            <a:ext cx="8134578"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Two possible routings of the SCL have been investigated:</a:t>
            </a:r>
            <a:endParaRPr kumimoji="0" lang="it-IT"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Picture 2" descr="Immagine12"/>
          <p:cNvPicPr>
            <a:picLocks noChangeAspect="1" noChangeArrowheads="1"/>
          </p:cNvPicPr>
          <p:nvPr/>
        </p:nvPicPr>
        <p:blipFill>
          <a:blip r:embed="rId2" cstate="print"/>
          <a:srcRect/>
          <a:stretch>
            <a:fillRect/>
          </a:stretch>
        </p:blipFill>
        <p:spPr bwMode="auto">
          <a:xfrm>
            <a:off x="3228975" y="1864492"/>
            <a:ext cx="5762625" cy="1847850"/>
          </a:xfrm>
          <a:prstGeom prst="rect">
            <a:avLst/>
          </a:prstGeom>
          <a:noFill/>
        </p:spPr>
      </p:pic>
      <p:pic>
        <p:nvPicPr>
          <p:cNvPr id="8" name="Immagine 7"/>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3184121" y="3814445"/>
            <a:ext cx="5768340" cy="2723515"/>
          </a:xfrm>
          <a:prstGeom prst="rect">
            <a:avLst/>
          </a:prstGeom>
        </p:spPr>
      </p:pic>
      <p:sp>
        <p:nvSpPr>
          <p:cNvPr id="9" name="Rectangle 3"/>
          <p:cNvSpPr>
            <a:spLocks noChangeArrowheads="1"/>
          </p:cNvSpPr>
          <p:nvPr/>
        </p:nvSpPr>
        <p:spPr bwMode="auto">
          <a:xfrm>
            <a:off x="152400" y="3873673"/>
            <a:ext cx="2792681" cy="70788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 Arrive from surface   </a:t>
            </a:r>
          </a:p>
          <a:p>
            <a:pPr marL="0" marR="0" lvl="0" indent="0" algn="l" defTabSz="914400" rtl="0" eaLnBrk="0" fontAlgn="base" latinLnBrk="0" hangingPunct="0">
              <a:lnSpc>
                <a:spcPct val="100000"/>
              </a:lnSpc>
              <a:spcBef>
                <a:spcPct val="0"/>
              </a:spcBef>
              <a:spcAft>
                <a:spcPct val="0"/>
              </a:spcAft>
              <a:buClrTx/>
              <a:buSzTx/>
              <a:buFontTx/>
              <a:buNone/>
              <a:tabLst/>
            </a:pPr>
            <a:r>
              <a:rPr lang="en-GB" sz="2000" dirty="0" smtClean="0">
                <a:latin typeface="Arial" pitchFamily="34" charset="0"/>
                <a:ea typeface="Times New Roman" pitchFamily="18" charset="0"/>
                <a:cs typeface="Arial" pitchFamily="34" charset="0"/>
              </a:rPr>
              <a:t>     </a:t>
            </a: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after D1 </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Rectangle 3"/>
          <p:cNvSpPr>
            <a:spLocks noChangeArrowheads="1"/>
          </p:cNvSpPr>
          <p:nvPr/>
        </p:nvSpPr>
        <p:spPr bwMode="auto">
          <a:xfrm>
            <a:off x="0" y="1773350"/>
            <a:ext cx="3228975"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1) </a:t>
            </a:r>
            <a:r>
              <a:rPr lang="en-GB" sz="2000" dirty="0" smtClean="0">
                <a:latin typeface="Arial" pitchFamily="34" charset="0"/>
                <a:ea typeface="Times New Roman" pitchFamily="18" charset="0"/>
                <a:cs typeface="Arial" pitchFamily="34" charset="0"/>
              </a:rPr>
              <a:t>A</a:t>
            </a: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rrive from surface closer to IP1</a:t>
            </a:r>
            <a:r>
              <a:rPr lang="en-GB" sz="2000" dirty="0" smtClean="0">
                <a:latin typeface="Arial" pitchFamily="34" charset="0"/>
                <a:ea typeface="Times New Roman" pitchFamily="18" charset="0"/>
                <a:cs typeface="Arial" pitchFamily="34" charset="0"/>
              </a:rPr>
              <a:t>.</a:t>
            </a:r>
            <a:r>
              <a:rPr kumimoji="0" lang="en-GB"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The SCL runs aside the triplet and then connect to the Connection Module (CM), aside the beam pipe</a:t>
            </a:r>
            <a:endParaRPr kumimoji="0" lang="it-IT"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11" name="Titolo 3"/>
          <p:cNvSpPr>
            <a:spLocks noGrp="1"/>
          </p:cNvSpPr>
          <p:nvPr>
            <p:ph type="title"/>
          </p:nvPr>
        </p:nvSpPr>
        <p:spPr>
          <a:xfrm>
            <a:off x="457200" y="243397"/>
            <a:ext cx="8229600" cy="914400"/>
          </a:xfrm>
        </p:spPr>
        <p:txBody>
          <a:bodyPr/>
          <a:lstStyle/>
          <a:p>
            <a:pPr algn="ctr"/>
            <a:r>
              <a:rPr lang="it-IT" b="1" dirty="0" smtClean="0">
                <a:solidFill>
                  <a:srgbClr val="0070C0"/>
                </a:solidFill>
              </a:rPr>
              <a:t>SCL </a:t>
            </a:r>
            <a:r>
              <a:rPr lang="it-IT" b="1" dirty="0" err="1" smtClean="0">
                <a:solidFill>
                  <a:srgbClr val="0070C0"/>
                </a:solidFill>
              </a:rPr>
              <a:t>Routing</a:t>
            </a:r>
            <a:r>
              <a:rPr lang="it-IT" b="1" dirty="0" smtClean="0">
                <a:solidFill>
                  <a:srgbClr val="0070C0"/>
                </a:solidFill>
              </a:rPr>
              <a:t> </a:t>
            </a:r>
            <a:r>
              <a:rPr lang="it-IT" b="1" dirty="0" err="1" smtClean="0">
                <a:solidFill>
                  <a:srgbClr val="0070C0"/>
                </a:solidFill>
              </a:rPr>
              <a:t>into</a:t>
            </a:r>
            <a:r>
              <a:rPr lang="it-IT" b="1" dirty="0" smtClean="0">
                <a:solidFill>
                  <a:srgbClr val="0070C0"/>
                </a:solidFill>
              </a:rPr>
              <a:t> the tunnel</a:t>
            </a:r>
            <a:endParaRPr lang="it-IT" sz="3600" dirty="0">
              <a:solidFill>
                <a:srgbClr val="0070C0"/>
              </a:solidFill>
            </a:endParaRPr>
          </a:p>
        </p:txBody>
      </p:sp>
      <p:pic>
        <p:nvPicPr>
          <p:cNvPr id="12" name="Immagine 98" descr="V:\HL-LHC-WP6\Presentazioni e articoli miei\IPAC15\Front_View.jpg"/>
          <p:cNvPicPr>
            <a:picLocks noChangeAspect="1"/>
          </p:cNvPicPr>
          <p:nvPr/>
        </p:nvPicPr>
        <p:blipFill>
          <a:blip r:embed="rId4" cstate="print"/>
          <a:srcRect/>
          <a:stretch>
            <a:fillRect/>
          </a:stretch>
        </p:blipFill>
        <p:spPr bwMode="auto">
          <a:xfrm>
            <a:off x="457200" y="4581559"/>
            <a:ext cx="2574088" cy="2127221"/>
          </a:xfrm>
          <a:prstGeom prst="rect">
            <a:avLst/>
          </a:prstGeom>
          <a:noFill/>
          <a:ln w="9525">
            <a:noFill/>
            <a:miter lim="800000"/>
            <a:headEnd/>
            <a:tailEnd/>
          </a:ln>
        </p:spPr>
      </p:pic>
      <p:sp>
        <p:nvSpPr>
          <p:cNvPr id="13"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24</a:t>
            </a:fld>
            <a:endParaRPr lang="en-US"/>
          </a:p>
        </p:txBody>
      </p:sp>
      <p:sp>
        <p:nvSpPr>
          <p:cNvPr id="5"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24</a:t>
            </a:fld>
            <a:endParaRPr lang="en-US"/>
          </a:p>
        </p:txBody>
      </p:sp>
      <p:sp>
        <p:nvSpPr>
          <p:cNvPr id="6"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24</a:t>
            </a:fld>
            <a:endParaRPr lang="en-US"/>
          </a:p>
        </p:txBody>
      </p:sp>
      <p:sp>
        <p:nvSpPr>
          <p:cNvPr id="7" name="Titolo 3"/>
          <p:cNvSpPr txBox="1">
            <a:spLocks/>
          </p:cNvSpPr>
          <p:nvPr/>
        </p:nvSpPr>
        <p:spPr>
          <a:xfrm>
            <a:off x="457200" y="274638"/>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it-IT" b="1" dirty="0" err="1" smtClean="0">
                <a:solidFill>
                  <a:schemeClr val="accent1"/>
                </a:solidFill>
              </a:rPr>
              <a:t>Particle</a:t>
            </a:r>
            <a:r>
              <a:rPr lang="it-IT" b="1" dirty="0" smtClean="0">
                <a:solidFill>
                  <a:schemeClr val="accent1"/>
                </a:solidFill>
              </a:rPr>
              <a:t> </a:t>
            </a:r>
            <a:r>
              <a:rPr lang="it-IT" b="1" dirty="0" err="1" smtClean="0">
                <a:solidFill>
                  <a:schemeClr val="accent1"/>
                </a:solidFill>
              </a:rPr>
              <a:t>Fluencies</a:t>
            </a:r>
            <a:r>
              <a:rPr lang="it-IT" b="1" dirty="0" smtClean="0">
                <a:solidFill>
                  <a:schemeClr val="accent1"/>
                </a:solidFill>
              </a:rPr>
              <a:t> (</a:t>
            </a:r>
            <a:r>
              <a:rPr lang="it-IT" b="1" dirty="0" err="1" smtClean="0">
                <a:solidFill>
                  <a:schemeClr val="accent1"/>
                </a:solidFill>
              </a:rPr>
              <a:t>option</a:t>
            </a:r>
            <a:r>
              <a:rPr lang="it-IT" b="1" dirty="0" smtClean="0">
                <a:solidFill>
                  <a:schemeClr val="accent1"/>
                </a:solidFill>
              </a:rPr>
              <a:t> 1) </a:t>
            </a:r>
            <a:br>
              <a:rPr lang="it-IT" b="1" dirty="0" smtClean="0">
                <a:solidFill>
                  <a:schemeClr val="accent1"/>
                </a:solidFill>
              </a:rPr>
            </a:br>
            <a:r>
              <a:rPr lang="it-IT" sz="2000" dirty="0" smtClean="0">
                <a:solidFill>
                  <a:schemeClr val="accent1"/>
                </a:solidFill>
              </a:rPr>
              <a:t>(</a:t>
            </a:r>
            <a:r>
              <a:rPr lang="it-IT" sz="2000" dirty="0" err="1" smtClean="0">
                <a:solidFill>
                  <a:schemeClr val="accent1"/>
                </a:solidFill>
              </a:rPr>
              <a:t>From</a:t>
            </a:r>
            <a:r>
              <a:rPr lang="it-IT" sz="2000" dirty="0" smtClean="0">
                <a:solidFill>
                  <a:schemeClr val="accent1"/>
                </a:solidFill>
              </a:rPr>
              <a:t> Q1 </a:t>
            </a:r>
            <a:r>
              <a:rPr lang="it-IT" sz="2000" dirty="0" err="1" smtClean="0">
                <a:solidFill>
                  <a:schemeClr val="accent1"/>
                </a:solidFill>
              </a:rPr>
              <a:t>to</a:t>
            </a:r>
            <a:r>
              <a:rPr lang="it-IT" sz="2000" dirty="0" smtClean="0">
                <a:solidFill>
                  <a:schemeClr val="accent1"/>
                </a:solidFill>
              </a:rPr>
              <a:t> the SCL 1 m </a:t>
            </a:r>
            <a:r>
              <a:rPr lang="it-IT" sz="2000" dirty="0" err="1" smtClean="0">
                <a:solidFill>
                  <a:schemeClr val="accent1"/>
                </a:solidFill>
              </a:rPr>
              <a:t>above</a:t>
            </a:r>
            <a:r>
              <a:rPr lang="it-IT" sz="2000" dirty="0" smtClean="0">
                <a:solidFill>
                  <a:schemeClr val="accent1"/>
                </a:solidFill>
              </a:rPr>
              <a:t> Q1)</a:t>
            </a:r>
            <a:endParaRPr lang="it-IT" sz="2000" dirty="0"/>
          </a:p>
        </p:txBody>
      </p:sp>
      <p:sp>
        <p:nvSpPr>
          <p:cNvPr id="8" name="CasellaDiTesto 7"/>
          <p:cNvSpPr txBox="1"/>
          <p:nvPr/>
        </p:nvSpPr>
        <p:spPr>
          <a:xfrm>
            <a:off x="-1" y="4503248"/>
            <a:ext cx="9345881" cy="2062103"/>
          </a:xfrm>
          <a:prstGeom prst="rect">
            <a:avLst/>
          </a:prstGeom>
          <a:noFill/>
        </p:spPr>
        <p:txBody>
          <a:bodyPr wrap="square" rtlCol="0">
            <a:spAutoFit/>
          </a:bodyPr>
          <a:lstStyle/>
          <a:p>
            <a:r>
              <a:rPr lang="it-IT" sz="1600" dirty="0" smtClean="0"/>
              <a:t>							</a:t>
            </a:r>
            <a:r>
              <a:rPr lang="it-IT" sz="1600" b="1" dirty="0" err="1" smtClean="0"/>
              <a:t>Escaping</a:t>
            </a:r>
            <a:r>
              <a:rPr lang="it-IT" sz="1600" b="1" dirty="0" smtClean="0"/>
              <a:t> </a:t>
            </a:r>
            <a:r>
              <a:rPr lang="it-IT" sz="1600" b="1" dirty="0" err="1" smtClean="0"/>
              <a:t>from</a:t>
            </a:r>
            <a:r>
              <a:rPr lang="it-IT" sz="1600" b="1" dirty="0" smtClean="0"/>
              <a:t> Q1</a:t>
            </a:r>
          </a:p>
          <a:p>
            <a:r>
              <a:rPr lang="it-IT" sz="1600" dirty="0" smtClean="0"/>
              <a:t>	28%  </a:t>
            </a:r>
            <a:r>
              <a:rPr lang="it-IT" sz="1600" dirty="0" err="1" smtClean="0"/>
              <a:t>photons</a:t>
            </a:r>
            <a:r>
              <a:rPr lang="it-IT" sz="1600" dirty="0" smtClean="0"/>
              <a:t> (1250 ph/</a:t>
            </a:r>
            <a:r>
              <a:rPr lang="it-IT" sz="1600" dirty="0" err="1" smtClean="0"/>
              <a:t>event</a:t>
            </a:r>
            <a:r>
              <a:rPr lang="it-IT" sz="1600" dirty="0" smtClean="0"/>
              <a:t>)      		9%  </a:t>
            </a:r>
            <a:r>
              <a:rPr lang="it-IT" sz="1600" dirty="0" err="1" smtClean="0"/>
              <a:t>of</a:t>
            </a:r>
            <a:r>
              <a:rPr lang="it-IT" sz="1600" dirty="0" smtClean="0"/>
              <a:t> the </a:t>
            </a:r>
            <a:r>
              <a:rPr lang="it-IT" sz="1600" dirty="0" err="1" smtClean="0"/>
              <a:t>kinetic</a:t>
            </a:r>
            <a:r>
              <a:rPr lang="it-IT" sz="1600" dirty="0" smtClean="0"/>
              <a:t> </a:t>
            </a:r>
            <a:r>
              <a:rPr lang="it-IT" sz="1600" dirty="0" err="1" smtClean="0"/>
              <a:t>energy</a:t>
            </a:r>
            <a:r>
              <a:rPr lang="it-IT" sz="1600" dirty="0" smtClean="0"/>
              <a:t> </a:t>
            </a:r>
            <a:r>
              <a:rPr lang="it-IT" sz="1600" dirty="0" err="1" smtClean="0"/>
              <a:t>is</a:t>
            </a:r>
            <a:r>
              <a:rPr lang="it-IT" sz="1600" dirty="0" smtClean="0"/>
              <a:t> </a:t>
            </a:r>
            <a:r>
              <a:rPr lang="it-IT" sz="1600" dirty="0" err="1" smtClean="0"/>
              <a:t>from</a:t>
            </a:r>
            <a:r>
              <a:rPr lang="it-IT" sz="1600" dirty="0" smtClean="0"/>
              <a:t> </a:t>
            </a:r>
            <a:r>
              <a:rPr lang="it-IT" sz="1600" dirty="0" err="1" smtClean="0"/>
              <a:t>photons</a:t>
            </a:r>
            <a:r>
              <a:rPr lang="it-IT" sz="1600" dirty="0" smtClean="0"/>
              <a:t> (3.2 </a:t>
            </a:r>
            <a:r>
              <a:rPr lang="it-IT" sz="1600" dirty="0" err="1" smtClean="0"/>
              <a:t>GeV</a:t>
            </a:r>
            <a:r>
              <a:rPr lang="it-IT" sz="1600" dirty="0" smtClean="0"/>
              <a:t>/</a:t>
            </a:r>
            <a:r>
              <a:rPr lang="it-IT" sz="1600" dirty="0" err="1" smtClean="0"/>
              <a:t>event</a:t>
            </a:r>
            <a:r>
              <a:rPr lang="it-IT" sz="1600" dirty="0" smtClean="0"/>
              <a:t>)</a:t>
            </a:r>
          </a:p>
          <a:p>
            <a:r>
              <a:rPr lang="it-IT" sz="1600" dirty="0" smtClean="0"/>
              <a:t>	71%  </a:t>
            </a:r>
            <a:r>
              <a:rPr lang="it-IT" sz="1600" dirty="0" err="1" smtClean="0"/>
              <a:t>neutrons</a:t>
            </a:r>
            <a:r>
              <a:rPr lang="it-IT" sz="1600" dirty="0" smtClean="0"/>
              <a:t> (3143 n/</a:t>
            </a:r>
            <a:r>
              <a:rPr lang="it-IT" sz="1600" dirty="0" err="1" smtClean="0"/>
              <a:t>event</a:t>
            </a:r>
            <a:r>
              <a:rPr lang="it-IT" sz="1600" dirty="0" smtClean="0"/>
              <a:t>)		         65%  </a:t>
            </a:r>
            <a:r>
              <a:rPr lang="it-IT" sz="1600" dirty="0" err="1" smtClean="0"/>
              <a:t>from</a:t>
            </a:r>
            <a:r>
              <a:rPr lang="it-IT" sz="1600" dirty="0" smtClean="0"/>
              <a:t> </a:t>
            </a:r>
            <a:r>
              <a:rPr lang="it-IT" sz="1600" dirty="0" err="1" smtClean="0"/>
              <a:t>neutrons</a:t>
            </a:r>
            <a:r>
              <a:rPr lang="it-IT" sz="1600" dirty="0" smtClean="0"/>
              <a:t> (22.8 </a:t>
            </a:r>
            <a:r>
              <a:rPr lang="it-IT" sz="1600" dirty="0" err="1" smtClean="0"/>
              <a:t>GeV</a:t>
            </a:r>
            <a:r>
              <a:rPr lang="it-IT" sz="1600" dirty="0" smtClean="0"/>
              <a:t>/</a:t>
            </a:r>
            <a:r>
              <a:rPr lang="it-IT" sz="1600" dirty="0" err="1" smtClean="0"/>
              <a:t>event</a:t>
            </a:r>
            <a:r>
              <a:rPr lang="it-IT" sz="1600" dirty="0" smtClean="0"/>
              <a:t>)</a:t>
            </a:r>
          </a:p>
          <a:p>
            <a:r>
              <a:rPr lang="it-IT" sz="1600" dirty="0" smtClean="0"/>
              <a:t>			</a:t>
            </a:r>
          </a:p>
          <a:p>
            <a:r>
              <a:rPr lang="it-IT" sz="1600" dirty="0" smtClean="0"/>
              <a:t>							</a:t>
            </a:r>
            <a:r>
              <a:rPr lang="it-IT" sz="1600" b="1" dirty="0" err="1" smtClean="0"/>
              <a:t>Entering</a:t>
            </a:r>
            <a:r>
              <a:rPr lang="it-IT" sz="1600" b="1" dirty="0" smtClean="0"/>
              <a:t> the SCL</a:t>
            </a:r>
          </a:p>
          <a:p>
            <a:r>
              <a:rPr lang="it-IT" sz="1600" dirty="0" smtClean="0"/>
              <a:t>	33%  </a:t>
            </a:r>
            <a:r>
              <a:rPr lang="it-IT" sz="1600" dirty="0" err="1" smtClean="0"/>
              <a:t>photons</a:t>
            </a:r>
            <a:r>
              <a:rPr lang="it-IT" sz="1600" dirty="0" smtClean="0"/>
              <a:t>  (12.5 ph/</a:t>
            </a:r>
            <a:r>
              <a:rPr lang="it-IT" sz="1600" dirty="0" err="1" smtClean="0"/>
              <a:t>event</a:t>
            </a:r>
            <a:r>
              <a:rPr lang="it-IT" sz="1600" dirty="0" smtClean="0"/>
              <a:t>)     		         14%  </a:t>
            </a:r>
            <a:r>
              <a:rPr lang="it-IT" sz="1600" dirty="0" err="1" smtClean="0"/>
              <a:t>of</a:t>
            </a:r>
            <a:r>
              <a:rPr lang="it-IT" sz="1600" dirty="0" smtClean="0"/>
              <a:t> the </a:t>
            </a:r>
            <a:r>
              <a:rPr lang="it-IT" sz="1600" dirty="0" err="1" smtClean="0"/>
              <a:t>kinetic</a:t>
            </a:r>
            <a:r>
              <a:rPr lang="it-IT" sz="1600" dirty="0" smtClean="0"/>
              <a:t> </a:t>
            </a:r>
            <a:r>
              <a:rPr lang="it-IT" sz="1600" dirty="0" err="1" smtClean="0"/>
              <a:t>energy</a:t>
            </a:r>
            <a:r>
              <a:rPr lang="it-IT" sz="1600" dirty="0" smtClean="0"/>
              <a:t> </a:t>
            </a:r>
            <a:r>
              <a:rPr lang="it-IT" sz="1600" dirty="0" err="1" smtClean="0"/>
              <a:t>is</a:t>
            </a:r>
            <a:r>
              <a:rPr lang="it-IT" sz="1600" dirty="0" smtClean="0"/>
              <a:t> </a:t>
            </a:r>
            <a:r>
              <a:rPr lang="it-IT" sz="1600" dirty="0" err="1" smtClean="0"/>
              <a:t>from</a:t>
            </a:r>
            <a:r>
              <a:rPr lang="it-IT" sz="1600" dirty="0" smtClean="0"/>
              <a:t> </a:t>
            </a:r>
            <a:r>
              <a:rPr lang="it-IT" sz="1600" dirty="0" err="1" smtClean="0"/>
              <a:t>photons</a:t>
            </a:r>
            <a:r>
              <a:rPr lang="it-IT" sz="1600" dirty="0" smtClean="0"/>
              <a:t> (33.8 </a:t>
            </a:r>
            <a:r>
              <a:rPr lang="it-IT" sz="1600" dirty="0" err="1" smtClean="0"/>
              <a:t>MeV</a:t>
            </a:r>
            <a:r>
              <a:rPr lang="it-IT" sz="1600" dirty="0" smtClean="0"/>
              <a:t>/</a:t>
            </a:r>
            <a:r>
              <a:rPr lang="it-IT" sz="1600" dirty="0" err="1" smtClean="0"/>
              <a:t>event</a:t>
            </a:r>
            <a:endParaRPr lang="it-IT" sz="1600" dirty="0" smtClean="0"/>
          </a:p>
          <a:p>
            <a:r>
              <a:rPr lang="it-IT" sz="1600" dirty="0" smtClean="0"/>
              <a:t>	67%  are </a:t>
            </a:r>
            <a:r>
              <a:rPr lang="it-IT" sz="1600" dirty="0" err="1" smtClean="0"/>
              <a:t>neutrons</a:t>
            </a:r>
            <a:r>
              <a:rPr lang="it-IT" sz="1600" dirty="0" smtClean="0"/>
              <a:t> (25.4 n/</a:t>
            </a:r>
            <a:r>
              <a:rPr lang="it-IT" sz="1600" dirty="0" err="1" smtClean="0"/>
              <a:t>event</a:t>
            </a:r>
            <a:r>
              <a:rPr lang="it-IT" sz="1600" dirty="0" smtClean="0"/>
              <a:t>) 	         68%  </a:t>
            </a:r>
            <a:r>
              <a:rPr lang="it-IT" sz="1600" dirty="0" err="1" smtClean="0"/>
              <a:t>from</a:t>
            </a:r>
            <a:r>
              <a:rPr lang="it-IT" sz="1600" dirty="0" smtClean="0"/>
              <a:t> </a:t>
            </a:r>
            <a:r>
              <a:rPr lang="it-IT" sz="1600" dirty="0" err="1" smtClean="0"/>
              <a:t>neutrons</a:t>
            </a:r>
            <a:r>
              <a:rPr lang="it-IT" sz="1600" dirty="0" smtClean="0"/>
              <a:t> (170 </a:t>
            </a:r>
            <a:r>
              <a:rPr lang="it-IT" sz="1600" dirty="0" err="1" smtClean="0"/>
              <a:t>MeV</a:t>
            </a:r>
            <a:r>
              <a:rPr lang="it-IT" sz="1600" dirty="0" smtClean="0"/>
              <a:t>/</a:t>
            </a:r>
            <a:r>
              <a:rPr lang="it-IT" sz="1600" dirty="0" err="1" smtClean="0"/>
              <a:t>event</a:t>
            </a:r>
            <a:r>
              <a:rPr lang="it-IT" sz="1600" dirty="0" smtClean="0"/>
              <a:t>)</a:t>
            </a:r>
          </a:p>
          <a:p>
            <a:pPr algn="ctr"/>
            <a:endParaRPr lang="it-IT" sz="1600" dirty="0" smtClean="0"/>
          </a:p>
        </p:txBody>
      </p:sp>
      <p:pic>
        <p:nvPicPr>
          <p:cNvPr id="10" name="Picture 1"/>
          <p:cNvPicPr>
            <a:picLocks noChangeAspect="1" noChangeArrowheads="1"/>
          </p:cNvPicPr>
          <p:nvPr/>
        </p:nvPicPr>
        <p:blipFill>
          <a:blip r:embed="rId2" cstate="print"/>
          <a:srcRect l="8714" t="6271" r="8714"/>
          <a:stretch>
            <a:fillRect/>
          </a:stretch>
        </p:blipFill>
        <p:spPr bwMode="auto">
          <a:xfrm>
            <a:off x="201881" y="1189038"/>
            <a:ext cx="4203865" cy="3314210"/>
          </a:xfrm>
          <a:prstGeom prst="rect">
            <a:avLst/>
          </a:prstGeom>
          <a:noFill/>
          <a:ln w="9525">
            <a:noFill/>
            <a:miter lim="800000"/>
            <a:headEnd/>
            <a:tailEnd/>
          </a:ln>
        </p:spPr>
      </p:pic>
      <p:pic>
        <p:nvPicPr>
          <p:cNvPr id="11" name="Picture 2"/>
          <p:cNvPicPr>
            <a:picLocks noChangeAspect="1" noChangeArrowheads="1"/>
          </p:cNvPicPr>
          <p:nvPr/>
        </p:nvPicPr>
        <p:blipFill>
          <a:blip r:embed="rId3" cstate="print"/>
          <a:srcRect l="4356" t="6271" r="8714"/>
          <a:stretch>
            <a:fillRect/>
          </a:stretch>
        </p:blipFill>
        <p:spPr bwMode="auto">
          <a:xfrm>
            <a:off x="4572000" y="1189038"/>
            <a:ext cx="4195036" cy="3138865"/>
          </a:xfrm>
          <a:prstGeom prst="rect">
            <a:avLst/>
          </a:prstGeom>
          <a:noFill/>
          <a:ln w="9525">
            <a:noFill/>
            <a:miter lim="800000"/>
            <a:headEnd/>
            <a:tailEnd/>
          </a:ln>
        </p:spPr>
      </p:pic>
      <p:sp>
        <p:nvSpPr>
          <p:cNvPr id="9"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SCQ1dpa.png"/>
          <p:cNvPicPr>
            <a:picLocks noChangeAspect="1"/>
          </p:cNvPicPr>
          <p:nvPr/>
        </p:nvPicPr>
        <p:blipFill>
          <a:blip r:embed="rId2"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b="5406"/>
          <a:stretch>
            <a:fillRect/>
          </a:stretch>
        </p:blipFill>
        <p:spPr>
          <a:xfrm>
            <a:off x="4595461" y="1405535"/>
            <a:ext cx="3477752" cy="2996344"/>
          </a:xfrm>
          <a:prstGeom prst="rect">
            <a:avLst/>
          </a:prstGeom>
        </p:spPr>
      </p:pic>
      <p:pic>
        <p:nvPicPr>
          <p:cNvPr id="5" name="Segnaposto contenuto 9" descr="SCQ1dose.png"/>
          <p:cNvPicPr>
            <a:picLocks noChangeAspect="1"/>
          </p:cNvPicPr>
          <p:nvPr/>
        </p:nvPicPr>
        <p:blipFill>
          <a:blip r:embed="rId3" cstate="print">
            <a:extLs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b="4054"/>
          <a:stretch>
            <a:fillRect/>
          </a:stretch>
        </p:blipFill>
        <p:spPr>
          <a:xfrm>
            <a:off x="457200" y="1405535"/>
            <a:ext cx="3490530" cy="2996344"/>
          </a:xfrm>
          <a:prstGeom prst="rect">
            <a:avLst/>
          </a:prstGeom>
        </p:spPr>
      </p:pic>
      <p:sp>
        <p:nvSpPr>
          <p:cNvPr id="6" name="Titolo 3"/>
          <p:cNvSpPr txBox="1">
            <a:spLocks/>
          </p:cNvSpPr>
          <p:nvPr/>
        </p:nvSpPr>
        <p:spPr>
          <a:xfrm>
            <a:off x="457200" y="274638"/>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it-IT" b="1" dirty="0" err="1" smtClean="0">
                <a:solidFill>
                  <a:schemeClr val="accent1"/>
                </a:solidFill>
              </a:rPr>
              <a:t>Option</a:t>
            </a:r>
            <a:r>
              <a:rPr lang="it-IT" b="1" dirty="0" smtClean="0">
                <a:solidFill>
                  <a:schemeClr val="accent1"/>
                </a:solidFill>
              </a:rPr>
              <a:t> 1 </a:t>
            </a:r>
            <a:br>
              <a:rPr lang="it-IT" b="1" dirty="0" smtClean="0">
                <a:solidFill>
                  <a:schemeClr val="accent1"/>
                </a:solidFill>
              </a:rPr>
            </a:br>
            <a:r>
              <a:rPr lang="it-IT" sz="2000" dirty="0" smtClean="0">
                <a:solidFill>
                  <a:schemeClr val="accent1"/>
                </a:solidFill>
              </a:rPr>
              <a:t>(</a:t>
            </a:r>
            <a:r>
              <a:rPr lang="it-IT" sz="2000" dirty="0" err="1" smtClean="0">
                <a:solidFill>
                  <a:schemeClr val="accent1"/>
                </a:solidFill>
              </a:rPr>
              <a:t>From</a:t>
            </a:r>
            <a:r>
              <a:rPr lang="it-IT" sz="2000" dirty="0" smtClean="0">
                <a:solidFill>
                  <a:schemeClr val="accent1"/>
                </a:solidFill>
              </a:rPr>
              <a:t> Q1 </a:t>
            </a:r>
            <a:r>
              <a:rPr lang="it-IT" sz="2000" dirty="0" err="1" smtClean="0">
                <a:solidFill>
                  <a:schemeClr val="accent1"/>
                </a:solidFill>
              </a:rPr>
              <a:t>to</a:t>
            </a:r>
            <a:r>
              <a:rPr lang="it-IT" sz="2000" dirty="0" smtClean="0">
                <a:solidFill>
                  <a:schemeClr val="accent1"/>
                </a:solidFill>
              </a:rPr>
              <a:t> the SCL 1 m </a:t>
            </a:r>
            <a:r>
              <a:rPr lang="it-IT" sz="2000" dirty="0" err="1" smtClean="0">
                <a:solidFill>
                  <a:schemeClr val="accent1"/>
                </a:solidFill>
              </a:rPr>
              <a:t>above</a:t>
            </a:r>
            <a:r>
              <a:rPr lang="it-IT" sz="2000" dirty="0" smtClean="0">
                <a:solidFill>
                  <a:schemeClr val="accent1"/>
                </a:solidFill>
              </a:rPr>
              <a:t> Q1)</a:t>
            </a:r>
            <a:endParaRPr lang="it-IT" sz="2000" dirty="0"/>
          </a:p>
        </p:txBody>
      </p:sp>
      <p:sp>
        <p:nvSpPr>
          <p:cNvPr id="7" name="Rettangolo 6"/>
          <p:cNvSpPr/>
          <p:nvPr/>
        </p:nvSpPr>
        <p:spPr>
          <a:xfrm>
            <a:off x="925033" y="4401879"/>
            <a:ext cx="6889897" cy="1754326"/>
          </a:xfrm>
          <a:prstGeom prst="rect">
            <a:avLst/>
          </a:prstGeom>
        </p:spPr>
        <p:txBody>
          <a:bodyPr wrap="square">
            <a:spAutoFit/>
          </a:bodyPr>
          <a:lstStyle/>
          <a:p>
            <a:r>
              <a:rPr lang="en-US" dirty="0" smtClean="0"/>
              <a:t>The maximum dose is of the order of some 0.01 </a:t>
            </a:r>
            <a:r>
              <a:rPr lang="en-US" dirty="0" err="1" smtClean="0"/>
              <a:t>MGy</a:t>
            </a:r>
            <a:r>
              <a:rPr lang="en-US" dirty="0" smtClean="0"/>
              <a:t> (at 3000fb</a:t>
            </a:r>
            <a:r>
              <a:rPr lang="en-US" baseline="30000" dirty="0" smtClean="0"/>
              <a:t>-1</a:t>
            </a:r>
            <a:r>
              <a:rPr lang="en-US" dirty="0" smtClean="0"/>
              <a:t>).</a:t>
            </a:r>
            <a:endParaRPr lang="en-US" dirty="0" smtClean="0"/>
          </a:p>
          <a:p>
            <a:r>
              <a:rPr lang="en-US" dirty="0" smtClean="0"/>
              <a:t>The maximum DPA is about 10</a:t>
            </a:r>
            <a:r>
              <a:rPr lang="en-US" baseline="30000" dirty="0" smtClean="0"/>
              <a:t>-6</a:t>
            </a:r>
            <a:r>
              <a:rPr lang="en-US" dirty="0" smtClean="0"/>
              <a:t>. </a:t>
            </a:r>
          </a:p>
          <a:p>
            <a:r>
              <a:rPr lang="en-US" dirty="0" smtClean="0">
                <a:solidFill>
                  <a:srgbClr val="00B050"/>
                </a:solidFill>
              </a:rPr>
              <a:t>According to literature</a:t>
            </a:r>
            <a:r>
              <a:rPr lang="en-US" baseline="30000" dirty="0" smtClean="0">
                <a:solidFill>
                  <a:srgbClr val="00B050"/>
                </a:solidFill>
              </a:rPr>
              <a:t>*</a:t>
            </a:r>
            <a:r>
              <a:rPr lang="en-US" dirty="0" smtClean="0">
                <a:solidFill>
                  <a:srgbClr val="00B050"/>
                </a:solidFill>
              </a:rPr>
              <a:t> a value of 1.1x10</a:t>
            </a:r>
            <a:r>
              <a:rPr lang="en-US" baseline="30000" dirty="0" smtClean="0">
                <a:solidFill>
                  <a:srgbClr val="00B050"/>
                </a:solidFill>
              </a:rPr>
              <a:t>-2</a:t>
            </a:r>
            <a:r>
              <a:rPr lang="en-US" dirty="0" smtClean="0">
                <a:solidFill>
                  <a:srgbClr val="00B050"/>
                </a:solidFill>
              </a:rPr>
              <a:t> </a:t>
            </a:r>
            <a:r>
              <a:rPr lang="en-US" dirty="0" err="1" smtClean="0">
                <a:solidFill>
                  <a:srgbClr val="00B050"/>
                </a:solidFill>
              </a:rPr>
              <a:t>dpa</a:t>
            </a:r>
            <a:r>
              <a:rPr lang="en-US" dirty="0" smtClean="0">
                <a:solidFill>
                  <a:srgbClr val="00B050"/>
                </a:solidFill>
              </a:rPr>
              <a:t> causes a decrease of the</a:t>
            </a:r>
          </a:p>
          <a:p>
            <a:r>
              <a:rPr lang="en-US" dirty="0" smtClean="0">
                <a:solidFill>
                  <a:srgbClr val="00B050"/>
                </a:solidFill>
              </a:rPr>
              <a:t>critical temperature from 38.3 to 36 K and enhancement of the upper critical field, </a:t>
            </a:r>
            <a:r>
              <a:rPr lang="en-US" dirty="0" smtClean="0">
                <a:solidFill>
                  <a:srgbClr val="00B050"/>
                </a:solidFill>
              </a:rPr>
              <a:t>these values </a:t>
            </a:r>
            <a:r>
              <a:rPr lang="en-US" dirty="0" smtClean="0">
                <a:solidFill>
                  <a:srgbClr val="00B050"/>
                </a:solidFill>
              </a:rPr>
              <a:t>should be not endanger the SCL for all the machine operation.</a:t>
            </a:r>
            <a:endParaRPr lang="it-IT" dirty="0">
              <a:solidFill>
                <a:srgbClr val="00B050"/>
              </a:solidFill>
            </a:endParaRPr>
          </a:p>
        </p:txBody>
      </p:sp>
      <p:sp>
        <p:nvSpPr>
          <p:cNvPr id="8" name="Rettangolo 7"/>
          <p:cNvSpPr/>
          <p:nvPr/>
        </p:nvSpPr>
        <p:spPr>
          <a:xfrm>
            <a:off x="1105785" y="6150114"/>
            <a:ext cx="7240773" cy="338554"/>
          </a:xfrm>
          <a:prstGeom prst="rect">
            <a:avLst/>
          </a:prstGeom>
        </p:spPr>
        <p:txBody>
          <a:bodyPr wrap="square">
            <a:spAutoFit/>
          </a:bodyPr>
          <a:lstStyle/>
          <a:p>
            <a:r>
              <a:rPr lang="it-IT" sz="800" dirty="0" smtClean="0"/>
              <a:t>M. </a:t>
            </a:r>
            <a:r>
              <a:rPr lang="it-IT" sz="800" dirty="0" err="1" smtClean="0"/>
              <a:t>Eisterer</a:t>
            </a:r>
            <a:r>
              <a:rPr lang="it-IT" sz="800" dirty="0" smtClean="0"/>
              <a:t>, M. </a:t>
            </a:r>
            <a:r>
              <a:rPr lang="it-IT" sz="800" dirty="0" err="1" smtClean="0"/>
              <a:t>Zehetmayer</a:t>
            </a:r>
            <a:r>
              <a:rPr lang="it-IT" sz="800" dirty="0" smtClean="0"/>
              <a:t>, S. </a:t>
            </a:r>
            <a:r>
              <a:rPr lang="it-IT" sz="800" dirty="0" err="1" smtClean="0"/>
              <a:t>Tonies</a:t>
            </a:r>
            <a:r>
              <a:rPr lang="it-IT" sz="800" dirty="0" smtClean="0"/>
              <a:t>, H. W. Weber, M. </a:t>
            </a:r>
            <a:r>
              <a:rPr lang="it-IT" sz="800" dirty="0" err="1" smtClean="0"/>
              <a:t>Kambara</a:t>
            </a:r>
            <a:r>
              <a:rPr lang="it-IT" sz="800" dirty="0" smtClean="0"/>
              <a:t>, N. </a:t>
            </a:r>
            <a:r>
              <a:rPr lang="it-IT" sz="800" dirty="0" err="1" smtClean="0"/>
              <a:t>Hari</a:t>
            </a:r>
            <a:r>
              <a:rPr lang="it-IT" sz="800" dirty="0" smtClean="0"/>
              <a:t> </a:t>
            </a:r>
            <a:r>
              <a:rPr lang="it-IT" sz="800" dirty="0" err="1" smtClean="0"/>
              <a:t>Babu</a:t>
            </a:r>
            <a:r>
              <a:rPr lang="it-IT" sz="800" dirty="0" smtClean="0"/>
              <a:t>, D. A. </a:t>
            </a:r>
            <a:r>
              <a:rPr lang="it-IT" sz="800" dirty="0" err="1" smtClean="0"/>
              <a:t>Cardwell</a:t>
            </a:r>
            <a:r>
              <a:rPr lang="it-IT" sz="800" dirty="0" smtClean="0"/>
              <a:t>, L. R. </a:t>
            </a:r>
            <a:r>
              <a:rPr lang="en-US" sz="800" dirty="0" smtClean="0"/>
              <a:t>Greenwood, “Neutron Irradiation of MgB2 Bulk Superconductors”, </a:t>
            </a:r>
            <a:r>
              <a:rPr lang="en-US" sz="800" dirty="0" err="1" smtClean="0"/>
              <a:t>Supercond</a:t>
            </a:r>
            <a:r>
              <a:rPr lang="en-US" sz="800" dirty="0" smtClean="0"/>
              <a:t>. Sci. Technol. 15 (2002) L9–L12</a:t>
            </a:r>
            <a:endParaRPr lang="it-IT" sz="800" dirty="0"/>
          </a:p>
        </p:txBody>
      </p:sp>
      <p:sp>
        <p:nvSpPr>
          <p:cNvPr id="9" name="Rettangolo 8"/>
          <p:cNvSpPr/>
          <p:nvPr/>
        </p:nvSpPr>
        <p:spPr>
          <a:xfrm>
            <a:off x="925033" y="6119336"/>
            <a:ext cx="261610" cy="369332"/>
          </a:xfrm>
          <a:prstGeom prst="rect">
            <a:avLst/>
          </a:prstGeom>
        </p:spPr>
        <p:txBody>
          <a:bodyPr wrap="none">
            <a:spAutoFit/>
          </a:bodyPr>
          <a:lstStyle/>
          <a:p>
            <a:r>
              <a:rPr lang="en-US" baseline="30000" dirty="0" smtClean="0"/>
              <a:t>*</a:t>
            </a:r>
            <a:endParaRPr lang="it-IT" dirty="0"/>
          </a:p>
        </p:txBody>
      </p:sp>
      <p:sp>
        <p:nvSpPr>
          <p:cNvPr id="10" name="Segnaposto piè di pagina 4"/>
          <p:cNvSpPr>
            <a:spLocks noGrp="1"/>
          </p:cNvSpPr>
          <p:nvPr>
            <p:ph type="ftr" sz="quarter" idx="11"/>
          </p:nvPr>
        </p:nvSpPr>
        <p:spPr>
          <a:xfrm>
            <a:off x="3147661" y="6488668"/>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26</a:t>
            </a:fld>
            <a:endParaRPr lang="en-US"/>
          </a:p>
        </p:txBody>
      </p:sp>
      <p:sp>
        <p:nvSpPr>
          <p:cNvPr id="5"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26</a:t>
            </a:fld>
            <a:endParaRPr lang="en-US"/>
          </a:p>
        </p:txBody>
      </p:sp>
      <p:sp>
        <p:nvSpPr>
          <p:cNvPr id="6"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26</a:t>
            </a:fld>
            <a:endParaRPr lang="en-US"/>
          </a:p>
        </p:txBody>
      </p:sp>
      <p:sp>
        <p:nvSpPr>
          <p:cNvPr id="7" name="Titolo 3"/>
          <p:cNvSpPr txBox="1">
            <a:spLocks/>
          </p:cNvSpPr>
          <p:nvPr/>
        </p:nvSpPr>
        <p:spPr>
          <a:xfrm>
            <a:off x="457200" y="274638"/>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it-IT" b="1" dirty="0" err="1" smtClean="0">
                <a:solidFill>
                  <a:schemeClr val="accent1"/>
                </a:solidFill>
              </a:rPr>
              <a:t>Particle</a:t>
            </a:r>
            <a:r>
              <a:rPr lang="it-IT" b="1" dirty="0" smtClean="0">
                <a:solidFill>
                  <a:schemeClr val="accent1"/>
                </a:solidFill>
              </a:rPr>
              <a:t> </a:t>
            </a:r>
            <a:r>
              <a:rPr lang="it-IT" b="1" dirty="0" err="1" smtClean="0">
                <a:solidFill>
                  <a:schemeClr val="accent1"/>
                </a:solidFill>
              </a:rPr>
              <a:t>Fluencies</a:t>
            </a:r>
            <a:r>
              <a:rPr lang="it-IT" b="1" dirty="0" smtClean="0">
                <a:solidFill>
                  <a:schemeClr val="accent1"/>
                </a:solidFill>
              </a:rPr>
              <a:t> (</a:t>
            </a:r>
            <a:r>
              <a:rPr lang="it-IT" b="1" dirty="0" err="1" smtClean="0">
                <a:solidFill>
                  <a:schemeClr val="accent1"/>
                </a:solidFill>
              </a:rPr>
              <a:t>option</a:t>
            </a:r>
            <a:r>
              <a:rPr lang="it-IT" b="1" dirty="0" smtClean="0">
                <a:solidFill>
                  <a:schemeClr val="accent1"/>
                </a:solidFill>
              </a:rPr>
              <a:t> 2) </a:t>
            </a:r>
            <a:br>
              <a:rPr lang="it-IT" b="1" dirty="0" smtClean="0">
                <a:solidFill>
                  <a:schemeClr val="accent1"/>
                </a:solidFill>
              </a:rPr>
            </a:br>
            <a:r>
              <a:rPr lang="it-IT" sz="2000" dirty="0" smtClean="0">
                <a:solidFill>
                  <a:schemeClr val="accent1"/>
                </a:solidFill>
              </a:rPr>
              <a:t>(</a:t>
            </a:r>
            <a:r>
              <a:rPr lang="it-IT" sz="2000" dirty="0" err="1" smtClean="0">
                <a:solidFill>
                  <a:schemeClr val="accent1"/>
                </a:solidFill>
              </a:rPr>
              <a:t>To</a:t>
            </a:r>
            <a:r>
              <a:rPr lang="it-IT" sz="2000" dirty="0" smtClean="0">
                <a:solidFill>
                  <a:schemeClr val="accent1"/>
                </a:solidFill>
              </a:rPr>
              <a:t> the SCL in the </a:t>
            </a:r>
            <a:r>
              <a:rPr lang="it-IT" sz="2000" dirty="0" err="1" smtClean="0">
                <a:solidFill>
                  <a:schemeClr val="accent1"/>
                </a:solidFill>
              </a:rPr>
              <a:t>CM</a:t>
            </a:r>
            <a:r>
              <a:rPr lang="it-IT" sz="2000" dirty="0" smtClean="0">
                <a:solidFill>
                  <a:schemeClr val="accent1"/>
                </a:solidFill>
              </a:rPr>
              <a:t> </a:t>
            </a:r>
            <a:r>
              <a:rPr lang="it-IT" sz="2000" dirty="0" err="1" smtClean="0">
                <a:solidFill>
                  <a:schemeClr val="accent1"/>
                </a:solidFill>
              </a:rPr>
              <a:t>after</a:t>
            </a:r>
            <a:r>
              <a:rPr lang="it-IT" sz="2000" dirty="0" smtClean="0">
                <a:solidFill>
                  <a:schemeClr val="accent1"/>
                </a:solidFill>
              </a:rPr>
              <a:t> D1)</a:t>
            </a:r>
            <a:endParaRPr lang="it-IT" sz="2000" dirty="0"/>
          </a:p>
        </p:txBody>
      </p:sp>
      <p:sp>
        <p:nvSpPr>
          <p:cNvPr id="8" name="CasellaDiTesto 7"/>
          <p:cNvSpPr txBox="1"/>
          <p:nvPr/>
        </p:nvSpPr>
        <p:spPr>
          <a:xfrm>
            <a:off x="0" y="4726378"/>
            <a:ext cx="9310255" cy="1323439"/>
          </a:xfrm>
          <a:prstGeom prst="rect">
            <a:avLst/>
          </a:prstGeom>
          <a:noFill/>
        </p:spPr>
        <p:txBody>
          <a:bodyPr wrap="square" rtlCol="0">
            <a:spAutoFit/>
          </a:bodyPr>
          <a:lstStyle/>
          <a:p>
            <a:r>
              <a:rPr lang="it-IT" sz="1600" dirty="0" smtClean="0"/>
              <a:t>						</a:t>
            </a:r>
            <a:r>
              <a:rPr lang="it-IT" sz="1600" b="1" dirty="0" err="1" smtClean="0"/>
              <a:t>Entering</a:t>
            </a:r>
            <a:r>
              <a:rPr lang="it-IT" sz="1600" b="1" dirty="0" smtClean="0"/>
              <a:t> the SCL in the Connection </a:t>
            </a:r>
            <a:r>
              <a:rPr lang="it-IT" sz="1600" b="1" dirty="0" err="1" smtClean="0"/>
              <a:t>Module</a:t>
            </a:r>
            <a:endParaRPr lang="it-IT" sz="1600" b="1" dirty="0" smtClean="0"/>
          </a:p>
          <a:p>
            <a:endParaRPr lang="it-IT" sz="1600" b="1" dirty="0" smtClean="0"/>
          </a:p>
          <a:p>
            <a:r>
              <a:rPr lang="it-IT" sz="1600" dirty="0" smtClean="0"/>
              <a:t>	95%  </a:t>
            </a:r>
            <a:r>
              <a:rPr lang="it-IT" sz="1600" dirty="0" err="1" smtClean="0"/>
              <a:t>photons</a:t>
            </a:r>
            <a:r>
              <a:rPr lang="it-IT" sz="1600" dirty="0" smtClean="0"/>
              <a:t>  (126 ph/</a:t>
            </a:r>
            <a:r>
              <a:rPr lang="it-IT" sz="1600" dirty="0" err="1" smtClean="0"/>
              <a:t>event</a:t>
            </a:r>
            <a:r>
              <a:rPr lang="it-IT" sz="1600" dirty="0" smtClean="0"/>
              <a:t>)     		       35.8%  </a:t>
            </a:r>
            <a:r>
              <a:rPr lang="it-IT" sz="1600" dirty="0" err="1" smtClean="0"/>
              <a:t>of</a:t>
            </a:r>
            <a:r>
              <a:rPr lang="it-IT" sz="1600" dirty="0" smtClean="0"/>
              <a:t> the </a:t>
            </a:r>
            <a:r>
              <a:rPr lang="it-IT" sz="1600" dirty="0" err="1" smtClean="0"/>
              <a:t>kinetic</a:t>
            </a:r>
            <a:r>
              <a:rPr lang="it-IT" sz="1600" dirty="0" smtClean="0"/>
              <a:t> </a:t>
            </a:r>
            <a:r>
              <a:rPr lang="it-IT" sz="1600" dirty="0" err="1" smtClean="0"/>
              <a:t>energy</a:t>
            </a:r>
            <a:r>
              <a:rPr lang="it-IT" sz="1600" dirty="0" smtClean="0"/>
              <a:t> </a:t>
            </a:r>
            <a:r>
              <a:rPr lang="it-IT" sz="1600" dirty="0" err="1" smtClean="0"/>
              <a:t>is</a:t>
            </a:r>
            <a:r>
              <a:rPr lang="it-IT" sz="1600" dirty="0" smtClean="0"/>
              <a:t> </a:t>
            </a:r>
            <a:r>
              <a:rPr lang="it-IT" sz="1600" dirty="0" err="1" smtClean="0"/>
              <a:t>from</a:t>
            </a:r>
            <a:r>
              <a:rPr lang="it-IT" sz="1600" dirty="0" smtClean="0"/>
              <a:t> </a:t>
            </a:r>
            <a:r>
              <a:rPr lang="it-IT" sz="1600" dirty="0" err="1" smtClean="0"/>
              <a:t>photons</a:t>
            </a:r>
            <a:r>
              <a:rPr lang="it-IT" sz="1600" dirty="0" smtClean="0"/>
              <a:t> (295 </a:t>
            </a:r>
            <a:r>
              <a:rPr lang="it-IT" sz="1600" dirty="0" err="1" smtClean="0"/>
              <a:t>MeV</a:t>
            </a:r>
            <a:r>
              <a:rPr lang="it-IT" sz="1600" dirty="0" smtClean="0"/>
              <a:t>/</a:t>
            </a:r>
            <a:r>
              <a:rPr lang="it-IT" sz="1600" dirty="0" err="1" smtClean="0"/>
              <a:t>event</a:t>
            </a:r>
            <a:r>
              <a:rPr lang="it-IT" sz="1600" dirty="0" smtClean="0"/>
              <a:t>)</a:t>
            </a:r>
          </a:p>
          <a:p>
            <a:r>
              <a:rPr lang="it-IT" sz="1600" dirty="0" smtClean="0"/>
              <a:t>	2.4% </a:t>
            </a:r>
            <a:r>
              <a:rPr lang="it-IT" sz="1600" dirty="0" err="1" smtClean="0"/>
              <a:t>neutrons</a:t>
            </a:r>
            <a:r>
              <a:rPr lang="it-IT" sz="1600" dirty="0" smtClean="0"/>
              <a:t> (3.2 n/</a:t>
            </a:r>
            <a:r>
              <a:rPr lang="it-IT" sz="1600" dirty="0" err="1" smtClean="0"/>
              <a:t>event</a:t>
            </a:r>
            <a:r>
              <a:rPr lang="it-IT" sz="1600" dirty="0" smtClean="0"/>
              <a:t>) 		         6.3%  </a:t>
            </a:r>
            <a:r>
              <a:rPr lang="it-IT" sz="1600" dirty="0" err="1" smtClean="0"/>
              <a:t>from</a:t>
            </a:r>
            <a:r>
              <a:rPr lang="it-IT" sz="1600" dirty="0" smtClean="0"/>
              <a:t> </a:t>
            </a:r>
            <a:r>
              <a:rPr lang="it-IT" sz="1600" dirty="0" err="1" smtClean="0"/>
              <a:t>neutrons</a:t>
            </a:r>
            <a:r>
              <a:rPr lang="it-IT" sz="1600" dirty="0" smtClean="0"/>
              <a:t> (51.6 </a:t>
            </a:r>
            <a:r>
              <a:rPr lang="it-IT" sz="1600" dirty="0" err="1" smtClean="0"/>
              <a:t>MeV</a:t>
            </a:r>
            <a:r>
              <a:rPr lang="it-IT" sz="1600" dirty="0" smtClean="0"/>
              <a:t>/</a:t>
            </a:r>
            <a:r>
              <a:rPr lang="it-IT" sz="1600" dirty="0" err="1" smtClean="0"/>
              <a:t>event</a:t>
            </a:r>
            <a:r>
              <a:rPr lang="it-IT" sz="1600" dirty="0" smtClean="0"/>
              <a:t>)</a:t>
            </a:r>
          </a:p>
          <a:p>
            <a:pPr algn="ctr"/>
            <a:endParaRPr lang="it-IT" sz="1600" dirty="0" smtClean="0"/>
          </a:p>
        </p:txBody>
      </p:sp>
      <p:pic>
        <p:nvPicPr>
          <p:cNvPr id="10" name="Picture 4"/>
          <p:cNvPicPr>
            <a:picLocks noChangeAspect="1" noChangeArrowheads="1"/>
          </p:cNvPicPr>
          <p:nvPr/>
        </p:nvPicPr>
        <p:blipFill>
          <a:blip r:embed="rId2" cstate="print"/>
          <a:srcRect l="2790" t="12176" r="5580" b="4871"/>
          <a:stretch>
            <a:fillRect/>
          </a:stretch>
        </p:blipFill>
        <p:spPr bwMode="auto">
          <a:xfrm>
            <a:off x="4572000" y="1252762"/>
            <a:ext cx="4405745" cy="3046221"/>
          </a:xfrm>
          <a:prstGeom prst="rect">
            <a:avLst/>
          </a:prstGeom>
          <a:noFill/>
          <a:ln w="9525">
            <a:noFill/>
            <a:miter lim="800000"/>
            <a:headEnd/>
            <a:tailEnd/>
          </a:ln>
          <a:effectLst/>
        </p:spPr>
      </p:pic>
      <p:pic>
        <p:nvPicPr>
          <p:cNvPr id="11" name="Picture 3"/>
          <p:cNvPicPr>
            <a:picLocks noChangeAspect="1" noChangeArrowheads="1"/>
          </p:cNvPicPr>
          <p:nvPr/>
        </p:nvPicPr>
        <p:blipFill>
          <a:blip r:embed="rId3" cstate="print"/>
          <a:srcRect l="2790" t="9741" r="3720" b="2435"/>
          <a:stretch>
            <a:fillRect/>
          </a:stretch>
        </p:blipFill>
        <p:spPr bwMode="auto">
          <a:xfrm>
            <a:off x="131505" y="1137415"/>
            <a:ext cx="4406669" cy="3161568"/>
          </a:xfrm>
          <a:prstGeom prst="rect">
            <a:avLst/>
          </a:prstGeom>
          <a:noFill/>
          <a:ln w="9525">
            <a:noFill/>
            <a:miter lim="800000"/>
            <a:headEnd/>
            <a:tailEnd/>
          </a:ln>
          <a:effectLst/>
        </p:spPr>
      </p:pic>
      <p:sp>
        <p:nvSpPr>
          <p:cNvPr id="12" name="Rettangolo 11"/>
          <p:cNvSpPr/>
          <p:nvPr/>
        </p:nvSpPr>
        <p:spPr>
          <a:xfrm>
            <a:off x="457200" y="5497033"/>
            <a:ext cx="2445488" cy="329609"/>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13"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slide(fromBottom)">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tretch>
            <a:fillRect/>
          </a:stretch>
        </p:blipFill>
        <p:spPr>
          <a:xfrm>
            <a:off x="3375660" y="882510"/>
            <a:ext cx="5768340" cy="2723515"/>
          </a:xfrm>
          <a:prstGeom prst="rect">
            <a:avLst/>
          </a:prstGeom>
        </p:spPr>
      </p:pic>
      <p:pic>
        <p:nvPicPr>
          <p:cNvPr id="8" name="Immagine 98" descr="V:\HL-LHC-WP6\Presentazioni e articoli miei\IPAC15\Front_View.jpg"/>
          <p:cNvPicPr>
            <a:picLocks noChangeAspect="1"/>
          </p:cNvPicPr>
          <p:nvPr/>
        </p:nvPicPr>
        <p:blipFill>
          <a:blip r:embed="rId3" cstate="print"/>
          <a:srcRect/>
          <a:stretch>
            <a:fillRect/>
          </a:stretch>
        </p:blipFill>
        <p:spPr bwMode="auto">
          <a:xfrm>
            <a:off x="457200" y="1215448"/>
            <a:ext cx="2574088" cy="2127221"/>
          </a:xfrm>
          <a:prstGeom prst="rect">
            <a:avLst/>
          </a:prstGeom>
          <a:noFill/>
          <a:ln w="9525">
            <a:noFill/>
            <a:miter lim="800000"/>
            <a:headEnd/>
            <a:tailEnd/>
          </a:ln>
        </p:spPr>
      </p:pic>
      <p:sp>
        <p:nvSpPr>
          <p:cNvPr id="9" name="Titolo 3"/>
          <p:cNvSpPr txBox="1">
            <a:spLocks/>
          </p:cNvSpPr>
          <p:nvPr/>
        </p:nvSpPr>
        <p:spPr>
          <a:xfrm>
            <a:off x="457200" y="138223"/>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it-IT" b="1" dirty="0" err="1" smtClean="0">
                <a:solidFill>
                  <a:schemeClr val="accent1"/>
                </a:solidFill>
              </a:rPr>
              <a:t>Option</a:t>
            </a:r>
            <a:r>
              <a:rPr lang="it-IT" b="1" dirty="0" smtClean="0">
                <a:solidFill>
                  <a:schemeClr val="accent1"/>
                </a:solidFill>
              </a:rPr>
              <a:t> 2 </a:t>
            </a:r>
            <a:r>
              <a:rPr lang="it-IT" b="1" dirty="0" err="1" smtClean="0">
                <a:solidFill>
                  <a:schemeClr val="accent1"/>
                </a:solidFill>
              </a:rPr>
              <a:t>Fluka</a:t>
            </a:r>
            <a:r>
              <a:rPr lang="it-IT" b="1" dirty="0" smtClean="0">
                <a:solidFill>
                  <a:schemeClr val="accent1"/>
                </a:solidFill>
              </a:rPr>
              <a:t> </a:t>
            </a:r>
            <a:r>
              <a:rPr lang="it-IT" b="1" dirty="0" err="1" smtClean="0">
                <a:solidFill>
                  <a:schemeClr val="accent1"/>
                </a:solidFill>
              </a:rPr>
              <a:t>Model</a:t>
            </a:r>
            <a:r>
              <a:rPr lang="it-IT" b="1" dirty="0" smtClean="0">
                <a:solidFill>
                  <a:schemeClr val="accent1"/>
                </a:solidFill>
              </a:rPr>
              <a:t> </a:t>
            </a:r>
            <a:endParaRPr lang="it-IT" sz="2000" dirty="0"/>
          </a:p>
        </p:txBody>
      </p:sp>
      <p:sp>
        <p:nvSpPr>
          <p:cNvPr id="10"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pic>
        <p:nvPicPr>
          <p:cNvPr id="36868" name="Picture 4" descr="Top_View"/>
          <p:cNvPicPr>
            <a:picLocks noChangeAspect="1" noChangeArrowheads="1"/>
          </p:cNvPicPr>
          <p:nvPr/>
        </p:nvPicPr>
        <p:blipFill>
          <a:blip r:embed="rId4" cstate="print"/>
          <a:srcRect/>
          <a:stretch>
            <a:fillRect/>
          </a:stretch>
        </p:blipFill>
        <p:spPr bwMode="auto">
          <a:xfrm>
            <a:off x="4679876" y="3607612"/>
            <a:ext cx="3859213" cy="3035300"/>
          </a:xfrm>
          <a:prstGeom prst="rect">
            <a:avLst/>
          </a:prstGeom>
          <a:noFill/>
          <a:ln w="9525">
            <a:noFill/>
            <a:miter lim="800000"/>
            <a:headEnd/>
            <a:tailEnd/>
          </a:ln>
        </p:spPr>
      </p:pic>
      <p:pic>
        <p:nvPicPr>
          <p:cNvPr id="36867" name="Picture 3" descr="Lateral_View"/>
          <p:cNvPicPr>
            <a:picLocks noChangeAspect="1" noChangeArrowheads="1"/>
          </p:cNvPicPr>
          <p:nvPr/>
        </p:nvPicPr>
        <p:blipFill>
          <a:blip r:embed="rId5" cstate="print"/>
          <a:srcRect/>
          <a:stretch>
            <a:fillRect/>
          </a:stretch>
        </p:blipFill>
        <p:spPr bwMode="auto">
          <a:xfrm>
            <a:off x="410683" y="3606025"/>
            <a:ext cx="3860800" cy="30368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V_DoseXYZ"/>
          <p:cNvPicPr>
            <a:picLocks noChangeAspect="1" noChangeArrowheads="1"/>
          </p:cNvPicPr>
          <p:nvPr/>
        </p:nvPicPr>
        <p:blipFill>
          <a:blip r:embed="rId2" cstate="print"/>
          <a:srcRect l="17717" t="11810" r="11810" b="3937"/>
          <a:stretch>
            <a:fillRect/>
          </a:stretch>
        </p:blipFill>
        <p:spPr bwMode="auto">
          <a:xfrm>
            <a:off x="285916" y="3382851"/>
            <a:ext cx="3181350" cy="2878137"/>
          </a:xfrm>
          <a:prstGeom prst="rect">
            <a:avLst/>
          </a:prstGeom>
          <a:noFill/>
          <a:ln w="9525">
            <a:noFill/>
            <a:miter lim="800000"/>
            <a:headEnd/>
            <a:tailEnd/>
          </a:ln>
        </p:spPr>
      </p:pic>
      <p:pic>
        <p:nvPicPr>
          <p:cNvPr id="37891" name="Picture 3" descr="H_DoseXYZ"/>
          <p:cNvPicPr>
            <a:picLocks noChangeAspect="1" noChangeArrowheads="1"/>
          </p:cNvPicPr>
          <p:nvPr/>
        </p:nvPicPr>
        <p:blipFill>
          <a:blip r:embed="rId3" cstate="print"/>
          <a:srcRect l="17717" t="11810" r="11810" b="3937"/>
          <a:stretch>
            <a:fillRect/>
          </a:stretch>
        </p:blipFill>
        <p:spPr bwMode="auto">
          <a:xfrm>
            <a:off x="763588" y="706733"/>
            <a:ext cx="3135313" cy="2879725"/>
          </a:xfrm>
          <a:prstGeom prst="rect">
            <a:avLst/>
          </a:prstGeom>
          <a:noFill/>
          <a:ln w="9525">
            <a:noFill/>
            <a:miter lim="800000"/>
            <a:headEnd/>
            <a:tailEnd/>
          </a:ln>
        </p:spPr>
      </p:pic>
      <p:pic>
        <p:nvPicPr>
          <p:cNvPr id="37892" name="Picture 4" descr="H_DpaXYZ"/>
          <p:cNvPicPr>
            <a:picLocks noChangeAspect="1" noChangeArrowheads="1"/>
          </p:cNvPicPr>
          <p:nvPr/>
        </p:nvPicPr>
        <p:blipFill>
          <a:blip r:embed="rId4" cstate="print"/>
          <a:srcRect l="17717" t="11810" r="11810" b="3937"/>
          <a:stretch>
            <a:fillRect/>
          </a:stretch>
        </p:blipFill>
        <p:spPr bwMode="auto">
          <a:xfrm>
            <a:off x="5035771" y="705145"/>
            <a:ext cx="3111500" cy="2879725"/>
          </a:xfrm>
          <a:prstGeom prst="rect">
            <a:avLst/>
          </a:prstGeom>
          <a:noFill/>
          <a:ln w="9525">
            <a:noFill/>
            <a:miter lim="800000"/>
            <a:headEnd/>
            <a:tailEnd/>
          </a:ln>
        </p:spPr>
      </p:pic>
      <p:pic>
        <p:nvPicPr>
          <p:cNvPr id="37893" name="Picture 5" descr="V_DpaXYZ"/>
          <p:cNvPicPr>
            <a:picLocks noChangeAspect="1" noChangeArrowheads="1"/>
          </p:cNvPicPr>
          <p:nvPr/>
        </p:nvPicPr>
        <p:blipFill>
          <a:blip r:embed="rId5" cstate="print"/>
          <a:srcRect l="17717" t="11810" r="11810" b="3937"/>
          <a:stretch>
            <a:fillRect/>
          </a:stretch>
        </p:blipFill>
        <p:spPr bwMode="auto">
          <a:xfrm>
            <a:off x="5227093" y="3382851"/>
            <a:ext cx="3208337" cy="2879725"/>
          </a:xfrm>
          <a:prstGeom prst="rect">
            <a:avLst/>
          </a:prstGeom>
          <a:noFill/>
          <a:ln w="9525">
            <a:noFill/>
            <a:miter lim="800000"/>
            <a:headEnd/>
            <a:tailEnd/>
          </a:ln>
        </p:spPr>
      </p:pic>
      <p:sp>
        <p:nvSpPr>
          <p:cNvPr id="9" name="Rettangolo 8"/>
          <p:cNvSpPr/>
          <p:nvPr/>
        </p:nvSpPr>
        <p:spPr>
          <a:xfrm>
            <a:off x="457200" y="6077910"/>
            <a:ext cx="8378455" cy="369332"/>
          </a:xfrm>
          <a:prstGeom prst="rect">
            <a:avLst/>
          </a:prstGeom>
        </p:spPr>
        <p:txBody>
          <a:bodyPr wrap="square">
            <a:spAutoFit/>
          </a:bodyPr>
          <a:lstStyle/>
          <a:p>
            <a:r>
              <a:rPr lang="en-GB" b="1" dirty="0" smtClean="0"/>
              <a:t>The maximum dose in the SCL is about 0.1 </a:t>
            </a:r>
            <a:r>
              <a:rPr lang="en-GB" b="1" dirty="0" err="1" smtClean="0"/>
              <a:t>MGy</a:t>
            </a:r>
            <a:r>
              <a:rPr lang="en-GB" b="1" dirty="0" smtClean="0"/>
              <a:t> and the maximum DPA is about 10</a:t>
            </a:r>
            <a:r>
              <a:rPr lang="en-GB" b="1" baseline="30000" dirty="0" smtClean="0"/>
              <a:t>-6</a:t>
            </a:r>
            <a:endParaRPr lang="it-IT" b="1" dirty="0"/>
          </a:p>
        </p:txBody>
      </p:sp>
      <p:sp>
        <p:nvSpPr>
          <p:cNvPr id="10" name="Titolo 3"/>
          <p:cNvSpPr txBox="1">
            <a:spLocks/>
          </p:cNvSpPr>
          <p:nvPr/>
        </p:nvSpPr>
        <p:spPr>
          <a:xfrm>
            <a:off x="457200" y="0"/>
            <a:ext cx="8229600" cy="914400"/>
          </a:xfrm>
          <a:prstGeom prst="rect">
            <a:avLst/>
          </a:prstGeom>
        </p:spPr>
        <p:txBody>
          <a:bodyPr/>
          <a:lst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a:lstStyle>
          <a:p>
            <a:pPr algn="ctr"/>
            <a:r>
              <a:rPr lang="it-IT" b="1" dirty="0" err="1" smtClean="0">
                <a:solidFill>
                  <a:schemeClr val="accent1"/>
                </a:solidFill>
              </a:rPr>
              <a:t>Option</a:t>
            </a:r>
            <a:r>
              <a:rPr lang="it-IT" b="1" dirty="0" smtClean="0">
                <a:solidFill>
                  <a:schemeClr val="accent1"/>
                </a:solidFill>
              </a:rPr>
              <a:t> 2 </a:t>
            </a:r>
            <a:r>
              <a:rPr lang="it-IT" b="1" dirty="0" err="1" smtClean="0">
                <a:solidFill>
                  <a:schemeClr val="accent1"/>
                </a:solidFill>
              </a:rPr>
              <a:t>Results</a:t>
            </a:r>
            <a:r>
              <a:rPr lang="it-IT" b="1" dirty="0" smtClean="0">
                <a:solidFill>
                  <a:schemeClr val="accent1"/>
                </a:solidFill>
              </a:rPr>
              <a:t> (definitive) </a:t>
            </a:r>
            <a:br>
              <a:rPr lang="it-IT" b="1" dirty="0" smtClean="0">
                <a:solidFill>
                  <a:schemeClr val="accent1"/>
                </a:solidFill>
              </a:rPr>
            </a:br>
            <a:endParaRPr lang="it-IT" sz="2000" dirty="0"/>
          </a:p>
        </p:txBody>
      </p:sp>
      <p:sp>
        <p:nvSpPr>
          <p:cNvPr id="8" name="Segnaposto piè di pagina 4"/>
          <p:cNvSpPr>
            <a:spLocks noGrp="1"/>
          </p:cNvSpPr>
          <p:nvPr>
            <p:ph type="ftr" sz="quarter" idx="11"/>
          </p:nvPr>
        </p:nvSpPr>
        <p:spPr>
          <a:xfrm>
            <a:off x="3067842" y="6447242"/>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
        <p:nvSpPr>
          <p:cNvPr id="11" name="CasellaDiTesto 10"/>
          <p:cNvSpPr txBox="1"/>
          <p:nvPr/>
        </p:nvSpPr>
        <p:spPr>
          <a:xfrm>
            <a:off x="3698543" y="3916907"/>
            <a:ext cx="1528550" cy="1600438"/>
          </a:xfrm>
          <a:prstGeom prst="rect">
            <a:avLst/>
          </a:prstGeom>
          <a:noFill/>
        </p:spPr>
        <p:txBody>
          <a:bodyPr wrap="square" rtlCol="0">
            <a:spAutoFit/>
          </a:bodyPr>
          <a:lstStyle/>
          <a:p>
            <a:pPr algn="ctr"/>
            <a:r>
              <a:rPr lang="it-IT" sz="1400" dirty="0" smtClean="0"/>
              <a:t>The </a:t>
            </a:r>
            <a:r>
              <a:rPr lang="it-IT" sz="1400" dirty="0" err="1" smtClean="0"/>
              <a:t>internal</a:t>
            </a:r>
            <a:r>
              <a:rPr lang="it-IT" sz="1400" dirty="0" smtClean="0"/>
              <a:t> </a:t>
            </a:r>
            <a:r>
              <a:rPr lang="it-IT" sz="1400" dirty="0" err="1" smtClean="0"/>
              <a:t>cable</a:t>
            </a:r>
            <a:r>
              <a:rPr lang="it-IT" sz="1400" dirty="0" smtClean="0"/>
              <a:t> </a:t>
            </a:r>
            <a:r>
              <a:rPr lang="it-IT" sz="1400" dirty="0" err="1" smtClean="0"/>
              <a:t>structure</a:t>
            </a:r>
            <a:r>
              <a:rPr lang="it-IT" sz="1400" dirty="0" smtClean="0"/>
              <a:t> </a:t>
            </a:r>
            <a:r>
              <a:rPr lang="it-IT" sz="1400" dirty="0" err="1" smtClean="0"/>
              <a:t>is</a:t>
            </a:r>
            <a:r>
              <a:rPr lang="it-IT" sz="1400" dirty="0" smtClean="0"/>
              <a:t> </a:t>
            </a:r>
            <a:r>
              <a:rPr lang="it-IT" sz="1400" dirty="0" err="1" smtClean="0"/>
              <a:t>not</a:t>
            </a:r>
            <a:r>
              <a:rPr lang="it-IT" sz="1400" dirty="0" smtClean="0"/>
              <a:t> </a:t>
            </a:r>
            <a:r>
              <a:rPr lang="it-IT" sz="1400" dirty="0" err="1" smtClean="0"/>
              <a:t>visible</a:t>
            </a:r>
            <a:r>
              <a:rPr lang="it-IT" sz="1400" dirty="0" smtClean="0"/>
              <a:t> </a:t>
            </a:r>
            <a:r>
              <a:rPr lang="it-IT" sz="1400" dirty="0" err="1" smtClean="0"/>
              <a:t>for</a:t>
            </a:r>
            <a:r>
              <a:rPr lang="it-IT" sz="1400" dirty="0" smtClean="0"/>
              <a:t> </a:t>
            </a:r>
            <a:r>
              <a:rPr lang="it-IT" sz="1400" dirty="0" err="1" smtClean="0"/>
              <a:t>visualization</a:t>
            </a:r>
            <a:r>
              <a:rPr lang="it-IT" sz="1400" dirty="0" smtClean="0"/>
              <a:t> </a:t>
            </a:r>
            <a:r>
              <a:rPr lang="it-IT" sz="1400" dirty="0" err="1" smtClean="0"/>
              <a:t>problems</a:t>
            </a:r>
            <a:r>
              <a:rPr lang="it-IT" sz="1400" dirty="0" smtClean="0"/>
              <a:t> </a:t>
            </a:r>
            <a:r>
              <a:rPr lang="it-IT" sz="1400" dirty="0" err="1" smtClean="0"/>
              <a:t>but</a:t>
            </a:r>
            <a:r>
              <a:rPr lang="it-IT" sz="1400" dirty="0" smtClean="0"/>
              <a:t> </a:t>
            </a:r>
            <a:r>
              <a:rPr lang="it-IT" sz="1400" dirty="0" err="1" smtClean="0"/>
              <a:t>it</a:t>
            </a:r>
            <a:r>
              <a:rPr lang="it-IT" sz="1400" dirty="0" smtClean="0"/>
              <a:t> </a:t>
            </a:r>
            <a:r>
              <a:rPr lang="it-IT" sz="1400" dirty="0" err="1" smtClean="0"/>
              <a:t>is</a:t>
            </a:r>
            <a:r>
              <a:rPr lang="it-IT" sz="1400" dirty="0" smtClean="0"/>
              <a:t> </a:t>
            </a:r>
            <a:r>
              <a:rPr lang="it-IT" sz="1400" dirty="0" err="1" smtClean="0"/>
              <a:t>actually</a:t>
            </a:r>
            <a:r>
              <a:rPr lang="it-IT" sz="1400" dirty="0" smtClean="0"/>
              <a:t> </a:t>
            </a:r>
            <a:r>
              <a:rPr lang="it-IT" sz="1400" dirty="0" err="1" smtClean="0"/>
              <a:t>implemented</a:t>
            </a:r>
            <a:endParaRPr lang="it-IT"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297712" y="274638"/>
            <a:ext cx="8537944" cy="914400"/>
          </a:xfrm>
        </p:spPr>
        <p:txBody>
          <a:bodyPr/>
          <a:lstStyle/>
          <a:p>
            <a:r>
              <a:rPr lang="it-IT" sz="3600" b="1" dirty="0" err="1" smtClean="0">
                <a:solidFill>
                  <a:srgbClr val="0070C0"/>
                </a:solidFill>
              </a:rPr>
              <a:t>Conclusions</a:t>
            </a:r>
            <a:r>
              <a:rPr lang="it-IT" sz="3600" b="1" dirty="0" smtClean="0">
                <a:solidFill>
                  <a:srgbClr val="0070C0"/>
                </a:solidFill>
              </a:rPr>
              <a:t> on Energy </a:t>
            </a:r>
            <a:r>
              <a:rPr lang="it-IT" sz="3600" b="1" dirty="0" err="1" smtClean="0">
                <a:solidFill>
                  <a:srgbClr val="0070C0"/>
                </a:solidFill>
              </a:rPr>
              <a:t>Deposition</a:t>
            </a:r>
            <a:r>
              <a:rPr lang="it-IT" sz="3600" b="1" dirty="0" smtClean="0">
                <a:solidFill>
                  <a:srgbClr val="0070C0"/>
                </a:solidFill>
              </a:rPr>
              <a:t> and DPA</a:t>
            </a:r>
            <a:endParaRPr lang="it-IT" sz="3600" b="1" dirty="0">
              <a:solidFill>
                <a:srgbClr val="0070C0"/>
              </a:solidFill>
            </a:endParaRPr>
          </a:p>
        </p:txBody>
      </p:sp>
      <p:sp>
        <p:nvSpPr>
          <p:cNvPr id="3" name="Segnaposto contenuto 2"/>
          <p:cNvSpPr>
            <a:spLocks noGrp="1"/>
          </p:cNvSpPr>
          <p:nvPr>
            <p:ph idx="1"/>
          </p:nvPr>
        </p:nvSpPr>
        <p:spPr/>
        <p:txBody>
          <a:bodyPr>
            <a:normAutofit fontScale="55000" lnSpcReduction="20000"/>
          </a:bodyPr>
          <a:lstStyle/>
          <a:p>
            <a:r>
              <a:rPr lang="en-GB" dirty="0" smtClean="0"/>
              <a:t>The SCL configuration used for the simulations so far performed are about definitive. They are in a conservative hypothesis because the external insulation and cryogenic shielding are not take into account.</a:t>
            </a:r>
            <a:endParaRPr lang="it-IT" dirty="0" smtClean="0"/>
          </a:p>
          <a:p>
            <a:r>
              <a:rPr lang="en-GB" dirty="0" smtClean="0"/>
              <a:t>The dose and DPA induced into the SCL are well below a critical value that can be assumed as 35 </a:t>
            </a:r>
            <a:r>
              <a:rPr lang="en-GB" dirty="0" err="1" smtClean="0"/>
              <a:t>MGy</a:t>
            </a:r>
            <a:r>
              <a:rPr lang="en-GB" dirty="0" smtClean="0"/>
              <a:t> (values at which the </a:t>
            </a:r>
            <a:r>
              <a:rPr lang="en-GB" dirty="0" err="1" smtClean="0"/>
              <a:t>kapton</a:t>
            </a:r>
            <a:r>
              <a:rPr lang="en-GB" dirty="0" smtClean="0"/>
              <a:t> start to lose its insulating properties and 10</a:t>
            </a:r>
            <a:r>
              <a:rPr lang="en-GB" baseline="30000" dirty="0" smtClean="0"/>
              <a:t>-2</a:t>
            </a:r>
            <a:r>
              <a:rPr lang="en-GB" dirty="0" smtClean="0"/>
              <a:t> DPA as from irradiation tests. Values from literature indicate that the induced DPA increases the pinning effect  at the advantage of an increased performance. </a:t>
            </a:r>
            <a:endParaRPr lang="it-IT" dirty="0" smtClean="0"/>
          </a:p>
          <a:p>
            <a:r>
              <a:rPr lang="en-GB" dirty="0" smtClean="0"/>
              <a:t>In the future (if necessary), with a detailed layout of the MgB</a:t>
            </a:r>
            <a:r>
              <a:rPr lang="en-GB" baseline="-25000" dirty="0" smtClean="0"/>
              <a:t>2</a:t>
            </a:r>
            <a:r>
              <a:rPr lang="en-GB" dirty="0" smtClean="0"/>
              <a:t> SCL, definitive simulations with the new optics (longer insertion </a:t>
            </a:r>
            <a:r>
              <a:rPr lang="en-GB" dirty="0" err="1" smtClean="0"/>
              <a:t>quadrupoles</a:t>
            </a:r>
            <a:r>
              <a:rPr lang="en-GB" dirty="0" smtClean="0"/>
              <a:t>) could be done.</a:t>
            </a:r>
            <a:endParaRPr lang="it-IT" dirty="0" smtClean="0"/>
          </a:p>
          <a:p>
            <a:r>
              <a:rPr lang="en-GB" dirty="0" smtClean="0"/>
              <a:t>No big variations are expected so </a:t>
            </a:r>
            <a:r>
              <a:rPr lang="en-GB" b="1" dirty="0" smtClean="0"/>
              <a:t>we can conclude that the energy/dose deposition and the DPA in the MgB</a:t>
            </a:r>
            <a:r>
              <a:rPr lang="en-GB" b="1" baseline="-25000" dirty="0" smtClean="0"/>
              <a:t>2</a:t>
            </a:r>
            <a:r>
              <a:rPr lang="en-GB" b="1" dirty="0" smtClean="0"/>
              <a:t> cables, with the conservative hypothesis adopted, are not a concern over the whole lifetime of the SC links (3000 fb</a:t>
            </a:r>
            <a:r>
              <a:rPr lang="en-GB" b="1" baseline="30000" dirty="0" smtClean="0"/>
              <a:t>-1</a:t>
            </a:r>
            <a:r>
              <a:rPr lang="en-GB" b="1" dirty="0" smtClean="0"/>
              <a:t>).</a:t>
            </a:r>
            <a:endParaRPr lang="it-IT" b="1" dirty="0" smtClean="0"/>
          </a:p>
          <a:p>
            <a:r>
              <a:rPr lang="en-GB" dirty="0" smtClean="0"/>
              <a:t>P5 has not been simulated so far, but we do not expect big differences with P1.</a:t>
            </a:r>
            <a:endParaRPr lang="it-IT" dirty="0" smtClean="0"/>
          </a:p>
        </p:txBody>
      </p:sp>
      <p:sp>
        <p:nvSpPr>
          <p:cNvPr id="4"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457200" y="617517"/>
            <a:ext cx="8229600" cy="615553"/>
          </a:xfrm>
        </p:spPr>
        <p:txBody>
          <a:bodyPr>
            <a:spAutoFit/>
          </a:bodyPr>
          <a:lstStyle/>
          <a:p>
            <a:pPr algn="ctr"/>
            <a:r>
              <a:rPr lang="it-IT" b="1" dirty="0" smtClean="0">
                <a:solidFill>
                  <a:schemeClr val="tx2">
                    <a:lumMod val="60000"/>
                    <a:lumOff val="40000"/>
                  </a:schemeClr>
                </a:solidFill>
              </a:rPr>
              <a:t>WP6 – </a:t>
            </a:r>
            <a:r>
              <a:rPr lang="it-IT" b="1" dirty="0" err="1" smtClean="0">
                <a:solidFill>
                  <a:schemeClr val="tx2">
                    <a:lumMod val="60000"/>
                    <a:lumOff val="40000"/>
                  </a:schemeClr>
                </a:solidFill>
              </a:rPr>
              <a:t>Cold</a:t>
            </a:r>
            <a:r>
              <a:rPr lang="it-IT" b="1" dirty="0" smtClean="0">
                <a:solidFill>
                  <a:schemeClr val="tx2">
                    <a:lumMod val="60000"/>
                    <a:lumOff val="40000"/>
                  </a:schemeClr>
                </a:solidFill>
              </a:rPr>
              <a:t> </a:t>
            </a:r>
            <a:r>
              <a:rPr lang="it-IT" b="1" dirty="0" err="1" smtClean="0">
                <a:solidFill>
                  <a:schemeClr val="tx2">
                    <a:lumMod val="60000"/>
                    <a:lumOff val="40000"/>
                  </a:schemeClr>
                </a:solidFill>
              </a:rPr>
              <a:t>Powering</a:t>
            </a:r>
            <a:r>
              <a:rPr lang="it-IT" b="1" dirty="0" smtClean="0">
                <a:solidFill>
                  <a:schemeClr val="tx2">
                    <a:lumMod val="60000"/>
                    <a:lumOff val="40000"/>
                  </a:schemeClr>
                </a:solidFill>
              </a:rPr>
              <a:t> </a:t>
            </a:r>
            <a:endParaRPr lang="it-IT" dirty="0"/>
          </a:p>
        </p:txBody>
      </p:sp>
      <p:sp>
        <p:nvSpPr>
          <p:cNvPr id="6" name="Titolo 1"/>
          <p:cNvSpPr txBox="1">
            <a:spLocks/>
          </p:cNvSpPr>
          <p:nvPr/>
        </p:nvSpPr>
        <p:spPr>
          <a:xfrm>
            <a:off x="457200" y="1377538"/>
            <a:ext cx="8229600" cy="1231106"/>
          </a:xfrm>
          <a:prstGeom prst="rect">
            <a:avLst/>
          </a:prstGeom>
        </p:spPr>
        <p:txBody>
          <a:bodyPr vert="horz" lIns="36000" tIns="0" rIns="36000" bIns="0" rtlCol="0" anchor="ctr">
            <a:sp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chemeClr val="tx2">
                    <a:lumMod val="60000"/>
                    <a:lumOff val="40000"/>
                  </a:schemeClr>
                </a:solidFill>
                <a:effectLst>
                  <a:outerShdw blurRad="63500" dist="63500" dir="2700000" algn="tl" rotWithShape="0">
                    <a:schemeClr val="bg1">
                      <a:lumMod val="75000"/>
                      <a:alpha val="50000"/>
                    </a:schemeClr>
                  </a:outerShdw>
                </a:effectLst>
                <a:uLnTx/>
                <a:uFillTx/>
                <a:latin typeface="+mj-lt"/>
                <a:ea typeface="+mj-ea"/>
                <a:cs typeface="+mj-cs"/>
              </a:rPr>
              <a:t>Task 6.4. Energy deposition and material studies</a:t>
            </a:r>
            <a:r>
              <a:rPr kumimoji="0" lang="en-US" sz="4000" b="0" i="0" u="none" strike="noStrike" kern="1200" cap="none" spc="0" normalizeH="0" baseline="0" noProof="0" dirty="0" smtClean="0">
                <a:ln>
                  <a:noFill/>
                </a:ln>
                <a:solidFill>
                  <a:schemeClr val="tx2">
                    <a:lumMod val="60000"/>
                    <a:lumOff val="40000"/>
                  </a:schemeClr>
                </a:solidFill>
                <a:effectLst>
                  <a:outerShdw blurRad="63500" dist="63500" dir="2700000" algn="tl" rotWithShape="0">
                    <a:schemeClr val="bg1">
                      <a:lumMod val="75000"/>
                      <a:alpha val="50000"/>
                    </a:schemeClr>
                  </a:outerShdw>
                </a:effectLst>
                <a:uLnTx/>
                <a:uFillTx/>
                <a:latin typeface="+mj-lt"/>
                <a:ea typeface="+mj-ea"/>
                <a:cs typeface="+mj-cs"/>
              </a:rPr>
              <a:t> </a:t>
            </a:r>
            <a:endParaRPr kumimoji="0" lang="it-IT" sz="4000" b="0" i="0" u="none" strike="noStrike" kern="1200" cap="none" spc="0" normalizeH="0" baseline="0" noProof="0" dirty="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7" name="Segnaposto contenuto 2"/>
          <p:cNvSpPr>
            <a:spLocks noGrp="1"/>
          </p:cNvSpPr>
          <p:nvPr>
            <p:ph idx="1"/>
          </p:nvPr>
        </p:nvSpPr>
        <p:spPr>
          <a:xfrm>
            <a:off x="395288" y="2781300"/>
            <a:ext cx="8229600" cy="3168650"/>
          </a:xfrm>
        </p:spPr>
        <p:txBody>
          <a:bodyPr>
            <a:normAutofit fontScale="92500" lnSpcReduction="10000"/>
          </a:bodyPr>
          <a:lstStyle/>
          <a:p>
            <a:pPr eaLnBrk="1" hangingPunct="1">
              <a:buFont typeface="Arial" pitchFamily="34" charset="0"/>
              <a:buNone/>
            </a:pPr>
            <a:endParaRPr lang="en-US" sz="1800" dirty="0" smtClean="0"/>
          </a:p>
          <a:p>
            <a:pPr eaLnBrk="1" hangingPunct="1">
              <a:buFont typeface="Arial" pitchFamily="34" charset="0"/>
              <a:buNone/>
            </a:pPr>
            <a:r>
              <a:rPr lang="en-US" sz="2800" dirty="0" smtClean="0"/>
              <a:t>• To calculate maps of energy deposition from collision debris and beam losses</a:t>
            </a:r>
          </a:p>
          <a:p>
            <a:pPr eaLnBrk="1" hangingPunct="1">
              <a:buFont typeface="Arial" pitchFamily="34" charset="0"/>
              <a:buNone/>
            </a:pPr>
            <a:r>
              <a:rPr lang="en-US" sz="2800" dirty="0" smtClean="0"/>
              <a:t>• To calculate the induced radiation on the cold powering components</a:t>
            </a:r>
          </a:p>
          <a:p>
            <a:pPr eaLnBrk="1" hangingPunct="1">
              <a:buFont typeface="Arial" pitchFamily="34" charset="0"/>
              <a:buNone/>
            </a:pPr>
            <a:r>
              <a:rPr lang="en-US" sz="2800" dirty="0" smtClean="0"/>
              <a:t>• To study the potential effect of radiation on advanced superconducting materials</a:t>
            </a:r>
            <a:endParaRPr lang="it-IT" sz="2800" dirty="0" smtClean="0"/>
          </a:p>
        </p:txBody>
      </p:sp>
      <p:sp>
        <p:nvSpPr>
          <p:cNvPr id="8" name="Segnaposto piè di pagina 4"/>
          <p:cNvSpPr>
            <a:spLocks noGrp="1"/>
          </p:cNvSpPr>
          <p:nvPr>
            <p:ph type="ftr" sz="quarter" idx="11"/>
          </p:nvPr>
        </p:nvSpPr>
        <p:spPr>
          <a:xfrm>
            <a:off x="3067842" y="6356783"/>
            <a:ext cx="2895600" cy="365125"/>
          </a:xfrm>
        </p:spPr>
        <p:txBody>
          <a:bodyPr/>
          <a:lstStyle/>
          <a:p>
            <a:pPr>
              <a:defRPr/>
            </a:pPr>
            <a:r>
              <a:rPr lang="en-US" dirty="0"/>
              <a:t>1st </a:t>
            </a:r>
            <a:r>
              <a:rPr lang="en-US" dirty="0" err="1"/>
              <a:t>HiLumi</a:t>
            </a:r>
            <a:r>
              <a:rPr lang="en-US" dirty="0"/>
              <a:t> LHC Collaboration Meeting      CERN 16-18th November 2011</a:t>
            </a:r>
            <a:endParaRPr lang="it-IT" dirty="0"/>
          </a:p>
        </p:txBody>
      </p:sp>
      <p:sp>
        <p:nvSpPr>
          <p:cNvPr id="9" name="Freccia a destra 8"/>
          <p:cNvSpPr/>
          <p:nvPr/>
        </p:nvSpPr>
        <p:spPr>
          <a:xfrm>
            <a:off x="1674524" y="6356350"/>
            <a:ext cx="1733694" cy="1829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C00000"/>
              </a:solidFill>
            </a:endParaRPr>
          </a:p>
        </p:txBody>
      </p:sp>
      <p:sp>
        <p:nvSpPr>
          <p:cNvPr id="10" name="Freccia a destra 9"/>
          <p:cNvSpPr/>
          <p:nvPr/>
        </p:nvSpPr>
        <p:spPr>
          <a:xfrm rot="10800000">
            <a:off x="6129698" y="6356350"/>
            <a:ext cx="1733694" cy="1829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C00000"/>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457200" y="417296"/>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Concerns</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of</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Neutrons</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on MgB</a:t>
            </a:r>
            <a:r>
              <a:rPr kumimoji="0" lang="it-IT" sz="4000" b="1" i="0" u="none" strike="noStrike" kern="1200" cap="none" spc="0" normalizeH="0" baseline="-2500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2</a:t>
            </a:r>
            <a:endParaRPr kumimoji="0" lang="it-IT" sz="4000" b="1" i="0" u="none" strike="noStrike" kern="1200" cap="none" spc="0" normalizeH="0" baseline="-2500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5" name="CasellaDiTesto 4"/>
          <p:cNvSpPr txBox="1"/>
          <p:nvPr/>
        </p:nvSpPr>
        <p:spPr>
          <a:xfrm>
            <a:off x="218364" y="1177350"/>
            <a:ext cx="8925636" cy="584775"/>
          </a:xfrm>
          <a:prstGeom prst="rect">
            <a:avLst/>
          </a:prstGeom>
          <a:noFill/>
        </p:spPr>
        <p:txBody>
          <a:bodyPr wrap="square" rtlCol="0">
            <a:spAutoFit/>
          </a:bodyPr>
          <a:lstStyle/>
          <a:p>
            <a:r>
              <a:rPr lang="it-IT" sz="3200" dirty="0" smtClean="0"/>
              <a:t>B </a:t>
            </a:r>
            <a:r>
              <a:rPr lang="it-IT" sz="3200" dirty="0" err="1" smtClean="0"/>
              <a:t>natural</a:t>
            </a:r>
            <a:r>
              <a:rPr lang="it-IT" sz="3200" dirty="0" smtClean="0"/>
              <a:t> </a:t>
            </a:r>
            <a:r>
              <a:rPr lang="it-IT" sz="3200" dirty="0" err="1" smtClean="0"/>
              <a:t>isotopic</a:t>
            </a:r>
            <a:r>
              <a:rPr lang="it-IT" sz="3200" dirty="0" smtClean="0"/>
              <a:t> </a:t>
            </a:r>
            <a:r>
              <a:rPr lang="it-IT" sz="3200" dirty="0" err="1" smtClean="0"/>
              <a:t>composition</a:t>
            </a:r>
            <a:r>
              <a:rPr lang="it-IT" sz="3200" dirty="0" smtClean="0"/>
              <a:t> </a:t>
            </a:r>
            <a:r>
              <a:rPr lang="it-IT" sz="3200" dirty="0" err="1" smtClean="0"/>
              <a:t>is</a:t>
            </a:r>
            <a:r>
              <a:rPr lang="it-IT" sz="3200" dirty="0" smtClean="0"/>
              <a:t> : 80% </a:t>
            </a:r>
            <a:r>
              <a:rPr lang="it-IT" sz="3200" baseline="30000" dirty="0" smtClean="0"/>
              <a:t>11</a:t>
            </a:r>
            <a:r>
              <a:rPr lang="it-IT" sz="3200" dirty="0" smtClean="0"/>
              <a:t>B  -  20% </a:t>
            </a:r>
            <a:r>
              <a:rPr lang="it-IT" sz="3200" baseline="30000" dirty="0" smtClean="0"/>
              <a:t>10</a:t>
            </a:r>
            <a:r>
              <a:rPr lang="it-IT" sz="3200" dirty="0" smtClean="0"/>
              <a:t>B</a:t>
            </a:r>
          </a:p>
        </p:txBody>
      </p:sp>
      <p:sp>
        <p:nvSpPr>
          <p:cNvPr id="6" name="CasellaDiTesto 5"/>
          <p:cNvSpPr txBox="1"/>
          <p:nvPr/>
        </p:nvSpPr>
        <p:spPr>
          <a:xfrm>
            <a:off x="1043200" y="2218784"/>
            <a:ext cx="6936234" cy="1077218"/>
          </a:xfrm>
          <a:prstGeom prst="rect">
            <a:avLst/>
          </a:prstGeom>
          <a:noFill/>
        </p:spPr>
        <p:txBody>
          <a:bodyPr wrap="square" rtlCol="0">
            <a:spAutoFit/>
          </a:bodyPr>
          <a:lstStyle/>
          <a:p>
            <a:r>
              <a:rPr lang="it-IT" sz="3200" baseline="30000" dirty="0" smtClean="0">
                <a:solidFill>
                  <a:srgbClr val="FF0000"/>
                </a:solidFill>
              </a:rPr>
              <a:t>10</a:t>
            </a:r>
            <a:r>
              <a:rPr lang="it-IT" sz="3200" dirty="0" smtClean="0">
                <a:solidFill>
                  <a:srgbClr val="FF0000"/>
                </a:solidFill>
              </a:rPr>
              <a:t>B </a:t>
            </a:r>
            <a:r>
              <a:rPr lang="it-IT" sz="3200" dirty="0" err="1" smtClean="0">
                <a:solidFill>
                  <a:srgbClr val="FF0000"/>
                </a:solidFill>
              </a:rPr>
              <a:t>has</a:t>
            </a:r>
            <a:r>
              <a:rPr lang="it-IT" sz="3200" dirty="0" smtClean="0">
                <a:solidFill>
                  <a:srgbClr val="FF0000"/>
                </a:solidFill>
              </a:rPr>
              <a:t> a </a:t>
            </a:r>
            <a:r>
              <a:rPr lang="it-IT" sz="3200" dirty="0" err="1" smtClean="0">
                <a:solidFill>
                  <a:srgbClr val="FF0000"/>
                </a:solidFill>
              </a:rPr>
              <a:t>very</a:t>
            </a:r>
            <a:r>
              <a:rPr lang="it-IT" sz="3200" dirty="0" smtClean="0">
                <a:solidFill>
                  <a:srgbClr val="FF0000"/>
                </a:solidFill>
              </a:rPr>
              <a:t> high </a:t>
            </a:r>
            <a:r>
              <a:rPr lang="it-IT" sz="3200" dirty="0" err="1" smtClean="0">
                <a:solidFill>
                  <a:srgbClr val="FF0000"/>
                </a:solidFill>
              </a:rPr>
              <a:t>thermal</a:t>
            </a:r>
            <a:r>
              <a:rPr lang="it-IT" sz="3200" dirty="0" smtClean="0">
                <a:solidFill>
                  <a:srgbClr val="FF0000"/>
                </a:solidFill>
              </a:rPr>
              <a:t> </a:t>
            </a:r>
            <a:r>
              <a:rPr lang="it-IT" sz="3200" dirty="0" err="1" smtClean="0">
                <a:solidFill>
                  <a:srgbClr val="FF0000"/>
                </a:solidFill>
              </a:rPr>
              <a:t>neutron</a:t>
            </a:r>
            <a:endParaRPr lang="it-IT" sz="3200" dirty="0" smtClean="0">
              <a:solidFill>
                <a:srgbClr val="FF0000"/>
              </a:solidFill>
            </a:endParaRPr>
          </a:p>
          <a:p>
            <a:r>
              <a:rPr lang="it-IT" sz="3200" dirty="0" smtClean="0">
                <a:solidFill>
                  <a:srgbClr val="FF0000"/>
                </a:solidFill>
              </a:rPr>
              <a:t>       </a:t>
            </a:r>
            <a:r>
              <a:rPr lang="it-IT" sz="3200" dirty="0" err="1" smtClean="0">
                <a:solidFill>
                  <a:srgbClr val="FF0000"/>
                </a:solidFill>
              </a:rPr>
              <a:t>capture</a:t>
            </a:r>
            <a:r>
              <a:rPr lang="it-IT" sz="3200" dirty="0" smtClean="0">
                <a:solidFill>
                  <a:srgbClr val="FF0000"/>
                </a:solidFill>
              </a:rPr>
              <a:t> cross </a:t>
            </a:r>
            <a:r>
              <a:rPr lang="it-IT" sz="3200" dirty="0" err="1" smtClean="0">
                <a:solidFill>
                  <a:srgbClr val="FF0000"/>
                </a:solidFill>
              </a:rPr>
              <a:t>section</a:t>
            </a:r>
            <a:r>
              <a:rPr lang="it-IT" sz="3200" dirty="0" smtClean="0">
                <a:solidFill>
                  <a:srgbClr val="FF0000"/>
                </a:solidFill>
              </a:rPr>
              <a:t> </a:t>
            </a:r>
            <a:r>
              <a:rPr lang="it-IT" sz="3200" dirty="0" err="1" smtClean="0">
                <a:solidFill>
                  <a:srgbClr val="FF0000"/>
                </a:solidFill>
              </a:rPr>
              <a:t>for</a:t>
            </a:r>
            <a:r>
              <a:rPr lang="it-IT" sz="3200" dirty="0" smtClean="0">
                <a:solidFill>
                  <a:srgbClr val="FF0000"/>
                </a:solidFill>
              </a:rPr>
              <a:t> </a:t>
            </a:r>
            <a:r>
              <a:rPr lang="it-IT" sz="3200" baseline="30000" dirty="0" smtClean="0">
                <a:solidFill>
                  <a:srgbClr val="FF0000"/>
                </a:solidFill>
              </a:rPr>
              <a:t>10</a:t>
            </a:r>
            <a:r>
              <a:rPr lang="it-IT" sz="3200" dirty="0" smtClean="0">
                <a:solidFill>
                  <a:srgbClr val="FF0000"/>
                </a:solidFill>
              </a:rPr>
              <a:t>B(n,</a:t>
            </a:r>
            <a:r>
              <a:rPr lang="it-IT" sz="3200" dirty="0" smtClean="0">
                <a:solidFill>
                  <a:srgbClr val="FF0000"/>
                </a:solidFill>
                <a:latin typeface="Symbol" pitchFamily="18" charset="2"/>
              </a:rPr>
              <a:t>a</a:t>
            </a:r>
            <a:r>
              <a:rPr lang="it-IT" sz="3200" dirty="0" smtClean="0">
                <a:solidFill>
                  <a:srgbClr val="FF0000"/>
                </a:solidFill>
              </a:rPr>
              <a:t>)</a:t>
            </a:r>
            <a:r>
              <a:rPr lang="it-IT" sz="3200" baseline="30000" dirty="0" smtClean="0">
                <a:solidFill>
                  <a:srgbClr val="FF0000"/>
                </a:solidFill>
              </a:rPr>
              <a:t>7</a:t>
            </a:r>
            <a:r>
              <a:rPr lang="it-IT" sz="3200" dirty="0" smtClean="0">
                <a:solidFill>
                  <a:srgbClr val="FF0000"/>
                </a:solidFill>
              </a:rPr>
              <a:t>Li</a:t>
            </a:r>
          </a:p>
        </p:txBody>
      </p:sp>
      <p:grpSp>
        <p:nvGrpSpPr>
          <p:cNvPr id="7" name="Gruppo 6"/>
          <p:cNvGrpSpPr/>
          <p:nvPr/>
        </p:nvGrpSpPr>
        <p:grpSpPr>
          <a:xfrm>
            <a:off x="218364" y="3531001"/>
            <a:ext cx="2878824" cy="2191505"/>
            <a:chOff x="6067283" y="1916471"/>
            <a:chExt cx="2878824" cy="2191505"/>
          </a:xfrm>
        </p:grpSpPr>
        <p:pic>
          <p:nvPicPr>
            <p:cNvPr id="8" name="Immagine 7" descr="C:\Users\Andre\Downloads\sigmaPlot (3).png"/>
            <p:cNvPicPr/>
            <p:nvPr/>
          </p:nvPicPr>
          <p:blipFill>
            <a:blip r:embed="rId2" cstate="print"/>
            <a:srcRect/>
            <a:stretch>
              <a:fillRect/>
            </a:stretch>
          </p:blipFill>
          <p:spPr bwMode="auto">
            <a:xfrm>
              <a:off x="6067283" y="1916471"/>
              <a:ext cx="2878824" cy="2191505"/>
            </a:xfrm>
            <a:prstGeom prst="rect">
              <a:avLst/>
            </a:prstGeom>
            <a:noFill/>
            <a:ln w="9525">
              <a:noFill/>
              <a:miter lim="800000"/>
              <a:headEnd/>
              <a:tailEnd/>
            </a:ln>
          </p:spPr>
        </p:pic>
        <p:cxnSp>
          <p:nvCxnSpPr>
            <p:cNvPr id="9" name="Connettore 2 8"/>
            <p:cNvCxnSpPr/>
            <p:nvPr/>
          </p:nvCxnSpPr>
          <p:spPr>
            <a:xfrm>
              <a:off x="8271164" y="2657041"/>
              <a:ext cx="318605" cy="6637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0" name="Connettore 2 9"/>
            <p:cNvCxnSpPr/>
            <p:nvPr/>
          </p:nvCxnSpPr>
          <p:spPr>
            <a:xfrm flipV="1">
              <a:off x="6892119" y="2502662"/>
              <a:ext cx="225108" cy="74456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1" name="CasellaDiTesto 10"/>
            <p:cNvSpPr txBox="1"/>
            <p:nvPr/>
          </p:nvSpPr>
          <p:spPr>
            <a:xfrm>
              <a:off x="6562354" y="3247223"/>
              <a:ext cx="806284" cy="307777"/>
            </a:xfrm>
            <a:prstGeom prst="rect">
              <a:avLst/>
            </a:prstGeom>
            <a:noFill/>
          </p:spPr>
          <p:txBody>
            <a:bodyPr wrap="square" rtlCol="0">
              <a:spAutoFit/>
            </a:bodyPr>
            <a:lstStyle/>
            <a:p>
              <a:r>
                <a:rPr lang="it-IT" sz="1400" dirty="0" err="1" smtClean="0">
                  <a:solidFill>
                    <a:srgbClr val="FF0000"/>
                  </a:solidFill>
                </a:rPr>
                <a:t>Thermal</a:t>
              </a:r>
              <a:endParaRPr lang="it-IT" sz="1400" dirty="0">
                <a:solidFill>
                  <a:srgbClr val="FF0000"/>
                </a:solidFill>
              </a:endParaRPr>
            </a:p>
          </p:txBody>
        </p:sp>
        <p:sp>
          <p:nvSpPr>
            <p:cNvPr id="12" name="CasellaDiTesto 11"/>
            <p:cNvSpPr txBox="1"/>
            <p:nvPr/>
          </p:nvSpPr>
          <p:spPr>
            <a:xfrm>
              <a:off x="7904857" y="2318487"/>
              <a:ext cx="732614" cy="307777"/>
            </a:xfrm>
            <a:prstGeom prst="rect">
              <a:avLst/>
            </a:prstGeom>
            <a:noFill/>
          </p:spPr>
          <p:txBody>
            <a:bodyPr wrap="square" rtlCol="0">
              <a:spAutoFit/>
            </a:bodyPr>
            <a:lstStyle/>
            <a:p>
              <a:r>
                <a:rPr lang="it-IT" sz="1400" dirty="0" smtClean="0"/>
                <a:t>1 </a:t>
              </a:r>
              <a:r>
                <a:rPr lang="it-IT" sz="1400" dirty="0" err="1" smtClean="0"/>
                <a:t>MeV</a:t>
              </a:r>
              <a:endParaRPr lang="it-IT" sz="1400" dirty="0"/>
            </a:p>
          </p:txBody>
        </p:sp>
      </p:grpSp>
      <p:pic>
        <p:nvPicPr>
          <p:cNvPr id="13" name="Immagine 12" descr="C:\Users\Andre\Downloads\sigmaPlot (1).png"/>
          <p:cNvPicPr/>
          <p:nvPr/>
        </p:nvPicPr>
        <p:blipFill>
          <a:blip r:embed="rId3" cstate="print"/>
          <a:srcRect/>
          <a:stretch>
            <a:fillRect/>
          </a:stretch>
        </p:blipFill>
        <p:spPr bwMode="auto">
          <a:xfrm>
            <a:off x="6264000" y="3530106"/>
            <a:ext cx="2880000" cy="2192400"/>
          </a:xfrm>
          <a:prstGeom prst="rect">
            <a:avLst/>
          </a:prstGeom>
          <a:noFill/>
          <a:ln w="9525">
            <a:noFill/>
            <a:miter lim="800000"/>
            <a:headEnd/>
            <a:tailEnd/>
          </a:ln>
        </p:spPr>
      </p:pic>
      <p:pic>
        <p:nvPicPr>
          <p:cNvPr id="14" name="Immagine 13" descr="C:\Users\Andre\Downloads\sigmaPlot (2).png"/>
          <p:cNvPicPr>
            <a:picLocks noChangeAspect="1"/>
          </p:cNvPicPr>
          <p:nvPr/>
        </p:nvPicPr>
        <p:blipFill>
          <a:blip r:embed="rId4" cstate="print"/>
          <a:srcRect/>
          <a:stretch>
            <a:fillRect/>
          </a:stretch>
        </p:blipFill>
        <p:spPr bwMode="auto">
          <a:xfrm>
            <a:off x="3150367" y="3530106"/>
            <a:ext cx="2923740" cy="2192400"/>
          </a:xfrm>
          <a:prstGeom prst="rect">
            <a:avLst/>
          </a:prstGeom>
          <a:noFill/>
          <a:ln w="9525">
            <a:noFill/>
            <a:miter lim="800000"/>
            <a:headEnd/>
            <a:tailEnd/>
          </a:ln>
        </p:spPr>
      </p:pic>
      <p:sp>
        <p:nvSpPr>
          <p:cNvPr id="15" name="CasellaDiTesto 14"/>
          <p:cNvSpPr txBox="1"/>
          <p:nvPr/>
        </p:nvSpPr>
        <p:spPr>
          <a:xfrm>
            <a:off x="2224585" y="5800298"/>
            <a:ext cx="4039415" cy="461665"/>
          </a:xfrm>
          <a:prstGeom prst="rect">
            <a:avLst/>
          </a:prstGeom>
          <a:noFill/>
        </p:spPr>
        <p:txBody>
          <a:bodyPr wrap="square" rtlCol="0">
            <a:spAutoFit/>
          </a:bodyPr>
          <a:lstStyle/>
          <a:p>
            <a:pPr algn="ctr"/>
            <a:r>
              <a:rPr lang="it-IT" sz="1200" dirty="0" smtClean="0"/>
              <a:t>Data </a:t>
            </a:r>
            <a:r>
              <a:rPr lang="it-IT" sz="1200" dirty="0" err="1" smtClean="0"/>
              <a:t>from</a:t>
            </a:r>
            <a:r>
              <a:rPr lang="it-IT" sz="1200" dirty="0" smtClean="0"/>
              <a:t> National </a:t>
            </a:r>
            <a:r>
              <a:rPr lang="it-IT" sz="1200" dirty="0" err="1" smtClean="0"/>
              <a:t>Nuclear</a:t>
            </a:r>
            <a:r>
              <a:rPr lang="it-IT" sz="1200" dirty="0" smtClean="0"/>
              <a:t> Data Center http://www.nndc.bnl.gov/ </a:t>
            </a:r>
            <a:endParaRPr lang="it-IT" sz="1200" dirty="0"/>
          </a:p>
        </p:txBody>
      </p:sp>
      <p:sp>
        <p:nvSpPr>
          <p:cNvPr id="16" name="CasellaDiTesto 15"/>
          <p:cNvSpPr txBox="1"/>
          <p:nvPr/>
        </p:nvSpPr>
        <p:spPr>
          <a:xfrm>
            <a:off x="457200" y="1762125"/>
            <a:ext cx="8468436" cy="400110"/>
          </a:xfrm>
          <a:prstGeom prst="rect">
            <a:avLst/>
          </a:prstGeom>
          <a:noFill/>
        </p:spPr>
        <p:txBody>
          <a:bodyPr wrap="square" rtlCol="0">
            <a:spAutoFit/>
          </a:bodyPr>
          <a:lstStyle/>
          <a:p>
            <a:r>
              <a:rPr lang="it-IT" sz="2000" dirty="0" smtClean="0"/>
              <a:t>Mg </a:t>
            </a:r>
            <a:r>
              <a:rPr lang="it-IT" sz="2000" dirty="0" err="1" smtClean="0"/>
              <a:t>natural</a:t>
            </a:r>
            <a:r>
              <a:rPr lang="it-IT" sz="2000" dirty="0" smtClean="0"/>
              <a:t> </a:t>
            </a:r>
            <a:r>
              <a:rPr lang="it-IT" sz="2000" dirty="0" err="1" smtClean="0"/>
              <a:t>isotopic</a:t>
            </a:r>
            <a:r>
              <a:rPr lang="it-IT" sz="2000" dirty="0" smtClean="0"/>
              <a:t> </a:t>
            </a:r>
            <a:r>
              <a:rPr lang="it-IT" sz="2000" dirty="0" err="1" smtClean="0"/>
              <a:t>composition</a:t>
            </a:r>
            <a:r>
              <a:rPr lang="it-IT" sz="2000" dirty="0" smtClean="0"/>
              <a:t> </a:t>
            </a:r>
            <a:r>
              <a:rPr lang="it-IT" sz="2000" dirty="0" err="1" smtClean="0"/>
              <a:t>is</a:t>
            </a:r>
            <a:r>
              <a:rPr lang="it-IT" sz="2000" dirty="0" smtClean="0"/>
              <a:t> : 78.99% </a:t>
            </a:r>
            <a:r>
              <a:rPr lang="it-IT" sz="2000" baseline="30000" dirty="0" smtClean="0"/>
              <a:t>24</a:t>
            </a:r>
            <a:r>
              <a:rPr lang="it-IT" sz="2000" dirty="0" smtClean="0"/>
              <a:t>Mg  –  10% </a:t>
            </a:r>
            <a:r>
              <a:rPr lang="it-IT" sz="2000" baseline="30000" dirty="0" smtClean="0"/>
              <a:t>25</a:t>
            </a:r>
            <a:r>
              <a:rPr lang="it-IT" sz="2000" dirty="0" smtClean="0"/>
              <a:t>Mg  -  11.01%  </a:t>
            </a:r>
            <a:r>
              <a:rPr lang="it-IT" sz="2000" baseline="30000" dirty="0" smtClean="0"/>
              <a:t>26</a:t>
            </a:r>
            <a:r>
              <a:rPr lang="it-IT" sz="2000" dirty="0" smtClean="0"/>
              <a:t>Mg</a:t>
            </a:r>
            <a:endParaRPr lang="it-IT" sz="2000" dirty="0"/>
          </a:p>
        </p:txBody>
      </p:sp>
      <p:sp>
        <p:nvSpPr>
          <p:cNvPr id="17"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txBox="1">
            <a:spLocks/>
          </p:cNvSpPr>
          <p:nvPr/>
        </p:nvSpPr>
        <p:spPr>
          <a:xfrm>
            <a:off x="457200" y="228600"/>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Reactions</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occurring</a:t>
            </a:r>
            <a:endParaRPr kumimoji="0" lang="it-IT" sz="4000" b="1" i="0" u="none" strike="noStrike" kern="1200" cap="none" spc="0" normalizeH="0" baseline="-2500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5" name="Rectangle 18"/>
          <p:cNvSpPr>
            <a:spLocks noChangeArrowheads="1"/>
          </p:cNvSpPr>
          <p:nvPr/>
        </p:nvSpPr>
        <p:spPr bwMode="auto">
          <a:xfrm>
            <a:off x="0" y="1143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6" name="Gruppo 5"/>
          <p:cNvGrpSpPr/>
          <p:nvPr/>
        </p:nvGrpSpPr>
        <p:grpSpPr>
          <a:xfrm>
            <a:off x="816656" y="1609725"/>
            <a:ext cx="2505612" cy="1357312"/>
            <a:chOff x="816656" y="1609725"/>
            <a:chExt cx="2505612" cy="1357312"/>
          </a:xfrm>
        </p:grpSpPr>
        <p:graphicFrame>
          <p:nvGraphicFramePr>
            <p:cNvPr id="7" name="Object 20"/>
            <p:cNvGraphicFramePr>
              <a:graphicFrameLocks noChangeAspect="1"/>
            </p:cNvGraphicFramePr>
            <p:nvPr/>
          </p:nvGraphicFramePr>
          <p:xfrm>
            <a:off x="817070" y="1609725"/>
            <a:ext cx="2505198" cy="425492"/>
          </p:xfrm>
          <a:graphic>
            <a:graphicData uri="http://schemas.openxmlformats.org/presentationml/2006/ole">
              <p:oleObj spid="_x0000_s3074" name="Equation" r:id="rId3" imgW="1346200" imgH="228600" progId="Equation.3">
                <p:embed/>
              </p:oleObj>
            </a:graphicData>
          </a:graphic>
        </p:graphicFrame>
        <p:graphicFrame>
          <p:nvGraphicFramePr>
            <p:cNvPr id="8" name="Object 21"/>
            <p:cNvGraphicFramePr>
              <a:graphicFrameLocks noChangeAspect="1"/>
            </p:cNvGraphicFramePr>
            <p:nvPr/>
          </p:nvGraphicFramePr>
          <p:xfrm>
            <a:off x="816656" y="2076449"/>
            <a:ext cx="2497138" cy="423863"/>
          </p:xfrm>
          <a:graphic>
            <a:graphicData uri="http://schemas.openxmlformats.org/presentationml/2006/ole">
              <p:oleObj spid="_x0000_s3075" name="Equation" r:id="rId4" imgW="1346200" imgH="228600" progId="Equation.3">
                <p:embed/>
              </p:oleObj>
            </a:graphicData>
          </a:graphic>
        </p:graphicFrame>
        <p:graphicFrame>
          <p:nvGraphicFramePr>
            <p:cNvPr id="9" name="Object 22"/>
            <p:cNvGraphicFramePr>
              <a:graphicFrameLocks noChangeAspect="1"/>
            </p:cNvGraphicFramePr>
            <p:nvPr/>
          </p:nvGraphicFramePr>
          <p:xfrm>
            <a:off x="816656" y="2543174"/>
            <a:ext cx="2497138" cy="423863"/>
          </p:xfrm>
          <a:graphic>
            <a:graphicData uri="http://schemas.openxmlformats.org/presentationml/2006/ole">
              <p:oleObj spid="_x0000_s3076" name="Equation" r:id="rId5" imgW="1346200" imgH="228600" progId="Equation.3">
                <p:embed/>
              </p:oleObj>
            </a:graphicData>
          </a:graphic>
        </p:graphicFrame>
      </p:grpSp>
      <p:sp>
        <p:nvSpPr>
          <p:cNvPr id="10" name="Rectangle 29"/>
          <p:cNvSpPr>
            <a:spLocks noChangeArrowheads="1"/>
          </p:cNvSpPr>
          <p:nvPr/>
        </p:nvSpPr>
        <p:spPr bwMode="auto">
          <a:xfrm>
            <a:off x="0" y="9715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grpSp>
        <p:nvGrpSpPr>
          <p:cNvPr id="11" name="Gruppo 10"/>
          <p:cNvGrpSpPr/>
          <p:nvPr/>
        </p:nvGrpSpPr>
        <p:grpSpPr>
          <a:xfrm>
            <a:off x="1041646" y="3440113"/>
            <a:ext cx="2084388" cy="1320800"/>
            <a:chOff x="1041646" y="3440113"/>
            <a:chExt cx="2084388" cy="1320800"/>
          </a:xfrm>
        </p:grpSpPr>
        <p:graphicFrame>
          <p:nvGraphicFramePr>
            <p:cNvPr id="12" name="Oggetto 11"/>
            <p:cNvGraphicFramePr>
              <a:graphicFrameLocks noChangeAspect="1"/>
            </p:cNvGraphicFramePr>
            <p:nvPr/>
          </p:nvGraphicFramePr>
          <p:xfrm>
            <a:off x="1078159" y="3440113"/>
            <a:ext cx="1968500" cy="425450"/>
          </p:xfrm>
          <a:graphic>
            <a:graphicData uri="http://schemas.openxmlformats.org/presentationml/2006/ole">
              <p:oleObj spid="_x0000_s3077" name="Equation" r:id="rId6" imgW="1117600" imgH="241300" progId="Equation.3">
                <p:embed/>
              </p:oleObj>
            </a:graphicData>
          </a:graphic>
        </p:graphicFrame>
        <p:graphicFrame>
          <p:nvGraphicFramePr>
            <p:cNvPr id="13" name="Object 31"/>
            <p:cNvGraphicFramePr>
              <a:graphicFrameLocks noChangeAspect="1"/>
            </p:cNvGraphicFramePr>
            <p:nvPr>
              <p:extLst>
                <p:ext uri="{D42A27DB-BD31-4B8C-83A1-F6EECF244321}">
                  <p14:modId xmlns="" xmlns:p14="http://schemas.microsoft.com/office/powerpoint/2010/main" val="2170887458"/>
                </p:ext>
              </p:extLst>
            </p:nvPr>
          </p:nvGraphicFramePr>
          <p:xfrm>
            <a:off x="1041646" y="3911601"/>
            <a:ext cx="2084388" cy="425450"/>
          </p:xfrm>
          <a:graphic>
            <a:graphicData uri="http://schemas.openxmlformats.org/presentationml/2006/ole">
              <p:oleObj spid="_x0000_s3078" name="Equation" r:id="rId7" imgW="1180588" imgH="241195" progId="Equation.3">
                <p:embed/>
              </p:oleObj>
            </a:graphicData>
          </a:graphic>
        </p:graphicFrame>
        <p:graphicFrame>
          <p:nvGraphicFramePr>
            <p:cNvPr id="14" name="Object 32"/>
            <p:cNvGraphicFramePr>
              <a:graphicFrameLocks noChangeAspect="1"/>
            </p:cNvGraphicFramePr>
            <p:nvPr/>
          </p:nvGraphicFramePr>
          <p:xfrm>
            <a:off x="1078159" y="4337051"/>
            <a:ext cx="1928812" cy="423862"/>
          </p:xfrm>
          <a:graphic>
            <a:graphicData uri="http://schemas.openxmlformats.org/presentationml/2006/ole">
              <p:oleObj spid="_x0000_s3079" name="Equation" r:id="rId8" imgW="1091726" imgH="241195" progId="Equation.3">
                <p:embed/>
              </p:oleObj>
            </a:graphicData>
          </a:graphic>
        </p:graphicFrame>
      </p:grpSp>
      <p:graphicFrame>
        <p:nvGraphicFramePr>
          <p:cNvPr id="15" name="Object 44"/>
          <p:cNvGraphicFramePr>
            <a:graphicFrameLocks noChangeAspect="1"/>
          </p:cNvGraphicFramePr>
          <p:nvPr/>
        </p:nvGraphicFramePr>
        <p:xfrm>
          <a:off x="1041646" y="5154788"/>
          <a:ext cx="1928813" cy="423862"/>
        </p:xfrm>
        <a:graphic>
          <a:graphicData uri="http://schemas.openxmlformats.org/presentationml/2006/ole">
            <p:oleObj spid="_x0000_s3080" name="Equation" r:id="rId9" imgW="1091726" imgH="241195" progId="Equation.3">
              <p:embed/>
            </p:oleObj>
          </a:graphicData>
        </a:graphic>
      </p:graphicFrame>
      <p:graphicFrame>
        <p:nvGraphicFramePr>
          <p:cNvPr id="16" name="Tabella 15"/>
          <p:cNvGraphicFramePr>
            <a:graphicFrameLocks noGrp="1"/>
          </p:cNvGraphicFramePr>
          <p:nvPr/>
        </p:nvGraphicFramePr>
        <p:xfrm>
          <a:off x="3824679" y="1294410"/>
          <a:ext cx="3538022" cy="4320000"/>
        </p:xfrm>
        <a:graphic>
          <a:graphicData uri="http://schemas.openxmlformats.org/drawingml/2006/table">
            <a:tbl>
              <a:tblPr firstRow="1" bandRow="1">
                <a:tableStyleId>{5C22544A-7EE6-4342-B048-85BDC9FD1C3A}</a:tableStyleId>
              </a:tblPr>
              <a:tblGrid>
                <a:gridCol w="1529362"/>
                <a:gridCol w="2008660"/>
              </a:tblGrid>
              <a:tr h="432000">
                <a:tc>
                  <a:txBody>
                    <a:bodyPr/>
                    <a:lstStyle/>
                    <a:p>
                      <a:pPr algn="ctr"/>
                      <a:r>
                        <a:rPr lang="it-IT" sz="2000" dirty="0" err="1" smtClean="0">
                          <a:solidFill>
                            <a:schemeClr val="tx1"/>
                          </a:solidFill>
                          <a:latin typeface="Symbol" pitchFamily="18" charset="2"/>
                        </a:rPr>
                        <a:t>s</a:t>
                      </a:r>
                      <a:r>
                        <a:rPr lang="it-IT" sz="2000" baseline="-25000" dirty="0" err="1" smtClean="0">
                          <a:solidFill>
                            <a:schemeClr val="tx1"/>
                          </a:solidFill>
                        </a:rPr>
                        <a:t>term</a:t>
                      </a:r>
                      <a:r>
                        <a:rPr lang="it-IT" sz="2000" baseline="-25000" dirty="0" smtClean="0">
                          <a:solidFill>
                            <a:schemeClr val="tx1"/>
                          </a:solidFill>
                        </a:rPr>
                        <a:t> </a:t>
                      </a:r>
                      <a:r>
                        <a:rPr lang="it-IT" sz="2000" dirty="0" smtClean="0">
                          <a:solidFill>
                            <a:schemeClr val="tx1"/>
                          </a:solidFill>
                        </a:rPr>
                        <a:t>(b)</a:t>
                      </a:r>
                      <a:endParaRPr lang="it-IT" sz="2000" dirty="0">
                        <a:solidFill>
                          <a:schemeClr val="tx1"/>
                        </a:solidFill>
                      </a:endParaRPr>
                    </a:p>
                  </a:txBody>
                  <a:tcPr>
                    <a:noFill/>
                  </a:tcPr>
                </a:tc>
                <a:tc>
                  <a:txBody>
                    <a:bodyPr/>
                    <a:lstStyle/>
                    <a:p>
                      <a:pPr algn="ctr"/>
                      <a:r>
                        <a:rPr lang="it-IT" sz="2000" dirty="0" smtClean="0">
                          <a:solidFill>
                            <a:schemeClr val="tx1"/>
                          </a:solidFill>
                          <a:latin typeface="Symbol" pitchFamily="18" charset="2"/>
                        </a:rPr>
                        <a:t>s</a:t>
                      </a:r>
                      <a:r>
                        <a:rPr lang="it-IT" sz="2000" baseline="-25000" dirty="0" smtClean="0">
                          <a:solidFill>
                            <a:schemeClr val="tx1"/>
                          </a:solidFill>
                        </a:rPr>
                        <a:t>1MeV</a:t>
                      </a:r>
                      <a:r>
                        <a:rPr lang="it-IT" sz="2000" dirty="0" smtClean="0">
                          <a:solidFill>
                            <a:schemeClr val="tx1"/>
                          </a:solidFill>
                        </a:rPr>
                        <a:t> (b)</a:t>
                      </a:r>
                      <a:endParaRPr lang="it-IT" sz="2000" dirty="0">
                        <a:solidFill>
                          <a:schemeClr val="tx1"/>
                        </a:solidFill>
                      </a:endParaRPr>
                    </a:p>
                  </a:txBody>
                  <a:tcPr>
                    <a:noFill/>
                  </a:tcPr>
                </a:tc>
              </a:tr>
              <a:tr h="432000">
                <a:tc>
                  <a:txBody>
                    <a:bodyPr/>
                    <a:lstStyle/>
                    <a:p>
                      <a:pPr algn="ctr"/>
                      <a:r>
                        <a:rPr lang="it-IT" dirty="0" smtClean="0"/>
                        <a:t>5.7E-2</a:t>
                      </a:r>
                      <a:endParaRPr lang="it-IT" dirty="0"/>
                    </a:p>
                  </a:txBody>
                  <a:tcPr>
                    <a:noFill/>
                  </a:tcPr>
                </a:tc>
                <a:tc>
                  <a:txBody>
                    <a:bodyPr/>
                    <a:lstStyle/>
                    <a:p>
                      <a:pPr algn="ctr"/>
                      <a:r>
                        <a:rPr lang="it-IT" dirty="0" smtClean="0"/>
                        <a:t>3.3E-4</a:t>
                      </a:r>
                      <a:endParaRPr lang="it-IT" dirty="0"/>
                    </a:p>
                  </a:txBody>
                  <a:tcPr>
                    <a:noFill/>
                  </a:tcPr>
                </a:tc>
              </a:tr>
              <a:tr h="432000">
                <a:tc>
                  <a:txBody>
                    <a:bodyPr/>
                    <a:lstStyle/>
                    <a:p>
                      <a:pPr algn="ctr"/>
                      <a:r>
                        <a:rPr lang="it-IT" dirty="0" smtClean="0"/>
                        <a:t>2.2E-1</a:t>
                      </a:r>
                      <a:endParaRPr lang="it-IT" dirty="0"/>
                    </a:p>
                  </a:txBody>
                  <a:tcPr>
                    <a:noFill/>
                  </a:tcPr>
                </a:tc>
                <a:tc>
                  <a:txBody>
                    <a:bodyPr/>
                    <a:lstStyle/>
                    <a:p>
                      <a:pPr algn="ctr"/>
                      <a:r>
                        <a:rPr lang="it-IT" dirty="0" smtClean="0"/>
                        <a:t>3E-4</a:t>
                      </a:r>
                      <a:endParaRPr lang="it-IT" dirty="0"/>
                    </a:p>
                  </a:txBody>
                  <a:tcPr>
                    <a:noFill/>
                  </a:tcPr>
                </a:tc>
              </a:tr>
              <a:tr h="432000">
                <a:tc>
                  <a:txBody>
                    <a:bodyPr/>
                    <a:lstStyle/>
                    <a:p>
                      <a:pPr algn="ctr"/>
                      <a:r>
                        <a:rPr lang="it-IT" dirty="0" smtClean="0"/>
                        <a:t>4.3E-2</a:t>
                      </a:r>
                      <a:endParaRPr lang="it-IT" dirty="0"/>
                    </a:p>
                  </a:txBody>
                  <a:tcPr>
                    <a:noFill/>
                  </a:tcPr>
                </a:tc>
                <a:tc>
                  <a:txBody>
                    <a:bodyPr/>
                    <a:lstStyle/>
                    <a:p>
                      <a:pPr algn="ctr"/>
                      <a:r>
                        <a:rPr lang="it-IT" dirty="0" smtClean="0"/>
                        <a:t>3.7E-4</a:t>
                      </a:r>
                    </a:p>
                  </a:txBody>
                  <a:tcPr>
                    <a:noFill/>
                  </a:tcPr>
                </a:tc>
              </a:tr>
              <a:tr h="432000">
                <a:tc>
                  <a:txBody>
                    <a:bodyPr/>
                    <a:lstStyle/>
                    <a:p>
                      <a:pPr algn="ctr"/>
                      <a:endParaRPr lang="it-IT" dirty="0"/>
                    </a:p>
                  </a:txBody>
                  <a:tcPr>
                    <a:noFill/>
                  </a:tcPr>
                </a:tc>
                <a:tc>
                  <a:txBody>
                    <a:bodyPr/>
                    <a:lstStyle/>
                    <a:p>
                      <a:pPr algn="ctr"/>
                      <a:endParaRPr lang="it-IT" dirty="0" smtClean="0"/>
                    </a:p>
                  </a:txBody>
                  <a:tcPr>
                    <a:noFill/>
                  </a:tcPr>
                </a:tc>
              </a:tr>
              <a:tr h="432000">
                <a:tc>
                  <a:txBody>
                    <a:bodyPr/>
                    <a:lstStyle/>
                    <a:p>
                      <a:pPr algn="ctr"/>
                      <a:r>
                        <a:rPr lang="it-IT" b="1" dirty="0" smtClean="0">
                          <a:solidFill>
                            <a:srgbClr val="FF0000"/>
                          </a:solidFill>
                        </a:rPr>
                        <a:t>4.2E3</a:t>
                      </a:r>
                      <a:endParaRPr lang="it-IT" b="1" dirty="0">
                        <a:solidFill>
                          <a:srgbClr val="FF0000"/>
                        </a:solidFill>
                      </a:endParaRPr>
                    </a:p>
                  </a:txBody>
                  <a:tcPr>
                    <a:noFill/>
                  </a:tcPr>
                </a:tc>
                <a:tc>
                  <a:txBody>
                    <a:bodyPr/>
                    <a:lstStyle/>
                    <a:p>
                      <a:pPr algn="ctr"/>
                      <a:r>
                        <a:rPr lang="it-IT" b="1" dirty="0" smtClean="0">
                          <a:solidFill>
                            <a:srgbClr val="FF0000"/>
                          </a:solidFill>
                        </a:rPr>
                        <a:t>2.2E-1</a:t>
                      </a:r>
                      <a:endParaRPr lang="it-IT" b="1" dirty="0">
                        <a:solidFill>
                          <a:srgbClr val="FF0000"/>
                        </a:solidFill>
                      </a:endParaRPr>
                    </a:p>
                  </a:txBody>
                  <a:tcPr>
                    <a:noFill/>
                  </a:tcPr>
                </a:tc>
              </a:tr>
              <a:tr h="432000">
                <a:tc>
                  <a:txBody>
                    <a:bodyPr/>
                    <a:lstStyle/>
                    <a:p>
                      <a:pPr algn="ctr"/>
                      <a:r>
                        <a:rPr lang="it-IT" dirty="0" smtClean="0"/>
                        <a:t>6.4E-4</a:t>
                      </a:r>
                      <a:endParaRPr lang="it-IT" dirty="0"/>
                    </a:p>
                  </a:txBody>
                  <a:tcPr>
                    <a:noFill/>
                  </a:tcPr>
                </a:tc>
                <a:tc>
                  <a:txBody>
                    <a:bodyPr/>
                    <a:lstStyle/>
                    <a:p>
                      <a:pPr algn="ctr"/>
                      <a:r>
                        <a:rPr lang="it-IT" dirty="0" smtClean="0"/>
                        <a:t>9.6E-4</a:t>
                      </a:r>
                      <a:endParaRPr lang="it-IT" dirty="0"/>
                    </a:p>
                  </a:txBody>
                  <a:tcPr>
                    <a:noFill/>
                  </a:tcPr>
                </a:tc>
              </a:tr>
              <a:tr h="432000">
                <a:tc>
                  <a:txBody>
                    <a:bodyPr/>
                    <a:lstStyle/>
                    <a:p>
                      <a:pPr algn="ctr"/>
                      <a:r>
                        <a:rPr lang="it-IT" dirty="0" smtClean="0"/>
                        <a:t>5.8E-1</a:t>
                      </a:r>
                      <a:endParaRPr lang="it-IT" dirty="0"/>
                    </a:p>
                  </a:txBody>
                  <a:tcPr>
                    <a:noFill/>
                  </a:tcPr>
                </a:tc>
                <a:tc>
                  <a:txBody>
                    <a:bodyPr/>
                    <a:lstStyle/>
                    <a:p>
                      <a:pPr algn="ctr"/>
                      <a:r>
                        <a:rPr lang="it-IT" dirty="0" smtClean="0"/>
                        <a:t>//</a:t>
                      </a:r>
                      <a:endParaRPr lang="it-IT" dirty="0"/>
                    </a:p>
                  </a:txBody>
                  <a:tcPr>
                    <a:noFill/>
                  </a:tcPr>
                </a:tc>
              </a:tr>
              <a:tr h="432000">
                <a:tc>
                  <a:txBody>
                    <a:bodyPr/>
                    <a:lstStyle/>
                    <a:p>
                      <a:pPr algn="ctr"/>
                      <a:endParaRPr lang="it-IT" dirty="0"/>
                    </a:p>
                  </a:txBody>
                  <a:tcPr>
                    <a:noFill/>
                  </a:tcPr>
                </a:tc>
                <a:tc>
                  <a:txBody>
                    <a:bodyPr/>
                    <a:lstStyle/>
                    <a:p>
                      <a:pPr algn="ctr"/>
                      <a:endParaRPr lang="it-IT" dirty="0"/>
                    </a:p>
                  </a:txBody>
                  <a:tcPr>
                    <a:noFill/>
                  </a:tcPr>
                </a:tc>
              </a:tr>
              <a:tr h="432000">
                <a:tc>
                  <a:txBody>
                    <a:bodyPr/>
                    <a:lstStyle/>
                    <a:p>
                      <a:pPr algn="ctr"/>
                      <a:r>
                        <a:rPr lang="it-IT" dirty="0" smtClean="0"/>
                        <a:t>6.1E-3</a:t>
                      </a:r>
                      <a:endParaRPr lang="it-IT" dirty="0"/>
                    </a:p>
                  </a:txBody>
                  <a:tcPr>
                    <a:noFill/>
                  </a:tcPr>
                </a:tc>
                <a:tc>
                  <a:txBody>
                    <a:bodyPr/>
                    <a:lstStyle/>
                    <a:p>
                      <a:pPr algn="ctr"/>
                      <a:r>
                        <a:rPr lang="it-IT" dirty="0" smtClean="0"/>
                        <a:t>2.2E-6</a:t>
                      </a:r>
                      <a:endParaRPr lang="it-IT" dirty="0"/>
                    </a:p>
                  </a:txBody>
                  <a:tcPr>
                    <a:noFill/>
                  </a:tcPr>
                </a:tc>
              </a:tr>
            </a:tbl>
          </a:graphicData>
        </a:graphic>
      </p:graphicFrame>
      <p:sp>
        <p:nvSpPr>
          <p:cNvPr id="17" name="CasellaDiTesto 16"/>
          <p:cNvSpPr txBox="1"/>
          <p:nvPr/>
        </p:nvSpPr>
        <p:spPr>
          <a:xfrm>
            <a:off x="2224585" y="5800298"/>
            <a:ext cx="4039415" cy="461665"/>
          </a:xfrm>
          <a:prstGeom prst="rect">
            <a:avLst/>
          </a:prstGeom>
          <a:noFill/>
        </p:spPr>
        <p:txBody>
          <a:bodyPr wrap="square" rtlCol="0">
            <a:spAutoFit/>
          </a:bodyPr>
          <a:lstStyle/>
          <a:p>
            <a:pPr algn="ctr"/>
            <a:r>
              <a:rPr lang="it-IT" sz="1200" dirty="0" smtClean="0"/>
              <a:t>Data </a:t>
            </a:r>
            <a:r>
              <a:rPr lang="it-IT" sz="1200" dirty="0" err="1" smtClean="0"/>
              <a:t>from</a:t>
            </a:r>
            <a:r>
              <a:rPr lang="it-IT" sz="1200" dirty="0" smtClean="0"/>
              <a:t> National </a:t>
            </a:r>
            <a:r>
              <a:rPr lang="it-IT" sz="1200" dirty="0" err="1" smtClean="0"/>
              <a:t>Nuclear</a:t>
            </a:r>
            <a:r>
              <a:rPr lang="it-IT" sz="1200" dirty="0" smtClean="0"/>
              <a:t> Data Center http://www.nndc.bnl.gov/ </a:t>
            </a:r>
            <a:endParaRPr lang="it-IT" sz="1200" dirty="0"/>
          </a:p>
        </p:txBody>
      </p:sp>
      <p:sp>
        <p:nvSpPr>
          <p:cNvPr id="18" name="CasellaDiTesto 17"/>
          <p:cNvSpPr txBox="1"/>
          <p:nvPr/>
        </p:nvSpPr>
        <p:spPr>
          <a:xfrm>
            <a:off x="6914803" y="2597705"/>
            <a:ext cx="2229197" cy="369332"/>
          </a:xfrm>
          <a:prstGeom prst="rect">
            <a:avLst/>
          </a:prstGeom>
          <a:solidFill>
            <a:schemeClr val="tx1">
              <a:alpha val="0"/>
            </a:schemeClr>
          </a:solidFill>
        </p:spPr>
        <p:txBody>
          <a:bodyPr wrap="square">
            <a:spAutoFit/>
          </a:bodyPr>
          <a:lstStyle/>
          <a:p>
            <a:pPr>
              <a:defRPr/>
            </a:pPr>
            <a:r>
              <a:rPr lang="it-IT" baseline="30000" dirty="0">
                <a:latin typeface="Arial" pitchFamily="34" charset="0"/>
                <a:cs typeface="Arial" pitchFamily="34" charset="0"/>
              </a:rPr>
              <a:t>27</a:t>
            </a:r>
            <a:r>
              <a:rPr lang="it-IT" dirty="0">
                <a:latin typeface="Arial" pitchFamily="34" charset="0"/>
                <a:cs typeface="Arial" pitchFamily="34" charset="0"/>
              </a:rPr>
              <a:t>Mg </a:t>
            </a:r>
            <a:r>
              <a:rPr lang="it-IT" dirty="0">
                <a:latin typeface="Arial" pitchFamily="34" charset="0"/>
                <a:cs typeface="Arial" pitchFamily="34" charset="0"/>
                <a:sym typeface="Wingdings" pitchFamily="2" charset="2"/>
              </a:rPr>
              <a:t> </a:t>
            </a:r>
            <a:r>
              <a:rPr lang="it-IT" baseline="30000" dirty="0">
                <a:latin typeface="Arial" pitchFamily="34" charset="0"/>
                <a:cs typeface="Arial" pitchFamily="34" charset="0"/>
                <a:sym typeface="Wingdings" pitchFamily="2" charset="2"/>
              </a:rPr>
              <a:t>27</a:t>
            </a:r>
            <a:r>
              <a:rPr lang="it-IT" dirty="0">
                <a:latin typeface="Arial" pitchFamily="34" charset="0"/>
                <a:cs typeface="Arial" pitchFamily="34" charset="0"/>
                <a:sym typeface="Wingdings" pitchFamily="2" charset="2"/>
              </a:rPr>
              <a:t>Al + </a:t>
            </a:r>
            <a:r>
              <a:rPr lang="it-IT" dirty="0">
                <a:latin typeface="Symbol" pitchFamily="18" charset="2"/>
                <a:cs typeface="Arial" pitchFamily="34" charset="0"/>
                <a:sym typeface="Wingdings" pitchFamily="2" charset="2"/>
              </a:rPr>
              <a:t>b</a:t>
            </a:r>
            <a:r>
              <a:rPr lang="it-IT" baseline="30000" dirty="0">
                <a:latin typeface="Arial" pitchFamily="34" charset="0"/>
                <a:cs typeface="Arial" pitchFamily="34" charset="0"/>
                <a:sym typeface="Wingdings" pitchFamily="2" charset="2"/>
              </a:rPr>
              <a:t>-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n </a:t>
            </a:r>
            <a:endParaRPr lang="it-IT" dirty="0">
              <a:latin typeface="Symbol" pitchFamily="18" charset="2"/>
              <a:cs typeface="Arial" pitchFamily="34" charset="0"/>
            </a:endParaRPr>
          </a:p>
        </p:txBody>
      </p:sp>
      <p:sp>
        <p:nvSpPr>
          <p:cNvPr id="19" name="CasellaDiTesto 16"/>
          <p:cNvSpPr txBox="1">
            <a:spLocks noChangeArrowheads="1"/>
          </p:cNvSpPr>
          <p:nvPr/>
        </p:nvSpPr>
        <p:spPr bwMode="auto">
          <a:xfrm>
            <a:off x="6914803" y="2967037"/>
            <a:ext cx="2086322" cy="369888"/>
          </a:xfrm>
          <a:prstGeom prst="rect">
            <a:avLst/>
          </a:prstGeom>
          <a:noFill/>
          <a:ln w="9525">
            <a:noFill/>
            <a:miter lim="800000"/>
            <a:headEnd/>
            <a:tailEnd/>
          </a:ln>
        </p:spPr>
        <p:txBody>
          <a:bodyPr wrap="square">
            <a:spAutoFit/>
          </a:bodyPr>
          <a:lstStyle/>
          <a:p>
            <a:r>
              <a:rPr lang="it-IT" baseline="30000" dirty="0"/>
              <a:t>27</a:t>
            </a:r>
            <a:r>
              <a:rPr lang="it-IT" dirty="0"/>
              <a:t>Mg t</a:t>
            </a:r>
            <a:r>
              <a:rPr lang="it-IT" baseline="-25000" dirty="0"/>
              <a:t>1/2</a:t>
            </a:r>
            <a:r>
              <a:rPr lang="it-IT" dirty="0" smtClean="0"/>
              <a:t>= 9.5 </a:t>
            </a:r>
            <a:r>
              <a:rPr lang="it-IT" dirty="0"/>
              <a:t>min</a:t>
            </a:r>
          </a:p>
        </p:txBody>
      </p:sp>
      <p:sp>
        <p:nvSpPr>
          <p:cNvPr id="20" name="CasellaDiTesto 16"/>
          <p:cNvSpPr txBox="1">
            <a:spLocks noChangeArrowheads="1"/>
          </p:cNvSpPr>
          <p:nvPr/>
        </p:nvSpPr>
        <p:spPr bwMode="auto">
          <a:xfrm>
            <a:off x="6914803" y="4337051"/>
            <a:ext cx="2303462" cy="369332"/>
          </a:xfrm>
          <a:prstGeom prst="rect">
            <a:avLst/>
          </a:prstGeom>
          <a:noFill/>
          <a:ln w="9525">
            <a:noFill/>
            <a:miter lim="800000"/>
            <a:headEnd/>
            <a:tailEnd/>
          </a:ln>
        </p:spPr>
        <p:txBody>
          <a:bodyPr>
            <a:spAutoFit/>
          </a:bodyPr>
          <a:lstStyle/>
          <a:p>
            <a:r>
              <a:rPr lang="it-IT" baseline="30000" dirty="0" smtClean="0"/>
              <a:t>27</a:t>
            </a:r>
            <a:r>
              <a:rPr lang="it-IT" dirty="0" smtClean="0"/>
              <a:t>Be t</a:t>
            </a:r>
            <a:r>
              <a:rPr lang="it-IT" baseline="-25000" dirty="0" smtClean="0"/>
              <a:t>1/2</a:t>
            </a:r>
            <a:r>
              <a:rPr lang="it-IT" dirty="0" smtClean="0"/>
              <a:t>= 1.39 x10</a:t>
            </a:r>
            <a:r>
              <a:rPr lang="it-IT" baseline="30000" dirty="0" smtClean="0"/>
              <a:t>6</a:t>
            </a:r>
            <a:r>
              <a:rPr lang="it-IT" dirty="0" smtClean="0"/>
              <a:t> y</a:t>
            </a:r>
            <a:endParaRPr lang="it-IT" dirty="0"/>
          </a:p>
        </p:txBody>
      </p:sp>
      <p:sp>
        <p:nvSpPr>
          <p:cNvPr id="21" name="CasellaDiTesto 20"/>
          <p:cNvSpPr txBox="1"/>
          <p:nvPr/>
        </p:nvSpPr>
        <p:spPr>
          <a:xfrm>
            <a:off x="6914803" y="3911601"/>
            <a:ext cx="2229197" cy="369332"/>
          </a:xfrm>
          <a:prstGeom prst="rect">
            <a:avLst/>
          </a:prstGeom>
          <a:solidFill>
            <a:schemeClr val="tx1">
              <a:alpha val="0"/>
            </a:schemeClr>
          </a:solidFill>
        </p:spPr>
        <p:txBody>
          <a:bodyPr wrap="square">
            <a:spAutoFit/>
          </a:bodyPr>
          <a:lstStyle/>
          <a:p>
            <a:pPr>
              <a:defRPr/>
            </a:pPr>
            <a:r>
              <a:rPr lang="it-IT" baseline="30000" dirty="0" smtClean="0">
                <a:latin typeface="Arial" pitchFamily="34" charset="0"/>
                <a:cs typeface="Arial" pitchFamily="34" charset="0"/>
              </a:rPr>
              <a:t>10</a:t>
            </a:r>
            <a:r>
              <a:rPr lang="it-IT" dirty="0" smtClean="0">
                <a:latin typeface="Arial" pitchFamily="34" charset="0"/>
                <a:cs typeface="Arial" pitchFamily="34" charset="0"/>
              </a:rPr>
              <a:t>Be </a:t>
            </a:r>
            <a:r>
              <a:rPr lang="it-IT" dirty="0">
                <a:latin typeface="Arial" pitchFamily="34" charset="0"/>
                <a:cs typeface="Arial" pitchFamily="34" charset="0"/>
                <a:sym typeface="Wingdings" pitchFamily="2" charset="2"/>
              </a:rPr>
              <a:t> </a:t>
            </a:r>
            <a:r>
              <a:rPr lang="it-IT" baseline="30000" dirty="0" smtClean="0">
                <a:latin typeface="Arial" pitchFamily="34" charset="0"/>
                <a:cs typeface="Arial" pitchFamily="34" charset="0"/>
                <a:sym typeface="Wingdings" pitchFamily="2" charset="2"/>
              </a:rPr>
              <a:t>10</a:t>
            </a:r>
            <a:r>
              <a:rPr lang="it-IT" dirty="0" smtClean="0">
                <a:latin typeface="Arial" pitchFamily="34" charset="0"/>
                <a:cs typeface="Arial" pitchFamily="34" charset="0"/>
                <a:sym typeface="Wingdings" pitchFamily="2" charset="2"/>
              </a:rPr>
              <a:t>B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b</a:t>
            </a:r>
            <a:r>
              <a:rPr lang="it-IT" baseline="30000" dirty="0">
                <a:latin typeface="Arial" pitchFamily="34" charset="0"/>
                <a:cs typeface="Arial" pitchFamily="34" charset="0"/>
                <a:sym typeface="Wingdings" pitchFamily="2" charset="2"/>
              </a:rPr>
              <a:t>-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n </a:t>
            </a:r>
            <a:endParaRPr lang="it-IT" dirty="0">
              <a:latin typeface="Symbol" pitchFamily="18" charset="2"/>
              <a:cs typeface="Arial" pitchFamily="34" charset="0"/>
            </a:endParaRPr>
          </a:p>
        </p:txBody>
      </p:sp>
      <p:sp>
        <p:nvSpPr>
          <p:cNvPr id="22" name="CasellaDiTesto 21"/>
          <p:cNvSpPr txBox="1"/>
          <p:nvPr/>
        </p:nvSpPr>
        <p:spPr>
          <a:xfrm>
            <a:off x="6989068" y="5209318"/>
            <a:ext cx="2229197" cy="369332"/>
          </a:xfrm>
          <a:prstGeom prst="rect">
            <a:avLst/>
          </a:prstGeom>
          <a:solidFill>
            <a:schemeClr val="tx1">
              <a:alpha val="0"/>
            </a:schemeClr>
          </a:solidFill>
        </p:spPr>
        <p:txBody>
          <a:bodyPr wrap="square">
            <a:spAutoFit/>
          </a:bodyPr>
          <a:lstStyle/>
          <a:p>
            <a:pPr>
              <a:defRPr/>
            </a:pPr>
            <a:r>
              <a:rPr lang="it-IT" baseline="30000" dirty="0" smtClean="0">
                <a:latin typeface="Arial" pitchFamily="34" charset="0"/>
                <a:cs typeface="Arial" pitchFamily="34" charset="0"/>
              </a:rPr>
              <a:t>12</a:t>
            </a:r>
            <a:r>
              <a:rPr lang="it-IT" dirty="0" smtClean="0">
                <a:latin typeface="Arial" pitchFamily="34" charset="0"/>
                <a:cs typeface="Arial" pitchFamily="34" charset="0"/>
              </a:rPr>
              <a:t>B </a:t>
            </a:r>
            <a:r>
              <a:rPr lang="it-IT" dirty="0">
                <a:latin typeface="Arial" pitchFamily="34" charset="0"/>
                <a:cs typeface="Arial" pitchFamily="34" charset="0"/>
                <a:sym typeface="Wingdings" pitchFamily="2" charset="2"/>
              </a:rPr>
              <a:t> </a:t>
            </a:r>
            <a:r>
              <a:rPr lang="it-IT" baseline="30000" dirty="0" smtClean="0">
                <a:latin typeface="Arial" pitchFamily="34" charset="0"/>
                <a:cs typeface="Arial" pitchFamily="34" charset="0"/>
                <a:sym typeface="Wingdings" pitchFamily="2" charset="2"/>
              </a:rPr>
              <a:t>12</a:t>
            </a:r>
            <a:r>
              <a:rPr lang="it-IT" dirty="0" smtClean="0">
                <a:latin typeface="Arial" pitchFamily="34" charset="0"/>
                <a:cs typeface="Arial" pitchFamily="34" charset="0"/>
                <a:sym typeface="Wingdings" pitchFamily="2" charset="2"/>
              </a:rPr>
              <a:t>C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b</a:t>
            </a:r>
            <a:r>
              <a:rPr lang="it-IT" baseline="30000" dirty="0">
                <a:latin typeface="Arial" pitchFamily="34" charset="0"/>
                <a:cs typeface="Arial" pitchFamily="34" charset="0"/>
                <a:sym typeface="Wingdings" pitchFamily="2" charset="2"/>
              </a:rPr>
              <a:t>-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n </a:t>
            </a:r>
            <a:endParaRPr lang="it-IT" dirty="0">
              <a:latin typeface="Symbol" pitchFamily="18" charset="2"/>
              <a:cs typeface="Arial" pitchFamily="34" charset="0"/>
            </a:endParaRPr>
          </a:p>
        </p:txBody>
      </p:sp>
      <p:sp>
        <p:nvSpPr>
          <p:cNvPr id="23" name="CasellaDiTesto 16"/>
          <p:cNvSpPr txBox="1">
            <a:spLocks noChangeArrowheads="1"/>
          </p:cNvSpPr>
          <p:nvPr/>
        </p:nvSpPr>
        <p:spPr bwMode="auto">
          <a:xfrm>
            <a:off x="6989068" y="5578650"/>
            <a:ext cx="2012057" cy="369332"/>
          </a:xfrm>
          <a:prstGeom prst="rect">
            <a:avLst/>
          </a:prstGeom>
          <a:noFill/>
          <a:ln w="9525">
            <a:noFill/>
            <a:miter lim="800000"/>
            <a:headEnd/>
            <a:tailEnd/>
          </a:ln>
        </p:spPr>
        <p:txBody>
          <a:bodyPr wrap="square">
            <a:spAutoFit/>
          </a:bodyPr>
          <a:lstStyle/>
          <a:p>
            <a:r>
              <a:rPr lang="it-IT" baseline="30000" dirty="0" smtClean="0"/>
              <a:t>12</a:t>
            </a:r>
            <a:r>
              <a:rPr lang="it-IT" dirty="0" smtClean="0"/>
              <a:t>B t</a:t>
            </a:r>
            <a:r>
              <a:rPr lang="it-IT" baseline="-25000" dirty="0" smtClean="0"/>
              <a:t>1/2</a:t>
            </a:r>
            <a:r>
              <a:rPr lang="it-IT" dirty="0" smtClean="0"/>
              <a:t>= 20.2  ms</a:t>
            </a:r>
            <a:endParaRPr lang="it-IT" dirty="0"/>
          </a:p>
        </p:txBody>
      </p:sp>
      <p:sp>
        <p:nvSpPr>
          <p:cNvPr id="24"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130629"/>
            <a:ext cx="8229600" cy="914400"/>
          </a:xfrm>
        </p:spPr>
        <p:txBody>
          <a:bodyPr/>
          <a:lstStyle/>
          <a:p>
            <a:pPr algn="ctr"/>
            <a:r>
              <a:rPr lang="it-IT" b="1" dirty="0" err="1" smtClean="0">
                <a:solidFill>
                  <a:srgbClr val="0070C0"/>
                </a:solidFill>
              </a:rPr>
              <a:t>Neutrons</a:t>
            </a:r>
            <a:r>
              <a:rPr lang="it-IT" b="1" dirty="0" smtClean="0">
                <a:solidFill>
                  <a:srgbClr val="0070C0"/>
                </a:solidFill>
              </a:rPr>
              <a:t> on MgB</a:t>
            </a:r>
            <a:r>
              <a:rPr lang="it-IT" b="1" baseline="-25000" dirty="0" smtClean="0">
                <a:solidFill>
                  <a:srgbClr val="0070C0"/>
                </a:solidFill>
              </a:rPr>
              <a:t>2</a:t>
            </a:r>
            <a:r>
              <a:rPr lang="it-IT" b="1" dirty="0" smtClean="0">
                <a:solidFill>
                  <a:srgbClr val="0070C0"/>
                </a:solidFill>
              </a:rPr>
              <a:t> </a:t>
            </a:r>
            <a:br>
              <a:rPr lang="it-IT" b="1" dirty="0" smtClean="0">
                <a:solidFill>
                  <a:srgbClr val="0070C0"/>
                </a:solidFill>
              </a:rPr>
            </a:br>
            <a:r>
              <a:rPr lang="it-IT" sz="2000" b="1" dirty="0" smtClean="0">
                <a:solidFill>
                  <a:srgbClr val="0070C0"/>
                </a:solidFill>
              </a:rPr>
              <a:t>In </a:t>
            </a:r>
            <a:r>
              <a:rPr lang="it-IT" sz="2000" b="1" dirty="0" err="1" smtClean="0">
                <a:solidFill>
                  <a:srgbClr val="0070C0"/>
                </a:solidFill>
              </a:rPr>
              <a:t>order</a:t>
            </a:r>
            <a:r>
              <a:rPr lang="it-IT" sz="2000" b="1" dirty="0" smtClean="0">
                <a:solidFill>
                  <a:srgbClr val="0070C0"/>
                </a:solidFill>
              </a:rPr>
              <a:t> </a:t>
            </a:r>
            <a:r>
              <a:rPr lang="it-IT" sz="2000" b="1" dirty="0" err="1" smtClean="0">
                <a:solidFill>
                  <a:srgbClr val="0070C0"/>
                </a:solidFill>
              </a:rPr>
              <a:t>to</a:t>
            </a:r>
            <a:r>
              <a:rPr lang="it-IT" sz="2000" b="1" dirty="0" smtClean="0">
                <a:solidFill>
                  <a:srgbClr val="0070C0"/>
                </a:solidFill>
              </a:rPr>
              <a:t> </a:t>
            </a:r>
            <a:r>
              <a:rPr lang="it-IT" sz="2000" b="1" dirty="0" err="1" smtClean="0">
                <a:solidFill>
                  <a:srgbClr val="0070C0"/>
                </a:solidFill>
              </a:rPr>
              <a:t>evaluate</a:t>
            </a:r>
            <a:r>
              <a:rPr lang="it-IT" sz="2000" b="1" dirty="0" smtClean="0">
                <a:solidFill>
                  <a:srgbClr val="0070C0"/>
                </a:solidFill>
              </a:rPr>
              <a:t> the DPA and </a:t>
            </a:r>
            <a:r>
              <a:rPr lang="it-IT" sz="2000" b="1" dirty="0" err="1" smtClean="0">
                <a:solidFill>
                  <a:srgbClr val="0070C0"/>
                </a:solidFill>
              </a:rPr>
              <a:t>radiation</a:t>
            </a:r>
            <a:r>
              <a:rPr lang="it-IT" sz="2000" b="1" dirty="0" smtClean="0">
                <a:solidFill>
                  <a:srgbClr val="0070C0"/>
                </a:solidFill>
              </a:rPr>
              <a:t> </a:t>
            </a:r>
            <a:r>
              <a:rPr lang="it-IT" sz="2000" b="1" dirty="0" err="1" smtClean="0">
                <a:solidFill>
                  <a:srgbClr val="0070C0"/>
                </a:solidFill>
              </a:rPr>
              <a:t>damage</a:t>
            </a:r>
            <a:r>
              <a:rPr lang="it-IT" sz="2000" b="1" dirty="0" smtClean="0">
                <a:solidFill>
                  <a:srgbClr val="0070C0"/>
                </a:solidFill>
              </a:rPr>
              <a:t> </a:t>
            </a:r>
            <a:r>
              <a:rPr lang="it-IT" sz="2000" b="1" dirty="0" err="1" smtClean="0">
                <a:solidFill>
                  <a:srgbClr val="0070C0"/>
                </a:solidFill>
              </a:rPr>
              <a:t>of</a:t>
            </a:r>
            <a:r>
              <a:rPr lang="it-IT" sz="2000" b="1" dirty="0" smtClean="0">
                <a:solidFill>
                  <a:srgbClr val="0070C0"/>
                </a:solidFill>
              </a:rPr>
              <a:t> </a:t>
            </a:r>
            <a:r>
              <a:rPr lang="it-IT" sz="2000" b="1" dirty="0" err="1" smtClean="0">
                <a:solidFill>
                  <a:srgbClr val="0070C0"/>
                </a:solidFill>
              </a:rPr>
              <a:t>this</a:t>
            </a:r>
            <a:r>
              <a:rPr lang="it-IT" sz="2000" b="1" dirty="0" smtClean="0">
                <a:solidFill>
                  <a:srgbClr val="0070C0"/>
                </a:solidFill>
              </a:rPr>
              <a:t> </a:t>
            </a:r>
            <a:r>
              <a:rPr lang="it-IT" sz="2000" b="1" dirty="0" err="1" smtClean="0">
                <a:solidFill>
                  <a:srgbClr val="0070C0"/>
                </a:solidFill>
              </a:rPr>
              <a:t>reaction</a:t>
            </a:r>
            <a:endParaRPr lang="it-IT" sz="2000" b="1" baseline="-25000" dirty="0">
              <a:solidFill>
                <a:srgbClr val="0070C0"/>
              </a:solidFill>
            </a:endParaRPr>
          </a:p>
        </p:txBody>
      </p:sp>
      <p:sp>
        <p:nvSpPr>
          <p:cNvPr id="5" name="CasellaDiTesto 4"/>
          <p:cNvSpPr txBox="1"/>
          <p:nvPr/>
        </p:nvSpPr>
        <p:spPr>
          <a:xfrm>
            <a:off x="1705970" y="1414361"/>
            <a:ext cx="5213445" cy="584775"/>
          </a:xfrm>
          <a:prstGeom prst="rect">
            <a:avLst/>
          </a:prstGeom>
          <a:noFill/>
        </p:spPr>
        <p:txBody>
          <a:bodyPr wrap="square" rtlCol="0">
            <a:spAutoFit/>
          </a:bodyPr>
          <a:lstStyle/>
          <a:p>
            <a:pPr algn="ctr"/>
            <a:r>
              <a:rPr lang="it-IT" sz="3200" b="1" dirty="0" smtClean="0"/>
              <a:t>Cases </a:t>
            </a:r>
            <a:r>
              <a:rPr lang="it-IT" sz="3200" b="1" dirty="0" err="1" smtClean="0"/>
              <a:t>studied</a:t>
            </a:r>
            <a:r>
              <a:rPr lang="it-IT" sz="2400" dirty="0" smtClean="0"/>
              <a:t> </a:t>
            </a:r>
            <a:endParaRPr lang="it-IT" sz="2400" dirty="0"/>
          </a:p>
        </p:txBody>
      </p:sp>
      <p:sp>
        <p:nvSpPr>
          <p:cNvPr id="6" name="CasellaDiTesto 5"/>
          <p:cNvSpPr txBox="1"/>
          <p:nvPr/>
        </p:nvSpPr>
        <p:spPr>
          <a:xfrm>
            <a:off x="1091821" y="3384468"/>
            <a:ext cx="6980830" cy="2185214"/>
          </a:xfrm>
          <a:prstGeom prst="rect">
            <a:avLst/>
          </a:prstGeom>
          <a:noFill/>
        </p:spPr>
        <p:txBody>
          <a:bodyPr wrap="square" rtlCol="0">
            <a:spAutoFit/>
          </a:bodyPr>
          <a:lstStyle/>
          <a:p>
            <a:pPr algn="ctr"/>
            <a:r>
              <a:rPr lang="it-IT" sz="2800" b="1" dirty="0" smtClean="0">
                <a:solidFill>
                  <a:srgbClr val="0070C0"/>
                </a:solidFill>
              </a:rPr>
              <a:t>TARGET </a:t>
            </a:r>
            <a:r>
              <a:rPr lang="it-IT" sz="2000" b="1" dirty="0" smtClean="0">
                <a:solidFill>
                  <a:srgbClr val="0070C0"/>
                </a:solidFill>
              </a:rPr>
              <a:t>(2x2x2 cm</a:t>
            </a:r>
            <a:r>
              <a:rPr lang="it-IT" sz="2000" b="1" baseline="30000" dirty="0" smtClean="0">
                <a:solidFill>
                  <a:srgbClr val="0070C0"/>
                </a:solidFill>
              </a:rPr>
              <a:t>3</a:t>
            </a:r>
            <a:r>
              <a:rPr lang="it-IT" sz="2000" b="1" dirty="0" smtClean="0">
                <a:solidFill>
                  <a:srgbClr val="0070C0"/>
                </a:solidFill>
              </a:rPr>
              <a:t>)</a:t>
            </a:r>
          </a:p>
          <a:p>
            <a:pPr>
              <a:lnSpc>
                <a:spcPct val="150000"/>
              </a:lnSpc>
              <a:buFont typeface="Arial" pitchFamily="34" charset="0"/>
              <a:buChar char="•"/>
            </a:pPr>
            <a:r>
              <a:rPr lang="it-IT" sz="2400" dirty="0" smtClean="0">
                <a:solidFill>
                  <a:srgbClr val="0070C0"/>
                </a:solidFill>
              </a:rPr>
              <a:t>MgB</a:t>
            </a:r>
            <a:r>
              <a:rPr lang="it-IT" sz="2400" baseline="-25000" dirty="0" smtClean="0">
                <a:solidFill>
                  <a:srgbClr val="0070C0"/>
                </a:solidFill>
              </a:rPr>
              <a:t>2</a:t>
            </a:r>
            <a:r>
              <a:rPr lang="it-IT" sz="2400" dirty="0" smtClean="0">
                <a:solidFill>
                  <a:srgbClr val="0070C0"/>
                </a:solidFill>
              </a:rPr>
              <a:t> </a:t>
            </a:r>
            <a:r>
              <a:rPr lang="it-IT" sz="2400" dirty="0" err="1" smtClean="0">
                <a:solidFill>
                  <a:srgbClr val="0070C0"/>
                </a:solidFill>
              </a:rPr>
              <a:t>with</a:t>
            </a:r>
            <a:r>
              <a:rPr lang="it-IT" sz="2400" dirty="0" smtClean="0">
                <a:solidFill>
                  <a:srgbClr val="0070C0"/>
                </a:solidFill>
              </a:rPr>
              <a:t> </a:t>
            </a:r>
            <a:r>
              <a:rPr lang="it-IT" sz="2400" dirty="0" err="1" smtClean="0">
                <a:solidFill>
                  <a:srgbClr val="0070C0"/>
                </a:solidFill>
              </a:rPr>
              <a:t>only</a:t>
            </a:r>
            <a:r>
              <a:rPr lang="it-IT" sz="2400" dirty="0" smtClean="0">
                <a:solidFill>
                  <a:srgbClr val="0070C0"/>
                </a:solidFill>
              </a:rPr>
              <a:t> </a:t>
            </a:r>
            <a:r>
              <a:rPr lang="it-IT" sz="2400" baseline="30000" dirty="0" smtClean="0">
                <a:solidFill>
                  <a:srgbClr val="0070C0"/>
                </a:solidFill>
              </a:rPr>
              <a:t>10</a:t>
            </a:r>
            <a:r>
              <a:rPr lang="it-IT" sz="2400" dirty="0" smtClean="0">
                <a:solidFill>
                  <a:srgbClr val="0070C0"/>
                </a:solidFill>
              </a:rPr>
              <a:t>B</a:t>
            </a:r>
          </a:p>
          <a:p>
            <a:pPr>
              <a:lnSpc>
                <a:spcPct val="150000"/>
              </a:lnSpc>
              <a:buFont typeface="Arial" pitchFamily="34" charset="0"/>
              <a:buChar char="•"/>
            </a:pPr>
            <a:r>
              <a:rPr lang="it-IT" sz="2400" dirty="0" smtClean="0">
                <a:solidFill>
                  <a:srgbClr val="0070C0"/>
                </a:solidFill>
              </a:rPr>
              <a:t>MgB</a:t>
            </a:r>
            <a:r>
              <a:rPr lang="it-IT" sz="2400" baseline="-25000" dirty="0" smtClean="0">
                <a:solidFill>
                  <a:srgbClr val="0070C0"/>
                </a:solidFill>
              </a:rPr>
              <a:t>2</a:t>
            </a:r>
            <a:r>
              <a:rPr lang="it-IT" sz="2400" dirty="0" smtClean="0">
                <a:solidFill>
                  <a:srgbClr val="0070C0"/>
                </a:solidFill>
              </a:rPr>
              <a:t> </a:t>
            </a:r>
            <a:r>
              <a:rPr lang="it-IT" sz="2400" dirty="0" err="1" smtClean="0">
                <a:solidFill>
                  <a:srgbClr val="0070C0"/>
                </a:solidFill>
              </a:rPr>
              <a:t>with</a:t>
            </a:r>
            <a:r>
              <a:rPr lang="it-IT" sz="2400" dirty="0" smtClean="0">
                <a:solidFill>
                  <a:srgbClr val="0070C0"/>
                </a:solidFill>
              </a:rPr>
              <a:t> </a:t>
            </a:r>
            <a:r>
              <a:rPr lang="it-IT" sz="2400" dirty="0" err="1" smtClean="0">
                <a:solidFill>
                  <a:srgbClr val="0070C0"/>
                </a:solidFill>
              </a:rPr>
              <a:t>only</a:t>
            </a:r>
            <a:r>
              <a:rPr lang="it-IT" sz="2400" dirty="0" smtClean="0">
                <a:solidFill>
                  <a:srgbClr val="0070C0"/>
                </a:solidFill>
              </a:rPr>
              <a:t> </a:t>
            </a:r>
            <a:r>
              <a:rPr lang="it-IT" sz="2400" baseline="30000" dirty="0" smtClean="0">
                <a:solidFill>
                  <a:srgbClr val="0070C0"/>
                </a:solidFill>
              </a:rPr>
              <a:t>11</a:t>
            </a:r>
            <a:r>
              <a:rPr lang="it-IT" sz="2400" dirty="0" smtClean="0">
                <a:solidFill>
                  <a:srgbClr val="0070C0"/>
                </a:solidFill>
              </a:rPr>
              <a:t>B</a:t>
            </a:r>
          </a:p>
          <a:p>
            <a:pPr>
              <a:lnSpc>
                <a:spcPct val="150000"/>
              </a:lnSpc>
              <a:buFont typeface="Arial" pitchFamily="34" charset="0"/>
              <a:buChar char="•"/>
            </a:pPr>
            <a:r>
              <a:rPr lang="it-IT" sz="2400" dirty="0" smtClean="0">
                <a:solidFill>
                  <a:srgbClr val="0070C0"/>
                </a:solidFill>
              </a:rPr>
              <a:t>MgB</a:t>
            </a:r>
            <a:r>
              <a:rPr lang="it-IT" sz="2400" baseline="-25000" dirty="0" smtClean="0">
                <a:solidFill>
                  <a:srgbClr val="0070C0"/>
                </a:solidFill>
              </a:rPr>
              <a:t>2</a:t>
            </a:r>
            <a:r>
              <a:rPr lang="it-IT" sz="2400" dirty="0" smtClean="0">
                <a:solidFill>
                  <a:srgbClr val="0070C0"/>
                </a:solidFill>
              </a:rPr>
              <a:t> </a:t>
            </a:r>
            <a:r>
              <a:rPr lang="it-IT" sz="2400" dirty="0" err="1" smtClean="0">
                <a:solidFill>
                  <a:srgbClr val="0070C0"/>
                </a:solidFill>
              </a:rPr>
              <a:t>with</a:t>
            </a:r>
            <a:r>
              <a:rPr lang="it-IT" sz="2400" dirty="0" smtClean="0">
                <a:solidFill>
                  <a:srgbClr val="0070C0"/>
                </a:solidFill>
              </a:rPr>
              <a:t> </a:t>
            </a:r>
            <a:r>
              <a:rPr lang="it-IT" sz="2400" dirty="0" err="1" smtClean="0">
                <a:solidFill>
                  <a:srgbClr val="0070C0"/>
                </a:solidFill>
              </a:rPr>
              <a:t>natural</a:t>
            </a:r>
            <a:r>
              <a:rPr lang="it-IT" sz="2400" dirty="0" smtClean="0">
                <a:solidFill>
                  <a:srgbClr val="0070C0"/>
                </a:solidFill>
              </a:rPr>
              <a:t> </a:t>
            </a:r>
            <a:r>
              <a:rPr lang="it-IT" sz="2400" dirty="0" err="1" smtClean="0">
                <a:solidFill>
                  <a:srgbClr val="0070C0"/>
                </a:solidFill>
              </a:rPr>
              <a:t>composition</a:t>
            </a:r>
            <a:r>
              <a:rPr lang="it-IT" sz="2400" dirty="0" smtClean="0">
                <a:solidFill>
                  <a:srgbClr val="0070C0"/>
                </a:solidFill>
              </a:rPr>
              <a:t> </a:t>
            </a:r>
            <a:r>
              <a:rPr lang="it-IT" sz="2400" dirty="0" err="1" smtClean="0">
                <a:solidFill>
                  <a:srgbClr val="0070C0"/>
                </a:solidFill>
              </a:rPr>
              <a:t>of</a:t>
            </a:r>
            <a:r>
              <a:rPr lang="it-IT" sz="2400" dirty="0" smtClean="0">
                <a:solidFill>
                  <a:srgbClr val="0070C0"/>
                </a:solidFill>
              </a:rPr>
              <a:t> B </a:t>
            </a:r>
            <a:r>
              <a:rPr lang="it-IT" dirty="0" smtClean="0">
                <a:solidFill>
                  <a:srgbClr val="0070C0"/>
                </a:solidFill>
              </a:rPr>
              <a:t>(80% </a:t>
            </a:r>
            <a:r>
              <a:rPr lang="it-IT" baseline="30000" dirty="0" smtClean="0">
                <a:solidFill>
                  <a:srgbClr val="0070C0"/>
                </a:solidFill>
              </a:rPr>
              <a:t>11</a:t>
            </a:r>
            <a:r>
              <a:rPr lang="it-IT" dirty="0" smtClean="0">
                <a:solidFill>
                  <a:srgbClr val="0070C0"/>
                </a:solidFill>
              </a:rPr>
              <a:t>B – 20% </a:t>
            </a:r>
            <a:r>
              <a:rPr lang="it-IT" baseline="30000" dirty="0" smtClean="0">
                <a:solidFill>
                  <a:srgbClr val="0070C0"/>
                </a:solidFill>
              </a:rPr>
              <a:t>10</a:t>
            </a:r>
            <a:r>
              <a:rPr lang="it-IT" dirty="0" smtClean="0">
                <a:solidFill>
                  <a:srgbClr val="0070C0"/>
                </a:solidFill>
              </a:rPr>
              <a:t>B)</a:t>
            </a:r>
            <a:r>
              <a:rPr lang="it-IT" sz="2400" dirty="0" smtClean="0">
                <a:solidFill>
                  <a:srgbClr val="0070C0"/>
                </a:solidFill>
              </a:rPr>
              <a:t> </a:t>
            </a:r>
            <a:endParaRPr lang="it-IT" sz="2400" dirty="0">
              <a:solidFill>
                <a:srgbClr val="0070C0"/>
              </a:solidFill>
            </a:endParaRPr>
          </a:p>
        </p:txBody>
      </p:sp>
      <p:sp>
        <p:nvSpPr>
          <p:cNvPr id="7" name="CasellaDiTesto 6"/>
          <p:cNvSpPr txBox="1"/>
          <p:nvPr/>
        </p:nvSpPr>
        <p:spPr>
          <a:xfrm>
            <a:off x="788277" y="1999136"/>
            <a:ext cx="7284374" cy="1077218"/>
          </a:xfrm>
          <a:prstGeom prst="rect">
            <a:avLst/>
          </a:prstGeom>
          <a:noFill/>
        </p:spPr>
        <p:txBody>
          <a:bodyPr wrap="square" rtlCol="0">
            <a:spAutoFit/>
          </a:bodyPr>
          <a:lstStyle/>
          <a:p>
            <a:pPr algn="ctr"/>
            <a:r>
              <a:rPr lang="it-IT" sz="2800" b="1" dirty="0" err="1" smtClean="0">
                <a:solidFill>
                  <a:srgbClr val="FF0000"/>
                </a:solidFill>
              </a:rPr>
              <a:t>External</a:t>
            </a:r>
            <a:r>
              <a:rPr lang="it-IT" sz="2800" b="1" dirty="0" smtClean="0">
                <a:solidFill>
                  <a:srgbClr val="FF0000"/>
                </a:solidFill>
              </a:rPr>
              <a:t> </a:t>
            </a:r>
            <a:r>
              <a:rPr lang="it-IT" sz="2800" b="1" dirty="0" err="1" smtClean="0">
                <a:solidFill>
                  <a:srgbClr val="FF0000"/>
                </a:solidFill>
              </a:rPr>
              <a:t>Beam</a:t>
            </a:r>
            <a:r>
              <a:rPr lang="it-IT" sz="2800" b="1" dirty="0" smtClean="0">
                <a:solidFill>
                  <a:srgbClr val="FF0000"/>
                </a:solidFill>
              </a:rPr>
              <a:t> and </a:t>
            </a:r>
            <a:r>
              <a:rPr lang="it-IT" sz="2800" b="1" dirty="0" err="1" smtClean="0">
                <a:solidFill>
                  <a:srgbClr val="FF0000"/>
                </a:solidFill>
              </a:rPr>
              <a:t>External</a:t>
            </a:r>
            <a:r>
              <a:rPr lang="it-IT" sz="2800" b="1" dirty="0" smtClean="0">
                <a:solidFill>
                  <a:srgbClr val="FF0000"/>
                </a:solidFill>
              </a:rPr>
              <a:t> </a:t>
            </a:r>
            <a:r>
              <a:rPr lang="it-IT" sz="2800" b="1" dirty="0" err="1" smtClean="0">
                <a:solidFill>
                  <a:srgbClr val="FF0000"/>
                </a:solidFill>
              </a:rPr>
              <a:t>isotropic</a:t>
            </a:r>
            <a:r>
              <a:rPr lang="it-IT" sz="2800" b="1" dirty="0" smtClean="0">
                <a:solidFill>
                  <a:srgbClr val="FF0000"/>
                </a:solidFill>
              </a:rPr>
              <a:t> n source</a:t>
            </a:r>
          </a:p>
          <a:p>
            <a:pPr algn="ctr">
              <a:lnSpc>
                <a:spcPct val="150000"/>
              </a:lnSpc>
            </a:pPr>
            <a:r>
              <a:rPr lang="it-IT" sz="2400" dirty="0" err="1" smtClean="0">
                <a:solidFill>
                  <a:srgbClr val="FF0000"/>
                </a:solidFill>
              </a:rPr>
              <a:t>Thermal</a:t>
            </a:r>
            <a:r>
              <a:rPr lang="it-IT" sz="2400" dirty="0" smtClean="0">
                <a:solidFill>
                  <a:srgbClr val="FF0000"/>
                </a:solidFill>
              </a:rPr>
              <a:t>    </a:t>
            </a:r>
            <a:r>
              <a:rPr lang="it-IT" sz="2400" dirty="0" err="1" smtClean="0">
                <a:solidFill>
                  <a:srgbClr val="FF0000"/>
                </a:solidFill>
              </a:rPr>
              <a:t>Epithermal</a:t>
            </a:r>
            <a:r>
              <a:rPr lang="it-IT" sz="2400" dirty="0" smtClean="0">
                <a:solidFill>
                  <a:srgbClr val="FF0000"/>
                </a:solidFill>
              </a:rPr>
              <a:t> and Fast</a:t>
            </a:r>
          </a:p>
        </p:txBody>
      </p:sp>
      <p:sp>
        <p:nvSpPr>
          <p:cNvPr id="8" name="Rettangolo 7"/>
          <p:cNvSpPr/>
          <p:nvPr/>
        </p:nvSpPr>
        <p:spPr>
          <a:xfrm>
            <a:off x="2564525" y="2907077"/>
            <a:ext cx="4114799" cy="338554"/>
          </a:xfrm>
          <a:prstGeom prst="rect">
            <a:avLst/>
          </a:prstGeom>
        </p:spPr>
        <p:txBody>
          <a:bodyPr wrap="square">
            <a:spAutoFit/>
          </a:bodyPr>
          <a:lstStyle/>
          <a:p>
            <a:r>
              <a:rPr lang="it-IT" sz="1600" dirty="0" smtClean="0">
                <a:solidFill>
                  <a:srgbClr val="FF0000"/>
                </a:solidFill>
              </a:rPr>
              <a:t>  0.025 </a:t>
            </a:r>
            <a:r>
              <a:rPr lang="it-IT" sz="1600" dirty="0" err="1" smtClean="0">
                <a:solidFill>
                  <a:srgbClr val="FF0000"/>
                </a:solidFill>
              </a:rPr>
              <a:t>eV</a:t>
            </a:r>
            <a:r>
              <a:rPr lang="it-IT" sz="1600" dirty="0" smtClean="0">
                <a:solidFill>
                  <a:srgbClr val="FF0000"/>
                </a:solidFill>
              </a:rPr>
              <a:t>              10 </a:t>
            </a:r>
            <a:r>
              <a:rPr lang="it-IT" sz="1600" dirty="0" err="1" smtClean="0">
                <a:solidFill>
                  <a:srgbClr val="FF0000"/>
                </a:solidFill>
              </a:rPr>
              <a:t>eV</a:t>
            </a:r>
            <a:r>
              <a:rPr lang="it-IT" sz="1600" dirty="0" smtClean="0">
                <a:solidFill>
                  <a:srgbClr val="FF0000"/>
                </a:solidFill>
              </a:rPr>
              <a:t>                   0.1 </a:t>
            </a:r>
            <a:r>
              <a:rPr lang="it-IT" sz="1600" dirty="0" err="1" smtClean="0">
                <a:solidFill>
                  <a:srgbClr val="FF0000"/>
                </a:solidFill>
              </a:rPr>
              <a:t>MeV</a:t>
            </a:r>
            <a:r>
              <a:rPr lang="it-IT" sz="1600" dirty="0" smtClean="0">
                <a:solidFill>
                  <a:srgbClr val="FF0000"/>
                </a:solidFill>
              </a:rPr>
              <a:t> </a:t>
            </a:r>
            <a:endParaRPr lang="it-IT" sz="1600" dirty="0"/>
          </a:p>
        </p:txBody>
      </p:sp>
      <p:sp>
        <p:nvSpPr>
          <p:cNvPr id="10"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olo 1"/>
          <p:cNvSpPr>
            <a:spLocks noGrp="1"/>
          </p:cNvSpPr>
          <p:nvPr>
            <p:ph type="title"/>
          </p:nvPr>
        </p:nvSpPr>
        <p:spPr>
          <a:xfrm>
            <a:off x="457200" y="104774"/>
            <a:ext cx="8229600" cy="914400"/>
          </a:xfrm>
        </p:spPr>
        <p:txBody>
          <a:bodyPr/>
          <a:lstStyle/>
          <a:p>
            <a:pPr algn="ctr"/>
            <a:r>
              <a:rPr lang="it-IT" b="1" dirty="0" err="1" smtClean="0">
                <a:solidFill>
                  <a:srgbClr val="0070C0"/>
                </a:solidFill>
              </a:rPr>
              <a:t>Neutron</a:t>
            </a:r>
            <a:r>
              <a:rPr lang="it-IT" b="1" dirty="0" smtClean="0">
                <a:solidFill>
                  <a:srgbClr val="0070C0"/>
                </a:solidFill>
              </a:rPr>
              <a:t> </a:t>
            </a:r>
            <a:r>
              <a:rPr lang="it-IT" b="1" dirty="0" err="1" smtClean="0">
                <a:solidFill>
                  <a:srgbClr val="0070C0"/>
                </a:solidFill>
              </a:rPr>
              <a:t>Beam</a:t>
            </a:r>
            <a:r>
              <a:rPr lang="it-IT" b="1" dirty="0" smtClean="0">
                <a:solidFill>
                  <a:srgbClr val="0070C0"/>
                </a:solidFill>
              </a:rPr>
              <a:t> on </a:t>
            </a:r>
            <a:r>
              <a:rPr lang="it-IT" b="1" dirty="0" err="1" smtClean="0">
                <a:solidFill>
                  <a:srgbClr val="0070C0"/>
                </a:solidFill>
              </a:rPr>
              <a:t>Natural</a:t>
            </a:r>
            <a:r>
              <a:rPr lang="it-IT" b="1" dirty="0" smtClean="0">
                <a:solidFill>
                  <a:srgbClr val="0070C0"/>
                </a:solidFill>
              </a:rPr>
              <a:t> B MgB</a:t>
            </a:r>
            <a:r>
              <a:rPr lang="it-IT" b="1" baseline="-25000" dirty="0" smtClean="0">
                <a:solidFill>
                  <a:srgbClr val="0070C0"/>
                </a:solidFill>
              </a:rPr>
              <a:t>2</a:t>
            </a:r>
            <a:endParaRPr lang="it-IT" b="1" baseline="-25000" dirty="0">
              <a:solidFill>
                <a:srgbClr val="0070C0"/>
              </a:solidFill>
            </a:endParaRPr>
          </a:p>
        </p:txBody>
      </p:sp>
      <p:pic>
        <p:nvPicPr>
          <p:cNvPr id="6" name="Immagine 5"/>
          <p:cNvPicPr>
            <a:picLocks noChangeAspect="1"/>
          </p:cNvPicPr>
          <p:nvPr/>
        </p:nvPicPr>
        <p:blipFill>
          <a:blip r:embed="rId2" cstate="print"/>
          <a:srcRect/>
          <a:stretch>
            <a:fillRect/>
          </a:stretch>
        </p:blipFill>
        <p:spPr bwMode="auto">
          <a:xfrm>
            <a:off x="23960" y="4257669"/>
            <a:ext cx="3056611" cy="2280291"/>
          </a:xfrm>
          <a:prstGeom prst="rect">
            <a:avLst/>
          </a:prstGeom>
          <a:noFill/>
          <a:ln w="9525">
            <a:noFill/>
            <a:miter lim="800000"/>
            <a:headEnd/>
            <a:tailEnd/>
          </a:ln>
        </p:spPr>
      </p:pic>
      <p:pic>
        <p:nvPicPr>
          <p:cNvPr id="7" name="Immagine 6"/>
          <p:cNvPicPr>
            <a:picLocks noChangeAspect="1"/>
          </p:cNvPicPr>
          <p:nvPr/>
        </p:nvPicPr>
        <p:blipFill>
          <a:blip r:embed="rId3" cstate="print"/>
          <a:srcRect/>
          <a:stretch>
            <a:fillRect/>
          </a:stretch>
        </p:blipFill>
        <p:spPr bwMode="auto">
          <a:xfrm>
            <a:off x="23960" y="1652750"/>
            <a:ext cx="2912555" cy="2284585"/>
          </a:xfrm>
          <a:prstGeom prst="rect">
            <a:avLst/>
          </a:prstGeom>
          <a:noFill/>
          <a:ln w="9525">
            <a:noFill/>
            <a:miter lim="800000"/>
            <a:headEnd/>
            <a:tailEnd/>
          </a:ln>
        </p:spPr>
      </p:pic>
      <p:pic>
        <p:nvPicPr>
          <p:cNvPr id="8" name="Immagine 7"/>
          <p:cNvPicPr>
            <a:picLocks noChangeAspect="1"/>
          </p:cNvPicPr>
          <p:nvPr/>
        </p:nvPicPr>
        <p:blipFill>
          <a:blip r:embed="rId4" cstate="print"/>
          <a:srcRect/>
          <a:stretch>
            <a:fillRect/>
          </a:stretch>
        </p:blipFill>
        <p:spPr bwMode="auto">
          <a:xfrm>
            <a:off x="3056611" y="4226631"/>
            <a:ext cx="2996506" cy="2311329"/>
          </a:xfrm>
          <a:prstGeom prst="rect">
            <a:avLst/>
          </a:prstGeom>
          <a:noFill/>
          <a:ln w="9525">
            <a:noFill/>
            <a:miter lim="800000"/>
            <a:headEnd/>
            <a:tailEnd/>
          </a:ln>
        </p:spPr>
      </p:pic>
      <p:pic>
        <p:nvPicPr>
          <p:cNvPr id="9" name="Immagine 8"/>
          <p:cNvPicPr>
            <a:picLocks noChangeAspect="1"/>
          </p:cNvPicPr>
          <p:nvPr/>
        </p:nvPicPr>
        <p:blipFill>
          <a:blip r:embed="rId5" cstate="print"/>
          <a:srcRect/>
          <a:stretch>
            <a:fillRect/>
          </a:stretch>
        </p:blipFill>
        <p:spPr bwMode="auto">
          <a:xfrm>
            <a:off x="3056611" y="1621713"/>
            <a:ext cx="2981325" cy="2315622"/>
          </a:xfrm>
          <a:prstGeom prst="rect">
            <a:avLst/>
          </a:prstGeom>
          <a:noFill/>
          <a:ln w="9525">
            <a:noFill/>
            <a:miter lim="800000"/>
            <a:headEnd/>
            <a:tailEnd/>
          </a:ln>
        </p:spPr>
      </p:pic>
      <p:pic>
        <p:nvPicPr>
          <p:cNvPr id="10" name="Immagine 9"/>
          <p:cNvPicPr>
            <a:picLocks noChangeAspect="1"/>
          </p:cNvPicPr>
          <p:nvPr/>
        </p:nvPicPr>
        <p:blipFill>
          <a:blip r:embed="rId6" cstate="print"/>
          <a:srcRect/>
          <a:stretch>
            <a:fillRect/>
          </a:stretch>
        </p:blipFill>
        <p:spPr bwMode="auto">
          <a:xfrm>
            <a:off x="6180812" y="4226632"/>
            <a:ext cx="3005640" cy="2311328"/>
          </a:xfrm>
          <a:prstGeom prst="rect">
            <a:avLst/>
          </a:prstGeom>
          <a:noFill/>
          <a:ln w="9525">
            <a:noFill/>
            <a:miter lim="800000"/>
            <a:headEnd/>
            <a:tailEnd/>
          </a:ln>
        </p:spPr>
      </p:pic>
      <p:pic>
        <p:nvPicPr>
          <p:cNvPr id="11" name="Immagine 10"/>
          <p:cNvPicPr>
            <a:picLocks noChangeAspect="1"/>
          </p:cNvPicPr>
          <p:nvPr/>
        </p:nvPicPr>
        <p:blipFill>
          <a:blip r:embed="rId7" cstate="print"/>
          <a:srcRect/>
          <a:stretch>
            <a:fillRect/>
          </a:stretch>
        </p:blipFill>
        <p:spPr bwMode="auto">
          <a:xfrm>
            <a:off x="6037936" y="1621712"/>
            <a:ext cx="3148515" cy="2315623"/>
          </a:xfrm>
          <a:prstGeom prst="rect">
            <a:avLst/>
          </a:prstGeom>
          <a:noFill/>
          <a:ln w="9525">
            <a:noFill/>
            <a:miter lim="800000"/>
            <a:headEnd/>
            <a:tailEnd/>
          </a:ln>
        </p:spPr>
      </p:pic>
      <p:sp>
        <p:nvSpPr>
          <p:cNvPr id="13" name="CasellaDiTesto 12"/>
          <p:cNvSpPr txBox="1"/>
          <p:nvPr/>
        </p:nvSpPr>
        <p:spPr>
          <a:xfrm>
            <a:off x="819807" y="883048"/>
            <a:ext cx="1124607" cy="369332"/>
          </a:xfrm>
          <a:prstGeom prst="rect">
            <a:avLst/>
          </a:prstGeom>
          <a:noFill/>
        </p:spPr>
        <p:txBody>
          <a:bodyPr wrap="square" rtlCol="0">
            <a:spAutoFit/>
          </a:bodyPr>
          <a:lstStyle/>
          <a:p>
            <a:r>
              <a:rPr lang="it-IT" dirty="0" err="1" smtClean="0"/>
              <a:t>Thermal</a:t>
            </a:r>
            <a:endParaRPr lang="it-IT" dirty="0"/>
          </a:p>
        </p:txBody>
      </p:sp>
      <p:sp>
        <p:nvSpPr>
          <p:cNvPr id="14" name="CasellaDiTesto 13"/>
          <p:cNvSpPr txBox="1"/>
          <p:nvPr/>
        </p:nvSpPr>
        <p:spPr>
          <a:xfrm>
            <a:off x="3757448" y="883048"/>
            <a:ext cx="1266497" cy="369332"/>
          </a:xfrm>
          <a:prstGeom prst="rect">
            <a:avLst/>
          </a:prstGeom>
          <a:noFill/>
        </p:spPr>
        <p:txBody>
          <a:bodyPr wrap="square" rtlCol="0">
            <a:spAutoFit/>
          </a:bodyPr>
          <a:lstStyle/>
          <a:p>
            <a:r>
              <a:rPr lang="it-IT" dirty="0" err="1" smtClean="0"/>
              <a:t>Epithermal</a:t>
            </a:r>
            <a:endParaRPr lang="it-IT" dirty="0"/>
          </a:p>
        </p:txBody>
      </p:sp>
      <p:sp>
        <p:nvSpPr>
          <p:cNvPr id="15" name="CasellaDiTesto 14"/>
          <p:cNvSpPr txBox="1"/>
          <p:nvPr/>
        </p:nvSpPr>
        <p:spPr>
          <a:xfrm>
            <a:off x="7131269" y="883048"/>
            <a:ext cx="1124607" cy="369332"/>
          </a:xfrm>
          <a:prstGeom prst="rect">
            <a:avLst/>
          </a:prstGeom>
          <a:noFill/>
        </p:spPr>
        <p:txBody>
          <a:bodyPr wrap="square" rtlCol="0">
            <a:spAutoFit/>
          </a:bodyPr>
          <a:lstStyle/>
          <a:p>
            <a:r>
              <a:rPr lang="it-IT" dirty="0" smtClean="0"/>
              <a:t>Fast</a:t>
            </a:r>
            <a:endParaRPr lang="it-IT" dirty="0"/>
          </a:p>
        </p:txBody>
      </p:sp>
      <p:sp>
        <p:nvSpPr>
          <p:cNvPr id="16"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
        <p:nvSpPr>
          <p:cNvPr id="20" name="CasellaDiTesto 19"/>
          <p:cNvSpPr txBox="1"/>
          <p:nvPr/>
        </p:nvSpPr>
        <p:spPr>
          <a:xfrm>
            <a:off x="4146331" y="3857299"/>
            <a:ext cx="877614" cy="369332"/>
          </a:xfrm>
          <a:prstGeom prst="rect">
            <a:avLst/>
          </a:prstGeom>
          <a:noFill/>
        </p:spPr>
        <p:txBody>
          <a:bodyPr wrap="square" rtlCol="0">
            <a:spAutoFit/>
          </a:bodyPr>
          <a:lstStyle/>
          <a:p>
            <a:r>
              <a:rPr lang="it-IT" dirty="0" smtClean="0"/>
              <a:t>DPA</a:t>
            </a:r>
            <a:endParaRPr lang="it-IT" dirty="0"/>
          </a:p>
        </p:txBody>
      </p:sp>
      <p:sp>
        <p:nvSpPr>
          <p:cNvPr id="21" name="CasellaDiTesto 20"/>
          <p:cNvSpPr txBox="1"/>
          <p:nvPr/>
        </p:nvSpPr>
        <p:spPr>
          <a:xfrm>
            <a:off x="3478924" y="1252380"/>
            <a:ext cx="2081048" cy="369332"/>
          </a:xfrm>
          <a:prstGeom prst="rect">
            <a:avLst/>
          </a:prstGeom>
          <a:noFill/>
        </p:spPr>
        <p:txBody>
          <a:bodyPr wrap="square" rtlCol="0">
            <a:spAutoFit/>
          </a:bodyPr>
          <a:lstStyle/>
          <a:p>
            <a:r>
              <a:rPr lang="it-IT" dirty="0" smtClean="0"/>
              <a:t>Energy </a:t>
            </a:r>
            <a:r>
              <a:rPr lang="it-IT" dirty="0" err="1" smtClean="0"/>
              <a:t>Deposition</a:t>
            </a:r>
            <a:endParaRPr lang="it-IT"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olo 1"/>
          <p:cNvSpPr>
            <a:spLocks noGrp="1"/>
          </p:cNvSpPr>
          <p:nvPr>
            <p:ph type="title"/>
          </p:nvPr>
        </p:nvSpPr>
        <p:spPr>
          <a:xfrm>
            <a:off x="457200" y="-184666"/>
            <a:ext cx="8229600" cy="914400"/>
          </a:xfrm>
        </p:spPr>
        <p:txBody>
          <a:bodyPr/>
          <a:lstStyle/>
          <a:p>
            <a:pPr algn="ctr"/>
            <a:r>
              <a:rPr lang="it-IT" b="1" dirty="0" err="1" smtClean="0">
                <a:solidFill>
                  <a:srgbClr val="0070C0"/>
                </a:solidFill>
              </a:rPr>
              <a:t>Neutron</a:t>
            </a:r>
            <a:r>
              <a:rPr lang="it-IT" b="1" dirty="0" smtClean="0">
                <a:solidFill>
                  <a:srgbClr val="0070C0"/>
                </a:solidFill>
              </a:rPr>
              <a:t> </a:t>
            </a:r>
            <a:r>
              <a:rPr lang="it-IT" b="1" dirty="0" err="1" smtClean="0">
                <a:solidFill>
                  <a:srgbClr val="0070C0"/>
                </a:solidFill>
              </a:rPr>
              <a:t>Beam</a:t>
            </a:r>
            <a:r>
              <a:rPr lang="it-IT" b="1" dirty="0" smtClean="0">
                <a:solidFill>
                  <a:srgbClr val="0070C0"/>
                </a:solidFill>
              </a:rPr>
              <a:t> on </a:t>
            </a:r>
            <a:r>
              <a:rPr lang="it-IT" b="1" baseline="30000" dirty="0" smtClean="0">
                <a:solidFill>
                  <a:srgbClr val="0070C0"/>
                </a:solidFill>
              </a:rPr>
              <a:t>11</a:t>
            </a:r>
            <a:r>
              <a:rPr lang="it-IT" b="1" dirty="0" smtClean="0">
                <a:solidFill>
                  <a:srgbClr val="0070C0"/>
                </a:solidFill>
              </a:rPr>
              <a:t>B </a:t>
            </a:r>
            <a:r>
              <a:rPr lang="it-IT" b="1" dirty="0" err="1" smtClean="0">
                <a:solidFill>
                  <a:srgbClr val="0070C0"/>
                </a:solidFill>
              </a:rPr>
              <a:t>Enriched</a:t>
            </a:r>
            <a:r>
              <a:rPr lang="it-IT" b="1" dirty="0" smtClean="0">
                <a:solidFill>
                  <a:srgbClr val="0070C0"/>
                </a:solidFill>
              </a:rPr>
              <a:t> MgB</a:t>
            </a:r>
            <a:r>
              <a:rPr lang="it-IT" b="1" baseline="-25000" dirty="0" smtClean="0">
                <a:solidFill>
                  <a:srgbClr val="0070C0"/>
                </a:solidFill>
              </a:rPr>
              <a:t>2</a:t>
            </a:r>
            <a:endParaRPr lang="it-IT" b="1" baseline="-25000" dirty="0">
              <a:solidFill>
                <a:srgbClr val="0070C0"/>
              </a:solidFill>
            </a:endParaRPr>
          </a:p>
        </p:txBody>
      </p:sp>
      <p:pic>
        <p:nvPicPr>
          <p:cNvPr id="13" name="Immagine 12"/>
          <p:cNvPicPr>
            <a:picLocks noChangeAspect="1"/>
          </p:cNvPicPr>
          <p:nvPr/>
        </p:nvPicPr>
        <p:blipFill>
          <a:blip r:embed="rId2" cstate="print"/>
          <a:srcRect/>
          <a:stretch>
            <a:fillRect/>
          </a:stretch>
        </p:blipFill>
        <p:spPr bwMode="auto">
          <a:xfrm>
            <a:off x="1" y="4037444"/>
            <a:ext cx="3100340" cy="2295049"/>
          </a:xfrm>
          <a:prstGeom prst="rect">
            <a:avLst/>
          </a:prstGeom>
          <a:noFill/>
          <a:ln w="9525">
            <a:noFill/>
            <a:miter lim="800000"/>
            <a:headEnd/>
            <a:tailEnd/>
          </a:ln>
        </p:spPr>
      </p:pic>
      <p:pic>
        <p:nvPicPr>
          <p:cNvPr id="14" name="Immagine 13"/>
          <p:cNvPicPr>
            <a:picLocks noChangeAspect="1"/>
          </p:cNvPicPr>
          <p:nvPr/>
        </p:nvPicPr>
        <p:blipFill>
          <a:blip r:embed="rId3" cstate="print"/>
          <a:srcRect/>
          <a:stretch>
            <a:fillRect/>
          </a:stretch>
        </p:blipFill>
        <p:spPr bwMode="auto">
          <a:xfrm>
            <a:off x="1" y="1255745"/>
            <a:ext cx="3190875" cy="2347886"/>
          </a:xfrm>
          <a:prstGeom prst="rect">
            <a:avLst/>
          </a:prstGeom>
          <a:noFill/>
          <a:ln w="9525">
            <a:noFill/>
            <a:miter lim="800000"/>
            <a:headEnd/>
            <a:tailEnd/>
          </a:ln>
        </p:spPr>
      </p:pic>
      <p:pic>
        <p:nvPicPr>
          <p:cNvPr id="15" name="Immagine 14"/>
          <p:cNvPicPr>
            <a:picLocks noChangeAspect="1"/>
          </p:cNvPicPr>
          <p:nvPr/>
        </p:nvPicPr>
        <p:blipFill>
          <a:blip r:embed="rId4" cstate="print"/>
          <a:srcRect/>
          <a:stretch>
            <a:fillRect/>
          </a:stretch>
        </p:blipFill>
        <p:spPr bwMode="auto">
          <a:xfrm>
            <a:off x="6199155" y="3972965"/>
            <a:ext cx="3018330" cy="2279515"/>
          </a:xfrm>
          <a:prstGeom prst="rect">
            <a:avLst/>
          </a:prstGeom>
          <a:noFill/>
          <a:ln w="9525">
            <a:noFill/>
            <a:miter lim="800000"/>
            <a:headEnd/>
            <a:tailEnd/>
          </a:ln>
        </p:spPr>
      </p:pic>
      <p:pic>
        <p:nvPicPr>
          <p:cNvPr id="16" name="Immagine 15"/>
          <p:cNvPicPr>
            <a:picLocks noChangeAspect="1"/>
          </p:cNvPicPr>
          <p:nvPr/>
        </p:nvPicPr>
        <p:blipFill>
          <a:blip r:embed="rId5" cstate="print"/>
          <a:srcRect/>
          <a:stretch>
            <a:fillRect/>
          </a:stretch>
        </p:blipFill>
        <p:spPr bwMode="auto">
          <a:xfrm>
            <a:off x="5998712" y="1255745"/>
            <a:ext cx="3145289" cy="2265396"/>
          </a:xfrm>
          <a:prstGeom prst="rect">
            <a:avLst/>
          </a:prstGeom>
          <a:noFill/>
          <a:ln w="9525">
            <a:noFill/>
            <a:miter lim="800000"/>
            <a:headEnd/>
            <a:tailEnd/>
          </a:ln>
        </p:spPr>
      </p:pic>
      <p:pic>
        <p:nvPicPr>
          <p:cNvPr id="17" name="Immagine 16"/>
          <p:cNvPicPr>
            <a:picLocks noChangeAspect="1"/>
          </p:cNvPicPr>
          <p:nvPr/>
        </p:nvPicPr>
        <p:blipFill>
          <a:blip r:embed="rId6" cstate="print"/>
          <a:srcRect/>
          <a:stretch>
            <a:fillRect/>
          </a:stretch>
        </p:blipFill>
        <p:spPr bwMode="auto">
          <a:xfrm>
            <a:off x="3033220" y="3972964"/>
            <a:ext cx="3165935" cy="2359529"/>
          </a:xfrm>
          <a:prstGeom prst="rect">
            <a:avLst/>
          </a:prstGeom>
          <a:noFill/>
          <a:ln w="9525">
            <a:noFill/>
            <a:miter lim="800000"/>
            <a:headEnd/>
            <a:tailEnd/>
          </a:ln>
        </p:spPr>
      </p:pic>
      <p:pic>
        <p:nvPicPr>
          <p:cNvPr id="18" name="Immagine 17"/>
          <p:cNvPicPr>
            <a:picLocks noChangeAspect="1"/>
          </p:cNvPicPr>
          <p:nvPr/>
        </p:nvPicPr>
        <p:blipFill>
          <a:blip r:embed="rId7" cstate="print"/>
          <a:srcRect/>
          <a:stretch>
            <a:fillRect/>
          </a:stretch>
        </p:blipFill>
        <p:spPr bwMode="auto">
          <a:xfrm>
            <a:off x="3033221" y="1255745"/>
            <a:ext cx="3059987" cy="2347887"/>
          </a:xfrm>
          <a:prstGeom prst="rect">
            <a:avLst/>
          </a:prstGeom>
          <a:noFill/>
          <a:ln w="9525">
            <a:noFill/>
            <a:miter lim="800000"/>
            <a:headEnd/>
            <a:tailEnd/>
          </a:ln>
        </p:spPr>
      </p:pic>
      <p:sp>
        <p:nvSpPr>
          <p:cNvPr id="19" name="CasellaDiTesto 18"/>
          <p:cNvSpPr txBox="1"/>
          <p:nvPr/>
        </p:nvSpPr>
        <p:spPr>
          <a:xfrm>
            <a:off x="4125312" y="3603632"/>
            <a:ext cx="877614" cy="369332"/>
          </a:xfrm>
          <a:prstGeom prst="rect">
            <a:avLst/>
          </a:prstGeom>
          <a:noFill/>
        </p:spPr>
        <p:txBody>
          <a:bodyPr wrap="square" rtlCol="0">
            <a:spAutoFit/>
          </a:bodyPr>
          <a:lstStyle/>
          <a:p>
            <a:r>
              <a:rPr lang="it-IT" dirty="0" smtClean="0"/>
              <a:t>DPA</a:t>
            </a:r>
            <a:endParaRPr lang="it-IT" dirty="0"/>
          </a:p>
        </p:txBody>
      </p:sp>
      <p:sp>
        <p:nvSpPr>
          <p:cNvPr id="20" name="CasellaDiTesto 19"/>
          <p:cNvSpPr txBox="1"/>
          <p:nvPr/>
        </p:nvSpPr>
        <p:spPr>
          <a:xfrm>
            <a:off x="798789" y="517081"/>
            <a:ext cx="1124607" cy="369332"/>
          </a:xfrm>
          <a:prstGeom prst="rect">
            <a:avLst/>
          </a:prstGeom>
          <a:noFill/>
        </p:spPr>
        <p:txBody>
          <a:bodyPr wrap="square" rtlCol="0">
            <a:spAutoFit/>
          </a:bodyPr>
          <a:lstStyle/>
          <a:p>
            <a:r>
              <a:rPr lang="it-IT" dirty="0" err="1" smtClean="0"/>
              <a:t>Thermal</a:t>
            </a:r>
            <a:endParaRPr lang="it-IT" dirty="0"/>
          </a:p>
        </p:txBody>
      </p:sp>
      <p:sp>
        <p:nvSpPr>
          <p:cNvPr id="21" name="CasellaDiTesto 20"/>
          <p:cNvSpPr txBox="1"/>
          <p:nvPr/>
        </p:nvSpPr>
        <p:spPr>
          <a:xfrm>
            <a:off x="3736430" y="517081"/>
            <a:ext cx="1266497" cy="369332"/>
          </a:xfrm>
          <a:prstGeom prst="rect">
            <a:avLst/>
          </a:prstGeom>
          <a:noFill/>
        </p:spPr>
        <p:txBody>
          <a:bodyPr wrap="square" rtlCol="0">
            <a:spAutoFit/>
          </a:bodyPr>
          <a:lstStyle/>
          <a:p>
            <a:r>
              <a:rPr lang="it-IT" dirty="0" err="1" smtClean="0"/>
              <a:t>Epithermal</a:t>
            </a:r>
            <a:endParaRPr lang="it-IT" dirty="0"/>
          </a:p>
        </p:txBody>
      </p:sp>
      <p:sp>
        <p:nvSpPr>
          <p:cNvPr id="22" name="CasellaDiTesto 21"/>
          <p:cNvSpPr txBox="1"/>
          <p:nvPr/>
        </p:nvSpPr>
        <p:spPr>
          <a:xfrm>
            <a:off x="7110251" y="517081"/>
            <a:ext cx="1124607" cy="369332"/>
          </a:xfrm>
          <a:prstGeom prst="rect">
            <a:avLst/>
          </a:prstGeom>
          <a:noFill/>
        </p:spPr>
        <p:txBody>
          <a:bodyPr wrap="square" rtlCol="0">
            <a:spAutoFit/>
          </a:bodyPr>
          <a:lstStyle/>
          <a:p>
            <a:r>
              <a:rPr lang="it-IT" dirty="0" smtClean="0"/>
              <a:t>Fast</a:t>
            </a:r>
            <a:endParaRPr lang="it-IT" dirty="0"/>
          </a:p>
        </p:txBody>
      </p:sp>
      <p:sp>
        <p:nvSpPr>
          <p:cNvPr id="23" name="CasellaDiTesto 22"/>
          <p:cNvSpPr txBox="1"/>
          <p:nvPr/>
        </p:nvSpPr>
        <p:spPr>
          <a:xfrm>
            <a:off x="3457906" y="886413"/>
            <a:ext cx="2081048" cy="369332"/>
          </a:xfrm>
          <a:prstGeom prst="rect">
            <a:avLst/>
          </a:prstGeom>
          <a:noFill/>
        </p:spPr>
        <p:txBody>
          <a:bodyPr wrap="square" rtlCol="0">
            <a:spAutoFit/>
          </a:bodyPr>
          <a:lstStyle/>
          <a:p>
            <a:r>
              <a:rPr lang="it-IT" dirty="0" smtClean="0"/>
              <a:t>Energy </a:t>
            </a:r>
            <a:r>
              <a:rPr lang="it-IT" dirty="0" err="1" smtClean="0"/>
              <a:t>Deposition</a:t>
            </a:r>
            <a:endParaRPr lang="it-IT" dirty="0"/>
          </a:p>
        </p:txBody>
      </p:sp>
      <p:sp>
        <p:nvSpPr>
          <p:cNvPr id="24"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57200" y="1010093"/>
            <a:ext cx="8229600" cy="1181862"/>
          </a:xfrm>
        </p:spPr>
        <p:txBody>
          <a:bodyPr>
            <a:spAutoFit/>
          </a:bodyPr>
          <a:lstStyle/>
          <a:p>
            <a:pPr>
              <a:buNone/>
            </a:pPr>
            <a:r>
              <a:rPr lang="it-IT" dirty="0" err="1" smtClean="0"/>
              <a:t>From</a:t>
            </a:r>
            <a:r>
              <a:rPr lang="it-IT" dirty="0" smtClean="0"/>
              <a:t> the </a:t>
            </a:r>
            <a:r>
              <a:rPr lang="it-IT" dirty="0" err="1" smtClean="0"/>
              <a:t>previous</a:t>
            </a:r>
            <a:r>
              <a:rPr lang="it-IT" dirty="0" smtClean="0"/>
              <a:t> </a:t>
            </a:r>
            <a:r>
              <a:rPr lang="it-IT" dirty="0" err="1" smtClean="0"/>
              <a:t>slides</a:t>
            </a:r>
            <a:r>
              <a:rPr lang="it-IT" dirty="0" smtClean="0"/>
              <a:t> </a:t>
            </a:r>
            <a:r>
              <a:rPr lang="it-IT" dirty="0" err="1" smtClean="0"/>
              <a:t>it</a:t>
            </a:r>
            <a:r>
              <a:rPr lang="it-IT" dirty="0" smtClean="0"/>
              <a:t> </a:t>
            </a:r>
            <a:r>
              <a:rPr lang="it-IT" dirty="0" err="1" smtClean="0"/>
              <a:t>is</a:t>
            </a:r>
            <a:r>
              <a:rPr lang="it-IT" dirty="0" smtClean="0"/>
              <a:t> </a:t>
            </a:r>
            <a:r>
              <a:rPr lang="it-IT" dirty="0" err="1" smtClean="0"/>
              <a:t>evident</a:t>
            </a:r>
            <a:r>
              <a:rPr lang="it-IT" dirty="0" smtClean="0"/>
              <a:t> the </a:t>
            </a:r>
            <a:r>
              <a:rPr lang="it-IT" dirty="0" err="1" smtClean="0"/>
              <a:t>effect</a:t>
            </a:r>
            <a:r>
              <a:rPr lang="it-IT" dirty="0" smtClean="0"/>
              <a:t> </a:t>
            </a:r>
            <a:r>
              <a:rPr lang="it-IT" dirty="0" err="1" smtClean="0"/>
              <a:t>of</a:t>
            </a:r>
            <a:r>
              <a:rPr lang="it-IT" dirty="0" smtClean="0"/>
              <a:t> </a:t>
            </a:r>
            <a:r>
              <a:rPr lang="it-IT" dirty="0" err="1" smtClean="0"/>
              <a:t>th</a:t>
            </a:r>
            <a:r>
              <a:rPr lang="it-IT" dirty="0" smtClean="0"/>
              <a:t> </a:t>
            </a:r>
            <a:r>
              <a:rPr lang="it-IT" baseline="30000" dirty="0" smtClean="0"/>
              <a:t>10</a:t>
            </a:r>
            <a:r>
              <a:rPr lang="it-IT" dirty="0" smtClean="0"/>
              <a:t>B </a:t>
            </a:r>
            <a:r>
              <a:rPr lang="it-IT" dirty="0" err="1" smtClean="0"/>
              <a:t>capture</a:t>
            </a:r>
            <a:r>
              <a:rPr lang="it-IT" dirty="0" smtClean="0"/>
              <a:t> </a:t>
            </a:r>
            <a:r>
              <a:rPr lang="it-IT" dirty="0" err="1" smtClean="0"/>
              <a:t>reaction</a:t>
            </a:r>
            <a:r>
              <a:rPr lang="it-IT" dirty="0" smtClean="0"/>
              <a:t> </a:t>
            </a:r>
            <a:r>
              <a:rPr lang="it-IT" dirty="0" err="1" smtClean="0"/>
              <a:t>for</a:t>
            </a:r>
            <a:r>
              <a:rPr lang="it-IT" dirty="0" smtClean="0"/>
              <a:t> </a:t>
            </a:r>
            <a:r>
              <a:rPr lang="it-IT" dirty="0" err="1" smtClean="0"/>
              <a:t>thermal</a:t>
            </a:r>
            <a:r>
              <a:rPr lang="it-IT" dirty="0" smtClean="0"/>
              <a:t> </a:t>
            </a:r>
            <a:r>
              <a:rPr lang="it-IT" dirty="0" err="1" smtClean="0"/>
              <a:t>neutrons</a:t>
            </a:r>
            <a:endParaRPr lang="it-IT" dirty="0"/>
          </a:p>
        </p:txBody>
      </p:sp>
      <p:sp>
        <p:nvSpPr>
          <p:cNvPr id="24" name="Segnaposto contenuto 2"/>
          <p:cNvSpPr txBox="1">
            <a:spLocks/>
          </p:cNvSpPr>
          <p:nvPr/>
        </p:nvSpPr>
        <p:spPr>
          <a:xfrm>
            <a:off x="457200" y="2743200"/>
            <a:ext cx="8229600" cy="2363724"/>
          </a:xfrm>
          <a:prstGeom prst="rect">
            <a:avLst/>
          </a:prstGeom>
        </p:spPr>
        <p:txBody>
          <a:bodyPr vert="horz" lIns="91440" tIns="0" rIns="91440" bIns="0" rtlCol="0">
            <a:spAutoFit/>
          </a:bodyPr>
          <a:lstStyle/>
          <a:p>
            <a:pPr marL="228600" marR="0" lvl="0" indent="-228600" algn="l" defTabSz="457200" rtl="0" eaLnBrk="1" fontAlgn="auto" latinLnBrk="0" hangingPunct="1">
              <a:lnSpc>
                <a:spcPct val="120000"/>
              </a:lnSpc>
              <a:spcBef>
                <a:spcPts val="600"/>
              </a:spcBef>
              <a:spcAft>
                <a:spcPts val="0"/>
              </a:spcAft>
              <a:buClr>
                <a:srgbClr val="0089B5"/>
              </a:buClr>
              <a:buSzTx/>
              <a:buFont typeface="Arial"/>
              <a:buNone/>
              <a:tabLst/>
              <a:defRPr/>
            </a:pP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If</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it</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is</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necessary</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to</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penetrate the </a:t>
            </a:r>
            <a:r>
              <a:rPr kumimoji="0" lang="it-IT" sz="3200" b="0"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neutrons</a:t>
            </a:r>
            <a:r>
              <a:rPr kumimoji="0" lang="it-IT" sz="3200" b="0"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in the material</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for</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irradiation</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studies</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or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other</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needs</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it</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is</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necessary</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to</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use</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high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energy</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neutrons</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or </a:t>
            </a:r>
            <a:r>
              <a:rPr kumimoji="0" lang="it-IT" sz="3200" b="0" i="0" u="none" strike="noStrike" kern="1200" cap="none" spc="0" normalizeH="0" baseline="3000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10</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B  </a:t>
            </a:r>
            <a:r>
              <a:rPr kumimoji="0" lang="it-IT" sz="3200" b="0"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depleted</a:t>
            </a:r>
            <a:r>
              <a:rPr kumimoji="0" lang="it-IT" sz="3200" b="0"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lang="it-IT" sz="3200" dirty="0" smtClean="0">
                <a:solidFill>
                  <a:schemeClr val="tx1">
                    <a:lumMod val="75000"/>
                    <a:lumOff val="25000"/>
                  </a:schemeClr>
                </a:solidFill>
                <a:effectLst>
                  <a:outerShdw blurRad="63500" dist="63500" dir="2700000" algn="tl" rotWithShape="0">
                    <a:schemeClr val="bg1">
                      <a:lumMod val="75000"/>
                      <a:alpha val="50000"/>
                    </a:schemeClr>
                  </a:outerShdw>
                </a:effectLst>
              </a:rPr>
              <a:t>target</a:t>
            </a:r>
            <a:endParaRPr kumimoji="0" lang="it-IT" sz="3200" b="0" i="0" u="none" strike="noStrike" kern="1200" cap="none" spc="0" normalizeH="0" baseline="0" noProof="0" dirty="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endParaRPr>
          </a:p>
        </p:txBody>
      </p:sp>
      <p:sp>
        <p:nvSpPr>
          <p:cNvPr id="4"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J:\Grafici\Bnat\1 MeV\MgB2-Bnat-1MeV_res0.jpg"/>
          <p:cNvPicPr/>
          <p:nvPr/>
        </p:nvPicPr>
        <p:blipFill>
          <a:blip r:embed="rId3" cstate="print"/>
          <a:srcRect l="6496" t="10236" r="-1181" b="7874"/>
          <a:stretch>
            <a:fillRect/>
          </a:stretch>
        </p:blipFill>
        <p:spPr bwMode="auto">
          <a:xfrm>
            <a:off x="5574995" y="1728335"/>
            <a:ext cx="3088800" cy="2304000"/>
          </a:xfrm>
          <a:prstGeom prst="rect">
            <a:avLst/>
          </a:prstGeom>
          <a:noFill/>
          <a:ln w="9525">
            <a:noFill/>
            <a:miter lim="800000"/>
            <a:headEnd/>
            <a:tailEnd/>
          </a:ln>
        </p:spPr>
      </p:pic>
      <p:sp>
        <p:nvSpPr>
          <p:cNvPr id="5" name="Titolo 1"/>
          <p:cNvSpPr>
            <a:spLocks noGrp="1"/>
          </p:cNvSpPr>
          <p:nvPr>
            <p:ph type="title"/>
          </p:nvPr>
        </p:nvSpPr>
        <p:spPr>
          <a:xfrm>
            <a:off x="457200" y="274638"/>
            <a:ext cx="8229600" cy="914400"/>
          </a:xfrm>
        </p:spPr>
        <p:txBody>
          <a:bodyPr/>
          <a:lstStyle/>
          <a:p>
            <a:pPr algn="ctr"/>
            <a:r>
              <a:rPr lang="it-IT" b="1" dirty="0" err="1" smtClean="0">
                <a:solidFill>
                  <a:schemeClr val="accent1"/>
                </a:solidFill>
              </a:rPr>
              <a:t>Residual</a:t>
            </a:r>
            <a:r>
              <a:rPr lang="it-IT" b="1" dirty="0" smtClean="0">
                <a:solidFill>
                  <a:schemeClr val="accent1"/>
                </a:solidFill>
              </a:rPr>
              <a:t> Nuclei </a:t>
            </a:r>
            <a:r>
              <a:rPr lang="it-IT" sz="2000" b="1" dirty="0" smtClean="0">
                <a:solidFill>
                  <a:schemeClr val="accent1"/>
                </a:solidFill>
              </a:rPr>
              <a:t>(at t=0 s) </a:t>
            </a:r>
            <a:endParaRPr lang="it-IT" sz="2000" b="1" dirty="0">
              <a:solidFill>
                <a:schemeClr val="accent1"/>
              </a:solidFill>
            </a:endParaRPr>
          </a:p>
        </p:txBody>
      </p:sp>
      <p:sp>
        <p:nvSpPr>
          <p:cNvPr id="6" name="CasellaDiTesto 5"/>
          <p:cNvSpPr txBox="1"/>
          <p:nvPr/>
        </p:nvSpPr>
        <p:spPr>
          <a:xfrm>
            <a:off x="7048500" y="3239085"/>
            <a:ext cx="714375" cy="369332"/>
          </a:xfrm>
          <a:prstGeom prst="rect">
            <a:avLst/>
          </a:prstGeom>
          <a:noFill/>
        </p:spPr>
        <p:txBody>
          <a:bodyPr wrap="square" rtlCol="0">
            <a:spAutoFit/>
          </a:bodyPr>
          <a:lstStyle/>
          <a:p>
            <a:r>
              <a:rPr lang="it-IT" dirty="0" err="1" smtClean="0"/>
              <a:t>B</a:t>
            </a:r>
            <a:r>
              <a:rPr lang="it-IT" baseline="-25000" dirty="0" err="1" smtClean="0"/>
              <a:t>nat</a:t>
            </a:r>
            <a:endParaRPr lang="it-IT" baseline="-25000" dirty="0"/>
          </a:p>
        </p:txBody>
      </p:sp>
      <p:sp>
        <p:nvSpPr>
          <p:cNvPr id="7" name="CasellaDiTesto 6"/>
          <p:cNvSpPr txBox="1"/>
          <p:nvPr/>
        </p:nvSpPr>
        <p:spPr>
          <a:xfrm>
            <a:off x="6603831" y="1189038"/>
            <a:ext cx="889338" cy="369332"/>
          </a:xfrm>
          <a:prstGeom prst="rect">
            <a:avLst/>
          </a:prstGeom>
          <a:noFill/>
        </p:spPr>
        <p:txBody>
          <a:bodyPr wrap="square" rtlCol="0">
            <a:spAutoFit/>
          </a:bodyPr>
          <a:lstStyle/>
          <a:p>
            <a:r>
              <a:rPr lang="it-IT" dirty="0" smtClean="0"/>
              <a:t>1 </a:t>
            </a:r>
            <a:r>
              <a:rPr lang="it-IT" dirty="0" err="1" smtClean="0"/>
              <a:t>MeV</a:t>
            </a:r>
            <a:endParaRPr lang="it-IT" dirty="0"/>
          </a:p>
        </p:txBody>
      </p:sp>
      <p:sp>
        <p:nvSpPr>
          <p:cNvPr id="8" name="CasellaDiTesto 7"/>
          <p:cNvSpPr txBox="1"/>
          <p:nvPr/>
        </p:nvSpPr>
        <p:spPr>
          <a:xfrm>
            <a:off x="1493260" y="1189038"/>
            <a:ext cx="1361305" cy="369332"/>
          </a:xfrm>
          <a:prstGeom prst="rect">
            <a:avLst/>
          </a:prstGeom>
          <a:noFill/>
        </p:spPr>
        <p:txBody>
          <a:bodyPr wrap="square" rtlCol="0">
            <a:spAutoFit/>
          </a:bodyPr>
          <a:lstStyle/>
          <a:p>
            <a:r>
              <a:rPr lang="it-IT" dirty="0" err="1" smtClean="0"/>
              <a:t>Thermal</a:t>
            </a:r>
            <a:r>
              <a:rPr lang="it-IT" dirty="0" smtClean="0"/>
              <a:t> n</a:t>
            </a:r>
            <a:endParaRPr lang="it-IT" dirty="0"/>
          </a:p>
        </p:txBody>
      </p:sp>
      <p:sp>
        <p:nvSpPr>
          <p:cNvPr id="9" name="Segnaposto numero diapositiva 22"/>
          <p:cNvSpPr>
            <a:spLocks noGrp="1"/>
          </p:cNvSpPr>
          <p:nvPr>
            <p:ph type="sldNum" sz="quarter" idx="12"/>
          </p:nvPr>
        </p:nvSpPr>
        <p:spPr>
          <a:xfrm>
            <a:off x="8686800" y="6537960"/>
            <a:ext cx="457200" cy="320040"/>
          </a:xfrm>
        </p:spPr>
        <p:txBody>
          <a:bodyPr/>
          <a:lstStyle/>
          <a:p>
            <a:fld id="{0FA004B2-1541-5046-B6F2-22AF56585712}" type="slidenum">
              <a:rPr lang="en-US" smtClean="0"/>
              <a:pPr/>
              <a:t>36</a:t>
            </a:fld>
            <a:endParaRPr lang="en-US"/>
          </a:p>
        </p:txBody>
      </p:sp>
      <p:pic>
        <p:nvPicPr>
          <p:cNvPr id="11" name="Immagine 10" descr="J:\Grafici\B10\1 Mev\MgB2-B10-1MeV_res1d.jpg"/>
          <p:cNvPicPr/>
          <p:nvPr/>
        </p:nvPicPr>
        <p:blipFill>
          <a:blip r:embed="rId4" cstate="print"/>
          <a:srcRect l="14173" t="12598" r="6496" b="9449"/>
          <a:stretch>
            <a:fillRect/>
          </a:stretch>
        </p:blipFill>
        <p:spPr bwMode="auto">
          <a:xfrm>
            <a:off x="5889196" y="4032335"/>
            <a:ext cx="2774599" cy="2304000"/>
          </a:xfrm>
          <a:prstGeom prst="rect">
            <a:avLst/>
          </a:prstGeom>
          <a:noFill/>
          <a:ln w="9525">
            <a:noFill/>
            <a:miter lim="800000"/>
            <a:headEnd/>
            <a:tailEnd/>
          </a:ln>
        </p:spPr>
      </p:pic>
      <p:pic>
        <p:nvPicPr>
          <p:cNvPr id="12" name="Immagine 11" descr="MgB2-Bnat-Term_i_res0.jpg"/>
          <p:cNvPicPr/>
          <p:nvPr/>
        </p:nvPicPr>
        <p:blipFill>
          <a:blip r:embed="rId5" cstate="print"/>
          <a:srcRect l="14173" t="12598" r="5315" b="9449"/>
          <a:stretch>
            <a:fillRect/>
          </a:stretch>
        </p:blipFill>
        <p:spPr>
          <a:xfrm>
            <a:off x="711859" y="1728335"/>
            <a:ext cx="3088603" cy="2304000"/>
          </a:xfrm>
          <a:prstGeom prst="rect">
            <a:avLst/>
          </a:prstGeom>
        </p:spPr>
      </p:pic>
      <p:pic>
        <p:nvPicPr>
          <p:cNvPr id="13" name="Immagine 12" descr="MgB2-Bnat-Term_i_res1d.jpg"/>
          <p:cNvPicPr/>
          <p:nvPr/>
        </p:nvPicPr>
        <p:blipFill>
          <a:blip r:embed="rId6" cstate="print"/>
          <a:srcRect l="14173" t="12598" r="6496" b="9449"/>
          <a:stretch>
            <a:fillRect/>
          </a:stretch>
        </p:blipFill>
        <p:spPr>
          <a:xfrm>
            <a:off x="789709" y="4196984"/>
            <a:ext cx="3010753" cy="2304000"/>
          </a:xfrm>
          <a:prstGeom prst="rect">
            <a:avLst/>
          </a:prstGeom>
        </p:spPr>
      </p:pic>
      <p:sp>
        <p:nvSpPr>
          <p:cNvPr id="14" name="CasellaDiTesto 13"/>
          <p:cNvSpPr txBox="1"/>
          <p:nvPr/>
        </p:nvSpPr>
        <p:spPr>
          <a:xfrm>
            <a:off x="4418106" y="1728335"/>
            <a:ext cx="611093" cy="369332"/>
          </a:xfrm>
          <a:prstGeom prst="rect">
            <a:avLst/>
          </a:prstGeom>
          <a:noFill/>
        </p:spPr>
        <p:txBody>
          <a:bodyPr wrap="square" rtlCol="0">
            <a:spAutoFit/>
          </a:bodyPr>
          <a:lstStyle/>
          <a:p>
            <a:r>
              <a:rPr lang="it-IT" dirty="0" smtClean="0"/>
              <a:t>t=0</a:t>
            </a:r>
            <a:endParaRPr lang="it-IT" dirty="0"/>
          </a:p>
        </p:txBody>
      </p:sp>
      <p:sp>
        <p:nvSpPr>
          <p:cNvPr id="15" name="CasellaDiTesto 14"/>
          <p:cNvSpPr txBox="1"/>
          <p:nvPr/>
        </p:nvSpPr>
        <p:spPr>
          <a:xfrm>
            <a:off x="4281629" y="5031405"/>
            <a:ext cx="1066527" cy="369332"/>
          </a:xfrm>
          <a:prstGeom prst="rect">
            <a:avLst/>
          </a:prstGeom>
          <a:noFill/>
        </p:spPr>
        <p:txBody>
          <a:bodyPr wrap="square" rtlCol="0">
            <a:spAutoFit/>
          </a:bodyPr>
          <a:lstStyle/>
          <a:p>
            <a:r>
              <a:rPr lang="it-IT" dirty="0" smtClean="0"/>
              <a:t>t=1 d</a:t>
            </a:r>
            <a:endParaRPr lang="it-IT" dirty="0"/>
          </a:p>
        </p:txBody>
      </p:sp>
      <p:sp>
        <p:nvSpPr>
          <p:cNvPr id="16" name="Rettangolo 15"/>
          <p:cNvSpPr/>
          <p:nvPr/>
        </p:nvSpPr>
        <p:spPr>
          <a:xfrm>
            <a:off x="3989048" y="1951630"/>
            <a:ext cx="1534394" cy="369332"/>
          </a:xfrm>
          <a:prstGeom prst="rect">
            <a:avLst/>
          </a:prstGeom>
        </p:spPr>
        <p:txBody>
          <a:bodyPr wrap="none">
            <a:spAutoFit/>
          </a:bodyPr>
          <a:lstStyle/>
          <a:p>
            <a:r>
              <a:rPr lang="en-US" baseline="30000" dirty="0" smtClean="0"/>
              <a:t>26</a:t>
            </a:r>
            <a:r>
              <a:rPr lang="en-US" dirty="0" smtClean="0"/>
              <a:t>Mg(n,</a:t>
            </a:r>
            <a:r>
              <a:rPr lang="el-GR" dirty="0" smtClean="0"/>
              <a:t>γ</a:t>
            </a:r>
            <a:r>
              <a:rPr lang="en-US" dirty="0" smtClean="0"/>
              <a:t>)</a:t>
            </a:r>
            <a:r>
              <a:rPr lang="en-US" baseline="30000" dirty="0" smtClean="0"/>
              <a:t>27</a:t>
            </a:r>
            <a:r>
              <a:rPr lang="en-US" dirty="0" smtClean="0"/>
              <a:t>Mg</a:t>
            </a:r>
          </a:p>
        </p:txBody>
      </p:sp>
      <p:cxnSp>
        <p:nvCxnSpPr>
          <p:cNvPr id="17" name="Connettore 2 16"/>
          <p:cNvCxnSpPr/>
          <p:nvPr/>
        </p:nvCxnSpPr>
        <p:spPr>
          <a:xfrm>
            <a:off x="5523442" y="2121509"/>
            <a:ext cx="1969727" cy="36920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ttore 2 17"/>
          <p:cNvCxnSpPr/>
          <p:nvPr/>
        </p:nvCxnSpPr>
        <p:spPr>
          <a:xfrm flipH="1">
            <a:off x="2854565" y="2174182"/>
            <a:ext cx="1134483" cy="31653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9" name="Rettangolo 18"/>
          <p:cNvSpPr/>
          <p:nvPr/>
        </p:nvSpPr>
        <p:spPr>
          <a:xfrm>
            <a:off x="4092913" y="3059668"/>
            <a:ext cx="1172116" cy="369332"/>
          </a:xfrm>
          <a:prstGeom prst="rect">
            <a:avLst/>
          </a:prstGeom>
        </p:spPr>
        <p:txBody>
          <a:bodyPr wrap="none">
            <a:spAutoFit/>
          </a:bodyPr>
          <a:lstStyle/>
          <a:p>
            <a:r>
              <a:rPr lang="en-US" baseline="30000" dirty="0" smtClean="0"/>
              <a:t>11</a:t>
            </a:r>
            <a:r>
              <a:rPr lang="en-US" dirty="0" smtClean="0"/>
              <a:t>B(n,</a:t>
            </a:r>
            <a:r>
              <a:rPr lang="el-GR" dirty="0" smtClean="0"/>
              <a:t>γ</a:t>
            </a:r>
            <a:r>
              <a:rPr lang="en-US" dirty="0" smtClean="0"/>
              <a:t>)</a:t>
            </a:r>
            <a:r>
              <a:rPr lang="en-US" baseline="30000" dirty="0" smtClean="0"/>
              <a:t>12</a:t>
            </a:r>
            <a:r>
              <a:rPr lang="en-US" dirty="0" smtClean="0"/>
              <a:t>B</a:t>
            </a:r>
          </a:p>
        </p:txBody>
      </p:sp>
      <p:cxnSp>
        <p:nvCxnSpPr>
          <p:cNvPr id="20" name="Connettore 2 19"/>
          <p:cNvCxnSpPr/>
          <p:nvPr/>
        </p:nvCxnSpPr>
        <p:spPr>
          <a:xfrm flipH="1">
            <a:off x="1821976" y="3239085"/>
            <a:ext cx="231947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nettore 2 20"/>
          <p:cNvCxnSpPr/>
          <p:nvPr/>
        </p:nvCxnSpPr>
        <p:spPr>
          <a:xfrm>
            <a:off x="5226711" y="3239085"/>
            <a:ext cx="120138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2" name="Rettangolo 21"/>
          <p:cNvSpPr/>
          <p:nvPr/>
        </p:nvSpPr>
        <p:spPr>
          <a:xfrm>
            <a:off x="4092913" y="3429000"/>
            <a:ext cx="1306768" cy="369332"/>
          </a:xfrm>
          <a:prstGeom prst="rect">
            <a:avLst/>
          </a:prstGeom>
        </p:spPr>
        <p:txBody>
          <a:bodyPr wrap="none">
            <a:spAutoFit/>
          </a:bodyPr>
          <a:lstStyle/>
          <a:p>
            <a:r>
              <a:rPr lang="en-US" baseline="30000" dirty="0" smtClean="0"/>
              <a:t>10</a:t>
            </a:r>
            <a:r>
              <a:rPr lang="en-US" dirty="0" smtClean="0"/>
              <a:t>B(</a:t>
            </a:r>
            <a:r>
              <a:rPr lang="en-US" dirty="0" err="1" smtClean="0"/>
              <a:t>n,p</a:t>
            </a:r>
            <a:r>
              <a:rPr lang="en-US" dirty="0" smtClean="0"/>
              <a:t>)</a:t>
            </a:r>
            <a:r>
              <a:rPr lang="en-US" baseline="30000" dirty="0" smtClean="0"/>
              <a:t>10</a:t>
            </a:r>
            <a:r>
              <a:rPr lang="en-US" dirty="0" smtClean="0"/>
              <a:t>Be</a:t>
            </a:r>
          </a:p>
        </p:txBody>
      </p:sp>
      <p:cxnSp>
        <p:nvCxnSpPr>
          <p:cNvPr id="23" name="Connettore 2 22"/>
          <p:cNvCxnSpPr/>
          <p:nvPr/>
        </p:nvCxnSpPr>
        <p:spPr>
          <a:xfrm flipV="1">
            <a:off x="5348156" y="3330054"/>
            <a:ext cx="991229" cy="2783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Connettore 2 23"/>
          <p:cNvCxnSpPr/>
          <p:nvPr/>
        </p:nvCxnSpPr>
        <p:spPr>
          <a:xfrm flipH="1" flipV="1">
            <a:off x="1603613" y="3330055"/>
            <a:ext cx="2537836" cy="2783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5" name="CasellaDiTesto 24"/>
          <p:cNvSpPr txBox="1"/>
          <p:nvPr/>
        </p:nvSpPr>
        <p:spPr>
          <a:xfrm>
            <a:off x="3800462" y="2213717"/>
            <a:ext cx="2088734" cy="246221"/>
          </a:xfrm>
          <a:prstGeom prst="rect">
            <a:avLst/>
          </a:prstGeom>
          <a:noFill/>
        </p:spPr>
        <p:txBody>
          <a:bodyPr wrap="square" rtlCol="0">
            <a:spAutoFit/>
          </a:bodyPr>
          <a:lstStyle/>
          <a:p>
            <a:pPr algn="ctr"/>
            <a:r>
              <a:rPr lang="it-IT" sz="1000" dirty="0" smtClean="0">
                <a:latin typeface="Symbol" pitchFamily="18" charset="2"/>
              </a:rPr>
              <a:t>s</a:t>
            </a:r>
            <a:r>
              <a:rPr lang="it-IT" sz="1000" baseline="-25000" dirty="0" smtClean="0"/>
              <a:t>th</a:t>
            </a:r>
            <a:r>
              <a:rPr lang="it-IT" sz="1000" dirty="0" smtClean="0"/>
              <a:t>=4.1E-2 b</a:t>
            </a:r>
            <a:r>
              <a:rPr lang="it-IT" sz="1000" dirty="0" smtClean="0">
                <a:latin typeface="Symbol" pitchFamily="18" charset="2"/>
              </a:rPr>
              <a:t>   s</a:t>
            </a:r>
            <a:r>
              <a:rPr lang="it-IT" sz="1000" baseline="-25000" dirty="0" smtClean="0"/>
              <a:t>1MeV</a:t>
            </a:r>
            <a:r>
              <a:rPr lang="it-IT" sz="1000" dirty="0" smtClean="0"/>
              <a:t>=3.7E-4 b</a:t>
            </a:r>
            <a:endParaRPr lang="it-IT" sz="1000" dirty="0"/>
          </a:p>
        </p:txBody>
      </p:sp>
      <p:sp>
        <p:nvSpPr>
          <p:cNvPr id="26" name="CasellaDiTesto 25"/>
          <p:cNvSpPr txBox="1"/>
          <p:nvPr/>
        </p:nvSpPr>
        <p:spPr>
          <a:xfrm>
            <a:off x="3707203" y="2921168"/>
            <a:ext cx="2088734" cy="246221"/>
          </a:xfrm>
          <a:prstGeom prst="rect">
            <a:avLst/>
          </a:prstGeom>
          <a:noFill/>
        </p:spPr>
        <p:txBody>
          <a:bodyPr wrap="square" rtlCol="0">
            <a:spAutoFit/>
          </a:bodyPr>
          <a:lstStyle/>
          <a:p>
            <a:pPr algn="ctr"/>
            <a:r>
              <a:rPr lang="it-IT" sz="1000" dirty="0" smtClean="0">
                <a:latin typeface="Symbol" pitchFamily="18" charset="2"/>
              </a:rPr>
              <a:t>s</a:t>
            </a:r>
            <a:r>
              <a:rPr lang="it-IT" sz="1000" baseline="-25000" dirty="0" smtClean="0"/>
              <a:t>th</a:t>
            </a:r>
            <a:r>
              <a:rPr lang="it-IT" sz="1000" dirty="0" smtClean="0"/>
              <a:t>=5.8E-3 b</a:t>
            </a:r>
            <a:r>
              <a:rPr lang="it-IT" sz="1000" dirty="0" smtClean="0">
                <a:latin typeface="Symbol" pitchFamily="18" charset="2"/>
              </a:rPr>
              <a:t>   s</a:t>
            </a:r>
            <a:r>
              <a:rPr lang="it-IT" sz="1000" baseline="-25000" dirty="0" smtClean="0"/>
              <a:t>1MeV</a:t>
            </a:r>
            <a:r>
              <a:rPr lang="it-IT" sz="1000" dirty="0" smtClean="0"/>
              <a:t>=1.5E-6 b</a:t>
            </a:r>
            <a:endParaRPr lang="it-IT" sz="1000" dirty="0"/>
          </a:p>
        </p:txBody>
      </p:sp>
      <p:sp>
        <p:nvSpPr>
          <p:cNvPr id="27" name="CasellaDiTesto 26"/>
          <p:cNvSpPr txBox="1"/>
          <p:nvPr/>
        </p:nvSpPr>
        <p:spPr>
          <a:xfrm>
            <a:off x="3707203" y="3659832"/>
            <a:ext cx="2088734" cy="246221"/>
          </a:xfrm>
          <a:prstGeom prst="rect">
            <a:avLst/>
          </a:prstGeom>
          <a:noFill/>
        </p:spPr>
        <p:txBody>
          <a:bodyPr wrap="square" rtlCol="0">
            <a:spAutoFit/>
          </a:bodyPr>
          <a:lstStyle/>
          <a:p>
            <a:pPr algn="ctr"/>
            <a:r>
              <a:rPr lang="it-IT" sz="1000" dirty="0" smtClean="0">
                <a:latin typeface="Symbol" pitchFamily="18" charset="2"/>
              </a:rPr>
              <a:t>s</a:t>
            </a:r>
            <a:r>
              <a:rPr lang="it-IT" sz="1000" baseline="-25000" dirty="0" smtClean="0"/>
              <a:t>th</a:t>
            </a:r>
            <a:r>
              <a:rPr lang="it-IT" sz="1000" dirty="0" smtClean="0"/>
              <a:t>=5.8E-4 b</a:t>
            </a:r>
            <a:r>
              <a:rPr lang="it-IT" sz="1000" dirty="0" smtClean="0">
                <a:latin typeface="Symbol" pitchFamily="18" charset="2"/>
              </a:rPr>
              <a:t>   s</a:t>
            </a:r>
            <a:r>
              <a:rPr lang="it-IT" sz="1000" baseline="-25000" dirty="0" smtClean="0"/>
              <a:t>1MeV</a:t>
            </a:r>
            <a:r>
              <a:rPr lang="it-IT" sz="1000" dirty="0" smtClean="0"/>
              <a:t>=1.0E-3 b</a:t>
            </a:r>
            <a:endParaRPr lang="it-IT" sz="1000" dirty="0"/>
          </a:p>
        </p:txBody>
      </p:sp>
      <p:sp>
        <p:nvSpPr>
          <p:cNvPr id="28" name="Rettangolo 27"/>
          <p:cNvSpPr/>
          <p:nvPr/>
        </p:nvSpPr>
        <p:spPr>
          <a:xfrm>
            <a:off x="3882788" y="2006518"/>
            <a:ext cx="1821976" cy="48419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29" name="Rettangolo 28"/>
          <p:cNvSpPr/>
          <p:nvPr/>
        </p:nvSpPr>
        <p:spPr>
          <a:xfrm>
            <a:off x="3800462" y="2921168"/>
            <a:ext cx="1821976" cy="48419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0" name="Rettangolo 29"/>
          <p:cNvSpPr/>
          <p:nvPr/>
        </p:nvSpPr>
        <p:spPr>
          <a:xfrm>
            <a:off x="3800462" y="3452633"/>
            <a:ext cx="1821976" cy="484198"/>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1" name="Rettangolo 30"/>
          <p:cNvSpPr/>
          <p:nvPr/>
        </p:nvSpPr>
        <p:spPr>
          <a:xfrm>
            <a:off x="4141449" y="4196984"/>
            <a:ext cx="1148071" cy="369332"/>
          </a:xfrm>
          <a:prstGeom prst="rect">
            <a:avLst/>
          </a:prstGeom>
        </p:spPr>
        <p:txBody>
          <a:bodyPr wrap="none">
            <a:spAutoFit/>
          </a:bodyPr>
          <a:lstStyle/>
          <a:p>
            <a:r>
              <a:rPr lang="en-US" baseline="30000" dirty="0" smtClean="0">
                <a:solidFill>
                  <a:srgbClr val="FF0000"/>
                </a:solidFill>
              </a:rPr>
              <a:t>10</a:t>
            </a:r>
            <a:r>
              <a:rPr lang="en-US" dirty="0" smtClean="0">
                <a:solidFill>
                  <a:srgbClr val="FF0000"/>
                </a:solidFill>
              </a:rPr>
              <a:t>B(n,</a:t>
            </a:r>
            <a:r>
              <a:rPr lang="el-GR" dirty="0" smtClean="0">
                <a:solidFill>
                  <a:srgbClr val="FF0000"/>
                </a:solidFill>
              </a:rPr>
              <a:t>α</a:t>
            </a:r>
            <a:r>
              <a:rPr lang="en-US" dirty="0" smtClean="0">
                <a:solidFill>
                  <a:srgbClr val="FF0000"/>
                </a:solidFill>
              </a:rPr>
              <a:t>)</a:t>
            </a:r>
            <a:r>
              <a:rPr lang="en-US" baseline="30000" dirty="0" smtClean="0">
                <a:solidFill>
                  <a:srgbClr val="FF0000"/>
                </a:solidFill>
              </a:rPr>
              <a:t>7</a:t>
            </a:r>
            <a:r>
              <a:rPr lang="en-US" dirty="0" smtClean="0">
                <a:solidFill>
                  <a:srgbClr val="FF0000"/>
                </a:solidFill>
              </a:rPr>
              <a:t>Li</a:t>
            </a:r>
            <a:endParaRPr lang="it-IT" dirty="0" smtClean="0">
              <a:solidFill>
                <a:srgbClr val="FF0000"/>
              </a:solidFill>
            </a:endParaRPr>
          </a:p>
        </p:txBody>
      </p:sp>
      <p:sp>
        <p:nvSpPr>
          <p:cNvPr id="32" name="CasellaDiTesto 31"/>
          <p:cNvSpPr txBox="1"/>
          <p:nvPr/>
        </p:nvSpPr>
        <p:spPr>
          <a:xfrm>
            <a:off x="3707203" y="4443205"/>
            <a:ext cx="2088734" cy="246221"/>
          </a:xfrm>
          <a:prstGeom prst="rect">
            <a:avLst/>
          </a:prstGeom>
          <a:noFill/>
        </p:spPr>
        <p:txBody>
          <a:bodyPr wrap="square" rtlCol="0">
            <a:spAutoFit/>
          </a:bodyPr>
          <a:lstStyle/>
          <a:p>
            <a:pPr algn="ctr"/>
            <a:r>
              <a:rPr lang="it-IT" sz="1000" dirty="0" smtClean="0">
                <a:solidFill>
                  <a:srgbClr val="FF0000"/>
                </a:solidFill>
                <a:latin typeface="Symbol" pitchFamily="18" charset="2"/>
              </a:rPr>
              <a:t>s</a:t>
            </a:r>
            <a:r>
              <a:rPr lang="it-IT" sz="1000" baseline="-25000" dirty="0" smtClean="0">
                <a:solidFill>
                  <a:srgbClr val="FF0000"/>
                </a:solidFill>
              </a:rPr>
              <a:t>th</a:t>
            </a:r>
            <a:r>
              <a:rPr lang="it-IT" sz="1000" dirty="0" smtClean="0">
                <a:solidFill>
                  <a:srgbClr val="FF0000"/>
                </a:solidFill>
              </a:rPr>
              <a:t>=3.8E+3 b</a:t>
            </a:r>
            <a:r>
              <a:rPr lang="it-IT" sz="1000" dirty="0" smtClean="0">
                <a:solidFill>
                  <a:srgbClr val="FF0000"/>
                </a:solidFill>
                <a:latin typeface="Symbol" pitchFamily="18" charset="2"/>
              </a:rPr>
              <a:t>   s</a:t>
            </a:r>
            <a:r>
              <a:rPr lang="it-IT" sz="1000" baseline="-25000" dirty="0" smtClean="0">
                <a:solidFill>
                  <a:srgbClr val="FF0000"/>
                </a:solidFill>
              </a:rPr>
              <a:t>1MeV</a:t>
            </a:r>
            <a:r>
              <a:rPr lang="it-IT" sz="1000" dirty="0" smtClean="0">
                <a:solidFill>
                  <a:srgbClr val="FF0000"/>
                </a:solidFill>
              </a:rPr>
              <a:t>=2.1E-1 b</a:t>
            </a:r>
            <a:endParaRPr lang="it-IT" sz="1000" dirty="0">
              <a:solidFill>
                <a:srgbClr val="FF0000"/>
              </a:solidFill>
            </a:endParaRPr>
          </a:p>
        </p:txBody>
      </p:sp>
      <p:sp>
        <p:nvSpPr>
          <p:cNvPr id="33" name="Rettangolo 32"/>
          <p:cNvSpPr/>
          <p:nvPr/>
        </p:nvSpPr>
        <p:spPr>
          <a:xfrm>
            <a:off x="3800462" y="4205228"/>
            <a:ext cx="1821976" cy="484198"/>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
        <p:nvSpPr>
          <p:cNvPr id="34" name="CasellaDiTesto 33"/>
          <p:cNvSpPr txBox="1"/>
          <p:nvPr/>
        </p:nvSpPr>
        <p:spPr>
          <a:xfrm>
            <a:off x="3169856" y="973594"/>
            <a:ext cx="2353586" cy="430887"/>
          </a:xfrm>
          <a:prstGeom prst="rect">
            <a:avLst/>
          </a:prstGeom>
          <a:noFill/>
        </p:spPr>
        <p:txBody>
          <a:bodyPr wrap="square" rtlCol="0">
            <a:spAutoFit/>
          </a:bodyPr>
          <a:lstStyle/>
          <a:p>
            <a:r>
              <a:rPr lang="it-IT" sz="1100" dirty="0" err="1" smtClean="0">
                <a:solidFill>
                  <a:srgbClr val="FF0000"/>
                </a:solidFill>
              </a:rPr>
              <a:t>Neutron</a:t>
            </a:r>
            <a:r>
              <a:rPr lang="it-IT" sz="1100" dirty="0" smtClean="0">
                <a:solidFill>
                  <a:srgbClr val="FF0000"/>
                </a:solidFill>
              </a:rPr>
              <a:t> </a:t>
            </a:r>
            <a:r>
              <a:rPr lang="it-IT" sz="1100" dirty="0" err="1" smtClean="0">
                <a:solidFill>
                  <a:srgbClr val="FF0000"/>
                </a:solidFill>
              </a:rPr>
              <a:t>beam</a:t>
            </a:r>
            <a:r>
              <a:rPr lang="it-IT" sz="1100" dirty="0" smtClean="0">
                <a:solidFill>
                  <a:srgbClr val="FF0000"/>
                </a:solidFill>
              </a:rPr>
              <a:t> spot : 2 cm</a:t>
            </a:r>
            <a:r>
              <a:rPr lang="it-IT" sz="1100" dirty="0" smtClean="0"/>
              <a:t>  </a:t>
            </a:r>
            <a:r>
              <a:rPr lang="it-IT" sz="1100" dirty="0" smtClean="0">
                <a:solidFill>
                  <a:srgbClr val="FF0000"/>
                </a:solidFill>
              </a:rPr>
              <a:t>Fluence2x10</a:t>
            </a:r>
            <a:r>
              <a:rPr lang="it-IT" sz="1100" baseline="30000" dirty="0" smtClean="0">
                <a:solidFill>
                  <a:srgbClr val="FF0000"/>
                </a:solidFill>
              </a:rPr>
              <a:t>9</a:t>
            </a:r>
            <a:r>
              <a:rPr lang="it-IT" sz="1100" dirty="0" smtClean="0"/>
              <a:t> </a:t>
            </a:r>
            <a:r>
              <a:rPr lang="it-IT" sz="1100" dirty="0" smtClean="0">
                <a:solidFill>
                  <a:srgbClr val="FF0000"/>
                </a:solidFill>
              </a:rPr>
              <a:t>n/s x 1 d</a:t>
            </a:r>
            <a:endParaRPr lang="it-IT" sz="1100" dirty="0"/>
          </a:p>
        </p:txBody>
      </p:sp>
      <p:sp>
        <p:nvSpPr>
          <p:cNvPr id="35" name="CasellaDiTesto 34"/>
          <p:cNvSpPr txBox="1"/>
          <p:nvPr/>
        </p:nvSpPr>
        <p:spPr>
          <a:xfrm>
            <a:off x="4171041" y="5804303"/>
            <a:ext cx="1451397" cy="369332"/>
          </a:xfrm>
          <a:prstGeom prst="rect">
            <a:avLst/>
          </a:prstGeom>
          <a:noFill/>
        </p:spPr>
        <p:txBody>
          <a:bodyPr wrap="square" rtlCol="0">
            <a:spAutoFit/>
          </a:bodyPr>
          <a:lstStyle/>
          <a:p>
            <a:r>
              <a:rPr lang="it-IT" dirty="0" err="1" smtClean="0"/>
              <a:t>Protons</a:t>
            </a:r>
            <a:r>
              <a:rPr lang="it-IT" dirty="0" smtClean="0"/>
              <a:t> from  </a:t>
            </a:r>
            <a:endParaRPr lang="it-IT" dirty="0"/>
          </a:p>
        </p:txBody>
      </p:sp>
      <p:graphicFrame>
        <p:nvGraphicFramePr>
          <p:cNvPr id="36" name="Oggetto 35"/>
          <p:cNvGraphicFramePr>
            <a:graphicFrameLocks noChangeAspect="1"/>
          </p:cNvGraphicFramePr>
          <p:nvPr>
            <p:extLst>
              <p:ext uri="{D42A27DB-BD31-4B8C-83A1-F6EECF244321}">
                <p14:modId xmlns="" xmlns:p14="http://schemas.microsoft.com/office/powerpoint/2010/main" val="959536885"/>
              </p:ext>
            </p:extLst>
          </p:nvPr>
        </p:nvGraphicFramePr>
        <p:xfrm>
          <a:off x="4070223" y="6173635"/>
          <a:ext cx="1603768" cy="327349"/>
        </p:xfrm>
        <a:graphic>
          <a:graphicData uri="http://schemas.openxmlformats.org/presentationml/2006/ole">
            <p:oleObj spid="_x0000_s4098" name="Equation" r:id="rId7" imgW="1180588" imgH="241195" progId="Equation.3">
              <p:embed/>
            </p:oleObj>
          </a:graphicData>
        </a:graphic>
      </p:graphicFrame>
      <p:cxnSp>
        <p:nvCxnSpPr>
          <p:cNvPr id="37" name="Connettore 2 36"/>
          <p:cNvCxnSpPr>
            <a:stCxn id="35" idx="1"/>
          </p:cNvCxnSpPr>
          <p:nvPr/>
        </p:nvCxnSpPr>
        <p:spPr>
          <a:xfrm flipH="1">
            <a:off x="1278635" y="5988969"/>
            <a:ext cx="2892406" cy="1846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9" name="Connettore 2 38"/>
          <p:cNvCxnSpPr/>
          <p:nvPr/>
        </p:nvCxnSpPr>
        <p:spPr>
          <a:xfrm>
            <a:off x="5574995" y="6028661"/>
            <a:ext cx="52809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8" name="Segnaposto piè di pagina 14"/>
          <p:cNvSpPr>
            <a:spLocks noGrp="1"/>
          </p:cNvSpPr>
          <p:nvPr>
            <p:ph type="ftr" sz="quarter" idx="11"/>
          </p:nvPr>
        </p:nvSpPr>
        <p:spPr>
          <a:xfrm>
            <a:off x="2740850" y="6537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asellaDiTesto 4"/>
          <p:cNvSpPr txBox="1"/>
          <p:nvPr/>
        </p:nvSpPr>
        <p:spPr>
          <a:xfrm>
            <a:off x="1081585" y="1154227"/>
            <a:ext cx="6980830" cy="589072"/>
          </a:xfrm>
          <a:prstGeom prst="rect">
            <a:avLst/>
          </a:prstGeom>
          <a:noFill/>
        </p:spPr>
        <p:txBody>
          <a:bodyPr wrap="square" rtlCol="0">
            <a:spAutoFit/>
          </a:bodyPr>
          <a:lstStyle/>
          <a:p>
            <a:pPr>
              <a:lnSpc>
                <a:spcPct val="150000"/>
              </a:lnSpc>
              <a:buFont typeface="Arial" pitchFamily="34" charset="0"/>
              <a:buChar char="•"/>
            </a:pPr>
            <a:r>
              <a:rPr lang="it-IT" sz="2400" dirty="0" smtClean="0">
                <a:solidFill>
                  <a:srgbClr val="0070C0"/>
                </a:solidFill>
              </a:rPr>
              <a:t>MgB</a:t>
            </a:r>
            <a:r>
              <a:rPr lang="it-IT" sz="2400" baseline="-25000" dirty="0" smtClean="0">
                <a:solidFill>
                  <a:srgbClr val="0070C0"/>
                </a:solidFill>
              </a:rPr>
              <a:t>2</a:t>
            </a:r>
            <a:r>
              <a:rPr lang="it-IT" sz="2400" dirty="0" smtClean="0">
                <a:solidFill>
                  <a:srgbClr val="0070C0"/>
                </a:solidFill>
              </a:rPr>
              <a:t> with </a:t>
            </a:r>
            <a:r>
              <a:rPr lang="it-IT" sz="2400" dirty="0" err="1" smtClean="0">
                <a:solidFill>
                  <a:srgbClr val="0070C0"/>
                </a:solidFill>
              </a:rPr>
              <a:t>natural</a:t>
            </a:r>
            <a:r>
              <a:rPr lang="it-IT" sz="2400" dirty="0" smtClean="0">
                <a:solidFill>
                  <a:srgbClr val="0070C0"/>
                </a:solidFill>
              </a:rPr>
              <a:t> </a:t>
            </a:r>
            <a:r>
              <a:rPr lang="it-IT" sz="2400" dirty="0" err="1" smtClean="0">
                <a:solidFill>
                  <a:srgbClr val="0070C0"/>
                </a:solidFill>
              </a:rPr>
              <a:t>composition</a:t>
            </a:r>
            <a:r>
              <a:rPr lang="it-IT" sz="2400" dirty="0" smtClean="0">
                <a:solidFill>
                  <a:srgbClr val="0070C0"/>
                </a:solidFill>
              </a:rPr>
              <a:t> of B </a:t>
            </a:r>
            <a:r>
              <a:rPr lang="it-IT" dirty="0" smtClean="0">
                <a:solidFill>
                  <a:srgbClr val="0070C0"/>
                </a:solidFill>
              </a:rPr>
              <a:t>(80% </a:t>
            </a:r>
            <a:r>
              <a:rPr lang="it-IT" baseline="30000" dirty="0" smtClean="0">
                <a:solidFill>
                  <a:srgbClr val="0070C0"/>
                </a:solidFill>
              </a:rPr>
              <a:t>11</a:t>
            </a:r>
            <a:r>
              <a:rPr lang="it-IT" dirty="0" smtClean="0">
                <a:solidFill>
                  <a:srgbClr val="0070C0"/>
                </a:solidFill>
              </a:rPr>
              <a:t>B – 20% </a:t>
            </a:r>
            <a:r>
              <a:rPr lang="it-IT" baseline="30000" dirty="0" smtClean="0">
                <a:solidFill>
                  <a:srgbClr val="0070C0"/>
                </a:solidFill>
              </a:rPr>
              <a:t>10</a:t>
            </a:r>
            <a:r>
              <a:rPr lang="it-IT" dirty="0" smtClean="0">
                <a:solidFill>
                  <a:srgbClr val="0070C0"/>
                </a:solidFill>
              </a:rPr>
              <a:t>B)</a:t>
            </a:r>
            <a:r>
              <a:rPr lang="it-IT" sz="2400" dirty="0" smtClean="0">
                <a:solidFill>
                  <a:srgbClr val="0070C0"/>
                </a:solidFill>
              </a:rPr>
              <a:t> </a:t>
            </a:r>
            <a:endParaRPr lang="it-IT" sz="2400" dirty="0">
              <a:solidFill>
                <a:srgbClr val="0070C0"/>
              </a:solidFill>
            </a:endParaRPr>
          </a:p>
        </p:txBody>
      </p:sp>
      <p:sp>
        <p:nvSpPr>
          <p:cNvPr id="6" name="CasellaDiTesto 5"/>
          <p:cNvSpPr txBox="1"/>
          <p:nvPr/>
        </p:nvSpPr>
        <p:spPr>
          <a:xfrm>
            <a:off x="457200" y="1743299"/>
            <a:ext cx="4924425" cy="646331"/>
          </a:xfrm>
          <a:prstGeom prst="rect">
            <a:avLst/>
          </a:prstGeom>
          <a:noFill/>
        </p:spPr>
        <p:txBody>
          <a:bodyPr wrap="square" rtlCol="0">
            <a:spAutoFit/>
          </a:bodyPr>
          <a:lstStyle/>
          <a:p>
            <a:pPr algn="ctr">
              <a:lnSpc>
                <a:spcPct val="150000"/>
              </a:lnSpc>
            </a:pPr>
            <a:r>
              <a:rPr lang="it-IT" sz="2400" dirty="0" smtClean="0">
                <a:solidFill>
                  <a:srgbClr val="FF0000"/>
                </a:solidFill>
              </a:rPr>
              <a:t>Thermal </a:t>
            </a:r>
            <a:r>
              <a:rPr lang="it-IT" sz="2400" dirty="0" err="1" smtClean="0">
                <a:solidFill>
                  <a:srgbClr val="FF0000"/>
                </a:solidFill>
              </a:rPr>
              <a:t>Neutrons</a:t>
            </a:r>
            <a:r>
              <a:rPr lang="it-IT" sz="2400" dirty="0" smtClean="0">
                <a:solidFill>
                  <a:srgbClr val="FF0000"/>
                </a:solidFill>
              </a:rPr>
              <a:t> </a:t>
            </a:r>
            <a:r>
              <a:rPr lang="it-IT" sz="2000" dirty="0" smtClean="0">
                <a:solidFill>
                  <a:srgbClr val="FF0000"/>
                </a:solidFill>
              </a:rPr>
              <a:t>(</a:t>
            </a:r>
            <a:r>
              <a:rPr lang="it-IT" sz="2000" dirty="0" err="1" smtClean="0">
                <a:solidFill>
                  <a:srgbClr val="FF0000"/>
                </a:solidFill>
              </a:rPr>
              <a:t>isotropic</a:t>
            </a:r>
            <a:r>
              <a:rPr lang="it-IT" sz="2000" dirty="0" smtClean="0">
                <a:solidFill>
                  <a:srgbClr val="FF0000"/>
                </a:solidFill>
              </a:rPr>
              <a:t> source)                      </a:t>
            </a:r>
            <a:r>
              <a:rPr lang="it-IT" sz="2400" dirty="0" smtClean="0">
                <a:solidFill>
                  <a:srgbClr val="FF0000"/>
                </a:solidFill>
              </a:rPr>
              <a:t>      </a:t>
            </a:r>
          </a:p>
        </p:txBody>
      </p:sp>
      <p:sp>
        <p:nvSpPr>
          <p:cNvPr id="7" name="Segnaposto numero diapositiva 6"/>
          <p:cNvSpPr>
            <a:spLocks noGrp="1"/>
          </p:cNvSpPr>
          <p:nvPr>
            <p:ph type="sldNum" sz="quarter" idx="12"/>
          </p:nvPr>
        </p:nvSpPr>
        <p:spPr>
          <a:xfrm>
            <a:off x="8686800" y="6537960"/>
            <a:ext cx="457200" cy="320040"/>
          </a:xfrm>
        </p:spPr>
        <p:txBody>
          <a:bodyPr/>
          <a:lstStyle/>
          <a:p>
            <a:fld id="{0FA004B2-1541-5046-B6F2-22AF56585712}" type="slidenum">
              <a:rPr lang="en-US" smtClean="0"/>
              <a:pPr/>
              <a:t>37</a:t>
            </a:fld>
            <a:endParaRPr lang="en-US"/>
          </a:p>
        </p:txBody>
      </p:sp>
      <p:grpSp>
        <p:nvGrpSpPr>
          <p:cNvPr id="8" name="Gruppo 7"/>
          <p:cNvGrpSpPr>
            <a:grpSpLocks noChangeAspect="1"/>
          </p:cNvGrpSpPr>
          <p:nvPr/>
        </p:nvGrpSpPr>
        <p:grpSpPr>
          <a:xfrm>
            <a:off x="1035226" y="2788514"/>
            <a:ext cx="1768619" cy="1768138"/>
            <a:chOff x="1012825" y="1676540"/>
            <a:chExt cx="2160588" cy="2160588"/>
          </a:xfrm>
        </p:grpSpPr>
        <p:sp>
          <p:nvSpPr>
            <p:cNvPr id="9" name="Oval 3"/>
            <p:cNvSpPr>
              <a:spLocks noChangeArrowheads="1"/>
            </p:cNvSpPr>
            <p:nvPr/>
          </p:nvSpPr>
          <p:spPr bwMode="auto">
            <a:xfrm>
              <a:off x="1012825" y="1676540"/>
              <a:ext cx="2160588" cy="2160588"/>
            </a:xfrm>
            <a:prstGeom prst="ellipse">
              <a:avLst/>
            </a:prstGeom>
            <a:gradFill rotWithShape="0">
              <a:gsLst>
                <a:gs pos="0">
                  <a:srgbClr val="D99594"/>
                </a:gs>
                <a:gs pos="50000">
                  <a:srgbClr val="F2DBDB"/>
                </a:gs>
                <a:gs pos="100000">
                  <a:srgbClr val="D99594"/>
                </a:gs>
              </a:gsLst>
              <a:lin ang="18900000" scaled="1"/>
            </a:gradFill>
            <a:ln w="12700">
              <a:solidFill>
                <a:srgbClr val="D99594"/>
              </a:solidFill>
              <a:round/>
              <a:headEnd/>
              <a:tailEnd/>
            </a:ln>
            <a:effectLst>
              <a:outerShdw dist="28398" dir="3806097" algn="ctr" rotWithShape="0">
                <a:srgbClr val="622423">
                  <a:alpha val="50000"/>
                </a:srgbClr>
              </a:outerShdw>
            </a:effectLst>
          </p:spPr>
          <p:txBody>
            <a:bodyPr vert="horz" wrap="square" lIns="91440" tIns="45720" rIns="91440" bIns="45720" numCol="1" anchor="t" anchorCtr="0" compatLnSpc="1">
              <a:prstTxWarp prst="textNoShape">
                <a:avLst/>
              </a:prstTxWarp>
            </a:bodyPr>
            <a:lstStyle/>
            <a:p>
              <a:endParaRPr lang="it-IT"/>
            </a:p>
          </p:txBody>
        </p:sp>
        <p:cxnSp>
          <p:nvCxnSpPr>
            <p:cNvPr id="10" name="AutoShape 4"/>
            <p:cNvCxnSpPr>
              <a:cxnSpLocks noChangeShapeType="1"/>
            </p:cNvCxnSpPr>
            <p:nvPr/>
          </p:nvCxnSpPr>
          <p:spPr bwMode="auto">
            <a:xfrm>
              <a:off x="1012825" y="2755564"/>
              <a:ext cx="320087" cy="0"/>
            </a:xfrm>
            <a:prstGeom prst="straightConnector1">
              <a:avLst/>
            </a:prstGeom>
            <a:noFill/>
            <a:ln w="12700">
              <a:solidFill>
                <a:srgbClr val="C0504D"/>
              </a:solidFill>
              <a:round/>
              <a:headEnd/>
              <a:tailEnd type="triangle" w="lg" len="med"/>
            </a:ln>
            <a:effectLst/>
          </p:spPr>
        </p:cxnSp>
        <p:cxnSp>
          <p:nvCxnSpPr>
            <p:cNvPr id="11" name="AutoShape 5"/>
            <p:cNvCxnSpPr>
              <a:cxnSpLocks noChangeShapeType="1"/>
            </p:cNvCxnSpPr>
            <p:nvPr/>
          </p:nvCxnSpPr>
          <p:spPr bwMode="auto">
            <a:xfrm flipH="1">
              <a:off x="2888891" y="2755564"/>
              <a:ext cx="284522" cy="0"/>
            </a:xfrm>
            <a:prstGeom prst="straightConnector1">
              <a:avLst/>
            </a:prstGeom>
            <a:noFill/>
            <a:ln w="12700">
              <a:solidFill>
                <a:srgbClr val="C0504D"/>
              </a:solidFill>
              <a:round/>
              <a:headEnd/>
              <a:tailEnd type="triangle" w="lg" len="med"/>
            </a:ln>
            <a:effectLst/>
          </p:spPr>
        </p:cxnSp>
        <p:cxnSp>
          <p:nvCxnSpPr>
            <p:cNvPr id="12" name="AutoShape 6"/>
            <p:cNvCxnSpPr>
              <a:cxnSpLocks noChangeShapeType="1"/>
            </p:cNvCxnSpPr>
            <p:nvPr/>
          </p:nvCxnSpPr>
          <p:spPr bwMode="auto">
            <a:xfrm flipV="1">
              <a:off x="2090579" y="3546890"/>
              <a:ext cx="0" cy="290238"/>
            </a:xfrm>
            <a:prstGeom prst="straightConnector1">
              <a:avLst/>
            </a:prstGeom>
            <a:noFill/>
            <a:ln w="12700">
              <a:solidFill>
                <a:srgbClr val="C0504D"/>
              </a:solidFill>
              <a:round/>
              <a:headEnd/>
              <a:tailEnd type="triangle" w="lg" len="med"/>
            </a:ln>
            <a:effectLst/>
          </p:spPr>
        </p:cxnSp>
        <p:sp>
          <p:nvSpPr>
            <p:cNvPr id="13" name="Text Box 7"/>
            <p:cNvSpPr txBox="1">
              <a:spLocks noChangeArrowheads="1"/>
            </p:cNvSpPr>
            <p:nvPr/>
          </p:nvSpPr>
          <p:spPr bwMode="auto">
            <a:xfrm>
              <a:off x="2090579" y="1738779"/>
              <a:ext cx="277536" cy="23943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dirty="0" smtClean="0">
                  <a:ln>
                    <a:noFill/>
                  </a:ln>
                  <a:solidFill>
                    <a:schemeClr val="tx1"/>
                  </a:solidFill>
                  <a:effectLst/>
                  <a:latin typeface="Calibri" pitchFamily="34" charset="0"/>
                  <a:cs typeface="Arial" pitchFamily="34" charset="0"/>
                </a:rPr>
                <a:t>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Rectangle 8"/>
            <p:cNvSpPr>
              <a:spLocks noChangeArrowheads="1"/>
            </p:cNvSpPr>
            <p:nvPr/>
          </p:nvSpPr>
          <p:spPr bwMode="auto">
            <a:xfrm>
              <a:off x="1370648" y="2098202"/>
              <a:ext cx="1439862" cy="1439862"/>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it-IT"/>
            </a:p>
          </p:txBody>
        </p:sp>
        <p:sp>
          <p:nvSpPr>
            <p:cNvPr id="15" name="Text Box 9"/>
            <p:cNvSpPr txBox="1">
              <a:spLocks noChangeArrowheads="1"/>
            </p:cNvSpPr>
            <p:nvPr/>
          </p:nvSpPr>
          <p:spPr bwMode="auto">
            <a:xfrm>
              <a:off x="1721485" y="2650652"/>
              <a:ext cx="706438" cy="347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smtClean="0">
                  <a:ln>
                    <a:noFill/>
                  </a:ln>
                  <a:solidFill>
                    <a:schemeClr val="tx1"/>
                  </a:solidFill>
                  <a:effectLst/>
                  <a:latin typeface="Calibri" pitchFamily="34" charset="0"/>
                  <a:cs typeface="Arial" pitchFamily="34" charset="0"/>
                </a:rPr>
                <a:t>Target</a:t>
              </a:r>
              <a:endParaRPr kumimoji="0" lang="it-IT" sz="1800" b="0" i="0" u="none" strike="noStrike" cap="none" normalizeH="0" baseline="0" smtClean="0">
                <a:ln>
                  <a:noFill/>
                </a:ln>
                <a:solidFill>
                  <a:schemeClr val="tx1"/>
                </a:solidFill>
                <a:effectLst/>
                <a:latin typeface="Arial" pitchFamily="34" charset="0"/>
                <a:cs typeface="Arial" pitchFamily="34" charset="0"/>
              </a:endParaRPr>
            </a:p>
          </p:txBody>
        </p:sp>
        <p:cxnSp>
          <p:nvCxnSpPr>
            <p:cNvPr id="16" name="AutoShape 10"/>
            <p:cNvCxnSpPr>
              <a:cxnSpLocks noChangeShapeType="1"/>
            </p:cNvCxnSpPr>
            <p:nvPr/>
          </p:nvCxnSpPr>
          <p:spPr bwMode="auto">
            <a:xfrm>
              <a:off x="2090579" y="1676584"/>
              <a:ext cx="0" cy="301625"/>
            </a:xfrm>
            <a:prstGeom prst="straightConnector1">
              <a:avLst/>
            </a:prstGeom>
            <a:noFill/>
            <a:ln w="12700">
              <a:solidFill>
                <a:srgbClr val="C0504D"/>
              </a:solidFill>
              <a:round/>
              <a:headEnd/>
              <a:tailEnd type="triangle" w="lg" len="med"/>
            </a:ln>
            <a:effectLst/>
          </p:spPr>
        </p:cxnSp>
      </p:grpSp>
      <p:sp>
        <p:nvSpPr>
          <p:cNvPr id="17" name="Rettangolo 16"/>
          <p:cNvSpPr/>
          <p:nvPr/>
        </p:nvSpPr>
        <p:spPr>
          <a:xfrm>
            <a:off x="5130737" y="1927965"/>
            <a:ext cx="2358979" cy="461665"/>
          </a:xfrm>
          <a:prstGeom prst="rect">
            <a:avLst/>
          </a:prstGeom>
        </p:spPr>
        <p:txBody>
          <a:bodyPr wrap="none">
            <a:spAutoFit/>
          </a:bodyPr>
          <a:lstStyle/>
          <a:p>
            <a:pPr algn="ctr"/>
            <a:r>
              <a:rPr lang="it-IT" sz="2400" b="1" dirty="0" smtClean="0">
                <a:solidFill>
                  <a:srgbClr val="0070C0"/>
                </a:solidFill>
              </a:rPr>
              <a:t>TARGET </a:t>
            </a:r>
            <a:r>
              <a:rPr lang="it-IT" b="1" dirty="0" smtClean="0">
                <a:solidFill>
                  <a:srgbClr val="0070C0"/>
                </a:solidFill>
              </a:rPr>
              <a:t>(2x2x2 cm</a:t>
            </a:r>
            <a:r>
              <a:rPr lang="it-IT" b="1" baseline="30000" dirty="0" smtClean="0">
                <a:solidFill>
                  <a:srgbClr val="0070C0"/>
                </a:solidFill>
              </a:rPr>
              <a:t>3</a:t>
            </a:r>
            <a:r>
              <a:rPr lang="it-IT" b="1" dirty="0" smtClean="0">
                <a:solidFill>
                  <a:srgbClr val="0070C0"/>
                </a:solidFill>
              </a:rPr>
              <a:t>)</a:t>
            </a:r>
            <a:endParaRPr lang="it-IT" sz="900" b="1" dirty="0" smtClean="0">
              <a:solidFill>
                <a:srgbClr val="0070C0"/>
              </a:solidFill>
            </a:endParaRPr>
          </a:p>
        </p:txBody>
      </p:sp>
      <p:grpSp>
        <p:nvGrpSpPr>
          <p:cNvPr id="18" name="Gruppo 17"/>
          <p:cNvGrpSpPr/>
          <p:nvPr/>
        </p:nvGrpSpPr>
        <p:grpSpPr>
          <a:xfrm>
            <a:off x="105593" y="3190830"/>
            <a:ext cx="703213" cy="789716"/>
            <a:chOff x="105593" y="2887175"/>
            <a:chExt cx="703213" cy="789716"/>
          </a:xfrm>
        </p:grpSpPr>
        <p:cxnSp>
          <p:nvCxnSpPr>
            <p:cNvPr id="19" name="Connettore 2 18"/>
            <p:cNvCxnSpPr/>
            <p:nvPr/>
          </p:nvCxnSpPr>
          <p:spPr>
            <a:xfrm>
              <a:off x="298768" y="3415398"/>
              <a:ext cx="510038"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0" name="Connettore 2 19"/>
            <p:cNvCxnSpPr/>
            <p:nvPr/>
          </p:nvCxnSpPr>
          <p:spPr>
            <a:xfrm flipV="1">
              <a:off x="298768" y="2887175"/>
              <a:ext cx="0" cy="519188"/>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1" name="CasellaDiTesto 20"/>
            <p:cNvSpPr txBox="1"/>
            <p:nvPr/>
          </p:nvSpPr>
          <p:spPr>
            <a:xfrm>
              <a:off x="105593" y="2892092"/>
              <a:ext cx="128783" cy="369332"/>
            </a:xfrm>
            <a:prstGeom prst="rect">
              <a:avLst/>
            </a:prstGeom>
            <a:noFill/>
            <a:ln>
              <a:noFill/>
            </a:ln>
          </p:spPr>
          <p:txBody>
            <a:bodyPr wrap="square" rtlCol="0">
              <a:spAutoFit/>
            </a:bodyPr>
            <a:lstStyle/>
            <a:p>
              <a:r>
                <a:rPr lang="it-IT" dirty="0"/>
                <a:t>x</a:t>
              </a:r>
            </a:p>
          </p:txBody>
        </p:sp>
        <p:sp>
          <p:nvSpPr>
            <p:cNvPr id="22" name="CasellaDiTesto 21"/>
            <p:cNvSpPr txBox="1"/>
            <p:nvPr/>
          </p:nvSpPr>
          <p:spPr>
            <a:xfrm>
              <a:off x="680023" y="3425247"/>
              <a:ext cx="128783" cy="251644"/>
            </a:xfrm>
            <a:prstGeom prst="rect">
              <a:avLst/>
            </a:prstGeom>
            <a:noFill/>
            <a:ln>
              <a:noFill/>
            </a:ln>
          </p:spPr>
          <p:txBody>
            <a:bodyPr wrap="square" rtlCol="0">
              <a:spAutoFit/>
            </a:bodyPr>
            <a:lstStyle/>
            <a:p>
              <a:r>
                <a:rPr lang="it-IT" dirty="0" smtClean="0"/>
                <a:t>z</a:t>
              </a:r>
              <a:endParaRPr lang="it-IT" dirty="0"/>
            </a:p>
          </p:txBody>
        </p:sp>
      </p:grpSp>
      <p:pic>
        <p:nvPicPr>
          <p:cNvPr id="23" name="Picture 1" descr="C:\wip\Tokio\10^6 part\isotropi\Neutron Fluence_1_lin.jpg"/>
          <p:cNvPicPr>
            <a:picLocks noChangeAspect="1" noChangeArrowheads="1"/>
          </p:cNvPicPr>
          <p:nvPr/>
        </p:nvPicPr>
        <p:blipFill>
          <a:blip r:embed="rId2" cstate="print"/>
          <a:srcRect l="17223" t="11042" r="12656" b="6255"/>
          <a:stretch>
            <a:fillRect/>
          </a:stretch>
        </p:blipFill>
        <p:spPr bwMode="auto">
          <a:xfrm>
            <a:off x="3242027" y="2661649"/>
            <a:ext cx="2659946" cy="2352948"/>
          </a:xfrm>
          <a:prstGeom prst="rect">
            <a:avLst/>
          </a:prstGeom>
          <a:noFill/>
        </p:spPr>
      </p:pic>
      <p:sp>
        <p:nvSpPr>
          <p:cNvPr id="24" name="CasellaDiTesto 23"/>
          <p:cNvSpPr txBox="1"/>
          <p:nvPr/>
        </p:nvSpPr>
        <p:spPr>
          <a:xfrm>
            <a:off x="6433504" y="4995529"/>
            <a:ext cx="2112423" cy="923330"/>
          </a:xfrm>
          <a:prstGeom prst="rect">
            <a:avLst/>
          </a:prstGeom>
          <a:noFill/>
        </p:spPr>
        <p:txBody>
          <a:bodyPr wrap="square" rtlCol="0">
            <a:spAutoFit/>
          </a:bodyPr>
          <a:lstStyle/>
          <a:p>
            <a:pPr algn="just"/>
            <a:r>
              <a:rPr lang="it-IT" dirty="0" smtClean="0"/>
              <a:t>Central </a:t>
            </a:r>
            <a:r>
              <a:rPr lang="it-IT" dirty="0" err="1" smtClean="0"/>
              <a:t>section</a:t>
            </a:r>
            <a:r>
              <a:rPr lang="it-IT" dirty="0" smtClean="0"/>
              <a:t>: </a:t>
            </a:r>
          </a:p>
          <a:p>
            <a:r>
              <a:rPr lang="it-IT" dirty="0" err="1" smtClean="0"/>
              <a:t>neutrons</a:t>
            </a:r>
            <a:r>
              <a:rPr lang="it-IT" dirty="0" smtClean="0"/>
              <a:t> </a:t>
            </a:r>
            <a:r>
              <a:rPr lang="it-IT" dirty="0" err="1" smtClean="0"/>
              <a:t>react</a:t>
            </a:r>
            <a:r>
              <a:rPr lang="it-IT" dirty="0" smtClean="0"/>
              <a:t> </a:t>
            </a:r>
            <a:r>
              <a:rPr lang="it-IT" dirty="0" err="1" smtClean="0"/>
              <a:t>at</a:t>
            </a:r>
            <a:r>
              <a:rPr lang="it-IT" dirty="0" smtClean="0"/>
              <a:t> the </a:t>
            </a:r>
            <a:r>
              <a:rPr lang="it-IT" dirty="0" err="1" smtClean="0"/>
              <a:t>surface</a:t>
            </a:r>
            <a:endParaRPr lang="it-IT" dirty="0"/>
          </a:p>
        </p:txBody>
      </p:sp>
      <p:pic>
        <p:nvPicPr>
          <p:cNvPr id="26" name="Picture 3" descr="K:\Tokio\10^6 part\isotropi\Neutron Fluence_center.jpg"/>
          <p:cNvPicPr>
            <a:picLocks noChangeAspect="1" noChangeArrowheads="1"/>
          </p:cNvPicPr>
          <p:nvPr/>
        </p:nvPicPr>
        <p:blipFill rotWithShape="1">
          <a:blip r:embed="rId3" cstate="email">
            <a:extLst>
              <a:ext uri="{28A0092B-C50C-407E-A947-70E740481C1C}">
                <a14:useLocalDpi xmlns:a14="http://schemas.microsoft.com/office/drawing/2010/main" xmlns="" val="0"/>
              </a:ext>
            </a:extLst>
          </a:blip>
          <a:srcRect l="17287" t="11269" r="10266" b="4324"/>
          <a:stretch/>
        </p:blipFill>
        <p:spPr bwMode="auto">
          <a:xfrm>
            <a:off x="6058468" y="2706374"/>
            <a:ext cx="2628332" cy="2296700"/>
          </a:xfrm>
          <a:prstGeom prst="rect">
            <a:avLst/>
          </a:prstGeom>
          <a:noFill/>
          <a:extLst>
            <a:ext uri="{909E8E84-426E-40DD-AFC4-6F175D3DCCD1}">
              <a14:hiddenFill xmlns:a14="http://schemas.microsoft.com/office/drawing/2010/main" xmlns="">
                <a:solidFill>
                  <a:srgbClr val="FFFFFF"/>
                </a:solidFill>
              </a14:hiddenFill>
            </a:ext>
          </a:extLst>
        </p:spPr>
      </p:pic>
      <p:sp>
        <p:nvSpPr>
          <p:cNvPr id="28" name="Titolo 1"/>
          <p:cNvSpPr txBox="1">
            <a:spLocks/>
          </p:cNvSpPr>
          <p:nvPr/>
        </p:nvSpPr>
        <p:spPr>
          <a:xfrm>
            <a:off x="457200" y="138223"/>
            <a:ext cx="8229600" cy="914400"/>
          </a:xfrm>
          <a:prstGeom prst="rect">
            <a:avLst/>
          </a:prstGeom>
        </p:spPr>
        <p:txBody>
          <a:bodyPr vert="horz" lIns="36000" tIns="0" rIns="36000" bIns="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External</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Isotropic</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a:t>
            </a:r>
            <a:r>
              <a:rPr kumimoji="0" lang="it-IT" sz="40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Neutron</a:t>
            </a:r>
            <a:r>
              <a:rPr kumimoji="0" lang="it-IT" sz="4000" b="1" i="0" u="none" strike="noStrike" kern="1200" cap="none" spc="0" normalizeH="0" baseline="0" noProof="0" dirty="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 Source</a:t>
            </a:r>
            <a:endParaRPr kumimoji="0" lang="it-IT" sz="4000" b="1" i="0" u="none" strike="noStrike" kern="1200" cap="none" spc="0" normalizeH="0" baseline="-2500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27" name="Segnaposto piè di pagina 14"/>
          <p:cNvSpPr txBox="1">
            <a:spLocks/>
          </p:cNvSpPr>
          <p:nvPr/>
        </p:nvSpPr>
        <p:spPr>
          <a:xfrm>
            <a:off x="2740850" y="6537960"/>
            <a:ext cx="3239911" cy="320040"/>
          </a:xfrm>
          <a:prstGeom prst="rect">
            <a:avLst/>
          </a:prstGeom>
        </p:spPr>
        <p:txBody>
          <a:bodyPr vert="horz" lIns="91440" tIns="0" rIns="91440" bIns="0" rtlCol="0" anchor="ctr"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t>5th Joint HiLumi LHC-LARP Annual Meeting      CERN 26-30 October 2015</a:t>
            </a:r>
            <a:endParaRPr kumimoji="0" lang="it-IT"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9" name="CasellaDiTesto 28"/>
          <p:cNvSpPr txBox="1"/>
          <p:nvPr/>
        </p:nvSpPr>
        <p:spPr>
          <a:xfrm>
            <a:off x="457200" y="5060633"/>
            <a:ext cx="2498683" cy="923330"/>
          </a:xfrm>
          <a:prstGeom prst="rect">
            <a:avLst/>
          </a:prstGeom>
          <a:noFill/>
        </p:spPr>
        <p:txBody>
          <a:bodyPr wrap="square" rtlCol="0">
            <a:spAutoFit/>
          </a:bodyPr>
          <a:lstStyle/>
          <a:p>
            <a:r>
              <a:rPr lang="en-US" dirty="0" smtClean="0">
                <a:solidFill>
                  <a:srgbClr val="FF0000"/>
                </a:solidFill>
              </a:rPr>
              <a:t>The transport cut-off : hadrons 10</a:t>
            </a:r>
            <a:r>
              <a:rPr lang="en-US" baseline="30000" dirty="0" smtClean="0">
                <a:solidFill>
                  <a:srgbClr val="FF0000"/>
                </a:solidFill>
              </a:rPr>
              <a:t>-6</a:t>
            </a:r>
            <a:r>
              <a:rPr lang="en-US" dirty="0" smtClean="0">
                <a:solidFill>
                  <a:srgbClr val="FF0000"/>
                </a:solidFill>
              </a:rPr>
              <a:t> </a:t>
            </a:r>
            <a:r>
              <a:rPr lang="en-US" dirty="0" err="1" smtClean="0">
                <a:solidFill>
                  <a:srgbClr val="FF0000"/>
                </a:solidFill>
              </a:rPr>
              <a:t>GeV</a:t>
            </a:r>
            <a:r>
              <a:rPr lang="en-US" dirty="0" smtClean="0">
                <a:solidFill>
                  <a:srgbClr val="FF0000"/>
                </a:solidFill>
              </a:rPr>
              <a:t>         neutrons 10</a:t>
            </a:r>
            <a:r>
              <a:rPr lang="en-US" baseline="30000" dirty="0" smtClean="0">
                <a:solidFill>
                  <a:srgbClr val="FF0000"/>
                </a:solidFill>
              </a:rPr>
              <a:t>-14 </a:t>
            </a:r>
            <a:r>
              <a:rPr lang="en-US" dirty="0" err="1" smtClean="0">
                <a:solidFill>
                  <a:srgbClr val="FF0000"/>
                </a:solidFill>
              </a:rPr>
              <a:t>GeV</a:t>
            </a:r>
            <a:endParaRPr lang="it-IT" dirty="0">
              <a:solidFill>
                <a:srgbClr val="FF0000"/>
              </a:solidFill>
            </a:endParaRPr>
          </a:p>
        </p:txBody>
      </p:sp>
      <p:sp>
        <p:nvSpPr>
          <p:cNvPr id="30" name="CasellaDiTesto 29"/>
          <p:cNvSpPr txBox="1"/>
          <p:nvPr/>
        </p:nvSpPr>
        <p:spPr>
          <a:xfrm>
            <a:off x="3242027" y="5337632"/>
            <a:ext cx="2232870" cy="646331"/>
          </a:xfrm>
          <a:prstGeom prst="rect">
            <a:avLst/>
          </a:prstGeom>
          <a:noFill/>
        </p:spPr>
        <p:txBody>
          <a:bodyPr wrap="square" rtlCol="0">
            <a:spAutoFit/>
          </a:bodyPr>
          <a:lstStyle/>
          <a:p>
            <a:r>
              <a:rPr lang="en-US" dirty="0" smtClean="0">
                <a:solidFill>
                  <a:srgbClr val="00B050"/>
                </a:solidFill>
              </a:rPr>
              <a:t>damage energy threshold = 25 </a:t>
            </a:r>
            <a:r>
              <a:rPr lang="en-US" dirty="0" err="1" smtClean="0">
                <a:solidFill>
                  <a:srgbClr val="00B050"/>
                </a:solidFill>
              </a:rPr>
              <a:t>eV</a:t>
            </a:r>
            <a:endParaRPr lang="it-IT" dirty="0" smtClean="0">
              <a:solidFill>
                <a:srgbClr val="00B050"/>
              </a:solidFill>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274638"/>
            <a:ext cx="8229600" cy="914400"/>
          </a:xfrm>
        </p:spPr>
        <p:txBody>
          <a:bodyPr/>
          <a:lstStyle/>
          <a:p>
            <a:pPr algn="ctr"/>
            <a:r>
              <a:rPr lang="it-IT" b="1" dirty="0" smtClean="0">
                <a:solidFill>
                  <a:srgbClr val="0070C0"/>
                </a:solidFill>
              </a:rPr>
              <a:t>Energy </a:t>
            </a:r>
            <a:r>
              <a:rPr lang="it-IT" b="1" dirty="0" err="1" smtClean="0">
                <a:solidFill>
                  <a:srgbClr val="0070C0"/>
                </a:solidFill>
              </a:rPr>
              <a:t>Deposition</a:t>
            </a:r>
            <a:r>
              <a:rPr lang="it-IT" b="1" dirty="0" smtClean="0">
                <a:solidFill>
                  <a:srgbClr val="0070C0"/>
                </a:solidFill>
              </a:rPr>
              <a:t> and DPA </a:t>
            </a:r>
            <a:endParaRPr lang="it-IT" b="1" dirty="0">
              <a:solidFill>
                <a:srgbClr val="0070C0"/>
              </a:solidFill>
            </a:endParaRPr>
          </a:p>
        </p:txBody>
      </p:sp>
      <p:sp>
        <p:nvSpPr>
          <p:cNvPr id="5" name="Segnaposto numero diapositiva 19"/>
          <p:cNvSpPr>
            <a:spLocks noGrp="1"/>
          </p:cNvSpPr>
          <p:nvPr>
            <p:ph type="sldNum" sz="quarter" idx="12"/>
          </p:nvPr>
        </p:nvSpPr>
        <p:spPr>
          <a:xfrm>
            <a:off x="8686800" y="6537960"/>
            <a:ext cx="457200" cy="320040"/>
          </a:xfrm>
        </p:spPr>
        <p:txBody>
          <a:bodyPr/>
          <a:lstStyle/>
          <a:p>
            <a:fld id="{0FA004B2-1541-5046-B6F2-22AF56585712}" type="slidenum">
              <a:rPr lang="en-US" smtClean="0"/>
              <a:pPr/>
              <a:t>38</a:t>
            </a:fld>
            <a:endParaRPr lang="en-US"/>
          </a:p>
        </p:txBody>
      </p:sp>
      <p:sp>
        <p:nvSpPr>
          <p:cNvPr id="6" name="CasellaDiTesto 5"/>
          <p:cNvSpPr txBox="1"/>
          <p:nvPr/>
        </p:nvSpPr>
        <p:spPr>
          <a:xfrm>
            <a:off x="722046" y="4235315"/>
            <a:ext cx="2724150" cy="646331"/>
          </a:xfrm>
          <a:prstGeom prst="rect">
            <a:avLst/>
          </a:prstGeom>
          <a:noFill/>
        </p:spPr>
        <p:txBody>
          <a:bodyPr wrap="square" rtlCol="0">
            <a:spAutoFit/>
          </a:bodyPr>
          <a:lstStyle/>
          <a:p>
            <a:pPr algn="ctr"/>
            <a:r>
              <a:rPr lang="it-IT" dirty="0" smtClean="0"/>
              <a:t>Energy </a:t>
            </a:r>
            <a:r>
              <a:rPr lang="it-IT" dirty="0" err="1" smtClean="0"/>
              <a:t>Deposition</a:t>
            </a:r>
            <a:endParaRPr lang="it-IT" dirty="0" smtClean="0"/>
          </a:p>
          <a:p>
            <a:pPr algn="ctr"/>
            <a:r>
              <a:rPr lang="it-IT" dirty="0" smtClean="0"/>
              <a:t>1.11E-03(</a:t>
            </a:r>
            <a:r>
              <a:rPr lang="it-IT" dirty="0" smtClean="0">
                <a:cs typeface="Times New Roman"/>
              </a:rPr>
              <a:t>±0.03%) </a:t>
            </a:r>
            <a:r>
              <a:rPr lang="it-IT" dirty="0" err="1" smtClean="0">
                <a:cs typeface="Times New Roman"/>
              </a:rPr>
              <a:t>GeV</a:t>
            </a:r>
            <a:r>
              <a:rPr lang="it-IT" dirty="0" smtClean="0">
                <a:cs typeface="Times New Roman"/>
              </a:rPr>
              <a:t>/</a:t>
            </a:r>
            <a:r>
              <a:rPr lang="it-IT" dirty="0" err="1" smtClean="0">
                <a:cs typeface="Times New Roman"/>
              </a:rPr>
              <a:t>pr</a:t>
            </a:r>
            <a:endParaRPr lang="it-IT" dirty="0"/>
          </a:p>
        </p:txBody>
      </p:sp>
      <p:pic>
        <p:nvPicPr>
          <p:cNvPr id="8" name="Picture 3" descr="C:\wip\Tokio\10^6 part\isotropi\Endep.jpg"/>
          <p:cNvPicPr>
            <a:picLocks noChangeAspect="1" noChangeArrowheads="1"/>
          </p:cNvPicPr>
          <p:nvPr/>
        </p:nvPicPr>
        <p:blipFill>
          <a:blip r:embed="rId2" cstate="print"/>
          <a:srcRect l="17579" t="10821" r="9436" b="7388"/>
          <a:stretch>
            <a:fillRect/>
          </a:stretch>
        </p:blipFill>
        <p:spPr bwMode="auto">
          <a:xfrm>
            <a:off x="639270" y="1558369"/>
            <a:ext cx="3216783" cy="2703677"/>
          </a:xfrm>
          <a:prstGeom prst="rect">
            <a:avLst/>
          </a:prstGeom>
          <a:noFill/>
        </p:spPr>
      </p:pic>
      <p:pic>
        <p:nvPicPr>
          <p:cNvPr id="9" name="Picture 3" descr="C:\wip\Tokio\10^6 part\isotropi\DPA.jpg"/>
          <p:cNvPicPr>
            <a:picLocks noChangeAspect="1" noChangeArrowheads="1"/>
          </p:cNvPicPr>
          <p:nvPr/>
        </p:nvPicPr>
        <p:blipFill>
          <a:blip r:embed="rId3" cstate="print"/>
          <a:srcRect l="17212" t="12083" r="11563" b="6667"/>
          <a:stretch>
            <a:fillRect/>
          </a:stretch>
        </p:blipFill>
        <p:spPr bwMode="auto">
          <a:xfrm>
            <a:off x="4579982" y="1624835"/>
            <a:ext cx="3082451" cy="2637212"/>
          </a:xfrm>
          <a:prstGeom prst="rect">
            <a:avLst/>
          </a:prstGeom>
          <a:noFill/>
        </p:spPr>
      </p:pic>
      <p:sp>
        <p:nvSpPr>
          <p:cNvPr id="11" name="CasellaDiTesto 10"/>
          <p:cNvSpPr txBox="1"/>
          <p:nvPr/>
        </p:nvSpPr>
        <p:spPr>
          <a:xfrm>
            <a:off x="2368356" y="5307239"/>
            <a:ext cx="3752850" cy="369332"/>
          </a:xfrm>
          <a:prstGeom prst="rect">
            <a:avLst/>
          </a:prstGeom>
          <a:noFill/>
        </p:spPr>
        <p:txBody>
          <a:bodyPr wrap="square" rtlCol="0">
            <a:spAutoFit/>
          </a:bodyPr>
          <a:lstStyle/>
          <a:p>
            <a:r>
              <a:rPr lang="it-IT" dirty="0" smtClean="0"/>
              <a:t>DPA </a:t>
            </a:r>
            <a:r>
              <a:rPr lang="it-IT" dirty="0" err="1" smtClean="0"/>
              <a:t>is</a:t>
            </a:r>
            <a:r>
              <a:rPr lang="it-IT" dirty="0" smtClean="0"/>
              <a:t> </a:t>
            </a:r>
            <a:r>
              <a:rPr lang="it-IT" dirty="0" err="1" smtClean="0"/>
              <a:t>related</a:t>
            </a:r>
            <a:r>
              <a:rPr lang="it-IT" dirty="0" smtClean="0"/>
              <a:t> to Energy </a:t>
            </a:r>
            <a:r>
              <a:rPr lang="it-IT" dirty="0" err="1" smtClean="0"/>
              <a:t>Deposition</a:t>
            </a:r>
            <a:endParaRPr lang="it-IT" dirty="0" smtClean="0"/>
          </a:p>
        </p:txBody>
      </p:sp>
      <p:sp>
        <p:nvSpPr>
          <p:cNvPr id="12" name="Segnaposto piè di pagina 14"/>
          <p:cNvSpPr txBox="1">
            <a:spLocks/>
          </p:cNvSpPr>
          <p:nvPr/>
        </p:nvSpPr>
        <p:spPr>
          <a:xfrm>
            <a:off x="2740850" y="6377940"/>
            <a:ext cx="3239911" cy="320040"/>
          </a:xfrm>
          <a:prstGeom prst="rect">
            <a:avLst/>
          </a:prstGeom>
        </p:spPr>
        <p:txBody>
          <a:bodyPr vert="horz" lIns="91440" tIns="0" rIns="91440" bIns="0" rtlCol="0" anchor="ctr"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5th Joint </a:t>
            </a:r>
            <a:r>
              <a:rPr kumimoji="0" lang="en-US" sz="1200" b="0" i="0" u="none" strike="noStrike" kern="1200" cap="none" spc="0" normalizeH="0" baseline="0" noProof="0" dirty="0" err="1" smtClean="0">
                <a:ln>
                  <a:noFill/>
                </a:ln>
                <a:solidFill>
                  <a:schemeClr val="tx1">
                    <a:tint val="75000"/>
                  </a:schemeClr>
                </a:solidFill>
                <a:effectLst/>
                <a:uLnTx/>
                <a:uFillTx/>
                <a:latin typeface="+mn-lt"/>
                <a:ea typeface="+mn-ea"/>
                <a:cs typeface="+mn-cs"/>
              </a:rPr>
              <a:t>HiLumi</a:t>
            </a: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 LHC-LARP Annual Meeting      CERN 26-30 October 2015</a:t>
            </a:r>
            <a:endParaRPr kumimoji="0" lang="it-IT"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13" name="CasellaDiTesto 12"/>
          <p:cNvSpPr txBox="1"/>
          <p:nvPr/>
        </p:nvSpPr>
        <p:spPr>
          <a:xfrm>
            <a:off x="5082981" y="4262047"/>
            <a:ext cx="2076449" cy="646331"/>
          </a:xfrm>
          <a:prstGeom prst="rect">
            <a:avLst/>
          </a:prstGeom>
          <a:noFill/>
        </p:spPr>
        <p:txBody>
          <a:bodyPr wrap="square" rtlCol="0">
            <a:spAutoFit/>
          </a:bodyPr>
          <a:lstStyle/>
          <a:p>
            <a:pPr algn="ctr"/>
            <a:r>
              <a:rPr lang="it-IT" dirty="0" smtClean="0"/>
              <a:t>DPA</a:t>
            </a:r>
          </a:p>
          <a:p>
            <a:pPr algn="ctr"/>
            <a:r>
              <a:rPr lang="it-IT" dirty="0" smtClean="0"/>
              <a:t>3.66E-23 (</a:t>
            </a:r>
            <a:r>
              <a:rPr lang="it-IT" dirty="0" smtClean="0">
                <a:cs typeface="Times New Roman"/>
              </a:rPr>
              <a:t>±0.03%)</a:t>
            </a:r>
            <a:r>
              <a:rPr lang="it-IT" dirty="0" smtClean="0"/>
              <a:t> </a:t>
            </a:r>
            <a:endParaRPr lang="it-IT"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39</a:t>
            </a:fld>
            <a:endParaRPr lang="en-US"/>
          </a:p>
        </p:txBody>
      </p:sp>
      <p:sp>
        <p:nvSpPr>
          <p:cNvPr id="6" name="Titolo 3"/>
          <p:cNvSpPr txBox="1">
            <a:spLocks/>
          </p:cNvSpPr>
          <p:nvPr/>
        </p:nvSpPr>
        <p:spPr>
          <a:xfrm>
            <a:off x="605481" y="274319"/>
            <a:ext cx="8229600" cy="914400"/>
          </a:xfrm>
          <a:prstGeom prst="rect">
            <a:avLst/>
          </a:prstGeom>
        </p:spPr>
        <p:txBody>
          <a:bodyPr vert="horz" lIns="36000" tIns="0" rIns="36000" bIns="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sz="4000" b="1" i="0" u="none" strike="noStrike" kern="1200" cap="none" spc="0" normalizeH="0" baseline="0" noProof="0" dirty="0" smtClean="0">
                <a:ln>
                  <a:noFill/>
                </a:ln>
                <a:solidFill>
                  <a:srgbClr val="0089B5"/>
                </a:solidFill>
                <a:effectLst/>
                <a:uLnTx/>
                <a:uFillTx/>
                <a:latin typeface="+mj-lt"/>
                <a:ea typeface="+mj-ea"/>
                <a:cs typeface="+mj-cs"/>
              </a:rPr>
              <a:t> n Boron capture reaction</a:t>
            </a:r>
            <a:endParaRPr kumimoji="0" lang="it-IT" sz="2800" b="1" i="0" u="none" strike="noStrike" kern="1200" cap="none" spc="0" normalizeH="0" baseline="0" noProof="0" dirty="0">
              <a:ln>
                <a:noFill/>
              </a:ln>
              <a:solidFill>
                <a:srgbClr val="0089B5"/>
              </a:solidFill>
              <a:effectLst>
                <a:outerShdw blurRad="63500" dist="63500" dir="2700000" algn="tl" rotWithShape="0">
                  <a:schemeClr val="bg1">
                    <a:lumMod val="75000"/>
                    <a:alpha val="50000"/>
                  </a:schemeClr>
                </a:outerShdw>
              </a:effectLst>
              <a:uLnTx/>
              <a:uFillTx/>
              <a:latin typeface="+mj-lt"/>
              <a:ea typeface="+mj-ea"/>
              <a:cs typeface="+mj-cs"/>
            </a:endParaRPr>
          </a:p>
        </p:txBody>
      </p:sp>
      <p:grpSp>
        <p:nvGrpSpPr>
          <p:cNvPr id="7" name="Group 2"/>
          <p:cNvGrpSpPr>
            <a:grpSpLocks noChangeAspect="1"/>
          </p:cNvGrpSpPr>
          <p:nvPr/>
        </p:nvGrpSpPr>
        <p:grpSpPr bwMode="auto">
          <a:xfrm>
            <a:off x="1178968" y="4123708"/>
            <a:ext cx="7341635" cy="792000"/>
            <a:chOff x="2331" y="10622"/>
            <a:chExt cx="7044" cy="760"/>
          </a:xfrm>
        </p:grpSpPr>
        <p:cxnSp>
          <p:nvCxnSpPr>
            <p:cNvPr id="8" name="AutoShape 3"/>
            <p:cNvCxnSpPr>
              <a:cxnSpLocks noChangeShapeType="1"/>
            </p:cNvCxnSpPr>
            <p:nvPr/>
          </p:nvCxnSpPr>
          <p:spPr bwMode="auto">
            <a:xfrm flipV="1">
              <a:off x="3694" y="10766"/>
              <a:ext cx="814" cy="237"/>
            </a:xfrm>
            <a:prstGeom prst="straightConnector1">
              <a:avLst/>
            </a:prstGeom>
            <a:noFill/>
            <a:ln w="9525">
              <a:solidFill>
                <a:srgbClr val="000000"/>
              </a:solidFill>
              <a:round/>
              <a:headEnd/>
              <a:tailEnd type="triangle" w="med" len="med"/>
            </a:ln>
          </p:spPr>
        </p:cxnSp>
        <p:cxnSp>
          <p:nvCxnSpPr>
            <p:cNvPr id="9" name="AutoShape 4"/>
            <p:cNvCxnSpPr>
              <a:cxnSpLocks noChangeShapeType="1"/>
            </p:cNvCxnSpPr>
            <p:nvPr/>
          </p:nvCxnSpPr>
          <p:spPr bwMode="auto">
            <a:xfrm>
              <a:off x="3694" y="11003"/>
              <a:ext cx="814" cy="168"/>
            </a:xfrm>
            <a:prstGeom prst="straightConnector1">
              <a:avLst/>
            </a:prstGeom>
            <a:noFill/>
            <a:ln w="9525">
              <a:solidFill>
                <a:srgbClr val="000000"/>
              </a:solidFill>
              <a:round/>
              <a:headEnd/>
              <a:tailEnd type="triangle" w="med" len="med"/>
            </a:ln>
          </p:spPr>
        </p:cxnSp>
        <p:graphicFrame>
          <p:nvGraphicFramePr>
            <p:cNvPr id="10" name="Object 5"/>
            <p:cNvGraphicFramePr>
              <a:graphicFrameLocks noChangeAspect="1"/>
            </p:cNvGraphicFramePr>
            <p:nvPr/>
          </p:nvGraphicFramePr>
          <p:xfrm>
            <a:off x="2331" y="10817"/>
            <a:ext cx="1320" cy="380"/>
          </p:xfrm>
          <a:graphic>
            <a:graphicData uri="http://schemas.openxmlformats.org/presentationml/2006/ole">
              <p:oleObj spid="_x0000_s33794" name="Equation" r:id="rId3" imgW="838080" imgH="241200" progId="Equation.3">
                <p:embed/>
              </p:oleObj>
            </a:graphicData>
          </a:graphic>
        </p:graphicFrame>
        <p:graphicFrame>
          <p:nvGraphicFramePr>
            <p:cNvPr id="11" name="Object 6"/>
            <p:cNvGraphicFramePr>
              <a:graphicFrameLocks noChangeAspect="1"/>
            </p:cNvGraphicFramePr>
            <p:nvPr/>
          </p:nvGraphicFramePr>
          <p:xfrm>
            <a:off x="4595" y="10622"/>
            <a:ext cx="760" cy="380"/>
          </p:xfrm>
          <a:graphic>
            <a:graphicData uri="http://schemas.openxmlformats.org/presentationml/2006/ole">
              <p:oleObj spid="_x0000_s33795" name="Equation" r:id="rId4" imgW="482400" imgH="241200" progId="Equation.3">
                <p:embed/>
              </p:oleObj>
            </a:graphicData>
          </a:graphic>
        </p:graphicFrame>
        <p:graphicFrame>
          <p:nvGraphicFramePr>
            <p:cNvPr id="12" name="Object 7"/>
            <p:cNvGraphicFramePr>
              <a:graphicFrameLocks noChangeAspect="1"/>
            </p:cNvGraphicFramePr>
            <p:nvPr/>
          </p:nvGraphicFramePr>
          <p:xfrm>
            <a:off x="5670" y="10689"/>
            <a:ext cx="1600" cy="217"/>
          </p:xfrm>
          <a:graphic>
            <a:graphicData uri="http://schemas.openxmlformats.org/presentationml/2006/ole">
              <p:oleObj spid="_x0000_s33796" name="Equation" r:id="rId5" imgW="1015920" imgH="139680" progId="Equation.3">
                <p:embed/>
              </p:oleObj>
            </a:graphicData>
          </a:graphic>
        </p:graphicFrame>
        <p:graphicFrame>
          <p:nvGraphicFramePr>
            <p:cNvPr id="13" name="Object 8"/>
            <p:cNvGraphicFramePr>
              <a:graphicFrameLocks noChangeAspect="1"/>
            </p:cNvGraphicFramePr>
            <p:nvPr/>
          </p:nvGraphicFramePr>
          <p:xfrm>
            <a:off x="4539" y="11002"/>
            <a:ext cx="2262" cy="380"/>
          </p:xfrm>
          <a:graphic>
            <a:graphicData uri="http://schemas.openxmlformats.org/presentationml/2006/ole">
              <p:oleObj spid="_x0000_s33797" name="Equation" r:id="rId6" imgW="1371600" imgH="241200" progId="Equation.3">
                <p:embed/>
              </p:oleObj>
            </a:graphicData>
          </a:graphic>
        </p:graphicFrame>
        <p:graphicFrame>
          <p:nvGraphicFramePr>
            <p:cNvPr id="14" name="Object 9"/>
            <p:cNvGraphicFramePr>
              <a:graphicFrameLocks noChangeAspect="1"/>
            </p:cNvGraphicFramePr>
            <p:nvPr/>
          </p:nvGraphicFramePr>
          <p:xfrm>
            <a:off x="7015" y="11118"/>
            <a:ext cx="2360" cy="217"/>
          </p:xfrm>
          <a:graphic>
            <a:graphicData uri="http://schemas.openxmlformats.org/presentationml/2006/ole">
              <p:oleObj spid="_x0000_s33798" name="Equation" r:id="rId7" imgW="1498320" imgH="139680" progId="Equation.3">
                <p:embed/>
              </p:oleObj>
            </a:graphicData>
          </a:graphic>
        </p:graphicFrame>
        <p:graphicFrame>
          <p:nvGraphicFramePr>
            <p:cNvPr id="15" name="Object 10"/>
            <p:cNvGraphicFramePr>
              <a:graphicFrameLocks noChangeAspect="1"/>
            </p:cNvGraphicFramePr>
            <p:nvPr/>
          </p:nvGraphicFramePr>
          <p:xfrm>
            <a:off x="3950" y="10622"/>
            <a:ext cx="262" cy="201"/>
          </p:xfrm>
          <a:graphic>
            <a:graphicData uri="http://schemas.openxmlformats.org/presentationml/2006/ole">
              <p:oleObj spid="_x0000_s33799" name="Equation" r:id="rId8" imgW="164880" imgH="126720" progId="Equation.3">
                <p:embed/>
              </p:oleObj>
            </a:graphicData>
          </a:graphic>
        </p:graphicFrame>
        <p:graphicFrame>
          <p:nvGraphicFramePr>
            <p:cNvPr id="16" name="Object 11"/>
            <p:cNvGraphicFramePr>
              <a:graphicFrameLocks noChangeAspect="1"/>
            </p:cNvGraphicFramePr>
            <p:nvPr/>
          </p:nvGraphicFramePr>
          <p:xfrm>
            <a:off x="3928" y="11134"/>
            <a:ext cx="343" cy="201"/>
          </p:xfrm>
          <a:graphic>
            <a:graphicData uri="http://schemas.openxmlformats.org/presentationml/2006/ole">
              <p:oleObj spid="_x0000_s33800" name="Equation" r:id="rId9" imgW="215640" imgH="126720" progId="Equation.3">
                <p:embed/>
              </p:oleObj>
            </a:graphicData>
          </a:graphic>
        </p:graphicFrame>
      </p:grpSp>
      <p:pic>
        <p:nvPicPr>
          <p:cNvPr id="17" name="Picture 2" descr="http://nanomed.missouri.edu/institute/research/img/bnct%20cell%20graphic%20copy.gif"/>
          <p:cNvPicPr>
            <a:picLocks noChangeAspect="1" noChangeArrowheads="1"/>
          </p:cNvPicPr>
          <p:nvPr/>
        </p:nvPicPr>
        <p:blipFill>
          <a:blip r:embed="rId10" cstate="print"/>
          <a:srcRect/>
          <a:stretch>
            <a:fillRect/>
          </a:stretch>
        </p:blipFill>
        <p:spPr bwMode="auto">
          <a:xfrm>
            <a:off x="2482633" y="1188719"/>
            <a:ext cx="3578251" cy="2631234"/>
          </a:xfrm>
          <a:prstGeom prst="rect">
            <a:avLst/>
          </a:prstGeom>
          <a:noFill/>
          <a:ln w="9525">
            <a:noFill/>
            <a:miter lim="800000"/>
            <a:headEnd/>
            <a:tailEnd/>
          </a:ln>
        </p:spPr>
      </p:pic>
      <p:sp>
        <p:nvSpPr>
          <p:cNvPr id="18" name="CasellaDiTesto 17"/>
          <p:cNvSpPr txBox="1"/>
          <p:nvPr/>
        </p:nvSpPr>
        <p:spPr>
          <a:xfrm>
            <a:off x="1173891" y="5473358"/>
            <a:ext cx="7512909" cy="369332"/>
          </a:xfrm>
          <a:prstGeom prst="rect">
            <a:avLst/>
          </a:prstGeom>
          <a:noFill/>
        </p:spPr>
        <p:txBody>
          <a:bodyPr wrap="square" rtlCol="0">
            <a:spAutoFit/>
          </a:bodyPr>
          <a:lstStyle/>
          <a:p>
            <a:r>
              <a:rPr lang="it-IT" dirty="0" err="1" smtClean="0"/>
              <a:t>What</a:t>
            </a:r>
            <a:r>
              <a:rPr lang="it-IT" dirty="0" smtClean="0"/>
              <a:t> </a:t>
            </a:r>
            <a:r>
              <a:rPr lang="it-IT" dirty="0" err="1" smtClean="0"/>
              <a:t>is</a:t>
            </a:r>
            <a:r>
              <a:rPr lang="it-IT" dirty="0" smtClean="0"/>
              <a:t> the </a:t>
            </a:r>
            <a:r>
              <a:rPr lang="it-IT" dirty="0" err="1" smtClean="0"/>
              <a:t>contribution</a:t>
            </a:r>
            <a:r>
              <a:rPr lang="it-IT" dirty="0" smtClean="0"/>
              <a:t> </a:t>
            </a:r>
            <a:r>
              <a:rPr lang="it-IT" dirty="0" err="1" smtClean="0"/>
              <a:t>of</a:t>
            </a:r>
            <a:r>
              <a:rPr lang="it-IT" dirty="0" smtClean="0"/>
              <a:t> </a:t>
            </a:r>
            <a:r>
              <a:rPr lang="it-IT" dirty="0" err="1" smtClean="0"/>
              <a:t>alpha</a:t>
            </a:r>
            <a:r>
              <a:rPr lang="it-IT" dirty="0" smtClean="0"/>
              <a:t> </a:t>
            </a:r>
            <a:r>
              <a:rPr lang="it-IT" dirty="0" err="1" smtClean="0"/>
              <a:t>particles</a:t>
            </a:r>
            <a:r>
              <a:rPr lang="it-IT" dirty="0" smtClean="0"/>
              <a:t> and </a:t>
            </a:r>
            <a:r>
              <a:rPr lang="it-IT" dirty="0" err="1" smtClean="0"/>
              <a:t>of</a:t>
            </a:r>
            <a:r>
              <a:rPr lang="it-IT" dirty="0" smtClean="0"/>
              <a:t> Li ion </a:t>
            </a:r>
            <a:r>
              <a:rPr lang="it-IT" dirty="0" err="1" smtClean="0"/>
              <a:t>to</a:t>
            </a:r>
            <a:r>
              <a:rPr lang="it-IT" dirty="0" smtClean="0"/>
              <a:t> the DPA?</a:t>
            </a:r>
            <a:endParaRPr lang="it-IT" dirty="0"/>
          </a:p>
        </p:txBody>
      </p:sp>
      <p:sp>
        <p:nvSpPr>
          <p:cNvPr id="19"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asellaDiTesto 6"/>
          <p:cNvSpPr txBox="1">
            <a:spLocks noChangeArrowheads="1"/>
          </p:cNvSpPr>
          <p:nvPr/>
        </p:nvSpPr>
        <p:spPr bwMode="auto">
          <a:xfrm>
            <a:off x="395288" y="5229225"/>
            <a:ext cx="8424862" cy="830263"/>
          </a:xfrm>
          <a:prstGeom prst="rect">
            <a:avLst/>
          </a:prstGeom>
          <a:noFill/>
          <a:ln w="9525">
            <a:noFill/>
            <a:miter lim="800000"/>
            <a:headEnd/>
            <a:tailEnd/>
          </a:ln>
        </p:spPr>
        <p:txBody>
          <a:bodyPr>
            <a:spAutoFit/>
          </a:bodyPr>
          <a:lstStyle/>
          <a:p>
            <a:r>
              <a:rPr lang="it-IT" sz="2400" dirty="0"/>
              <a:t>- Simulate the </a:t>
            </a:r>
            <a:r>
              <a:rPr lang="it-IT" sz="2400" dirty="0" err="1"/>
              <a:t>irradiation</a:t>
            </a:r>
            <a:r>
              <a:rPr lang="it-IT" sz="2400" dirty="0"/>
              <a:t> </a:t>
            </a:r>
            <a:r>
              <a:rPr lang="it-IT" sz="2400" dirty="0" err="1"/>
              <a:t>effects</a:t>
            </a:r>
            <a:r>
              <a:rPr lang="it-IT" sz="2400" dirty="0"/>
              <a:t> </a:t>
            </a:r>
            <a:r>
              <a:rPr lang="it-IT" sz="2400" dirty="0" err="1"/>
              <a:t>with</a:t>
            </a:r>
            <a:r>
              <a:rPr lang="it-IT" sz="2400" dirty="0"/>
              <a:t> the </a:t>
            </a:r>
            <a:r>
              <a:rPr lang="it-IT" sz="2400" dirty="0" err="1"/>
              <a:t>actual</a:t>
            </a:r>
            <a:r>
              <a:rPr lang="it-IT" sz="2400" dirty="0"/>
              <a:t> </a:t>
            </a:r>
            <a:r>
              <a:rPr lang="it-IT" sz="2400" dirty="0" err="1"/>
              <a:t>fluencies</a:t>
            </a:r>
            <a:r>
              <a:rPr lang="it-IT" sz="2400" dirty="0"/>
              <a:t> and </a:t>
            </a:r>
            <a:r>
              <a:rPr lang="it-IT" sz="2400" dirty="0" err="1"/>
              <a:t>parameters</a:t>
            </a:r>
            <a:r>
              <a:rPr lang="it-IT" sz="2400" dirty="0"/>
              <a:t> </a:t>
            </a:r>
            <a:r>
              <a:rPr lang="it-IT" sz="2400" dirty="0" err="1"/>
              <a:t>to</a:t>
            </a:r>
            <a:r>
              <a:rPr lang="it-IT" sz="2400" dirty="0"/>
              <a:t> the </a:t>
            </a:r>
            <a:r>
              <a:rPr lang="it-IT" sz="2400" dirty="0" err="1"/>
              <a:t>components</a:t>
            </a:r>
            <a:endParaRPr lang="it-IT" sz="2400" dirty="0"/>
          </a:p>
        </p:txBody>
      </p:sp>
      <p:sp>
        <p:nvSpPr>
          <p:cNvPr id="21" name="CasellaDiTesto 9"/>
          <p:cNvSpPr txBox="1">
            <a:spLocks noChangeArrowheads="1"/>
          </p:cNvSpPr>
          <p:nvPr/>
        </p:nvSpPr>
        <p:spPr bwMode="auto">
          <a:xfrm>
            <a:off x="395288" y="4005263"/>
            <a:ext cx="8424862" cy="1077912"/>
          </a:xfrm>
          <a:prstGeom prst="rect">
            <a:avLst/>
          </a:prstGeom>
          <a:noFill/>
          <a:ln w="9525">
            <a:noFill/>
            <a:miter lim="800000"/>
            <a:headEnd/>
            <a:tailEnd/>
          </a:ln>
        </p:spPr>
        <p:txBody>
          <a:bodyPr>
            <a:spAutoFit/>
          </a:bodyPr>
          <a:lstStyle/>
          <a:p>
            <a:r>
              <a:rPr lang="it-IT" sz="2400">
                <a:solidFill>
                  <a:srgbClr val="FF0000"/>
                </a:solidFill>
              </a:rPr>
              <a:t>- Once the reliability of the code has been stated </a:t>
            </a:r>
            <a:r>
              <a:rPr lang="it-IT" sz="2000">
                <a:solidFill>
                  <a:srgbClr val="FF0000"/>
                </a:solidFill>
              </a:rPr>
              <a:t>(in most cases it is not necessary, because the most used codes ondergo to continuous comparisons and benchmarking)</a:t>
            </a:r>
          </a:p>
        </p:txBody>
      </p:sp>
      <p:sp>
        <p:nvSpPr>
          <p:cNvPr id="22" name="CasellaDiTesto 5"/>
          <p:cNvSpPr txBox="1">
            <a:spLocks noChangeArrowheads="1"/>
          </p:cNvSpPr>
          <p:nvPr/>
        </p:nvSpPr>
        <p:spPr bwMode="auto">
          <a:xfrm>
            <a:off x="395288" y="1844675"/>
            <a:ext cx="7848600" cy="739775"/>
          </a:xfrm>
          <a:prstGeom prst="rect">
            <a:avLst/>
          </a:prstGeom>
          <a:noFill/>
          <a:ln w="9525">
            <a:noFill/>
            <a:miter lim="800000"/>
            <a:headEnd/>
            <a:tailEnd/>
          </a:ln>
        </p:spPr>
        <p:txBody>
          <a:bodyPr>
            <a:spAutoFit/>
          </a:bodyPr>
          <a:lstStyle/>
          <a:p>
            <a:r>
              <a:rPr lang="it-IT" sz="2400" dirty="0">
                <a:solidFill>
                  <a:srgbClr val="00B050"/>
                </a:solidFill>
              </a:rPr>
              <a:t> - </a:t>
            </a:r>
            <a:r>
              <a:rPr lang="it-IT" sz="2400" dirty="0" err="1">
                <a:solidFill>
                  <a:srgbClr val="00B050"/>
                </a:solidFill>
              </a:rPr>
              <a:t>Perform</a:t>
            </a:r>
            <a:r>
              <a:rPr lang="it-IT" sz="2400" dirty="0">
                <a:solidFill>
                  <a:srgbClr val="00B050"/>
                </a:solidFill>
              </a:rPr>
              <a:t> </a:t>
            </a:r>
            <a:r>
              <a:rPr lang="it-IT" sz="2400" dirty="0" err="1">
                <a:solidFill>
                  <a:srgbClr val="00B050"/>
                </a:solidFill>
              </a:rPr>
              <a:t>an</a:t>
            </a:r>
            <a:r>
              <a:rPr lang="it-IT" sz="2400" dirty="0">
                <a:solidFill>
                  <a:srgbClr val="00B050"/>
                </a:solidFill>
              </a:rPr>
              <a:t> </a:t>
            </a:r>
            <a:r>
              <a:rPr lang="it-IT" sz="2400" dirty="0" err="1">
                <a:solidFill>
                  <a:srgbClr val="00B050"/>
                </a:solidFill>
              </a:rPr>
              <a:t>irradiation</a:t>
            </a:r>
            <a:r>
              <a:rPr lang="it-IT" sz="2400" dirty="0">
                <a:solidFill>
                  <a:srgbClr val="00B050"/>
                </a:solidFill>
              </a:rPr>
              <a:t> test on the material under </a:t>
            </a:r>
            <a:r>
              <a:rPr lang="it-IT" sz="2400" dirty="0" err="1">
                <a:solidFill>
                  <a:srgbClr val="00B050"/>
                </a:solidFill>
              </a:rPr>
              <a:t>study</a:t>
            </a:r>
            <a:r>
              <a:rPr lang="it-IT" dirty="0">
                <a:solidFill>
                  <a:srgbClr val="00B050"/>
                </a:solidFill>
              </a:rPr>
              <a:t>      	       (</a:t>
            </a:r>
            <a:r>
              <a:rPr lang="it-IT" dirty="0" err="1">
                <a:solidFill>
                  <a:srgbClr val="00B050"/>
                </a:solidFill>
              </a:rPr>
              <a:t>maybe</a:t>
            </a:r>
            <a:r>
              <a:rPr lang="it-IT" dirty="0">
                <a:solidFill>
                  <a:srgbClr val="00B050"/>
                </a:solidFill>
              </a:rPr>
              <a:t> </a:t>
            </a:r>
            <a:r>
              <a:rPr lang="it-IT" dirty="0" err="1">
                <a:solidFill>
                  <a:srgbClr val="00B050"/>
                </a:solidFill>
              </a:rPr>
              <a:t>useful</a:t>
            </a:r>
            <a:r>
              <a:rPr lang="it-IT" dirty="0">
                <a:solidFill>
                  <a:srgbClr val="00B050"/>
                </a:solidFill>
              </a:rPr>
              <a:t>  </a:t>
            </a:r>
            <a:r>
              <a:rPr lang="it-IT" dirty="0" err="1">
                <a:solidFill>
                  <a:srgbClr val="00B050"/>
                </a:solidFill>
              </a:rPr>
              <a:t>to</a:t>
            </a:r>
            <a:r>
              <a:rPr lang="it-IT" dirty="0">
                <a:solidFill>
                  <a:srgbClr val="00B050"/>
                </a:solidFill>
              </a:rPr>
              <a:t> </a:t>
            </a:r>
            <a:r>
              <a:rPr lang="it-IT" dirty="0" err="1">
                <a:solidFill>
                  <a:srgbClr val="00B050"/>
                </a:solidFill>
              </a:rPr>
              <a:t>reproduce</a:t>
            </a:r>
            <a:r>
              <a:rPr lang="it-IT" dirty="0">
                <a:solidFill>
                  <a:srgbClr val="00B050"/>
                </a:solidFill>
              </a:rPr>
              <a:t> a test </a:t>
            </a:r>
            <a:r>
              <a:rPr lang="it-IT" dirty="0" err="1">
                <a:solidFill>
                  <a:srgbClr val="00B050"/>
                </a:solidFill>
              </a:rPr>
              <a:t>reported</a:t>
            </a:r>
            <a:r>
              <a:rPr lang="it-IT" dirty="0">
                <a:solidFill>
                  <a:srgbClr val="00B050"/>
                </a:solidFill>
              </a:rPr>
              <a:t> in </a:t>
            </a:r>
            <a:r>
              <a:rPr lang="it-IT" dirty="0" err="1">
                <a:solidFill>
                  <a:srgbClr val="00B050"/>
                </a:solidFill>
              </a:rPr>
              <a:t>literature</a:t>
            </a:r>
            <a:r>
              <a:rPr lang="it-IT" dirty="0">
                <a:solidFill>
                  <a:srgbClr val="00B050"/>
                </a:solidFill>
              </a:rPr>
              <a:t>)</a:t>
            </a:r>
          </a:p>
        </p:txBody>
      </p:sp>
      <p:sp>
        <p:nvSpPr>
          <p:cNvPr id="23" name="CasellaDiTesto 6"/>
          <p:cNvSpPr txBox="1">
            <a:spLocks noChangeArrowheads="1"/>
          </p:cNvSpPr>
          <p:nvPr/>
        </p:nvSpPr>
        <p:spPr bwMode="auto">
          <a:xfrm>
            <a:off x="539750" y="1196975"/>
            <a:ext cx="7848600" cy="461963"/>
          </a:xfrm>
          <a:prstGeom prst="rect">
            <a:avLst/>
          </a:prstGeom>
          <a:noFill/>
          <a:ln w="9525">
            <a:noFill/>
            <a:miter lim="800000"/>
            <a:headEnd/>
            <a:tailEnd/>
          </a:ln>
        </p:spPr>
        <p:txBody>
          <a:bodyPr>
            <a:spAutoFit/>
          </a:bodyPr>
          <a:lstStyle/>
          <a:p>
            <a:r>
              <a:rPr lang="it-IT" sz="2400" dirty="0"/>
              <a:t> - </a:t>
            </a:r>
            <a:r>
              <a:rPr lang="it-IT" sz="2400" dirty="0" err="1"/>
              <a:t>Collect</a:t>
            </a:r>
            <a:r>
              <a:rPr lang="it-IT" sz="2400" dirty="0"/>
              <a:t> and update </a:t>
            </a:r>
            <a:r>
              <a:rPr lang="it-IT" sz="2400" dirty="0" err="1" smtClean="0"/>
              <a:t>all</a:t>
            </a:r>
            <a:r>
              <a:rPr lang="it-IT" sz="2400" dirty="0" smtClean="0"/>
              <a:t> </a:t>
            </a:r>
            <a:r>
              <a:rPr lang="it-IT" sz="2400" dirty="0"/>
              <a:t>the data </a:t>
            </a:r>
            <a:r>
              <a:rPr lang="it-IT" sz="2400" dirty="0" err="1"/>
              <a:t>available</a:t>
            </a:r>
            <a:r>
              <a:rPr lang="it-IT" sz="2400" dirty="0"/>
              <a:t> in </a:t>
            </a:r>
            <a:r>
              <a:rPr lang="it-IT" sz="2400" dirty="0" err="1"/>
              <a:t>literature</a:t>
            </a:r>
            <a:endParaRPr lang="it-IT" sz="2400" dirty="0"/>
          </a:p>
        </p:txBody>
      </p:sp>
      <p:sp>
        <p:nvSpPr>
          <p:cNvPr id="24" name="CasellaDiTesto 7"/>
          <p:cNvSpPr txBox="1">
            <a:spLocks noChangeArrowheads="1"/>
          </p:cNvSpPr>
          <p:nvPr/>
        </p:nvSpPr>
        <p:spPr bwMode="auto">
          <a:xfrm>
            <a:off x="468313" y="2708275"/>
            <a:ext cx="8064500" cy="1016000"/>
          </a:xfrm>
          <a:prstGeom prst="rect">
            <a:avLst/>
          </a:prstGeom>
          <a:noFill/>
          <a:ln w="9525">
            <a:noFill/>
            <a:miter lim="800000"/>
            <a:headEnd/>
            <a:tailEnd/>
          </a:ln>
        </p:spPr>
        <p:txBody>
          <a:bodyPr>
            <a:spAutoFit/>
          </a:bodyPr>
          <a:lstStyle/>
          <a:p>
            <a:pPr>
              <a:buFontTx/>
              <a:buChar char="-"/>
            </a:pPr>
            <a:r>
              <a:rPr lang="it-IT" sz="2400" dirty="0">
                <a:solidFill>
                  <a:srgbClr val="002060"/>
                </a:solidFill>
              </a:rPr>
              <a:t>  Benchmark </a:t>
            </a:r>
            <a:r>
              <a:rPr lang="it-IT" sz="2400" dirty="0" err="1">
                <a:solidFill>
                  <a:srgbClr val="002060"/>
                </a:solidFill>
              </a:rPr>
              <a:t>between</a:t>
            </a:r>
            <a:r>
              <a:rPr lang="it-IT" sz="2400" dirty="0">
                <a:solidFill>
                  <a:srgbClr val="002060"/>
                </a:solidFill>
              </a:rPr>
              <a:t> the </a:t>
            </a:r>
            <a:r>
              <a:rPr lang="it-IT" sz="2400" dirty="0" err="1">
                <a:solidFill>
                  <a:srgbClr val="002060"/>
                </a:solidFill>
              </a:rPr>
              <a:t>simulation</a:t>
            </a:r>
            <a:r>
              <a:rPr lang="it-IT" sz="2400" dirty="0">
                <a:solidFill>
                  <a:srgbClr val="002060"/>
                </a:solidFill>
              </a:rPr>
              <a:t> code and the test</a:t>
            </a:r>
          </a:p>
          <a:p>
            <a:r>
              <a:rPr lang="it-IT" dirty="0">
                <a:solidFill>
                  <a:srgbClr val="002060"/>
                </a:solidFill>
              </a:rPr>
              <a:t>     Correlate the </a:t>
            </a:r>
            <a:r>
              <a:rPr lang="it-IT" dirty="0" err="1">
                <a:solidFill>
                  <a:srgbClr val="002060"/>
                </a:solidFill>
              </a:rPr>
              <a:t>evaluated</a:t>
            </a:r>
            <a:r>
              <a:rPr lang="it-IT" dirty="0">
                <a:solidFill>
                  <a:srgbClr val="002060"/>
                </a:solidFill>
              </a:rPr>
              <a:t> DPA </a:t>
            </a:r>
            <a:r>
              <a:rPr lang="it-IT" dirty="0" err="1">
                <a:solidFill>
                  <a:srgbClr val="002060"/>
                </a:solidFill>
              </a:rPr>
              <a:t>with</a:t>
            </a:r>
            <a:r>
              <a:rPr lang="it-IT" dirty="0">
                <a:solidFill>
                  <a:srgbClr val="002060"/>
                </a:solidFill>
              </a:rPr>
              <a:t> the material </a:t>
            </a:r>
            <a:r>
              <a:rPr lang="it-IT" dirty="0" err="1">
                <a:solidFill>
                  <a:srgbClr val="002060"/>
                </a:solidFill>
              </a:rPr>
              <a:t>characteristics</a:t>
            </a:r>
            <a:r>
              <a:rPr lang="it-IT" dirty="0">
                <a:solidFill>
                  <a:srgbClr val="002060"/>
                </a:solidFill>
              </a:rPr>
              <a:t> (</a:t>
            </a:r>
            <a:r>
              <a:rPr lang="it-IT" dirty="0" err="1">
                <a:solidFill>
                  <a:srgbClr val="002060"/>
                </a:solidFill>
              </a:rPr>
              <a:t>resistivity</a:t>
            </a:r>
            <a:r>
              <a:rPr lang="it-IT" dirty="0">
                <a:solidFill>
                  <a:srgbClr val="002060"/>
                </a:solidFill>
              </a:rPr>
              <a:t>,    </a:t>
            </a:r>
            <a:r>
              <a:rPr lang="it-IT" dirty="0" err="1">
                <a:solidFill>
                  <a:srgbClr val="002060"/>
                </a:solidFill>
              </a:rPr>
              <a:t>thermal</a:t>
            </a:r>
            <a:r>
              <a:rPr lang="it-IT" dirty="0">
                <a:solidFill>
                  <a:srgbClr val="002060"/>
                </a:solidFill>
              </a:rPr>
              <a:t> </a:t>
            </a:r>
            <a:r>
              <a:rPr lang="it-IT" dirty="0" err="1" smtClean="0">
                <a:solidFill>
                  <a:srgbClr val="002060"/>
                </a:solidFill>
              </a:rPr>
              <a:t>conductivity</a:t>
            </a:r>
            <a:r>
              <a:rPr lang="it-IT" dirty="0" smtClean="0">
                <a:solidFill>
                  <a:srgbClr val="002060"/>
                </a:solidFill>
              </a:rPr>
              <a:t>, …)</a:t>
            </a:r>
            <a:endParaRPr lang="it-IT" dirty="0">
              <a:solidFill>
                <a:srgbClr val="002060"/>
              </a:solidFill>
            </a:endParaRPr>
          </a:p>
        </p:txBody>
      </p:sp>
      <p:sp>
        <p:nvSpPr>
          <p:cNvPr id="25" name="Rettangolo 24"/>
          <p:cNvSpPr/>
          <p:nvPr/>
        </p:nvSpPr>
        <p:spPr>
          <a:xfrm>
            <a:off x="1763713" y="260350"/>
            <a:ext cx="4608512" cy="985838"/>
          </a:xfrm>
          <a:prstGeom prst="rect">
            <a:avLst/>
          </a:prstGeom>
        </p:spPr>
        <p:txBody>
          <a:bodyPr>
            <a:spAutoFit/>
          </a:bodyPr>
          <a:lstStyle/>
          <a:p>
            <a:pPr algn="ctr">
              <a:defRPr/>
            </a:pPr>
            <a:r>
              <a:rPr lang="it-IT" sz="2800" dirty="0">
                <a:solidFill>
                  <a:schemeClr val="tx2">
                    <a:lumMod val="60000"/>
                    <a:lumOff val="40000"/>
                  </a:schemeClr>
                </a:solidFill>
                <a:latin typeface="Arial" charset="0"/>
                <a:cs typeface="Arial" charset="0"/>
              </a:rPr>
              <a:t>(</a:t>
            </a:r>
            <a:r>
              <a:rPr lang="it-IT" sz="2800" dirty="0" err="1">
                <a:solidFill>
                  <a:schemeClr val="tx2">
                    <a:lumMod val="60000"/>
                    <a:lumOff val="40000"/>
                  </a:schemeClr>
                </a:solidFill>
                <a:latin typeface="Arial" charset="0"/>
                <a:cs typeface="Arial" charset="0"/>
              </a:rPr>
              <a:t>Possible</a:t>
            </a:r>
            <a:r>
              <a:rPr lang="it-IT" sz="2800" dirty="0">
                <a:solidFill>
                  <a:schemeClr val="tx2">
                    <a:lumMod val="60000"/>
                    <a:lumOff val="40000"/>
                  </a:schemeClr>
                </a:solidFill>
                <a:latin typeface="Arial" charset="0"/>
                <a:cs typeface="Arial" charset="0"/>
              </a:rPr>
              <a:t>) </a:t>
            </a:r>
            <a:r>
              <a:rPr lang="it-IT" sz="4400" dirty="0" err="1">
                <a:solidFill>
                  <a:schemeClr val="tx2">
                    <a:lumMod val="60000"/>
                    <a:lumOff val="40000"/>
                  </a:schemeClr>
                </a:solidFill>
                <a:latin typeface="Arial" charset="0"/>
                <a:cs typeface="Arial" charset="0"/>
              </a:rPr>
              <a:t>Solution</a:t>
            </a:r>
            <a:r>
              <a:rPr lang="it-IT" sz="2400" dirty="0">
                <a:solidFill>
                  <a:schemeClr val="tx2">
                    <a:lumMod val="60000"/>
                    <a:lumOff val="40000"/>
                  </a:schemeClr>
                </a:solidFill>
                <a:latin typeface="Arial" charset="0"/>
                <a:cs typeface="Arial" charset="0"/>
              </a:rPr>
              <a:t>(III) </a:t>
            </a:r>
            <a:r>
              <a:rPr lang="it-IT" sz="1400" dirty="0" err="1">
                <a:solidFill>
                  <a:schemeClr val="tx2">
                    <a:lumMod val="60000"/>
                    <a:lumOff val="40000"/>
                  </a:schemeClr>
                </a:solidFill>
                <a:latin typeface="Arial" charset="0"/>
                <a:cs typeface="Arial" charset="0"/>
              </a:rPr>
              <a:t>How</a:t>
            </a:r>
            <a:r>
              <a:rPr lang="it-IT" sz="1400" dirty="0">
                <a:solidFill>
                  <a:schemeClr val="tx2">
                    <a:lumMod val="60000"/>
                    <a:lumOff val="40000"/>
                  </a:schemeClr>
                </a:solidFill>
                <a:latin typeface="Arial" charset="0"/>
                <a:cs typeface="Arial" charset="0"/>
              </a:rPr>
              <a:t> </a:t>
            </a:r>
            <a:r>
              <a:rPr lang="it-IT" sz="1400" dirty="0" err="1">
                <a:solidFill>
                  <a:schemeClr val="tx2">
                    <a:lumMod val="60000"/>
                    <a:lumOff val="40000"/>
                  </a:schemeClr>
                </a:solidFill>
                <a:latin typeface="Arial" charset="0"/>
                <a:cs typeface="Arial" charset="0"/>
              </a:rPr>
              <a:t>to</a:t>
            </a:r>
            <a:r>
              <a:rPr lang="it-IT" sz="1400" dirty="0">
                <a:solidFill>
                  <a:schemeClr val="tx2">
                    <a:lumMod val="60000"/>
                    <a:lumOff val="40000"/>
                  </a:schemeClr>
                </a:solidFill>
                <a:latin typeface="Arial" charset="0"/>
                <a:cs typeface="Arial" charset="0"/>
              </a:rPr>
              <a:t> </a:t>
            </a:r>
            <a:r>
              <a:rPr lang="it-IT" sz="1400" dirty="0" err="1">
                <a:solidFill>
                  <a:schemeClr val="tx2">
                    <a:lumMod val="60000"/>
                    <a:lumOff val="40000"/>
                  </a:schemeClr>
                </a:solidFill>
                <a:latin typeface="Arial" charset="0"/>
                <a:cs typeface="Arial" charset="0"/>
              </a:rPr>
              <a:t>proceed</a:t>
            </a:r>
            <a:endParaRPr lang="it-IT" sz="1400" dirty="0">
              <a:solidFill>
                <a:schemeClr val="tx2">
                  <a:lumMod val="60000"/>
                  <a:lumOff val="40000"/>
                </a:schemeClr>
              </a:solidFill>
              <a:latin typeface="Arial" charset="0"/>
              <a:cs typeface="Arial" charset="0"/>
            </a:endParaRPr>
          </a:p>
        </p:txBody>
      </p:sp>
      <p:sp>
        <p:nvSpPr>
          <p:cNvPr id="26" name="Segnaposto numero diapositiva 9"/>
          <p:cNvSpPr>
            <a:spLocks noGrp="1"/>
          </p:cNvSpPr>
          <p:nvPr>
            <p:ph type="sldNum" sz="quarter" idx="12"/>
          </p:nvPr>
        </p:nvSpPr>
        <p:spPr>
          <a:xfrm>
            <a:off x="6553200" y="6356350"/>
            <a:ext cx="2133600" cy="365125"/>
          </a:xfrm>
        </p:spPr>
        <p:txBody>
          <a:bodyPr/>
          <a:lstStyle/>
          <a:p>
            <a:pPr>
              <a:defRPr/>
            </a:pPr>
            <a:fld id="{A89E8AA0-D98A-4665-B566-6C358559E460}" type="slidenum">
              <a:rPr lang="it-IT" smtClean="0"/>
              <a:pPr>
                <a:defRPr/>
              </a:pPr>
              <a:t>4</a:t>
            </a:fld>
            <a:endParaRPr lang="it-IT"/>
          </a:p>
        </p:txBody>
      </p:sp>
      <p:sp>
        <p:nvSpPr>
          <p:cNvPr id="27" name="Segnaposto piè di pagina 10"/>
          <p:cNvSpPr>
            <a:spLocks noGrp="1"/>
          </p:cNvSpPr>
          <p:nvPr>
            <p:ph type="ftr" sz="quarter" idx="11"/>
          </p:nvPr>
        </p:nvSpPr>
        <p:spPr>
          <a:xfrm>
            <a:off x="3124200" y="6173787"/>
            <a:ext cx="2895600" cy="365125"/>
          </a:xfrm>
        </p:spPr>
        <p:txBody>
          <a:bodyPr/>
          <a:lstStyle/>
          <a:p>
            <a:pPr>
              <a:defRPr/>
            </a:pPr>
            <a:r>
              <a:rPr lang="en-US" dirty="0"/>
              <a:t>1st </a:t>
            </a:r>
            <a:r>
              <a:rPr lang="en-US" dirty="0" err="1"/>
              <a:t>HiLumi</a:t>
            </a:r>
            <a:r>
              <a:rPr lang="en-US" dirty="0"/>
              <a:t> LHC Collaboration Meeting      CERN 16-18th November 2011</a:t>
            </a:r>
            <a:endParaRPr lang="it-IT" dirty="0"/>
          </a:p>
        </p:txBody>
      </p:sp>
      <p:sp>
        <p:nvSpPr>
          <p:cNvPr id="28" name="Freccia a destra 27"/>
          <p:cNvSpPr/>
          <p:nvPr/>
        </p:nvSpPr>
        <p:spPr>
          <a:xfrm>
            <a:off x="1763713" y="6264852"/>
            <a:ext cx="1733694" cy="1829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C00000"/>
              </a:solidFill>
            </a:endParaRPr>
          </a:p>
        </p:txBody>
      </p:sp>
      <p:sp>
        <p:nvSpPr>
          <p:cNvPr id="29" name="Freccia a destra 28"/>
          <p:cNvSpPr/>
          <p:nvPr/>
        </p:nvSpPr>
        <p:spPr>
          <a:xfrm rot="10800000">
            <a:off x="6218887" y="6264852"/>
            <a:ext cx="1733694" cy="18299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dirty="0">
              <a:solidFill>
                <a:srgbClr val="C00000"/>
              </a:solidFill>
            </a:endParaRPr>
          </a:p>
        </p:txBody>
      </p:sp>
      <p:grpSp>
        <p:nvGrpSpPr>
          <p:cNvPr id="35" name="Gruppo 34"/>
          <p:cNvGrpSpPr/>
          <p:nvPr/>
        </p:nvGrpSpPr>
        <p:grpSpPr>
          <a:xfrm>
            <a:off x="468313" y="1844675"/>
            <a:ext cx="7050087" cy="739775"/>
            <a:chOff x="468313" y="1844675"/>
            <a:chExt cx="7050087" cy="739775"/>
          </a:xfrm>
        </p:grpSpPr>
        <p:cxnSp>
          <p:nvCxnSpPr>
            <p:cNvPr id="31" name="Connettore 1 30"/>
            <p:cNvCxnSpPr/>
            <p:nvPr/>
          </p:nvCxnSpPr>
          <p:spPr>
            <a:xfrm flipV="1">
              <a:off x="468313" y="1844675"/>
              <a:ext cx="7050087" cy="7397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2" name="Connettore 1 31"/>
            <p:cNvCxnSpPr/>
            <p:nvPr/>
          </p:nvCxnSpPr>
          <p:spPr>
            <a:xfrm>
              <a:off x="767644" y="1844675"/>
              <a:ext cx="6750756" cy="739775"/>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xmlns="" val="2807670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slide(fromBottom)">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40</a:t>
            </a:fld>
            <a:endParaRPr lang="en-US"/>
          </a:p>
        </p:txBody>
      </p:sp>
      <p:sp>
        <p:nvSpPr>
          <p:cNvPr id="6" name="Segnaposto numero diapositiva 2"/>
          <p:cNvSpPr txBox="1">
            <a:spLocks/>
          </p:cNvSpPr>
          <p:nvPr/>
        </p:nvSpPr>
        <p:spPr>
          <a:xfrm>
            <a:off x="8595933" y="6995160"/>
            <a:ext cx="457200" cy="320040"/>
          </a:xfrm>
          <a:prstGeom prst="rect">
            <a:avLst/>
          </a:prstGeom>
        </p:spPr>
        <p:txBody>
          <a:bodyPr vert="horz" lIns="91440" tIns="0" rIns="91440" bIns="0"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0FA004B2-1541-5046-B6F2-22AF56585712}" type="slidenum">
              <a:rPr kumimoji="0" lang="en-US" sz="1200" b="1" i="0" u="none" strike="noStrike" kern="1200" cap="none" spc="0" normalizeH="0" baseline="0" noProof="0" smtClean="0">
                <a:ln>
                  <a:noFill/>
                </a:ln>
                <a:solidFill>
                  <a:schemeClr val="tx1">
                    <a:lumMod val="50000"/>
                    <a:lumOff val="50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40</a:t>
            </a:fld>
            <a:endParaRPr kumimoji="0" lang="en-US" sz="1200" b="1"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7" name="Titolo 1"/>
          <p:cNvSpPr>
            <a:spLocks noGrp="1"/>
          </p:cNvSpPr>
          <p:nvPr>
            <p:ph type="title"/>
          </p:nvPr>
        </p:nvSpPr>
        <p:spPr>
          <a:xfrm>
            <a:off x="366333" y="731838"/>
            <a:ext cx="8229600" cy="914400"/>
          </a:xfrm>
        </p:spPr>
        <p:txBody>
          <a:bodyPr/>
          <a:lstStyle/>
          <a:p>
            <a:pPr algn="ctr"/>
            <a:r>
              <a:rPr lang="it-IT" b="1" dirty="0">
                <a:solidFill>
                  <a:srgbClr val="0070C0"/>
                </a:solidFill>
                <a:latin typeface="Symbol" panose="05050102010706020507" pitchFamily="18" charset="2"/>
              </a:rPr>
              <a:t>a</a:t>
            </a:r>
            <a:r>
              <a:rPr lang="it-IT" b="1" dirty="0" smtClean="0">
                <a:solidFill>
                  <a:srgbClr val="0070C0"/>
                </a:solidFill>
              </a:rPr>
              <a:t> </a:t>
            </a:r>
            <a:r>
              <a:rPr lang="it-IT" b="1" dirty="0" err="1" smtClean="0">
                <a:solidFill>
                  <a:srgbClr val="0070C0"/>
                </a:solidFill>
              </a:rPr>
              <a:t>Fluence</a:t>
            </a:r>
            <a:endParaRPr lang="it-IT" b="1" dirty="0">
              <a:solidFill>
                <a:srgbClr val="0070C0"/>
              </a:solidFill>
            </a:endParaRPr>
          </a:p>
        </p:txBody>
      </p:sp>
      <p:sp>
        <p:nvSpPr>
          <p:cNvPr id="8" name="Segnaposto numero diapositiva 19"/>
          <p:cNvSpPr txBox="1">
            <a:spLocks/>
          </p:cNvSpPr>
          <p:nvPr/>
        </p:nvSpPr>
        <p:spPr>
          <a:xfrm>
            <a:off x="8595933" y="6995160"/>
            <a:ext cx="4572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b="1" kern="1200" baseline="0">
                <a:solidFill>
                  <a:schemeClr val="tx1">
                    <a:lumMod val="50000"/>
                    <a:lumOff val="50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0FA004B2-1541-5046-B6F2-22AF56585712}" type="slidenum">
              <a:rPr lang="en-US" smtClean="0"/>
              <a:pPr/>
              <a:t>40</a:t>
            </a:fld>
            <a:endParaRPr lang="en-US"/>
          </a:p>
        </p:txBody>
      </p:sp>
      <p:pic>
        <p:nvPicPr>
          <p:cNvPr id="9" name="Picture 4" descr="C:\wip\Tokio\10^6 part\isotropi\AlphaFluence.jpg"/>
          <p:cNvPicPr>
            <a:picLocks noChangeAspect="1" noChangeArrowheads="1"/>
          </p:cNvPicPr>
          <p:nvPr/>
        </p:nvPicPr>
        <p:blipFill>
          <a:blip r:embed="rId2" cstate="print"/>
          <a:srcRect l="17969" t="8949" r="11875" b="7708"/>
          <a:stretch>
            <a:fillRect/>
          </a:stretch>
        </p:blipFill>
        <p:spPr bwMode="auto">
          <a:xfrm>
            <a:off x="0" y="1768365"/>
            <a:ext cx="3034525" cy="2703677"/>
          </a:xfrm>
          <a:prstGeom prst="rect">
            <a:avLst/>
          </a:prstGeom>
          <a:noFill/>
        </p:spPr>
      </p:pic>
      <p:pic>
        <p:nvPicPr>
          <p:cNvPr id="10" name="Picture 6" descr="C:\wip\Tokio\10^6 part\isotropi\Alpha Fluence_1_log.jpg"/>
          <p:cNvPicPr>
            <a:picLocks noChangeAspect="1" noChangeArrowheads="1"/>
          </p:cNvPicPr>
          <p:nvPr/>
        </p:nvPicPr>
        <p:blipFill>
          <a:blip r:embed="rId3" cstate="print"/>
          <a:srcRect l="17344" t="12292" r="10781" b="8542"/>
          <a:stretch>
            <a:fillRect/>
          </a:stretch>
        </p:blipFill>
        <p:spPr bwMode="auto">
          <a:xfrm>
            <a:off x="3162419" y="1927824"/>
            <a:ext cx="2947237" cy="2434674"/>
          </a:xfrm>
          <a:prstGeom prst="rect">
            <a:avLst/>
          </a:prstGeom>
          <a:noFill/>
        </p:spPr>
      </p:pic>
      <p:sp>
        <p:nvSpPr>
          <p:cNvPr id="11" name="Segnaposto piè di pagina 5"/>
          <p:cNvSpPr txBox="1">
            <a:spLocks/>
          </p:cNvSpPr>
          <p:nvPr/>
        </p:nvSpPr>
        <p:spPr>
          <a:xfrm>
            <a:off x="4481133" y="6995160"/>
            <a:ext cx="4114800" cy="320040"/>
          </a:xfrm>
          <a:prstGeom prst="rect">
            <a:avLst/>
          </a:prstGeom>
        </p:spPr>
        <p:txBody>
          <a:bodyPr vert="horz" lIns="91440" tIns="0" rIns="91440" bIns="0" rtlCol="0" anchor="ctr" anchorCtr="0"/>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smtClean="0"/>
              <a:t>Tsukuba November 20th 2014</a:t>
            </a:r>
            <a:endParaRPr lang="en-US" dirty="0"/>
          </a:p>
        </p:txBody>
      </p:sp>
      <p:sp>
        <p:nvSpPr>
          <p:cNvPr id="12" name="CasellaDiTesto 11"/>
          <p:cNvSpPr txBox="1"/>
          <p:nvPr/>
        </p:nvSpPr>
        <p:spPr>
          <a:xfrm>
            <a:off x="2662280" y="4756872"/>
            <a:ext cx="4036232" cy="646331"/>
          </a:xfrm>
          <a:prstGeom prst="rect">
            <a:avLst/>
          </a:prstGeom>
          <a:noFill/>
        </p:spPr>
        <p:txBody>
          <a:bodyPr wrap="square" rtlCol="0">
            <a:spAutoFit/>
          </a:bodyPr>
          <a:lstStyle/>
          <a:p>
            <a:r>
              <a:rPr lang="it-IT" dirty="0" err="1" smtClean="0"/>
              <a:t>Reactions</a:t>
            </a:r>
            <a:r>
              <a:rPr lang="it-IT" dirty="0" smtClean="0"/>
              <a:t> </a:t>
            </a:r>
            <a:r>
              <a:rPr lang="it-IT" dirty="0" err="1" smtClean="0"/>
              <a:t>occurring</a:t>
            </a:r>
            <a:r>
              <a:rPr lang="it-IT" dirty="0" smtClean="0"/>
              <a:t> at the </a:t>
            </a:r>
            <a:r>
              <a:rPr lang="it-IT" dirty="0" err="1" smtClean="0"/>
              <a:t>surface</a:t>
            </a:r>
            <a:r>
              <a:rPr lang="it-IT" dirty="0" smtClean="0"/>
              <a:t> cause a high </a:t>
            </a:r>
            <a:r>
              <a:rPr lang="it-IT" dirty="0" err="1" smtClean="0"/>
              <a:t>fluence</a:t>
            </a:r>
            <a:r>
              <a:rPr lang="it-IT" dirty="0" smtClean="0"/>
              <a:t> of alfa </a:t>
            </a:r>
            <a:r>
              <a:rPr lang="it-IT" dirty="0" err="1" smtClean="0"/>
              <a:t>particle</a:t>
            </a:r>
            <a:r>
              <a:rPr lang="it-IT" dirty="0" smtClean="0"/>
              <a:t> </a:t>
            </a:r>
            <a:r>
              <a:rPr lang="it-IT" dirty="0" err="1" smtClean="0"/>
              <a:t>outside</a:t>
            </a:r>
            <a:r>
              <a:rPr lang="it-IT" dirty="0" smtClean="0"/>
              <a:t>  </a:t>
            </a:r>
            <a:endParaRPr lang="it-IT" dirty="0"/>
          </a:p>
        </p:txBody>
      </p:sp>
      <p:pic>
        <p:nvPicPr>
          <p:cNvPr id="13" name="Picture 2" descr="V:\HL-LHC-WP6\Tokio\nsuMgB2_old_Acer\isotropi\Alpha Fluence_center.jpg"/>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l="17611" t="11283" r="10309" b="8254"/>
          <a:stretch/>
        </p:blipFill>
        <p:spPr bwMode="auto">
          <a:xfrm>
            <a:off x="6109656" y="1927823"/>
            <a:ext cx="2943477" cy="2464364"/>
          </a:xfrm>
          <a:prstGeom prst="rect">
            <a:avLst/>
          </a:prstGeom>
          <a:noFill/>
          <a:extLst>
            <a:ext uri="{909E8E84-426E-40DD-AFC4-6F175D3DCCD1}">
              <a14:hiddenFill xmlns="" xmlns:a14="http://schemas.microsoft.com/office/drawing/2010/main">
                <a:solidFill>
                  <a:srgbClr val="FFFFFF"/>
                </a:solidFill>
              </a14:hiddenFill>
            </a:ext>
          </a:extLst>
        </p:spPr>
      </p:pic>
      <p:sp>
        <p:nvSpPr>
          <p:cNvPr id="15" name="Segnaposto piè di pagina 14"/>
          <p:cNvSpPr txBox="1">
            <a:spLocks/>
          </p:cNvSpPr>
          <p:nvPr/>
        </p:nvSpPr>
        <p:spPr>
          <a:xfrm>
            <a:off x="2740850" y="6377940"/>
            <a:ext cx="3239911" cy="320040"/>
          </a:xfrm>
          <a:prstGeom prst="rect">
            <a:avLst/>
          </a:prstGeom>
        </p:spPr>
        <p:txBody>
          <a:bodyPr vert="horz" lIns="91440" tIns="0" rIns="91440" bIns="0" rtlCol="0" anchor="ctr"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5th Joint </a:t>
            </a:r>
            <a:r>
              <a:rPr kumimoji="0" lang="en-US" sz="1200" b="0" i="0" u="none" strike="noStrike" kern="1200" cap="none" spc="0" normalizeH="0" baseline="0" noProof="0" dirty="0" err="1" smtClean="0">
                <a:ln>
                  <a:noFill/>
                </a:ln>
                <a:solidFill>
                  <a:schemeClr val="tx1">
                    <a:tint val="75000"/>
                  </a:schemeClr>
                </a:solidFill>
                <a:effectLst/>
                <a:uLnTx/>
                <a:uFillTx/>
                <a:latin typeface="+mn-lt"/>
                <a:ea typeface="+mn-ea"/>
                <a:cs typeface="+mn-cs"/>
              </a:rPr>
              <a:t>HiLumi</a:t>
            </a: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 LHC-LARP Annual Meeting      CERN 26-30 October 2015</a:t>
            </a:r>
            <a:endParaRPr kumimoji="0" lang="it-IT"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cxnSp>
        <p:nvCxnSpPr>
          <p:cNvPr id="16" name="Connettore 1 15"/>
          <p:cNvCxnSpPr/>
          <p:nvPr/>
        </p:nvCxnSpPr>
        <p:spPr>
          <a:xfrm>
            <a:off x="2456597" y="2069432"/>
            <a:ext cx="1409550" cy="359869"/>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Connettore 1 19"/>
          <p:cNvCxnSpPr/>
          <p:nvPr/>
        </p:nvCxnSpPr>
        <p:spPr>
          <a:xfrm flipV="1">
            <a:off x="2456597" y="3731385"/>
            <a:ext cx="1409550" cy="386089"/>
          </a:xfrm>
          <a:prstGeom prst="line">
            <a:avLst/>
          </a:prstGeom>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41</a:t>
            </a:fld>
            <a:endParaRPr lang="en-US"/>
          </a:p>
        </p:txBody>
      </p:sp>
      <p:sp>
        <p:nvSpPr>
          <p:cNvPr id="6" name="Titolo 1"/>
          <p:cNvSpPr>
            <a:spLocks noGrp="1"/>
          </p:cNvSpPr>
          <p:nvPr>
            <p:ph type="title"/>
          </p:nvPr>
        </p:nvSpPr>
        <p:spPr>
          <a:xfrm>
            <a:off x="609600" y="223284"/>
            <a:ext cx="8229600" cy="914400"/>
          </a:xfrm>
        </p:spPr>
        <p:txBody>
          <a:bodyPr/>
          <a:lstStyle/>
          <a:p>
            <a:pPr algn="ctr"/>
            <a:r>
              <a:rPr lang="it-IT" b="1" dirty="0" smtClean="0">
                <a:solidFill>
                  <a:schemeClr val="accent1"/>
                </a:solidFill>
              </a:rPr>
              <a:t>Single </a:t>
            </a:r>
            <a:r>
              <a:rPr lang="it-IT" b="1" dirty="0" err="1" smtClean="0">
                <a:solidFill>
                  <a:schemeClr val="accent1"/>
                </a:solidFill>
              </a:rPr>
              <a:t>contribution</a:t>
            </a:r>
            <a:r>
              <a:rPr lang="it-IT" b="1" dirty="0" smtClean="0">
                <a:solidFill>
                  <a:schemeClr val="accent1"/>
                </a:solidFill>
              </a:rPr>
              <a:t> </a:t>
            </a:r>
            <a:r>
              <a:rPr lang="it-IT" sz="1800" b="1" dirty="0" smtClean="0">
                <a:solidFill>
                  <a:schemeClr val="accent1"/>
                </a:solidFill>
              </a:rPr>
              <a:t>(of </a:t>
            </a:r>
            <a:r>
              <a:rPr lang="it-IT" sz="1800" b="1" dirty="0" smtClean="0">
                <a:solidFill>
                  <a:schemeClr val="accent1"/>
                </a:solidFill>
                <a:latin typeface="Symbol" pitchFamily="18" charset="2"/>
              </a:rPr>
              <a:t>a </a:t>
            </a:r>
            <a:r>
              <a:rPr lang="it-IT" sz="1800" b="1" dirty="0" smtClean="0">
                <a:solidFill>
                  <a:schemeClr val="accent1"/>
                </a:solidFill>
              </a:rPr>
              <a:t>and Li)</a:t>
            </a:r>
            <a:endParaRPr lang="it-IT" sz="1800" b="1" dirty="0">
              <a:solidFill>
                <a:schemeClr val="accent1"/>
              </a:solidFill>
            </a:endParaRPr>
          </a:p>
        </p:txBody>
      </p:sp>
      <p:sp>
        <p:nvSpPr>
          <p:cNvPr id="8" name="CasellaDiTesto 7"/>
          <p:cNvSpPr txBox="1"/>
          <p:nvPr/>
        </p:nvSpPr>
        <p:spPr>
          <a:xfrm>
            <a:off x="2004857" y="953018"/>
            <a:ext cx="5270573" cy="369332"/>
          </a:xfrm>
          <a:prstGeom prst="rect">
            <a:avLst/>
          </a:prstGeom>
          <a:noFill/>
        </p:spPr>
        <p:txBody>
          <a:bodyPr wrap="square" rtlCol="0">
            <a:spAutoFit/>
          </a:bodyPr>
          <a:lstStyle/>
          <a:p>
            <a:r>
              <a:rPr lang="it-IT" dirty="0" err="1" smtClean="0"/>
              <a:t>Simulation</a:t>
            </a:r>
            <a:r>
              <a:rPr lang="it-IT" dirty="0" smtClean="0"/>
              <a:t> </a:t>
            </a:r>
            <a:r>
              <a:rPr lang="it-IT" dirty="0" err="1" smtClean="0"/>
              <a:t>with</a:t>
            </a:r>
            <a:r>
              <a:rPr lang="it-IT" dirty="0" smtClean="0"/>
              <a:t> single </a:t>
            </a:r>
            <a:r>
              <a:rPr lang="it-IT" dirty="0" err="1" smtClean="0"/>
              <a:t>internal</a:t>
            </a:r>
            <a:r>
              <a:rPr lang="it-IT" dirty="0" smtClean="0"/>
              <a:t> </a:t>
            </a:r>
            <a:r>
              <a:rPr lang="it-IT" dirty="0" err="1" smtClean="0"/>
              <a:t>isotropic</a:t>
            </a:r>
            <a:r>
              <a:rPr lang="it-IT" dirty="0" smtClean="0"/>
              <a:t> source</a:t>
            </a:r>
            <a:endParaRPr lang="it-IT" dirty="0"/>
          </a:p>
        </p:txBody>
      </p:sp>
      <p:grpSp>
        <p:nvGrpSpPr>
          <p:cNvPr id="9" name="Gruppo 8"/>
          <p:cNvGrpSpPr/>
          <p:nvPr/>
        </p:nvGrpSpPr>
        <p:grpSpPr>
          <a:xfrm>
            <a:off x="3656423" y="1892668"/>
            <a:ext cx="1319873" cy="1319514"/>
            <a:chOff x="1409589" y="2546177"/>
            <a:chExt cx="1319873" cy="1319514"/>
          </a:xfrm>
        </p:grpSpPr>
        <p:sp>
          <p:nvSpPr>
            <p:cNvPr id="10" name="Rectangle 8"/>
            <p:cNvSpPr>
              <a:spLocks noChangeArrowheads="1"/>
            </p:cNvSpPr>
            <p:nvPr/>
          </p:nvSpPr>
          <p:spPr bwMode="auto">
            <a:xfrm>
              <a:off x="1409589" y="2546177"/>
              <a:ext cx="1319873" cy="1319514"/>
            </a:xfrm>
            <a:prstGeom prst="rect">
              <a:avLst/>
            </a:prstGeom>
            <a:gradFill rotWithShape="0">
              <a:gsLst>
                <a:gs pos="0">
                  <a:srgbClr val="92CDDC"/>
                </a:gs>
                <a:gs pos="50000">
                  <a:srgbClr val="DAEEF3"/>
                </a:gs>
                <a:gs pos="100000">
                  <a:srgbClr val="92CDDC"/>
                </a:gs>
              </a:gsLst>
              <a:lin ang="18900000" scaled="1"/>
            </a:gradFill>
            <a:ln w="12700">
              <a:solidFill>
                <a:srgbClr val="92CDDC"/>
              </a:solidFill>
              <a:miter lim="800000"/>
              <a:headEnd/>
              <a:tailEnd/>
            </a:ln>
            <a:effectLst>
              <a:outerShdw dist="28398" dir="3806097" algn="ctr" rotWithShape="0">
                <a:srgbClr val="205867">
                  <a:alpha val="50000"/>
                </a:srgbClr>
              </a:outerShdw>
            </a:effectLst>
          </p:spPr>
          <p:txBody>
            <a:bodyPr vert="horz" wrap="square" lIns="91440" tIns="45720" rIns="91440" bIns="45720" numCol="1" anchor="t" anchorCtr="0" compatLnSpc="1">
              <a:prstTxWarp prst="textNoShape">
                <a:avLst/>
              </a:prstTxWarp>
            </a:bodyPr>
            <a:lstStyle/>
            <a:p>
              <a:endParaRPr lang="it-IT"/>
            </a:p>
          </p:txBody>
        </p:sp>
        <p:sp>
          <p:nvSpPr>
            <p:cNvPr id="11" name="Text Box 9"/>
            <p:cNvSpPr txBox="1">
              <a:spLocks noChangeArrowheads="1"/>
            </p:cNvSpPr>
            <p:nvPr/>
          </p:nvSpPr>
          <p:spPr bwMode="auto">
            <a:xfrm>
              <a:off x="1745742" y="2573489"/>
              <a:ext cx="647568" cy="31860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dirty="0" smtClean="0">
                  <a:ln>
                    <a:noFill/>
                  </a:ln>
                  <a:solidFill>
                    <a:schemeClr val="tx1"/>
                  </a:solidFill>
                  <a:effectLst/>
                  <a:latin typeface="Calibri" pitchFamily="34" charset="0"/>
                  <a:cs typeface="Arial" pitchFamily="34" charset="0"/>
                </a:rPr>
                <a:t>Target</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2" name="Esplosione 2 11"/>
            <p:cNvSpPr/>
            <p:nvPr/>
          </p:nvSpPr>
          <p:spPr>
            <a:xfrm>
              <a:off x="1942322" y="3038886"/>
              <a:ext cx="377317" cy="284589"/>
            </a:xfrm>
            <a:prstGeom prst="irregularSeal2">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it-IT"/>
            </a:p>
          </p:txBody>
        </p:sp>
      </p:grpSp>
      <p:sp>
        <p:nvSpPr>
          <p:cNvPr id="13" name="Text Box 7"/>
          <p:cNvSpPr txBox="1">
            <a:spLocks noChangeArrowheads="1"/>
          </p:cNvSpPr>
          <p:nvPr/>
        </p:nvSpPr>
        <p:spPr bwMode="auto">
          <a:xfrm>
            <a:off x="4306482" y="2385377"/>
            <a:ext cx="254408" cy="28458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it-IT" sz="1100" b="0" i="0" u="none" strike="noStrike" cap="none" normalizeH="0" baseline="0" dirty="0" smtClean="0">
                <a:ln>
                  <a:noFill/>
                </a:ln>
                <a:solidFill>
                  <a:schemeClr val="tx1"/>
                </a:solidFill>
                <a:effectLst/>
                <a:latin typeface="Calibri" pitchFamily="34" charset="0"/>
                <a:cs typeface="Arial" pitchFamily="34" charset="0"/>
              </a:rPr>
              <a:t>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4" name="Text Box 7"/>
          <p:cNvSpPr txBox="1">
            <a:spLocks noChangeArrowheads="1"/>
          </p:cNvSpPr>
          <p:nvPr/>
        </p:nvSpPr>
        <p:spPr bwMode="auto">
          <a:xfrm>
            <a:off x="4240732" y="2385377"/>
            <a:ext cx="254408" cy="2194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it-IT" sz="1100" dirty="0" smtClean="0">
                <a:latin typeface="Symbol" pitchFamily="18" charset="2"/>
                <a:cs typeface="Arial" pitchFamily="34" charset="0"/>
              </a:rPr>
              <a:t>a</a:t>
            </a:r>
            <a:endParaRPr kumimoji="0" lang="it-IT" sz="1800" b="0" i="0" u="none" strike="noStrike" cap="none" normalizeH="0" baseline="0" dirty="0" smtClean="0">
              <a:ln>
                <a:noFill/>
              </a:ln>
              <a:solidFill>
                <a:schemeClr val="tx1"/>
              </a:solidFill>
              <a:effectLst/>
              <a:latin typeface="Symbol" pitchFamily="18" charset="2"/>
              <a:cs typeface="Arial" pitchFamily="34" charset="0"/>
            </a:endParaRPr>
          </a:p>
        </p:txBody>
      </p:sp>
      <p:sp>
        <p:nvSpPr>
          <p:cNvPr id="15" name="Text Box 7"/>
          <p:cNvSpPr txBox="1">
            <a:spLocks noChangeArrowheads="1"/>
          </p:cNvSpPr>
          <p:nvPr/>
        </p:nvSpPr>
        <p:spPr bwMode="auto">
          <a:xfrm>
            <a:off x="4183573" y="2450548"/>
            <a:ext cx="377317" cy="2194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it-IT" sz="1100" dirty="0" smtClean="0">
                <a:latin typeface="Calibri" pitchFamily="34" charset="0"/>
                <a:cs typeface="Arial" pitchFamily="34" charset="0"/>
              </a:rPr>
              <a:t>Li</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Text Box 7"/>
          <p:cNvSpPr txBox="1">
            <a:spLocks noChangeArrowheads="1"/>
          </p:cNvSpPr>
          <p:nvPr/>
        </p:nvSpPr>
        <p:spPr bwMode="auto">
          <a:xfrm>
            <a:off x="4589514" y="1564777"/>
            <a:ext cx="377317" cy="2194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it-IT" sz="1100" dirty="0" smtClean="0">
                <a:latin typeface="Calibri" pitchFamily="34" charset="0"/>
                <a:cs typeface="Arial" pitchFamily="34" charset="0"/>
              </a:rPr>
              <a:t>Li</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7" name="Text Box 7"/>
          <p:cNvSpPr txBox="1">
            <a:spLocks noChangeArrowheads="1"/>
          </p:cNvSpPr>
          <p:nvPr/>
        </p:nvSpPr>
        <p:spPr bwMode="auto">
          <a:xfrm>
            <a:off x="4117823" y="1564777"/>
            <a:ext cx="377317" cy="2194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it-IT" sz="1100" dirty="0" smtClean="0">
                <a:latin typeface="Calibri" pitchFamily="34" charset="0"/>
                <a:cs typeface="Arial" pitchFamily="34" charset="0"/>
              </a:rPr>
              <a:t>n</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8" name="Text Box 7"/>
          <p:cNvSpPr txBox="1">
            <a:spLocks noChangeArrowheads="1"/>
          </p:cNvSpPr>
          <p:nvPr/>
        </p:nvSpPr>
        <p:spPr bwMode="auto">
          <a:xfrm>
            <a:off x="3656423" y="1564777"/>
            <a:ext cx="377317" cy="21941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it-IT" sz="1100" dirty="0" smtClean="0">
                <a:latin typeface="Symbol" pitchFamily="18" charset="2"/>
                <a:cs typeface="Arial" pitchFamily="34" charset="0"/>
              </a:rPr>
              <a:t>a</a:t>
            </a:r>
            <a:endParaRPr kumimoji="0" lang="it-IT"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9" name="Picture 1" descr="Edephel"/>
          <p:cNvPicPr>
            <a:picLocks noChangeAspect="1" noChangeArrowheads="1"/>
          </p:cNvPicPr>
          <p:nvPr/>
        </p:nvPicPr>
        <p:blipFill>
          <a:blip r:embed="rId2" cstate="print"/>
          <a:srcRect l="17717" t="11810" r="10629" b="2362"/>
          <a:stretch>
            <a:fillRect/>
          </a:stretch>
        </p:blipFill>
        <p:spPr bwMode="auto">
          <a:xfrm>
            <a:off x="457200" y="2238583"/>
            <a:ext cx="2938463" cy="2641600"/>
          </a:xfrm>
          <a:prstGeom prst="rect">
            <a:avLst/>
          </a:prstGeom>
          <a:noFill/>
          <a:ln w="9525">
            <a:noFill/>
            <a:miter lim="800000"/>
            <a:headEnd/>
            <a:tailEnd/>
          </a:ln>
        </p:spPr>
      </p:pic>
      <p:pic>
        <p:nvPicPr>
          <p:cNvPr id="20" name="Picture 2" descr="Dpahel"/>
          <p:cNvPicPr>
            <a:picLocks noChangeAspect="1" noChangeArrowheads="1"/>
          </p:cNvPicPr>
          <p:nvPr/>
        </p:nvPicPr>
        <p:blipFill>
          <a:blip r:embed="rId3" cstate="print"/>
          <a:srcRect l="17717" t="10236" r="8858" b="2362"/>
          <a:stretch>
            <a:fillRect/>
          </a:stretch>
        </p:blipFill>
        <p:spPr bwMode="auto">
          <a:xfrm>
            <a:off x="5552933" y="2267158"/>
            <a:ext cx="2936875" cy="2613025"/>
          </a:xfrm>
          <a:prstGeom prst="rect">
            <a:avLst/>
          </a:prstGeom>
          <a:noFill/>
          <a:ln w="9525">
            <a:noFill/>
            <a:miter lim="800000"/>
            <a:headEnd/>
            <a:tailEnd/>
          </a:ln>
        </p:spPr>
      </p:pic>
      <p:sp>
        <p:nvSpPr>
          <p:cNvPr id="21" name="Rettangolo 20"/>
          <p:cNvSpPr/>
          <p:nvPr/>
        </p:nvSpPr>
        <p:spPr>
          <a:xfrm>
            <a:off x="609600" y="4880183"/>
            <a:ext cx="8077200" cy="1754326"/>
          </a:xfrm>
          <a:prstGeom prst="rect">
            <a:avLst/>
          </a:prstGeom>
        </p:spPr>
        <p:txBody>
          <a:bodyPr wrap="square">
            <a:spAutoFit/>
          </a:bodyPr>
          <a:lstStyle/>
          <a:p>
            <a:r>
              <a:rPr lang="en-US" dirty="0" smtClean="0"/>
              <a:t>For the other different cases studied (alpha and Li) there are similar plots </a:t>
            </a:r>
          </a:p>
          <a:p>
            <a:endParaRPr lang="en-US" dirty="0" smtClean="0"/>
          </a:p>
          <a:p>
            <a:r>
              <a:rPr lang="en-US" dirty="0" smtClean="0"/>
              <a:t>These plots have not any absolute meaning, they just show that all the energy is deposed inside the sample (and the corresponding DPA is all provided inside them) and so the results can be compared.</a:t>
            </a:r>
          </a:p>
          <a:p>
            <a:r>
              <a:rPr lang="en-US" dirty="0" smtClean="0"/>
              <a:t> </a:t>
            </a:r>
            <a:endParaRPr lang="it-IT" dirty="0" smtClean="0"/>
          </a:p>
        </p:txBody>
      </p:sp>
      <p:sp>
        <p:nvSpPr>
          <p:cNvPr id="22" name="Segnaposto piè di pagina 14"/>
          <p:cNvSpPr txBox="1">
            <a:spLocks/>
          </p:cNvSpPr>
          <p:nvPr/>
        </p:nvSpPr>
        <p:spPr>
          <a:xfrm>
            <a:off x="2740850" y="6377940"/>
            <a:ext cx="3239911" cy="320040"/>
          </a:xfrm>
          <a:prstGeom prst="rect">
            <a:avLst/>
          </a:prstGeom>
        </p:spPr>
        <p:txBody>
          <a:bodyPr vert="horz" lIns="91440" tIns="0" rIns="91440" bIns="0" rtlCol="0" anchor="ctr" anchorCtr="0"/>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5th Joint </a:t>
            </a:r>
            <a:r>
              <a:rPr kumimoji="0" lang="en-US" sz="1200" b="0" i="0" u="none" strike="noStrike" kern="1200" cap="none" spc="0" normalizeH="0" baseline="0" noProof="0" dirty="0" err="1" smtClean="0">
                <a:ln>
                  <a:noFill/>
                </a:ln>
                <a:solidFill>
                  <a:schemeClr val="tx1">
                    <a:tint val="75000"/>
                  </a:schemeClr>
                </a:solidFill>
                <a:effectLst/>
                <a:uLnTx/>
                <a:uFillTx/>
                <a:latin typeface="+mn-lt"/>
                <a:ea typeface="+mn-ea"/>
                <a:cs typeface="+mn-cs"/>
              </a:rPr>
              <a:t>HiLumi</a:t>
            </a:r>
            <a:r>
              <a:rPr kumimoji="0" 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 LHC-LARP Annual Meeting      CERN 26-30 October 2015</a:t>
            </a:r>
            <a:endParaRPr kumimoji="0" lang="it-IT"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xit" presetSubtype="4" fill="hold" grpId="1" nodeType="clickEffect">
                                  <p:stCondLst>
                                    <p:cond delay="0"/>
                                  </p:stCondLst>
                                  <p:childTnLst>
                                    <p:anim calcmode="lin" valueType="num">
                                      <p:cBhvr additive="base">
                                        <p:cTn id="12" dur="500"/>
                                        <p:tgtEl>
                                          <p:spTgt spid="13"/>
                                        </p:tgtEl>
                                        <p:attrNameLst>
                                          <p:attrName>ppt_x</p:attrName>
                                        </p:attrNameLst>
                                      </p:cBhvr>
                                      <p:tavLst>
                                        <p:tav tm="0">
                                          <p:val>
                                            <p:strVal val="ppt_x"/>
                                          </p:val>
                                        </p:tav>
                                        <p:tav tm="100000">
                                          <p:val>
                                            <p:strVal val="ppt_x"/>
                                          </p:val>
                                        </p:tav>
                                      </p:tavLst>
                                    </p:anim>
                                    <p:anim calcmode="lin" valueType="num">
                                      <p:cBhvr additive="base">
                                        <p:cTn id="13" dur="500"/>
                                        <p:tgtEl>
                                          <p:spTgt spid="13"/>
                                        </p:tgtEl>
                                        <p:attrNameLst>
                                          <p:attrName>ppt_y</p:attrName>
                                        </p:attrNameLst>
                                      </p:cBhvr>
                                      <p:tavLst>
                                        <p:tav tm="0">
                                          <p:val>
                                            <p:strVal val="ppt_y"/>
                                          </p:val>
                                        </p:tav>
                                        <p:tav tm="100000">
                                          <p:val>
                                            <p:strVal val="1+ppt_h/2"/>
                                          </p:val>
                                        </p:tav>
                                      </p:tavLst>
                                    </p:anim>
                                    <p:set>
                                      <p:cBhvr>
                                        <p:cTn id="14" dur="1" fill="hold">
                                          <p:stCondLst>
                                            <p:cond delay="499"/>
                                          </p:stCondLst>
                                        </p:cTn>
                                        <p:tgtEl>
                                          <p:spTgt spid="13"/>
                                        </p:tgtEl>
                                        <p:attrNameLst>
                                          <p:attrName>style.visibility</p:attrName>
                                        </p:attrNameLst>
                                      </p:cBhvr>
                                      <p:to>
                                        <p:strVal val="hidden"/>
                                      </p:to>
                                    </p:set>
                                  </p:childTnLst>
                                </p:cTn>
                              </p:par>
                            </p:childTnLst>
                          </p:cTn>
                        </p:par>
                        <p:par>
                          <p:cTn id="15" fill="hold">
                            <p:stCondLst>
                              <p:cond delay="500"/>
                            </p:stCondLst>
                            <p:childTnLst>
                              <p:par>
                                <p:cTn id="16" presetID="2" presetClass="entr" presetSubtype="4"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xit" presetSubtype="4" fill="hold" grpId="1" nodeType="clickEffect">
                                  <p:stCondLst>
                                    <p:cond delay="0"/>
                                  </p:stCondLst>
                                  <p:childTnLst>
                                    <p:anim calcmode="lin" valueType="num">
                                      <p:cBhvr additive="base">
                                        <p:cTn id="23" dur="500"/>
                                        <p:tgtEl>
                                          <p:spTgt spid="14"/>
                                        </p:tgtEl>
                                        <p:attrNameLst>
                                          <p:attrName>ppt_x</p:attrName>
                                        </p:attrNameLst>
                                      </p:cBhvr>
                                      <p:tavLst>
                                        <p:tav tm="0">
                                          <p:val>
                                            <p:strVal val="ppt_x"/>
                                          </p:val>
                                        </p:tav>
                                        <p:tav tm="100000">
                                          <p:val>
                                            <p:strVal val="ppt_x"/>
                                          </p:val>
                                        </p:tav>
                                      </p:tavLst>
                                    </p:anim>
                                    <p:anim calcmode="lin" valueType="num">
                                      <p:cBhvr additive="base">
                                        <p:cTn id="24" dur="500"/>
                                        <p:tgtEl>
                                          <p:spTgt spid="14"/>
                                        </p:tgtEl>
                                        <p:attrNameLst>
                                          <p:attrName>ppt_y</p:attrName>
                                        </p:attrNameLst>
                                      </p:cBhvr>
                                      <p:tavLst>
                                        <p:tav tm="0">
                                          <p:val>
                                            <p:strVal val="ppt_y"/>
                                          </p:val>
                                        </p:tav>
                                        <p:tav tm="100000">
                                          <p:val>
                                            <p:strVal val="1+ppt_h/2"/>
                                          </p:val>
                                        </p:tav>
                                      </p:tavLst>
                                    </p:anim>
                                    <p:set>
                                      <p:cBhvr>
                                        <p:cTn id="25" dur="1" fill="hold">
                                          <p:stCondLst>
                                            <p:cond delay="499"/>
                                          </p:stCondLst>
                                        </p:cTn>
                                        <p:tgtEl>
                                          <p:spTgt spid="14"/>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1"/>
                                        </p:tgtEl>
                                        <p:attrNameLst>
                                          <p:attrName>style.visibility</p:attrName>
                                        </p:attrNameLst>
                                      </p:cBhvr>
                                      <p:to>
                                        <p:strVal val="visible"/>
                                      </p:to>
                                    </p:set>
                                    <p:anim calcmode="lin" valueType="num">
                                      <p:cBhvr additive="base">
                                        <p:cTn id="36" dur="500" fill="hold"/>
                                        <p:tgtEl>
                                          <p:spTgt spid="21"/>
                                        </p:tgtEl>
                                        <p:attrNameLst>
                                          <p:attrName>ppt_x</p:attrName>
                                        </p:attrNameLst>
                                      </p:cBhvr>
                                      <p:tavLst>
                                        <p:tav tm="0">
                                          <p:val>
                                            <p:strVal val="#ppt_x"/>
                                          </p:val>
                                        </p:tav>
                                        <p:tav tm="100000">
                                          <p:val>
                                            <p:strVal val="#ppt_x"/>
                                          </p:val>
                                        </p:tav>
                                      </p:tavLst>
                                    </p:anim>
                                    <p:anim calcmode="lin" valueType="num">
                                      <p:cBhvr additive="base">
                                        <p:cTn id="37"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3" grpId="1"/>
      <p:bldP spid="14" grpId="0"/>
      <p:bldP spid="14" grpId="1"/>
      <p:bldP spid="15" grpId="0"/>
      <p:bldP spid="21"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42</a:t>
            </a:fld>
            <a:endParaRPr lang="en-US"/>
          </a:p>
        </p:txBody>
      </p:sp>
      <p:sp>
        <p:nvSpPr>
          <p:cNvPr id="6"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0FA004B2-1541-5046-B6F2-22AF56585712}" type="slidenum">
              <a:rPr kumimoji="0" lang="en-US" sz="1200" b="1" i="0" u="none" strike="noStrike" kern="1200" cap="none" spc="0" normalizeH="0" baseline="0" noProof="0" smtClean="0">
                <a:ln>
                  <a:noFill/>
                </a:ln>
                <a:solidFill>
                  <a:schemeClr val="tx1">
                    <a:lumMod val="50000"/>
                    <a:lumOff val="50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42</a:t>
            </a:fld>
            <a:endParaRPr kumimoji="0" lang="en-US" sz="1200" b="1"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7" name="Rettangolo 6"/>
          <p:cNvSpPr/>
          <p:nvPr/>
        </p:nvSpPr>
        <p:spPr>
          <a:xfrm>
            <a:off x="457200" y="1003300"/>
            <a:ext cx="8509000" cy="923330"/>
          </a:xfrm>
          <a:prstGeom prst="rect">
            <a:avLst/>
          </a:prstGeom>
        </p:spPr>
        <p:txBody>
          <a:bodyPr wrap="square">
            <a:spAutoFit/>
          </a:bodyPr>
          <a:lstStyle/>
          <a:p>
            <a:r>
              <a:rPr lang="en-US" dirty="0" smtClean="0"/>
              <a:t>The most significant parameter for the DPA is its the peak value. As a matter of fact the mean value of the DPA, as it is defined, indicates that every atom undergoes to the given amount of displacement.</a:t>
            </a:r>
            <a:endParaRPr lang="it-IT" dirty="0"/>
          </a:p>
        </p:txBody>
      </p:sp>
      <p:pic>
        <p:nvPicPr>
          <p:cNvPr id="8" name="Picture 2" descr="Dpa01"/>
          <p:cNvPicPr>
            <a:picLocks noChangeAspect="1" noChangeArrowheads="1"/>
          </p:cNvPicPr>
          <p:nvPr/>
        </p:nvPicPr>
        <p:blipFill>
          <a:blip r:embed="rId2" cstate="print"/>
          <a:srcRect/>
          <a:stretch>
            <a:fillRect/>
          </a:stretch>
        </p:blipFill>
        <p:spPr bwMode="auto">
          <a:xfrm>
            <a:off x="166255" y="2147842"/>
            <a:ext cx="4391457" cy="3294868"/>
          </a:xfrm>
          <a:prstGeom prst="rect">
            <a:avLst/>
          </a:prstGeom>
          <a:noFill/>
          <a:ln w="9525">
            <a:noFill/>
            <a:miter lim="800000"/>
            <a:headEnd/>
            <a:tailEnd/>
          </a:ln>
        </p:spPr>
      </p:pic>
      <p:sp>
        <p:nvSpPr>
          <p:cNvPr id="9" name="Titolo 1"/>
          <p:cNvSpPr>
            <a:spLocks noGrp="1"/>
          </p:cNvSpPr>
          <p:nvPr>
            <p:ph type="title"/>
          </p:nvPr>
        </p:nvSpPr>
        <p:spPr>
          <a:xfrm>
            <a:off x="457200" y="88900"/>
            <a:ext cx="8229600" cy="914400"/>
          </a:xfrm>
        </p:spPr>
        <p:txBody>
          <a:bodyPr/>
          <a:lstStyle/>
          <a:p>
            <a:pPr algn="ctr"/>
            <a:r>
              <a:rPr lang="it-IT" b="1" dirty="0" err="1" smtClean="0">
                <a:solidFill>
                  <a:schemeClr val="accent1"/>
                </a:solidFill>
              </a:rPr>
              <a:t>Considerations</a:t>
            </a:r>
            <a:endParaRPr lang="it-IT" sz="1800" b="1" dirty="0">
              <a:solidFill>
                <a:schemeClr val="accent1"/>
              </a:solidFill>
            </a:endParaRPr>
          </a:p>
        </p:txBody>
      </p:sp>
      <p:sp>
        <p:nvSpPr>
          <p:cNvPr id="10" name="CasellaDiTesto 9"/>
          <p:cNvSpPr txBox="1"/>
          <p:nvPr/>
        </p:nvSpPr>
        <p:spPr>
          <a:xfrm>
            <a:off x="4851400" y="2362095"/>
            <a:ext cx="4114800" cy="2862322"/>
          </a:xfrm>
          <a:prstGeom prst="rect">
            <a:avLst/>
          </a:prstGeom>
          <a:noFill/>
        </p:spPr>
        <p:txBody>
          <a:bodyPr wrap="square" rtlCol="0">
            <a:spAutoFit/>
          </a:bodyPr>
          <a:lstStyle/>
          <a:p>
            <a:r>
              <a:rPr lang="en-US" dirty="0" smtClean="0">
                <a:solidFill>
                  <a:srgbClr val="FF0000"/>
                </a:solidFill>
              </a:rPr>
              <a:t> It is evident that it does not happen because from previous figures the energy deposition and DPA occur in a limited part of the target, so it is meaningless to attribute a DPA to the whole region. </a:t>
            </a:r>
          </a:p>
          <a:p>
            <a:endParaRPr lang="en-US" dirty="0" smtClean="0"/>
          </a:p>
          <a:p>
            <a:r>
              <a:rPr lang="en-US" dirty="0" smtClean="0">
                <a:solidFill>
                  <a:srgbClr val="00B050"/>
                </a:solidFill>
              </a:rPr>
              <a:t>Conversely the peak value gives an indication of the localized radiation damage and this can give effects on the material characteristics.  </a:t>
            </a:r>
            <a:endParaRPr lang="it-IT" dirty="0" smtClean="0">
              <a:solidFill>
                <a:srgbClr val="00B050"/>
              </a:solidFill>
            </a:endParaRPr>
          </a:p>
        </p:txBody>
      </p:sp>
      <p:sp>
        <p:nvSpPr>
          <p:cNvPr id="11"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43</a:t>
            </a:fld>
            <a:endParaRPr lang="en-US"/>
          </a:p>
        </p:txBody>
      </p:sp>
      <p:sp>
        <p:nvSpPr>
          <p:cNvPr id="6" name="Segnaposto numero diapositiva 22"/>
          <p:cNvSpPr txBox="1">
            <a:spLocks/>
          </p:cNvSpPr>
          <p:nvPr/>
        </p:nvSpPr>
        <p:spPr>
          <a:xfrm>
            <a:off x="8686800" y="6537960"/>
            <a:ext cx="457200" cy="320040"/>
          </a:xfrm>
          <a:prstGeom prst="rect">
            <a:avLst/>
          </a:prstGeom>
        </p:spPr>
        <p:txBody>
          <a:bodyPr vert="horz" lIns="91440" tIns="0" rIns="91440" bIns="0"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0FA004B2-1541-5046-B6F2-22AF56585712}" type="slidenum">
              <a:rPr kumimoji="0" lang="en-US" sz="1200" b="1" i="0" u="none" strike="noStrike" kern="1200" cap="none" spc="0" normalizeH="0" baseline="0" noProof="0" smtClean="0">
                <a:ln>
                  <a:noFill/>
                </a:ln>
                <a:solidFill>
                  <a:schemeClr val="tx1">
                    <a:lumMod val="50000"/>
                    <a:lumOff val="50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43</a:t>
            </a:fld>
            <a:endParaRPr kumimoji="0" lang="en-US" sz="1200" b="1"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7" name="Titolo 1"/>
          <p:cNvSpPr>
            <a:spLocks noGrp="1"/>
          </p:cNvSpPr>
          <p:nvPr>
            <p:ph type="title"/>
          </p:nvPr>
        </p:nvSpPr>
        <p:spPr>
          <a:xfrm>
            <a:off x="457201" y="457200"/>
            <a:ext cx="8229600" cy="914400"/>
          </a:xfrm>
        </p:spPr>
        <p:txBody>
          <a:bodyPr/>
          <a:lstStyle/>
          <a:p>
            <a:pPr algn="ctr"/>
            <a:r>
              <a:rPr lang="it-IT" b="1" dirty="0" smtClean="0">
                <a:solidFill>
                  <a:schemeClr val="accent1"/>
                </a:solidFill>
              </a:rPr>
              <a:t>Single </a:t>
            </a:r>
            <a:r>
              <a:rPr lang="it-IT" b="1" dirty="0" err="1" smtClean="0">
                <a:solidFill>
                  <a:schemeClr val="accent1"/>
                </a:solidFill>
              </a:rPr>
              <a:t>contribution</a:t>
            </a:r>
            <a:r>
              <a:rPr lang="it-IT" b="1" dirty="0" smtClean="0">
                <a:solidFill>
                  <a:schemeClr val="accent1"/>
                </a:solidFill>
              </a:rPr>
              <a:t> </a:t>
            </a:r>
            <a:r>
              <a:rPr lang="it-IT" sz="1800" b="1" dirty="0" smtClean="0">
                <a:solidFill>
                  <a:schemeClr val="accent1"/>
                </a:solidFill>
              </a:rPr>
              <a:t>(of </a:t>
            </a:r>
            <a:r>
              <a:rPr lang="it-IT" sz="1800" b="1" dirty="0" smtClean="0">
                <a:solidFill>
                  <a:schemeClr val="accent1"/>
                </a:solidFill>
                <a:latin typeface="Symbol" pitchFamily="18" charset="2"/>
              </a:rPr>
              <a:t>a </a:t>
            </a:r>
            <a:r>
              <a:rPr lang="it-IT" sz="1800" b="1" dirty="0" smtClean="0">
                <a:solidFill>
                  <a:schemeClr val="accent1"/>
                </a:solidFill>
              </a:rPr>
              <a:t>and Li)</a:t>
            </a:r>
            <a:br>
              <a:rPr lang="it-IT" sz="1800" b="1" dirty="0" smtClean="0">
                <a:solidFill>
                  <a:schemeClr val="accent1"/>
                </a:solidFill>
              </a:rPr>
            </a:br>
            <a:r>
              <a:rPr lang="it-IT" sz="1800" b="1" dirty="0" smtClean="0">
                <a:solidFill>
                  <a:schemeClr val="accent1"/>
                </a:solidFill>
              </a:rPr>
              <a:t> </a:t>
            </a:r>
            <a:r>
              <a:rPr lang="en-US" sz="1800" dirty="0" smtClean="0"/>
              <a:t>Maximum and average DPA in the MgB</a:t>
            </a:r>
            <a:r>
              <a:rPr lang="en-US" sz="1800" baseline="-25000" dirty="0" smtClean="0"/>
              <a:t>2</a:t>
            </a:r>
            <a:r>
              <a:rPr lang="en-US" sz="1800" dirty="0" smtClean="0"/>
              <a:t> target induced by the reaction products of the boron capture.</a:t>
            </a:r>
            <a:endParaRPr lang="it-IT" sz="1800" b="1" dirty="0">
              <a:solidFill>
                <a:schemeClr val="accent1"/>
              </a:solidFill>
            </a:endParaRPr>
          </a:p>
        </p:txBody>
      </p:sp>
      <p:sp>
        <p:nvSpPr>
          <p:cNvPr id="8"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a:ea typeface="Times New Roman" pitchFamily="18" charset="0"/>
                <a:cs typeface="Times New Roman" pitchFamily="18" charset="0"/>
              </a:rPr>
              <a:t> </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9" name="Tabella 8"/>
          <p:cNvGraphicFramePr>
            <a:graphicFrameLocks noGrp="1"/>
          </p:cNvGraphicFramePr>
          <p:nvPr/>
        </p:nvGraphicFramePr>
        <p:xfrm>
          <a:off x="457199" y="1625600"/>
          <a:ext cx="8229602" cy="4259268"/>
        </p:xfrm>
        <a:graphic>
          <a:graphicData uri="http://schemas.openxmlformats.org/drawingml/2006/table">
            <a:tbl>
              <a:tblPr/>
              <a:tblGrid>
                <a:gridCol w="1262705"/>
                <a:gridCol w="2275961"/>
                <a:gridCol w="2345468"/>
                <a:gridCol w="2345468"/>
              </a:tblGrid>
              <a:tr h="709878">
                <a:tc>
                  <a:txBody>
                    <a:bodyPr/>
                    <a:lstStyle/>
                    <a:p>
                      <a:pPr algn="ctr">
                        <a:lnSpc>
                          <a:spcPts val="1600"/>
                        </a:lnSpc>
                        <a:spcAft>
                          <a:spcPts val="0"/>
                        </a:spcAft>
                      </a:pPr>
                      <a:r>
                        <a:rPr lang="en-US" sz="1800" dirty="0">
                          <a:latin typeface="Times"/>
                          <a:ea typeface="Times New Roman"/>
                          <a:cs typeface="Times New Roman"/>
                        </a:rPr>
                        <a:t>Reaction  occurrence</a:t>
                      </a:r>
                      <a:endParaRPr lang="it-IT" sz="1800" dirty="0">
                        <a:latin typeface="Times"/>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600"/>
                        </a:lnSpc>
                        <a:spcAft>
                          <a:spcPts val="0"/>
                        </a:spcAft>
                      </a:pPr>
                      <a:endParaRPr lang="en-US"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Max DPA </a:t>
                      </a:r>
                      <a:r>
                        <a:rPr lang="en-US" sz="1600" dirty="0">
                          <a:latin typeface="Times"/>
                          <a:ea typeface="Times New Roman"/>
                          <a:cs typeface="Times New Roman"/>
                        </a:rPr>
                        <a:t>[DPA/primary]±Err%</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Mean DPA </a:t>
                      </a:r>
                      <a:r>
                        <a:rPr lang="en-US" sz="1600" dirty="0">
                          <a:latin typeface="Times"/>
                          <a:ea typeface="Times New Roman"/>
                          <a:cs typeface="Times New Roman"/>
                        </a:rPr>
                        <a:t>[DPA/primary]±Err%</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709878">
                <a:tc rowSpan="3">
                  <a:txBody>
                    <a:bodyPr/>
                    <a:lstStyle/>
                    <a:p>
                      <a:pPr algn="ctr">
                        <a:lnSpc>
                          <a:spcPts val="1600"/>
                        </a:lnSpc>
                        <a:spcAft>
                          <a:spcPts val="0"/>
                        </a:spcAft>
                      </a:pPr>
                      <a:endParaRPr lang="en-US" sz="1800" dirty="0">
                        <a:latin typeface="Times"/>
                        <a:ea typeface="Times New Roman"/>
                        <a:cs typeface="Times New Roman"/>
                      </a:endParaRPr>
                    </a:p>
                    <a:p>
                      <a:pPr algn="ctr">
                        <a:lnSpc>
                          <a:spcPts val="1600"/>
                        </a:lnSpc>
                        <a:spcAft>
                          <a:spcPts val="0"/>
                        </a:spcAft>
                      </a:pPr>
                      <a:r>
                        <a:rPr lang="en-US" sz="1800" dirty="0">
                          <a:latin typeface="Times"/>
                          <a:ea typeface="Times New Roman"/>
                          <a:cs typeface="Times New Roman"/>
                        </a:rPr>
                        <a:t>94%</a:t>
                      </a:r>
                      <a:endParaRPr lang="it-IT" sz="1800" dirty="0">
                        <a:latin typeface="Times"/>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Alpha </a:t>
                      </a:r>
                      <a:endParaRPr lang="it-IT" sz="1800" dirty="0">
                        <a:latin typeface="Times"/>
                        <a:ea typeface="Times New Roman"/>
                        <a:cs typeface="Times New Roman"/>
                      </a:endParaRPr>
                    </a:p>
                    <a:p>
                      <a:pPr algn="ctr">
                        <a:lnSpc>
                          <a:spcPts val="1600"/>
                        </a:lnSpc>
                        <a:spcAft>
                          <a:spcPts val="0"/>
                        </a:spcAft>
                      </a:pPr>
                      <a:r>
                        <a:rPr lang="en-US" sz="1600" dirty="0">
                          <a:latin typeface="Times"/>
                          <a:ea typeface="Times New Roman"/>
                          <a:cs typeface="Times New Roman"/>
                        </a:rPr>
                        <a:t>(1.47 </a:t>
                      </a:r>
                      <a:r>
                        <a:rPr lang="en-US" sz="1600" dirty="0" err="1">
                          <a:latin typeface="Times"/>
                          <a:ea typeface="Times New Roman"/>
                          <a:cs typeface="Times New Roman"/>
                        </a:rPr>
                        <a:t>MeV</a:t>
                      </a:r>
                      <a:r>
                        <a:rPr lang="en-US" sz="1600" dirty="0">
                          <a:latin typeface="Times"/>
                          <a:ea typeface="Times New Roman"/>
                          <a:cs typeface="Times New Roman"/>
                        </a:rPr>
                        <a:t>)</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15.911∙10</a:t>
                      </a:r>
                      <a:r>
                        <a:rPr lang="en-US" sz="1800" baseline="30000" dirty="0">
                          <a:latin typeface="Times"/>
                          <a:ea typeface="Times New Roman"/>
                          <a:cs typeface="Times New Roman"/>
                        </a:rPr>
                        <a:t>-22 </a:t>
                      </a:r>
                      <a:r>
                        <a:rPr lang="en-US" sz="1800" dirty="0">
                          <a:latin typeface="Times"/>
                          <a:ea typeface="Times New Roman"/>
                          <a:cs typeface="Times New Roman"/>
                        </a:rPr>
                        <a:t>± 7.9</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6.1633∙10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878">
                <a:tc vMerge="1">
                  <a:txBody>
                    <a:bodyPr/>
                    <a:lstStyle/>
                    <a:p>
                      <a:endParaRPr lang="it-IT"/>
                    </a:p>
                  </a:txBody>
                  <a:tcPr/>
                </a:tc>
                <a:tc>
                  <a:txBody>
                    <a:bodyPr/>
                    <a:lstStyle/>
                    <a:p>
                      <a:pPr algn="ctr">
                        <a:lnSpc>
                          <a:spcPts val="1600"/>
                        </a:lnSpc>
                        <a:spcAft>
                          <a:spcPts val="0"/>
                        </a:spcAft>
                      </a:pPr>
                      <a:r>
                        <a:rPr lang="it-IT" sz="1800" dirty="0" err="1">
                          <a:latin typeface="Times"/>
                          <a:ea typeface="Times New Roman"/>
                          <a:cs typeface="Times New Roman"/>
                        </a:rPr>
                        <a:t>Lithium</a:t>
                      </a:r>
                      <a:r>
                        <a:rPr lang="it-IT" sz="1800" dirty="0">
                          <a:latin typeface="Times"/>
                          <a:ea typeface="Times New Roman"/>
                          <a:cs typeface="Times New Roman"/>
                        </a:rPr>
                        <a:t> </a:t>
                      </a:r>
                    </a:p>
                    <a:p>
                      <a:pPr algn="ctr">
                        <a:lnSpc>
                          <a:spcPts val="1600"/>
                        </a:lnSpc>
                        <a:spcAft>
                          <a:spcPts val="0"/>
                        </a:spcAft>
                      </a:pPr>
                      <a:r>
                        <a:rPr lang="it-IT" sz="1600" dirty="0">
                          <a:latin typeface="Times"/>
                          <a:ea typeface="Times New Roman"/>
                          <a:cs typeface="Times New Roman"/>
                        </a:rPr>
                        <a:t>(0.84 </a:t>
                      </a:r>
                      <a:r>
                        <a:rPr lang="it-IT" sz="1600" dirty="0" err="1">
                          <a:latin typeface="Times"/>
                          <a:ea typeface="Times New Roman"/>
                          <a:cs typeface="Times New Roman"/>
                        </a:rPr>
                        <a:t>MeV</a:t>
                      </a:r>
                      <a:r>
                        <a:rPr lang="it-IT" sz="1600" dirty="0">
                          <a:latin typeface="Times"/>
                          <a:ea typeface="Times New Roman"/>
                          <a:cs typeface="Times New Roman"/>
                        </a:rPr>
                        <a:t>)</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32.968∙10</a:t>
                      </a:r>
                      <a:r>
                        <a:rPr lang="en-US" sz="1800" baseline="30000" dirty="0">
                          <a:latin typeface="Times"/>
                          <a:ea typeface="Times New Roman"/>
                          <a:cs typeface="Times New Roman"/>
                        </a:rPr>
                        <a:t>-22 </a:t>
                      </a:r>
                      <a:r>
                        <a:rPr lang="en-US" sz="1800" dirty="0">
                          <a:latin typeface="Times"/>
                          <a:ea typeface="Times New Roman"/>
                          <a:cs typeface="Times New Roman"/>
                        </a:rPr>
                        <a:t>± 6.9</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11.952∙10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878">
                <a:tc vMerge="1">
                  <a:txBody>
                    <a:bodyPr/>
                    <a:lstStyle/>
                    <a:p>
                      <a:endParaRPr lang="it-IT"/>
                    </a:p>
                  </a:txBody>
                  <a:tcPr/>
                </a:tc>
                <a:tc>
                  <a:txBody>
                    <a:bodyPr/>
                    <a:lstStyle/>
                    <a:p>
                      <a:pPr algn="ctr">
                        <a:lnSpc>
                          <a:spcPts val="1600"/>
                        </a:lnSpc>
                        <a:spcAft>
                          <a:spcPts val="0"/>
                        </a:spcAft>
                      </a:pPr>
                      <a:r>
                        <a:rPr lang="it-IT" sz="1800" dirty="0" err="1">
                          <a:latin typeface="Times"/>
                          <a:ea typeface="Times New Roman"/>
                          <a:cs typeface="Times New Roman"/>
                        </a:rPr>
                        <a:t>Photon</a:t>
                      </a:r>
                      <a:r>
                        <a:rPr lang="it-IT" sz="1800" dirty="0">
                          <a:latin typeface="Times"/>
                          <a:ea typeface="Times New Roman"/>
                          <a:cs typeface="Times New Roman"/>
                        </a:rPr>
                        <a:t> </a:t>
                      </a:r>
                    </a:p>
                    <a:p>
                      <a:pPr algn="ctr">
                        <a:lnSpc>
                          <a:spcPts val="1600"/>
                        </a:lnSpc>
                        <a:spcAft>
                          <a:spcPts val="0"/>
                        </a:spcAft>
                      </a:pPr>
                      <a:r>
                        <a:rPr lang="it-IT" sz="1600" dirty="0">
                          <a:latin typeface="Times"/>
                          <a:ea typeface="Times New Roman"/>
                          <a:cs typeface="Times New Roman"/>
                        </a:rPr>
                        <a:t>(0.482 </a:t>
                      </a:r>
                      <a:r>
                        <a:rPr lang="it-IT" sz="1600" dirty="0" err="1">
                          <a:latin typeface="Times"/>
                          <a:ea typeface="Times New Roman"/>
                          <a:cs typeface="Times New Roman"/>
                        </a:rPr>
                        <a:t>MeV</a:t>
                      </a:r>
                      <a:r>
                        <a:rPr lang="it-IT" sz="1600" dirty="0">
                          <a:latin typeface="Times"/>
                          <a:ea typeface="Times New Roman"/>
                          <a:cs typeface="Times New Roman"/>
                        </a:rPr>
                        <a:t>)</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878">
                <a:tc rowSpan="2">
                  <a:txBody>
                    <a:bodyPr/>
                    <a:lstStyle/>
                    <a:p>
                      <a:pPr algn="ctr">
                        <a:lnSpc>
                          <a:spcPts val="1600"/>
                        </a:lnSpc>
                        <a:spcAft>
                          <a:spcPts val="0"/>
                        </a:spcAft>
                      </a:pPr>
                      <a:r>
                        <a:rPr lang="en-US" sz="1800" dirty="0">
                          <a:latin typeface="Times"/>
                          <a:ea typeface="Times New Roman"/>
                          <a:cs typeface="Times New Roman"/>
                        </a:rPr>
                        <a:t>6%</a:t>
                      </a:r>
                      <a:endParaRPr lang="it-IT" sz="1800" dirty="0">
                        <a:latin typeface="Times"/>
                        <a:ea typeface="Times New Roman"/>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Alpha </a:t>
                      </a:r>
                      <a:endParaRPr lang="it-IT" sz="1800" dirty="0">
                        <a:latin typeface="Times"/>
                        <a:ea typeface="Times New Roman"/>
                        <a:cs typeface="Times New Roman"/>
                      </a:endParaRPr>
                    </a:p>
                    <a:p>
                      <a:pPr algn="ctr">
                        <a:lnSpc>
                          <a:spcPts val="1600"/>
                        </a:lnSpc>
                        <a:spcAft>
                          <a:spcPts val="0"/>
                        </a:spcAft>
                      </a:pPr>
                      <a:r>
                        <a:rPr lang="en-US" sz="1600" dirty="0">
                          <a:latin typeface="Times"/>
                          <a:ea typeface="Times New Roman"/>
                          <a:cs typeface="Times New Roman"/>
                        </a:rPr>
                        <a:t>(1.777 </a:t>
                      </a:r>
                      <a:r>
                        <a:rPr lang="en-US" sz="1600" dirty="0" err="1">
                          <a:latin typeface="Times"/>
                          <a:ea typeface="Times New Roman"/>
                          <a:cs typeface="Times New Roman"/>
                        </a:rPr>
                        <a:t>MeV</a:t>
                      </a:r>
                      <a:r>
                        <a:rPr lang="en-US" sz="1600" dirty="0">
                          <a:latin typeface="Times"/>
                          <a:ea typeface="Times New Roman"/>
                          <a:cs typeface="Times New Roman"/>
                        </a:rPr>
                        <a:t>)</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16.422∙10</a:t>
                      </a:r>
                      <a:r>
                        <a:rPr lang="en-US" sz="1800" baseline="30000" dirty="0">
                          <a:latin typeface="Times"/>
                          <a:ea typeface="Times New Roman"/>
                          <a:cs typeface="Times New Roman"/>
                        </a:rPr>
                        <a:t>-22 </a:t>
                      </a:r>
                      <a:r>
                        <a:rPr lang="en-US" sz="1800" dirty="0">
                          <a:latin typeface="Times"/>
                          <a:ea typeface="Times New Roman"/>
                          <a:cs typeface="Times New Roman"/>
                        </a:rPr>
                        <a:t>± 6.3</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6.3141∙10</a:t>
                      </a:r>
                      <a:r>
                        <a:rPr lang="en-US" sz="1800" baseline="30000" dirty="0">
                          <a:latin typeface="Times"/>
                          <a:ea typeface="Times New Roman"/>
                          <a:cs typeface="Times New Roman"/>
                        </a:rPr>
                        <a:t>-22</a:t>
                      </a:r>
                      <a:r>
                        <a:rPr lang="en-US" sz="1800" dirty="0">
                          <a:latin typeface="Times"/>
                          <a:ea typeface="Times New Roman"/>
                          <a:cs typeface="Times New Roman"/>
                        </a:rPr>
                        <a:t>± 0.002</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09878">
                <a:tc vMerge="1">
                  <a:txBody>
                    <a:bodyPr/>
                    <a:lstStyle/>
                    <a:p>
                      <a:endParaRPr lang="it-IT"/>
                    </a:p>
                  </a:txBody>
                  <a:tcPr/>
                </a:tc>
                <a:tc>
                  <a:txBody>
                    <a:bodyPr/>
                    <a:lstStyle/>
                    <a:p>
                      <a:pPr algn="ctr">
                        <a:lnSpc>
                          <a:spcPts val="1600"/>
                        </a:lnSpc>
                        <a:spcAft>
                          <a:spcPts val="0"/>
                        </a:spcAft>
                      </a:pPr>
                      <a:r>
                        <a:rPr lang="en-US" sz="1800" dirty="0">
                          <a:latin typeface="Times"/>
                          <a:ea typeface="Times New Roman"/>
                          <a:cs typeface="Times New Roman"/>
                        </a:rPr>
                        <a:t>Lithium </a:t>
                      </a:r>
                      <a:endParaRPr lang="it-IT" sz="1800" dirty="0">
                        <a:latin typeface="Times"/>
                        <a:ea typeface="Times New Roman"/>
                        <a:cs typeface="Times New Roman"/>
                      </a:endParaRPr>
                    </a:p>
                    <a:p>
                      <a:pPr algn="ctr">
                        <a:lnSpc>
                          <a:spcPts val="1600"/>
                        </a:lnSpc>
                        <a:spcAft>
                          <a:spcPts val="0"/>
                        </a:spcAft>
                      </a:pPr>
                      <a:r>
                        <a:rPr lang="en-US" sz="1600" dirty="0">
                          <a:latin typeface="Times"/>
                          <a:ea typeface="Times New Roman"/>
                          <a:cs typeface="Times New Roman"/>
                        </a:rPr>
                        <a:t>(1.015 </a:t>
                      </a:r>
                      <a:r>
                        <a:rPr lang="en-US" sz="1600" dirty="0" err="1">
                          <a:latin typeface="Times"/>
                          <a:ea typeface="Times New Roman"/>
                          <a:cs typeface="Times New Roman"/>
                        </a:rPr>
                        <a:t>MeV</a:t>
                      </a:r>
                      <a:r>
                        <a:rPr lang="en-US" sz="1600" dirty="0">
                          <a:latin typeface="Times"/>
                          <a:ea typeface="Times New Roman"/>
                          <a:cs typeface="Times New Roman"/>
                        </a:rPr>
                        <a:t>)</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31.447∙10</a:t>
                      </a:r>
                      <a:r>
                        <a:rPr lang="en-US" sz="1800" baseline="30000" dirty="0">
                          <a:latin typeface="Times"/>
                          <a:ea typeface="Times New Roman"/>
                          <a:cs typeface="Times New Roman"/>
                        </a:rPr>
                        <a:t>-22 </a:t>
                      </a:r>
                      <a:r>
                        <a:rPr lang="en-US" sz="1800" dirty="0">
                          <a:latin typeface="Times"/>
                          <a:ea typeface="Times New Roman"/>
                          <a:cs typeface="Times New Roman"/>
                        </a:rPr>
                        <a:t>± 6.6</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12.240∙10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44</a:t>
            </a:fld>
            <a:endParaRPr lang="en-US"/>
          </a:p>
        </p:txBody>
      </p:sp>
      <p:sp>
        <p:nvSpPr>
          <p:cNvPr id="6"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0FA004B2-1541-5046-B6F2-22AF56585712}" type="slidenum">
              <a:rPr kumimoji="0" lang="en-US" sz="1200" b="1" i="0" u="none" strike="noStrike" kern="1200" cap="none" spc="0" normalizeH="0" baseline="0" noProof="0" smtClean="0">
                <a:ln>
                  <a:noFill/>
                </a:ln>
                <a:solidFill>
                  <a:schemeClr val="tx1">
                    <a:lumMod val="50000"/>
                    <a:lumOff val="50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44</a:t>
            </a:fld>
            <a:endParaRPr kumimoji="0" lang="en-US" sz="1200" b="1"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7" name="Rettangolo 6"/>
          <p:cNvSpPr/>
          <p:nvPr/>
        </p:nvSpPr>
        <p:spPr>
          <a:xfrm>
            <a:off x="1451344" y="773668"/>
            <a:ext cx="6241312" cy="369332"/>
          </a:xfrm>
          <a:prstGeom prst="rect">
            <a:avLst/>
          </a:prstGeom>
        </p:spPr>
        <p:txBody>
          <a:bodyPr wrap="square">
            <a:spAutoFit/>
          </a:bodyPr>
          <a:lstStyle/>
          <a:p>
            <a:r>
              <a:rPr lang="en-US" dirty="0" smtClean="0"/>
              <a:t>Combining the data with the corresponding weight we have</a:t>
            </a:r>
          </a:p>
        </p:txBody>
      </p:sp>
      <p:sp>
        <p:nvSpPr>
          <p:cNvPr id="8" name="Titolo 1"/>
          <p:cNvSpPr>
            <a:spLocks noGrp="1"/>
          </p:cNvSpPr>
          <p:nvPr>
            <p:ph type="title"/>
          </p:nvPr>
        </p:nvSpPr>
        <p:spPr>
          <a:xfrm>
            <a:off x="457201" y="0"/>
            <a:ext cx="8229600" cy="914400"/>
          </a:xfrm>
        </p:spPr>
        <p:txBody>
          <a:bodyPr/>
          <a:lstStyle/>
          <a:p>
            <a:pPr algn="ctr"/>
            <a:r>
              <a:rPr lang="it-IT" b="1" dirty="0" smtClean="0">
                <a:solidFill>
                  <a:schemeClr val="accent1"/>
                </a:solidFill>
              </a:rPr>
              <a:t>DPA </a:t>
            </a:r>
            <a:r>
              <a:rPr lang="it-IT" b="1" dirty="0" err="1" smtClean="0">
                <a:solidFill>
                  <a:schemeClr val="accent1"/>
                </a:solidFill>
              </a:rPr>
              <a:t>Evaluation</a:t>
            </a:r>
            <a:r>
              <a:rPr lang="it-IT" b="1" dirty="0" smtClean="0">
                <a:solidFill>
                  <a:schemeClr val="accent1"/>
                </a:solidFill>
              </a:rPr>
              <a:t> </a:t>
            </a:r>
            <a:r>
              <a:rPr lang="it-IT" sz="1800" b="1" dirty="0" smtClean="0">
                <a:solidFill>
                  <a:schemeClr val="accent1"/>
                </a:solidFill>
              </a:rPr>
              <a:t>(</a:t>
            </a:r>
            <a:r>
              <a:rPr lang="it-IT" sz="1800" b="1" dirty="0" err="1" smtClean="0">
                <a:solidFill>
                  <a:schemeClr val="accent1"/>
                </a:solidFill>
              </a:rPr>
              <a:t>of</a:t>
            </a:r>
            <a:r>
              <a:rPr lang="it-IT" sz="1800" b="1" dirty="0" smtClean="0">
                <a:solidFill>
                  <a:schemeClr val="accent1"/>
                </a:solidFill>
              </a:rPr>
              <a:t> </a:t>
            </a:r>
            <a:r>
              <a:rPr lang="it-IT" sz="1800" b="1" dirty="0" smtClean="0">
                <a:solidFill>
                  <a:schemeClr val="accent1"/>
                </a:solidFill>
                <a:latin typeface="Symbol" pitchFamily="18" charset="2"/>
              </a:rPr>
              <a:t>a,</a:t>
            </a:r>
            <a:r>
              <a:rPr lang="it-IT" sz="1800" b="1" dirty="0" smtClean="0">
                <a:solidFill>
                  <a:schemeClr val="accent1"/>
                </a:solidFill>
              </a:rPr>
              <a:t> Li and n)</a:t>
            </a:r>
            <a:endParaRPr lang="it-IT" sz="1800" b="1" dirty="0">
              <a:solidFill>
                <a:schemeClr val="accent1"/>
              </a:solidFill>
            </a:endParaRPr>
          </a:p>
        </p:txBody>
      </p:sp>
      <p:graphicFrame>
        <p:nvGraphicFramePr>
          <p:cNvPr id="9" name="Tabella 8"/>
          <p:cNvGraphicFramePr>
            <a:graphicFrameLocks noGrp="1"/>
          </p:cNvGraphicFramePr>
          <p:nvPr/>
        </p:nvGraphicFramePr>
        <p:xfrm>
          <a:off x="839971" y="1143000"/>
          <a:ext cx="7283302" cy="1773127"/>
        </p:xfrm>
        <a:graphic>
          <a:graphicData uri="http://schemas.openxmlformats.org/drawingml/2006/table">
            <a:tbl>
              <a:tblPr/>
              <a:tblGrid>
                <a:gridCol w="1637249"/>
                <a:gridCol w="2766951"/>
                <a:gridCol w="2879102"/>
              </a:tblGrid>
              <a:tr h="471544">
                <a:tc>
                  <a:txBody>
                    <a:bodyPr/>
                    <a:lstStyle/>
                    <a:p>
                      <a:pPr algn="ctr">
                        <a:lnSpc>
                          <a:spcPts val="1600"/>
                        </a:lnSpc>
                        <a:spcAft>
                          <a:spcPts val="0"/>
                        </a:spcAft>
                      </a:pPr>
                      <a:endParaRPr lang="en-US"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Max </a:t>
                      </a:r>
                      <a:r>
                        <a:rPr lang="en-US" sz="1800" dirty="0" smtClean="0">
                          <a:latin typeface="Times"/>
                          <a:ea typeface="Times New Roman"/>
                          <a:cs typeface="Times New Roman"/>
                        </a:rPr>
                        <a:t>DPA   </a:t>
                      </a:r>
                      <a:r>
                        <a:rPr lang="en-US" sz="1600" dirty="0">
                          <a:latin typeface="Times"/>
                          <a:ea typeface="Times New Roman"/>
                          <a:cs typeface="Times New Roman"/>
                        </a:rPr>
                        <a:t>[DPA/primary]±Err%</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Mean </a:t>
                      </a:r>
                      <a:r>
                        <a:rPr lang="en-US" sz="1800" dirty="0" smtClean="0">
                          <a:latin typeface="Times"/>
                          <a:ea typeface="Times New Roman"/>
                          <a:cs typeface="Times New Roman"/>
                        </a:rPr>
                        <a:t>DPA   </a:t>
                      </a:r>
                      <a:r>
                        <a:rPr lang="en-US" sz="1600" dirty="0">
                          <a:latin typeface="Times"/>
                          <a:ea typeface="Times New Roman"/>
                          <a:cs typeface="Times New Roman"/>
                        </a:rPr>
                        <a:t>[DPA/primary]±Err%</a:t>
                      </a:r>
                      <a:endParaRPr lang="it-IT" sz="16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433861">
                <a:tc>
                  <a:txBody>
                    <a:bodyPr/>
                    <a:lstStyle/>
                    <a:p>
                      <a:pPr algn="ctr">
                        <a:lnSpc>
                          <a:spcPts val="1600"/>
                        </a:lnSpc>
                        <a:spcAft>
                          <a:spcPts val="0"/>
                        </a:spcAft>
                      </a:pPr>
                      <a:r>
                        <a:rPr lang="en-US" sz="1800" dirty="0">
                          <a:latin typeface="Times"/>
                          <a:ea typeface="Times New Roman"/>
                          <a:cs typeface="Times New Roman"/>
                        </a:rPr>
                        <a:t>Alpha</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15.942∙10</a:t>
                      </a:r>
                      <a:r>
                        <a:rPr lang="en-US" sz="1800" baseline="30000" dirty="0">
                          <a:latin typeface="Times"/>
                          <a:ea typeface="Times New Roman"/>
                          <a:cs typeface="Times New Roman"/>
                        </a:rPr>
                        <a:t>-22 </a:t>
                      </a:r>
                      <a:r>
                        <a:rPr lang="en-US" sz="1800" dirty="0">
                          <a:latin typeface="Times"/>
                          <a:ea typeface="Times New Roman"/>
                          <a:cs typeface="Times New Roman"/>
                        </a:rPr>
                        <a:t>± 7.8</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6.1724∙10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861">
                <a:tc>
                  <a:txBody>
                    <a:bodyPr/>
                    <a:lstStyle/>
                    <a:p>
                      <a:pPr algn="ctr">
                        <a:lnSpc>
                          <a:spcPts val="1600"/>
                        </a:lnSpc>
                        <a:spcAft>
                          <a:spcPts val="0"/>
                        </a:spcAft>
                      </a:pPr>
                      <a:r>
                        <a:rPr lang="it-IT" sz="1800">
                          <a:latin typeface="Times"/>
                          <a:ea typeface="Times New Roman"/>
                          <a:cs typeface="Times New Roman"/>
                        </a:rPr>
                        <a:t>Lithium</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32.876∙10</a:t>
                      </a:r>
                      <a:r>
                        <a:rPr lang="en-US" sz="1800" baseline="30000" dirty="0">
                          <a:latin typeface="Times"/>
                          <a:ea typeface="Times New Roman"/>
                          <a:cs typeface="Times New Roman"/>
                        </a:rPr>
                        <a:t>-22 </a:t>
                      </a:r>
                      <a:r>
                        <a:rPr lang="en-US" sz="1800" dirty="0">
                          <a:latin typeface="Times"/>
                          <a:ea typeface="Times New Roman"/>
                          <a:cs typeface="Times New Roman"/>
                        </a:rPr>
                        <a:t>± 6.8</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11.969∙10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861">
                <a:tc>
                  <a:txBody>
                    <a:bodyPr/>
                    <a:lstStyle/>
                    <a:p>
                      <a:pPr algn="ctr">
                        <a:lnSpc>
                          <a:spcPts val="1600"/>
                        </a:lnSpc>
                        <a:spcAft>
                          <a:spcPts val="0"/>
                        </a:spcAft>
                      </a:pPr>
                      <a:r>
                        <a:rPr lang="en-US" sz="1800">
                          <a:latin typeface="Times"/>
                          <a:ea typeface="Times New Roman"/>
                          <a:cs typeface="Times New Roman"/>
                        </a:rPr>
                        <a:t>Neutron</a:t>
                      </a:r>
                      <a:endParaRPr lang="it-IT" sz="180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a:latin typeface="Times"/>
                          <a:ea typeface="Times New Roman"/>
                          <a:cs typeface="Times New Roman"/>
                        </a:rPr>
                        <a:t>46.295∙10</a:t>
                      </a:r>
                      <a:r>
                        <a:rPr lang="en-US" sz="1800" baseline="30000">
                          <a:latin typeface="Times"/>
                          <a:ea typeface="Times New Roman"/>
                          <a:cs typeface="Times New Roman"/>
                        </a:rPr>
                        <a:t>-22 </a:t>
                      </a:r>
                      <a:r>
                        <a:rPr lang="en-US" sz="1800">
                          <a:latin typeface="Times"/>
                          <a:ea typeface="Times New Roman"/>
                          <a:cs typeface="Times New Roman"/>
                        </a:rPr>
                        <a:t>± 5.0</a:t>
                      </a:r>
                      <a:endParaRPr lang="it-IT" sz="180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600"/>
                        </a:lnSpc>
                        <a:spcAft>
                          <a:spcPts val="0"/>
                        </a:spcAft>
                      </a:pPr>
                      <a:r>
                        <a:rPr lang="en-US" sz="1800" dirty="0">
                          <a:latin typeface="Times"/>
                          <a:ea typeface="Times New Roman"/>
                          <a:cs typeface="Times New Roman"/>
                        </a:rPr>
                        <a:t>18.345∙10</a:t>
                      </a:r>
                      <a:r>
                        <a:rPr lang="en-US" sz="1800" baseline="30000" dirty="0">
                          <a:latin typeface="Times"/>
                          <a:ea typeface="Times New Roman"/>
                          <a:cs typeface="Times New Roman"/>
                        </a:rPr>
                        <a:t>-22</a:t>
                      </a:r>
                      <a:r>
                        <a:rPr lang="en-US" sz="1800" dirty="0">
                          <a:latin typeface="Times"/>
                          <a:ea typeface="Times New Roman"/>
                          <a:cs typeface="Times New Roman"/>
                        </a:rPr>
                        <a:t>± 0.001</a:t>
                      </a:r>
                      <a:endParaRPr lang="it-IT" sz="1800" dirty="0">
                        <a:latin typeface="Times"/>
                        <a:ea typeface="Times New Roman"/>
                        <a:cs typeface="Times New Roman"/>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charset="0"/>
                <a:ea typeface="Times New Roman" pitchFamily="18" charset="0"/>
                <a:cs typeface="Times New Roman" pitchFamily="18" charset="0"/>
              </a:rPr>
              <a:t> </a:t>
            </a:r>
            <a:endParaRPr kumimoji="0" lang="it-IT" sz="800" b="0" i="0" u="none" strike="noStrike" cap="none" normalizeH="0" baseline="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charset="0"/>
                <a:ea typeface="Times New Roman" pitchFamily="18" charset="0"/>
                <a:cs typeface="Times New Roman" pitchFamily="18" charset="0"/>
              </a:rPr>
              <a:t> </a:t>
            </a: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11" name="Rectangle 1"/>
          <p:cNvSpPr>
            <a:spLocks noChangeArrowheads="1"/>
          </p:cNvSpPr>
          <p:nvPr/>
        </p:nvSpPr>
        <p:spPr bwMode="auto">
          <a:xfrm>
            <a:off x="1238811" y="3142058"/>
            <a:ext cx="6666377" cy="21698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US" dirty="0" smtClean="0">
                <a:ea typeface="Times New Roman" pitchFamily="18" charset="0"/>
                <a:cs typeface="Times New Roman" pitchFamily="18" charset="0"/>
              </a:rPr>
              <a:t>S</a:t>
            </a:r>
            <a:r>
              <a:rPr kumimoji="0" lang="en-US" b="0" i="0" u="none" strike="noStrike" cap="none" normalizeH="0" baseline="0" dirty="0" smtClean="0">
                <a:ln>
                  <a:noFill/>
                </a:ln>
                <a:solidFill>
                  <a:schemeClr val="tx1"/>
                </a:solidFill>
                <a:effectLst/>
                <a:ea typeface="Times New Roman" pitchFamily="18" charset="0"/>
                <a:cs typeface="Times New Roman" pitchFamily="18" charset="0"/>
              </a:rPr>
              <a:t>umming the contribution of the alpha particle with the Lithium one:</a:t>
            </a:r>
            <a:endParaRPr kumimoji="0" lang="it-IT"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50000"/>
              </a:lnSpc>
              <a:spcBef>
                <a:spcPct val="0"/>
              </a:spcBef>
              <a:spcAft>
                <a:spcPct val="0"/>
              </a:spcAft>
              <a:buClrTx/>
              <a:buSzTx/>
              <a:buFontTx/>
              <a:buNone/>
              <a:tabLst/>
            </a:pP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15.942∙10</a:t>
            </a:r>
            <a:r>
              <a:rPr kumimoji="0" lang="en-US" b="1" i="0" u="none" strike="noStrike" cap="none" normalizeH="0" baseline="30000" dirty="0" smtClean="0">
                <a:ln>
                  <a:noFill/>
                </a:ln>
                <a:solidFill>
                  <a:srgbClr val="00B05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+ 32.876∙10</a:t>
            </a:r>
            <a:r>
              <a:rPr kumimoji="0" lang="en-US" b="1" i="0" u="none" strike="noStrike" cap="none" normalizeH="0" baseline="30000" dirty="0" smtClean="0">
                <a:ln>
                  <a:noFill/>
                </a:ln>
                <a:solidFill>
                  <a:srgbClr val="00B05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48.818∙10</a:t>
            </a:r>
            <a:r>
              <a:rPr kumimoji="0" lang="en-US" b="1" i="0" u="none" strike="noStrike" cap="none" normalizeH="0" baseline="30000" dirty="0" smtClean="0">
                <a:ln>
                  <a:noFill/>
                </a:ln>
                <a:solidFill>
                  <a:srgbClr val="00B05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0.257 </a:t>
            </a:r>
            <a:r>
              <a:rPr kumimoji="0" lang="en-US" b="1" i="0" u="none" strike="noStrike" cap="none" normalizeH="0" dirty="0" smtClean="0">
                <a:ln>
                  <a:noFill/>
                </a:ln>
                <a:solidFill>
                  <a:srgbClr val="00B050"/>
                </a:solidFill>
                <a:effectLst/>
                <a:ea typeface="Times New Roman" pitchFamily="18" charset="0"/>
                <a:cs typeface="Times New Roman" pitchFamily="18" charset="0"/>
              </a:rPr>
              <a:t>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max</a:t>
            </a:r>
            <a:r>
              <a:rPr kumimoji="0" lang="en-US" b="1" i="0" u="none" strike="noStrike" cap="none" normalizeH="0" dirty="0" smtClean="0">
                <a:ln>
                  <a:noFill/>
                </a:ln>
                <a:solidFill>
                  <a:srgbClr val="00B050"/>
                </a:solidFill>
                <a:effectLst/>
                <a:ea typeface="Times New Roman" pitchFamily="18" charset="0"/>
                <a:cs typeface="Times New Roman" pitchFamily="18" charset="0"/>
              </a:rPr>
              <a:t>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DPA</a:t>
            </a:r>
            <a:r>
              <a:rPr lang="it-IT" b="1" dirty="0" smtClean="0">
                <a:solidFill>
                  <a:srgbClr val="00B050"/>
                </a:solidFill>
                <a:cs typeface="Arial" pitchFamily="34" charset="0"/>
              </a:rPr>
              <a:t> </a:t>
            </a:r>
            <a:endParaRPr lang="it-IT" sz="4400" b="1" dirty="0" smtClean="0">
              <a:solidFill>
                <a:srgbClr val="00B050"/>
              </a:solidFill>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6.1724∙10</a:t>
            </a:r>
            <a:r>
              <a:rPr kumimoji="0" lang="en-US" b="1" i="0" u="none" strike="noStrike" cap="none" normalizeH="0" baseline="30000" dirty="0" smtClean="0">
                <a:ln>
                  <a:noFill/>
                </a:ln>
                <a:solidFill>
                  <a:srgbClr val="FF000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+ 11.969∙10</a:t>
            </a:r>
            <a:r>
              <a:rPr kumimoji="0" lang="en-US" b="1" i="0" u="none" strike="noStrike" cap="none" normalizeH="0" baseline="30000" dirty="0" smtClean="0">
                <a:ln>
                  <a:noFill/>
                </a:ln>
                <a:solidFill>
                  <a:srgbClr val="FF000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18.141∙10</a:t>
            </a:r>
            <a:r>
              <a:rPr kumimoji="0" lang="en-US" b="1" i="0" u="none" strike="noStrike" cap="none" normalizeH="0" baseline="30000" dirty="0" smtClean="0">
                <a:ln>
                  <a:noFill/>
                </a:ln>
                <a:solidFill>
                  <a:srgbClr val="FF000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0.001</a:t>
            </a:r>
            <a:r>
              <a:rPr kumimoji="0" lang="en-US" b="1" i="0" u="none" strike="noStrike" cap="none" normalizeH="0" dirty="0" smtClean="0">
                <a:ln>
                  <a:noFill/>
                </a:ln>
                <a:solidFill>
                  <a:srgbClr val="FF0000"/>
                </a:solidFill>
                <a:effectLst/>
                <a:ea typeface="Times New Roman" pitchFamily="18" charset="0"/>
                <a:cs typeface="Times New Roman" pitchFamily="18" charset="0"/>
              </a:rPr>
              <a:t>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mean DPA</a:t>
            </a:r>
            <a:endParaRPr kumimoji="0" lang="en-US" b="0" i="0" u="none" strike="noStrike" cap="none" normalizeH="0" baseline="0" dirty="0" smtClean="0">
              <a:ln>
                <a:noFill/>
              </a:ln>
              <a:solidFill>
                <a:schemeClr val="tx1"/>
              </a:solidFill>
              <a:effectLst/>
              <a:ea typeface="Times New Roman" pitchFamily="18" charset="0"/>
              <a:cs typeface="Times New Roman" pitchFamily="18" charset="0"/>
            </a:endParaRPr>
          </a:p>
          <a:p>
            <a:pPr marL="0" marR="0" lvl="0" indent="0" algn="ctr" defTabSz="914400" rtl="0" eaLnBrk="0" fontAlgn="base" latinLnBrk="0" hangingPunct="0">
              <a:lnSpc>
                <a:spcPct val="200000"/>
              </a:lnSpc>
              <a:spcBef>
                <a:spcPct val="0"/>
              </a:spcBef>
              <a:spcAft>
                <a:spcPct val="0"/>
              </a:spcAft>
              <a:buClrTx/>
              <a:buSzTx/>
              <a:buFontTx/>
              <a:buNone/>
              <a:tabLst/>
            </a:pPr>
            <a:r>
              <a:rPr kumimoji="0" lang="en-US" b="0" i="0" u="none" strike="noStrike" cap="none" normalizeH="0" baseline="0" dirty="0" smtClean="0">
                <a:ln>
                  <a:noFill/>
                </a:ln>
                <a:solidFill>
                  <a:schemeClr val="tx1"/>
                </a:solidFill>
                <a:effectLst/>
                <a:ea typeface="Times New Roman" pitchFamily="18" charset="0"/>
                <a:cs typeface="Times New Roman" pitchFamily="18" charset="0"/>
              </a:rPr>
              <a:t>Internal neutrons</a:t>
            </a:r>
            <a:endParaRPr kumimoji="0" lang="it-IT" b="0" i="0" u="none" strike="noStrike" cap="none" normalizeH="0" baseline="0" dirty="0" smtClean="0">
              <a:ln>
                <a:noFill/>
              </a:ln>
              <a:solidFill>
                <a:schemeClr val="tx1"/>
              </a:solidFill>
              <a:effectLst/>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46.295∙10</a:t>
            </a:r>
            <a:r>
              <a:rPr kumimoji="0" lang="en-US" b="1" i="0" u="none" strike="noStrike" cap="none" normalizeH="0" baseline="30000" dirty="0" smtClean="0">
                <a:ln>
                  <a:noFill/>
                </a:ln>
                <a:solidFill>
                  <a:srgbClr val="00B05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2.334∙10</a:t>
            </a:r>
            <a:r>
              <a:rPr kumimoji="0" lang="en-US" b="1" i="0" u="none" strike="noStrike" cap="none" normalizeH="0" baseline="30000" dirty="0" smtClean="0">
                <a:ln>
                  <a:noFill/>
                </a:ln>
                <a:solidFill>
                  <a:srgbClr val="00B05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	 max</a:t>
            </a:r>
            <a:r>
              <a:rPr kumimoji="0" lang="en-US" b="1" i="0" u="none" strike="noStrike" cap="none" normalizeH="0" dirty="0" smtClean="0">
                <a:ln>
                  <a:noFill/>
                </a:ln>
                <a:solidFill>
                  <a:srgbClr val="00B050"/>
                </a:solidFill>
                <a:effectLst/>
                <a:ea typeface="Times New Roman" pitchFamily="18" charset="0"/>
                <a:cs typeface="Times New Roman" pitchFamily="18" charset="0"/>
              </a:rPr>
              <a:t> </a:t>
            </a:r>
            <a:r>
              <a:rPr kumimoji="0" lang="en-US" b="1" i="0" u="none" strike="noStrike" cap="none" normalizeH="0" baseline="0" dirty="0" smtClean="0">
                <a:ln>
                  <a:noFill/>
                </a:ln>
                <a:solidFill>
                  <a:srgbClr val="00B050"/>
                </a:solidFill>
                <a:effectLst/>
                <a:ea typeface="Times New Roman" pitchFamily="18" charset="0"/>
                <a:cs typeface="Times New Roman" pitchFamily="18" charset="0"/>
              </a:rPr>
              <a:t>DPA</a:t>
            </a:r>
            <a:endParaRPr lang="it-IT" b="1" dirty="0" smtClean="0">
              <a:solidFill>
                <a:srgbClr val="00B050"/>
              </a:solidFill>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18.345∙10</a:t>
            </a:r>
            <a:r>
              <a:rPr kumimoji="0" lang="en-US" b="1" i="0" u="none" strike="noStrike" cap="none" normalizeH="0" baseline="30000" dirty="0" smtClean="0">
                <a:ln>
                  <a:noFill/>
                </a:ln>
                <a:solidFill>
                  <a:srgbClr val="FF000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0.001∙10</a:t>
            </a:r>
            <a:r>
              <a:rPr kumimoji="0" lang="en-US" b="1" i="0" u="none" strike="noStrike" cap="none" normalizeH="0" baseline="30000" dirty="0" smtClean="0">
                <a:ln>
                  <a:noFill/>
                </a:ln>
                <a:solidFill>
                  <a:srgbClr val="FF0000"/>
                </a:solidFill>
                <a:effectLst/>
                <a:ea typeface="Times New Roman" pitchFamily="18" charset="0"/>
                <a:cs typeface="Times New Roman" pitchFamily="18" charset="0"/>
              </a:rPr>
              <a:t>-22       </a:t>
            </a:r>
            <a:r>
              <a:rPr kumimoji="0" lang="en-US" b="1" i="0" u="none" strike="noStrike" cap="none" normalizeH="0" baseline="0" dirty="0" smtClean="0">
                <a:ln>
                  <a:noFill/>
                </a:ln>
                <a:solidFill>
                  <a:srgbClr val="FF0000"/>
                </a:solidFill>
                <a:effectLst/>
                <a:ea typeface="Times New Roman" pitchFamily="18" charset="0"/>
                <a:cs typeface="Times New Roman" pitchFamily="18" charset="0"/>
              </a:rPr>
              <a:t> mean DPA</a:t>
            </a:r>
            <a:endParaRPr kumimoji="0" lang="en-US" b="1" i="0" u="none" strike="noStrike" cap="none" normalizeH="0" baseline="0" dirty="0" smtClean="0">
              <a:ln>
                <a:noFill/>
              </a:ln>
              <a:solidFill>
                <a:srgbClr val="FF0000"/>
              </a:solidFill>
              <a:effectLst/>
              <a:cs typeface="Arial" pitchFamily="34" charset="0"/>
            </a:endParaRPr>
          </a:p>
        </p:txBody>
      </p:sp>
      <p:sp>
        <p:nvSpPr>
          <p:cNvPr id="12" name="Rettangolo 11"/>
          <p:cNvSpPr/>
          <p:nvPr/>
        </p:nvSpPr>
        <p:spPr>
          <a:xfrm>
            <a:off x="999578" y="5381133"/>
            <a:ext cx="7905189" cy="923330"/>
          </a:xfrm>
          <a:prstGeom prst="rect">
            <a:avLst/>
          </a:prstGeom>
        </p:spPr>
        <p:txBody>
          <a:bodyPr wrap="square">
            <a:spAutoFit/>
          </a:bodyPr>
          <a:lstStyle/>
          <a:p>
            <a:pPr>
              <a:lnSpc>
                <a:spcPct val="150000"/>
              </a:lnSpc>
            </a:pPr>
            <a:r>
              <a:rPr lang="en-US" b="1" dirty="0" smtClean="0"/>
              <a:t>The Lithium contribution to DPA is 66-67% of the total </a:t>
            </a:r>
            <a:r>
              <a:rPr lang="en-US" sz="1400" dirty="0" smtClean="0"/>
              <a:t>(the sum of the alpha and Lithium)</a:t>
            </a:r>
          </a:p>
          <a:p>
            <a:pPr>
              <a:lnSpc>
                <a:spcPct val="150000"/>
              </a:lnSpc>
            </a:pPr>
            <a:r>
              <a:rPr lang="en-US" b="1" dirty="0" smtClean="0"/>
              <a:t>The contribution of the alpha is about 33-34%</a:t>
            </a:r>
            <a:endParaRPr lang="it-IT" b="1" dirty="0"/>
          </a:p>
        </p:txBody>
      </p:sp>
      <p:sp>
        <p:nvSpPr>
          <p:cNvPr id="13"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2"/>
          <p:cNvSpPr>
            <a:spLocks noGrp="1"/>
          </p:cNvSpPr>
          <p:nvPr>
            <p:ph type="sldNum" sz="quarter" idx="12"/>
          </p:nvPr>
        </p:nvSpPr>
        <p:spPr>
          <a:xfrm>
            <a:off x="8686800" y="6537960"/>
            <a:ext cx="457200" cy="320040"/>
          </a:xfrm>
        </p:spPr>
        <p:txBody>
          <a:bodyPr/>
          <a:lstStyle/>
          <a:p>
            <a:fld id="{0FA004B2-1541-5046-B6F2-22AF56585712}" type="slidenum">
              <a:rPr lang="en-US" smtClean="0"/>
              <a:pPr/>
              <a:t>45</a:t>
            </a:fld>
            <a:endParaRPr lang="en-US"/>
          </a:p>
        </p:txBody>
      </p:sp>
      <p:sp>
        <p:nvSpPr>
          <p:cNvPr id="6" name="Segnaposto numero diapositiva 2"/>
          <p:cNvSpPr txBox="1">
            <a:spLocks/>
          </p:cNvSpPr>
          <p:nvPr/>
        </p:nvSpPr>
        <p:spPr>
          <a:xfrm>
            <a:off x="8686800" y="6537960"/>
            <a:ext cx="457200" cy="320040"/>
          </a:xfrm>
          <a:prstGeom prst="rect">
            <a:avLst/>
          </a:prstGeom>
        </p:spPr>
        <p:txBody>
          <a:bodyPr vert="horz" lIns="91440" tIns="0" rIns="91440" bIns="0" rtlCol="0" anchor="ctr" anchorCtr="0"/>
          <a:lstStyle/>
          <a:p>
            <a:pPr marL="0" marR="0" lvl="0" indent="0" algn="r" defTabSz="457200" rtl="0" eaLnBrk="1" fontAlgn="auto" latinLnBrk="0" hangingPunct="1">
              <a:lnSpc>
                <a:spcPct val="100000"/>
              </a:lnSpc>
              <a:spcBef>
                <a:spcPts val="0"/>
              </a:spcBef>
              <a:spcAft>
                <a:spcPts val="0"/>
              </a:spcAft>
              <a:buClrTx/>
              <a:buSzTx/>
              <a:buFontTx/>
              <a:buNone/>
              <a:tabLst/>
              <a:defRPr/>
            </a:pPr>
            <a:fld id="{0FA004B2-1541-5046-B6F2-22AF56585712}" type="slidenum">
              <a:rPr kumimoji="0" lang="en-US" sz="1200" b="1" i="0" u="none" strike="noStrike" kern="1200" cap="none" spc="0" normalizeH="0" baseline="0" noProof="0" smtClean="0">
                <a:ln>
                  <a:noFill/>
                </a:ln>
                <a:solidFill>
                  <a:schemeClr val="tx1">
                    <a:lumMod val="50000"/>
                    <a:lumOff val="50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45</a:t>
            </a:fld>
            <a:endParaRPr kumimoji="0" lang="en-US" sz="1200" b="1" i="0" u="none" strike="noStrike" kern="1200" cap="none" spc="0" normalizeH="0" baseline="0" noProof="0">
              <a:ln>
                <a:noFill/>
              </a:ln>
              <a:solidFill>
                <a:schemeClr val="tx1">
                  <a:lumMod val="50000"/>
                  <a:lumOff val="50000"/>
                </a:schemeClr>
              </a:solidFill>
              <a:effectLst/>
              <a:uLnTx/>
              <a:uFillTx/>
              <a:latin typeface="+mn-lt"/>
              <a:ea typeface="+mn-ea"/>
              <a:cs typeface="+mn-cs"/>
            </a:endParaRPr>
          </a:p>
        </p:txBody>
      </p:sp>
      <p:sp>
        <p:nvSpPr>
          <p:cNvPr id="7" name="Titolo 1"/>
          <p:cNvSpPr>
            <a:spLocks noGrp="1"/>
          </p:cNvSpPr>
          <p:nvPr>
            <p:ph type="title"/>
          </p:nvPr>
        </p:nvSpPr>
        <p:spPr>
          <a:xfrm>
            <a:off x="457200" y="88900"/>
            <a:ext cx="8229600" cy="914400"/>
          </a:xfrm>
        </p:spPr>
        <p:txBody>
          <a:bodyPr/>
          <a:lstStyle/>
          <a:p>
            <a:pPr algn="ctr"/>
            <a:r>
              <a:rPr lang="it-IT" b="1" dirty="0" err="1" smtClean="0">
                <a:solidFill>
                  <a:schemeClr val="accent1"/>
                </a:solidFill>
              </a:rPr>
              <a:t>Considerations</a:t>
            </a:r>
            <a:endParaRPr lang="it-IT" sz="1800" b="1" dirty="0">
              <a:solidFill>
                <a:schemeClr val="accent1"/>
              </a:solidFill>
            </a:endParaRPr>
          </a:p>
        </p:txBody>
      </p:sp>
      <p:sp>
        <p:nvSpPr>
          <p:cNvPr id="8" name="Rettangolo 7"/>
          <p:cNvSpPr/>
          <p:nvPr/>
        </p:nvSpPr>
        <p:spPr>
          <a:xfrm>
            <a:off x="308344" y="1488558"/>
            <a:ext cx="4827181" cy="2031325"/>
          </a:xfrm>
          <a:prstGeom prst="rect">
            <a:avLst/>
          </a:prstGeom>
        </p:spPr>
        <p:txBody>
          <a:bodyPr wrap="square">
            <a:spAutoFit/>
          </a:bodyPr>
          <a:lstStyle/>
          <a:p>
            <a:pPr lvl="0" algn="ctr" defTabSz="914400" fontAlgn="base">
              <a:spcBef>
                <a:spcPct val="0"/>
              </a:spcBef>
              <a:spcAft>
                <a:spcPct val="0"/>
              </a:spcAft>
            </a:pPr>
            <a:r>
              <a:rPr lang="en-US" b="1" dirty="0" smtClean="0">
                <a:solidFill>
                  <a:srgbClr val="0089B5"/>
                </a:solidFill>
                <a:latin typeface="Times" charset="0"/>
                <a:ea typeface="Times New Roman" pitchFamily="18" charset="0"/>
                <a:cs typeface="Times New Roman" pitchFamily="18" charset="0"/>
              </a:rPr>
              <a:t>PEAK VALUES</a:t>
            </a:r>
          </a:p>
          <a:p>
            <a:pPr lvl="0" defTabSz="914400" fontAlgn="base">
              <a:spcBef>
                <a:spcPct val="0"/>
              </a:spcBef>
              <a:spcAft>
                <a:spcPct val="0"/>
              </a:spcAft>
            </a:pPr>
            <a:r>
              <a:rPr lang="en-US" dirty="0" smtClean="0">
                <a:latin typeface="Times" charset="0"/>
                <a:ea typeface="Times New Roman" pitchFamily="18" charset="0"/>
                <a:cs typeface="Times New Roman" pitchFamily="18" charset="0"/>
              </a:rPr>
              <a:t>The peak value calculated by the sum of the alpha and Li contribution is about 6% higher that the values given by the neutrons. </a:t>
            </a:r>
          </a:p>
          <a:p>
            <a:pPr lvl="0" defTabSz="914400" fontAlgn="base">
              <a:spcBef>
                <a:spcPct val="0"/>
              </a:spcBef>
              <a:spcAft>
                <a:spcPct val="0"/>
              </a:spcAft>
            </a:pPr>
            <a:endParaRPr lang="en-US" dirty="0" smtClean="0">
              <a:latin typeface="Times" charset="0"/>
              <a:ea typeface="Times New Roman" pitchFamily="18" charset="0"/>
              <a:cs typeface="Times New Roman" pitchFamily="18" charset="0"/>
            </a:endParaRPr>
          </a:p>
          <a:p>
            <a:pPr lvl="0" defTabSz="914400" fontAlgn="base">
              <a:spcBef>
                <a:spcPct val="0"/>
              </a:spcBef>
              <a:spcAft>
                <a:spcPct val="0"/>
              </a:spcAft>
            </a:pPr>
            <a:r>
              <a:rPr lang="en-US" dirty="0" smtClean="0">
                <a:solidFill>
                  <a:srgbClr val="00B050"/>
                </a:solidFill>
                <a:latin typeface="Times" charset="0"/>
                <a:ea typeface="Times New Roman" pitchFamily="18" charset="0"/>
                <a:cs typeface="Times New Roman" pitchFamily="18" charset="0"/>
              </a:rPr>
              <a:t>This because we assume that every neutron reacts with </a:t>
            </a:r>
            <a:r>
              <a:rPr lang="en-US" baseline="30000" dirty="0" smtClean="0">
                <a:solidFill>
                  <a:srgbClr val="00B050"/>
                </a:solidFill>
                <a:latin typeface="Times" charset="0"/>
                <a:ea typeface="Times New Roman" pitchFamily="18" charset="0"/>
                <a:cs typeface="Times New Roman" pitchFamily="18" charset="0"/>
              </a:rPr>
              <a:t>10</a:t>
            </a:r>
            <a:r>
              <a:rPr lang="en-US" dirty="0" smtClean="0">
                <a:solidFill>
                  <a:srgbClr val="00B050"/>
                </a:solidFill>
                <a:latin typeface="Times" charset="0"/>
                <a:ea typeface="Times New Roman" pitchFamily="18" charset="0"/>
                <a:cs typeface="Times New Roman" pitchFamily="18" charset="0"/>
              </a:rPr>
              <a:t>B realizing one Li and one alpha particle. </a:t>
            </a:r>
            <a:endParaRPr lang="it-IT" dirty="0" smtClean="0">
              <a:solidFill>
                <a:srgbClr val="00B050"/>
              </a:solidFill>
              <a:latin typeface="Arial" pitchFamily="34" charset="0"/>
              <a:cs typeface="Arial" pitchFamily="34" charset="0"/>
            </a:endParaRPr>
          </a:p>
        </p:txBody>
      </p:sp>
      <p:pic>
        <p:nvPicPr>
          <p:cNvPr id="9" name="Picture 2"/>
          <p:cNvPicPr>
            <a:picLocks noChangeAspect="1" noChangeArrowheads="1"/>
          </p:cNvPicPr>
          <p:nvPr/>
        </p:nvPicPr>
        <p:blipFill>
          <a:blip r:embed="rId2" cstate="print"/>
          <a:srcRect l="2614" t="2509" r="8714" b="12544"/>
          <a:stretch>
            <a:fillRect/>
          </a:stretch>
        </p:blipFill>
        <p:spPr bwMode="auto">
          <a:xfrm>
            <a:off x="4962672" y="1003300"/>
            <a:ext cx="4020405" cy="2672559"/>
          </a:xfrm>
          <a:prstGeom prst="rect">
            <a:avLst/>
          </a:prstGeom>
          <a:noFill/>
          <a:ln w="9525">
            <a:noFill/>
            <a:miter lim="800000"/>
            <a:headEnd/>
            <a:tailEnd/>
          </a:ln>
        </p:spPr>
      </p:pic>
      <p:sp>
        <p:nvSpPr>
          <p:cNvPr id="10" name="Rettangolo 9"/>
          <p:cNvSpPr/>
          <p:nvPr/>
        </p:nvSpPr>
        <p:spPr>
          <a:xfrm>
            <a:off x="457200" y="4114800"/>
            <a:ext cx="4572000" cy="2308324"/>
          </a:xfrm>
          <a:prstGeom prst="rect">
            <a:avLst/>
          </a:prstGeom>
        </p:spPr>
        <p:txBody>
          <a:bodyPr>
            <a:spAutoFit/>
          </a:bodyPr>
          <a:lstStyle/>
          <a:p>
            <a:pPr lvl="0" algn="ctr" defTabSz="914400" eaLnBrk="0" fontAlgn="base" hangingPunct="0">
              <a:spcBef>
                <a:spcPct val="0"/>
              </a:spcBef>
              <a:spcAft>
                <a:spcPct val="0"/>
              </a:spcAft>
            </a:pPr>
            <a:r>
              <a:rPr lang="en-US" b="1" dirty="0" smtClean="0">
                <a:solidFill>
                  <a:srgbClr val="0089B5"/>
                </a:solidFill>
                <a:latin typeface="Times" charset="0"/>
                <a:ea typeface="Times New Roman" pitchFamily="18" charset="0"/>
                <a:cs typeface="Times New Roman" pitchFamily="18" charset="0"/>
              </a:rPr>
              <a:t>MEAN VALUES</a:t>
            </a:r>
            <a:endParaRPr lang="en-US" dirty="0" smtClean="0">
              <a:solidFill>
                <a:srgbClr val="0089B5"/>
              </a:solidFill>
              <a:latin typeface="Times" charset="0"/>
              <a:ea typeface="Times New Roman" pitchFamily="18" charset="0"/>
              <a:cs typeface="Times New Roman" pitchFamily="18" charset="0"/>
            </a:endParaRPr>
          </a:p>
          <a:p>
            <a:pPr lvl="0" defTabSz="914400" eaLnBrk="0" fontAlgn="base" hangingPunct="0">
              <a:spcBef>
                <a:spcPct val="0"/>
              </a:spcBef>
              <a:spcAft>
                <a:spcPct val="0"/>
              </a:spcAft>
            </a:pPr>
            <a:r>
              <a:rPr lang="en-US" dirty="0" smtClean="0">
                <a:latin typeface="Times" charset="0"/>
                <a:ea typeface="Times New Roman" pitchFamily="18" charset="0"/>
                <a:cs typeface="Times New Roman" pitchFamily="18" charset="0"/>
              </a:rPr>
              <a:t>For the mean DPA calculated by the sum of the alpha and Li contribution is about 1% lower that the DPA induced by the neutrons.</a:t>
            </a:r>
          </a:p>
          <a:p>
            <a:pPr lvl="0" defTabSz="914400" eaLnBrk="0" fontAlgn="base" hangingPunct="0">
              <a:spcBef>
                <a:spcPct val="0"/>
              </a:spcBef>
              <a:spcAft>
                <a:spcPct val="0"/>
              </a:spcAft>
            </a:pPr>
            <a:r>
              <a:rPr lang="en-US" dirty="0" smtClean="0">
                <a:latin typeface="Times" charset="0"/>
                <a:ea typeface="Times New Roman" pitchFamily="18" charset="0"/>
                <a:cs typeface="Times New Roman" pitchFamily="18" charset="0"/>
              </a:rPr>
              <a:t> </a:t>
            </a:r>
          </a:p>
          <a:p>
            <a:pPr lvl="0" defTabSz="914400" eaLnBrk="0" fontAlgn="base" hangingPunct="0">
              <a:spcBef>
                <a:spcPct val="0"/>
              </a:spcBef>
              <a:spcAft>
                <a:spcPct val="0"/>
              </a:spcAft>
            </a:pPr>
            <a:r>
              <a:rPr lang="en-US" dirty="0" smtClean="0">
                <a:solidFill>
                  <a:srgbClr val="FF0000"/>
                </a:solidFill>
                <a:latin typeface="Times" charset="0"/>
                <a:ea typeface="Times New Roman" pitchFamily="18" charset="0"/>
                <a:cs typeface="Times New Roman" pitchFamily="18" charset="0"/>
              </a:rPr>
              <a:t>This is probably due to the statistics, and anyway this value (the mean DPA)  in our analysis is less important, as explained before. </a:t>
            </a:r>
            <a:endParaRPr lang="it-IT" dirty="0" smtClean="0">
              <a:solidFill>
                <a:srgbClr val="FF0000"/>
              </a:solidFill>
              <a:latin typeface="Arial" pitchFamily="34" charset="0"/>
              <a:cs typeface="Arial" pitchFamily="34" charset="0"/>
            </a:endParaRPr>
          </a:p>
        </p:txBody>
      </p:sp>
      <p:pic>
        <p:nvPicPr>
          <p:cNvPr id="11" name="Picture 2"/>
          <p:cNvPicPr>
            <a:picLocks noChangeAspect="1" noChangeArrowheads="1"/>
          </p:cNvPicPr>
          <p:nvPr/>
        </p:nvPicPr>
        <p:blipFill>
          <a:blip r:embed="rId3" cstate="print"/>
          <a:srcRect l="4356" t="2509" r="8714" b="12544"/>
          <a:stretch>
            <a:fillRect/>
          </a:stretch>
        </p:blipFill>
        <p:spPr bwMode="auto">
          <a:xfrm>
            <a:off x="4962672" y="3675859"/>
            <a:ext cx="4102733" cy="2779200"/>
          </a:xfrm>
          <a:prstGeom prst="rect">
            <a:avLst/>
          </a:prstGeom>
          <a:noFill/>
          <a:ln w="9525">
            <a:noFill/>
            <a:miter lim="800000"/>
            <a:headEnd/>
            <a:tailEnd/>
          </a:ln>
        </p:spPr>
      </p:pic>
      <p:sp>
        <p:nvSpPr>
          <p:cNvPr id="12" name="Segnaposto piè di pagina 4"/>
          <p:cNvSpPr>
            <a:spLocks noGrp="1"/>
          </p:cNvSpPr>
          <p:nvPr>
            <p:ph type="ftr" sz="quarter" idx="11"/>
          </p:nvPr>
        </p:nvSpPr>
        <p:spPr>
          <a:xfrm>
            <a:off x="3067842" y="6423124"/>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olo 1"/>
          <p:cNvSpPr>
            <a:spLocks noGrp="1"/>
          </p:cNvSpPr>
          <p:nvPr>
            <p:ph type="title"/>
          </p:nvPr>
        </p:nvSpPr>
        <p:spPr>
          <a:xfrm>
            <a:off x="457200" y="88900"/>
            <a:ext cx="8229600" cy="914400"/>
          </a:xfrm>
        </p:spPr>
        <p:txBody>
          <a:bodyPr/>
          <a:lstStyle/>
          <a:p>
            <a:pPr algn="ctr"/>
            <a:r>
              <a:rPr lang="it-IT" b="1" dirty="0" err="1" smtClean="0">
                <a:solidFill>
                  <a:schemeClr val="accent1"/>
                </a:solidFill>
              </a:rPr>
              <a:t>Is</a:t>
            </a:r>
            <a:r>
              <a:rPr lang="it-IT" b="1" dirty="0" smtClean="0">
                <a:solidFill>
                  <a:schemeClr val="accent1"/>
                </a:solidFill>
              </a:rPr>
              <a:t> the </a:t>
            </a:r>
            <a:r>
              <a:rPr lang="it-IT" b="1" dirty="0" err="1" smtClean="0">
                <a:solidFill>
                  <a:schemeClr val="accent1"/>
                </a:solidFill>
              </a:rPr>
              <a:t>Boron</a:t>
            </a:r>
            <a:r>
              <a:rPr lang="it-IT" b="1" dirty="0" smtClean="0">
                <a:solidFill>
                  <a:schemeClr val="accent1"/>
                </a:solidFill>
              </a:rPr>
              <a:t> </a:t>
            </a:r>
            <a:r>
              <a:rPr lang="it-IT" b="1" dirty="0" err="1" smtClean="0">
                <a:solidFill>
                  <a:schemeClr val="accent1"/>
                </a:solidFill>
              </a:rPr>
              <a:t>consumpion</a:t>
            </a:r>
            <a:r>
              <a:rPr lang="it-IT" b="1" dirty="0" smtClean="0">
                <a:solidFill>
                  <a:schemeClr val="accent1"/>
                </a:solidFill>
              </a:rPr>
              <a:t> a </a:t>
            </a:r>
            <a:r>
              <a:rPr lang="it-IT" b="1" dirty="0" err="1" smtClean="0">
                <a:solidFill>
                  <a:schemeClr val="accent1"/>
                </a:solidFill>
              </a:rPr>
              <a:t>worry</a:t>
            </a:r>
            <a:r>
              <a:rPr lang="it-IT" b="1" dirty="0" smtClean="0">
                <a:solidFill>
                  <a:schemeClr val="accent1"/>
                </a:solidFill>
              </a:rPr>
              <a:t> ?</a:t>
            </a:r>
            <a:endParaRPr lang="it-IT" sz="1800" b="1" dirty="0">
              <a:solidFill>
                <a:schemeClr val="accent1"/>
              </a:solidFill>
            </a:endParaRPr>
          </a:p>
        </p:txBody>
      </p:sp>
      <p:graphicFrame>
        <p:nvGraphicFramePr>
          <p:cNvPr id="8" name="Oggetto 7"/>
          <p:cNvGraphicFramePr>
            <a:graphicFrameLocks noChangeAspect="1"/>
          </p:cNvGraphicFramePr>
          <p:nvPr/>
        </p:nvGraphicFramePr>
        <p:xfrm>
          <a:off x="737917" y="1584250"/>
          <a:ext cx="3050118" cy="659219"/>
        </p:xfrm>
        <a:graphic>
          <a:graphicData uri="http://schemas.openxmlformats.org/presentationml/2006/ole">
            <p:oleObj spid="_x0000_s38914" name="Equation" r:id="rId3" imgW="1117600" imgH="241300" progId="Equation.3">
              <p:embed/>
            </p:oleObj>
          </a:graphicData>
        </a:graphic>
      </p:graphicFrame>
      <p:grpSp>
        <p:nvGrpSpPr>
          <p:cNvPr id="12" name="Gruppo 11"/>
          <p:cNvGrpSpPr/>
          <p:nvPr/>
        </p:nvGrpSpPr>
        <p:grpSpPr>
          <a:xfrm>
            <a:off x="5028297" y="1329070"/>
            <a:ext cx="3477750" cy="2594344"/>
            <a:chOff x="6067283" y="1916471"/>
            <a:chExt cx="2878824" cy="2191505"/>
          </a:xfrm>
        </p:grpSpPr>
        <p:pic>
          <p:nvPicPr>
            <p:cNvPr id="13" name="Immagine 12" descr="C:\Users\Andre\Downloads\sigmaPlot (3).png"/>
            <p:cNvPicPr/>
            <p:nvPr/>
          </p:nvPicPr>
          <p:blipFill>
            <a:blip r:embed="rId4" cstate="print"/>
            <a:srcRect/>
            <a:stretch>
              <a:fillRect/>
            </a:stretch>
          </p:blipFill>
          <p:spPr bwMode="auto">
            <a:xfrm>
              <a:off x="6067283" y="1916471"/>
              <a:ext cx="2878824" cy="2191505"/>
            </a:xfrm>
            <a:prstGeom prst="rect">
              <a:avLst/>
            </a:prstGeom>
            <a:noFill/>
            <a:ln w="9525">
              <a:noFill/>
              <a:miter lim="800000"/>
              <a:headEnd/>
              <a:tailEnd/>
            </a:ln>
          </p:spPr>
        </p:pic>
        <p:cxnSp>
          <p:nvCxnSpPr>
            <p:cNvPr id="14" name="Connettore 2 13"/>
            <p:cNvCxnSpPr/>
            <p:nvPr/>
          </p:nvCxnSpPr>
          <p:spPr>
            <a:xfrm>
              <a:off x="8271164" y="2657041"/>
              <a:ext cx="318605" cy="663716"/>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15" name="Connettore 2 14"/>
            <p:cNvCxnSpPr/>
            <p:nvPr/>
          </p:nvCxnSpPr>
          <p:spPr>
            <a:xfrm flipV="1">
              <a:off x="6892119" y="2502662"/>
              <a:ext cx="225108" cy="744561"/>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CasellaDiTesto 15"/>
            <p:cNvSpPr txBox="1"/>
            <p:nvPr/>
          </p:nvSpPr>
          <p:spPr>
            <a:xfrm>
              <a:off x="6562354" y="3247223"/>
              <a:ext cx="806284" cy="307777"/>
            </a:xfrm>
            <a:prstGeom prst="rect">
              <a:avLst/>
            </a:prstGeom>
            <a:noFill/>
          </p:spPr>
          <p:txBody>
            <a:bodyPr wrap="square" rtlCol="0">
              <a:spAutoFit/>
            </a:bodyPr>
            <a:lstStyle/>
            <a:p>
              <a:r>
                <a:rPr lang="it-IT" sz="1400" dirty="0" err="1" smtClean="0">
                  <a:solidFill>
                    <a:srgbClr val="FF0000"/>
                  </a:solidFill>
                </a:rPr>
                <a:t>Thermal</a:t>
              </a:r>
              <a:endParaRPr lang="it-IT" sz="1400" dirty="0">
                <a:solidFill>
                  <a:srgbClr val="FF0000"/>
                </a:solidFill>
              </a:endParaRPr>
            </a:p>
          </p:txBody>
        </p:sp>
        <p:sp>
          <p:nvSpPr>
            <p:cNvPr id="17" name="CasellaDiTesto 16"/>
            <p:cNvSpPr txBox="1"/>
            <p:nvPr/>
          </p:nvSpPr>
          <p:spPr>
            <a:xfrm>
              <a:off x="7904857" y="2318487"/>
              <a:ext cx="732614" cy="307777"/>
            </a:xfrm>
            <a:prstGeom prst="rect">
              <a:avLst/>
            </a:prstGeom>
            <a:noFill/>
          </p:spPr>
          <p:txBody>
            <a:bodyPr wrap="square" rtlCol="0">
              <a:spAutoFit/>
            </a:bodyPr>
            <a:lstStyle/>
            <a:p>
              <a:r>
                <a:rPr lang="it-IT" sz="1400" dirty="0" smtClean="0"/>
                <a:t>1 </a:t>
              </a:r>
              <a:r>
                <a:rPr lang="it-IT" sz="1400" dirty="0" err="1" smtClean="0"/>
                <a:t>MeV</a:t>
              </a:r>
              <a:endParaRPr lang="it-IT" sz="1400" dirty="0"/>
            </a:p>
          </p:txBody>
        </p:sp>
      </p:grpSp>
      <p:sp>
        <p:nvSpPr>
          <p:cNvPr id="18" name="Rettangolo 17"/>
          <p:cNvSpPr/>
          <p:nvPr/>
        </p:nvSpPr>
        <p:spPr>
          <a:xfrm>
            <a:off x="276862" y="2243469"/>
            <a:ext cx="1800429" cy="369332"/>
          </a:xfrm>
          <a:prstGeom prst="rect">
            <a:avLst/>
          </a:prstGeom>
        </p:spPr>
        <p:txBody>
          <a:bodyPr wrap="none">
            <a:spAutoFit/>
          </a:bodyPr>
          <a:lstStyle/>
          <a:p>
            <a:pPr algn="ctr"/>
            <a:r>
              <a:rPr lang="it-IT" dirty="0" err="1" smtClean="0">
                <a:latin typeface="Symbol" pitchFamily="18" charset="2"/>
              </a:rPr>
              <a:t>s</a:t>
            </a:r>
            <a:r>
              <a:rPr lang="it-IT" baseline="-25000" dirty="0" err="1" smtClean="0"/>
              <a:t>term</a:t>
            </a:r>
            <a:r>
              <a:rPr lang="it-IT" baseline="-25000" dirty="0" smtClean="0"/>
              <a:t> </a:t>
            </a:r>
            <a:r>
              <a:rPr lang="it-IT" dirty="0" smtClean="0"/>
              <a:t>=4.2 x 10</a:t>
            </a:r>
            <a:r>
              <a:rPr lang="it-IT" baseline="30000" dirty="0" smtClean="0"/>
              <a:t>3</a:t>
            </a:r>
            <a:r>
              <a:rPr lang="it-IT" dirty="0" smtClean="0"/>
              <a:t> b</a:t>
            </a:r>
            <a:endParaRPr lang="it-IT" dirty="0"/>
          </a:p>
        </p:txBody>
      </p:sp>
      <p:sp>
        <p:nvSpPr>
          <p:cNvPr id="19" name="Rettangolo 18"/>
          <p:cNvSpPr/>
          <p:nvPr/>
        </p:nvSpPr>
        <p:spPr>
          <a:xfrm>
            <a:off x="2178276" y="2243469"/>
            <a:ext cx="1959190" cy="369332"/>
          </a:xfrm>
          <a:prstGeom prst="rect">
            <a:avLst/>
          </a:prstGeom>
        </p:spPr>
        <p:txBody>
          <a:bodyPr wrap="none">
            <a:spAutoFit/>
          </a:bodyPr>
          <a:lstStyle/>
          <a:p>
            <a:pPr algn="ctr"/>
            <a:r>
              <a:rPr lang="it-IT" dirty="0" smtClean="0">
                <a:latin typeface="Symbol" pitchFamily="18" charset="2"/>
              </a:rPr>
              <a:t>s</a:t>
            </a:r>
            <a:r>
              <a:rPr lang="it-IT" baseline="-25000" dirty="0" smtClean="0"/>
              <a:t>1MeV</a:t>
            </a:r>
            <a:r>
              <a:rPr lang="it-IT" dirty="0" smtClean="0"/>
              <a:t> =2.2 x 10</a:t>
            </a:r>
            <a:r>
              <a:rPr lang="it-IT" baseline="30000" dirty="0" smtClean="0"/>
              <a:t>-1</a:t>
            </a:r>
            <a:r>
              <a:rPr lang="it-IT" dirty="0" smtClean="0"/>
              <a:t> b</a:t>
            </a:r>
            <a:endParaRPr lang="it-IT" dirty="0"/>
          </a:p>
        </p:txBody>
      </p:sp>
      <p:sp>
        <p:nvSpPr>
          <p:cNvPr id="22" name="Rettangolo 21"/>
          <p:cNvSpPr/>
          <p:nvPr/>
        </p:nvSpPr>
        <p:spPr>
          <a:xfrm>
            <a:off x="494417" y="2719773"/>
            <a:ext cx="3367717" cy="369332"/>
          </a:xfrm>
          <a:prstGeom prst="rect">
            <a:avLst/>
          </a:prstGeom>
        </p:spPr>
        <p:txBody>
          <a:bodyPr wrap="none">
            <a:spAutoFit/>
          </a:bodyPr>
          <a:lstStyle/>
          <a:p>
            <a:r>
              <a:rPr lang="en-GB" dirty="0" smtClean="0">
                <a:solidFill>
                  <a:srgbClr val="FF0000"/>
                </a:solidFill>
              </a:rPr>
              <a:t>1.5×10</a:t>
            </a:r>
            <a:r>
              <a:rPr lang="en-GB" baseline="30000" dirty="0" smtClean="0">
                <a:solidFill>
                  <a:srgbClr val="FF0000"/>
                </a:solidFill>
              </a:rPr>
              <a:t>4 </a:t>
            </a:r>
            <a:r>
              <a:rPr lang="en-GB" dirty="0" smtClean="0">
                <a:solidFill>
                  <a:srgbClr val="FF0000"/>
                </a:solidFill>
              </a:rPr>
              <a:t>b at 20 K (E</a:t>
            </a:r>
            <a:r>
              <a:rPr lang="en-GB" baseline="-25000" dirty="0" smtClean="0">
                <a:solidFill>
                  <a:srgbClr val="FF0000"/>
                </a:solidFill>
              </a:rPr>
              <a:t>n</a:t>
            </a:r>
            <a:r>
              <a:rPr lang="en-GB" dirty="0" smtClean="0">
                <a:solidFill>
                  <a:srgbClr val="FF0000"/>
                </a:solidFill>
              </a:rPr>
              <a:t>=0.0017 </a:t>
            </a:r>
            <a:r>
              <a:rPr lang="en-GB" dirty="0" err="1" smtClean="0">
                <a:solidFill>
                  <a:srgbClr val="FF0000"/>
                </a:solidFill>
              </a:rPr>
              <a:t>eV</a:t>
            </a:r>
            <a:r>
              <a:rPr lang="en-GB" dirty="0" smtClean="0">
                <a:solidFill>
                  <a:srgbClr val="FF0000"/>
                </a:solidFill>
              </a:rPr>
              <a:t>) </a:t>
            </a:r>
            <a:endParaRPr lang="it-IT" dirty="0"/>
          </a:p>
        </p:txBody>
      </p:sp>
      <p:sp>
        <p:nvSpPr>
          <p:cNvPr id="23" name="CasellaDiTesto 22"/>
          <p:cNvSpPr txBox="1"/>
          <p:nvPr/>
        </p:nvSpPr>
        <p:spPr>
          <a:xfrm>
            <a:off x="0" y="4281284"/>
            <a:ext cx="9144000" cy="1015663"/>
          </a:xfrm>
          <a:prstGeom prst="rect">
            <a:avLst/>
          </a:prstGeom>
          <a:noFill/>
        </p:spPr>
        <p:txBody>
          <a:bodyPr wrap="square" rtlCol="0">
            <a:spAutoFit/>
          </a:bodyPr>
          <a:lstStyle/>
          <a:p>
            <a:r>
              <a:rPr lang="en-GB" dirty="0" smtClean="0"/>
              <a:t>As from the data before the n entering the SCL inside the CM (Option 2) are about 3.2 n/event. </a:t>
            </a:r>
          </a:p>
          <a:p>
            <a:r>
              <a:rPr lang="en-GB" dirty="0" smtClean="0"/>
              <a:t>At an integrated luminosity of 3000 fb</a:t>
            </a:r>
            <a:r>
              <a:rPr lang="en-GB" baseline="30000" dirty="0" smtClean="0"/>
              <a:t>-1</a:t>
            </a:r>
            <a:r>
              <a:rPr lang="en-GB" dirty="0" smtClean="0"/>
              <a:t> LHC will collect about 3·10</a:t>
            </a:r>
            <a:r>
              <a:rPr lang="en-GB" baseline="30000" dirty="0" smtClean="0"/>
              <a:t>17</a:t>
            </a:r>
            <a:r>
              <a:rPr lang="en-GB" dirty="0" smtClean="0"/>
              <a:t> p-p events, so the </a:t>
            </a:r>
          </a:p>
          <a:p>
            <a:r>
              <a:rPr lang="en-GB" b="1" dirty="0" smtClean="0"/>
              <a:t>			</a:t>
            </a:r>
            <a:r>
              <a:rPr lang="en-GB" sz="2400" b="1" dirty="0" smtClean="0">
                <a:solidFill>
                  <a:srgbClr val="FF0000"/>
                </a:solidFill>
              </a:rPr>
              <a:t>total amount  of n in the SCL will be about 1·10</a:t>
            </a:r>
            <a:r>
              <a:rPr lang="en-GB" sz="2400" b="1" baseline="30000" dirty="0" smtClean="0">
                <a:solidFill>
                  <a:srgbClr val="FF0000"/>
                </a:solidFill>
              </a:rPr>
              <a:t>18</a:t>
            </a:r>
            <a:r>
              <a:rPr lang="en-GB" sz="2400" baseline="30000" dirty="0" smtClean="0">
                <a:solidFill>
                  <a:srgbClr val="FF0000"/>
                </a:solidFill>
              </a:rPr>
              <a:t> </a:t>
            </a:r>
            <a:r>
              <a:rPr lang="en-GB" dirty="0" smtClean="0">
                <a:solidFill>
                  <a:srgbClr val="FF0000"/>
                </a:solidFill>
              </a:rPr>
              <a:t>. </a:t>
            </a:r>
            <a:r>
              <a:rPr lang="en-GB" dirty="0" smtClean="0"/>
              <a:t> </a:t>
            </a:r>
            <a:endParaRPr lang="it-IT" b="1" dirty="0">
              <a:solidFill>
                <a:srgbClr val="00B050"/>
              </a:solidFill>
            </a:endParaRPr>
          </a:p>
        </p:txBody>
      </p:sp>
      <p:sp>
        <p:nvSpPr>
          <p:cNvPr id="20"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57200" y="274638"/>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70C0"/>
                </a:solidFill>
                <a:effectLst/>
                <a:uLnTx/>
                <a:uFillTx/>
                <a:latin typeface="+mj-lt"/>
                <a:ea typeface="+mj-ea"/>
                <a:cs typeface="+mj-cs"/>
              </a:rPr>
              <a:t>Number of </a:t>
            </a:r>
            <a:r>
              <a:rPr kumimoji="0" lang="en-US" sz="4000" b="1" i="0" u="none" strike="noStrike" kern="1200" cap="none" spc="0" normalizeH="0" baseline="30000" noProof="0" dirty="0" smtClean="0">
                <a:ln>
                  <a:noFill/>
                </a:ln>
                <a:solidFill>
                  <a:srgbClr val="0070C0"/>
                </a:solidFill>
                <a:effectLst/>
                <a:uLnTx/>
                <a:uFillTx/>
                <a:latin typeface="+mj-lt"/>
                <a:ea typeface="+mj-ea"/>
                <a:cs typeface="+mj-cs"/>
              </a:rPr>
              <a:t>10</a:t>
            </a:r>
            <a:r>
              <a:rPr kumimoji="0" lang="en-US" sz="4000" b="1" i="0" u="none" strike="noStrike" kern="1200" cap="none" spc="0" normalizeH="0" baseline="0" noProof="0" dirty="0" smtClean="0">
                <a:ln>
                  <a:noFill/>
                </a:ln>
                <a:solidFill>
                  <a:srgbClr val="0070C0"/>
                </a:solidFill>
                <a:effectLst/>
                <a:uLnTx/>
                <a:uFillTx/>
                <a:latin typeface="+mj-lt"/>
                <a:ea typeface="+mj-ea"/>
                <a:cs typeface="+mj-cs"/>
              </a:rPr>
              <a:t>B Target in the SC Link</a:t>
            </a:r>
            <a:r>
              <a:rPr kumimoji="0" lang="it-IT" sz="4000" b="0" i="0" u="none" strike="noStrike" kern="1200" cap="none" spc="0" normalizeH="0" baseline="0" noProof="0" dirty="0" smtClean="0">
                <a:ln>
                  <a:noFill/>
                </a:ln>
                <a:solidFill>
                  <a:srgbClr val="002060"/>
                </a:solidFill>
                <a:effectLst>
                  <a:outerShdw blurRad="63500" dist="63500" dir="2700000" algn="tl" rotWithShape="0">
                    <a:schemeClr val="bg1">
                      <a:lumMod val="75000"/>
                      <a:alpha val="50000"/>
                    </a:schemeClr>
                  </a:outerShdw>
                </a:effectLst>
                <a:uLnTx/>
                <a:uFillTx/>
                <a:latin typeface="+mj-lt"/>
                <a:ea typeface="+mj-ea"/>
                <a:cs typeface="+mj-cs"/>
              </a:rPr>
              <a:t/>
            </a:r>
            <a:br>
              <a:rPr kumimoji="0" lang="it-IT" sz="4000" b="0" i="0" u="none" strike="noStrike" kern="1200" cap="none" spc="0" normalizeH="0" baseline="0" noProof="0" dirty="0" smtClean="0">
                <a:ln>
                  <a:noFill/>
                </a:ln>
                <a:solidFill>
                  <a:srgbClr val="002060"/>
                </a:solidFill>
                <a:effectLst>
                  <a:outerShdw blurRad="63500" dist="63500" dir="2700000" algn="tl" rotWithShape="0">
                    <a:schemeClr val="bg1">
                      <a:lumMod val="75000"/>
                      <a:alpha val="50000"/>
                    </a:schemeClr>
                  </a:outerShdw>
                </a:effectLst>
                <a:uLnTx/>
                <a:uFillTx/>
                <a:latin typeface="+mj-lt"/>
                <a:ea typeface="+mj-ea"/>
                <a:cs typeface="+mj-cs"/>
              </a:rPr>
            </a:br>
            <a:endParaRPr kumimoji="0" lang="it-IT" sz="2000" b="0" i="0" u="none" strike="noStrike" kern="1200" cap="none" spc="0" normalizeH="0" baseline="0" noProof="0" dirty="0">
              <a:ln>
                <a:noFill/>
              </a:ln>
              <a:solidFill>
                <a:schemeClr val="accent1"/>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3" name="Segnaposto numero diapositiva 16"/>
          <p:cNvSpPr>
            <a:spLocks noGrp="1"/>
          </p:cNvSpPr>
          <p:nvPr>
            <p:ph type="sldNum" sz="quarter" idx="12"/>
          </p:nvPr>
        </p:nvSpPr>
        <p:spPr>
          <a:xfrm>
            <a:off x="8686800" y="6537960"/>
            <a:ext cx="457200" cy="320040"/>
          </a:xfrm>
        </p:spPr>
        <p:txBody>
          <a:bodyPr/>
          <a:lstStyle/>
          <a:p>
            <a:fld id="{0FA004B2-1541-5046-B6F2-22AF56585712}" type="slidenum">
              <a:rPr lang="en-US" smtClean="0"/>
              <a:pPr/>
              <a:t>47</a:t>
            </a:fld>
            <a:endParaRPr lang="en-US"/>
          </a:p>
        </p:txBody>
      </p:sp>
      <p:graphicFrame>
        <p:nvGraphicFramePr>
          <p:cNvPr id="5" name="Oggetto 4"/>
          <p:cNvGraphicFramePr>
            <a:graphicFrameLocks noChangeAspect="1"/>
          </p:cNvGraphicFramePr>
          <p:nvPr>
            <p:extLst>
              <p:ext uri="{D42A27DB-BD31-4B8C-83A1-F6EECF244321}">
                <p14:modId xmlns="" xmlns:p14="http://schemas.microsoft.com/office/powerpoint/2010/main" val="1333084340"/>
              </p:ext>
            </p:extLst>
          </p:nvPr>
        </p:nvGraphicFramePr>
        <p:xfrm>
          <a:off x="4120786" y="1260672"/>
          <a:ext cx="6388925" cy="3448110"/>
        </p:xfrm>
        <a:graphic>
          <a:graphicData uri="http://schemas.openxmlformats.org/presentationml/2006/ole">
            <p:oleObj spid="_x0000_s39938" name="Documento" r:id="rId3" imgW="5920991" imgH="3069469" progId="Word.Document.12">
              <p:embed/>
            </p:oleObj>
          </a:graphicData>
        </a:graphic>
      </p:graphicFrame>
      <p:grpSp>
        <p:nvGrpSpPr>
          <p:cNvPr id="6" name="Gruppo 5"/>
          <p:cNvGrpSpPr/>
          <p:nvPr/>
        </p:nvGrpSpPr>
        <p:grpSpPr>
          <a:xfrm>
            <a:off x="105752" y="897041"/>
            <a:ext cx="4550283" cy="2676372"/>
            <a:chOff x="4258755" y="2520845"/>
            <a:chExt cx="4550283" cy="2676372"/>
          </a:xfrm>
        </p:grpSpPr>
        <p:grpSp>
          <p:nvGrpSpPr>
            <p:cNvPr id="7" name="Gruppo 22"/>
            <p:cNvGrpSpPr/>
            <p:nvPr/>
          </p:nvGrpSpPr>
          <p:grpSpPr>
            <a:xfrm>
              <a:off x="4258755" y="2520845"/>
              <a:ext cx="2192910" cy="2676372"/>
              <a:chOff x="4258755" y="2520845"/>
              <a:chExt cx="2192910" cy="2676372"/>
            </a:xfrm>
          </p:grpSpPr>
          <p:sp>
            <p:nvSpPr>
              <p:cNvPr id="15" name="TextBox 6"/>
              <p:cNvSpPr txBox="1"/>
              <p:nvPr/>
            </p:nvSpPr>
            <p:spPr>
              <a:xfrm>
                <a:off x="4434150" y="4797107"/>
                <a:ext cx="1842119" cy="400110"/>
              </a:xfrm>
              <a:prstGeom prst="rect">
                <a:avLst/>
              </a:prstGeom>
              <a:noFill/>
              <a:ln w="34925">
                <a:solidFill>
                  <a:srgbClr val="0036A2"/>
                </a:solidFill>
              </a:ln>
            </p:spPr>
            <p:txBody>
              <a:bodyPr wrap="square" rtlCol="0">
                <a:spAutoFit/>
              </a:bodyPr>
              <a:lstStyle/>
              <a:p>
                <a:r>
                  <a:rPr lang="en-GB" sz="2000" dirty="0" smtClean="0">
                    <a:solidFill>
                      <a:srgbClr val="0036A2"/>
                    </a:solidFill>
                    <a:sym typeface="Symbol"/>
                  </a:rPr>
                  <a:t></a:t>
                </a:r>
                <a:r>
                  <a:rPr lang="en-GB" sz="2000" dirty="0" err="1" smtClean="0">
                    <a:solidFill>
                      <a:srgbClr val="0036A2"/>
                    </a:solidFill>
                    <a:sym typeface="Symbol"/>
                  </a:rPr>
                  <a:t>ext</a:t>
                </a:r>
                <a:r>
                  <a:rPr lang="en-GB" sz="2000" dirty="0" smtClean="0">
                    <a:solidFill>
                      <a:srgbClr val="0036A2"/>
                    </a:solidFill>
                    <a:sym typeface="Symbol"/>
                  </a:rPr>
                  <a:t>  65 mm</a:t>
                </a:r>
                <a:endParaRPr lang="en-GB" sz="2000" dirty="0">
                  <a:solidFill>
                    <a:srgbClr val="0036A2"/>
                  </a:solidFill>
                </a:endParaRPr>
              </a:p>
            </p:txBody>
          </p:sp>
          <p:pic>
            <p:nvPicPr>
              <p:cNvPr id="16" name="Picture 9"/>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l="5908" t="538" r="5013" b="3475"/>
              <a:stretch/>
            </p:blipFill>
            <p:spPr bwMode="auto">
              <a:xfrm>
                <a:off x="4258755" y="2520845"/>
                <a:ext cx="2192910" cy="2189744"/>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grpSp>
          <p:nvGrpSpPr>
            <p:cNvPr id="8" name="Group 7"/>
            <p:cNvGrpSpPr/>
            <p:nvPr/>
          </p:nvGrpSpPr>
          <p:grpSpPr>
            <a:xfrm>
              <a:off x="6520331" y="2816704"/>
              <a:ext cx="2288707" cy="1229551"/>
              <a:chOff x="401636" y="935592"/>
              <a:chExt cx="3058299" cy="1618288"/>
            </a:xfrm>
          </p:grpSpPr>
          <p:pic>
            <p:nvPicPr>
              <p:cNvPr id="9" name="Picture 7"/>
              <p:cNvPicPr>
                <a:picLocks noChangeAspect="1" noChangeArrowheads="1"/>
              </p:cNvPicPr>
              <p:nvPr/>
            </p:nvPicPr>
            <p:blipFill>
              <a:blip r:embed="rId5" cstate="email">
                <a:extLst>
                  <a:ext uri="{28A0092B-C50C-407E-A947-70E740481C1C}">
                    <a14:useLocalDpi xmlns="" xmlns:a14="http://schemas.microsoft.com/office/drawing/2010/main" val="0"/>
                  </a:ext>
                </a:extLst>
              </a:blip>
              <a:srcRect/>
              <a:stretch>
                <a:fillRect/>
              </a:stretch>
            </p:blipFill>
            <p:spPr bwMode="auto">
              <a:xfrm>
                <a:off x="401636" y="1952625"/>
                <a:ext cx="781050" cy="56197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0" name="TextBox 17"/>
              <p:cNvSpPr txBox="1"/>
              <p:nvPr/>
            </p:nvSpPr>
            <p:spPr>
              <a:xfrm>
                <a:off x="1378745" y="1824729"/>
                <a:ext cx="2081190" cy="729151"/>
              </a:xfrm>
              <a:prstGeom prst="rect">
                <a:avLst/>
              </a:prstGeom>
              <a:noFill/>
              <a:ln w="3175">
                <a:solidFill>
                  <a:schemeClr val="tx1"/>
                </a:solidFill>
              </a:ln>
            </p:spPr>
            <p:txBody>
              <a:bodyPr wrap="none" tIns="0" bIns="0" rtlCol="0">
                <a:spAutoFit/>
              </a:bodyPr>
              <a:lstStyle/>
              <a:p>
                <a:r>
                  <a:rPr lang="en-GB" b="1" dirty="0" smtClean="0"/>
                  <a:t>18 MgB</a:t>
                </a:r>
                <a:r>
                  <a:rPr lang="en-GB" b="1" baseline="-25000" dirty="0" smtClean="0"/>
                  <a:t>2</a:t>
                </a:r>
                <a:r>
                  <a:rPr lang="en-GB" b="1" dirty="0" smtClean="0"/>
                  <a:t> wires</a:t>
                </a:r>
              </a:p>
              <a:p>
                <a:r>
                  <a:rPr lang="en-GB" b="1" dirty="0" smtClean="0">
                    <a:sym typeface="Symbol"/>
                  </a:rPr>
                  <a:t> = 6.5 mm</a:t>
                </a:r>
                <a:endParaRPr lang="en-GB" b="1" dirty="0"/>
              </a:p>
            </p:txBody>
          </p:sp>
          <p:pic>
            <p:nvPicPr>
              <p:cNvPr id="11" name="Picture 2"/>
              <p:cNvPicPr>
                <a:picLocks noChangeAspect="1" noChangeArrowheads="1"/>
              </p:cNvPicPr>
              <p:nvPr/>
            </p:nvPicPr>
            <p:blipFill>
              <a:blip r:embed="rId6" cstate="email">
                <a:extLst>
                  <a:ext uri="{28A0092B-C50C-407E-A947-70E740481C1C}">
                    <a14:useLocalDpi xmlns="" xmlns:a14="http://schemas.microsoft.com/office/drawing/2010/main" val="0"/>
                  </a:ext>
                </a:extLst>
              </a:blip>
              <a:srcRect/>
              <a:stretch>
                <a:fillRect/>
              </a:stretch>
            </p:blipFill>
            <p:spPr bwMode="auto">
              <a:xfrm>
                <a:off x="619125" y="1143000"/>
                <a:ext cx="219075" cy="161925"/>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12" name="Picture 3"/>
              <p:cNvPicPr>
                <a:picLocks noChangeAspect="1" noChangeArrowheads="1"/>
              </p:cNvPicPr>
              <p:nvPr/>
            </p:nvPicPr>
            <p:blipFill>
              <a:blip r:embed="rId7" cstate="email">
                <a:extLst>
                  <a:ext uri="{28A0092B-C50C-407E-A947-70E740481C1C}">
                    <a14:useLocalDpi xmlns="" xmlns:a14="http://schemas.microsoft.com/office/drawing/2010/main" val="0"/>
                  </a:ext>
                </a:extLst>
              </a:blip>
              <a:srcRect/>
              <a:stretch>
                <a:fillRect/>
              </a:stretch>
            </p:blipFill>
            <p:spPr bwMode="auto">
              <a:xfrm>
                <a:off x="638175" y="1600200"/>
                <a:ext cx="200025" cy="171450"/>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
            <p:nvSpPr>
              <p:cNvPr id="13" name="TextBox 20"/>
              <p:cNvSpPr txBox="1"/>
              <p:nvPr/>
            </p:nvSpPr>
            <p:spPr>
              <a:xfrm>
                <a:off x="1451903" y="935592"/>
                <a:ext cx="429926" cy="369332"/>
              </a:xfrm>
              <a:prstGeom prst="rect">
                <a:avLst/>
              </a:prstGeom>
              <a:noFill/>
            </p:spPr>
            <p:txBody>
              <a:bodyPr wrap="none" rtlCol="0">
                <a:spAutoFit/>
              </a:bodyPr>
              <a:lstStyle/>
              <a:p>
                <a:r>
                  <a:rPr lang="en-GB" b="1" dirty="0" smtClean="0">
                    <a:sym typeface="Symbol"/>
                  </a:rPr>
                  <a:t>Cu</a:t>
                </a:r>
              </a:p>
            </p:txBody>
          </p:sp>
          <p:sp>
            <p:nvSpPr>
              <p:cNvPr id="14" name="TextBox 21"/>
              <p:cNvSpPr txBox="1"/>
              <p:nvPr/>
            </p:nvSpPr>
            <p:spPr>
              <a:xfrm>
                <a:off x="1182686" y="1320161"/>
                <a:ext cx="2124299" cy="369332"/>
              </a:xfrm>
              <a:prstGeom prst="rect">
                <a:avLst/>
              </a:prstGeom>
              <a:noFill/>
            </p:spPr>
            <p:txBody>
              <a:bodyPr wrap="none" rtlCol="0">
                <a:spAutoFit/>
              </a:bodyPr>
              <a:lstStyle/>
              <a:p>
                <a:r>
                  <a:rPr lang="en-GB" b="1" dirty="0" smtClean="0">
                    <a:sym typeface="Symbol"/>
                  </a:rPr>
                  <a:t>MgB</a:t>
                </a:r>
                <a:r>
                  <a:rPr lang="en-GB" b="1" baseline="-25000" dirty="0" smtClean="0">
                    <a:sym typeface="Symbol"/>
                  </a:rPr>
                  <a:t>2 </a:t>
                </a:r>
                <a:r>
                  <a:rPr lang="en-GB" b="1" dirty="0" smtClean="0">
                    <a:sym typeface="Symbol"/>
                  </a:rPr>
                  <a:t>,  = 0.85 mm</a:t>
                </a:r>
                <a:r>
                  <a:rPr lang="en-GB" b="1" baseline="-25000" dirty="0" smtClean="0">
                    <a:sym typeface="Symbol"/>
                  </a:rPr>
                  <a:t> </a:t>
                </a:r>
              </a:p>
            </p:txBody>
          </p:sp>
        </p:grpSp>
      </p:grpSp>
      <p:sp>
        <p:nvSpPr>
          <p:cNvPr id="17" name="Rettangolo 16"/>
          <p:cNvSpPr/>
          <p:nvPr/>
        </p:nvSpPr>
        <p:spPr>
          <a:xfrm>
            <a:off x="5440473" y="897018"/>
            <a:ext cx="3466951" cy="369332"/>
          </a:xfrm>
          <a:prstGeom prst="rect">
            <a:avLst/>
          </a:prstGeom>
        </p:spPr>
        <p:txBody>
          <a:bodyPr wrap="square">
            <a:spAutoFit/>
          </a:bodyPr>
          <a:lstStyle/>
          <a:p>
            <a:r>
              <a:rPr lang="en-GB" dirty="0"/>
              <a:t> Material composition of the </a:t>
            </a:r>
            <a:r>
              <a:rPr lang="en-GB" dirty="0" smtClean="0"/>
              <a:t>cable</a:t>
            </a:r>
            <a:endParaRPr lang="it-IT" dirty="0"/>
          </a:p>
        </p:txBody>
      </p:sp>
      <p:sp>
        <p:nvSpPr>
          <p:cNvPr id="18" name="CasellaDiTesto 17"/>
          <p:cNvSpPr txBox="1"/>
          <p:nvPr/>
        </p:nvSpPr>
        <p:spPr>
          <a:xfrm>
            <a:off x="2339477" y="2953734"/>
            <a:ext cx="2814452" cy="1477328"/>
          </a:xfrm>
          <a:prstGeom prst="rect">
            <a:avLst/>
          </a:prstGeom>
          <a:noFill/>
        </p:spPr>
        <p:txBody>
          <a:bodyPr wrap="square" rtlCol="0">
            <a:spAutoFit/>
          </a:bodyPr>
          <a:lstStyle/>
          <a:p>
            <a:r>
              <a:rPr lang="it-IT" dirty="0" err="1" smtClean="0"/>
              <a:t>Considering</a:t>
            </a:r>
            <a:r>
              <a:rPr lang="it-IT" dirty="0" smtClean="0"/>
              <a:t> 1 m Link </a:t>
            </a:r>
            <a:r>
              <a:rPr lang="it-IT" dirty="0" err="1" smtClean="0"/>
              <a:t>length</a:t>
            </a:r>
            <a:endParaRPr lang="it-IT" dirty="0" smtClean="0"/>
          </a:p>
          <a:p>
            <a:r>
              <a:rPr lang="it-IT" dirty="0" smtClean="0"/>
              <a:t>S=33.2 cm</a:t>
            </a:r>
            <a:r>
              <a:rPr lang="it-IT" baseline="30000" dirty="0" smtClean="0"/>
              <a:t>2</a:t>
            </a:r>
          </a:p>
          <a:p>
            <a:r>
              <a:rPr lang="it-IT" dirty="0" err="1" smtClean="0"/>
              <a:t>Being</a:t>
            </a:r>
            <a:r>
              <a:rPr lang="it-IT" dirty="0" smtClean="0"/>
              <a:t> M=45.93 g/</a:t>
            </a:r>
            <a:r>
              <a:rPr lang="it-IT" dirty="0" err="1" smtClean="0"/>
              <a:t>mol</a:t>
            </a:r>
            <a:r>
              <a:rPr lang="it-IT" dirty="0" smtClean="0"/>
              <a:t> the MgB</a:t>
            </a:r>
            <a:r>
              <a:rPr lang="it-IT" baseline="-25000" dirty="0" smtClean="0"/>
              <a:t>2</a:t>
            </a:r>
            <a:r>
              <a:rPr lang="it-IT" dirty="0" smtClean="0"/>
              <a:t> molar mass and </a:t>
            </a:r>
          </a:p>
          <a:p>
            <a:r>
              <a:rPr lang="it-IT" dirty="0" smtClean="0">
                <a:latin typeface="Symbol" panose="05050102010706020507" pitchFamily="18" charset="2"/>
              </a:rPr>
              <a:t>r</a:t>
            </a:r>
            <a:r>
              <a:rPr lang="it-IT" dirty="0" smtClean="0"/>
              <a:t>=2.57 g cm</a:t>
            </a:r>
            <a:r>
              <a:rPr lang="it-IT" baseline="30000" dirty="0" smtClean="0"/>
              <a:t>-3</a:t>
            </a:r>
            <a:r>
              <a:rPr lang="it-IT" dirty="0" smtClean="0"/>
              <a:t>the </a:t>
            </a:r>
            <a:r>
              <a:rPr lang="it-IT" dirty="0" err="1" smtClean="0"/>
              <a:t>density</a:t>
            </a:r>
            <a:r>
              <a:rPr lang="it-IT" dirty="0" smtClean="0"/>
              <a:t> </a:t>
            </a:r>
          </a:p>
        </p:txBody>
      </p:sp>
      <p:grpSp>
        <p:nvGrpSpPr>
          <p:cNvPr id="19" name="Gruppo 18"/>
          <p:cNvGrpSpPr/>
          <p:nvPr/>
        </p:nvGrpSpPr>
        <p:grpSpPr>
          <a:xfrm>
            <a:off x="764868" y="4547223"/>
            <a:ext cx="7065247" cy="618374"/>
            <a:chOff x="1449361" y="4731889"/>
            <a:chExt cx="7065247" cy="618374"/>
          </a:xfrm>
        </p:grpSpPr>
        <mc:AlternateContent xmlns:mc="http://schemas.openxmlformats.org/markup-compatibility/2006">
          <mc:Choice xmlns="" xmlns:a14="http://schemas.microsoft.com/office/drawing/2010/main" Requires="a14">
            <p:sp>
              <p:nvSpPr>
                <p:cNvPr id="14" name="CasellaDiTesto 13"/>
                <p:cNvSpPr txBox="1"/>
                <p:nvPr/>
              </p:nvSpPr>
              <p:spPr>
                <a:xfrm>
                  <a:off x="1449361" y="4731889"/>
                  <a:ext cx="4647373" cy="618374"/>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f>
                          <m:fPr>
                            <m:ctrlPr>
                              <a:rPr lang="it-IT" i="1" smtClean="0">
                                <a:latin typeface="Cambria Math"/>
                                <a:ea typeface="Cambria Math"/>
                              </a:rPr>
                            </m:ctrlPr>
                          </m:fPr>
                          <m:num>
                            <m:r>
                              <a:rPr lang="it-IT" i="1" smtClean="0">
                                <a:latin typeface="Cambria Math"/>
                                <a:ea typeface="Cambria Math"/>
                              </a:rPr>
                              <m:t>𝜌</m:t>
                            </m:r>
                          </m:num>
                          <m:den>
                            <m:r>
                              <a:rPr lang="it-IT" b="0" i="1" smtClean="0">
                                <a:latin typeface="Cambria Math"/>
                                <a:ea typeface="Cambria Math"/>
                              </a:rPr>
                              <m:t>𝑀</m:t>
                            </m:r>
                          </m:den>
                        </m:f>
                        <m:r>
                          <a:rPr lang="it-IT" b="0" i="1" smtClean="0">
                            <a:latin typeface="Cambria Math"/>
                            <a:ea typeface="Cambria Math"/>
                          </a:rPr>
                          <m:t>𝐴</m:t>
                        </m:r>
                        <m:r>
                          <a:rPr lang="it-IT" b="0" i="1" smtClean="0">
                            <a:latin typeface="Cambria Math"/>
                            <a:ea typeface="Cambria Math"/>
                          </a:rPr>
                          <m:t>=</m:t>
                        </m:r>
                        <m:f>
                          <m:fPr>
                            <m:ctrlPr>
                              <a:rPr lang="it-IT" b="0" i="1" smtClean="0">
                                <a:latin typeface="Cambria Math"/>
                                <a:ea typeface="Cambria Math"/>
                              </a:rPr>
                            </m:ctrlPr>
                          </m:fPr>
                          <m:num>
                            <m:r>
                              <a:rPr lang="it-IT" b="0" i="1" smtClean="0">
                                <a:latin typeface="Cambria Math"/>
                                <a:ea typeface="Cambria Math"/>
                              </a:rPr>
                              <m:t>2.57</m:t>
                            </m:r>
                          </m:num>
                          <m:den>
                            <m:r>
                              <a:rPr lang="it-IT" b="0" i="1" smtClean="0">
                                <a:latin typeface="Cambria Math"/>
                                <a:ea typeface="Cambria Math"/>
                              </a:rPr>
                              <m:t>45.93</m:t>
                            </m:r>
                          </m:den>
                        </m:f>
                        <m:r>
                          <a:rPr lang="it-IT" b="0" i="1" smtClean="0">
                            <a:latin typeface="Cambria Math"/>
                            <a:ea typeface="Cambria Math"/>
                          </a:rPr>
                          <m:t>6.022∙</m:t>
                        </m:r>
                        <m:sSup>
                          <m:sSupPr>
                            <m:ctrlPr>
                              <a:rPr lang="it-IT" b="0" i="1" smtClean="0">
                                <a:latin typeface="Cambria Math"/>
                                <a:ea typeface="Cambria Math"/>
                              </a:rPr>
                            </m:ctrlPr>
                          </m:sSupPr>
                          <m:e>
                            <m:r>
                              <a:rPr lang="it-IT" b="0" i="1" smtClean="0">
                                <a:latin typeface="Cambria Math"/>
                                <a:ea typeface="Cambria Math"/>
                              </a:rPr>
                              <m:t>10</m:t>
                            </m:r>
                          </m:e>
                          <m:sup>
                            <m:r>
                              <a:rPr lang="it-IT" b="0" i="1" smtClean="0">
                                <a:latin typeface="Cambria Math"/>
                                <a:ea typeface="Cambria Math"/>
                              </a:rPr>
                              <m:t>23</m:t>
                            </m:r>
                          </m:sup>
                        </m:sSup>
                        <m:r>
                          <a:rPr lang="it-IT" b="0" i="1" smtClean="0">
                            <a:latin typeface="Cambria Math"/>
                            <a:ea typeface="Cambria Math"/>
                          </a:rPr>
                          <m:t>=3.37∙</m:t>
                        </m:r>
                        <m:sSup>
                          <m:sSupPr>
                            <m:ctrlPr>
                              <a:rPr lang="it-IT" b="0" i="1" smtClean="0">
                                <a:latin typeface="Cambria Math"/>
                                <a:ea typeface="Cambria Math"/>
                              </a:rPr>
                            </m:ctrlPr>
                          </m:sSupPr>
                          <m:e>
                            <m:r>
                              <a:rPr lang="it-IT" b="0" i="1" smtClean="0">
                                <a:latin typeface="Cambria Math"/>
                                <a:ea typeface="Cambria Math"/>
                              </a:rPr>
                              <m:t>10</m:t>
                            </m:r>
                          </m:e>
                          <m:sup>
                            <m:r>
                              <a:rPr lang="it-IT" b="0" i="1" smtClean="0">
                                <a:latin typeface="Cambria Math"/>
                                <a:ea typeface="Cambria Math"/>
                              </a:rPr>
                              <m:t>22</m:t>
                            </m:r>
                          </m:sup>
                        </m:sSup>
                        <m:r>
                          <a:rPr lang="it-IT" b="0" i="1" smtClean="0">
                            <a:latin typeface="Cambria Math"/>
                            <a:ea typeface="Cambria Math"/>
                          </a:rPr>
                          <m:t> </m:t>
                        </m:r>
                      </m:oMath>
                    </m:oMathPara>
                  </a14:m>
                  <a:endParaRPr lang="it-IT" dirty="0"/>
                </a:p>
              </p:txBody>
            </p:sp>
          </mc:Choice>
          <mc:Fallback>
            <p:sp>
              <p:nvSpPr>
                <p:cNvPr id="20" name="CasellaDiTesto 19"/>
                <p:cNvSpPr txBox="1">
                  <a:spLocks noRot="1" noChangeAspect="1" noMove="1" noResize="1" noEditPoints="1" noAdjustHandles="1" noChangeArrowheads="1" noChangeShapeType="1" noTextEdit="1"/>
                </p:cNvSpPr>
                <p:nvPr/>
              </p:nvSpPr>
              <p:spPr>
                <a:xfrm>
                  <a:off x="1449361" y="4731889"/>
                  <a:ext cx="4647373" cy="618374"/>
                </a:xfrm>
                <a:prstGeom prst="rect">
                  <a:avLst/>
                </a:prstGeom>
                <a:blipFill rotWithShape="1">
                  <a:blip r:embed="rId8" cstate="print"/>
                  <a:stretch>
                    <a:fillRect/>
                  </a:stretch>
                </a:blipFill>
              </p:spPr>
              <p:txBody>
                <a:bodyPr/>
                <a:lstStyle/>
                <a:p>
                  <a:r>
                    <a:rPr lang="it-IT">
                      <a:noFill/>
                    </a:rPr>
                    <a:t> </a:t>
                  </a:r>
                </a:p>
              </p:txBody>
            </p:sp>
          </mc:Fallback>
        </mc:AlternateContent>
        <p:sp>
          <p:nvSpPr>
            <p:cNvPr id="21" name="CasellaDiTesto 20"/>
            <p:cNvSpPr txBox="1"/>
            <p:nvPr/>
          </p:nvSpPr>
          <p:spPr>
            <a:xfrm>
              <a:off x="6096733" y="4856410"/>
              <a:ext cx="2417875" cy="369332"/>
            </a:xfrm>
            <a:prstGeom prst="rect">
              <a:avLst/>
            </a:prstGeom>
            <a:noFill/>
          </p:spPr>
          <p:txBody>
            <a:bodyPr wrap="square" rtlCol="0">
              <a:spAutoFit/>
            </a:bodyPr>
            <a:lstStyle/>
            <a:p>
              <a:r>
                <a:rPr lang="it-IT" dirty="0" smtClean="0"/>
                <a:t>Pure MgB</a:t>
              </a:r>
              <a:r>
                <a:rPr lang="it-IT" baseline="-25000" dirty="0" smtClean="0"/>
                <a:t>2</a:t>
              </a:r>
              <a:r>
                <a:rPr lang="it-IT" dirty="0" smtClean="0"/>
                <a:t> </a:t>
              </a:r>
              <a:r>
                <a:rPr lang="it-IT" dirty="0" err="1" smtClean="0"/>
                <a:t>atoms</a:t>
              </a:r>
              <a:r>
                <a:rPr lang="it-IT" dirty="0" smtClean="0"/>
                <a:t> cm</a:t>
              </a:r>
              <a:r>
                <a:rPr lang="it-IT" baseline="30000" dirty="0" smtClean="0"/>
                <a:t>-3</a:t>
              </a:r>
              <a:endParaRPr lang="it-IT" baseline="30000" dirty="0"/>
            </a:p>
          </p:txBody>
        </p:sp>
      </p:grpSp>
      <p:grpSp>
        <p:nvGrpSpPr>
          <p:cNvPr id="22" name="Gruppo 21"/>
          <p:cNvGrpSpPr/>
          <p:nvPr/>
        </p:nvGrpSpPr>
        <p:grpSpPr>
          <a:xfrm>
            <a:off x="794558" y="5165597"/>
            <a:ext cx="8244494" cy="372410"/>
            <a:chOff x="794558" y="5165597"/>
            <a:chExt cx="8244494" cy="372410"/>
          </a:xfrm>
        </p:grpSpPr>
        <mc:AlternateContent xmlns:mc="http://schemas.openxmlformats.org/markup-compatibility/2006">
          <mc:Choice xmlns="" xmlns:a14="http://schemas.microsoft.com/office/drawing/2010/main" Requires="a14">
            <p:sp>
              <p:nvSpPr>
                <p:cNvPr id="41" name="CasellaDiTesto 40"/>
                <p:cNvSpPr txBox="1"/>
                <p:nvPr/>
              </p:nvSpPr>
              <p:spPr>
                <a:xfrm>
                  <a:off x="794558" y="5165597"/>
                  <a:ext cx="5880008" cy="372410"/>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it-IT" b="0" i="1" smtClean="0">
                            <a:latin typeface="Cambria Math"/>
                            <a:ea typeface="Cambria Math"/>
                          </a:rPr>
                          <m:t>3.37∙</m:t>
                        </m:r>
                        <m:sSup>
                          <m:sSupPr>
                            <m:ctrlPr>
                              <a:rPr lang="it-IT" b="0" i="1" smtClean="0">
                                <a:latin typeface="Cambria Math"/>
                                <a:ea typeface="Cambria Math"/>
                              </a:rPr>
                            </m:ctrlPr>
                          </m:sSupPr>
                          <m:e>
                            <m:r>
                              <a:rPr lang="it-IT" b="0" i="1" smtClean="0">
                                <a:latin typeface="Cambria Math"/>
                                <a:ea typeface="Cambria Math"/>
                              </a:rPr>
                              <m:t>10</m:t>
                            </m:r>
                          </m:e>
                          <m:sup>
                            <m:r>
                              <a:rPr lang="it-IT" b="0" i="1" smtClean="0">
                                <a:latin typeface="Cambria Math"/>
                                <a:ea typeface="Cambria Math"/>
                              </a:rPr>
                              <m:t>22</m:t>
                            </m:r>
                          </m:sup>
                        </m:sSup>
                        <m:r>
                          <a:rPr lang="it-IT" b="0" i="1" smtClean="0">
                            <a:latin typeface="Cambria Math"/>
                            <a:ea typeface="Cambria Math"/>
                          </a:rPr>
                          <m:t> ×33.2×100×2×0.245×0.2=1.1×</m:t>
                        </m:r>
                        <m:sSup>
                          <m:sSupPr>
                            <m:ctrlPr>
                              <a:rPr lang="it-IT" b="0" i="1" smtClean="0">
                                <a:latin typeface="Cambria Math"/>
                                <a:ea typeface="Cambria Math"/>
                              </a:rPr>
                            </m:ctrlPr>
                          </m:sSupPr>
                          <m:e>
                            <m:r>
                              <a:rPr lang="it-IT" b="0" i="1" smtClean="0">
                                <a:latin typeface="Cambria Math"/>
                                <a:ea typeface="Cambria Math"/>
                              </a:rPr>
                              <m:t>10</m:t>
                            </m:r>
                          </m:e>
                          <m:sup>
                            <m:r>
                              <a:rPr lang="it-IT" b="0" i="1" smtClean="0">
                                <a:latin typeface="Cambria Math"/>
                                <a:ea typeface="Cambria Math"/>
                              </a:rPr>
                              <m:t>25</m:t>
                            </m:r>
                          </m:sup>
                        </m:sSup>
                        <m:r>
                          <a:rPr lang="it-IT" b="0" i="1" smtClean="0">
                            <a:latin typeface="Cambria Math"/>
                            <a:ea typeface="Cambria Math"/>
                          </a:rPr>
                          <m:t> </m:t>
                        </m:r>
                      </m:oMath>
                    </m:oMathPara>
                  </a14:m>
                  <a:endParaRPr lang="it-IT" dirty="0"/>
                </a:p>
              </p:txBody>
            </p:sp>
          </mc:Choice>
          <mc:Fallback>
            <p:sp>
              <p:nvSpPr>
                <p:cNvPr id="23" name="CasellaDiTesto 22"/>
                <p:cNvSpPr txBox="1">
                  <a:spLocks noRot="1" noChangeAspect="1" noMove="1" noResize="1" noEditPoints="1" noAdjustHandles="1" noChangeArrowheads="1" noChangeShapeType="1" noTextEdit="1"/>
                </p:cNvSpPr>
                <p:nvPr/>
              </p:nvSpPr>
              <p:spPr>
                <a:xfrm>
                  <a:off x="794558" y="5165597"/>
                  <a:ext cx="5880008" cy="372410"/>
                </a:xfrm>
                <a:prstGeom prst="rect">
                  <a:avLst/>
                </a:prstGeom>
                <a:blipFill rotWithShape="1">
                  <a:blip r:embed="rId9" cstate="print"/>
                  <a:stretch>
                    <a:fillRect/>
                  </a:stretch>
                </a:blipFill>
              </p:spPr>
              <p:txBody>
                <a:bodyPr/>
                <a:lstStyle/>
                <a:p>
                  <a:r>
                    <a:rPr lang="it-IT">
                      <a:noFill/>
                    </a:rPr>
                    <a:t> </a:t>
                  </a:r>
                </a:p>
              </p:txBody>
            </p:sp>
          </mc:Fallback>
        </mc:AlternateContent>
        <p:sp>
          <p:nvSpPr>
            <p:cNvPr id="24" name="CasellaDiTesto 23"/>
            <p:cNvSpPr txBox="1"/>
            <p:nvPr/>
          </p:nvSpPr>
          <p:spPr>
            <a:xfrm>
              <a:off x="6621177" y="5168675"/>
              <a:ext cx="2417875" cy="369332"/>
            </a:xfrm>
            <a:prstGeom prst="rect">
              <a:avLst/>
            </a:prstGeom>
            <a:noFill/>
          </p:spPr>
          <p:txBody>
            <a:bodyPr wrap="square" rtlCol="0">
              <a:spAutoFit/>
            </a:bodyPr>
            <a:lstStyle/>
            <a:p>
              <a:r>
                <a:rPr lang="it-IT" baseline="30000" dirty="0" smtClean="0"/>
                <a:t>10</a:t>
              </a:r>
              <a:r>
                <a:rPr lang="it-IT" dirty="0" smtClean="0"/>
                <a:t>B </a:t>
              </a:r>
              <a:r>
                <a:rPr lang="it-IT" dirty="0" err="1" smtClean="0"/>
                <a:t>atoms</a:t>
              </a:r>
              <a:r>
                <a:rPr lang="it-IT" dirty="0" smtClean="0"/>
                <a:t> m</a:t>
              </a:r>
              <a:r>
                <a:rPr lang="it-IT" baseline="30000" dirty="0" smtClean="0"/>
                <a:t>-1</a:t>
              </a:r>
              <a:endParaRPr lang="it-IT" baseline="30000" dirty="0"/>
            </a:p>
          </p:txBody>
        </p:sp>
      </p:grpSp>
      <p:sp>
        <p:nvSpPr>
          <p:cNvPr id="25" name="CasellaDiTesto 24"/>
          <p:cNvSpPr txBox="1"/>
          <p:nvPr/>
        </p:nvSpPr>
        <p:spPr>
          <a:xfrm>
            <a:off x="802048" y="5624382"/>
            <a:ext cx="8019705" cy="830997"/>
          </a:xfrm>
          <a:prstGeom prst="rect">
            <a:avLst/>
          </a:prstGeom>
          <a:noFill/>
        </p:spPr>
        <p:txBody>
          <a:bodyPr wrap="square" rtlCol="0">
            <a:spAutoFit/>
          </a:bodyPr>
          <a:lstStyle/>
          <a:p>
            <a:r>
              <a:rPr lang="it-IT" sz="2400" b="1" dirty="0" err="1" smtClean="0"/>
              <a:t>Much</a:t>
            </a:r>
            <a:r>
              <a:rPr lang="it-IT" sz="2400" b="1" dirty="0" smtClean="0"/>
              <a:t> </a:t>
            </a:r>
            <a:r>
              <a:rPr lang="it-IT" sz="2400" b="1" dirty="0" err="1" smtClean="0"/>
              <a:t>higher</a:t>
            </a:r>
            <a:r>
              <a:rPr lang="it-IT" sz="2400" b="1" dirty="0" smtClean="0"/>
              <a:t> </a:t>
            </a:r>
            <a:r>
              <a:rPr lang="it-IT" sz="2400" b="1" dirty="0" err="1" smtClean="0"/>
              <a:t>than</a:t>
            </a:r>
            <a:r>
              <a:rPr lang="it-IT" sz="2400" b="1" dirty="0" smtClean="0"/>
              <a:t> 1. x 10</a:t>
            </a:r>
            <a:r>
              <a:rPr lang="it-IT" sz="2400" b="1" baseline="30000" dirty="0" smtClean="0"/>
              <a:t>18</a:t>
            </a:r>
            <a:r>
              <a:rPr lang="it-IT" sz="2400" b="1" dirty="0" smtClean="0"/>
              <a:t> and </a:t>
            </a:r>
            <a:r>
              <a:rPr lang="it-IT" sz="2400" b="1" dirty="0" err="1" smtClean="0"/>
              <a:t>even</a:t>
            </a:r>
            <a:r>
              <a:rPr lang="it-IT" sz="2400" b="1" dirty="0" smtClean="0"/>
              <a:t> </a:t>
            </a:r>
            <a:r>
              <a:rPr lang="it-IT" sz="2400" b="1" dirty="0" err="1" smtClean="0"/>
              <a:t>supposing</a:t>
            </a:r>
            <a:r>
              <a:rPr lang="it-IT" sz="2400" b="1" dirty="0" smtClean="0"/>
              <a:t> 1 </a:t>
            </a:r>
            <a:r>
              <a:rPr lang="it-IT" sz="2400" b="1" dirty="0" err="1" smtClean="0"/>
              <a:t>capture</a:t>
            </a:r>
            <a:r>
              <a:rPr lang="it-IT" sz="2400" b="1" dirty="0" smtClean="0"/>
              <a:t> </a:t>
            </a:r>
            <a:r>
              <a:rPr lang="it-IT" sz="2400" b="1" dirty="0" err="1" smtClean="0"/>
              <a:t>reaction</a:t>
            </a:r>
            <a:r>
              <a:rPr lang="it-IT" sz="2400" b="1" dirty="0" smtClean="0"/>
              <a:t> per </a:t>
            </a:r>
            <a:r>
              <a:rPr lang="it-IT" sz="2400" b="1" dirty="0" err="1" smtClean="0"/>
              <a:t>neutron</a:t>
            </a:r>
            <a:r>
              <a:rPr lang="it-IT" sz="2400" b="1" dirty="0" smtClean="0"/>
              <a:t>, the </a:t>
            </a:r>
            <a:r>
              <a:rPr lang="it-IT" sz="2400" b="1" baseline="30000" dirty="0" smtClean="0"/>
              <a:t>10</a:t>
            </a:r>
            <a:r>
              <a:rPr lang="it-IT" sz="2400" b="1" dirty="0" smtClean="0"/>
              <a:t>B </a:t>
            </a:r>
            <a:r>
              <a:rPr lang="it-IT" sz="2400" b="1" dirty="0" err="1" smtClean="0"/>
              <a:t>consumption</a:t>
            </a:r>
            <a:r>
              <a:rPr lang="it-IT" sz="2400" b="1" dirty="0" smtClean="0"/>
              <a:t> </a:t>
            </a:r>
            <a:r>
              <a:rPr lang="it-IT" sz="2400" b="1" dirty="0" err="1" smtClean="0"/>
              <a:t>is</a:t>
            </a:r>
            <a:r>
              <a:rPr lang="it-IT" sz="2400" b="1" dirty="0" smtClean="0"/>
              <a:t> </a:t>
            </a:r>
            <a:r>
              <a:rPr lang="it-IT" sz="2400" b="1" dirty="0" err="1" smtClean="0"/>
              <a:t>negligible</a:t>
            </a:r>
            <a:endParaRPr lang="it-IT" sz="2400" b="1" dirty="0"/>
          </a:p>
        </p:txBody>
      </p:sp>
      <p:sp>
        <p:nvSpPr>
          <p:cNvPr id="26"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57200" y="274638"/>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a:noFill/>
                </a:ln>
                <a:solidFill>
                  <a:srgbClr val="0070C0"/>
                </a:solidFill>
                <a:effectLst/>
                <a:uLnTx/>
                <a:uFillTx/>
                <a:latin typeface="+mj-lt"/>
                <a:ea typeface="+mj-ea"/>
                <a:cs typeface="+mj-cs"/>
              </a:rPr>
              <a:t>P7 </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1200" b="1" i="0" u="none" strike="noStrike" kern="1200" cap="none" spc="0" normalizeH="0" baseline="0" noProof="0" dirty="0" smtClean="0">
                <a:ln>
                  <a:noFill/>
                </a:ln>
                <a:solidFill>
                  <a:srgbClr val="0070C0"/>
                </a:solidFill>
                <a:effectLst/>
                <a:uLnTx/>
                <a:uFillTx/>
                <a:latin typeface="+mj-lt"/>
                <a:ea typeface="+mj-ea"/>
                <a:cs typeface="+mj-cs"/>
              </a:rPr>
              <a:t>(Data presented last year in Tsukuba, no more work</a:t>
            </a:r>
            <a:r>
              <a:rPr kumimoji="0" lang="en-US" sz="1200" b="1" i="0" u="none" strike="noStrike" kern="1200" cap="none" spc="0" normalizeH="0" noProof="0" dirty="0" smtClean="0">
                <a:ln>
                  <a:noFill/>
                </a:ln>
                <a:solidFill>
                  <a:srgbClr val="0070C0"/>
                </a:solidFill>
                <a:effectLst/>
                <a:uLnTx/>
                <a:uFillTx/>
                <a:latin typeface="+mj-lt"/>
                <a:ea typeface="+mj-ea"/>
                <a:cs typeface="+mj-cs"/>
              </a:rPr>
              <a:t> on it)</a:t>
            </a:r>
            <a:r>
              <a:rPr kumimoji="0" lang="it-IT" sz="4000" b="0" i="0" u="none" strike="noStrike" kern="1200" cap="none" spc="0" normalizeH="0" baseline="0" noProof="0" dirty="0" smtClean="0">
                <a:ln>
                  <a:noFill/>
                </a:ln>
                <a:solidFill>
                  <a:srgbClr val="002060"/>
                </a:solidFill>
                <a:effectLst>
                  <a:outerShdw blurRad="63500" dist="63500" dir="2700000" algn="tl" rotWithShape="0">
                    <a:schemeClr val="bg1">
                      <a:lumMod val="75000"/>
                      <a:alpha val="50000"/>
                    </a:schemeClr>
                  </a:outerShdw>
                </a:effectLst>
                <a:uLnTx/>
                <a:uFillTx/>
                <a:latin typeface="+mj-lt"/>
                <a:ea typeface="+mj-ea"/>
                <a:cs typeface="+mj-cs"/>
              </a:rPr>
              <a:t/>
            </a:r>
            <a:br>
              <a:rPr kumimoji="0" lang="it-IT" sz="4000" b="0" i="0" u="none" strike="noStrike" kern="1200" cap="none" spc="0" normalizeH="0" baseline="0" noProof="0" dirty="0" smtClean="0">
                <a:ln>
                  <a:noFill/>
                </a:ln>
                <a:solidFill>
                  <a:srgbClr val="002060"/>
                </a:solidFill>
                <a:effectLst>
                  <a:outerShdw blurRad="63500" dist="63500" dir="2700000" algn="tl" rotWithShape="0">
                    <a:schemeClr val="bg1">
                      <a:lumMod val="75000"/>
                      <a:alpha val="50000"/>
                    </a:schemeClr>
                  </a:outerShdw>
                </a:effectLst>
                <a:uLnTx/>
                <a:uFillTx/>
                <a:latin typeface="+mj-lt"/>
                <a:ea typeface="+mj-ea"/>
                <a:cs typeface="+mj-cs"/>
              </a:rPr>
            </a:br>
            <a:endParaRPr kumimoji="0" lang="it-IT" sz="2000" b="0" i="0" u="none" strike="noStrike" kern="1200" cap="none" spc="0" normalizeH="0" baseline="0" noProof="0" dirty="0">
              <a:ln>
                <a:noFill/>
              </a:ln>
              <a:solidFill>
                <a:schemeClr val="accent1"/>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4" name="Rettangolo 3"/>
          <p:cNvSpPr/>
          <p:nvPr/>
        </p:nvSpPr>
        <p:spPr>
          <a:xfrm>
            <a:off x="665328" y="1421782"/>
            <a:ext cx="7813343" cy="646331"/>
          </a:xfrm>
          <a:prstGeom prst="rect">
            <a:avLst/>
          </a:prstGeom>
        </p:spPr>
        <p:txBody>
          <a:bodyPr wrap="square">
            <a:spAutoFit/>
          </a:bodyPr>
          <a:lstStyle/>
          <a:p>
            <a:r>
              <a:rPr lang="en-GB" dirty="0" smtClean="0"/>
              <a:t>Dose normalized to a number of proton losses in the collimators (10</a:t>
            </a:r>
            <a:r>
              <a:rPr lang="en-GB" baseline="30000" dirty="0" smtClean="0"/>
              <a:t>16</a:t>
            </a:r>
            <a:r>
              <a:rPr lang="en-GB" dirty="0" smtClean="0"/>
              <a:t>) in Run 1 Data allows to tentatively correlate to 30-40 fb</a:t>
            </a:r>
            <a:r>
              <a:rPr lang="en-GB" baseline="30000" dirty="0" smtClean="0"/>
              <a:t>-1</a:t>
            </a:r>
            <a:endParaRPr lang="it-IT" dirty="0"/>
          </a:p>
        </p:txBody>
      </p:sp>
      <p:sp>
        <p:nvSpPr>
          <p:cNvPr id="5" name="CasellaDiTesto 4"/>
          <p:cNvSpPr txBox="1"/>
          <p:nvPr/>
        </p:nvSpPr>
        <p:spPr>
          <a:xfrm>
            <a:off x="5554639" y="2144375"/>
            <a:ext cx="3246120" cy="923330"/>
          </a:xfrm>
          <a:prstGeom prst="rect">
            <a:avLst/>
          </a:prstGeom>
          <a:noFill/>
        </p:spPr>
        <p:txBody>
          <a:bodyPr wrap="square" rtlCol="0">
            <a:spAutoFit/>
          </a:bodyPr>
          <a:lstStyle/>
          <a:p>
            <a:r>
              <a:rPr lang="it-IT" dirty="0" smtClean="0"/>
              <a:t>The </a:t>
            </a:r>
            <a:r>
              <a:rPr lang="it-IT" dirty="0" err="1" smtClean="0"/>
              <a:t>maximum</a:t>
            </a:r>
            <a:r>
              <a:rPr lang="it-IT" dirty="0" smtClean="0"/>
              <a:t> </a:t>
            </a:r>
            <a:r>
              <a:rPr lang="it-IT" dirty="0" err="1" smtClean="0"/>
              <a:t>proton</a:t>
            </a:r>
            <a:r>
              <a:rPr lang="it-IT" dirty="0" smtClean="0"/>
              <a:t> loss </a:t>
            </a:r>
            <a:r>
              <a:rPr lang="it-IT" dirty="0" err="1" smtClean="0"/>
              <a:t>is</a:t>
            </a:r>
            <a:r>
              <a:rPr lang="it-IT" dirty="0" smtClean="0"/>
              <a:t> </a:t>
            </a:r>
            <a:r>
              <a:rPr lang="it-IT" dirty="0" err="1" smtClean="0"/>
              <a:t>after</a:t>
            </a:r>
            <a:r>
              <a:rPr lang="it-IT" dirty="0" smtClean="0"/>
              <a:t> the </a:t>
            </a:r>
            <a:r>
              <a:rPr lang="it-IT" dirty="0" err="1" smtClean="0"/>
              <a:t>primary</a:t>
            </a:r>
            <a:r>
              <a:rPr lang="it-IT" dirty="0" smtClean="0"/>
              <a:t> </a:t>
            </a:r>
            <a:r>
              <a:rPr lang="it-IT" dirty="0" err="1" smtClean="0"/>
              <a:t>collimators</a:t>
            </a:r>
            <a:r>
              <a:rPr lang="it-IT" dirty="0" smtClean="0"/>
              <a:t> </a:t>
            </a:r>
            <a:r>
              <a:rPr lang="it-IT" dirty="0" err="1" smtClean="0"/>
              <a:t>of</a:t>
            </a:r>
            <a:r>
              <a:rPr lang="it-IT" dirty="0" smtClean="0"/>
              <a:t> the </a:t>
            </a:r>
            <a:r>
              <a:rPr lang="it-IT" dirty="0" err="1" smtClean="0"/>
              <a:t>Beam</a:t>
            </a:r>
            <a:r>
              <a:rPr lang="it-IT" dirty="0" smtClean="0"/>
              <a:t> 2 </a:t>
            </a:r>
            <a:endParaRPr lang="it-IT" dirty="0"/>
          </a:p>
        </p:txBody>
      </p:sp>
      <p:sp>
        <p:nvSpPr>
          <p:cNvPr id="6" name="CasellaDiTesto 5"/>
          <p:cNvSpPr txBox="1"/>
          <p:nvPr/>
        </p:nvSpPr>
        <p:spPr>
          <a:xfrm>
            <a:off x="5554639" y="3284249"/>
            <a:ext cx="3246120" cy="646331"/>
          </a:xfrm>
          <a:prstGeom prst="rect">
            <a:avLst/>
          </a:prstGeom>
          <a:noFill/>
        </p:spPr>
        <p:txBody>
          <a:bodyPr wrap="square" rtlCol="0">
            <a:spAutoFit/>
          </a:bodyPr>
          <a:lstStyle/>
          <a:p>
            <a:r>
              <a:rPr lang="it-IT" dirty="0" smtClean="0"/>
              <a:t>In </a:t>
            </a:r>
            <a:r>
              <a:rPr lang="it-IT" dirty="0" err="1" smtClean="0"/>
              <a:t>this</a:t>
            </a:r>
            <a:r>
              <a:rPr lang="it-IT" dirty="0" smtClean="0"/>
              <a:t> </a:t>
            </a:r>
            <a:r>
              <a:rPr lang="it-IT" dirty="0" err="1" smtClean="0"/>
              <a:t>region</a:t>
            </a:r>
            <a:r>
              <a:rPr lang="it-IT" dirty="0" smtClean="0"/>
              <a:t> </a:t>
            </a:r>
            <a:r>
              <a:rPr lang="it-IT" dirty="0" err="1" smtClean="0"/>
              <a:t>we</a:t>
            </a:r>
            <a:r>
              <a:rPr lang="it-IT" dirty="0" smtClean="0"/>
              <a:t> </a:t>
            </a:r>
            <a:r>
              <a:rPr lang="it-IT" dirty="0" err="1" smtClean="0"/>
              <a:t>located</a:t>
            </a:r>
            <a:r>
              <a:rPr lang="it-IT" dirty="0" smtClean="0"/>
              <a:t> the </a:t>
            </a:r>
            <a:r>
              <a:rPr lang="it-IT" dirty="0" err="1" smtClean="0"/>
              <a:t>model</a:t>
            </a:r>
            <a:r>
              <a:rPr lang="it-IT" dirty="0" smtClean="0"/>
              <a:t> </a:t>
            </a:r>
            <a:r>
              <a:rPr lang="it-IT" dirty="0" err="1" smtClean="0"/>
              <a:t>of</a:t>
            </a:r>
            <a:r>
              <a:rPr lang="it-IT" dirty="0" smtClean="0"/>
              <a:t> the </a:t>
            </a:r>
            <a:r>
              <a:rPr lang="it-IT" dirty="0" err="1" smtClean="0"/>
              <a:t>cable</a:t>
            </a:r>
            <a:endParaRPr lang="it-IT" dirty="0"/>
          </a:p>
        </p:txBody>
      </p:sp>
      <p:grpSp>
        <p:nvGrpSpPr>
          <p:cNvPr id="12" name="Gruppo 11"/>
          <p:cNvGrpSpPr/>
          <p:nvPr/>
        </p:nvGrpSpPr>
        <p:grpSpPr>
          <a:xfrm>
            <a:off x="0" y="2068113"/>
            <a:ext cx="5511788" cy="3915478"/>
            <a:chOff x="42851" y="1756517"/>
            <a:chExt cx="5511788" cy="3915478"/>
          </a:xfrm>
        </p:grpSpPr>
        <p:pic>
          <p:nvPicPr>
            <p:cNvPr id="90114" name="Immagine 18"/>
            <p:cNvPicPr>
              <a:picLocks noChangeAspect="1" noChangeArrowheads="1"/>
            </p:cNvPicPr>
            <p:nvPr/>
          </p:nvPicPr>
          <p:blipFill>
            <a:blip r:embed="rId2" cstate="print"/>
            <a:srcRect l="7484" t="64104" r="31306" b="5309"/>
            <a:stretch>
              <a:fillRect/>
            </a:stretch>
          </p:blipFill>
          <p:spPr bwMode="auto">
            <a:xfrm>
              <a:off x="42851" y="1756517"/>
              <a:ext cx="5511788" cy="3915478"/>
            </a:xfrm>
            <a:prstGeom prst="rect">
              <a:avLst/>
            </a:prstGeom>
            <a:noFill/>
            <a:ln w="9525">
              <a:noFill/>
              <a:miter lim="800000"/>
              <a:headEnd/>
              <a:tailEnd/>
            </a:ln>
          </p:spPr>
        </p:pic>
        <p:sp>
          <p:nvSpPr>
            <p:cNvPr id="7" name="Ovale 6"/>
            <p:cNvSpPr/>
            <p:nvPr/>
          </p:nvSpPr>
          <p:spPr>
            <a:xfrm>
              <a:off x="3654052" y="2068113"/>
              <a:ext cx="713232" cy="722376"/>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grpSp>
      <p:sp>
        <p:nvSpPr>
          <p:cNvPr id="10" name="CasellaDiTesto 9"/>
          <p:cNvSpPr txBox="1"/>
          <p:nvPr/>
        </p:nvSpPr>
        <p:spPr>
          <a:xfrm>
            <a:off x="5554639" y="4135272"/>
            <a:ext cx="3409894" cy="2308324"/>
          </a:xfrm>
          <a:prstGeom prst="rect">
            <a:avLst/>
          </a:prstGeom>
          <a:noFill/>
        </p:spPr>
        <p:txBody>
          <a:bodyPr wrap="square" rtlCol="0">
            <a:spAutoFit/>
          </a:bodyPr>
          <a:lstStyle/>
          <a:p>
            <a:r>
              <a:rPr lang="it-IT" dirty="0" smtClean="0"/>
              <a:t>In the </a:t>
            </a:r>
            <a:r>
              <a:rPr lang="it-IT" dirty="0" err="1" smtClean="0"/>
              <a:t>maximum</a:t>
            </a:r>
            <a:r>
              <a:rPr lang="it-IT" dirty="0" smtClean="0"/>
              <a:t> </a:t>
            </a:r>
            <a:r>
              <a:rPr lang="it-IT" dirty="0" err="1" smtClean="0"/>
              <a:t>point</a:t>
            </a:r>
            <a:r>
              <a:rPr lang="it-IT" dirty="0" smtClean="0"/>
              <a:t> </a:t>
            </a:r>
            <a:r>
              <a:rPr lang="it-IT" dirty="0" err="1" smtClean="0"/>
              <a:t>we</a:t>
            </a:r>
            <a:r>
              <a:rPr lang="it-IT" dirty="0" smtClean="0"/>
              <a:t> put 3 </a:t>
            </a:r>
            <a:r>
              <a:rPr lang="it-IT" dirty="0" err="1" smtClean="0"/>
              <a:t>meters</a:t>
            </a:r>
            <a:r>
              <a:rPr lang="it-IT" dirty="0" smtClean="0"/>
              <a:t> long SC Link </a:t>
            </a:r>
            <a:r>
              <a:rPr lang="it-IT" dirty="0" err="1" smtClean="0"/>
              <a:t>model</a:t>
            </a:r>
            <a:r>
              <a:rPr lang="it-IT" dirty="0" smtClean="0"/>
              <a:t>         (the </a:t>
            </a:r>
            <a:r>
              <a:rPr lang="it-IT" dirty="0" err="1" smtClean="0"/>
              <a:t>same</a:t>
            </a:r>
            <a:r>
              <a:rPr lang="it-IT" dirty="0" smtClean="0"/>
              <a:t> </a:t>
            </a:r>
            <a:r>
              <a:rPr lang="it-IT" dirty="0" err="1" smtClean="0"/>
              <a:t>of</a:t>
            </a:r>
            <a:r>
              <a:rPr lang="it-IT" dirty="0" smtClean="0"/>
              <a:t> IP1).  </a:t>
            </a:r>
          </a:p>
          <a:p>
            <a:endParaRPr lang="it-IT" dirty="0" smtClean="0"/>
          </a:p>
          <a:p>
            <a:r>
              <a:rPr lang="it-IT" dirty="0" err="1" smtClean="0"/>
              <a:t>For</a:t>
            </a:r>
            <a:r>
              <a:rPr lang="it-IT" dirty="0" smtClean="0"/>
              <a:t> the </a:t>
            </a:r>
            <a:r>
              <a:rPr lang="it-IT" dirty="0" err="1" smtClean="0"/>
              <a:t>simulation</a:t>
            </a:r>
            <a:r>
              <a:rPr lang="it-IT" dirty="0" smtClean="0"/>
              <a:t> </a:t>
            </a:r>
            <a:r>
              <a:rPr lang="it-IT" dirty="0" err="1" smtClean="0"/>
              <a:t>we</a:t>
            </a:r>
            <a:r>
              <a:rPr lang="it-IT" dirty="0" smtClean="0"/>
              <a:t> </a:t>
            </a:r>
            <a:r>
              <a:rPr lang="it-IT" dirty="0" err="1" smtClean="0"/>
              <a:t>used</a:t>
            </a:r>
            <a:r>
              <a:rPr lang="it-IT" dirty="0" smtClean="0"/>
              <a:t> 30000 </a:t>
            </a:r>
            <a:r>
              <a:rPr lang="it-IT" dirty="0" err="1" smtClean="0"/>
              <a:t>protons</a:t>
            </a:r>
            <a:r>
              <a:rPr lang="it-IT" dirty="0" smtClean="0"/>
              <a:t> </a:t>
            </a:r>
            <a:r>
              <a:rPr lang="it-IT" dirty="0" err="1" smtClean="0"/>
              <a:t>lost</a:t>
            </a:r>
            <a:r>
              <a:rPr lang="it-IT" dirty="0" smtClean="0"/>
              <a:t> in the </a:t>
            </a:r>
            <a:r>
              <a:rPr lang="it-IT" dirty="0" err="1" smtClean="0"/>
              <a:t>collimators</a:t>
            </a:r>
            <a:r>
              <a:rPr lang="it-IT" dirty="0" smtClean="0"/>
              <a:t> (</a:t>
            </a:r>
            <a:r>
              <a:rPr lang="it-IT" dirty="0" err="1" smtClean="0"/>
              <a:t>SixTrack</a:t>
            </a:r>
            <a:r>
              <a:rPr lang="it-IT" dirty="0" smtClean="0"/>
              <a:t> output) and </a:t>
            </a:r>
            <a:r>
              <a:rPr lang="it-IT" dirty="0" err="1" smtClean="0"/>
              <a:t>then</a:t>
            </a:r>
            <a:r>
              <a:rPr lang="it-IT" dirty="0" smtClean="0"/>
              <a:t> </a:t>
            </a:r>
            <a:r>
              <a:rPr lang="it-IT" dirty="0" err="1" smtClean="0"/>
              <a:t>we</a:t>
            </a:r>
            <a:r>
              <a:rPr lang="it-IT" dirty="0" smtClean="0"/>
              <a:t> </a:t>
            </a:r>
            <a:r>
              <a:rPr lang="it-IT" dirty="0" err="1" smtClean="0"/>
              <a:t>normalized</a:t>
            </a:r>
            <a:r>
              <a:rPr lang="it-IT" dirty="0" smtClean="0"/>
              <a:t> the data </a:t>
            </a:r>
            <a:r>
              <a:rPr lang="it-IT" dirty="0" err="1" smtClean="0"/>
              <a:t>for</a:t>
            </a:r>
            <a:r>
              <a:rPr lang="it-IT" dirty="0" smtClean="0"/>
              <a:t> 30 fb</a:t>
            </a:r>
            <a:r>
              <a:rPr lang="it-IT" baseline="30000" dirty="0" smtClean="0"/>
              <a:t>-1</a:t>
            </a:r>
            <a:endParaRPr lang="it-IT" baseline="30000" dirty="0"/>
          </a:p>
        </p:txBody>
      </p:sp>
      <p:sp>
        <p:nvSpPr>
          <p:cNvPr id="11" name="Segnaposto piè di pagina 14"/>
          <p:cNvSpPr>
            <a:spLocks noGrp="1"/>
          </p:cNvSpPr>
          <p:nvPr>
            <p:ph type="ftr" sz="quarter" idx="11"/>
          </p:nvPr>
        </p:nvSpPr>
        <p:spPr>
          <a:xfrm>
            <a:off x="4572000" y="6537960"/>
            <a:ext cx="4114800" cy="320040"/>
          </a:xfrm>
        </p:spPr>
        <p:txBody>
          <a:bodyPr/>
          <a:lstStyle/>
          <a:p>
            <a:r>
              <a:rPr lang="en-US" dirty="0" smtClean="0"/>
              <a:t>Tsukuba November 20</a:t>
            </a:r>
            <a:r>
              <a:rPr lang="en-US" baseline="30000" dirty="0" smtClean="0"/>
              <a:t>th</a:t>
            </a:r>
            <a:r>
              <a:rPr lang="en-US" dirty="0" smtClean="0"/>
              <a:t> 2014</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57200" y="286603"/>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Dose</a:t>
            </a:r>
            <a:endParaRPr kumimoji="0" lang="it-IT" sz="4000" b="1" i="0" u="none" strike="noStrike" kern="1200" cap="none" spc="0" normalizeH="0" baseline="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3" name="Segnaposto numero diapositiva 5"/>
          <p:cNvSpPr>
            <a:spLocks noGrp="1"/>
          </p:cNvSpPr>
          <p:nvPr>
            <p:ph type="sldNum" sz="quarter" idx="12"/>
          </p:nvPr>
        </p:nvSpPr>
        <p:spPr>
          <a:xfrm>
            <a:off x="6553200" y="6356350"/>
            <a:ext cx="2133600" cy="365125"/>
          </a:xfrm>
        </p:spPr>
        <p:txBody>
          <a:bodyPr/>
          <a:lstStyle/>
          <a:p>
            <a:pPr>
              <a:defRPr/>
            </a:pPr>
            <a:fld id="{4F2A9495-9579-4111-944B-C59585E922B4}" type="slidenum">
              <a:rPr lang="it-IT" smtClean="0"/>
              <a:pPr>
                <a:defRPr/>
              </a:pPr>
              <a:t>49</a:t>
            </a:fld>
            <a:endParaRPr lang="it-IT"/>
          </a:p>
        </p:txBody>
      </p:sp>
      <p:sp>
        <p:nvSpPr>
          <p:cNvPr id="4" name="Segnaposto piè di pagina 14"/>
          <p:cNvSpPr>
            <a:spLocks noGrp="1"/>
          </p:cNvSpPr>
          <p:nvPr>
            <p:ph type="ftr" sz="quarter" idx="11"/>
          </p:nvPr>
        </p:nvSpPr>
        <p:spPr>
          <a:xfrm>
            <a:off x="4572000" y="6537960"/>
            <a:ext cx="4114800" cy="320040"/>
          </a:xfrm>
        </p:spPr>
        <p:txBody>
          <a:bodyPr/>
          <a:lstStyle/>
          <a:p>
            <a:r>
              <a:rPr lang="en-US" dirty="0" smtClean="0"/>
              <a:t>Tsukuba November 20</a:t>
            </a:r>
            <a:r>
              <a:rPr lang="en-US" baseline="30000" dirty="0" smtClean="0"/>
              <a:t>th</a:t>
            </a:r>
            <a:r>
              <a:rPr lang="en-US" dirty="0" smtClean="0"/>
              <a:t> 2014</a:t>
            </a:r>
            <a:endParaRPr lang="en-US" dirty="0"/>
          </a:p>
        </p:txBody>
      </p:sp>
      <p:pic>
        <p:nvPicPr>
          <p:cNvPr id="5" name="Immagine 4" descr="Dose_large_bin.jpg"/>
          <p:cNvPicPr>
            <a:picLocks noChangeAspect="1"/>
          </p:cNvPicPr>
          <p:nvPr/>
        </p:nvPicPr>
        <p:blipFill>
          <a:blip r:embed="rId2" cstate="print"/>
          <a:srcRect l="18307" t="12598" r="12992"/>
          <a:stretch>
            <a:fillRect/>
          </a:stretch>
        </p:blipFill>
        <p:spPr>
          <a:xfrm>
            <a:off x="18288" y="1201003"/>
            <a:ext cx="3895344" cy="3716729"/>
          </a:xfrm>
          <a:prstGeom prst="rect">
            <a:avLst/>
          </a:prstGeom>
        </p:spPr>
      </p:pic>
      <p:pic>
        <p:nvPicPr>
          <p:cNvPr id="6" name="Immagine 5" descr="Dpa_large_bin.jpg"/>
          <p:cNvPicPr>
            <a:picLocks noChangeAspect="1"/>
          </p:cNvPicPr>
          <p:nvPr/>
        </p:nvPicPr>
        <p:blipFill>
          <a:blip r:embed="rId3" cstate="print"/>
          <a:srcRect l="18898" t="12598" r="12992"/>
          <a:stretch>
            <a:fillRect/>
          </a:stretch>
        </p:blipFill>
        <p:spPr>
          <a:xfrm>
            <a:off x="5138928" y="1182817"/>
            <a:ext cx="3880695" cy="3734915"/>
          </a:xfrm>
          <a:prstGeom prst="rect">
            <a:avLst/>
          </a:prstGeom>
        </p:spPr>
      </p:pic>
      <p:sp>
        <p:nvSpPr>
          <p:cNvPr id="7" name="CasellaDiTesto 6"/>
          <p:cNvSpPr txBox="1"/>
          <p:nvPr/>
        </p:nvSpPr>
        <p:spPr>
          <a:xfrm>
            <a:off x="600073" y="5266944"/>
            <a:ext cx="2801495" cy="923330"/>
          </a:xfrm>
          <a:prstGeom prst="rect">
            <a:avLst/>
          </a:prstGeom>
          <a:noFill/>
        </p:spPr>
        <p:txBody>
          <a:bodyPr wrap="square" rtlCol="0">
            <a:spAutoFit/>
          </a:bodyPr>
          <a:lstStyle/>
          <a:p>
            <a:r>
              <a:rPr lang="it-IT" dirty="0" smtClean="0"/>
              <a:t>The </a:t>
            </a:r>
            <a:r>
              <a:rPr lang="it-IT" dirty="0" err="1" smtClean="0"/>
              <a:t>maximum</a:t>
            </a:r>
            <a:r>
              <a:rPr lang="it-IT" dirty="0" smtClean="0"/>
              <a:t> dose </a:t>
            </a:r>
            <a:r>
              <a:rPr lang="it-IT" dirty="0" err="1" smtClean="0"/>
              <a:t>is</a:t>
            </a:r>
            <a:r>
              <a:rPr lang="it-IT" dirty="0" smtClean="0"/>
              <a:t> </a:t>
            </a:r>
            <a:r>
              <a:rPr lang="it-IT" dirty="0" err="1" smtClean="0"/>
              <a:t>about</a:t>
            </a:r>
            <a:r>
              <a:rPr lang="it-IT" dirty="0" smtClean="0"/>
              <a:t> 40 </a:t>
            </a:r>
            <a:r>
              <a:rPr lang="it-IT" dirty="0" err="1" smtClean="0"/>
              <a:t>kGy</a:t>
            </a:r>
            <a:r>
              <a:rPr lang="it-IT" dirty="0" smtClean="0"/>
              <a:t> </a:t>
            </a:r>
            <a:r>
              <a:rPr lang="it-IT" dirty="0" err="1" smtClean="0"/>
              <a:t>integrated</a:t>
            </a:r>
            <a:r>
              <a:rPr lang="it-IT" dirty="0" smtClean="0"/>
              <a:t> </a:t>
            </a:r>
            <a:r>
              <a:rPr lang="it-IT" dirty="0" err="1" smtClean="0"/>
              <a:t>over</a:t>
            </a:r>
            <a:r>
              <a:rPr lang="it-IT" dirty="0" smtClean="0"/>
              <a:t> a </a:t>
            </a:r>
            <a:r>
              <a:rPr lang="it-IT" dirty="0" err="1" smtClean="0"/>
              <a:t>period</a:t>
            </a:r>
            <a:r>
              <a:rPr lang="it-IT" dirty="0" smtClean="0"/>
              <a:t> </a:t>
            </a:r>
            <a:r>
              <a:rPr lang="it-IT" dirty="0" err="1" smtClean="0"/>
              <a:t>of</a:t>
            </a:r>
            <a:r>
              <a:rPr lang="it-IT" dirty="0" smtClean="0"/>
              <a:t> 30 fb</a:t>
            </a:r>
            <a:r>
              <a:rPr lang="it-IT" baseline="30000" dirty="0" smtClean="0"/>
              <a:t>-1 </a:t>
            </a:r>
            <a:endParaRPr lang="it-IT" baseline="30000" dirty="0"/>
          </a:p>
        </p:txBody>
      </p:sp>
      <p:sp>
        <p:nvSpPr>
          <p:cNvPr id="8" name="CasellaDiTesto 7"/>
          <p:cNvSpPr txBox="1"/>
          <p:nvPr/>
        </p:nvSpPr>
        <p:spPr>
          <a:xfrm>
            <a:off x="5389247" y="5129784"/>
            <a:ext cx="2999232" cy="1200329"/>
          </a:xfrm>
          <a:prstGeom prst="rect">
            <a:avLst/>
          </a:prstGeom>
          <a:noFill/>
        </p:spPr>
        <p:txBody>
          <a:bodyPr wrap="square" rtlCol="0">
            <a:spAutoFit/>
          </a:bodyPr>
          <a:lstStyle/>
          <a:p>
            <a:r>
              <a:rPr lang="it-IT" dirty="0" err="1" smtClean="0"/>
              <a:t>If</a:t>
            </a:r>
            <a:r>
              <a:rPr lang="it-IT" dirty="0" smtClean="0"/>
              <a:t> </a:t>
            </a:r>
            <a:r>
              <a:rPr lang="it-IT" dirty="0" err="1" smtClean="0"/>
              <a:t>also</a:t>
            </a:r>
            <a:r>
              <a:rPr lang="it-IT" dirty="0" smtClean="0"/>
              <a:t> </a:t>
            </a:r>
            <a:r>
              <a:rPr lang="it-IT" dirty="0" err="1" smtClean="0"/>
              <a:t>we</a:t>
            </a:r>
            <a:r>
              <a:rPr lang="it-IT" dirty="0" smtClean="0"/>
              <a:t> extrapolate </a:t>
            </a:r>
            <a:r>
              <a:rPr lang="it-IT" dirty="0" err="1" smtClean="0"/>
              <a:t>proportionaly</a:t>
            </a:r>
            <a:r>
              <a:rPr lang="it-IT" dirty="0" smtClean="0"/>
              <a:t> </a:t>
            </a:r>
            <a:r>
              <a:rPr lang="it-IT" dirty="0" err="1" smtClean="0"/>
              <a:t>to</a:t>
            </a:r>
            <a:r>
              <a:rPr lang="it-IT" dirty="0" smtClean="0"/>
              <a:t> 3000 fb</a:t>
            </a:r>
            <a:r>
              <a:rPr lang="it-IT" baseline="30000" dirty="0" smtClean="0"/>
              <a:t>-1</a:t>
            </a:r>
            <a:r>
              <a:rPr lang="it-IT" dirty="0" smtClean="0"/>
              <a:t> </a:t>
            </a:r>
            <a:r>
              <a:rPr lang="it-IT" dirty="0" err="1" smtClean="0"/>
              <a:t>we</a:t>
            </a:r>
            <a:r>
              <a:rPr lang="it-IT" dirty="0" smtClean="0"/>
              <a:t> </a:t>
            </a:r>
            <a:r>
              <a:rPr lang="it-IT" dirty="0" err="1" smtClean="0"/>
              <a:t>will</a:t>
            </a:r>
            <a:r>
              <a:rPr lang="it-IT" dirty="0" smtClean="0"/>
              <a:t> </a:t>
            </a:r>
            <a:r>
              <a:rPr lang="it-IT" dirty="0" err="1" smtClean="0"/>
              <a:t>obtain</a:t>
            </a:r>
            <a:r>
              <a:rPr lang="it-IT" dirty="0" smtClean="0"/>
              <a:t> </a:t>
            </a:r>
            <a:r>
              <a:rPr lang="it-IT" dirty="0" err="1" smtClean="0"/>
              <a:t>only</a:t>
            </a:r>
            <a:r>
              <a:rPr lang="it-IT" dirty="0" smtClean="0"/>
              <a:t> 4 </a:t>
            </a:r>
            <a:r>
              <a:rPr lang="it-IT" dirty="0" err="1" smtClean="0"/>
              <a:t>MGy</a:t>
            </a:r>
            <a:r>
              <a:rPr lang="it-IT" dirty="0" smtClean="0"/>
              <a:t> </a:t>
            </a:r>
            <a:r>
              <a:rPr lang="it-IT" dirty="0" err="1" smtClean="0"/>
              <a:t>over</a:t>
            </a:r>
            <a:r>
              <a:rPr lang="it-IT" dirty="0" smtClean="0"/>
              <a:t> the </a:t>
            </a:r>
            <a:r>
              <a:rPr lang="it-IT" dirty="0" err="1" smtClean="0"/>
              <a:t>whole</a:t>
            </a:r>
            <a:r>
              <a:rPr lang="it-IT" dirty="0" smtClean="0"/>
              <a:t> </a:t>
            </a:r>
            <a:r>
              <a:rPr lang="it-IT" dirty="0" err="1" smtClean="0"/>
              <a:t>period</a:t>
            </a:r>
            <a:r>
              <a:rPr lang="it-IT" dirty="0" smtClean="0"/>
              <a:t> </a:t>
            </a:r>
            <a:r>
              <a:rPr lang="it-IT" dirty="0" err="1" smtClean="0"/>
              <a:t>of</a:t>
            </a:r>
            <a:r>
              <a:rPr lang="it-IT" dirty="0" smtClean="0"/>
              <a:t> </a:t>
            </a:r>
            <a:r>
              <a:rPr lang="it-IT" dirty="0" err="1" smtClean="0"/>
              <a:t>exercise</a:t>
            </a:r>
            <a:r>
              <a:rPr lang="it-IT" dirty="0" smtClean="0"/>
              <a:t> </a:t>
            </a:r>
            <a:endParaRPr lang="it-IT" baseline="30000" dirty="0"/>
          </a:p>
        </p:txBody>
      </p:sp>
      <p:cxnSp>
        <p:nvCxnSpPr>
          <p:cNvPr id="9" name="Connettore 2 8"/>
          <p:cNvCxnSpPr>
            <a:stCxn id="7" idx="3"/>
            <a:endCxn id="8" idx="1"/>
          </p:cNvCxnSpPr>
          <p:nvPr/>
        </p:nvCxnSpPr>
        <p:spPr>
          <a:xfrm>
            <a:off x="3401568" y="5728609"/>
            <a:ext cx="1987679" cy="134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Rettangolo 9"/>
          <p:cNvSpPr/>
          <p:nvPr/>
        </p:nvSpPr>
        <p:spPr>
          <a:xfrm>
            <a:off x="5389247" y="5129784"/>
            <a:ext cx="2999232" cy="1200329"/>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pPr algn="ctr"/>
            <a:r>
              <a:rPr lang="it-IT" b="1" dirty="0" smtClean="0">
                <a:solidFill>
                  <a:schemeClr val="tx2">
                    <a:lumMod val="60000"/>
                    <a:lumOff val="40000"/>
                  </a:schemeClr>
                </a:solidFill>
              </a:rPr>
              <a:t>Work Progress</a:t>
            </a:r>
            <a:endParaRPr lang="it-IT" dirty="0"/>
          </a:p>
        </p:txBody>
      </p:sp>
      <p:sp>
        <p:nvSpPr>
          <p:cNvPr id="5" name="Rettangolo 4"/>
          <p:cNvSpPr/>
          <p:nvPr/>
        </p:nvSpPr>
        <p:spPr>
          <a:xfrm>
            <a:off x="611190" y="1371600"/>
            <a:ext cx="7743102" cy="1877437"/>
          </a:xfrm>
          <a:prstGeom prst="rect">
            <a:avLst/>
          </a:prstGeom>
        </p:spPr>
        <p:txBody>
          <a:bodyPr wrap="square">
            <a:spAutoFit/>
          </a:bodyPr>
          <a:lstStyle/>
          <a:p>
            <a:pPr>
              <a:defRPr/>
            </a:pPr>
            <a:r>
              <a:rPr lang="en-US" sz="2800" dirty="0" smtClean="0">
                <a:latin typeface="+mn-lt"/>
              </a:rPr>
              <a:t>• </a:t>
            </a:r>
            <a:r>
              <a:rPr lang="en-US" sz="2800" dirty="0" smtClean="0"/>
              <a:t>Simulation of irradiation with different type of beams on MgB</a:t>
            </a:r>
            <a:r>
              <a:rPr lang="en-US" sz="2800" baseline="-25000" dirty="0" smtClean="0"/>
              <a:t>2</a:t>
            </a:r>
            <a:r>
              <a:rPr lang="en-US" sz="2800" dirty="0" smtClean="0"/>
              <a:t>, BSCCO, YBCCO                             </a:t>
            </a:r>
            <a:r>
              <a:rPr lang="en-US" sz="2000" dirty="0" smtClean="0"/>
              <a:t>(</a:t>
            </a:r>
            <a:r>
              <a:rPr lang="en-US" sz="2000" dirty="0" smtClean="0">
                <a:latin typeface="+mn-lt"/>
              </a:rPr>
              <a:t>While waiting </a:t>
            </a:r>
            <a:r>
              <a:rPr lang="en-US" sz="2000" dirty="0" smtClean="0"/>
              <a:t>for the routing of the SCL in the cavern and the cable layout to c</a:t>
            </a:r>
            <a:r>
              <a:rPr lang="en-US" sz="2000" dirty="0" smtClean="0">
                <a:latin typeface="+mn-lt"/>
              </a:rPr>
              <a:t>reate the FLUKA geometry</a:t>
            </a:r>
            <a:endParaRPr lang="it-IT" sz="2000" b="1" dirty="0" smtClean="0">
              <a:solidFill>
                <a:srgbClr val="FF0000"/>
              </a:solidFill>
            </a:endParaRPr>
          </a:p>
          <a:p>
            <a:pPr>
              <a:buFont typeface="Arial" charset="0"/>
              <a:buNone/>
              <a:defRPr/>
            </a:pPr>
            <a:endParaRPr lang="it-IT" sz="2000" dirty="0">
              <a:latin typeface="+mn-lt"/>
            </a:endParaRPr>
          </a:p>
        </p:txBody>
      </p:sp>
      <p:sp>
        <p:nvSpPr>
          <p:cNvPr id="6" name="Rettangolo 5"/>
          <p:cNvSpPr/>
          <p:nvPr/>
        </p:nvSpPr>
        <p:spPr>
          <a:xfrm>
            <a:off x="611190" y="3249037"/>
            <a:ext cx="7865341" cy="1323439"/>
          </a:xfrm>
          <a:prstGeom prst="rect">
            <a:avLst/>
          </a:prstGeom>
        </p:spPr>
        <p:txBody>
          <a:bodyPr wrap="square">
            <a:spAutoFit/>
          </a:bodyPr>
          <a:lstStyle/>
          <a:p>
            <a:pPr>
              <a:buFont typeface="Arial" charset="0"/>
              <a:buNone/>
              <a:defRPr/>
            </a:pPr>
            <a:r>
              <a:rPr lang="en-US" sz="2800" dirty="0">
                <a:latin typeface="+mn-lt"/>
              </a:rPr>
              <a:t>• </a:t>
            </a:r>
            <a:r>
              <a:rPr lang="en-US" sz="2800" dirty="0" smtClean="0"/>
              <a:t>E</a:t>
            </a:r>
            <a:r>
              <a:rPr lang="en-US" sz="2800" dirty="0" smtClean="0">
                <a:latin typeface="+mn-lt"/>
              </a:rPr>
              <a:t>valuation of the different energy neutron beam effects </a:t>
            </a:r>
            <a:r>
              <a:rPr lang="en-US" sz="2800" dirty="0">
                <a:latin typeface="+mn-lt"/>
              </a:rPr>
              <a:t>on MgB</a:t>
            </a:r>
            <a:r>
              <a:rPr lang="en-US" sz="2800" baseline="-25000" dirty="0">
                <a:latin typeface="+mn-lt"/>
              </a:rPr>
              <a:t>2</a:t>
            </a:r>
            <a:r>
              <a:rPr lang="en-US" sz="2800" dirty="0">
                <a:latin typeface="+mn-lt"/>
              </a:rPr>
              <a:t> with </a:t>
            </a:r>
            <a:r>
              <a:rPr lang="en-US" sz="2800" baseline="30000" dirty="0">
                <a:latin typeface="+mn-lt"/>
              </a:rPr>
              <a:t>10</a:t>
            </a:r>
            <a:r>
              <a:rPr lang="en-US" sz="2800" dirty="0">
                <a:latin typeface="+mn-lt"/>
              </a:rPr>
              <a:t>B, </a:t>
            </a:r>
            <a:r>
              <a:rPr lang="en-US" sz="2800" baseline="30000" dirty="0">
                <a:latin typeface="+mn-lt"/>
              </a:rPr>
              <a:t>11</a:t>
            </a:r>
            <a:r>
              <a:rPr lang="en-US" sz="2800" dirty="0">
                <a:latin typeface="+mn-lt"/>
              </a:rPr>
              <a:t>B and </a:t>
            </a:r>
            <a:r>
              <a:rPr lang="en-US" sz="2800" baseline="30000" dirty="0" err="1" smtClean="0">
                <a:latin typeface="+mn-lt"/>
              </a:rPr>
              <a:t>nat</a:t>
            </a:r>
            <a:r>
              <a:rPr lang="en-US" sz="2800" dirty="0" err="1" smtClean="0">
                <a:latin typeface="+mn-lt"/>
              </a:rPr>
              <a:t>B</a:t>
            </a:r>
            <a:r>
              <a:rPr lang="en-US" sz="2800" dirty="0" smtClean="0">
                <a:latin typeface="+mn-lt"/>
              </a:rPr>
              <a:t> composition </a:t>
            </a:r>
            <a:r>
              <a:rPr lang="en-US" sz="2400" dirty="0" smtClean="0">
                <a:solidFill>
                  <a:srgbClr val="FF0000"/>
                </a:solidFill>
                <a:latin typeface="+mn-lt"/>
              </a:rPr>
              <a:t>(can the n flux damage the B in SCL?) </a:t>
            </a:r>
            <a:endParaRPr lang="it-IT" sz="2400" dirty="0">
              <a:solidFill>
                <a:srgbClr val="FF0000"/>
              </a:solidFill>
              <a:latin typeface="+mn-lt"/>
            </a:endParaRPr>
          </a:p>
        </p:txBody>
      </p:sp>
      <p:sp>
        <p:nvSpPr>
          <p:cNvPr id="8" name="Segnaposto piè di pagina 4"/>
          <p:cNvSpPr>
            <a:spLocks noGrp="1"/>
          </p:cNvSpPr>
          <p:nvPr>
            <p:ph type="ftr" sz="quarter" idx="11"/>
          </p:nvPr>
        </p:nvSpPr>
        <p:spPr>
          <a:xfrm>
            <a:off x="2791691" y="6193168"/>
            <a:ext cx="2895600" cy="365125"/>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457200" y="286603"/>
            <a:ext cx="8229600"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4000" b="1" i="0" u="none" strike="noStrike" kern="1200" cap="none" spc="0" normalizeH="0" baseline="0" noProof="0"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Dpa</a:t>
            </a:r>
            <a:endParaRPr kumimoji="0" lang="it-IT" sz="4000" b="1" i="0" u="none" strike="noStrike" kern="1200" cap="none" spc="0" normalizeH="0" baseline="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3" name="Segnaposto numero diapositiva 5"/>
          <p:cNvSpPr>
            <a:spLocks noGrp="1"/>
          </p:cNvSpPr>
          <p:nvPr>
            <p:ph type="sldNum" sz="quarter" idx="12"/>
          </p:nvPr>
        </p:nvSpPr>
        <p:spPr>
          <a:xfrm>
            <a:off x="6553200" y="6356350"/>
            <a:ext cx="2133600" cy="365125"/>
          </a:xfrm>
        </p:spPr>
        <p:txBody>
          <a:bodyPr/>
          <a:lstStyle/>
          <a:p>
            <a:pPr>
              <a:defRPr/>
            </a:pPr>
            <a:fld id="{4F2A9495-9579-4111-944B-C59585E922B4}" type="slidenum">
              <a:rPr lang="it-IT" smtClean="0"/>
              <a:pPr>
                <a:defRPr/>
              </a:pPr>
              <a:t>50</a:t>
            </a:fld>
            <a:endParaRPr lang="it-IT"/>
          </a:p>
        </p:txBody>
      </p:sp>
      <p:sp>
        <p:nvSpPr>
          <p:cNvPr id="4" name="Segnaposto piè di pagina 14"/>
          <p:cNvSpPr>
            <a:spLocks noGrp="1"/>
          </p:cNvSpPr>
          <p:nvPr>
            <p:ph type="ftr" sz="quarter" idx="11"/>
          </p:nvPr>
        </p:nvSpPr>
        <p:spPr>
          <a:xfrm>
            <a:off x="4572000" y="6537960"/>
            <a:ext cx="4114800" cy="320040"/>
          </a:xfrm>
        </p:spPr>
        <p:txBody>
          <a:bodyPr/>
          <a:lstStyle/>
          <a:p>
            <a:r>
              <a:rPr lang="en-US" dirty="0" smtClean="0"/>
              <a:t>Tsukuba November 20</a:t>
            </a:r>
            <a:r>
              <a:rPr lang="en-US" baseline="30000" dirty="0" smtClean="0"/>
              <a:t>th</a:t>
            </a:r>
            <a:r>
              <a:rPr lang="en-US" dirty="0" smtClean="0"/>
              <a:t> 2014</a:t>
            </a:r>
            <a:endParaRPr lang="en-US" dirty="0"/>
          </a:p>
        </p:txBody>
      </p:sp>
      <p:pic>
        <p:nvPicPr>
          <p:cNvPr id="5" name="Immagine 4" descr="Dpa_large_bin.jpg"/>
          <p:cNvPicPr>
            <a:picLocks noChangeAspect="1"/>
          </p:cNvPicPr>
          <p:nvPr/>
        </p:nvPicPr>
        <p:blipFill>
          <a:blip r:embed="rId2" cstate="print"/>
          <a:stretch>
            <a:fillRect/>
          </a:stretch>
        </p:blipFill>
        <p:spPr>
          <a:xfrm>
            <a:off x="4152123" y="1094572"/>
            <a:ext cx="4858170" cy="3400718"/>
          </a:xfrm>
          <a:prstGeom prst="rect">
            <a:avLst/>
          </a:prstGeom>
        </p:spPr>
      </p:pic>
      <p:sp>
        <p:nvSpPr>
          <p:cNvPr id="6" name="CasellaDiTesto 5"/>
          <p:cNvSpPr txBox="1"/>
          <p:nvPr/>
        </p:nvSpPr>
        <p:spPr>
          <a:xfrm>
            <a:off x="1411870" y="5276275"/>
            <a:ext cx="6201943" cy="923330"/>
          </a:xfrm>
          <a:prstGeom prst="rect">
            <a:avLst/>
          </a:prstGeom>
          <a:noFill/>
        </p:spPr>
        <p:txBody>
          <a:bodyPr wrap="square" rtlCol="0">
            <a:spAutoFit/>
          </a:bodyPr>
          <a:lstStyle/>
          <a:p>
            <a:r>
              <a:rPr lang="it-IT" dirty="0" smtClean="0"/>
              <a:t>The </a:t>
            </a:r>
            <a:r>
              <a:rPr lang="it-IT" dirty="0" err="1" smtClean="0"/>
              <a:t>dpa</a:t>
            </a:r>
            <a:r>
              <a:rPr lang="it-IT" dirty="0" smtClean="0"/>
              <a:t> </a:t>
            </a:r>
            <a:r>
              <a:rPr lang="it-IT" dirty="0" err="1" smtClean="0"/>
              <a:t>is</a:t>
            </a:r>
            <a:r>
              <a:rPr lang="it-IT" dirty="0" smtClean="0"/>
              <a:t> </a:t>
            </a:r>
            <a:r>
              <a:rPr lang="it-IT" dirty="0" err="1" smtClean="0"/>
              <a:t>about</a:t>
            </a:r>
            <a:r>
              <a:rPr lang="it-IT" dirty="0" smtClean="0"/>
              <a:t> 10</a:t>
            </a:r>
            <a:r>
              <a:rPr lang="it-IT" baseline="30000" dirty="0" smtClean="0"/>
              <a:t>-7</a:t>
            </a:r>
            <a:r>
              <a:rPr lang="it-IT" dirty="0" smtClean="0"/>
              <a:t> </a:t>
            </a:r>
            <a:r>
              <a:rPr lang="it-IT" dirty="0" err="1" smtClean="0"/>
              <a:t>over</a:t>
            </a:r>
            <a:r>
              <a:rPr lang="it-IT" dirty="0" smtClean="0"/>
              <a:t> </a:t>
            </a:r>
            <a:r>
              <a:rPr lang="it-IT" dirty="0" err="1" smtClean="0"/>
              <a:t>all</a:t>
            </a:r>
            <a:r>
              <a:rPr lang="it-IT" dirty="0" smtClean="0"/>
              <a:t> the </a:t>
            </a:r>
            <a:r>
              <a:rPr lang="it-IT" dirty="0" err="1" smtClean="0"/>
              <a:t>cable</a:t>
            </a:r>
            <a:r>
              <a:rPr lang="it-IT" dirty="0" smtClean="0"/>
              <a:t>. </a:t>
            </a:r>
            <a:r>
              <a:rPr lang="it-IT" dirty="0" err="1" smtClean="0"/>
              <a:t>This</a:t>
            </a:r>
            <a:r>
              <a:rPr lang="it-IT" dirty="0" smtClean="0"/>
              <a:t> </a:t>
            </a:r>
            <a:r>
              <a:rPr lang="it-IT" dirty="0" err="1" smtClean="0"/>
              <a:t>value</a:t>
            </a:r>
            <a:r>
              <a:rPr lang="it-IT" dirty="0" smtClean="0"/>
              <a:t> </a:t>
            </a:r>
            <a:r>
              <a:rPr lang="it-IT" dirty="0" err="1" smtClean="0"/>
              <a:t>give</a:t>
            </a:r>
            <a:r>
              <a:rPr lang="it-IT" dirty="0" smtClean="0"/>
              <a:t> </a:t>
            </a:r>
            <a:r>
              <a:rPr lang="it-IT" dirty="0" err="1" smtClean="0"/>
              <a:t>us</a:t>
            </a:r>
            <a:r>
              <a:rPr lang="it-IT" dirty="0" smtClean="0"/>
              <a:t> no </a:t>
            </a:r>
            <a:r>
              <a:rPr lang="it-IT" dirty="0" err="1" smtClean="0"/>
              <a:t>concern</a:t>
            </a:r>
            <a:r>
              <a:rPr lang="it-IT" dirty="0" smtClean="0"/>
              <a:t>, </a:t>
            </a:r>
            <a:r>
              <a:rPr lang="it-IT" dirty="0" err="1" smtClean="0"/>
              <a:t>because</a:t>
            </a:r>
            <a:r>
              <a:rPr lang="it-IT" dirty="0" smtClean="0"/>
              <a:t> </a:t>
            </a:r>
            <a:r>
              <a:rPr lang="it-IT" dirty="0" err="1" smtClean="0"/>
              <a:t>it</a:t>
            </a:r>
            <a:r>
              <a:rPr lang="it-IT" dirty="0" smtClean="0"/>
              <a:t> </a:t>
            </a:r>
            <a:r>
              <a:rPr lang="it-IT" dirty="0" err="1" smtClean="0"/>
              <a:t>is</a:t>
            </a:r>
            <a:r>
              <a:rPr lang="it-IT" dirty="0" smtClean="0"/>
              <a:t> </a:t>
            </a:r>
            <a:r>
              <a:rPr lang="it-IT" dirty="0" err="1" smtClean="0"/>
              <a:t>almost</a:t>
            </a:r>
            <a:r>
              <a:rPr lang="it-IT" dirty="0" smtClean="0"/>
              <a:t> 1 </a:t>
            </a:r>
            <a:r>
              <a:rPr lang="it-IT" dirty="0" err="1" smtClean="0"/>
              <a:t>order</a:t>
            </a:r>
            <a:r>
              <a:rPr lang="it-IT" dirty="0" smtClean="0"/>
              <a:t> </a:t>
            </a:r>
            <a:r>
              <a:rPr lang="it-IT" dirty="0" err="1" smtClean="0"/>
              <a:t>of</a:t>
            </a:r>
            <a:r>
              <a:rPr lang="it-IT" dirty="0" smtClean="0"/>
              <a:t> </a:t>
            </a:r>
            <a:r>
              <a:rPr lang="it-IT" dirty="0" err="1" smtClean="0"/>
              <a:t>magnitude</a:t>
            </a:r>
            <a:r>
              <a:rPr lang="it-IT" dirty="0" smtClean="0"/>
              <a:t> </a:t>
            </a:r>
            <a:r>
              <a:rPr lang="it-IT" dirty="0" err="1" smtClean="0"/>
              <a:t>smaller</a:t>
            </a:r>
            <a:r>
              <a:rPr lang="it-IT" dirty="0" smtClean="0"/>
              <a:t> </a:t>
            </a:r>
            <a:r>
              <a:rPr lang="it-IT" dirty="0" err="1" smtClean="0"/>
              <a:t>than</a:t>
            </a:r>
            <a:r>
              <a:rPr lang="it-IT" dirty="0" smtClean="0"/>
              <a:t> the </a:t>
            </a:r>
            <a:r>
              <a:rPr lang="it-IT" dirty="0" err="1" smtClean="0"/>
              <a:t>one</a:t>
            </a:r>
            <a:r>
              <a:rPr lang="it-IT" dirty="0" smtClean="0"/>
              <a:t> in IP1  </a:t>
            </a:r>
            <a:endParaRPr lang="it-IT" baseline="30000" dirty="0"/>
          </a:p>
        </p:txBody>
      </p:sp>
      <p:pic>
        <p:nvPicPr>
          <p:cNvPr id="7" name="Immagine 6" descr="Dose_large_bin.jpg"/>
          <p:cNvPicPr>
            <a:picLocks noChangeAspect="1"/>
          </p:cNvPicPr>
          <p:nvPr/>
        </p:nvPicPr>
        <p:blipFill>
          <a:blip r:embed="rId3" cstate="print"/>
          <a:srcRect l="18898" t="12598" r="12992"/>
          <a:stretch>
            <a:fillRect/>
          </a:stretch>
        </p:blipFill>
        <p:spPr>
          <a:xfrm>
            <a:off x="9331" y="1094573"/>
            <a:ext cx="3953537" cy="3804974"/>
          </a:xfrm>
          <a:prstGeom prst="rect">
            <a:avLst/>
          </a:prstGeom>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297712" y="274638"/>
            <a:ext cx="8537944"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3600" b="1" i="0" u="none" strike="noStrike" kern="1200" cap="none" spc="0" normalizeH="0" baseline="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Conclusions</a:t>
            </a:r>
            <a:endParaRPr kumimoji="0" lang="it-IT" sz="3600" b="1" i="0" u="none" strike="noStrike" kern="1200" cap="none" spc="0" normalizeH="0" baseline="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3" name="Segnaposto contenuto 2"/>
          <p:cNvSpPr txBox="1">
            <a:spLocks/>
          </p:cNvSpPr>
          <p:nvPr/>
        </p:nvSpPr>
        <p:spPr>
          <a:xfrm>
            <a:off x="606056" y="900752"/>
            <a:ext cx="8229600" cy="5349240"/>
          </a:xfrm>
          <a:prstGeom prst="rect">
            <a:avLst/>
          </a:prstGeom>
        </p:spPr>
        <p:txBody>
          <a:bodyPr>
            <a:noAutofit/>
          </a:bodyPr>
          <a:lstStyle/>
          <a:p>
            <a:pPr marL="228600" marR="0" lvl="0" indent="-228600" algn="l" defTabSz="457200" rtl="0" eaLnBrk="1" fontAlgn="auto" latinLnBrk="0" hangingPunct="1">
              <a:lnSpc>
                <a:spcPct val="120000"/>
              </a:lnSpc>
              <a:spcBef>
                <a:spcPts val="600"/>
              </a:spcBef>
              <a:spcAft>
                <a:spcPts val="0"/>
              </a:spcAft>
              <a:buClr>
                <a:srgbClr val="0089B5"/>
              </a:buClr>
              <a:buSzTx/>
              <a:buFont typeface="Arial"/>
              <a:buChar char="•"/>
              <a:tabLst/>
              <a:defRPr/>
            </a:pPr>
            <a:r>
              <a:rPr lang="en-GB" sz="2400" b="1" dirty="0" smtClean="0">
                <a:solidFill>
                  <a:srgbClr val="00B050"/>
                </a:solidFill>
                <a:effectLst>
                  <a:outerShdw blurRad="63500" dist="63500" dir="2700000" algn="tl" rotWithShape="0">
                    <a:schemeClr val="bg1">
                      <a:lumMod val="75000"/>
                      <a:alpha val="50000"/>
                    </a:schemeClr>
                  </a:outerShdw>
                </a:effectLst>
              </a:rPr>
              <a:t>T</a:t>
            </a:r>
            <a:r>
              <a:rPr kumimoji="0" lang="en-GB" sz="2400" b="1" i="0" u="none" strike="noStrike" kern="1200" cap="none" spc="0" normalizeH="0" baseline="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rPr>
              <a:t>he energy/dose deposition and the DPA in the MgB</a:t>
            </a:r>
            <a:r>
              <a:rPr kumimoji="0" lang="en-GB" sz="2400" b="1" i="0" u="none" strike="noStrike" kern="1200" cap="none" spc="0" normalizeH="0" baseline="-2500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rPr>
              <a:t>2</a:t>
            </a:r>
            <a:r>
              <a:rPr kumimoji="0" lang="en-GB" sz="2400" b="1" i="0" u="none" strike="noStrike" kern="1200" cap="none" spc="0" normalizeH="0" baseline="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rPr>
              <a:t> cables, with the conservative hypothesis adopted, are not a concern over the whole lifetime of the SC links (3000 fb</a:t>
            </a:r>
            <a:r>
              <a:rPr kumimoji="0" lang="en-GB" sz="2400" b="1" i="0" u="none" strike="noStrike" kern="1200" cap="none" spc="0" normalizeH="0" baseline="3000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rPr>
              <a:t>-1</a:t>
            </a:r>
            <a:r>
              <a:rPr kumimoji="0" lang="en-GB" sz="2400" b="1" i="0" u="none" strike="noStrike" kern="1200" cap="none" spc="0" normalizeH="0" baseline="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rPr>
              <a:t>).</a:t>
            </a:r>
            <a:endParaRPr kumimoji="0" lang="it-IT" sz="2400" b="1" i="0" u="none" strike="noStrike" kern="1200" cap="none" spc="0" normalizeH="0" baseline="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endParaRPr>
          </a:p>
          <a:p>
            <a:pPr marL="228600" lvl="0" indent="-228600">
              <a:lnSpc>
                <a:spcPct val="120000"/>
              </a:lnSpc>
              <a:spcBef>
                <a:spcPts val="600"/>
              </a:spcBef>
              <a:buClr>
                <a:srgbClr val="0089B5"/>
              </a:buClr>
              <a:buFont typeface="Arial"/>
              <a:buChar char="•"/>
            </a:pPr>
            <a:r>
              <a:rPr lang="it-IT" sz="2400" b="1" dirty="0" smtClean="0">
                <a:solidFill>
                  <a:srgbClr val="00B050"/>
                </a:solidFill>
              </a:rPr>
              <a:t>The </a:t>
            </a:r>
            <a:r>
              <a:rPr lang="it-IT" sz="2400" b="1" baseline="30000" dirty="0" smtClean="0">
                <a:solidFill>
                  <a:srgbClr val="00B050"/>
                </a:solidFill>
              </a:rPr>
              <a:t>10</a:t>
            </a:r>
            <a:r>
              <a:rPr lang="it-IT" sz="2400" b="1" dirty="0" smtClean="0">
                <a:solidFill>
                  <a:srgbClr val="00B050"/>
                </a:solidFill>
              </a:rPr>
              <a:t>B </a:t>
            </a:r>
            <a:r>
              <a:rPr lang="it-IT" sz="2400" b="1" dirty="0" err="1" smtClean="0">
                <a:solidFill>
                  <a:srgbClr val="00B050"/>
                </a:solidFill>
              </a:rPr>
              <a:t>consumption</a:t>
            </a:r>
            <a:r>
              <a:rPr lang="it-IT" sz="2400" b="1" dirty="0" smtClean="0">
                <a:solidFill>
                  <a:srgbClr val="00B050"/>
                </a:solidFill>
              </a:rPr>
              <a:t> </a:t>
            </a:r>
            <a:r>
              <a:rPr lang="it-IT" sz="2400" b="1" dirty="0" err="1" smtClean="0">
                <a:solidFill>
                  <a:srgbClr val="00B050"/>
                </a:solidFill>
              </a:rPr>
              <a:t>is</a:t>
            </a:r>
            <a:r>
              <a:rPr lang="it-IT" sz="2400" b="1" dirty="0" smtClean="0">
                <a:solidFill>
                  <a:srgbClr val="00B050"/>
                </a:solidFill>
              </a:rPr>
              <a:t> </a:t>
            </a:r>
            <a:r>
              <a:rPr lang="it-IT" sz="2400" b="1" dirty="0" err="1" smtClean="0">
                <a:solidFill>
                  <a:srgbClr val="00B050"/>
                </a:solidFill>
              </a:rPr>
              <a:t>negligible</a:t>
            </a:r>
            <a:endParaRPr lang="it-IT" sz="2400" b="1" dirty="0" smtClean="0">
              <a:solidFill>
                <a:srgbClr val="00B050"/>
              </a:solidFill>
            </a:endParaRPr>
          </a:p>
          <a:p>
            <a:pPr marL="228600" lvl="0" indent="-228600">
              <a:lnSpc>
                <a:spcPct val="120000"/>
              </a:lnSpc>
              <a:spcBef>
                <a:spcPts val="600"/>
              </a:spcBef>
              <a:buClr>
                <a:srgbClr val="0089B5"/>
              </a:buClr>
              <a:buFont typeface="Arial"/>
              <a:buChar char="•"/>
            </a:pPr>
            <a:r>
              <a:rPr kumimoji="0" lang="it-IT" sz="2400" b="1"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From</a:t>
            </a:r>
            <a:r>
              <a:rPr kumimoji="0" lang="it-IT" sz="2400" b="1"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this</a:t>
            </a:r>
            <a:r>
              <a:rPr kumimoji="0" lang="it-IT" sz="2400" b="1"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work </a:t>
            </a:r>
            <a:r>
              <a:rPr kumimoji="0" lang="it-IT" sz="2400" b="1"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we</a:t>
            </a:r>
            <a:r>
              <a:rPr kumimoji="0" lang="it-IT" sz="2400" b="1" i="0" u="none" strike="noStrike" kern="1200" cap="none" spc="0" normalizeH="0" baseline="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baseline="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get</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more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deep</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knoweledge</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of</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the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effects</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of</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radiations</a:t>
            </a:r>
            <a:r>
              <a:rPr kumimoji="0" lang="it-IT" sz="2400" b="1" i="0" u="none" strike="noStrike" kern="1200" cap="none" spc="0" normalizeH="0" noProof="0" dirty="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 on HTC </a:t>
            </a:r>
            <a:r>
              <a:rPr kumimoji="0" lang="it-IT" sz="2400" b="1" i="0" u="none" strike="noStrike" kern="1200" cap="none" spc="0" normalizeH="0" noProof="0" dirty="0" err="1"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materials</a:t>
            </a:r>
            <a:endParaRPr lang="it-IT" sz="2400" b="1" dirty="0" smtClean="0">
              <a:solidFill>
                <a:schemeClr val="tx1">
                  <a:lumMod val="75000"/>
                  <a:lumOff val="25000"/>
                </a:schemeClr>
              </a:solidFill>
              <a:effectLst>
                <a:outerShdw blurRad="63500" dist="63500" dir="2700000" algn="tl" rotWithShape="0">
                  <a:schemeClr val="bg1">
                    <a:lumMod val="75000"/>
                    <a:alpha val="50000"/>
                  </a:schemeClr>
                </a:outerShdw>
              </a:effectLst>
            </a:endParaRPr>
          </a:p>
          <a:p>
            <a:pPr marL="228600" lvl="0" indent="-228600">
              <a:lnSpc>
                <a:spcPct val="120000"/>
              </a:lnSpc>
              <a:spcBef>
                <a:spcPts val="600"/>
              </a:spcBef>
              <a:buClr>
                <a:srgbClr val="0089B5"/>
              </a:buClr>
              <a:buFont typeface="Arial"/>
              <a:buChar char="•"/>
            </a:pPr>
            <a:r>
              <a:rPr lang="en-GB" sz="2400" b="1" dirty="0" smtClean="0"/>
              <a:t>In the boron capture reaction the alpha particle and the Lithium nucleus contribute for the 33-34% and 66-67% to the total DPA respectively. </a:t>
            </a:r>
          </a:p>
          <a:p>
            <a:pPr marL="228600" indent="-228600">
              <a:lnSpc>
                <a:spcPct val="120000"/>
              </a:lnSpc>
              <a:spcBef>
                <a:spcPts val="600"/>
              </a:spcBef>
              <a:buClr>
                <a:srgbClr val="0089B5"/>
              </a:buClr>
              <a:buFont typeface="Arial"/>
              <a:buChar char="•"/>
            </a:pPr>
            <a:r>
              <a:rPr lang="it-IT" sz="2400" b="1" dirty="0" err="1" smtClean="0">
                <a:solidFill>
                  <a:srgbClr val="00B050"/>
                </a:solidFill>
                <a:effectLst>
                  <a:outerShdw blurRad="63500" dist="63500" dir="2700000" algn="tl" rotWithShape="0">
                    <a:schemeClr val="bg1">
                      <a:lumMod val="75000"/>
                      <a:alpha val="50000"/>
                    </a:schemeClr>
                  </a:outerShdw>
                </a:effectLst>
              </a:rPr>
              <a:t>Maximum</a:t>
            </a:r>
            <a:r>
              <a:rPr lang="it-IT" sz="2400" b="1" dirty="0" smtClean="0">
                <a:solidFill>
                  <a:srgbClr val="00B050"/>
                </a:solidFill>
                <a:effectLst>
                  <a:outerShdw blurRad="63500" dist="63500" dir="2700000" algn="tl" rotWithShape="0">
                    <a:schemeClr val="bg1">
                      <a:lumMod val="75000"/>
                      <a:alpha val="50000"/>
                    </a:schemeClr>
                  </a:outerShdw>
                </a:effectLst>
              </a:rPr>
              <a:t> dose on MgB</a:t>
            </a:r>
            <a:r>
              <a:rPr lang="it-IT" sz="2400" b="1" baseline="-25000" dirty="0" smtClean="0">
                <a:solidFill>
                  <a:srgbClr val="00B050"/>
                </a:solidFill>
                <a:effectLst>
                  <a:outerShdw blurRad="63500" dist="63500" dir="2700000" algn="tl" rotWithShape="0">
                    <a:schemeClr val="bg1">
                      <a:lumMod val="75000"/>
                      <a:alpha val="50000"/>
                    </a:schemeClr>
                  </a:outerShdw>
                </a:effectLst>
              </a:rPr>
              <a:t>2</a:t>
            </a:r>
            <a:r>
              <a:rPr lang="it-IT" sz="2400" b="1" dirty="0" smtClean="0">
                <a:solidFill>
                  <a:srgbClr val="00B050"/>
                </a:solidFill>
                <a:effectLst>
                  <a:outerShdw blurRad="63500" dist="63500" dir="2700000" algn="tl" rotWithShape="0">
                    <a:schemeClr val="bg1">
                      <a:lumMod val="75000"/>
                      <a:alpha val="50000"/>
                    </a:schemeClr>
                  </a:outerShdw>
                </a:effectLst>
              </a:rPr>
              <a:t> SC </a:t>
            </a:r>
            <a:r>
              <a:rPr lang="it-IT" sz="2400" b="1" dirty="0" err="1" smtClean="0">
                <a:solidFill>
                  <a:srgbClr val="00B050"/>
                </a:solidFill>
                <a:effectLst>
                  <a:outerShdw blurRad="63500" dist="63500" dir="2700000" algn="tl" rotWithShape="0">
                    <a:schemeClr val="bg1">
                      <a:lumMod val="75000"/>
                      <a:alpha val="50000"/>
                    </a:schemeClr>
                  </a:outerShdw>
                </a:effectLst>
              </a:rPr>
              <a:t>links</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is</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not</a:t>
            </a:r>
            <a:r>
              <a:rPr lang="it-IT" sz="2400" b="1" dirty="0" smtClean="0">
                <a:solidFill>
                  <a:srgbClr val="00B050"/>
                </a:solidFill>
                <a:effectLst>
                  <a:outerShdw blurRad="63500" dist="63500" dir="2700000" algn="tl" rotWithShape="0">
                    <a:schemeClr val="bg1">
                      <a:lumMod val="75000"/>
                      <a:alpha val="50000"/>
                    </a:schemeClr>
                  </a:outerShdw>
                </a:effectLst>
              </a:rPr>
              <a:t> a </a:t>
            </a:r>
            <a:r>
              <a:rPr lang="it-IT" sz="2400" b="1" dirty="0" err="1" smtClean="0">
                <a:solidFill>
                  <a:srgbClr val="00B050"/>
                </a:solidFill>
                <a:effectLst>
                  <a:outerShdw blurRad="63500" dist="63500" dir="2700000" algn="tl" rotWithShape="0">
                    <a:schemeClr val="bg1">
                      <a:lumMod val="75000"/>
                      <a:alpha val="50000"/>
                    </a:schemeClr>
                  </a:outerShdw>
                </a:effectLst>
              </a:rPr>
              <a:t>concern</a:t>
            </a:r>
            <a:r>
              <a:rPr lang="it-IT" sz="2400" b="1" dirty="0" smtClean="0">
                <a:solidFill>
                  <a:srgbClr val="00B050"/>
                </a:solidFill>
                <a:effectLst>
                  <a:outerShdw blurRad="63500" dist="63500" dir="2700000" algn="tl" rotWithShape="0">
                    <a:schemeClr val="bg1">
                      <a:lumMod val="75000"/>
                      <a:alpha val="50000"/>
                    </a:schemeClr>
                  </a:outerShdw>
                </a:effectLst>
              </a:rPr>
              <a:t> in P7. </a:t>
            </a:r>
            <a:r>
              <a:rPr lang="it-IT" sz="2400" b="1" dirty="0" err="1" smtClean="0">
                <a:solidFill>
                  <a:srgbClr val="00B050"/>
                </a:solidFill>
                <a:effectLst>
                  <a:outerShdw blurRad="63500" dist="63500" dir="2700000" algn="tl" rotWithShape="0">
                    <a:schemeClr val="bg1">
                      <a:lumMod val="75000"/>
                      <a:alpha val="50000"/>
                    </a:schemeClr>
                  </a:outerShdw>
                </a:effectLst>
              </a:rPr>
              <a:t>It</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won</a:t>
            </a:r>
            <a:r>
              <a:rPr lang="it-IT" sz="2400" b="1" dirty="0" smtClean="0">
                <a:solidFill>
                  <a:srgbClr val="00B050"/>
                </a:solidFill>
                <a:effectLst>
                  <a:outerShdw blurRad="63500" dist="63500" dir="2700000" algn="tl" rotWithShape="0">
                    <a:schemeClr val="bg1">
                      <a:lumMod val="75000"/>
                      <a:alpha val="50000"/>
                    </a:schemeClr>
                  </a:outerShdw>
                </a:effectLst>
              </a:rPr>
              <a:t>’t </a:t>
            </a:r>
            <a:r>
              <a:rPr lang="it-IT" sz="2400" b="1" dirty="0" err="1" smtClean="0">
                <a:solidFill>
                  <a:srgbClr val="00B050"/>
                </a:solidFill>
                <a:effectLst>
                  <a:outerShdw blurRad="63500" dist="63500" dir="2700000" algn="tl" rotWithShape="0">
                    <a:schemeClr val="bg1">
                      <a:lumMod val="75000"/>
                      <a:alpha val="50000"/>
                    </a:schemeClr>
                  </a:outerShdw>
                </a:effectLst>
              </a:rPr>
              <a:t>be</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even</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if</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we</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would</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consider</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proportional</a:t>
            </a:r>
            <a:r>
              <a:rPr lang="it-IT" sz="2400" b="1" dirty="0" smtClean="0">
                <a:solidFill>
                  <a:srgbClr val="00B050"/>
                </a:solidFill>
                <a:effectLst>
                  <a:outerShdw blurRad="63500" dist="63500" dir="2700000" algn="tl" rotWithShape="0">
                    <a:schemeClr val="bg1">
                      <a:lumMod val="75000"/>
                      <a:alpha val="50000"/>
                    </a:schemeClr>
                  </a:outerShdw>
                </a:effectLst>
              </a:rPr>
              <a:t> the relation </a:t>
            </a:r>
            <a:r>
              <a:rPr lang="it-IT" sz="2400" b="1" dirty="0" err="1" smtClean="0">
                <a:solidFill>
                  <a:srgbClr val="00B050"/>
                </a:solidFill>
                <a:effectLst>
                  <a:outerShdw blurRad="63500" dist="63500" dir="2700000" algn="tl" rotWithShape="0">
                    <a:schemeClr val="bg1">
                      <a:lumMod val="75000"/>
                      <a:alpha val="50000"/>
                    </a:schemeClr>
                  </a:outerShdw>
                </a:effectLst>
              </a:rPr>
              <a:t>between</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integrated</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luminosity</a:t>
            </a:r>
            <a:r>
              <a:rPr lang="it-IT" sz="2400" b="1" dirty="0" smtClean="0">
                <a:solidFill>
                  <a:srgbClr val="00B050"/>
                </a:solidFill>
                <a:effectLst>
                  <a:outerShdw blurRad="63500" dist="63500" dir="2700000" algn="tl" rotWithShape="0">
                    <a:schemeClr val="bg1">
                      <a:lumMod val="75000"/>
                      <a:alpha val="50000"/>
                    </a:schemeClr>
                  </a:outerShdw>
                </a:effectLst>
              </a:rPr>
              <a:t> and </a:t>
            </a:r>
            <a:r>
              <a:rPr lang="it-IT" sz="2400" b="1" dirty="0" err="1" smtClean="0">
                <a:solidFill>
                  <a:srgbClr val="00B050"/>
                </a:solidFill>
                <a:effectLst>
                  <a:outerShdw blurRad="63500" dist="63500" dir="2700000" algn="tl" rotWithShape="0">
                    <a:schemeClr val="bg1">
                      <a:lumMod val="75000"/>
                      <a:alpha val="50000"/>
                    </a:schemeClr>
                  </a:outerShdw>
                </a:effectLst>
              </a:rPr>
              <a:t>proton</a:t>
            </a:r>
            <a:r>
              <a:rPr lang="it-IT" sz="2400" b="1" dirty="0" smtClean="0">
                <a:solidFill>
                  <a:srgbClr val="00B050"/>
                </a:solidFill>
                <a:effectLst>
                  <a:outerShdw blurRad="63500" dist="63500" dir="2700000" algn="tl" rotWithShape="0">
                    <a:schemeClr val="bg1">
                      <a:lumMod val="75000"/>
                      <a:alpha val="50000"/>
                    </a:schemeClr>
                  </a:outerShdw>
                </a:effectLst>
              </a:rPr>
              <a:t> </a:t>
            </a:r>
            <a:r>
              <a:rPr lang="it-IT" sz="2400" b="1" dirty="0" err="1" smtClean="0">
                <a:solidFill>
                  <a:srgbClr val="00B050"/>
                </a:solidFill>
                <a:effectLst>
                  <a:outerShdw blurRad="63500" dist="63500" dir="2700000" algn="tl" rotWithShape="0">
                    <a:schemeClr val="bg1">
                      <a:lumMod val="75000"/>
                      <a:alpha val="50000"/>
                    </a:schemeClr>
                  </a:outerShdw>
                </a:effectLst>
              </a:rPr>
              <a:t>losses</a:t>
            </a:r>
            <a:endParaRPr lang="en-GB" sz="2400" b="1" dirty="0" smtClean="0"/>
          </a:p>
          <a:p>
            <a:pPr marL="228600" lvl="0" indent="-228600">
              <a:lnSpc>
                <a:spcPct val="120000"/>
              </a:lnSpc>
              <a:spcBef>
                <a:spcPts val="600"/>
              </a:spcBef>
              <a:buClr>
                <a:srgbClr val="0089B5"/>
              </a:buClr>
              <a:buFont typeface="Arial"/>
              <a:buChar char="•"/>
            </a:pPr>
            <a:endParaRPr lang="it-IT" sz="2400" b="1" dirty="0"/>
          </a:p>
        </p:txBody>
      </p:sp>
      <p:sp>
        <p:nvSpPr>
          <p:cNvPr id="4" name="Segnaposto piè di pagina 4"/>
          <p:cNvSpPr>
            <a:spLocks noGrp="1"/>
          </p:cNvSpPr>
          <p:nvPr>
            <p:ph type="ftr" sz="quarter" idx="11"/>
          </p:nvPr>
        </p:nvSpPr>
        <p:spPr>
          <a:xfrm>
            <a:off x="3067842" y="6492875"/>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
        <p:nvSpPr>
          <p:cNvPr id="17" name="Segnaposto contenuto 2"/>
          <p:cNvSpPr txBox="1">
            <a:spLocks/>
          </p:cNvSpPr>
          <p:nvPr/>
        </p:nvSpPr>
        <p:spPr>
          <a:xfrm>
            <a:off x="438150" y="6249992"/>
            <a:ext cx="8705850" cy="1802131"/>
          </a:xfrm>
          <a:prstGeom prst="rect">
            <a:avLst/>
          </a:prstGeom>
        </p:spPr>
        <p:txBody>
          <a:bodyPr>
            <a:normAutofit/>
          </a:bodyPr>
          <a:lstStyle/>
          <a:p>
            <a:pPr marL="228600" marR="0" lvl="0" indent="-228600" algn="l" defTabSz="457200" rtl="0" eaLnBrk="1" fontAlgn="auto" latinLnBrk="0" hangingPunct="1">
              <a:lnSpc>
                <a:spcPct val="120000"/>
              </a:lnSpc>
              <a:spcBef>
                <a:spcPts val="600"/>
              </a:spcBef>
              <a:spcAft>
                <a:spcPts val="0"/>
              </a:spcAft>
              <a:buClr>
                <a:srgbClr val="00B050"/>
              </a:buClr>
              <a:buSzTx/>
              <a:buFont typeface="Arial"/>
              <a:buChar char="•"/>
              <a:tabLst/>
              <a:defRPr/>
            </a:pPr>
            <a:endParaRPr kumimoji="0" lang="it-IT" sz="3000" b="0" i="0" u="none" strike="noStrike" kern="1200" cap="none" spc="0" normalizeH="0" baseline="0" noProof="0" dirty="0" smtClean="0">
              <a:ln>
                <a:noFill/>
              </a:ln>
              <a:solidFill>
                <a:srgbClr val="00B050"/>
              </a:solidFill>
              <a:effectLst>
                <a:outerShdw blurRad="63500" dist="63500" dir="2700000" algn="tl" rotWithShape="0">
                  <a:schemeClr val="bg1">
                    <a:lumMod val="75000"/>
                    <a:alpha val="50000"/>
                  </a:schemeClr>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17">
                                            <p:txEl>
                                              <p:pRg st="0" end="0"/>
                                            </p:txEl>
                                          </p:spTgt>
                                        </p:tgtEl>
                                        <p:attrNameLst>
                                          <p:attrName>style.visibility</p:attrName>
                                        </p:attrNameLst>
                                      </p:cBhvr>
                                      <p:to>
                                        <p:strVal val="visible"/>
                                      </p:to>
                                    </p:set>
                                    <p:anim calcmode="lin" valueType="num">
                                      <p:cBhvr additive="base">
                                        <p:cTn id="7"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txBox="1">
            <a:spLocks/>
          </p:cNvSpPr>
          <p:nvPr/>
        </p:nvSpPr>
        <p:spPr>
          <a:xfrm>
            <a:off x="297712" y="274638"/>
            <a:ext cx="8537944" cy="914400"/>
          </a:xfrm>
          <a:prstGeom prst="rect">
            <a:avLst/>
          </a:prstGeom>
        </p:spPr>
        <p:txBody>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it-IT" sz="3600" b="1" i="0" u="none" strike="noStrike" kern="1200" cap="none" spc="0" normalizeH="0" noProof="0" dirty="0" err="1" smtClean="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rPr>
              <a:t>Acknowledgments</a:t>
            </a:r>
            <a:endParaRPr kumimoji="0" lang="it-IT" sz="3600" b="1" i="0" u="none" strike="noStrike" kern="1200" cap="none" spc="0" normalizeH="0" baseline="0" noProof="0" dirty="0">
              <a:ln>
                <a:noFill/>
              </a:ln>
              <a:solidFill>
                <a:srgbClr val="0070C0"/>
              </a:solidFill>
              <a:effectLst>
                <a:outerShdw blurRad="63500" dist="63500" dir="2700000" algn="tl" rotWithShape="0">
                  <a:schemeClr val="bg1">
                    <a:lumMod val="75000"/>
                    <a:alpha val="50000"/>
                  </a:schemeClr>
                </a:outerShdw>
              </a:effectLst>
              <a:uLnTx/>
              <a:uFillTx/>
              <a:latin typeface="+mj-lt"/>
              <a:ea typeface="+mj-ea"/>
              <a:cs typeface="+mj-cs"/>
            </a:endParaRPr>
          </a:p>
        </p:txBody>
      </p:sp>
      <p:sp>
        <p:nvSpPr>
          <p:cNvPr id="4" name="Segnaposto contenuto 2"/>
          <p:cNvSpPr txBox="1">
            <a:spLocks/>
          </p:cNvSpPr>
          <p:nvPr/>
        </p:nvSpPr>
        <p:spPr>
          <a:xfrm>
            <a:off x="1781175" y="1289525"/>
            <a:ext cx="5514975" cy="908368"/>
          </a:xfrm>
          <a:prstGeom prst="rect">
            <a:avLst/>
          </a:prstGeom>
        </p:spPr>
        <p:txBody>
          <a:bodyPr/>
          <a:lstStyle/>
          <a:p>
            <a:pPr marL="0" marR="0" lvl="0" indent="0" algn="l" defTabSz="457200" rtl="0" eaLnBrk="1" fontAlgn="auto" latinLnBrk="0" hangingPunct="1">
              <a:lnSpc>
                <a:spcPct val="120000"/>
              </a:lnSpc>
              <a:spcBef>
                <a:spcPts val="600"/>
              </a:spcBef>
              <a:spcAft>
                <a:spcPts val="0"/>
              </a:spcAft>
              <a:buClr>
                <a:srgbClr val="0089B5"/>
              </a:buClr>
              <a:buSzTx/>
              <a:buFont typeface="Arial"/>
              <a:buNone/>
              <a:tabLst/>
              <a:defRPr/>
            </a:pPr>
            <a:r>
              <a:rPr kumimoji="0" lang="it-IT" sz="3200" b="0" i="0" u="none" strike="noStrike" kern="1200" cap="none" spc="0" normalizeH="0" baseline="0" noProof="0" smtClean="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rPr>
              <a:t>Thank You for Your attention</a:t>
            </a:r>
            <a:endParaRPr kumimoji="0" lang="it-IT" sz="3200" b="0" i="0" u="none" strike="noStrike" kern="1200" cap="none" spc="0" normalizeH="0" baseline="0" noProof="0" dirty="0">
              <a:ln>
                <a:noFill/>
              </a:ln>
              <a:solidFill>
                <a:schemeClr val="tx1">
                  <a:lumMod val="75000"/>
                  <a:lumOff val="25000"/>
                </a:schemeClr>
              </a:solidFill>
              <a:effectLst>
                <a:outerShdw blurRad="63500" dist="63500" dir="2700000" algn="tl" rotWithShape="0">
                  <a:schemeClr val="bg1">
                    <a:lumMod val="75000"/>
                    <a:alpha val="50000"/>
                  </a:schemeClr>
                </a:outerShdw>
              </a:effectLst>
              <a:uLnTx/>
              <a:uFillTx/>
              <a:latin typeface="+mn-lt"/>
              <a:ea typeface="+mn-ea"/>
              <a:cs typeface="+mn-cs"/>
            </a:endParaRPr>
          </a:p>
        </p:txBody>
      </p:sp>
      <p:sp>
        <p:nvSpPr>
          <p:cNvPr id="5" name="Segnaposto contenuto 2"/>
          <p:cNvSpPr txBox="1">
            <a:spLocks/>
          </p:cNvSpPr>
          <p:nvPr/>
        </p:nvSpPr>
        <p:spPr>
          <a:xfrm>
            <a:off x="1685925" y="2402958"/>
            <a:ext cx="6334125" cy="1516381"/>
          </a:xfrm>
          <a:prstGeom prst="rect">
            <a:avLst/>
          </a:prstGeom>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Tx/>
            </a:pPr>
            <a:r>
              <a:rPr lang="it-IT" sz="2400" dirty="0" smtClean="0"/>
              <a:t>A. Bignami (POLIMI and INFN)</a:t>
            </a:r>
          </a:p>
          <a:p>
            <a:pPr>
              <a:buClrTx/>
            </a:pPr>
            <a:r>
              <a:rPr lang="it-IT" sz="2400" dirty="0" smtClean="0"/>
              <a:t> </a:t>
            </a:r>
            <a:r>
              <a:rPr lang="it-IT" sz="2400" dirty="0" err="1" smtClean="0"/>
              <a:t>C.Santini</a:t>
            </a:r>
            <a:r>
              <a:rPr lang="it-IT" sz="2400" dirty="0" smtClean="0"/>
              <a:t> (POLIMI and INFN)</a:t>
            </a:r>
          </a:p>
        </p:txBody>
      </p:sp>
      <p:sp>
        <p:nvSpPr>
          <p:cNvPr id="6" name="Rectangle 1"/>
          <p:cNvSpPr>
            <a:spLocks noChangeArrowheads="1"/>
          </p:cNvSpPr>
          <p:nvPr/>
        </p:nvSpPr>
        <p:spPr bwMode="auto">
          <a:xfrm>
            <a:off x="637953" y="3703896"/>
            <a:ext cx="7848623" cy="1446550"/>
          </a:xfrm>
          <a:prstGeom prst="rect">
            <a:avLst/>
          </a:prstGeom>
          <a:noFill/>
          <a:ln w="6350">
            <a:solidFill>
              <a:schemeClr val="tx1"/>
            </a:solid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Ref</a:t>
            </a:r>
            <a:r>
              <a:rPr lang="it-IT" sz="1000" dirty="0" err="1" smtClean="0">
                <a:solidFill>
                  <a:srgbClr val="000000"/>
                </a:solidFill>
                <a:latin typeface="Arial" pitchFamily="34" charset="0"/>
                <a:ea typeface="Times New Roman" pitchFamily="18" charset="0"/>
                <a:cs typeface="Arial" pitchFamily="34" charset="0"/>
              </a:rPr>
              <a:t>erences</a:t>
            </a:r>
            <a:r>
              <a:rPr lang="it-IT" sz="1000" dirty="0" smtClean="0">
                <a:solidFill>
                  <a:srgbClr val="000000"/>
                </a:solidFill>
                <a:latin typeface="Arial" pitchFamily="34" charset="0"/>
                <a:ea typeface="Times New Roman" pitchFamily="18" charset="0"/>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A.</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Bignami, “Studio delle Connessioni Superconduttive in MgB2 per il Progetto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HiLumi-LHC</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grad</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thesys</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L="0" marR="0" lvl="0" indent="0" algn="l" defTabSz="914400" rtl="0" eaLnBrk="1" fontAlgn="base" latinLnBrk="0" hangingPunct="1">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2"/>
              </a:rPr>
              <a:t>https://www.politesi.polimi.it/handle/10589/81012</a:t>
            </a:r>
            <a:endParaRPr kumimoji="0" lang="it-IT"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C.</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Santini, “Studio degli Effetti del Campo di Radiazione sulle Connessioni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Supercondutive</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per il Progetto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HiLumi-LHC</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grad</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r>
              <a:rPr kumimoji="0" lang="it-IT" sz="1000" b="0" i="0" u="none" strike="noStrike" cap="none" normalizeH="0" baseline="0" dirty="0" err="1" smtClean="0">
                <a:ln>
                  <a:noFill/>
                </a:ln>
                <a:solidFill>
                  <a:srgbClr val="000000"/>
                </a:solidFill>
                <a:effectLst/>
                <a:latin typeface="Arial" pitchFamily="34" charset="0"/>
                <a:ea typeface="Times New Roman" pitchFamily="18" charset="0"/>
                <a:cs typeface="Arial" pitchFamily="34" charset="0"/>
              </a:rPr>
              <a:t>thesys</a:t>
            </a:r>
            <a:r>
              <a:rPr kumimoji="0" lang="it-IT" sz="10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hlinkClick r:id="rId3"/>
              </a:rPr>
              <a:t>https://www.politesi.polimi.it/handle/10589/102125</a:t>
            </a:r>
            <a:endParaRPr kumimoji="0" lang="it-IT"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it-IT" sz="1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it-IT" sz="1000" b="0" i="0" u="none" strike="noStrike" cap="none" normalizeH="0" baseline="0" dirty="0" smtClean="0">
                <a:ln>
                  <a:noFill/>
                </a:ln>
                <a:solidFill>
                  <a:schemeClr val="tx1"/>
                </a:solidFill>
                <a:effectLst/>
                <a:latin typeface="Arial" pitchFamily="34" charset="0"/>
                <a:cs typeface="Arial" pitchFamily="34" charset="0"/>
              </a:rPr>
              <a:t> - </a:t>
            </a:r>
            <a:r>
              <a:rPr kumimoji="0" lang="it-IT" sz="1000" b="0" i="0" u="none" strike="noStrike" cap="none" normalizeH="0" baseline="0" dirty="0" err="1" smtClean="0">
                <a:ln>
                  <a:noFill/>
                </a:ln>
                <a:solidFill>
                  <a:schemeClr val="tx1"/>
                </a:solidFill>
                <a:effectLst/>
                <a:latin typeface="Arial" pitchFamily="34" charset="0"/>
                <a:cs typeface="Arial" pitchFamily="34" charset="0"/>
              </a:rPr>
              <a:t>Deliverables</a:t>
            </a:r>
            <a:r>
              <a:rPr kumimoji="0" lang="it-IT" sz="1000" b="0" i="0" u="none" strike="noStrike" cap="none" normalizeH="0" dirty="0" smtClean="0">
                <a:ln>
                  <a:noFill/>
                </a:ln>
                <a:solidFill>
                  <a:schemeClr val="tx1"/>
                </a:solidFill>
                <a:effectLst/>
                <a:latin typeface="Arial" pitchFamily="34" charset="0"/>
                <a:cs typeface="Arial" pitchFamily="34" charset="0"/>
              </a:rPr>
              <a:t> and </a:t>
            </a:r>
            <a:r>
              <a:rPr kumimoji="0" lang="it-IT" sz="1000" b="0" i="0" u="none" strike="noStrike" cap="none" normalizeH="0" dirty="0" err="1" smtClean="0">
                <a:ln>
                  <a:noFill/>
                </a:ln>
                <a:solidFill>
                  <a:schemeClr val="tx1"/>
                </a:solidFill>
                <a:effectLst/>
                <a:latin typeface="Arial" pitchFamily="34" charset="0"/>
                <a:cs typeface="Arial" pitchFamily="34" charset="0"/>
              </a:rPr>
              <a:t>Milestone</a:t>
            </a:r>
            <a:r>
              <a:rPr kumimoji="0" lang="it-IT" sz="1000" b="0" i="0" u="none" strike="noStrike" cap="none" normalizeH="0" dirty="0" smtClean="0">
                <a:ln>
                  <a:noFill/>
                </a:ln>
                <a:solidFill>
                  <a:schemeClr val="tx1"/>
                </a:solidFill>
                <a:effectLst/>
                <a:latin typeface="Arial" pitchFamily="34" charset="0"/>
                <a:cs typeface="Arial" pitchFamily="34" charset="0"/>
              </a:rPr>
              <a:t> </a:t>
            </a:r>
            <a:r>
              <a:rPr kumimoji="0" lang="it-IT" sz="1000" b="0" i="0" u="none" strike="noStrike" cap="none" normalizeH="0" dirty="0" err="1" smtClean="0">
                <a:ln>
                  <a:noFill/>
                </a:ln>
                <a:solidFill>
                  <a:schemeClr val="tx1"/>
                </a:solidFill>
                <a:effectLst/>
                <a:latin typeface="Arial" pitchFamily="34" charset="0"/>
                <a:cs typeface="Arial" pitchFamily="34" charset="0"/>
              </a:rPr>
              <a:t>reports</a:t>
            </a:r>
            <a:endParaRPr kumimoji="0" lang="it-IT" sz="1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Segnaposto piè di pagina 4"/>
          <p:cNvSpPr>
            <a:spLocks noGrp="1"/>
          </p:cNvSpPr>
          <p:nvPr>
            <p:ph type="ftr" sz="quarter" idx="11"/>
          </p:nvPr>
        </p:nvSpPr>
        <p:spPr>
          <a:xfrm>
            <a:off x="3067842" y="6356783"/>
            <a:ext cx="2895600" cy="365125"/>
          </a:xfrm>
        </p:spPr>
        <p:txBody>
          <a:bodyPr/>
          <a:lstStyle/>
          <a:p>
            <a:pPr algn="ctr">
              <a:defRPr/>
            </a:pPr>
            <a:r>
              <a:rPr lang="en-US" dirty="0" smtClean="0"/>
              <a:t>5th Joint </a:t>
            </a:r>
            <a:r>
              <a:rPr lang="en-US" dirty="0" err="1" smtClean="0"/>
              <a:t>HiLumi</a:t>
            </a:r>
            <a:r>
              <a:rPr lang="en-US" dirty="0" smtClean="0"/>
              <a:t> LHC-LARP Annual Meeting      </a:t>
            </a:r>
            <a:r>
              <a:rPr lang="en-US" dirty="0"/>
              <a:t>CERN </a:t>
            </a:r>
            <a:r>
              <a:rPr lang="en-US" dirty="0" smtClean="0"/>
              <a:t>26-30 October 2015</a:t>
            </a:r>
            <a:endParaRPr lang="it-IT"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67366556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1104900" y="581342"/>
            <a:ext cx="7239000" cy="2903220"/>
          </a:xfrm>
          <a:prstGeom prst="rect">
            <a:avLst/>
          </a:prstGeom>
          <a:noFill/>
          <a:ln w="9525">
            <a:noFill/>
            <a:miter lim="800000"/>
            <a:headEnd/>
            <a:tailEnd/>
          </a:ln>
        </p:spPr>
      </p:pic>
      <p:pic>
        <p:nvPicPr>
          <p:cNvPr id="2051" name="Picture 3"/>
          <p:cNvPicPr>
            <a:picLocks noChangeAspect="1" noChangeArrowheads="1"/>
          </p:cNvPicPr>
          <p:nvPr/>
        </p:nvPicPr>
        <p:blipFill>
          <a:blip r:embed="rId3" cstate="print"/>
          <a:srcRect/>
          <a:stretch>
            <a:fillRect/>
          </a:stretch>
        </p:blipFill>
        <p:spPr bwMode="auto">
          <a:xfrm>
            <a:off x="1104900" y="3185597"/>
            <a:ext cx="6692804" cy="2649537"/>
          </a:xfrm>
          <a:prstGeom prst="rect">
            <a:avLst/>
          </a:prstGeom>
          <a:noFill/>
          <a:ln w="9525">
            <a:noFill/>
            <a:miter lim="800000"/>
            <a:headEnd/>
            <a:tailEnd/>
          </a:ln>
        </p:spPr>
      </p:pic>
      <p:sp>
        <p:nvSpPr>
          <p:cNvPr id="8" name="Segnaposto contenuto 4"/>
          <p:cNvSpPr txBox="1">
            <a:spLocks/>
          </p:cNvSpPr>
          <p:nvPr/>
        </p:nvSpPr>
        <p:spPr>
          <a:xfrm>
            <a:off x="809625" y="6019800"/>
            <a:ext cx="8334375" cy="667875"/>
          </a:xfrm>
          <a:prstGeom prst="rect">
            <a:avLst/>
          </a:prstGeom>
        </p:spPr>
        <p:txBody>
          <a:bodyPr vert="horz" wrap="square" lIns="91440" tIns="0" rIns="91440" bIns="0" rtlCol="0">
            <a:sp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it-IT" sz="1600" dirty="0" smtClean="0"/>
              <a:t>The </a:t>
            </a:r>
            <a:r>
              <a:rPr lang="it-IT" sz="1600" dirty="0" err="1" smtClean="0"/>
              <a:t>different</a:t>
            </a:r>
            <a:r>
              <a:rPr lang="it-IT" sz="1600" dirty="0" smtClean="0"/>
              <a:t> </a:t>
            </a:r>
            <a:r>
              <a:rPr lang="it-IT" sz="1600" dirty="0" err="1" smtClean="0"/>
              <a:t>behaviour</a:t>
            </a:r>
            <a:r>
              <a:rPr lang="it-IT" sz="1600" dirty="0" smtClean="0"/>
              <a:t> </a:t>
            </a:r>
            <a:r>
              <a:rPr lang="it-IT" sz="1600" dirty="0" err="1" smtClean="0"/>
              <a:t>is</a:t>
            </a:r>
            <a:r>
              <a:rPr lang="it-IT" sz="1600" dirty="0" smtClean="0"/>
              <a:t> due to the </a:t>
            </a:r>
            <a:r>
              <a:rPr lang="it-IT" sz="1600" dirty="0" err="1" smtClean="0"/>
              <a:t>absorption</a:t>
            </a:r>
            <a:r>
              <a:rPr lang="it-IT" sz="1600" dirty="0" smtClean="0"/>
              <a:t> of the </a:t>
            </a:r>
            <a:r>
              <a:rPr lang="it-IT" sz="1600" dirty="0">
                <a:latin typeface="Symbol" panose="05050102010706020507" pitchFamily="18" charset="2"/>
              </a:rPr>
              <a:t>p</a:t>
            </a:r>
            <a:r>
              <a:rPr lang="it-IT" sz="1600" baseline="30000" dirty="0"/>
              <a:t>- </a:t>
            </a:r>
            <a:r>
              <a:rPr lang="it-IT" sz="1600" dirty="0" smtClean="0"/>
              <a:t>by the </a:t>
            </a:r>
            <a:r>
              <a:rPr lang="it-IT" sz="1600" dirty="0" err="1" smtClean="0"/>
              <a:t>nucleus</a:t>
            </a:r>
            <a:r>
              <a:rPr lang="it-IT" sz="1600" dirty="0" smtClean="0"/>
              <a:t>  (</a:t>
            </a:r>
            <a:r>
              <a:rPr lang="it-IT" sz="1600" dirty="0">
                <a:latin typeface="Symbol" panose="05050102010706020507" pitchFamily="18" charset="2"/>
              </a:rPr>
              <a:t>p</a:t>
            </a:r>
            <a:r>
              <a:rPr lang="it-IT" sz="1600" baseline="30000" dirty="0"/>
              <a:t>-</a:t>
            </a:r>
            <a:r>
              <a:rPr lang="it-IT" sz="1600" dirty="0"/>
              <a:t> + p --&gt; n + </a:t>
            </a:r>
            <a:r>
              <a:rPr lang="it-IT" sz="1600" dirty="0">
                <a:latin typeface="Symbol" panose="05050102010706020507" pitchFamily="18" charset="2"/>
              </a:rPr>
              <a:t>g</a:t>
            </a:r>
            <a:r>
              <a:rPr lang="it-IT" sz="1600" dirty="0" smtClean="0"/>
              <a:t>) </a:t>
            </a:r>
            <a:endParaRPr lang="it-IT" sz="1600" baseline="30000" dirty="0"/>
          </a:p>
          <a:p>
            <a:pPr marL="0" indent="0">
              <a:buNone/>
            </a:pPr>
            <a:r>
              <a:rPr lang="it-IT" sz="1600" dirty="0" err="1" smtClean="0"/>
              <a:t>while</a:t>
            </a:r>
            <a:r>
              <a:rPr lang="it-IT" sz="1600" dirty="0" smtClean="0"/>
              <a:t> the </a:t>
            </a:r>
            <a:r>
              <a:rPr lang="it-IT" sz="1600" dirty="0" smtClean="0">
                <a:latin typeface="Symbol" panose="05050102010706020507" pitchFamily="18" charset="2"/>
              </a:rPr>
              <a:t>p</a:t>
            </a:r>
            <a:r>
              <a:rPr lang="it-IT" sz="1600" baseline="30000" dirty="0" smtClean="0"/>
              <a:t>+</a:t>
            </a:r>
            <a:r>
              <a:rPr lang="it-IT" sz="1600" dirty="0" smtClean="0"/>
              <a:t> are </a:t>
            </a:r>
            <a:r>
              <a:rPr lang="it-IT" sz="1600" dirty="0" err="1" smtClean="0"/>
              <a:t>not</a:t>
            </a:r>
            <a:r>
              <a:rPr lang="it-IT" sz="1600" dirty="0" smtClean="0"/>
              <a:t> </a:t>
            </a:r>
            <a:r>
              <a:rPr lang="it-IT" sz="1600" dirty="0" err="1" smtClean="0"/>
              <a:t>absorbed</a:t>
            </a:r>
            <a:r>
              <a:rPr lang="it-IT" sz="1600" dirty="0" smtClean="0"/>
              <a:t> and </a:t>
            </a:r>
            <a:r>
              <a:rPr lang="it-IT" sz="1600" dirty="0" err="1" smtClean="0"/>
              <a:t>decay</a:t>
            </a:r>
            <a:r>
              <a:rPr lang="it-IT" sz="1600" dirty="0" smtClean="0"/>
              <a:t>       (</a:t>
            </a:r>
            <a:r>
              <a:rPr lang="it-IT" sz="1600" dirty="0" smtClean="0">
                <a:latin typeface="Symbol" panose="05050102010706020507" pitchFamily="18" charset="2"/>
              </a:rPr>
              <a:t>p</a:t>
            </a:r>
            <a:r>
              <a:rPr lang="it-IT" sz="1600" baseline="30000" dirty="0" smtClean="0"/>
              <a:t>+</a:t>
            </a:r>
            <a:r>
              <a:rPr lang="it-IT" sz="1600" dirty="0" smtClean="0"/>
              <a:t> --&gt;</a:t>
            </a:r>
            <a:r>
              <a:rPr lang="it-IT" sz="1600" dirty="0" smtClean="0">
                <a:latin typeface="Symbol" panose="05050102010706020507" pitchFamily="18" charset="2"/>
              </a:rPr>
              <a:t> m</a:t>
            </a:r>
            <a:r>
              <a:rPr lang="it-IT" sz="1600" baseline="30000" dirty="0" smtClean="0"/>
              <a:t>+ </a:t>
            </a:r>
            <a:r>
              <a:rPr lang="it-IT" sz="1600" dirty="0" smtClean="0"/>
              <a:t>+ </a:t>
            </a:r>
            <a:r>
              <a:rPr lang="it-IT" sz="1600" dirty="0" smtClean="0">
                <a:latin typeface="Symbol" panose="05050102010706020507" pitchFamily="18" charset="2"/>
              </a:rPr>
              <a:t>n</a:t>
            </a:r>
            <a:r>
              <a:rPr lang="it-IT" sz="1600" baseline="-25000" dirty="0" smtClean="0">
                <a:latin typeface="Symbol" panose="05050102010706020507" pitchFamily="18" charset="2"/>
              </a:rPr>
              <a:t>m</a:t>
            </a:r>
            <a:r>
              <a:rPr lang="it-IT" sz="1600" dirty="0" smtClean="0">
                <a:latin typeface="Symbol" panose="05050102010706020507" pitchFamily="18" charset="2"/>
              </a:rPr>
              <a:t>)</a:t>
            </a:r>
            <a:r>
              <a:rPr lang="it-IT" sz="1600" dirty="0" smtClean="0">
                <a:sym typeface="Wingdings" panose="05000000000000000000" pitchFamily="2" charset="2"/>
              </a:rPr>
              <a:t> </a:t>
            </a:r>
          </a:p>
        </p:txBody>
      </p:sp>
      <p:sp>
        <p:nvSpPr>
          <p:cNvPr id="2" name="Titolo 1"/>
          <p:cNvSpPr>
            <a:spLocks noGrp="1"/>
          </p:cNvSpPr>
          <p:nvPr>
            <p:ph type="title"/>
          </p:nvPr>
        </p:nvSpPr>
        <p:spPr>
          <a:xfrm>
            <a:off x="457200" y="0"/>
            <a:ext cx="8229600" cy="914400"/>
          </a:xfrm>
        </p:spPr>
        <p:txBody>
          <a:bodyPr/>
          <a:lstStyle/>
          <a:p>
            <a:pPr algn="ctr"/>
            <a:r>
              <a:rPr lang="it-IT" dirty="0" err="1" smtClean="0"/>
              <a:t>Spare</a:t>
            </a:r>
            <a:r>
              <a:rPr lang="it-IT" dirty="0" smtClean="0"/>
              <a:t> </a:t>
            </a:r>
            <a:r>
              <a:rPr lang="it-IT" sz="2000" dirty="0" err="1" smtClean="0"/>
              <a:t>Different</a:t>
            </a:r>
            <a:r>
              <a:rPr lang="it-IT" sz="2000" dirty="0" smtClean="0"/>
              <a:t> </a:t>
            </a:r>
            <a:r>
              <a:rPr lang="it-IT" sz="2000" dirty="0" err="1" smtClean="0"/>
              <a:t>interctions</a:t>
            </a:r>
            <a:r>
              <a:rPr lang="it-IT" sz="2000" dirty="0" smtClean="0"/>
              <a:t> </a:t>
            </a:r>
            <a:r>
              <a:rPr lang="it-IT" sz="2000" dirty="0" err="1" smtClean="0"/>
              <a:t>of</a:t>
            </a:r>
            <a:r>
              <a:rPr lang="it-IT" sz="2000" dirty="0" smtClean="0"/>
              <a:t> </a:t>
            </a:r>
            <a:r>
              <a:rPr lang="it-IT" sz="2000" dirty="0" err="1" smtClean="0">
                <a:latin typeface="Symbol" pitchFamily="18" charset="2"/>
              </a:rPr>
              <a:t>p</a:t>
            </a:r>
            <a:r>
              <a:rPr lang="it-IT" sz="2000" baseline="30000" dirty="0" err="1" smtClean="0"/>
              <a:t>+</a:t>
            </a:r>
            <a:r>
              <a:rPr lang="it-IT" sz="2000" dirty="0" smtClean="0"/>
              <a:t> and </a:t>
            </a:r>
            <a:r>
              <a:rPr lang="it-IT" sz="2000" dirty="0" smtClean="0">
                <a:latin typeface="Symbol" pitchFamily="18" charset="2"/>
              </a:rPr>
              <a:t>p</a:t>
            </a:r>
            <a:r>
              <a:rPr lang="it-IT" sz="2000" baseline="30000" dirty="0" smtClean="0"/>
              <a:t>-</a:t>
            </a:r>
            <a:endParaRPr lang="it-IT" sz="2000" baseline="30000" dirty="0"/>
          </a:p>
        </p:txBody>
      </p:sp>
      <p:sp>
        <p:nvSpPr>
          <p:cNvPr id="5" name="Rettangolo 4"/>
          <p:cNvSpPr/>
          <p:nvPr/>
        </p:nvSpPr>
        <p:spPr>
          <a:xfrm>
            <a:off x="2343150" y="5650468"/>
            <a:ext cx="4572000" cy="369332"/>
          </a:xfrm>
          <a:prstGeom prst="rect">
            <a:avLst/>
          </a:prstGeom>
        </p:spPr>
        <p:txBody>
          <a:bodyPr>
            <a:spAutoFit/>
          </a:bodyPr>
          <a:lstStyle/>
          <a:p>
            <a:r>
              <a:rPr lang="it-IT" dirty="0" err="1" smtClean="0"/>
              <a:t>For</a:t>
            </a:r>
            <a:r>
              <a:rPr lang="it-IT" dirty="0" smtClean="0"/>
              <a:t> </a:t>
            </a:r>
            <a:r>
              <a:rPr lang="it-IT" dirty="0" smtClean="0">
                <a:latin typeface="Symbol" pitchFamily="18" charset="2"/>
              </a:rPr>
              <a:t>p</a:t>
            </a:r>
            <a:r>
              <a:rPr lang="it-IT" baseline="30000" dirty="0" smtClean="0"/>
              <a:t>-</a:t>
            </a:r>
            <a:r>
              <a:rPr lang="it-IT" dirty="0" smtClean="0"/>
              <a:t> the </a:t>
            </a:r>
            <a:r>
              <a:rPr lang="it-IT" dirty="0" err="1" smtClean="0"/>
              <a:t>dpa</a:t>
            </a:r>
            <a:r>
              <a:rPr lang="it-IT" dirty="0" smtClean="0"/>
              <a:t> </a:t>
            </a:r>
            <a:r>
              <a:rPr lang="it-IT" dirty="0" err="1" smtClean="0"/>
              <a:t>peak</a:t>
            </a:r>
            <a:r>
              <a:rPr lang="it-IT" dirty="0" smtClean="0"/>
              <a:t> </a:t>
            </a:r>
            <a:r>
              <a:rPr lang="it-IT" dirty="0" err="1" smtClean="0"/>
              <a:t>is</a:t>
            </a:r>
            <a:r>
              <a:rPr lang="it-IT" dirty="0" smtClean="0"/>
              <a:t> </a:t>
            </a:r>
            <a:r>
              <a:rPr lang="it-IT" dirty="0" err="1" smtClean="0"/>
              <a:t>higher</a:t>
            </a:r>
            <a:r>
              <a:rPr lang="it-IT" dirty="0" smtClean="0"/>
              <a:t> </a:t>
            </a:r>
            <a:r>
              <a:rPr lang="it-IT" dirty="0" err="1" smtClean="0"/>
              <a:t>than</a:t>
            </a:r>
            <a:r>
              <a:rPr lang="it-IT" dirty="0" smtClean="0"/>
              <a:t> </a:t>
            </a:r>
            <a:r>
              <a:rPr lang="it-IT" dirty="0" err="1" smtClean="0"/>
              <a:t>for</a:t>
            </a:r>
            <a:r>
              <a:rPr lang="it-IT" dirty="0" smtClean="0"/>
              <a:t> </a:t>
            </a:r>
            <a:r>
              <a:rPr lang="it-IT" dirty="0" err="1" smtClean="0">
                <a:latin typeface="Symbol" pitchFamily="18" charset="2"/>
              </a:rPr>
              <a:t>p</a:t>
            </a:r>
            <a:r>
              <a:rPr lang="it-IT" baseline="30000" dirty="0" err="1" smtClean="0"/>
              <a:t>+</a:t>
            </a:r>
            <a:endParaRPr lang="it-IT"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uppo 15"/>
          <p:cNvGrpSpPr/>
          <p:nvPr/>
        </p:nvGrpSpPr>
        <p:grpSpPr>
          <a:xfrm>
            <a:off x="827584" y="1977656"/>
            <a:ext cx="2448272" cy="441340"/>
            <a:chOff x="2771800" y="260648"/>
            <a:chExt cx="2448272" cy="441340"/>
          </a:xfrm>
          <a:solidFill>
            <a:schemeClr val="tx1">
              <a:alpha val="0"/>
            </a:schemeClr>
          </a:solidFill>
        </p:grpSpPr>
        <p:sp>
          <p:nvSpPr>
            <p:cNvPr id="5" name="CasellaDiTesto 4"/>
            <p:cNvSpPr txBox="1"/>
            <p:nvPr/>
          </p:nvSpPr>
          <p:spPr>
            <a:xfrm>
              <a:off x="2771800" y="332656"/>
              <a:ext cx="2448272" cy="369332"/>
            </a:xfrm>
            <a:prstGeom prst="rect">
              <a:avLst/>
            </a:prstGeom>
            <a:grpFill/>
          </p:spPr>
          <p:txBody>
            <a:bodyPr>
              <a:spAutoFit/>
            </a:bodyPr>
            <a:lstStyle/>
            <a:p>
              <a:pPr>
                <a:defRPr/>
              </a:pPr>
              <a:r>
                <a:rPr lang="it-IT" baseline="30000" dirty="0">
                  <a:latin typeface="Arial" pitchFamily="34" charset="0"/>
                  <a:cs typeface="Arial" pitchFamily="34" charset="0"/>
                </a:rPr>
                <a:t>27</a:t>
              </a:r>
              <a:r>
                <a:rPr lang="it-IT" dirty="0">
                  <a:latin typeface="Arial" pitchFamily="34" charset="0"/>
                  <a:cs typeface="Arial" pitchFamily="34" charset="0"/>
                </a:rPr>
                <a:t>Mg </a:t>
              </a:r>
              <a:r>
                <a:rPr lang="it-IT" dirty="0">
                  <a:latin typeface="Arial" pitchFamily="34" charset="0"/>
                  <a:cs typeface="Arial" pitchFamily="34" charset="0"/>
                  <a:sym typeface="Wingdings" pitchFamily="2" charset="2"/>
                </a:rPr>
                <a:t> </a:t>
              </a:r>
              <a:r>
                <a:rPr lang="it-IT" baseline="30000" dirty="0">
                  <a:latin typeface="Arial" pitchFamily="34" charset="0"/>
                  <a:cs typeface="Arial" pitchFamily="34" charset="0"/>
                  <a:sym typeface="Wingdings" pitchFamily="2" charset="2"/>
                </a:rPr>
                <a:t>27</a:t>
              </a:r>
              <a:r>
                <a:rPr lang="it-IT" dirty="0">
                  <a:latin typeface="Arial" pitchFamily="34" charset="0"/>
                  <a:cs typeface="Arial" pitchFamily="34" charset="0"/>
                  <a:sym typeface="Wingdings" pitchFamily="2" charset="2"/>
                </a:rPr>
                <a:t>Al + </a:t>
              </a:r>
              <a:r>
                <a:rPr lang="it-IT" dirty="0">
                  <a:latin typeface="Symbol" pitchFamily="18" charset="2"/>
                  <a:cs typeface="Arial" pitchFamily="34" charset="0"/>
                  <a:sym typeface="Wingdings" pitchFamily="2" charset="2"/>
                </a:rPr>
                <a:t>b</a:t>
              </a:r>
              <a:r>
                <a:rPr lang="it-IT" baseline="30000" dirty="0">
                  <a:latin typeface="Arial" pitchFamily="34" charset="0"/>
                  <a:cs typeface="Arial" pitchFamily="34" charset="0"/>
                  <a:sym typeface="Wingdings" pitchFamily="2" charset="2"/>
                </a:rPr>
                <a:t>- </a:t>
              </a:r>
              <a:r>
                <a:rPr lang="it-IT" dirty="0">
                  <a:latin typeface="Arial" pitchFamily="34" charset="0"/>
                  <a:cs typeface="Arial" pitchFamily="34" charset="0"/>
                  <a:sym typeface="Wingdings" pitchFamily="2" charset="2"/>
                </a:rPr>
                <a:t>+ </a:t>
              </a:r>
              <a:r>
                <a:rPr lang="it-IT" dirty="0">
                  <a:latin typeface="Symbol" pitchFamily="18" charset="2"/>
                  <a:cs typeface="Arial" pitchFamily="34" charset="0"/>
                  <a:sym typeface="Wingdings" pitchFamily="2" charset="2"/>
                </a:rPr>
                <a:t>n </a:t>
              </a:r>
              <a:endParaRPr lang="it-IT" dirty="0">
                <a:latin typeface="Symbol" pitchFamily="18" charset="2"/>
                <a:cs typeface="Arial" pitchFamily="34" charset="0"/>
              </a:endParaRPr>
            </a:p>
          </p:txBody>
        </p:sp>
        <p:sp>
          <p:nvSpPr>
            <p:cNvPr id="6" name="Rettangolo 5"/>
            <p:cNvSpPr/>
            <p:nvPr/>
          </p:nvSpPr>
          <p:spPr>
            <a:xfrm>
              <a:off x="4644008" y="260648"/>
              <a:ext cx="311304" cy="369332"/>
            </a:xfrm>
            <a:prstGeom prst="rect">
              <a:avLst/>
            </a:prstGeom>
            <a:grpFill/>
          </p:spPr>
          <p:txBody>
            <a:bodyPr wrap="none">
              <a:spAutoFit/>
            </a:bodyPr>
            <a:lstStyle/>
            <a:p>
              <a:pPr>
                <a:defRPr/>
              </a:pPr>
              <a:r>
                <a:rPr lang="it-IT" dirty="0">
                  <a:latin typeface="Symbol" pitchFamily="18" charset="2"/>
                  <a:cs typeface="Arial" pitchFamily="34" charset="0"/>
                  <a:sym typeface="Wingdings" pitchFamily="2" charset="2"/>
                </a:rPr>
                <a:t>-</a:t>
              </a:r>
              <a:endParaRPr lang="it-IT" dirty="0">
                <a:latin typeface="Arial" pitchFamily="34" charset="0"/>
                <a:cs typeface="Arial" pitchFamily="34" charset="0"/>
              </a:endParaRPr>
            </a:p>
          </p:txBody>
        </p:sp>
      </p:grpSp>
      <p:sp>
        <p:nvSpPr>
          <p:cNvPr id="7" name="CasellaDiTesto 16"/>
          <p:cNvSpPr txBox="1">
            <a:spLocks noChangeArrowheads="1"/>
          </p:cNvSpPr>
          <p:nvPr/>
        </p:nvSpPr>
        <p:spPr bwMode="auto">
          <a:xfrm>
            <a:off x="5508824" y="2049069"/>
            <a:ext cx="2303462" cy="369888"/>
          </a:xfrm>
          <a:prstGeom prst="rect">
            <a:avLst/>
          </a:prstGeom>
          <a:noFill/>
          <a:ln w="9525">
            <a:noFill/>
            <a:miter lim="800000"/>
            <a:headEnd/>
            <a:tailEnd/>
          </a:ln>
        </p:spPr>
        <p:txBody>
          <a:bodyPr>
            <a:spAutoFit/>
          </a:bodyPr>
          <a:lstStyle/>
          <a:p>
            <a:r>
              <a:rPr lang="it-IT" baseline="30000" dirty="0"/>
              <a:t>27</a:t>
            </a:r>
            <a:r>
              <a:rPr lang="it-IT" dirty="0"/>
              <a:t>Mg t</a:t>
            </a:r>
            <a:r>
              <a:rPr lang="it-IT" baseline="-25000" dirty="0"/>
              <a:t>1/2</a:t>
            </a:r>
            <a:r>
              <a:rPr lang="it-IT" dirty="0"/>
              <a:t>=9.5 min</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11" descr="60MeVonYBCO_EnergyDeposition.jpg"/>
          <p:cNvPicPr preferRelativeResize="0">
            <a:picLocks/>
          </p:cNvPicPr>
          <p:nvPr/>
        </p:nvPicPr>
        <p:blipFill rotWithShape="1">
          <a:blip r:embed="rId2" cstate="print"/>
          <a:srcRect l="11703" t="10583" r="6294" b="848"/>
          <a:stretch/>
        </p:blipFill>
        <p:spPr>
          <a:xfrm>
            <a:off x="3012177" y="2079237"/>
            <a:ext cx="2952000" cy="2232000"/>
          </a:xfrm>
          <a:prstGeom prst="rect">
            <a:avLst/>
          </a:prstGeom>
        </p:spPr>
      </p:pic>
      <p:pic>
        <p:nvPicPr>
          <p:cNvPr id="4" name="Immagine 3" descr="60MeVonYBCO_Dpa.jpg"/>
          <p:cNvPicPr preferRelativeResize="0">
            <a:picLocks/>
          </p:cNvPicPr>
          <p:nvPr/>
        </p:nvPicPr>
        <p:blipFill rotWithShape="1">
          <a:blip r:embed="rId3" cstate="print"/>
          <a:srcRect l="11660" t="10734" r="2343" b="7833"/>
          <a:stretch/>
        </p:blipFill>
        <p:spPr>
          <a:xfrm>
            <a:off x="2976800" y="4480569"/>
            <a:ext cx="3096000" cy="2052000"/>
          </a:xfrm>
          <a:prstGeom prst="rect">
            <a:avLst/>
          </a:prstGeom>
        </p:spPr>
      </p:pic>
      <p:sp>
        <p:nvSpPr>
          <p:cNvPr id="5" name="Titolo 1"/>
          <p:cNvSpPr>
            <a:spLocks noGrp="1"/>
          </p:cNvSpPr>
          <p:nvPr>
            <p:ph type="title"/>
          </p:nvPr>
        </p:nvSpPr>
        <p:spPr>
          <a:xfrm>
            <a:off x="486151" y="109265"/>
            <a:ext cx="8229600" cy="914400"/>
          </a:xfrm>
        </p:spPr>
        <p:txBody>
          <a:bodyPr/>
          <a:lstStyle/>
          <a:p>
            <a:pPr algn="ctr"/>
            <a:r>
              <a:rPr lang="it-IT" b="1" dirty="0" err="1" smtClean="0">
                <a:solidFill>
                  <a:srgbClr val="0070C0"/>
                </a:solidFill>
              </a:rPr>
              <a:t>Irradiation</a:t>
            </a:r>
            <a:r>
              <a:rPr lang="it-IT" b="1" dirty="0" smtClean="0">
                <a:solidFill>
                  <a:srgbClr val="0070C0"/>
                </a:solidFill>
              </a:rPr>
              <a:t> </a:t>
            </a:r>
            <a:r>
              <a:rPr lang="it-IT" b="1" dirty="0">
                <a:solidFill>
                  <a:srgbClr val="0070C0"/>
                </a:solidFill>
              </a:rPr>
              <a:t>T</a:t>
            </a:r>
            <a:r>
              <a:rPr lang="it-IT" b="1" dirty="0" smtClean="0">
                <a:solidFill>
                  <a:srgbClr val="0070C0"/>
                </a:solidFill>
              </a:rPr>
              <a:t>est </a:t>
            </a:r>
            <a:r>
              <a:rPr lang="it-IT" b="1" dirty="0" err="1" smtClean="0">
                <a:solidFill>
                  <a:srgbClr val="0070C0"/>
                </a:solidFill>
              </a:rPr>
              <a:t>Simulations</a:t>
            </a:r>
            <a:endParaRPr lang="it-IT" b="1" dirty="0">
              <a:solidFill>
                <a:srgbClr val="0070C0"/>
              </a:solidFill>
            </a:endParaRPr>
          </a:p>
        </p:txBody>
      </p:sp>
      <p:sp>
        <p:nvSpPr>
          <p:cNvPr id="6" name="Segnaposto numero diapositiva 5"/>
          <p:cNvSpPr>
            <a:spLocks noGrp="1"/>
          </p:cNvSpPr>
          <p:nvPr>
            <p:ph type="sldNum" sz="quarter" idx="12"/>
          </p:nvPr>
        </p:nvSpPr>
        <p:spPr>
          <a:xfrm>
            <a:off x="6553200" y="6356350"/>
            <a:ext cx="2133600" cy="365125"/>
          </a:xfrm>
        </p:spPr>
        <p:txBody>
          <a:bodyPr/>
          <a:lstStyle/>
          <a:p>
            <a:pPr>
              <a:defRPr/>
            </a:pPr>
            <a:fld id="{4F2A9495-9579-4111-944B-C59585E922B4}" type="slidenum">
              <a:rPr lang="it-IT" smtClean="0"/>
              <a:pPr>
                <a:defRPr/>
              </a:pPr>
              <a:t>6</a:t>
            </a:fld>
            <a:endParaRPr lang="it-IT"/>
          </a:p>
        </p:txBody>
      </p:sp>
      <p:sp>
        <p:nvSpPr>
          <p:cNvPr id="7" name="Segnaposto piè di pagina 14"/>
          <p:cNvSpPr>
            <a:spLocks noGrp="1"/>
          </p:cNvSpPr>
          <p:nvPr>
            <p:ph type="ftr" sz="quarter" idx="11"/>
          </p:nvPr>
        </p:nvSpPr>
        <p:spPr>
          <a:xfrm>
            <a:off x="2438400" y="655596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
        <p:nvSpPr>
          <p:cNvPr id="8" name="CasellaDiTesto 7"/>
          <p:cNvSpPr txBox="1"/>
          <p:nvPr/>
        </p:nvSpPr>
        <p:spPr>
          <a:xfrm>
            <a:off x="3543100" y="1787009"/>
            <a:ext cx="1549791" cy="369332"/>
          </a:xfrm>
          <a:prstGeom prst="rect">
            <a:avLst/>
          </a:prstGeom>
          <a:noFill/>
        </p:spPr>
        <p:txBody>
          <a:bodyPr wrap="square" rtlCol="0">
            <a:spAutoFit/>
          </a:bodyPr>
          <a:lstStyle/>
          <a:p>
            <a:r>
              <a:rPr lang="it-IT" dirty="0" smtClean="0"/>
              <a:t>BSCCO2223</a:t>
            </a:r>
            <a:endParaRPr lang="it-IT" dirty="0"/>
          </a:p>
        </p:txBody>
      </p:sp>
      <p:sp>
        <p:nvSpPr>
          <p:cNvPr id="9" name="CasellaDiTesto 8"/>
          <p:cNvSpPr txBox="1"/>
          <p:nvPr/>
        </p:nvSpPr>
        <p:spPr>
          <a:xfrm>
            <a:off x="1015111" y="1787009"/>
            <a:ext cx="1029777" cy="369332"/>
          </a:xfrm>
          <a:prstGeom prst="rect">
            <a:avLst/>
          </a:prstGeom>
          <a:noFill/>
        </p:spPr>
        <p:txBody>
          <a:bodyPr wrap="square" rtlCol="0">
            <a:spAutoFit/>
          </a:bodyPr>
          <a:lstStyle/>
          <a:p>
            <a:r>
              <a:rPr lang="it-IT" dirty="0" smtClean="0"/>
              <a:t>YBCO</a:t>
            </a:r>
            <a:endParaRPr lang="it-IT" dirty="0"/>
          </a:p>
        </p:txBody>
      </p:sp>
      <p:sp>
        <p:nvSpPr>
          <p:cNvPr id="10" name="CasellaDiTesto 9"/>
          <p:cNvSpPr txBox="1"/>
          <p:nvPr/>
        </p:nvSpPr>
        <p:spPr>
          <a:xfrm>
            <a:off x="3466235" y="1567025"/>
            <a:ext cx="1720235" cy="307777"/>
          </a:xfrm>
          <a:prstGeom prst="rect">
            <a:avLst/>
          </a:prstGeom>
          <a:noFill/>
        </p:spPr>
        <p:txBody>
          <a:bodyPr wrap="square" rtlCol="0">
            <a:spAutoFit/>
          </a:bodyPr>
          <a:lstStyle/>
          <a:p>
            <a:pPr algn="ctr"/>
            <a:r>
              <a:rPr lang="it-IT" sz="1400" dirty="0" smtClean="0"/>
              <a:t>Energy </a:t>
            </a:r>
            <a:r>
              <a:rPr lang="it-IT" sz="1400" dirty="0" err="1" smtClean="0"/>
              <a:t>Deposition</a:t>
            </a:r>
            <a:endParaRPr lang="it-IT" sz="1400" dirty="0"/>
          </a:p>
        </p:txBody>
      </p:sp>
      <p:sp>
        <p:nvSpPr>
          <p:cNvPr id="11" name="CasellaDiTesto 10"/>
          <p:cNvSpPr txBox="1"/>
          <p:nvPr/>
        </p:nvSpPr>
        <p:spPr>
          <a:xfrm>
            <a:off x="3933882" y="4209988"/>
            <a:ext cx="1123147" cy="307777"/>
          </a:xfrm>
          <a:prstGeom prst="rect">
            <a:avLst/>
          </a:prstGeom>
          <a:noFill/>
        </p:spPr>
        <p:txBody>
          <a:bodyPr wrap="square" rtlCol="0">
            <a:spAutoFit/>
          </a:bodyPr>
          <a:lstStyle/>
          <a:p>
            <a:pPr algn="ctr"/>
            <a:r>
              <a:rPr lang="it-IT" sz="1400" dirty="0" smtClean="0"/>
              <a:t>DPA</a:t>
            </a:r>
            <a:endParaRPr lang="it-IT" sz="1400" dirty="0"/>
          </a:p>
        </p:txBody>
      </p:sp>
      <p:pic>
        <p:nvPicPr>
          <p:cNvPr id="13" name="Immagine 12" descr="60MeVproton_EnergyDeposition1.jpg"/>
          <p:cNvPicPr preferRelativeResize="0">
            <a:picLocks/>
          </p:cNvPicPr>
          <p:nvPr/>
        </p:nvPicPr>
        <p:blipFill rotWithShape="1">
          <a:blip r:embed="rId4" cstate="print"/>
          <a:srcRect l="10674" t="5645" r="4328" b="1605"/>
          <a:stretch/>
        </p:blipFill>
        <p:spPr>
          <a:xfrm>
            <a:off x="0" y="2066628"/>
            <a:ext cx="3060000" cy="2304000"/>
          </a:xfrm>
          <a:prstGeom prst="rect">
            <a:avLst/>
          </a:prstGeom>
        </p:spPr>
      </p:pic>
      <p:pic>
        <p:nvPicPr>
          <p:cNvPr id="14" name="Immagine 13" descr="FastpsuYBCO_Dpa1.jpg"/>
          <p:cNvPicPr preferRelativeResize="0">
            <a:picLocks/>
          </p:cNvPicPr>
          <p:nvPr/>
        </p:nvPicPr>
        <p:blipFill rotWithShape="1">
          <a:blip r:embed="rId5" cstate="print"/>
          <a:srcRect l="7386" t="8203" r="615" b="1796"/>
          <a:stretch/>
        </p:blipFill>
        <p:spPr>
          <a:xfrm>
            <a:off x="87281" y="4597056"/>
            <a:ext cx="2972720" cy="2041571"/>
          </a:xfrm>
          <a:prstGeom prst="rect">
            <a:avLst/>
          </a:prstGeom>
        </p:spPr>
      </p:pic>
      <p:sp>
        <p:nvSpPr>
          <p:cNvPr id="15" name="Rettangolo 14"/>
          <p:cNvSpPr/>
          <p:nvPr/>
        </p:nvSpPr>
        <p:spPr>
          <a:xfrm>
            <a:off x="486151" y="735126"/>
            <a:ext cx="8351838" cy="892552"/>
          </a:xfrm>
          <a:prstGeom prst="rect">
            <a:avLst/>
          </a:prstGeom>
        </p:spPr>
        <p:txBody>
          <a:bodyPr>
            <a:spAutoFit/>
          </a:bodyPr>
          <a:lstStyle/>
          <a:p>
            <a:pPr algn="ctr">
              <a:defRPr/>
            </a:pPr>
            <a:r>
              <a:rPr lang="en-US" sz="2800" dirty="0"/>
              <a:t>		</a:t>
            </a:r>
            <a:r>
              <a:rPr lang="en-US" sz="2800" dirty="0" smtClean="0"/>
              <a:t>	</a:t>
            </a:r>
            <a:r>
              <a:rPr lang="en-US" sz="2400" dirty="0" smtClean="0">
                <a:latin typeface="+mn-lt"/>
              </a:rPr>
              <a:t>60 MeV p on YBCO and BSCCO</a:t>
            </a:r>
            <a:r>
              <a:rPr lang="en-US" sz="600" dirty="0" smtClean="0">
                <a:latin typeface="+mn-lt"/>
              </a:rPr>
              <a:t>						</a:t>
            </a:r>
            <a:r>
              <a:rPr lang="it-IT" sz="2000" dirty="0" err="1" smtClean="0">
                <a:solidFill>
                  <a:srgbClr val="FF0000"/>
                </a:solidFill>
              </a:rPr>
              <a:t>beam</a:t>
            </a:r>
            <a:r>
              <a:rPr lang="it-IT" sz="2000" dirty="0" smtClean="0">
                <a:solidFill>
                  <a:srgbClr val="FF0000"/>
                </a:solidFill>
              </a:rPr>
              <a:t> </a:t>
            </a:r>
            <a:r>
              <a:rPr lang="it-IT" sz="2000" dirty="0">
                <a:solidFill>
                  <a:srgbClr val="FF0000"/>
                </a:solidFill>
              </a:rPr>
              <a:t>spot : 2 cm</a:t>
            </a:r>
            <a:r>
              <a:rPr lang="it-IT" sz="2000" dirty="0"/>
              <a:t> </a:t>
            </a:r>
            <a:r>
              <a:rPr lang="it-IT" sz="2000" dirty="0">
                <a:solidFill>
                  <a:srgbClr val="FF0000"/>
                </a:solidFill>
              </a:rPr>
              <a:t>;</a:t>
            </a:r>
            <a:r>
              <a:rPr lang="it-IT" sz="2000" dirty="0"/>
              <a:t> </a:t>
            </a:r>
            <a:r>
              <a:rPr lang="it-IT" sz="2000" dirty="0">
                <a:solidFill>
                  <a:srgbClr val="FF0000"/>
                </a:solidFill>
              </a:rPr>
              <a:t>Fluence2x10</a:t>
            </a:r>
            <a:r>
              <a:rPr lang="it-IT" sz="2000" baseline="30000" dirty="0">
                <a:solidFill>
                  <a:srgbClr val="FF0000"/>
                </a:solidFill>
              </a:rPr>
              <a:t>9</a:t>
            </a:r>
            <a:r>
              <a:rPr lang="it-IT" sz="2000" dirty="0"/>
              <a:t> </a:t>
            </a:r>
            <a:r>
              <a:rPr lang="it-IT" sz="2000" dirty="0">
                <a:solidFill>
                  <a:srgbClr val="FF0000"/>
                </a:solidFill>
              </a:rPr>
              <a:t>n/s x 1 </a:t>
            </a:r>
            <a:r>
              <a:rPr lang="it-IT" sz="2000" dirty="0" smtClean="0">
                <a:solidFill>
                  <a:srgbClr val="FF0000"/>
                </a:solidFill>
              </a:rPr>
              <a:t>d ; target (</a:t>
            </a:r>
            <a:r>
              <a:rPr lang="it-IT" sz="2000" dirty="0">
                <a:solidFill>
                  <a:srgbClr val="FF0000"/>
                </a:solidFill>
              </a:rPr>
              <a:t>2x2x1 cm</a:t>
            </a:r>
            <a:r>
              <a:rPr lang="it-IT" sz="2000" baseline="30000" dirty="0">
                <a:solidFill>
                  <a:srgbClr val="FF0000"/>
                </a:solidFill>
              </a:rPr>
              <a:t>3</a:t>
            </a:r>
            <a:r>
              <a:rPr lang="it-IT" sz="2400" dirty="0" smtClean="0">
                <a:solidFill>
                  <a:srgbClr val="FF0000"/>
                </a:solidFill>
              </a:rPr>
              <a:t>)</a:t>
            </a:r>
            <a:endParaRPr lang="it-IT" sz="2400" dirty="0">
              <a:solidFill>
                <a:srgbClr val="FF0000"/>
              </a:solidFill>
            </a:endParaRPr>
          </a:p>
        </p:txBody>
      </p:sp>
      <p:pic>
        <p:nvPicPr>
          <p:cNvPr id="16" name="Picture 2" descr="W:\FLUKA Andrea\flukawork\Bragg\Protoni\MgB2\braggp60MgB2edep.jpg"/>
          <p:cNvPicPr>
            <a:picLocks noChangeAspect="1" noChangeArrowheads="1"/>
          </p:cNvPicPr>
          <p:nvPr/>
        </p:nvPicPr>
        <p:blipFill rotWithShape="1">
          <a:blip r:embed="rId6" cstate="email">
            <a:extLst>
              <a:ext uri="{28A0092B-C50C-407E-A947-70E740481C1C}">
                <a14:useLocalDpi xmlns="" xmlns:a14="http://schemas.microsoft.com/office/drawing/2010/main" val="0"/>
              </a:ext>
            </a:extLst>
          </a:blip>
          <a:srcRect l="6891" t="15950" r="-205" b="12394"/>
          <a:stretch/>
        </p:blipFill>
        <p:spPr bwMode="auto">
          <a:xfrm>
            <a:off x="6124680" y="2179732"/>
            <a:ext cx="3019320" cy="2097607"/>
          </a:xfrm>
          <a:prstGeom prst="rect">
            <a:avLst/>
          </a:prstGeom>
          <a:noFill/>
          <a:extLst>
            <a:ext uri="{909E8E84-426E-40DD-AFC4-6F175D3DCCD1}">
              <a14:hiddenFill xmlns="" xmlns:a14="http://schemas.microsoft.com/office/drawing/2010/main">
                <a:solidFill>
                  <a:srgbClr val="FFFFFF"/>
                </a:solidFill>
              </a14:hiddenFill>
            </a:ext>
          </a:extLst>
        </p:spPr>
      </p:pic>
      <p:sp>
        <p:nvSpPr>
          <p:cNvPr id="17" name="CasellaDiTesto 16"/>
          <p:cNvSpPr txBox="1"/>
          <p:nvPr/>
        </p:nvSpPr>
        <p:spPr>
          <a:xfrm>
            <a:off x="7045782" y="1895696"/>
            <a:ext cx="904759" cy="369332"/>
          </a:xfrm>
          <a:prstGeom prst="rect">
            <a:avLst/>
          </a:prstGeom>
          <a:noFill/>
        </p:spPr>
        <p:txBody>
          <a:bodyPr wrap="square" rtlCol="0">
            <a:spAutoFit/>
          </a:bodyPr>
          <a:lstStyle/>
          <a:p>
            <a:r>
              <a:rPr lang="it-IT" dirty="0" smtClean="0"/>
              <a:t>MgB</a:t>
            </a:r>
            <a:r>
              <a:rPr lang="it-IT" baseline="-25000" dirty="0" smtClean="0"/>
              <a:t>2</a:t>
            </a:r>
            <a:endParaRPr lang="it-IT" baseline="-25000" dirty="0"/>
          </a:p>
        </p:txBody>
      </p:sp>
      <p:pic>
        <p:nvPicPr>
          <p:cNvPr id="18" name="Picture 3" descr="W:\FLUKA Andrea\flukawork\Bragg\Protoni\MgB2\braggp60MgB2dpa.jpg"/>
          <p:cNvPicPr>
            <a:picLocks noChangeAspect="1" noChangeArrowheads="1"/>
          </p:cNvPicPr>
          <p:nvPr/>
        </p:nvPicPr>
        <p:blipFill rotWithShape="1">
          <a:blip r:embed="rId7" cstate="email">
            <a:extLst>
              <a:ext uri="{28A0092B-C50C-407E-A947-70E740481C1C}">
                <a14:useLocalDpi xmlns="" xmlns:a14="http://schemas.microsoft.com/office/drawing/2010/main" val="0"/>
              </a:ext>
            </a:extLst>
          </a:blip>
          <a:srcRect l="7646" t="11213" r="583" b="8468"/>
          <a:stretch/>
        </p:blipFill>
        <p:spPr bwMode="auto">
          <a:xfrm>
            <a:off x="6205797" y="4509351"/>
            <a:ext cx="2956204" cy="20880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3"/>
          <p:cNvPicPr>
            <a:picLocks noChangeAspect="1" noChangeArrowheads="1"/>
          </p:cNvPicPr>
          <p:nvPr/>
        </p:nvPicPr>
        <p:blipFill rotWithShape="1">
          <a:blip r:embed="rId2" cstate="email">
            <a:extLst>
              <a:ext uri="{28A0092B-C50C-407E-A947-70E740481C1C}">
                <a14:useLocalDpi xmlns="" xmlns:a14="http://schemas.microsoft.com/office/drawing/2010/main" val="0"/>
              </a:ext>
            </a:extLst>
          </a:blip>
          <a:srcRect l="11626" t="9662" r="5437" b="1248"/>
          <a:stretch/>
        </p:blipFill>
        <p:spPr bwMode="auto">
          <a:xfrm>
            <a:off x="2952000" y="2156341"/>
            <a:ext cx="2952000" cy="2376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8" name="Picture 1" descr="C:\HL-LHC-WP6\III LARP-LHC-Daresbury\BSCCO\pi+\60 MeV pion + beam on BSCCO223 DPA.jpg"/>
          <p:cNvPicPr>
            <a:picLocks noChangeAspect="1" noChangeArrowheads="1"/>
          </p:cNvPicPr>
          <p:nvPr/>
        </p:nvPicPr>
        <p:blipFill>
          <a:blip r:embed="rId3" cstate="print"/>
          <a:srcRect l="5315" t="10236" r="-591" b="7087"/>
          <a:stretch>
            <a:fillRect/>
          </a:stretch>
        </p:blipFill>
        <p:spPr bwMode="auto">
          <a:xfrm>
            <a:off x="2969999" y="4438180"/>
            <a:ext cx="3153022" cy="2052000"/>
          </a:xfrm>
          <a:prstGeom prst="rect">
            <a:avLst/>
          </a:prstGeom>
          <a:noFill/>
        </p:spPr>
      </p:pic>
      <p:sp>
        <p:nvSpPr>
          <p:cNvPr id="3" name="Titolo 1"/>
          <p:cNvSpPr>
            <a:spLocks noGrp="1"/>
          </p:cNvSpPr>
          <p:nvPr>
            <p:ph type="title"/>
          </p:nvPr>
        </p:nvSpPr>
        <p:spPr>
          <a:xfrm>
            <a:off x="486151" y="109265"/>
            <a:ext cx="8229600" cy="914400"/>
          </a:xfrm>
        </p:spPr>
        <p:txBody>
          <a:bodyPr/>
          <a:lstStyle/>
          <a:p>
            <a:pPr algn="ctr"/>
            <a:r>
              <a:rPr lang="it-IT" b="1" dirty="0" err="1" smtClean="0">
                <a:solidFill>
                  <a:srgbClr val="0070C0"/>
                </a:solidFill>
              </a:rPr>
              <a:t>Irradiation</a:t>
            </a:r>
            <a:r>
              <a:rPr lang="it-IT" b="1" dirty="0" smtClean="0">
                <a:solidFill>
                  <a:srgbClr val="0070C0"/>
                </a:solidFill>
              </a:rPr>
              <a:t> </a:t>
            </a:r>
            <a:r>
              <a:rPr lang="it-IT" b="1" dirty="0">
                <a:solidFill>
                  <a:srgbClr val="0070C0"/>
                </a:solidFill>
              </a:rPr>
              <a:t>T</a:t>
            </a:r>
            <a:r>
              <a:rPr lang="it-IT" b="1" dirty="0" smtClean="0">
                <a:solidFill>
                  <a:srgbClr val="0070C0"/>
                </a:solidFill>
              </a:rPr>
              <a:t>est </a:t>
            </a:r>
            <a:r>
              <a:rPr lang="it-IT" b="1" dirty="0" err="1" smtClean="0">
                <a:solidFill>
                  <a:srgbClr val="0070C0"/>
                </a:solidFill>
              </a:rPr>
              <a:t>Simulations</a:t>
            </a:r>
            <a:endParaRPr lang="it-IT" b="1" dirty="0">
              <a:solidFill>
                <a:srgbClr val="0070C0"/>
              </a:solidFill>
            </a:endParaRPr>
          </a:p>
        </p:txBody>
      </p:sp>
      <p:sp>
        <p:nvSpPr>
          <p:cNvPr id="4" name="Segnaposto numero diapositiva 5"/>
          <p:cNvSpPr>
            <a:spLocks noGrp="1"/>
          </p:cNvSpPr>
          <p:nvPr>
            <p:ph type="sldNum" sz="quarter" idx="12"/>
          </p:nvPr>
        </p:nvSpPr>
        <p:spPr>
          <a:xfrm>
            <a:off x="6553200" y="6356350"/>
            <a:ext cx="2133600" cy="365125"/>
          </a:xfrm>
        </p:spPr>
        <p:txBody>
          <a:bodyPr/>
          <a:lstStyle/>
          <a:p>
            <a:pPr>
              <a:defRPr/>
            </a:pPr>
            <a:fld id="{4F2A9495-9579-4111-944B-C59585E922B4}" type="slidenum">
              <a:rPr lang="it-IT" smtClean="0"/>
              <a:pPr>
                <a:defRPr/>
              </a:pPr>
              <a:t>7</a:t>
            </a:fld>
            <a:endParaRPr lang="it-IT"/>
          </a:p>
        </p:txBody>
      </p:sp>
      <p:sp>
        <p:nvSpPr>
          <p:cNvPr id="6" name="CasellaDiTesto 5"/>
          <p:cNvSpPr txBox="1"/>
          <p:nvPr/>
        </p:nvSpPr>
        <p:spPr>
          <a:xfrm>
            <a:off x="3543100" y="1787009"/>
            <a:ext cx="1549791" cy="369332"/>
          </a:xfrm>
          <a:prstGeom prst="rect">
            <a:avLst/>
          </a:prstGeom>
          <a:noFill/>
        </p:spPr>
        <p:txBody>
          <a:bodyPr wrap="square" rtlCol="0">
            <a:spAutoFit/>
          </a:bodyPr>
          <a:lstStyle/>
          <a:p>
            <a:r>
              <a:rPr lang="it-IT" dirty="0" smtClean="0"/>
              <a:t>BSCCO2223</a:t>
            </a:r>
            <a:endParaRPr lang="it-IT" dirty="0"/>
          </a:p>
        </p:txBody>
      </p:sp>
      <p:sp>
        <p:nvSpPr>
          <p:cNvPr id="7" name="CasellaDiTesto 6"/>
          <p:cNvSpPr txBox="1"/>
          <p:nvPr/>
        </p:nvSpPr>
        <p:spPr>
          <a:xfrm>
            <a:off x="1015111" y="1787009"/>
            <a:ext cx="1029777" cy="369332"/>
          </a:xfrm>
          <a:prstGeom prst="rect">
            <a:avLst/>
          </a:prstGeom>
          <a:noFill/>
        </p:spPr>
        <p:txBody>
          <a:bodyPr wrap="square" rtlCol="0">
            <a:spAutoFit/>
          </a:bodyPr>
          <a:lstStyle/>
          <a:p>
            <a:r>
              <a:rPr lang="it-IT" dirty="0" smtClean="0"/>
              <a:t>YBCO</a:t>
            </a:r>
            <a:endParaRPr lang="it-IT" dirty="0"/>
          </a:p>
        </p:txBody>
      </p:sp>
      <p:sp>
        <p:nvSpPr>
          <p:cNvPr id="8" name="CasellaDiTesto 7"/>
          <p:cNvSpPr txBox="1"/>
          <p:nvPr/>
        </p:nvSpPr>
        <p:spPr>
          <a:xfrm>
            <a:off x="3466235" y="1567025"/>
            <a:ext cx="1720235" cy="307777"/>
          </a:xfrm>
          <a:prstGeom prst="rect">
            <a:avLst/>
          </a:prstGeom>
          <a:noFill/>
        </p:spPr>
        <p:txBody>
          <a:bodyPr wrap="square" rtlCol="0">
            <a:spAutoFit/>
          </a:bodyPr>
          <a:lstStyle/>
          <a:p>
            <a:pPr algn="ctr"/>
            <a:r>
              <a:rPr lang="it-IT" sz="1400" dirty="0" smtClean="0"/>
              <a:t>Energy </a:t>
            </a:r>
            <a:r>
              <a:rPr lang="it-IT" sz="1400" dirty="0" err="1" smtClean="0"/>
              <a:t>Deposition</a:t>
            </a:r>
            <a:endParaRPr lang="it-IT" sz="1400" dirty="0"/>
          </a:p>
        </p:txBody>
      </p:sp>
      <p:sp>
        <p:nvSpPr>
          <p:cNvPr id="9" name="CasellaDiTesto 8"/>
          <p:cNvSpPr txBox="1"/>
          <p:nvPr/>
        </p:nvSpPr>
        <p:spPr>
          <a:xfrm>
            <a:off x="4288724" y="4188564"/>
            <a:ext cx="1123147" cy="307777"/>
          </a:xfrm>
          <a:prstGeom prst="rect">
            <a:avLst/>
          </a:prstGeom>
          <a:noFill/>
        </p:spPr>
        <p:txBody>
          <a:bodyPr wrap="square" rtlCol="0">
            <a:spAutoFit/>
          </a:bodyPr>
          <a:lstStyle/>
          <a:p>
            <a:pPr algn="ctr"/>
            <a:r>
              <a:rPr lang="it-IT" sz="1400" dirty="0" smtClean="0"/>
              <a:t>DPA</a:t>
            </a:r>
            <a:endParaRPr lang="it-IT" sz="1400" dirty="0"/>
          </a:p>
        </p:txBody>
      </p:sp>
      <p:sp>
        <p:nvSpPr>
          <p:cNvPr id="10" name="Rettangolo 9"/>
          <p:cNvSpPr/>
          <p:nvPr/>
        </p:nvSpPr>
        <p:spPr>
          <a:xfrm>
            <a:off x="486151" y="735126"/>
            <a:ext cx="8351838" cy="892552"/>
          </a:xfrm>
          <a:prstGeom prst="rect">
            <a:avLst/>
          </a:prstGeom>
        </p:spPr>
        <p:txBody>
          <a:bodyPr>
            <a:spAutoFit/>
          </a:bodyPr>
          <a:lstStyle/>
          <a:p>
            <a:pPr algn="ctr">
              <a:defRPr/>
            </a:pPr>
            <a:r>
              <a:rPr lang="en-US" sz="2800" dirty="0"/>
              <a:t>		</a:t>
            </a:r>
            <a:r>
              <a:rPr lang="en-US" sz="2800" dirty="0" smtClean="0"/>
              <a:t>	</a:t>
            </a:r>
            <a:r>
              <a:rPr lang="en-US" sz="2400" dirty="0" smtClean="0">
                <a:latin typeface="+mn-lt"/>
              </a:rPr>
              <a:t>60 MeV </a:t>
            </a:r>
            <a:r>
              <a:rPr lang="en-US" sz="2400" dirty="0" smtClean="0">
                <a:latin typeface="Symbol" panose="05050102010706020507" pitchFamily="18" charset="2"/>
              </a:rPr>
              <a:t>p</a:t>
            </a:r>
            <a:r>
              <a:rPr lang="en-US" sz="2400" baseline="30000" dirty="0" smtClean="0">
                <a:latin typeface="Symbol" panose="05050102010706020507" pitchFamily="18" charset="2"/>
              </a:rPr>
              <a:t>+</a:t>
            </a:r>
            <a:r>
              <a:rPr lang="en-US" sz="2400" dirty="0" smtClean="0">
                <a:latin typeface="+mn-lt"/>
              </a:rPr>
              <a:t> on YBCO and BSCCO</a:t>
            </a:r>
            <a:r>
              <a:rPr lang="en-US" sz="600" dirty="0" smtClean="0">
                <a:latin typeface="+mn-lt"/>
              </a:rPr>
              <a:t>						</a:t>
            </a:r>
            <a:r>
              <a:rPr lang="it-IT" sz="2000" dirty="0" err="1" smtClean="0">
                <a:solidFill>
                  <a:srgbClr val="FF0000"/>
                </a:solidFill>
              </a:rPr>
              <a:t>beam</a:t>
            </a:r>
            <a:r>
              <a:rPr lang="it-IT" sz="2000" dirty="0" smtClean="0">
                <a:solidFill>
                  <a:srgbClr val="FF0000"/>
                </a:solidFill>
              </a:rPr>
              <a:t> </a:t>
            </a:r>
            <a:r>
              <a:rPr lang="it-IT" sz="2000" dirty="0">
                <a:solidFill>
                  <a:srgbClr val="FF0000"/>
                </a:solidFill>
              </a:rPr>
              <a:t>spot : 2 cm</a:t>
            </a:r>
            <a:r>
              <a:rPr lang="it-IT" sz="2000" dirty="0"/>
              <a:t> </a:t>
            </a:r>
            <a:r>
              <a:rPr lang="it-IT" sz="2000" dirty="0">
                <a:solidFill>
                  <a:srgbClr val="FF0000"/>
                </a:solidFill>
              </a:rPr>
              <a:t>;</a:t>
            </a:r>
            <a:r>
              <a:rPr lang="it-IT" sz="2000" dirty="0"/>
              <a:t> </a:t>
            </a:r>
            <a:r>
              <a:rPr lang="it-IT" sz="2000" dirty="0">
                <a:solidFill>
                  <a:srgbClr val="FF0000"/>
                </a:solidFill>
              </a:rPr>
              <a:t>Fluence2x10</a:t>
            </a:r>
            <a:r>
              <a:rPr lang="it-IT" sz="2000" baseline="30000" dirty="0">
                <a:solidFill>
                  <a:srgbClr val="FF0000"/>
                </a:solidFill>
              </a:rPr>
              <a:t>9</a:t>
            </a:r>
            <a:r>
              <a:rPr lang="it-IT" sz="2000" dirty="0"/>
              <a:t> </a:t>
            </a:r>
            <a:r>
              <a:rPr lang="it-IT" sz="2000" dirty="0">
                <a:solidFill>
                  <a:srgbClr val="FF0000"/>
                </a:solidFill>
              </a:rPr>
              <a:t>n/s x 1 </a:t>
            </a:r>
            <a:r>
              <a:rPr lang="it-IT" sz="2000" dirty="0" smtClean="0">
                <a:solidFill>
                  <a:srgbClr val="FF0000"/>
                </a:solidFill>
              </a:rPr>
              <a:t>d ; target (</a:t>
            </a:r>
            <a:r>
              <a:rPr lang="it-IT" sz="2000" dirty="0">
                <a:solidFill>
                  <a:srgbClr val="FF0000"/>
                </a:solidFill>
              </a:rPr>
              <a:t>2x2x1 cm</a:t>
            </a:r>
            <a:r>
              <a:rPr lang="it-IT" sz="2000" baseline="30000" dirty="0">
                <a:solidFill>
                  <a:srgbClr val="FF0000"/>
                </a:solidFill>
              </a:rPr>
              <a:t>3</a:t>
            </a:r>
            <a:r>
              <a:rPr lang="it-IT" sz="2400" dirty="0" smtClean="0">
                <a:solidFill>
                  <a:srgbClr val="FF0000"/>
                </a:solidFill>
              </a:rPr>
              <a:t>)</a:t>
            </a:r>
            <a:endParaRPr lang="it-IT" sz="2400" dirty="0">
              <a:solidFill>
                <a:srgbClr val="FF0000"/>
              </a:solidFill>
            </a:endParaRPr>
          </a:p>
        </p:txBody>
      </p:sp>
      <p:sp>
        <p:nvSpPr>
          <p:cNvPr id="11" name="CasellaDiTesto 10"/>
          <p:cNvSpPr txBox="1"/>
          <p:nvPr/>
        </p:nvSpPr>
        <p:spPr>
          <a:xfrm>
            <a:off x="7157981" y="1872305"/>
            <a:ext cx="904759" cy="369332"/>
          </a:xfrm>
          <a:prstGeom prst="rect">
            <a:avLst/>
          </a:prstGeom>
          <a:noFill/>
        </p:spPr>
        <p:txBody>
          <a:bodyPr wrap="square" rtlCol="0">
            <a:spAutoFit/>
          </a:bodyPr>
          <a:lstStyle/>
          <a:p>
            <a:r>
              <a:rPr lang="it-IT" dirty="0" smtClean="0"/>
              <a:t>MgB</a:t>
            </a:r>
            <a:r>
              <a:rPr lang="it-IT" baseline="-25000" dirty="0" smtClean="0"/>
              <a:t>2</a:t>
            </a:r>
            <a:endParaRPr lang="it-IT" baseline="-25000" dirty="0"/>
          </a:p>
        </p:txBody>
      </p:sp>
      <p:pic>
        <p:nvPicPr>
          <p:cNvPr id="13" name="Picture 2"/>
          <p:cNvPicPr>
            <a:picLocks noChangeAspect="1" noChangeArrowheads="1"/>
          </p:cNvPicPr>
          <p:nvPr/>
        </p:nvPicPr>
        <p:blipFill rotWithShape="1">
          <a:blip r:embed="rId4" cstate="email">
            <a:extLst>
              <a:ext uri="{28A0092B-C50C-407E-A947-70E740481C1C}">
                <a14:useLocalDpi xmlns="" xmlns:a14="http://schemas.microsoft.com/office/drawing/2010/main" val="0"/>
              </a:ext>
            </a:extLst>
          </a:blip>
          <a:srcRect l="11529" t="9453" r="4333" b="4045"/>
          <a:stretch/>
        </p:blipFill>
        <p:spPr bwMode="auto">
          <a:xfrm>
            <a:off x="155895" y="2156341"/>
            <a:ext cx="2988000" cy="2340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15" name="Immagine 14" descr="YBCOp+_60 MeV_DPA.jpg"/>
          <p:cNvPicPr>
            <a:picLocks noChangeAspect="1"/>
          </p:cNvPicPr>
          <p:nvPr/>
        </p:nvPicPr>
        <p:blipFill rotWithShape="1">
          <a:blip r:embed="rId5" cstate="print"/>
          <a:srcRect l="11604" t="11981" r="4029" b="7867"/>
          <a:stretch/>
        </p:blipFill>
        <p:spPr>
          <a:xfrm>
            <a:off x="89999" y="4517765"/>
            <a:ext cx="2880000" cy="2052000"/>
          </a:xfrm>
          <a:prstGeom prst="rect">
            <a:avLst/>
          </a:prstGeom>
        </p:spPr>
      </p:pic>
      <p:pic>
        <p:nvPicPr>
          <p:cNvPr id="16" name="Immagine 15" descr="braggp+60MgB2edep.jpg"/>
          <p:cNvPicPr/>
          <p:nvPr/>
        </p:nvPicPr>
        <p:blipFill>
          <a:blip r:embed="rId6" cstate="print"/>
          <a:srcRect l="7677" t="15748" b="12598"/>
          <a:stretch>
            <a:fillRect/>
          </a:stretch>
        </p:blipFill>
        <p:spPr>
          <a:xfrm>
            <a:off x="6261496" y="2230026"/>
            <a:ext cx="2810708" cy="2266315"/>
          </a:xfrm>
          <a:prstGeom prst="rect">
            <a:avLst/>
          </a:prstGeom>
        </p:spPr>
      </p:pic>
      <p:pic>
        <p:nvPicPr>
          <p:cNvPr id="17" name="Immagine 16" descr="newbraggp+60MgB2dpa.jpg"/>
          <p:cNvPicPr/>
          <p:nvPr/>
        </p:nvPicPr>
        <p:blipFill>
          <a:blip r:embed="rId7" cstate="print"/>
          <a:srcRect l="8268" t="13386" r="591" b="8661"/>
          <a:stretch>
            <a:fillRect/>
          </a:stretch>
        </p:blipFill>
        <p:spPr>
          <a:xfrm>
            <a:off x="6189700" y="4496341"/>
            <a:ext cx="2882504" cy="1982228"/>
          </a:xfrm>
          <a:prstGeom prst="rect">
            <a:avLst/>
          </a:prstGeom>
        </p:spPr>
      </p:pic>
      <p:sp>
        <p:nvSpPr>
          <p:cNvPr id="19" name="Segnaposto piè di pagina 14"/>
          <p:cNvSpPr>
            <a:spLocks noGrp="1"/>
          </p:cNvSpPr>
          <p:nvPr>
            <p:ph type="ftr" sz="quarter" idx="11"/>
          </p:nvPr>
        </p:nvSpPr>
        <p:spPr>
          <a:xfrm>
            <a:off x="2438400" y="6499993"/>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magine 15" descr="60MeVBSCO_EnergyDeposition.jpg"/>
          <p:cNvPicPr>
            <a:picLocks noChangeAspect="1"/>
          </p:cNvPicPr>
          <p:nvPr/>
        </p:nvPicPr>
        <p:blipFill rotWithShape="1">
          <a:blip r:embed="rId2" cstate="print"/>
          <a:srcRect l="11868" t="11522" r="4654" b="1761"/>
          <a:stretch/>
        </p:blipFill>
        <p:spPr>
          <a:xfrm>
            <a:off x="2913175" y="2102654"/>
            <a:ext cx="2819797" cy="2196819"/>
          </a:xfrm>
          <a:prstGeom prst="rect">
            <a:avLst/>
          </a:prstGeom>
        </p:spPr>
      </p:pic>
      <p:sp>
        <p:nvSpPr>
          <p:cNvPr id="4" name="Titolo 1"/>
          <p:cNvSpPr>
            <a:spLocks noGrp="1"/>
          </p:cNvSpPr>
          <p:nvPr>
            <p:ph type="title"/>
          </p:nvPr>
        </p:nvSpPr>
        <p:spPr>
          <a:xfrm>
            <a:off x="486151" y="109265"/>
            <a:ext cx="8229600" cy="914400"/>
          </a:xfrm>
        </p:spPr>
        <p:txBody>
          <a:bodyPr/>
          <a:lstStyle/>
          <a:p>
            <a:pPr algn="ctr"/>
            <a:r>
              <a:rPr lang="it-IT" b="1" dirty="0" err="1" smtClean="0">
                <a:solidFill>
                  <a:srgbClr val="0070C0"/>
                </a:solidFill>
              </a:rPr>
              <a:t>Irradiation</a:t>
            </a:r>
            <a:r>
              <a:rPr lang="it-IT" b="1" dirty="0" smtClean="0">
                <a:solidFill>
                  <a:srgbClr val="0070C0"/>
                </a:solidFill>
              </a:rPr>
              <a:t> </a:t>
            </a:r>
            <a:r>
              <a:rPr lang="it-IT" b="1" dirty="0">
                <a:solidFill>
                  <a:srgbClr val="0070C0"/>
                </a:solidFill>
              </a:rPr>
              <a:t>T</a:t>
            </a:r>
            <a:r>
              <a:rPr lang="it-IT" b="1" dirty="0" smtClean="0">
                <a:solidFill>
                  <a:srgbClr val="0070C0"/>
                </a:solidFill>
              </a:rPr>
              <a:t>est </a:t>
            </a:r>
            <a:r>
              <a:rPr lang="it-IT" b="1" dirty="0" err="1" smtClean="0">
                <a:solidFill>
                  <a:srgbClr val="0070C0"/>
                </a:solidFill>
              </a:rPr>
              <a:t>Simulations</a:t>
            </a:r>
            <a:endParaRPr lang="it-IT" b="1" dirty="0">
              <a:solidFill>
                <a:srgbClr val="0070C0"/>
              </a:solidFill>
            </a:endParaRPr>
          </a:p>
        </p:txBody>
      </p:sp>
      <p:sp>
        <p:nvSpPr>
          <p:cNvPr id="5" name="Segnaposto numero diapositiva 5"/>
          <p:cNvSpPr>
            <a:spLocks noGrp="1"/>
          </p:cNvSpPr>
          <p:nvPr>
            <p:ph type="sldNum" sz="quarter" idx="12"/>
          </p:nvPr>
        </p:nvSpPr>
        <p:spPr>
          <a:xfrm>
            <a:off x="6553200" y="6356350"/>
            <a:ext cx="2133600" cy="365125"/>
          </a:xfrm>
        </p:spPr>
        <p:txBody>
          <a:bodyPr/>
          <a:lstStyle/>
          <a:p>
            <a:pPr>
              <a:defRPr/>
            </a:pPr>
            <a:fld id="{4F2A9495-9579-4111-944B-C59585E922B4}" type="slidenum">
              <a:rPr lang="it-IT" smtClean="0"/>
              <a:pPr>
                <a:defRPr/>
              </a:pPr>
              <a:t>8</a:t>
            </a:fld>
            <a:endParaRPr lang="it-IT"/>
          </a:p>
        </p:txBody>
      </p:sp>
      <p:sp>
        <p:nvSpPr>
          <p:cNvPr id="7" name="CasellaDiTesto 6"/>
          <p:cNvSpPr txBox="1"/>
          <p:nvPr/>
        </p:nvSpPr>
        <p:spPr>
          <a:xfrm>
            <a:off x="3466235" y="1823158"/>
            <a:ext cx="1549791" cy="369332"/>
          </a:xfrm>
          <a:prstGeom prst="rect">
            <a:avLst/>
          </a:prstGeom>
          <a:noFill/>
        </p:spPr>
        <p:txBody>
          <a:bodyPr wrap="square" rtlCol="0">
            <a:spAutoFit/>
          </a:bodyPr>
          <a:lstStyle/>
          <a:p>
            <a:r>
              <a:rPr lang="it-IT" dirty="0" smtClean="0"/>
              <a:t>BSCCO2223</a:t>
            </a:r>
            <a:endParaRPr lang="it-IT" dirty="0"/>
          </a:p>
        </p:txBody>
      </p:sp>
      <p:sp>
        <p:nvSpPr>
          <p:cNvPr id="8" name="CasellaDiTesto 7"/>
          <p:cNvSpPr txBox="1"/>
          <p:nvPr/>
        </p:nvSpPr>
        <p:spPr>
          <a:xfrm>
            <a:off x="1015110" y="1669269"/>
            <a:ext cx="1029777" cy="369332"/>
          </a:xfrm>
          <a:prstGeom prst="rect">
            <a:avLst/>
          </a:prstGeom>
          <a:noFill/>
        </p:spPr>
        <p:txBody>
          <a:bodyPr wrap="square" rtlCol="0">
            <a:spAutoFit/>
          </a:bodyPr>
          <a:lstStyle/>
          <a:p>
            <a:r>
              <a:rPr lang="it-IT" dirty="0" smtClean="0"/>
              <a:t>YBCO</a:t>
            </a:r>
            <a:endParaRPr lang="it-IT" dirty="0"/>
          </a:p>
        </p:txBody>
      </p:sp>
      <p:sp>
        <p:nvSpPr>
          <p:cNvPr id="9" name="CasellaDiTesto 8"/>
          <p:cNvSpPr txBox="1"/>
          <p:nvPr/>
        </p:nvSpPr>
        <p:spPr>
          <a:xfrm>
            <a:off x="3466235" y="1515381"/>
            <a:ext cx="1720235" cy="307777"/>
          </a:xfrm>
          <a:prstGeom prst="rect">
            <a:avLst/>
          </a:prstGeom>
          <a:noFill/>
        </p:spPr>
        <p:txBody>
          <a:bodyPr wrap="square" rtlCol="0">
            <a:spAutoFit/>
          </a:bodyPr>
          <a:lstStyle/>
          <a:p>
            <a:pPr algn="ctr"/>
            <a:r>
              <a:rPr lang="it-IT" sz="1400" dirty="0" smtClean="0"/>
              <a:t>Energy </a:t>
            </a:r>
            <a:r>
              <a:rPr lang="it-IT" sz="1400" dirty="0" err="1" smtClean="0"/>
              <a:t>Deposition</a:t>
            </a:r>
            <a:endParaRPr lang="it-IT" sz="1400" dirty="0"/>
          </a:p>
        </p:txBody>
      </p:sp>
      <p:sp>
        <p:nvSpPr>
          <p:cNvPr id="10" name="CasellaDiTesto 9"/>
          <p:cNvSpPr txBox="1"/>
          <p:nvPr/>
        </p:nvSpPr>
        <p:spPr>
          <a:xfrm>
            <a:off x="3764778" y="4114061"/>
            <a:ext cx="1123147" cy="307777"/>
          </a:xfrm>
          <a:prstGeom prst="rect">
            <a:avLst/>
          </a:prstGeom>
          <a:noFill/>
        </p:spPr>
        <p:txBody>
          <a:bodyPr wrap="square" rtlCol="0">
            <a:spAutoFit/>
          </a:bodyPr>
          <a:lstStyle/>
          <a:p>
            <a:pPr algn="ctr"/>
            <a:r>
              <a:rPr lang="it-IT" sz="1400" dirty="0" smtClean="0"/>
              <a:t>DPA</a:t>
            </a:r>
            <a:endParaRPr lang="it-IT" sz="1400" dirty="0"/>
          </a:p>
        </p:txBody>
      </p:sp>
      <p:sp>
        <p:nvSpPr>
          <p:cNvPr id="11" name="Rettangolo 10"/>
          <p:cNvSpPr/>
          <p:nvPr/>
        </p:nvSpPr>
        <p:spPr>
          <a:xfrm>
            <a:off x="486151" y="735126"/>
            <a:ext cx="8351838" cy="892552"/>
          </a:xfrm>
          <a:prstGeom prst="rect">
            <a:avLst/>
          </a:prstGeom>
        </p:spPr>
        <p:txBody>
          <a:bodyPr>
            <a:spAutoFit/>
          </a:bodyPr>
          <a:lstStyle/>
          <a:p>
            <a:pPr algn="ctr">
              <a:defRPr/>
            </a:pPr>
            <a:r>
              <a:rPr lang="en-US" sz="2800" dirty="0"/>
              <a:t>		</a:t>
            </a:r>
            <a:r>
              <a:rPr lang="en-US" sz="2800" dirty="0" smtClean="0"/>
              <a:t>	</a:t>
            </a:r>
            <a:r>
              <a:rPr lang="en-US" sz="2400" dirty="0" smtClean="0">
                <a:latin typeface="+mn-lt"/>
              </a:rPr>
              <a:t>60 MeV </a:t>
            </a:r>
            <a:r>
              <a:rPr lang="en-US" sz="2400" dirty="0" smtClean="0">
                <a:latin typeface="Symbol" panose="05050102010706020507" pitchFamily="18" charset="2"/>
              </a:rPr>
              <a:t>p</a:t>
            </a:r>
            <a:r>
              <a:rPr lang="en-US" sz="2400" baseline="30000" dirty="0">
                <a:latin typeface="Symbol" panose="05050102010706020507" pitchFamily="18" charset="2"/>
              </a:rPr>
              <a:t>-</a:t>
            </a:r>
            <a:r>
              <a:rPr lang="en-US" sz="2400" dirty="0" smtClean="0">
                <a:latin typeface="+mn-lt"/>
              </a:rPr>
              <a:t> on YBCO and BSCCO</a:t>
            </a:r>
            <a:r>
              <a:rPr lang="en-US" sz="600" dirty="0" smtClean="0">
                <a:latin typeface="+mn-lt"/>
              </a:rPr>
              <a:t>						</a:t>
            </a:r>
            <a:r>
              <a:rPr lang="it-IT" sz="2000" dirty="0" err="1" smtClean="0">
                <a:solidFill>
                  <a:srgbClr val="FF0000"/>
                </a:solidFill>
              </a:rPr>
              <a:t>beam</a:t>
            </a:r>
            <a:r>
              <a:rPr lang="it-IT" sz="2000" dirty="0" smtClean="0">
                <a:solidFill>
                  <a:srgbClr val="FF0000"/>
                </a:solidFill>
              </a:rPr>
              <a:t> </a:t>
            </a:r>
            <a:r>
              <a:rPr lang="it-IT" sz="2000" dirty="0">
                <a:solidFill>
                  <a:srgbClr val="FF0000"/>
                </a:solidFill>
              </a:rPr>
              <a:t>spot : 2 cm</a:t>
            </a:r>
            <a:r>
              <a:rPr lang="it-IT" sz="2000" dirty="0"/>
              <a:t> </a:t>
            </a:r>
            <a:r>
              <a:rPr lang="it-IT" sz="2000" dirty="0">
                <a:solidFill>
                  <a:srgbClr val="FF0000"/>
                </a:solidFill>
              </a:rPr>
              <a:t>;</a:t>
            </a:r>
            <a:r>
              <a:rPr lang="it-IT" sz="2000" dirty="0"/>
              <a:t> </a:t>
            </a:r>
            <a:r>
              <a:rPr lang="it-IT" sz="2000" dirty="0">
                <a:solidFill>
                  <a:srgbClr val="FF0000"/>
                </a:solidFill>
              </a:rPr>
              <a:t>Fluence2x10</a:t>
            </a:r>
            <a:r>
              <a:rPr lang="it-IT" sz="2000" baseline="30000" dirty="0">
                <a:solidFill>
                  <a:srgbClr val="FF0000"/>
                </a:solidFill>
              </a:rPr>
              <a:t>9</a:t>
            </a:r>
            <a:r>
              <a:rPr lang="it-IT" sz="2000" dirty="0"/>
              <a:t> </a:t>
            </a:r>
            <a:r>
              <a:rPr lang="it-IT" sz="2000" dirty="0">
                <a:solidFill>
                  <a:srgbClr val="FF0000"/>
                </a:solidFill>
              </a:rPr>
              <a:t>n/s x 1 </a:t>
            </a:r>
            <a:r>
              <a:rPr lang="it-IT" sz="2000" dirty="0" smtClean="0">
                <a:solidFill>
                  <a:srgbClr val="FF0000"/>
                </a:solidFill>
              </a:rPr>
              <a:t>d ; target (</a:t>
            </a:r>
            <a:r>
              <a:rPr lang="it-IT" sz="2000" dirty="0">
                <a:solidFill>
                  <a:srgbClr val="FF0000"/>
                </a:solidFill>
              </a:rPr>
              <a:t>2x2x1 cm</a:t>
            </a:r>
            <a:r>
              <a:rPr lang="it-IT" sz="2000" baseline="30000" dirty="0">
                <a:solidFill>
                  <a:srgbClr val="FF0000"/>
                </a:solidFill>
              </a:rPr>
              <a:t>3</a:t>
            </a:r>
            <a:r>
              <a:rPr lang="it-IT" sz="2400" dirty="0" smtClean="0">
                <a:solidFill>
                  <a:srgbClr val="FF0000"/>
                </a:solidFill>
              </a:rPr>
              <a:t>)</a:t>
            </a:r>
            <a:endParaRPr lang="it-IT" sz="2400" dirty="0">
              <a:solidFill>
                <a:srgbClr val="FF0000"/>
              </a:solidFill>
            </a:endParaRPr>
          </a:p>
        </p:txBody>
      </p:sp>
      <p:sp>
        <p:nvSpPr>
          <p:cNvPr id="12" name="CasellaDiTesto 11"/>
          <p:cNvSpPr txBox="1"/>
          <p:nvPr/>
        </p:nvSpPr>
        <p:spPr>
          <a:xfrm>
            <a:off x="7026714" y="1811144"/>
            <a:ext cx="904759" cy="369332"/>
          </a:xfrm>
          <a:prstGeom prst="rect">
            <a:avLst/>
          </a:prstGeom>
          <a:noFill/>
        </p:spPr>
        <p:txBody>
          <a:bodyPr wrap="square" rtlCol="0">
            <a:spAutoFit/>
          </a:bodyPr>
          <a:lstStyle/>
          <a:p>
            <a:r>
              <a:rPr lang="it-IT" dirty="0" smtClean="0"/>
              <a:t>MgB</a:t>
            </a:r>
            <a:r>
              <a:rPr lang="it-IT" baseline="-25000" dirty="0" smtClean="0"/>
              <a:t>2</a:t>
            </a:r>
            <a:endParaRPr lang="it-IT" baseline="-25000" dirty="0"/>
          </a:p>
        </p:txBody>
      </p:sp>
      <p:pic>
        <p:nvPicPr>
          <p:cNvPr id="13" name="Immagine 12" descr="braggp-60MgB2edep.jpg"/>
          <p:cNvPicPr/>
          <p:nvPr/>
        </p:nvPicPr>
        <p:blipFill>
          <a:blip r:embed="rId3" cstate="print"/>
          <a:srcRect l="7677" t="15748" b="12598"/>
          <a:stretch>
            <a:fillRect/>
          </a:stretch>
        </p:blipFill>
        <p:spPr>
          <a:xfrm>
            <a:off x="5985954" y="2141565"/>
            <a:ext cx="2986280" cy="2118995"/>
          </a:xfrm>
          <a:prstGeom prst="rect">
            <a:avLst/>
          </a:prstGeom>
        </p:spPr>
      </p:pic>
      <p:pic>
        <p:nvPicPr>
          <p:cNvPr id="14" name="Immagine 13" descr="braggp-60MgB2dpa.jpg"/>
          <p:cNvPicPr/>
          <p:nvPr/>
        </p:nvPicPr>
        <p:blipFill rotWithShape="1">
          <a:blip r:embed="rId4" cstate="print"/>
          <a:srcRect l="7676" t="16535" r="-868" b="13386"/>
          <a:stretch/>
        </p:blipFill>
        <p:spPr>
          <a:xfrm>
            <a:off x="6164234" y="4488020"/>
            <a:ext cx="2808000" cy="1806879"/>
          </a:xfrm>
          <a:prstGeom prst="rect">
            <a:avLst/>
          </a:prstGeom>
        </p:spPr>
      </p:pic>
      <p:pic>
        <p:nvPicPr>
          <p:cNvPr id="15" name="Immagine 14" descr="60MeVPion-_EnergyDeposition.jpg"/>
          <p:cNvPicPr>
            <a:picLocks noChangeAspect="1"/>
          </p:cNvPicPr>
          <p:nvPr/>
        </p:nvPicPr>
        <p:blipFill rotWithShape="1">
          <a:blip r:embed="rId5" cstate="print"/>
          <a:srcRect l="11962" t="9137" r="5704" b="-337"/>
          <a:stretch/>
        </p:blipFill>
        <p:spPr>
          <a:xfrm>
            <a:off x="0" y="1951876"/>
            <a:ext cx="2844000" cy="2412000"/>
          </a:xfrm>
          <a:prstGeom prst="rect">
            <a:avLst/>
          </a:prstGeom>
        </p:spPr>
      </p:pic>
      <p:pic>
        <p:nvPicPr>
          <p:cNvPr id="18" name="Immagine 17" descr="60Mevp-_Dpa.jpg"/>
          <p:cNvPicPr>
            <a:picLocks noChangeAspect="1"/>
          </p:cNvPicPr>
          <p:nvPr/>
        </p:nvPicPr>
        <p:blipFill rotWithShape="1">
          <a:blip r:embed="rId6" cstate="print"/>
          <a:srcRect l="12148" t="12104" r="3437" b="358"/>
          <a:stretch/>
        </p:blipFill>
        <p:spPr>
          <a:xfrm>
            <a:off x="2913175" y="4333463"/>
            <a:ext cx="2916000" cy="2268000"/>
          </a:xfrm>
          <a:prstGeom prst="rect">
            <a:avLst/>
          </a:prstGeom>
        </p:spPr>
      </p:pic>
      <p:sp>
        <p:nvSpPr>
          <p:cNvPr id="19" name="Segnaposto piè di pagina 14"/>
          <p:cNvSpPr>
            <a:spLocks noGrp="1"/>
          </p:cNvSpPr>
          <p:nvPr>
            <p:ph type="ftr" sz="quarter" idx="11"/>
          </p:nvPr>
        </p:nvSpPr>
        <p:spPr>
          <a:xfrm>
            <a:off x="2746043" y="651637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pic>
        <p:nvPicPr>
          <p:cNvPr id="1026" name="Picture 2"/>
          <p:cNvPicPr>
            <a:picLocks noChangeAspect="1" noChangeArrowheads="1"/>
          </p:cNvPicPr>
          <p:nvPr/>
        </p:nvPicPr>
        <p:blipFill>
          <a:blip r:embed="rId7" cstate="print"/>
          <a:srcRect/>
          <a:stretch>
            <a:fillRect/>
          </a:stretch>
        </p:blipFill>
        <p:spPr bwMode="auto">
          <a:xfrm>
            <a:off x="92845" y="4394939"/>
            <a:ext cx="2820330" cy="19614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ttangolo 3"/>
          <p:cNvSpPr/>
          <p:nvPr/>
        </p:nvSpPr>
        <p:spPr>
          <a:xfrm>
            <a:off x="396081" y="1533525"/>
            <a:ext cx="8351838" cy="2677656"/>
          </a:xfrm>
          <a:prstGeom prst="rect">
            <a:avLst/>
          </a:prstGeom>
        </p:spPr>
        <p:txBody>
          <a:bodyPr>
            <a:spAutoFit/>
          </a:bodyPr>
          <a:lstStyle/>
          <a:p>
            <a:pPr algn="just">
              <a:defRPr/>
            </a:pPr>
            <a:r>
              <a:rPr lang="en-US" sz="2800" dirty="0" smtClean="0"/>
              <a:t>Many other data are available </a:t>
            </a:r>
            <a:r>
              <a:rPr lang="en-US" sz="1400" dirty="0" smtClean="0"/>
              <a:t>(Activation, activated elements, decay time etc</a:t>
            </a:r>
            <a:r>
              <a:rPr lang="en-US" sz="1400" dirty="0"/>
              <a:t>.</a:t>
            </a:r>
            <a:r>
              <a:rPr lang="en-US" sz="1400" dirty="0" smtClean="0"/>
              <a:t>)</a:t>
            </a:r>
          </a:p>
          <a:p>
            <a:pPr algn="just">
              <a:defRPr/>
            </a:pPr>
            <a:endParaRPr lang="en-US" sz="2800" dirty="0" smtClean="0"/>
          </a:p>
          <a:p>
            <a:pPr algn="just">
              <a:defRPr/>
            </a:pPr>
            <a:r>
              <a:rPr lang="en-US" sz="2800" dirty="0" smtClean="0"/>
              <a:t>Other cases have been studied.</a:t>
            </a:r>
            <a:endParaRPr lang="en-US" sz="2800" dirty="0">
              <a:solidFill>
                <a:srgbClr val="FF0000"/>
              </a:solidFill>
            </a:endParaRPr>
          </a:p>
          <a:p>
            <a:pPr algn="just">
              <a:defRPr/>
            </a:pPr>
            <a:r>
              <a:rPr lang="en-US" sz="2800" dirty="0" smtClean="0">
                <a:solidFill>
                  <a:srgbClr val="0070C0"/>
                </a:solidFill>
              </a:rPr>
              <a:t>142 MeV protons </a:t>
            </a:r>
            <a:r>
              <a:rPr lang="en-US" sz="2000" dirty="0" smtClean="0">
                <a:solidFill>
                  <a:srgbClr val="0070C0"/>
                </a:solidFill>
              </a:rPr>
              <a:t>(Brookhaven energy)</a:t>
            </a:r>
          </a:p>
          <a:p>
            <a:pPr algn="just">
              <a:defRPr/>
            </a:pPr>
            <a:r>
              <a:rPr lang="en-US" sz="2800" dirty="0" smtClean="0">
                <a:solidFill>
                  <a:srgbClr val="0070C0"/>
                </a:solidFill>
              </a:rPr>
              <a:t>1.5 </a:t>
            </a:r>
            <a:r>
              <a:rPr lang="en-US" sz="2800" dirty="0" err="1" smtClean="0">
                <a:solidFill>
                  <a:srgbClr val="0070C0"/>
                </a:solidFill>
              </a:rPr>
              <a:t>GeV</a:t>
            </a:r>
            <a:r>
              <a:rPr lang="en-US" sz="2800" dirty="0" smtClean="0">
                <a:solidFill>
                  <a:srgbClr val="0070C0"/>
                </a:solidFill>
              </a:rPr>
              <a:t> </a:t>
            </a:r>
            <a:r>
              <a:rPr lang="en-US" sz="2800" dirty="0" smtClean="0">
                <a:solidFill>
                  <a:srgbClr val="0070C0"/>
                </a:solidFill>
                <a:latin typeface="Symbol" panose="05050102010706020507" pitchFamily="18" charset="2"/>
              </a:rPr>
              <a:t>g</a:t>
            </a:r>
            <a:r>
              <a:rPr lang="en-US" sz="2800" dirty="0" smtClean="0">
                <a:solidFill>
                  <a:srgbClr val="0070C0"/>
                </a:solidFill>
              </a:rPr>
              <a:t>  </a:t>
            </a:r>
            <a:r>
              <a:rPr lang="en-US" sz="2000" dirty="0" smtClean="0">
                <a:solidFill>
                  <a:srgbClr val="0070C0"/>
                </a:solidFill>
              </a:rPr>
              <a:t>(LHC peak energy photons on low-beta quad coils)</a:t>
            </a:r>
          </a:p>
          <a:p>
            <a:pPr marL="514350" indent="-514350" algn="just">
              <a:buAutoNum type="arabicPlain"/>
              <a:defRPr/>
            </a:pPr>
            <a:r>
              <a:rPr lang="en-US" sz="2800" dirty="0" err="1" smtClean="0">
                <a:solidFill>
                  <a:srgbClr val="0070C0"/>
                </a:solidFill>
              </a:rPr>
              <a:t>GeV</a:t>
            </a:r>
            <a:r>
              <a:rPr lang="en-US" sz="2800" dirty="0" smtClean="0">
                <a:solidFill>
                  <a:srgbClr val="0070C0"/>
                </a:solidFill>
              </a:rPr>
              <a:t>  </a:t>
            </a:r>
            <a:r>
              <a:rPr lang="en-US" sz="2800" dirty="0" smtClean="0">
                <a:solidFill>
                  <a:srgbClr val="0070C0"/>
                </a:solidFill>
                <a:latin typeface="Symbol" panose="05050102010706020507" pitchFamily="18" charset="2"/>
              </a:rPr>
              <a:t>p</a:t>
            </a:r>
            <a:r>
              <a:rPr lang="en-US" sz="2800" baseline="30000" dirty="0" smtClean="0">
                <a:solidFill>
                  <a:srgbClr val="0070C0"/>
                </a:solidFill>
                <a:latin typeface="Times New Roman"/>
                <a:cs typeface="Times New Roman"/>
              </a:rPr>
              <a:t>±  </a:t>
            </a:r>
            <a:r>
              <a:rPr lang="en-US" sz="2000" dirty="0" smtClean="0">
                <a:solidFill>
                  <a:srgbClr val="0070C0"/>
                </a:solidFill>
              </a:rPr>
              <a:t>(              “                  )</a:t>
            </a:r>
          </a:p>
        </p:txBody>
      </p:sp>
      <p:sp>
        <p:nvSpPr>
          <p:cNvPr id="5" name="Titolo 1"/>
          <p:cNvSpPr>
            <a:spLocks noGrp="1"/>
          </p:cNvSpPr>
          <p:nvPr>
            <p:ph type="title"/>
          </p:nvPr>
        </p:nvSpPr>
        <p:spPr>
          <a:xfrm>
            <a:off x="396081" y="476250"/>
            <a:ext cx="8229600" cy="914400"/>
          </a:xfrm>
        </p:spPr>
        <p:txBody>
          <a:bodyPr/>
          <a:lstStyle/>
          <a:p>
            <a:pPr algn="ctr"/>
            <a:r>
              <a:rPr lang="it-IT" b="1" dirty="0" err="1" smtClean="0">
                <a:solidFill>
                  <a:srgbClr val="0070C0"/>
                </a:solidFill>
              </a:rPr>
              <a:t>Irradiation</a:t>
            </a:r>
            <a:r>
              <a:rPr lang="it-IT" b="1" dirty="0" smtClean="0">
                <a:solidFill>
                  <a:srgbClr val="0070C0"/>
                </a:solidFill>
              </a:rPr>
              <a:t> </a:t>
            </a:r>
            <a:r>
              <a:rPr lang="it-IT" b="1" dirty="0">
                <a:solidFill>
                  <a:srgbClr val="0070C0"/>
                </a:solidFill>
              </a:rPr>
              <a:t>T</a:t>
            </a:r>
            <a:r>
              <a:rPr lang="it-IT" b="1" dirty="0" smtClean="0">
                <a:solidFill>
                  <a:srgbClr val="0070C0"/>
                </a:solidFill>
              </a:rPr>
              <a:t>est </a:t>
            </a:r>
            <a:r>
              <a:rPr lang="it-IT" b="1" dirty="0" err="1" smtClean="0">
                <a:solidFill>
                  <a:srgbClr val="0070C0"/>
                </a:solidFill>
              </a:rPr>
              <a:t>Simulations</a:t>
            </a:r>
            <a:endParaRPr lang="it-IT" b="1" dirty="0">
              <a:solidFill>
                <a:srgbClr val="0070C0"/>
              </a:solidFill>
            </a:endParaRPr>
          </a:p>
        </p:txBody>
      </p:sp>
      <p:sp>
        <p:nvSpPr>
          <p:cNvPr id="6" name="Segnaposto piè di pagina 14"/>
          <p:cNvSpPr>
            <a:spLocks noGrp="1"/>
          </p:cNvSpPr>
          <p:nvPr>
            <p:ph type="ftr" sz="quarter" idx="11"/>
          </p:nvPr>
        </p:nvSpPr>
        <p:spPr>
          <a:xfrm>
            <a:off x="2746043" y="6516370"/>
            <a:ext cx="3239911" cy="320040"/>
          </a:xfrm>
        </p:spPr>
        <p:txBody>
          <a:bodyPr/>
          <a:lstStyle/>
          <a:p>
            <a:pPr algn="ctr">
              <a:defRPr/>
            </a:pPr>
            <a:r>
              <a:rPr lang="en-US" dirty="0" smtClean="0"/>
              <a:t>5th Joint </a:t>
            </a:r>
            <a:r>
              <a:rPr lang="en-US" dirty="0" err="1" smtClean="0"/>
              <a:t>HiLumi</a:t>
            </a:r>
            <a:r>
              <a:rPr lang="en-US" dirty="0" smtClean="0"/>
              <a:t> LHC-LARP Annual Meeting      CERN 26-30 October 2015</a:t>
            </a:r>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schemas.microsoft.com/office/infopath/2007/PartnerControls"/>
    <ds:schemaRef ds:uri="http://schemas.microsoft.com/office/2006/documentManagement/types"/>
    <ds:schemaRef ds:uri="http://purl.org/dc/terms/"/>
    <ds:schemaRef ds:uri="http://schemas.openxmlformats.org/package/2006/metadata/core-properties"/>
    <ds:schemaRef ds:uri="http://purl.org/dc/dcmitype/"/>
    <ds:schemaRef ds:uri="http://schemas.microsoft.com/office/2006/metadata/properties"/>
    <ds:schemaRef ds:uri="http://www.w3.org/XML/1998/namespace"/>
    <ds:schemaRef ds:uri="http://purl.org/dc/elements/1.1/"/>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697</TotalTime>
  <Words>3343</Words>
  <Application>Microsoft Office PowerPoint</Application>
  <PresentationFormat>Presentazione su schermo (4:3)</PresentationFormat>
  <Paragraphs>524</Paragraphs>
  <Slides>55</Slides>
  <Notes>0</Notes>
  <HiddenSlides>0</HiddenSlides>
  <MMClips>0</MMClips>
  <ScaleCrop>false</ScaleCrop>
  <HeadingPairs>
    <vt:vector size="6" baseType="variant">
      <vt:variant>
        <vt:lpstr>Tema</vt:lpstr>
      </vt:variant>
      <vt:variant>
        <vt:i4>1</vt:i4>
      </vt:variant>
      <vt:variant>
        <vt:lpstr>Server OLE incorporati</vt:lpstr>
      </vt:variant>
      <vt:variant>
        <vt:i4>2</vt:i4>
      </vt:variant>
      <vt:variant>
        <vt:lpstr>Titoli diapositive</vt:lpstr>
      </vt:variant>
      <vt:variant>
        <vt:i4>55</vt:i4>
      </vt:variant>
    </vt:vector>
  </HeadingPairs>
  <TitlesOfParts>
    <vt:vector size="58" baseType="lpstr">
      <vt:lpstr>HiLumiLHC_PresentationTemplate</vt:lpstr>
      <vt:lpstr>Documento</vt:lpstr>
      <vt:lpstr>Equation</vt:lpstr>
      <vt:lpstr>Conclusions on the Energy Deposition and Material Studies for the Cold Powering System</vt:lpstr>
      <vt:lpstr>Outline</vt:lpstr>
      <vt:lpstr>WP6 – Cold Powering </vt:lpstr>
      <vt:lpstr>Diapositiva 4</vt:lpstr>
      <vt:lpstr>Work Progress</vt:lpstr>
      <vt:lpstr>Irradiation Test Simulations</vt:lpstr>
      <vt:lpstr>Irradiation Test Simulations</vt:lpstr>
      <vt:lpstr>Irradiation Test Simulations</vt:lpstr>
      <vt:lpstr>Irradiation Test Simulations</vt:lpstr>
      <vt:lpstr>Material Comparison in an Almost Real Case</vt:lpstr>
      <vt:lpstr>Energy Deposition (top)  and DPA (bottom)</vt:lpstr>
      <vt:lpstr>Energy Deposition (same scale)</vt:lpstr>
      <vt:lpstr>Diapositiva 13</vt:lpstr>
      <vt:lpstr>Simulation progress</vt:lpstr>
      <vt:lpstr>Cable Material Composition</vt:lpstr>
      <vt:lpstr>Material (Cable) Comparison</vt:lpstr>
      <vt:lpstr>Diapositiva 17</vt:lpstr>
      <vt:lpstr>Diapositiva 18</vt:lpstr>
      <vt:lpstr>MgB2 cable aside Q1 (Near case) </vt:lpstr>
      <vt:lpstr>MgB2 cable at 1 m from Q1 (Far case) </vt:lpstr>
      <vt:lpstr>Dose and DPA</vt:lpstr>
      <vt:lpstr>Diapositiva 22</vt:lpstr>
      <vt:lpstr>SCL Routing into the tunnel</vt:lpstr>
      <vt:lpstr>Diapositiva 24</vt:lpstr>
      <vt:lpstr>Diapositiva 25</vt:lpstr>
      <vt:lpstr>Diapositiva 26</vt:lpstr>
      <vt:lpstr>Diapositiva 27</vt:lpstr>
      <vt:lpstr>Diapositiva 28</vt:lpstr>
      <vt:lpstr>Conclusions on Energy Deposition and DPA</vt:lpstr>
      <vt:lpstr>Diapositiva 30</vt:lpstr>
      <vt:lpstr>Diapositiva 31</vt:lpstr>
      <vt:lpstr>Neutrons on MgB2  In order to evaluate the DPA and radiation damage of this reaction</vt:lpstr>
      <vt:lpstr>Neutron Beam on Natural B MgB2</vt:lpstr>
      <vt:lpstr>Neutron Beam on 11B Enriched MgB2</vt:lpstr>
      <vt:lpstr>Diapositiva 35</vt:lpstr>
      <vt:lpstr>Residual Nuclei (at t=0 s) </vt:lpstr>
      <vt:lpstr>Diapositiva 37</vt:lpstr>
      <vt:lpstr>Energy Deposition and DPA </vt:lpstr>
      <vt:lpstr>Diapositiva 39</vt:lpstr>
      <vt:lpstr>a Fluence</vt:lpstr>
      <vt:lpstr>Single contribution (of a and Li)</vt:lpstr>
      <vt:lpstr>Considerations</vt:lpstr>
      <vt:lpstr>Single contribution (of a and Li)  Maximum and average DPA in the MgB2 target induced by the reaction products of the boron capture.</vt:lpstr>
      <vt:lpstr>DPA Evaluation (of a, Li and n)</vt:lpstr>
      <vt:lpstr>Considerations</vt:lpstr>
      <vt:lpstr>Is the Boron consumpion a worry ?</vt:lpstr>
      <vt:lpstr>Diapositiva 47</vt:lpstr>
      <vt:lpstr>Diapositiva 48</vt:lpstr>
      <vt:lpstr>Diapositiva 49</vt:lpstr>
      <vt:lpstr>Diapositiva 50</vt:lpstr>
      <vt:lpstr>Diapositiva 51</vt:lpstr>
      <vt:lpstr>Diapositiva 52</vt:lpstr>
      <vt:lpstr>Diapositiva 53</vt:lpstr>
      <vt:lpstr>Spare Different interctions of p+ and p-</vt:lpstr>
      <vt:lpstr>Diapositiva 55</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Cecile Noels</dc:creator>
  <cp:lastModifiedBy>Francesco Broggi</cp:lastModifiedBy>
  <cp:revision>82</cp:revision>
  <dcterms:created xsi:type="dcterms:W3CDTF">2011-12-13T14:40:13Z</dcterms:created>
  <dcterms:modified xsi:type="dcterms:W3CDTF">2015-10-29T12:26:49Z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