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 id="2147483685" r:id="rId5"/>
  </p:sldMasterIdLst>
  <p:notesMasterIdLst>
    <p:notesMasterId r:id="rId24"/>
  </p:notesMasterIdLst>
  <p:sldIdLst>
    <p:sldId id="257" r:id="rId6"/>
    <p:sldId id="258" r:id="rId7"/>
    <p:sldId id="277" r:id="rId8"/>
    <p:sldId id="278" r:id="rId9"/>
    <p:sldId id="279" r:id="rId10"/>
    <p:sldId id="280" r:id="rId11"/>
    <p:sldId id="281" r:id="rId12"/>
    <p:sldId id="282" r:id="rId13"/>
    <p:sldId id="283" r:id="rId14"/>
    <p:sldId id="286" r:id="rId15"/>
    <p:sldId id="294" r:id="rId16"/>
    <p:sldId id="289" r:id="rId17"/>
    <p:sldId id="290" r:id="rId18"/>
    <p:sldId id="292" r:id="rId19"/>
    <p:sldId id="293" r:id="rId20"/>
    <p:sldId id="295" r:id="rId21"/>
    <p:sldId id="297" r:id="rId22"/>
    <p:sldId id="29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56" d="100"/>
          <a:sy n="156" d="100"/>
        </p:scale>
        <p:origin x="1944" y="13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110D50-7C63-4B4F-9381-95E856A7B0E8}" type="doc">
      <dgm:prSet loTypeId="urn:microsoft.com/office/officeart/2005/8/layout/vProcess5" loCatId="process" qsTypeId="urn:microsoft.com/office/officeart/2005/8/quickstyle/simple2" qsCatId="simple" csTypeId="urn:microsoft.com/office/officeart/2005/8/colors/accent0_3" csCatId="mainScheme" phldr="1"/>
      <dgm:spPr/>
      <dgm:t>
        <a:bodyPr/>
        <a:lstStyle/>
        <a:p>
          <a:endParaRPr lang="en-US"/>
        </a:p>
      </dgm:t>
    </dgm:pt>
    <dgm:pt modelId="{DE425FE6-77B8-495C-9D00-8CD7F8505120}">
      <dgm:prSet phldrT="[Text]" custT="1"/>
      <dgm:spPr>
        <a:solidFill>
          <a:schemeClr val="dk2">
            <a:hueOff val="0"/>
            <a:satOff val="0"/>
            <a:lumOff val="0"/>
            <a:alpha val="25000"/>
          </a:schemeClr>
        </a:solidFill>
      </dgm:spPr>
      <dgm:t>
        <a:bodyPr/>
        <a:lstStyle/>
        <a:p>
          <a:pPr algn="ctr"/>
          <a:r>
            <a:rPr lang="en-US" sz="1600" b="1" dirty="0" smtClean="0"/>
            <a:t>Physics Community</a:t>
          </a:r>
          <a:endParaRPr lang="en-US" sz="1600" b="1" dirty="0"/>
        </a:p>
      </dgm:t>
    </dgm:pt>
    <dgm:pt modelId="{7B8BEB41-D742-4252-8179-490B4629A6B5}" type="parTrans" cxnId="{1338A7DF-C9A8-4284-BAA2-4570F563FD39}">
      <dgm:prSet/>
      <dgm:spPr/>
      <dgm:t>
        <a:bodyPr/>
        <a:lstStyle/>
        <a:p>
          <a:endParaRPr lang="en-US"/>
        </a:p>
      </dgm:t>
    </dgm:pt>
    <dgm:pt modelId="{AA7D5AC2-549B-429B-8199-0CA06F16153C}" type="sibTrans" cxnId="{1338A7DF-C9A8-4284-BAA2-4570F563FD39}">
      <dgm:prSet/>
      <dgm:spPr/>
      <dgm:t>
        <a:bodyPr/>
        <a:lstStyle/>
        <a:p>
          <a:endParaRPr lang="en-US"/>
        </a:p>
      </dgm:t>
    </dgm:pt>
    <dgm:pt modelId="{382E652F-93BF-4941-983F-7EE2064EEBF5}">
      <dgm:prSet phldrT="[Text]" custT="1"/>
      <dgm:spPr>
        <a:solidFill>
          <a:schemeClr val="dk2">
            <a:hueOff val="0"/>
            <a:satOff val="0"/>
            <a:lumOff val="0"/>
            <a:alpha val="25000"/>
          </a:schemeClr>
        </a:solidFill>
      </dgm:spPr>
      <dgm:t>
        <a:bodyPr anchor="ctr"/>
        <a:lstStyle/>
        <a:p>
          <a:pPr algn="l"/>
          <a:r>
            <a:rPr lang="en-US" sz="1400" dirty="0" smtClean="0"/>
            <a:t>Formulate specifications, from which </a:t>
          </a:r>
          <a:r>
            <a:rPr lang="en-US" sz="1400" b="1" dirty="0" smtClean="0"/>
            <a:t>functional requirements </a:t>
          </a:r>
          <a:r>
            <a:rPr lang="en-US" sz="1400" dirty="0" smtClean="0"/>
            <a:t>are derived</a:t>
          </a:r>
          <a:endParaRPr lang="en-US" sz="1400" dirty="0"/>
        </a:p>
      </dgm:t>
    </dgm:pt>
    <dgm:pt modelId="{67C14723-BBA5-469D-A0F3-DD24C57DF404}" type="parTrans" cxnId="{1D31177A-1ED7-4383-BFFB-A4B92E449EFF}">
      <dgm:prSet/>
      <dgm:spPr/>
      <dgm:t>
        <a:bodyPr/>
        <a:lstStyle/>
        <a:p>
          <a:endParaRPr lang="en-US"/>
        </a:p>
      </dgm:t>
    </dgm:pt>
    <dgm:pt modelId="{E95FA185-A2E5-438F-8836-7C9553FE547E}" type="sibTrans" cxnId="{1D31177A-1ED7-4383-BFFB-A4B92E449EFF}">
      <dgm:prSet/>
      <dgm:spPr/>
      <dgm:t>
        <a:bodyPr/>
        <a:lstStyle/>
        <a:p>
          <a:endParaRPr lang="en-US"/>
        </a:p>
      </dgm:t>
    </dgm:pt>
    <dgm:pt modelId="{3D5CB3C6-C13B-4933-B223-C59E470FA91A}">
      <dgm:prSet phldrT="[Text]" custT="1"/>
      <dgm:spPr>
        <a:solidFill>
          <a:schemeClr val="dk2">
            <a:hueOff val="0"/>
            <a:satOff val="0"/>
            <a:lumOff val="0"/>
            <a:alpha val="25000"/>
          </a:schemeClr>
        </a:solidFill>
      </dgm:spPr>
      <dgm:t>
        <a:bodyPr/>
        <a:lstStyle/>
        <a:p>
          <a:pPr algn="ctr"/>
          <a:r>
            <a:rPr lang="en-US" sz="1600" b="1" dirty="0" smtClean="0"/>
            <a:t>Functional requirements </a:t>
          </a:r>
          <a:r>
            <a:rPr lang="en-US" sz="1600" b="1" dirty="0" smtClean="0">
              <a:sym typeface="Wingdings"/>
            </a:rPr>
            <a:t></a:t>
          </a:r>
          <a:r>
            <a:rPr lang="en-US" sz="1600" b="1" dirty="0" smtClean="0"/>
            <a:t> Conceptual Design</a:t>
          </a:r>
          <a:endParaRPr lang="en-US" sz="1600" b="1" dirty="0"/>
        </a:p>
      </dgm:t>
    </dgm:pt>
    <dgm:pt modelId="{5A24FB16-3771-4A8A-AD26-2E756B7A8017}" type="parTrans" cxnId="{EB882D46-0E88-48E6-B157-23C95AE72B1A}">
      <dgm:prSet/>
      <dgm:spPr/>
      <dgm:t>
        <a:bodyPr/>
        <a:lstStyle/>
        <a:p>
          <a:endParaRPr lang="en-US"/>
        </a:p>
      </dgm:t>
    </dgm:pt>
    <dgm:pt modelId="{D830205F-1321-4C4B-8F09-3B08B8416F7A}" type="sibTrans" cxnId="{EB882D46-0E88-48E6-B157-23C95AE72B1A}">
      <dgm:prSet/>
      <dgm:spPr/>
      <dgm:t>
        <a:bodyPr/>
        <a:lstStyle/>
        <a:p>
          <a:endParaRPr lang="en-US"/>
        </a:p>
      </dgm:t>
    </dgm:pt>
    <dgm:pt modelId="{4C77A3F6-AB30-4851-87F6-11363F3DCEC1}">
      <dgm:prSet phldrT="[Text]" custT="1"/>
      <dgm:spPr>
        <a:solidFill>
          <a:schemeClr val="dk2">
            <a:hueOff val="0"/>
            <a:satOff val="0"/>
            <a:lumOff val="0"/>
            <a:alpha val="25000"/>
          </a:schemeClr>
        </a:solidFill>
      </dgm:spPr>
      <dgm:t>
        <a:bodyPr anchor="ctr"/>
        <a:lstStyle/>
        <a:p>
          <a:r>
            <a:rPr lang="en-US" sz="1400" b="0" dirty="0" smtClean="0"/>
            <a:t>Research &amp; Development</a:t>
          </a:r>
          <a:endParaRPr lang="en-US" sz="1400" b="0" dirty="0"/>
        </a:p>
      </dgm:t>
    </dgm:pt>
    <dgm:pt modelId="{A18D8E29-EBCA-41AE-8FED-D5B9D2BD0375}" type="parTrans" cxnId="{B69D0F23-A4C1-40F1-917C-C21192894B4D}">
      <dgm:prSet/>
      <dgm:spPr/>
      <dgm:t>
        <a:bodyPr/>
        <a:lstStyle/>
        <a:p>
          <a:endParaRPr lang="en-US"/>
        </a:p>
      </dgm:t>
    </dgm:pt>
    <dgm:pt modelId="{C80FCC0E-67D0-4E0A-BD2A-E7565F01EF38}" type="sibTrans" cxnId="{B69D0F23-A4C1-40F1-917C-C21192894B4D}">
      <dgm:prSet/>
      <dgm:spPr/>
      <dgm:t>
        <a:bodyPr/>
        <a:lstStyle/>
        <a:p>
          <a:endParaRPr lang="en-US"/>
        </a:p>
      </dgm:t>
    </dgm:pt>
    <dgm:pt modelId="{68DF6287-3EF4-4932-AE78-D04A01340146}">
      <dgm:prSet phldrT="[Text]" custT="1"/>
      <dgm:spPr/>
      <dgm:t>
        <a:bodyPr/>
        <a:lstStyle/>
        <a:p>
          <a:pPr algn="ctr"/>
          <a:r>
            <a:rPr lang="en-US" sz="1600" b="1" dirty="0" smtClean="0"/>
            <a:t>Functional &amp; operation requirements </a:t>
          </a:r>
          <a:r>
            <a:rPr lang="en-US" sz="1600" b="1" dirty="0" smtClean="0">
              <a:sym typeface="Wingdings"/>
            </a:rPr>
            <a:t> Prototyping</a:t>
          </a:r>
          <a:endParaRPr lang="en-US" sz="1600" b="1" dirty="0"/>
        </a:p>
      </dgm:t>
    </dgm:pt>
    <dgm:pt modelId="{BEAA00E4-5C3F-4057-8013-B50FC461367F}" type="parTrans" cxnId="{CB5F9DCA-234D-4241-B7EF-77F612D64B45}">
      <dgm:prSet/>
      <dgm:spPr/>
      <dgm:t>
        <a:bodyPr/>
        <a:lstStyle/>
        <a:p>
          <a:endParaRPr lang="en-US"/>
        </a:p>
      </dgm:t>
    </dgm:pt>
    <dgm:pt modelId="{559B4082-31AF-41C0-9EB7-4A54EB19C30B}" type="sibTrans" cxnId="{CB5F9DCA-234D-4241-B7EF-77F612D64B45}">
      <dgm:prSet/>
      <dgm:spPr/>
      <dgm:t>
        <a:bodyPr/>
        <a:lstStyle/>
        <a:p>
          <a:endParaRPr lang="en-US"/>
        </a:p>
      </dgm:t>
    </dgm:pt>
    <dgm:pt modelId="{A310720B-2391-443C-ACB3-614F8957970B}">
      <dgm:prSet phldrT="[Text]" custT="1"/>
      <dgm:spPr/>
      <dgm:t>
        <a:bodyPr/>
        <a:lstStyle/>
        <a:p>
          <a:r>
            <a:rPr lang="en-US" sz="1400" dirty="0" smtClean="0"/>
            <a:t>For series/mass production</a:t>
          </a:r>
          <a:endParaRPr lang="en-US" sz="1400" dirty="0"/>
        </a:p>
      </dgm:t>
    </dgm:pt>
    <dgm:pt modelId="{C8419A1C-15E9-4B96-9046-BE143D25CB50}" type="parTrans" cxnId="{889D3B7E-82D1-4727-8428-252D554D13A4}">
      <dgm:prSet/>
      <dgm:spPr/>
      <dgm:t>
        <a:bodyPr/>
        <a:lstStyle/>
        <a:p>
          <a:endParaRPr lang="en-US"/>
        </a:p>
      </dgm:t>
    </dgm:pt>
    <dgm:pt modelId="{9143DD84-A9BE-4545-B19C-BA4EE2938A5D}" type="sibTrans" cxnId="{889D3B7E-82D1-4727-8428-252D554D13A4}">
      <dgm:prSet/>
      <dgm:spPr/>
      <dgm:t>
        <a:bodyPr/>
        <a:lstStyle/>
        <a:p>
          <a:endParaRPr lang="en-US"/>
        </a:p>
      </dgm:t>
    </dgm:pt>
    <dgm:pt modelId="{1BEFF41C-CFE9-454E-BBB6-7B09D1165DB8}">
      <dgm:prSet phldrT="[Text]" custT="1"/>
      <dgm:spPr/>
      <dgm:t>
        <a:bodyPr/>
        <a:lstStyle/>
        <a:p>
          <a:pPr algn="ctr"/>
          <a:r>
            <a:rPr lang="en-US" sz="1600" b="1" dirty="0" smtClean="0"/>
            <a:t>Final Design</a:t>
          </a:r>
          <a:endParaRPr lang="en-US" sz="1600" b="1" dirty="0"/>
        </a:p>
      </dgm:t>
    </dgm:pt>
    <dgm:pt modelId="{EEB88738-5A38-42B3-90DC-261D370D1A47}" type="parTrans" cxnId="{393A0903-26C1-4477-B5B1-49F8664B533A}">
      <dgm:prSet/>
      <dgm:spPr/>
      <dgm:t>
        <a:bodyPr/>
        <a:lstStyle/>
        <a:p>
          <a:endParaRPr lang="en-US"/>
        </a:p>
      </dgm:t>
    </dgm:pt>
    <dgm:pt modelId="{F0E5D4C4-4C1A-4FDE-B6CB-3C269E477F5D}" type="sibTrans" cxnId="{393A0903-26C1-4477-B5B1-49F8664B533A}">
      <dgm:prSet/>
      <dgm:spPr/>
      <dgm:t>
        <a:bodyPr/>
        <a:lstStyle/>
        <a:p>
          <a:endParaRPr lang="en-US"/>
        </a:p>
      </dgm:t>
    </dgm:pt>
    <dgm:pt modelId="{81E2C69F-0521-42D3-9365-87E833395EB5}">
      <dgm:prSet phldrT="[Text]" custT="1"/>
      <dgm:spPr/>
      <dgm:t>
        <a:bodyPr anchor="ctr"/>
        <a:lstStyle/>
        <a:p>
          <a:r>
            <a:rPr lang="en-US" sz="1400" dirty="0" smtClean="0"/>
            <a:t>Engineering design of an </a:t>
          </a:r>
          <a:r>
            <a:rPr lang="en-US" sz="1400" b="1" dirty="0" smtClean="0"/>
            <a:t>accelerator magnet </a:t>
          </a:r>
          <a:r>
            <a:rPr lang="en-US" sz="1400" dirty="0" smtClean="0"/>
            <a:t>(full-length, with all necessary features for “accelerator”: bus bars, protection, geometry and alignment, vacuum, cooling, cold mass envelope, …)</a:t>
          </a:r>
          <a:endParaRPr lang="en-US" sz="1400" dirty="0"/>
        </a:p>
      </dgm:t>
    </dgm:pt>
    <dgm:pt modelId="{D9F41243-9877-4344-95EA-EC96A1806F44}" type="parTrans" cxnId="{8CE64616-0413-41D6-8971-63A9AB9FB300}">
      <dgm:prSet/>
      <dgm:spPr/>
      <dgm:t>
        <a:bodyPr/>
        <a:lstStyle/>
        <a:p>
          <a:endParaRPr lang="en-US"/>
        </a:p>
      </dgm:t>
    </dgm:pt>
    <dgm:pt modelId="{5E74D596-3F57-46BF-9905-2F7E572A2AE6}" type="sibTrans" cxnId="{8CE64616-0413-41D6-8971-63A9AB9FB300}">
      <dgm:prSet/>
      <dgm:spPr/>
      <dgm:t>
        <a:bodyPr/>
        <a:lstStyle/>
        <a:p>
          <a:endParaRPr lang="en-US"/>
        </a:p>
      </dgm:t>
    </dgm:pt>
    <dgm:pt modelId="{B431EF88-0C8E-4B82-BC6B-20BF98CD7B23}">
      <dgm:prSet phldrT="[Text]" custT="1"/>
      <dgm:spPr>
        <a:solidFill>
          <a:schemeClr val="dk2">
            <a:hueOff val="0"/>
            <a:satOff val="0"/>
            <a:lumOff val="0"/>
            <a:alpha val="25000"/>
          </a:schemeClr>
        </a:solidFill>
      </dgm:spPr>
      <dgm:t>
        <a:bodyPr anchor="ctr"/>
        <a:lstStyle/>
        <a:p>
          <a:r>
            <a:rPr lang="en-US" sz="1400" dirty="0" smtClean="0"/>
            <a:t>Short model fabrication and testing in view of validating the concept</a:t>
          </a:r>
          <a:endParaRPr lang="en-US" sz="1400" dirty="0"/>
        </a:p>
      </dgm:t>
    </dgm:pt>
    <dgm:pt modelId="{B36D7DAA-C9EF-4D0A-8BF6-0C282FE32459}" type="parTrans" cxnId="{E31EF8B5-82E8-462F-9510-699B9E20D7D7}">
      <dgm:prSet/>
      <dgm:spPr/>
      <dgm:t>
        <a:bodyPr/>
        <a:lstStyle/>
        <a:p>
          <a:endParaRPr lang="en-US"/>
        </a:p>
      </dgm:t>
    </dgm:pt>
    <dgm:pt modelId="{4D2D7151-5BB9-4614-9B16-3E2164180DB5}" type="sibTrans" cxnId="{E31EF8B5-82E8-462F-9510-699B9E20D7D7}">
      <dgm:prSet/>
      <dgm:spPr/>
      <dgm:t>
        <a:bodyPr/>
        <a:lstStyle/>
        <a:p>
          <a:endParaRPr lang="en-US"/>
        </a:p>
      </dgm:t>
    </dgm:pt>
    <dgm:pt modelId="{F87D9F91-509E-4678-B076-2B1E78C0AB2E}">
      <dgm:prSet phldrT="[Text]" custT="1"/>
      <dgm:spPr/>
      <dgm:t>
        <a:bodyPr anchor="ctr"/>
        <a:lstStyle/>
        <a:p>
          <a:r>
            <a:rPr lang="en-US" sz="1400" dirty="0" smtClean="0"/>
            <a:t>Analysis, tooling, integration-interfaces, constraints</a:t>
          </a:r>
          <a:endParaRPr lang="en-US" sz="1400" dirty="0"/>
        </a:p>
      </dgm:t>
    </dgm:pt>
    <dgm:pt modelId="{6FD6E356-992F-4494-9266-D6C1DE4E446F}" type="parTrans" cxnId="{008B3BD9-56EA-4F10-8958-D944A269E538}">
      <dgm:prSet/>
      <dgm:spPr/>
      <dgm:t>
        <a:bodyPr/>
        <a:lstStyle/>
        <a:p>
          <a:endParaRPr lang="en-US"/>
        </a:p>
      </dgm:t>
    </dgm:pt>
    <dgm:pt modelId="{7212D17F-41B4-419B-9F4C-5313C37099AC}" type="sibTrans" cxnId="{008B3BD9-56EA-4F10-8958-D944A269E538}">
      <dgm:prSet/>
      <dgm:spPr/>
      <dgm:t>
        <a:bodyPr/>
        <a:lstStyle/>
        <a:p>
          <a:endParaRPr lang="en-US"/>
        </a:p>
      </dgm:t>
    </dgm:pt>
    <dgm:pt modelId="{DF53717C-52C6-4D8F-A1C5-8EB9FD88883F}">
      <dgm:prSet phldrT="[Text]" custT="1"/>
      <dgm:spPr/>
      <dgm:t>
        <a:bodyPr/>
        <a:lstStyle/>
        <a:p>
          <a:r>
            <a:rPr lang="en-US" sz="1400" dirty="0" smtClean="0"/>
            <a:t>“Manufacturability” &amp; industrialization</a:t>
          </a:r>
          <a:endParaRPr lang="en-US" sz="1400" dirty="0"/>
        </a:p>
      </dgm:t>
    </dgm:pt>
    <dgm:pt modelId="{E74C653F-ED93-4B94-8176-5984CE353445}" type="parTrans" cxnId="{11AEE73C-7D50-4655-9BDC-F8BF7BE966FC}">
      <dgm:prSet/>
      <dgm:spPr/>
      <dgm:t>
        <a:bodyPr/>
        <a:lstStyle/>
        <a:p>
          <a:endParaRPr lang="en-US"/>
        </a:p>
      </dgm:t>
    </dgm:pt>
    <dgm:pt modelId="{03C96D8D-7144-41E0-BDF4-CB349907EB57}" type="sibTrans" cxnId="{11AEE73C-7D50-4655-9BDC-F8BF7BE966FC}">
      <dgm:prSet/>
      <dgm:spPr/>
      <dgm:t>
        <a:bodyPr/>
        <a:lstStyle/>
        <a:p>
          <a:endParaRPr lang="en-US"/>
        </a:p>
      </dgm:t>
    </dgm:pt>
    <dgm:pt modelId="{53802300-5FE0-4F95-B9BB-A0539EB3CA7B}">
      <dgm:prSet phldrT="[Text]" custT="1"/>
      <dgm:spPr>
        <a:solidFill>
          <a:schemeClr val="dk2">
            <a:hueOff val="0"/>
            <a:satOff val="0"/>
            <a:lumOff val="0"/>
            <a:alpha val="25000"/>
          </a:schemeClr>
        </a:solidFill>
      </dgm:spPr>
      <dgm:t>
        <a:bodyPr anchor="ctr"/>
        <a:lstStyle/>
        <a:p>
          <a:r>
            <a:rPr lang="en-US" sz="1400" dirty="0" smtClean="0"/>
            <a:t>Electro-magnetic &amp; mechanical analyses</a:t>
          </a:r>
          <a:endParaRPr lang="en-US" sz="1400" dirty="0"/>
        </a:p>
      </dgm:t>
    </dgm:pt>
    <dgm:pt modelId="{387A9744-F29A-40E9-9CF1-887D9568A74F}" type="parTrans" cxnId="{832E4919-C591-4DC7-8D96-7968F5403E7C}">
      <dgm:prSet/>
      <dgm:spPr/>
      <dgm:t>
        <a:bodyPr/>
        <a:lstStyle/>
        <a:p>
          <a:endParaRPr lang="en-US"/>
        </a:p>
      </dgm:t>
    </dgm:pt>
    <dgm:pt modelId="{61C47AF7-F8F6-4101-856F-F58E496758B4}" type="sibTrans" cxnId="{832E4919-C591-4DC7-8D96-7968F5403E7C}">
      <dgm:prSet/>
      <dgm:spPr/>
      <dgm:t>
        <a:bodyPr/>
        <a:lstStyle/>
        <a:p>
          <a:endParaRPr lang="en-US"/>
        </a:p>
      </dgm:t>
    </dgm:pt>
    <dgm:pt modelId="{D77184DC-A8A2-49C9-A958-BFEFE5716B5A}">
      <dgm:prSet phldrT="[Text]" custT="1"/>
      <dgm:spPr>
        <a:solidFill>
          <a:schemeClr val="dk2">
            <a:hueOff val="0"/>
            <a:satOff val="0"/>
            <a:lumOff val="0"/>
            <a:alpha val="25000"/>
          </a:schemeClr>
        </a:solidFill>
      </dgm:spPr>
      <dgm:t>
        <a:bodyPr anchor="ctr"/>
        <a:lstStyle/>
        <a:p>
          <a:r>
            <a:rPr lang="en-US" sz="1400" dirty="0" smtClean="0"/>
            <a:t>Material selection and testing</a:t>
          </a:r>
          <a:endParaRPr lang="en-US" sz="1400" dirty="0"/>
        </a:p>
      </dgm:t>
    </dgm:pt>
    <dgm:pt modelId="{68CF66C9-5227-43A1-BEFD-4E747EF7D45F}" type="parTrans" cxnId="{895907F3-E759-4A55-B027-A28E9159D439}">
      <dgm:prSet/>
      <dgm:spPr/>
      <dgm:t>
        <a:bodyPr/>
        <a:lstStyle/>
        <a:p>
          <a:endParaRPr lang="en-US"/>
        </a:p>
      </dgm:t>
    </dgm:pt>
    <dgm:pt modelId="{F154FB65-8CE7-4141-80DF-1DB39EF955C5}" type="sibTrans" cxnId="{895907F3-E759-4A55-B027-A28E9159D439}">
      <dgm:prSet/>
      <dgm:spPr/>
      <dgm:t>
        <a:bodyPr/>
        <a:lstStyle/>
        <a:p>
          <a:endParaRPr lang="en-US"/>
        </a:p>
      </dgm:t>
    </dgm:pt>
    <dgm:pt modelId="{F862A296-D305-4790-B5F2-359D217D879E}">
      <dgm:prSet phldrT="[Text]" custT="1"/>
      <dgm:spPr>
        <a:solidFill>
          <a:schemeClr val="dk2">
            <a:hueOff val="0"/>
            <a:satOff val="0"/>
            <a:lumOff val="0"/>
            <a:alpha val="25000"/>
          </a:schemeClr>
        </a:solidFill>
      </dgm:spPr>
      <dgm:t>
        <a:bodyPr anchor="ctr"/>
        <a:lstStyle/>
        <a:p>
          <a:r>
            <a:rPr lang="en-US" sz="1400" dirty="0" smtClean="0"/>
            <a:t>Tooling development</a:t>
          </a:r>
          <a:endParaRPr lang="en-US" sz="1400" dirty="0"/>
        </a:p>
      </dgm:t>
    </dgm:pt>
    <dgm:pt modelId="{3A56CFF8-AC6D-4EF0-8376-34EF08F7D1E5}" type="parTrans" cxnId="{6A11D308-9DAD-45E5-8D05-1639D2C7EFCF}">
      <dgm:prSet/>
      <dgm:spPr/>
      <dgm:t>
        <a:bodyPr/>
        <a:lstStyle/>
        <a:p>
          <a:endParaRPr lang="en-US"/>
        </a:p>
      </dgm:t>
    </dgm:pt>
    <dgm:pt modelId="{619D4908-3358-444E-ADF2-59E6FCF5ECCE}" type="sibTrans" cxnId="{6A11D308-9DAD-45E5-8D05-1639D2C7EFCF}">
      <dgm:prSet/>
      <dgm:spPr/>
      <dgm:t>
        <a:bodyPr/>
        <a:lstStyle/>
        <a:p>
          <a:endParaRPr lang="en-US"/>
        </a:p>
      </dgm:t>
    </dgm:pt>
    <dgm:pt modelId="{BBC28E31-C496-4BE6-B0B9-FB2C5431E6E9}">
      <dgm:prSet phldrT="[Text]" custT="1"/>
      <dgm:spPr/>
      <dgm:t>
        <a:bodyPr anchor="ctr"/>
        <a:lstStyle/>
        <a:p>
          <a:r>
            <a:rPr lang="en-US" sz="1400" dirty="0" smtClean="0"/>
            <a:t>Full-length prototype fabrication and testing in real operation conditions, in view of validating the design</a:t>
          </a:r>
          <a:endParaRPr lang="en-US" sz="1400" dirty="0"/>
        </a:p>
      </dgm:t>
    </dgm:pt>
    <dgm:pt modelId="{133D81A3-CB8F-43E3-9868-74614E871862}" type="parTrans" cxnId="{E7EE44A2-A0E4-4B77-BA8C-50D603B313F6}">
      <dgm:prSet/>
      <dgm:spPr/>
      <dgm:t>
        <a:bodyPr/>
        <a:lstStyle/>
        <a:p>
          <a:endParaRPr lang="en-US"/>
        </a:p>
      </dgm:t>
    </dgm:pt>
    <dgm:pt modelId="{1BCAA541-BEA9-4E17-A2A0-840E84E525A9}" type="sibTrans" cxnId="{E7EE44A2-A0E4-4B77-BA8C-50D603B313F6}">
      <dgm:prSet/>
      <dgm:spPr/>
      <dgm:t>
        <a:bodyPr/>
        <a:lstStyle/>
        <a:p>
          <a:endParaRPr lang="en-US"/>
        </a:p>
      </dgm:t>
    </dgm:pt>
    <dgm:pt modelId="{C972BFB2-5A64-4E82-932B-1287019E3D1F}">
      <dgm:prSet custT="1"/>
      <dgm:spPr/>
      <dgm:t>
        <a:bodyPr anchor="ctr"/>
        <a:lstStyle/>
        <a:p>
          <a:r>
            <a:rPr lang="en-US" sz="1400" dirty="0" smtClean="0"/>
            <a:t>Interactions with physicists, and partner technologies (vacuum, cryogenics, </a:t>
          </a:r>
          <a:r>
            <a:rPr lang="en-US" sz="1400" dirty="0" err="1" smtClean="0"/>
            <a:t>cryostating</a:t>
          </a:r>
          <a:r>
            <a:rPr lang="en-US" sz="1400" dirty="0" smtClean="0"/>
            <a:t>, power supply, protection, …), </a:t>
          </a:r>
          <a:r>
            <a:rPr lang="en-US" sz="1400" b="1" dirty="0" smtClean="0"/>
            <a:t>and industry</a:t>
          </a:r>
          <a:endParaRPr lang="en-US" sz="1400" b="1" dirty="0"/>
        </a:p>
      </dgm:t>
    </dgm:pt>
    <dgm:pt modelId="{1D6BEE9E-681B-424F-A46E-77333F7CA864}" type="parTrans" cxnId="{CC99C628-242B-4837-BD81-54DBCAE639E4}">
      <dgm:prSet/>
      <dgm:spPr/>
      <dgm:t>
        <a:bodyPr/>
        <a:lstStyle/>
        <a:p>
          <a:endParaRPr lang="en-US"/>
        </a:p>
      </dgm:t>
    </dgm:pt>
    <dgm:pt modelId="{83746B9D-A1B7-4117-AC29-8A6971703C84}" type="sibTrans" cxnId="{CC99C628-242B-4837-BD81-54DBCAE639E4}">
      <dgm:prSet/>
      <dgm:spPr/>
      <dgm:t>
        <a:bodyPr/>
        <a:lstStyle/>
        <a:p>
          <a:endParaRPr lang="en-US"/>
        </a:p>
      </dgm:t>
    </dgm:pt>
    <dgm:pt modelId="{8246B742-96C9-4580-86DA-A8C6A02ACFC9}">
      <dgm:prSet phldrT="[Text]" custT="1"/>
      <dgm:spPr>
        <a:solidFill>
          <a:schemeClr val="dk2">
            <a:hueOff val="0"/>
            <a:satOff val="0"/>
            <a:lumOff val="0"/>
            <a:alpha val="25000"/>
          </a:schemeClr>
        </a:solidFill>
      </dgm:spPr>
      <dgm:t>
        <a:bodyPr anchor="ctr"/>
        <a:lstStyle/>
        <a:p>
          <a:r>
            <a:rPr lang="en-US" sz="1400" dirty="0" smtClean="0"/>
            <a:t>Cable development</a:t>
          </a:r>
          <a:endParaRPr lang="en-US" sz="1400" dirty="0"/>
        </a:p>
      </dgm:t>
    </dgm:pt>
    <dgm:pt modelId="{38E25D60-5E52-4517-9160-4D6DF87D6626}" type="parTrans" cxnId="{53646F8C-E1B4-4A6D-9BDA-4377051D2FB0}">
      <dgm:prSet/>
      <dgm:spPr/>
      <dgm:t>
        <a:bodyPr/>
        <a:lstStyle/>
        <a:p>
          <a:endParaRPr lang="en-US"/>
        </a:p>
      </dgm:t>
    </dgm:pt>
    <dgm:pt modelId="{760C71B6-A332-4F79-93D2-A43A3E481953}" type="sibTrans" cxnId="{53646F8C-E1B4-4A6D-9BDA-4377051D2FB0}">
      <dgm:prSet/>
      <dgm:spPr/>
      <dgm:t>
        <a:bodyPr/>
        <a:lstStyle/>
        <a:p>
          <a:endParaRPr lang="en-US"/>
        </a:p>
      </dgm:t>
    </dgm:pt>
    <dgm:pt modelId="{ED37BBE3-1182-41A9-AE89-8ECEF9F9DE1C}">
      <dgm:prSet phldrT="[Text]" custT="1"/>
      <dgm:spPr>
        <a:solidFill>
          <a:schemeClr val="dk2">
            <a:hueOff val="0"/>
            <a:satOff val="0"/>
            <a:lumOff val="0"/>
            <a:alpha val="25000"/>
          </a:schemeClr>
        </a:solidFill>
      </dgm:spPr>
      <dgm:t>
        <a:bodyPr anchor="ctr"/>
        <a:lstStyle/>
        <a:p>
          <a:r>
            <a:rPr lang="en-US" sz="1400" b="0" dirty="0" smtClean="0"/>
            <a:t>Feasibility study</a:t>
          </a:r>
          <a:endParaRPr lang="en-US" sz="1400" b="0" dirty="0"/>
        </a:p>
      </dgm:t>
    </dgm:pt>
    <dgm:pt modelId="{641149EC-8537-4EE0-A0F7-EE58B3BD7505}" type="parTrans" cxnId="{B52C8275-67F1-49E3-91C9-BAE2AF74537B}">
      <dgm:prSet/>
      <dgm:spPr/>
      <dgm:t>
        <a:bodyPr/>
        <a:lstStyle/>
        <a:p>
          <a:endParaRPr lang="en-US"/>
        </a:p>
      </dgm:t>
    </dgm:pt>
    <dgm:pt modelId="{DB5776D8-B942-4749-B752-1F360B96C58F}" type="sibTrans" cxnId="{B52C8275-67F1-49E3-91C9-BAE2AF74537B}">
      <dgm:prSet/>
      <dgm:spPr/>
      <dgm:t>
        <a:bodyPr/>
        <a:lstStyle/>
        <a:p>
          <a:endParaRPr lang="en-US"/>
        </a:p>
      </dgm:t>
    </dgm:pt>
    <dgm:pt modelId="{1207DF7A-926D-4158-83ED-2ECAD90DF4E8}" type="pres">
      <dgm:prSet presAssocID="{0D110D50-7C63-4B4F-9381-95E856A7B0E8}" presName="outerComposite" presStyleCnt="0">
        <dgm:presLayoutVars>
          <dgm:chMax val="5"/>
          <dgm:dir/>
          <dgm:resizeHandles val="exact"/>
        </dgm:presLayoutVars>
      </dgm:prSet>
      <dgm:spPr/>
      <dgm:t>
        <a:bodyPr/>
        <a:lstStyle/>
        <a:p>
          <a:endParaRPr lang="en-US"/>
        </a:p>
      </dgm:t>
    </dgm:pt>
    <dgm:pt modelId="{30B16550-0657-4872-85AE-AC7F679B4A38}" type="pres">
      <dgm:prSet presAssocID="{0D110D50-7C63-4B4F-9381-95E856A7B0E8}" presName="dummyMaxCanvas" presStyleCnt="0">
        <dgm:presLayoutVars/>
      </dgm:prSet>
      <dgm:spPr/>
    </dgm:pt>
    <dgm:pt modelId="{E0253C7A-60BD-4B0C-B8C4-9FCA7BD82091}" type="pres">
      <dgm:prSet presAssocID="{0D110D50-7C63-4B4F-9381-95E856A7B0E8}" presName="FourNodes_1" presStyleLbl="node1" presStyleIdx="0" presStyleCnt="4" custScaleX="105030" custScaleY="59705" custLinFactNeighborY="-14917">
        <dgm:presLayoutVars>
          <dgm:bulletEnabled val="1"/>
        </dgm:presLayoutVars>
      </dgm:prSet>
      <dgm:spPr/>
      <dgm:t>
        <a:bodyPr/>
        <a:lstStyle/>
        <a:p>
          <a:endParaRPr lang="en-US"/>
        </a:p>
      </dgm:t>
    </dgm:pt>
    <dgm:pt modelId="{99F4367B-AEA6-4944-ABD3-45AF497E75CB}" type="pres">
      <dgm:prSet presAssocID="{0D110D50-7C63-4B4F-9381-95E856A7B0E8}" presName="FourNodes_2" presStyleLbl="node1" presStyleIdx="1" presStyleCnt="4" custScaleX="105030" custScaleY="146526" custLinFactNeighborY="-28930">
        <dgm:presLayoutVars>
          <dgm:bulletEnabled val="1"/>
        </dgm:presLayoutVars>
      </dgm:prSet>
      <dgm:spPr/>
      <dgm:t>
        <a:bodyPr/>
        <a:lstStyle/>
        <a:p>
          <a:endParaRPr lang="en-US"/>
        </a:p>
      </dgm:t>
    </dgm:pt>
    <dgm:pt modelId="{F030B9BA-025E-4E44-9DDA-4FF887C731CA}" type="pres">
      <dgm:prSet presAssocID="{0D110D50-7C63-4B4F-9381-95E856A7B0E8}" presName="FourNodes_3" presStyleLbl="node1" presStyleIdx="2" presStyleCnt="4" custScaleX="105030" custScaleY="170271" custLinFactNeighborY="11287">
        <dgm:presLayoutVars>
          <dgm:bulletEnabled val="1"/>
        </dgm:presLayoutVars>
      </dgm:prSet>
      <dgm:spPr/>
      <dgm:t>
        <a:bodyPr/>
        <a:lstStyle/>
        <a:p>
          <a:endParaRPr lang="en-US"/>
        </a:p>
      </dgm:t>
    </dgm:pt>
    <dgm:pt modelId="{7C7C50B8-8451-4901-A2C0-795AC2906E01}" type="pres">
      <dgm:prSet presAssocID="{0D110D50-7C63-4B4F-9381-95E856A7B0E8}" presName="FourNodes_4" presStyleLbl="node1" presStyleIdx="3" presStyleCnt="4" custScaleX="105030" custScaleY="69080" custLinFactNeighborY="15460">
        <dgm:presLayoutVars>
          <dgm:bulletEnabled val="1"/>
        </dgm:presLayoutVars>
      </dgm:prSet>
      <dgm:spPr/>
      <dgm:t>
        <a:bodyPr/>
        <a:lstStyle/>
        <a:p>
          <a:endParaRPr lang="en-US"/>
        </a:p>
      </dgm:t>
    </dgm:pt>
    <dgm:pt modelId="{50351976-0035-45F3-AFA2-36301662FBF5}" type="pres">
      <dgm:prSet presAssocID="{0D110D50-7C63-4B4F-9381-95E856A7B0E8}" presName="FourConn_1-2" presStyleLbl="fgAccFollowNode1" presStyleIdx="0" presStyleCnt="3" custLinFactNeighborX="16347" custLinFactNeighborY="-81505">
        <dgm:presLayoutVars>
          <dgm:bulletEnabled val="1"/>
        </dgm:presLayoutVars>
      </dgm:prSet>
      <dgm:spPr/>
      <dgm:t>
        <a:bodyPr/>
        <a:lstStyle/>
        <a:p>
          <a:endParaRPr lang="en-US"/>
        </a:p>
      </dgm:t>
    </dgm:pt>
    <dgm:pt modelId="{9CAE01D8-5922-48AF-BB1C-52B27B5914EC}" type="pres">
      <dgm:prSet presAssocID="{0D110D50-7C63-4B4F-9381-95E856A7B0E8}" presName="FourConn_2-3" presStyleLbl="fgAccFollowNode1" presStyleIdx="1" presStyleCnt="3" custLinFactNeighborX="7611" custLinFactNeighborY="-45359">
        <dgm:presLayoutVars>
          <dgm:bulletEnabled val="1"/>
        </dgm:presLayoutVars>
      </dgm:prSet>
      <dgm:spPr/>
      <dgm:t>
        <a:bodyPr/>
        <a:lstStyle/>
        <a:p>
          <a:endParaRPr lang="en-US"/>
        </a:p>
      </dgm:t>
    </dgm:pt>
    <dgm:pt modelId="{A0879AE5-1154-46CE-AEDC-637D0C10A03C}" type="pres">
      <dgm:prSet presAssocID="{0D110D50-7C63-4B4F-9381-95E856A7B0E8}" presName="FourConn_3-4" presStyleLbl="fgAccFollowNode1" presStyleIdx="2" presStyleCnt="3" custLinFactNeighborX="8837" custLinFactNeighborY="45278">
        <dgm:presLayoutVars>
          <dgm:bulletEnabled val="1"/>
        </dgm:presLayoutVars>
      </dgm:prSet>
      <dgm:spPr/>
      <dgm:t>
        <a:bodyPr/>
        <a:lstStyle/>
        <a:p>
          <a:endParaRPr lang="en-US"/>
        </a:p>
      </dgm:t>
    </dgm:pt>
    <dgm:pt modelId="{037AD18F-DB39-446C-B372-726E719EE321}" type="pres">
      <dgm:prSet presAssocID="{0D110D50-7C63-4B4F-9381-95E856A7B0E8}" presName="FourNodes_1_text" presStyleLbl="node1" presStyleIdx="3" presStyleCnt="4">
        <dgm:presLayoutVars>
          <dgm:bulletEnabled val="1"/>
        </dgm:presLayoutVars>
      </dgm:prSet>
      <dgm:spPr/>
      <dgm:t>
        <a:bodyPr/>
        <a:lstStyle/>
        <a:p>
          <a:endParaRPr lang="en-US"/>
        </a:p>
      </dgm:t>
    </dgm:pt>
    <dgm:pt modelId="{AE9274A4-855F-4789-AC4B-8275CB583F01}" type="pres">
      <dgm:prSet presAssocID="{0D110D50-7C63-4B4F-9381-95E856A7B0E8}" presName="FourNodes_2_text" presStyleLbl="node1" presStyleIdx="3" presStyleCnt="4">
        <dgm:presLayoutVars>
          <dgm:bulletEnabled val="1"/>
        </dgm:presLayoutVars>
      </dgm:prSet>
      <dgm:spPr/>
      <dgm:t>
        <a:bodyPr/>
        <a:lstStyle/>
        <a:p>
          <a:endParaRPr lang="en-US"/>
        </a:p>
      </dgm:t>
    </dgm:pt>
    <dgm:pt modelId="{2556F98F-55FF-4955-BDC3-925C4CC12EDC}" type="pres">
      <dgm:prSet presAssocID="{0D110D50-7C63-4B4F-9381-95E856A7B0E8}" presName="FourNodes_3_text" presStyleLbl="node1" presStyleIdx="3" presStyleCnt="4">
        <dgm:presLayoutVars>
          <dgm:bulletEnabled val="1"/>
        </dgm:presLayoutVars>
      </dgm:prSet>
      <dgm:spPr/>
      <dgm:t>
        <a:bodyPr/>
        <a:lstStyle/>
        <a:p>
          <a:endParaRPr lang="en-US"/>
        </a:p>
      </dgm:t>
    </dgm:pt>
    <dgm:pt modelId="{597A2DE3-E96F-4CE7-AA30-6AD3FEA2C2A3}" type="pres">
      <dgm:prSet presAssocID="{0D110D50-7C63-4B4F-9381-95E856A7B0E8}" presName="FourNodes_4_text" presStyleLbl="node1" presStyleIdx="3" presStyleCnt="4">
        <dgm:presLayoutVars>
          <dgm:bulletEnabled val="1"/>
        </dgm:presLayoutVars>
      </dgm:prSet>
      <dgm:spPr/>
      <dgm:t>
        <a:bodyPr/>
        <a:lstStyle/>
        <a:p>
          <a:endParaRPr lang="en-US"/>
        </a:p>
      </dgm:t>
    </dgm:pt>
  </dgm:ptLst>
  <dgm:cxnLst>
    <dgm:cxn modelId="{5B8D82DA-16F6-4E38-9C7A-896D58C45225}" type="presOf" srcId="{8246B742-96C9-4580-86DA-A8C6A02ACFC9}" destId="{99F4367B-AEA6-4944-ABD3-45AF497E75CB}" srcOrd="0" destOrd="3" presId="urn:microsoft.com/office/officeart/2005/8/layout/vProcess5"/>
    <dgm:cxn modelId="{8CE64616-0413-41D6-8971-63A9AB9FB300}" srcId="{68DF6287-3EF4-4932-AE78-D04A01340146}" destId="{81E2C69F-0521-42D3-9365-87E833395EB5}" srcOrd="0" destOrd="0" parTransId="{D9F41243-9877-4344-95EA-EC96A1806F44}" sibTransId="{5E74D596-3F57-46BF-9905-2F7E572A2AE6}"/>
    <dgm:cxn modelId="{EB882D46-0E88-48E6-B157-23C95AE72B1A}" srcId="{0D110D50-7C63-4B4F-9381-95E856A7B0E8}" destId="{3D5CB3C6-C13B-4933-B223-C59E470FA91A}" srcOrd="1" destOrd="0" parTransId="{5A24FB16-3771-4A8A-AD26-2E756B7A8017}" sibTransId="{D830205F-1321-4C4B-8F09-3B08B8416F7A}"/>
    <dgm:cxn modelId="{832E4919-C591-4DC7-8D96-7968F5403E7C}" srcId="{3D5CB3C6-C13B-4933-B223-C59E470FA91A}" destId="{53802300-5FE0-4F95-B9BB-A0539EB3CA7B}" srcOrd="3" destOrd="0" parTransId="{387A9744-F29A-40E9-9CF1-887D9568A74F}" sibTransId="{61C47AF7-F8F6-4101-856F-F58E496758B4}"/>
    <dgm:cxn modelId="{A1A22E0E-B37C-495D-8B59-24841AF95C97}" type="presOf" srcId="{68DF6287-3EF4-4932-AE78-D04A01340146}" destId="{F030B9BA-025E-4E44-9DDA-4FF887C731CA}" srcOrd="0" destOrd="0" presId="urn:microsoft.com/office/officeart/2005/8/layout/vProcess5"/>
    <dgm:cxn modelId="{456BE9F8-FB32-4D61-B5F3-202BE39202AC}" type="presOf" srcId="{BBC28E31-C496-4BE6-B0B9-FB2C5431E6E9}" destId="{F030B9BA-025E-4E44-9DDA-4FF887C731CA}" srcOrd="0" destOrd="3" presId="urn:microsoft.com/office/officeart/2005/8/layout/vProcess5"/>
    <dgm:cxn modelId="{CB5F9DCA-234D-4241-B7EF-77F612D64B45}" srcId="{0D110D50-7C63-4B4F-9381-95E856A7B0E8}" destId="{68DF6287-3EF4-4932-AE78-D04A01340146}" srcOrd="2" destOrd="0" parTransId="{BEAA00E4-5C3F-4057-8013-B50FC461367F}" sibTransId="{559B4082-31AF-41C0-9EB7-4A54EB19C30B}"/>
    <dgm:cxn modelId="{6D990B48-4B93-4F75-B639-C824C4620BEC}" type="presOf" srcId="{382E652F-93BF-4941-983F-7EE2064EEBF5}" destId="{037AD18F-DB39-446C-B372-726E719EE321}" srcOrd="1" destOrd="1" presId="urn:microsoft.com/office/officeart/2005/8/layout/vProcess5"/>
    <dgm:cxn modelId="{A13607D5-C022-4CA8-A5CB-7CD44535ECB0}" type="presOf" srcId="{BBC28E31-C496-4BE6-B0B9-FB2C5431E6E9}" destId="{2556F98F-55FF-4955-BDC3-925C4CC12EDC}" srcOrd="1" destOrd="3" presId="urn:microsoft.com/office/officeart/2005/8/layout/vProcess5"/>
    <dgm:cxn modelId="{8ED45A9A-E6BC-4CBA-8361-0BABBFF2AFFF}" type="presOf" srcId="{81E2C69F-0521-42D3-9365-87E833395EB5}" destId="{F030B9BA-025E-4E44-9DDA-4FF887C731CA}" srcOrd="0" destOrd="1" presId="urn:microsoft.com/office/officeart/2005/8/layout/vProcess5"/>
    <dgm:cxn modelId="{393A0903-26C1-4477-B5B1-49F8664B533A}" srcId="{0D110D50-7C63-4B4F-9381-95E856A7B0E8}" destId="{1BEFF41C-CFE9-454E-BBB6-7B09D1165DB8}" srcOrd="3" destOrd="0" parTransId="{EEB88738-5A38-42B3-90DC-261D370D1A47}" sibTransId="{F0E5D4C4-4C1A-4FDE-B6CB-3C269E477F5D}"/>
    <dgm:cxn modelId="{FA033C94-2D4A-4943-95AC-23E7A83B1659}" type="presOf" srcId="{DF53717C-52C6-4D8F-A1C5-8EB9FD88883F}" destId="{7C7C50B8-8451-4901-A2C0-795AC2906E01}" srcOrd="0" destOrd="2" presId="urn:microsoft.com/office/officeart/2005/8/layout/vProcess5"/>
    <dgm:cxn modelId="{15031F65-B93A-4B30-832E-1F3A3BF7A442}" type="presOf" srcId="{F87D9F91-509E-4678-B076-2B1E78C0AB2E}" destId="{F030B9BA-025E-4E44-9DDA-4FF887C731CA}" srcOrd="0" destOrd="2" presId="urn:microsoft.com/office/officeart/2005/8/layout/vProcess5"/>
    <dgm:cxn modelId="{25DF2B50-6B1F-4296-B4DE-8DE532FB9C86}" type="presOf" srcId="{ED37BBE3-1182-41A9-AE89-8ECEF9F9DE1C}" destId="{99F4367B-AEA6-4944-ABD3-45AF497E75CB}" srcOrd="0" destOrd="1" presId="urn:microsoft.com/office/officeart/2005/8/layout/vProcess5"/>
    <dgm:cxn modelId="{3004F1D0-28F2-4B46-AD41-E80ED592EF26}" type="presOf" srcId="{C972BFB2-5A64-4E82-932B-1287019E3D1F}" destId="{F030B9BA-025E-4E44-9DDA-4FF887C731CA}" srcOrd="0" destOrd="4" presId="urn:microsoft.com/office/officeart/2005/8/layout/vProcess5"/>
    <dgm:cxn modelId="{CC7678CB-6B15-4F1C-856E-AA6D5F60B946}" type="presOf" srcId="{DE425FE6-77B8-495C-9D00-8CD7F8505120}" destId="{037AD18F-DB39-446C-B372-726E719EE321}" srcOrd="1" destOrd="0" presId="urn:microsoft.com/office/officeart/2005/8/layout/vProcess5"/>
    <dgm:cxn modelId="{8C7752B0-0901-4401-A177-3A8B5C9BC14A}" type="presOf" srcId="{4C77A3F6-AB30-4851-87F6-11363F3DCEC1}" destId="{99F4367B-AEA6-4944-ABD3-45AF497E75CB}" srcOrd="0" destOrd="2" presId="urn:microsoft.com/office/officeart/2005/8/layout/vProcess5"/>
    <dgm:cxn modelId="{622DDED0-CDE0-46ED-8D0F-641E49DD7AAB}" type="presOf" srcId="{DE425FE6-77B8-495C-9D00-8CD7F8505120}" destId="{E0253C7A-60BD-4B0C-B8C4-9FCA7BD82091}" srcOrd="0" destOrd="0" presId="urn:microsoft.com/office/officeart/2005/8/layout/vProcess5"/>
    <dgm:cxn modelId="{2620714D-1C54-49EF-84F3-8E26839A9503}" type="presOf" srcId="{F862A296-D305-4790-B5F2-359D217D879E}" destId="{AE9274A4-855F-4789-AC4B-8275CB583F01}" srcOrd="1" destOrd="6" presId="urn:microsoft.com/office/officeart/2005/8/layout/vProcess5"/>
    <dgm:cxn modelId="{8728A610-36F1-45F6-A6ED-8002190194E4}" type="presOf" srcId="{D77184DC-A8A2-49C9-A958-BFEFE5716B5A}" destId="{99F4367B-AEA6-4944-ABD3-45AF497E75CB}" srcOrd="0" destOrd="5" presId="urn:microsoft.com/office/officeart/2005/8/layout/vProcess5"/>
    <dgm:cxn modelId="{70BB53BC-D4D9-4C91-80D7-6EAF9D0CADE2}" type="presOf" srcId="{81E2C69F-0521-42D3-9365-87E833395EB5}" destId="{2556F98F-55FF-4955-BDC3-925C4CC12EDC}" srcOrd="1" destOrd="1" presId="urn:microsoft.com/office/officeart/2005/8/layout/vProcess5"/>
    <dgm:cxn modelId="{1E87766D-207C-40F5-8F67-7010DCE16519}" type="presOf" srcId="{F862A296-D305-4790-B5F2-359D217D879E}" destId="{99F4367B-AEA6-4944-ABD3-45AF497E75CB}" srcOrd="0" destOrd="6" presId="urn:microsoft.com/office/officeart/2005/8/layout/vProcess5"/>
    <dgm:cxn modelId="{991CF1E7-63F5-4B4F-BE78-FE26AD7EA30A}" type="presOf" srcId="{53802300-5FE0-4F95-B9BB-A0539EB3CA7B}" destId="{99F4367B-AEA6-4944-ABD3-45AF497E75CB}" srcOrd="0" destOrd="4" presId="urn:microsoft.com/office/officeart/2005/8/layout/vProcess5"/>
    <dgm:cxn modelId="{8BA711F7-E936-4833-B7A5-04188C8C2166}" type="presOf" srcId="{3D5CB3C6-C13B-4933-B223-C59E470FA91A}" destId="{99F4367B-AEA6-4944-ABD3-45AF497E75CB}" srcOrd="0" destOrd="0" presId="urn:microsoft.com/office/officeart/2005/8/layout/vProcess5"/>
    <dgm:cxn modelId="{CC99C628-242B-4837-BD81-54DBCAE639E4}" srcId="{68DF6287-3EF4-4932-AE78-D04A01340146}" destId="{C972BFB2-5A64-4E82-932B-1287019E3D1F}" srcOrd="3" destOrd="0" parTransId="{1D6BEE9E-681B-424F-A46E-77333F7CA864}" sibTransId="{83746B9D-A1B7-4117-AC29-8A6971703C84}"/>
    <dgm:cxn modelId="{9562C28C-9E62-48EF-AB4D-93D41D800AC9}" type="presOf" srcId="{F87D9F91-509E-4678-B076-2B1E78C0AB2E}" destId="{2556F98F-55FF-4955-BDC3-925C4CC12EDC}" srcOrd="1" destOrd="2" presId="urn:microsoft.com/office/officeart/2005/8/layout/vProcess5"/>
    <dgm:cxn modelId="{B69D0F23-A4C1-40F1-917C-C21192894B4D}" srcId="{3D5CB3C6-C13B-4933-B223-C59E470FA91A}" destId="{4C77A3F6-AB30-4851-87F6-11363F3DCEC1}" srcOrd="1" destOrd="0" parTransId="{A18D8E29-EBCA-41AE-8FED-D5B9D2BD0375}" sibTransId="{C80FCC0E-67D0-4E0A-BD2A-E7565F01EF38}"/>
    <dgm:cxn modelId="{178369D9-29DE-485E-88B1-1B14225656CE}" type="presOf" srcId="{D830205F-1321-4C4B-8F09-3B08B8416F7A}" destId="{9CAE01D8-5922-48AF-BB1C-52B27B5914EC}" srcOrd="0" destOrd="0" presId="urn:microsoft.com/office/officeart/2005/8/layout/vProcess5"/>
    <dgm:cxn modelId="{7B6A2631-B9D8-4BA7-AE74-8C302C5EB100}" type="presOf" srcId="{A310720B-2391-443C-ACB3-614F8957970B}" destId="{597A2DE3-E96F-4CE7-AA30-6AD3FEA2C2A3}" srcOrd="1" destOrd="1" presId="urn:microsoft.com/office/officeart/2005/8/layout/vProcess5"/>
    <dgm:cxn modelId="{90D96A15-4673-47DE-8F50-DE79A1F7B764}" type="presOf" srcId="{ED37BBE3-1182-41A9-AE89-8ECEF9F9DE1C}" destId="{AE9274A4-855F-4789-AC4B-8275CB583F01}" srcOrd="1" destOrd="1" presId="urn:microsoft.com/office/officeart/2005/8/layout/vProcess5"/>
    <dgm:cxn modelId="{6D451130-D137-49EF-932C-CB5DB3B662E1}" type="presOf" srcId="{53802300-5FE0-4F95-B9BB-A0539EB3CA7B}" destId="{AE9274A4-855F-4789-AC4B-8275CB583F01}" srcOrd="1" destOrd="4" presId="urn:microsoft.com/office/officeart/2005/8/layout/vProcess5"/>
    <dgm:cxn modelId="{47BE3F84-5955-4582-869C-F640D0FA1FF7}" type="presOf" srcId="{DF53717C-52C6-4D8F-A1C5-8EB9FD88883F}" destId="{597A2DE3-E96F-4CE7-AA30-6AD3FEA2C2A3}" srcOrd="1" destOrd="2" presId="urn:microsoft.com/office/officeart/2005/8/layout/vProcess5"/>
    <dgm:cxn modelId="{09A965D8-1392-4320-8E30-3784DF19B156}" type="presOf" srcId="{559B4082-31AF-41C0-9EB7-4A54EB19C30B}" destId="{A0879AE5-1154-46CE-AEDC-637D0C10A03C}" srcOrd="0" destOrd="0" presId="urn:microsoft.com/office/officeart/2005/8/layout/vProcess5"/>
    <dgm:cxn modelId="{018740FF-DD19-4693-A13E-E39ECA543098}" type="presOf" srcId="{1BEFF41C-CFE9-454E-BBB6-7B09D1165DB8}" destId="{597A2DE3-E96F-4CE7-AA30-6AD3FEA2C2A3}" srcOrd="1" destOrd="0" presId="urn:microsoft.com/office/officeart/2005/8/layout/vProcess5"/>
    <dgm:cxn modelId="{889D3B7E-82D1-4727-8428-252D554D13A4}" srcId="{1BEFF41C-CFE9-454E-BBB6-7B09D1165DB8}" destId="{A310720B-2391-443C-ACB3-614F8957970B}" srcOrd="0" destOrd="0" parTransId="{C8419A1C-15E9-4B96-9046-BE143D25CB50}" sibTransId="{9143DD84-A9BE-4545-B19C-BA4EE2938A5D}"/>
    <dgm:cxn modelId="{53646F8C-E1B4-4A6D-9BDA-4377051D2FB0}" srcId="{3D5CB3C6-C13B-4933-B223-C59E470FA91A}" destId="{8246B742-96C9-4580-86DA-A8C6A02ACFC9}" srcOrd="2" destOrd="0" parTransId="{38E25D60-5E52-4517-9160-4D6DF87D6626}" sibTransId="{760C71B6-A332-4F79-93D2-A43A3E481953}"/>
    <dgm:cxn modelId="{895907F3-E759-4A55-B027-A28E9159D439}" srcId="{3D5CB3C6-C13B-4933-B223-C59E470FA91A}" destId="{D77184DC-A8A2-49C9-A958-BFEFE5716B5A}" srcOrd="4" destOrd="0" parTransId="{68CF66C9-5227-43A1-BEFD-4E747EF7D45F}" sibTransId="{F154FB65-8CE7-4141-80DF-1DB39EF955C5}"/>
    <dgm:cxn modelId="{F384459C-7540-45AD-9B6D-2C49BC417F20}" type="presOf" srcId="{AA7D5AC2-549B-429B-8199-0CA06F16153C}" destId="{50351976-0035-45F3-AFA2-36301662FBF5}" srcOrd="0" destOrd="0" presId="urn:microsoft.com/office/officeart/2005/8/layout/vProcess5"/>
    <dgm:cxn modelId="{55DF7669-FD29-468C-9331-E140A9D9230F}" type="presOf" srcId="{B431EF88-0C8E-4B82-BC6B-20BF98CD7B23}" destId="{99F4367B-AEA6-4944-ABD3-45AF497E75CB}" srcOrd="0" destOrd="7" presId="urn:microsoft.com/office/officeart/2005/8/layout/vProcess5"/>
    <dgm:cxn modelId="{96AD6F21-0D50-4B61-A9B8-2908A84B510B}" type="presOf" srcId="{1BEFF41C-CFE9-454E-BBB6-7B09D1165DB8}" destId="{7C7C50B8-8451-4901-A2C0-795AC2906E01}" srcOrd="0" destOrd="0" presId="urn:microsoft.com/office/officeart/2005/8/layout/vProcess5"/>
    <dgm:cxn modelId="{1CAFACA7-8FA2-440D-BB71-6F5A2C9CE7E1}" type="presOf" srcId="{382E652F-93BF-4941-983F-7EE2064EEBF5}" destId="{E0253C7A-60BD-4B0C-B8C4-9FCA7BD82091}" srcOrd="0" destOrd="1" presId="urn:microsoft.com/office/officeart/2005/8/layout/vProcess5"/>
    <dgm:cxn modelId="{A23ACAA7-7572-4107-8131-F8429F3AB512}" type="presOf" srcId="{68DF6287-3EF4-4932-AE78-D04A01340146}" destId="{2556F98F-55FF-4955-BDC3-925C4CC12EDC}" srcOrd="1" destOrd="0" presId="urn:microsoft.com/office/officeart/2005/8/layout/vProcess5"/>
    <dgm:cxn modelId="{1338A7DF-C9A8-4284-BAA2-4570F563FD39}" srcId="{0D110D50-7C63-4B4F-9381-95E856A7B0E8}" destId="{DE425FE6-77B8-495C-9D00-8CD7F8505120}" srcOrd="0" destOrd="0" parTransId="{7B8BEB41-D742-4252-8179-490B4629A6B5}" sibTransId="{AA7D5AC2-549B-429B-8199-0CA06F16153C}"/>
    <dgm:cxn modelId="{216E5A8D-A04C-4C73-849A-00D19768B838}" type="presOf" srcId="{C972BFB2-5A64-4E82-932B-1287019E3D1F}" destId="{2556F98F-55FF-4955-BDC3-925C4CC12EDC}" srcOrd="1" destOrd="4" presId="urn:microsoft.com/office/officeart/2005/8/layout/vProcess5"/>
    <dgm:cxn modelId="{18C1F0C2-7AD4-41CB-84ED-6DA96913F557}" type="presOf" srcId="{8246B742-96C9-4580-86DA-A8C6A02ACFC9}" destId="{AE9274A4-855F-4789-AC4B-8275CB583F01}" srcOrd="1" destOrd="3" presId="urn:microsoft.com/office/officeart/2005/8/layout/vProcess5"/>
    <dgm:cxn modelId="{69593D8E-4DE3-493D-9022-1DCD4501356B}" type="presOf" srcId="{0D110D50-7C63-4B4F-9381-95E856A7B0E8}" destId="{1207DF7A-926D-4158-83ED-2ECAD90DF4E8}" srcOrd="0" destOrd="0" presId="urn:microsoft.com/office/officeart/2005/8/layout/vProcess5"/>
    <dgm:cxn modelId="{240C90A8-B733-4D89-85F2-FFE6D31DE570}" type="presOf" srcId="{3D5CB3C6-C13B-4933-B223-C59E470FA91A}" destId="{AE9274A4-855F-4789-AC4B-8275CB583F01}" srcOrd="1" destOrd="0" presId="urn:microsoft.com/office/officeart/2005/8/layout/vProcess5"/>
    <dgm:cxn modelId="{008B3BD9-56EA-4F10-8958-D944A269E538}" srcId="{68DF6287-3EF4-4932-AE78-D04A01340146}" destId="{F87D9F91-509E-4678-B076-2B1E78C0AB2E}" srcOrd="1" destOrd="0" parTransId="{6FD6E356-992F-4494-9266-D6C1DE4E446F}" sibTransId="{7212D17F-41B4-419B-9F4C-5313C37099AC}"/>
    <dgm:cxn modelId="{6A11D308-9DAD-45E5-8D05-1639D2C7EFCF}" srcId="{3D5CB3C6-C13B-4933-B223-C59E470FA91A}" destId="{F862A296-D305-4790-B5F2-359D217D879E}" srcOrd="5" destOrd="0" parTransId="{3A56CFF8-AC6D-4EF0-8376-34EF08F7D1E5}" sibTransId="{619D4908-3358-444E-ADF2-59E6FCF5ECCE}"/>
    <dgm:cxn modelId="{11AEE73C-7D50-4655-9BDC-F8BF7BE966FC}" srcId="{1BEFF41C-CFE9-454E-BBB6-7B09D1165DB8}" destId="{DF53717C-52C6-4D8F-A1C5-8EB9FD88883F}" srcOrd="1" destOrd="0" parTransId="{E74C653F-ED93-4B94-8176-5984CE353445}" sibTransId="{03C96D8D-7144-41E0-BDF4-CB349907EB57}"/>
    <dgm:cxn modelId="{47CBA72C-EF57-44B8-BC40-4B36404EDD2A}" type="presOf" srcId="{A310720B-2391-443C-ACB3-614F8957970B}" destId="{7C7C50B8-8451-4901-A2C0-795AC2906E01}" srcOrd="0" destOrd="1" presId="urn:microsoft.com/office/officeart/2005/8/layout/vProcess5"/>
    <dgm:cxn modelId="{60F7AE04-6F25-44C8-BE6B-1A9E546AD582}" type="presOf" srcId="{D77184DC-A8A2-49C9-A958-BFEFE5716B5A}" destId="{AE9274A4-855F-4789-AC4B-8275CB583F01}" srcOrd="1" destOrd="5" presId="urn:microsoft.com/office/officeart/2005/8/layout/vProcess5"/>
    <dgm:cxn modelId="{E7EE44A2-A0E4-4B77-BA8C-50D603B313F6}" srcId="{68DF6287-3EF4-4932-AE78-D04A01340146}" destId="{BBC28E31-C496-4BE6-B0B9-FB2C5431E6E9}" srcOrd="2" destOrd="0" parTransId="{133D81A3-CB8F-43E3-9868-74614E871862}" sibTransId="{1BCAA541-BEA9-4E17-A2A0-840E84E525A9}"/>
    <dgm:cxn modelId="{1D31177A-1ED7-4383-BFFB-A4B92E449EFF}" srcId="{DE425FE6-77B8-495C-9D00-8CD7F8505120}" destId="{382E652F-93BF-4941-983F-7EE2064EEBF5}" srcOrd="0" destOrd="0" parTransId="{67C14723-BBA5-469D-A0F3-DD24C57DF404}" sibTransId="{E95FA185-A2E5-438F-8836-7C9553FE547E}"/>
    <dgm:cxn modelId="{B52C8275-67F1-49E3-91C9-BAE2AF74537B}" srcId="{3D5CB3C6-C13B-4933-B223-C59E470FA91A}" destId="{ED37BBE3-1182-41A9-AE89-8ECEF9F9DE1C}" srcOrd="0" destOrd="0" parTransId="{641149EC-8537-4EE0-A0F7-EE58B3BD7505}" sibTransId="{DB5776D8-B942-4749-B752-1F360B96C58F}"/>
    <dgm:cxn modelId="{E31EF8B5-82E8-462F-9510-699B9E20D7D7}" srcId="{3D5CB3C6-C13B-4933-B223-C59E470FA91A}" destId="{B431EF88-0C8E-4B82-BC6B-20BF98CD7B23}" srcOrd="6" destOrd="0" parTransId="{B36D7DAA-C9EF-4D0A-8BF6-0C282FE32459}" sibTransId="{4D2D7151-5BB9-4614-9B16-3E2164180DB5}"/>
    <dgm:cxn modelId="{92A24AE7-3D2D-4E31-8FF0-54A2EA824465}" type="presOf" srcId="{4C77A3F6-AB30-4851-87F6-11363F3DCEC1}" destId="{AE9274A4-855F-4789-AC4B-8275CB583F01}" srcOrd="1" destOrd="2" presId="urn:microsoft.com/office/officeart/2005/8/layout/vProcess5"/>
    <dgm:cxn modelId="{E98F65DA-B4C6-43CF-8570-1D08E03D93B7}" type="presOf" srcId="{B431EF88-0C8E-4B82-BC6B-20BF98CD7B23}" destId="{AE9274A4-855F-4789-AC4B-8275CB583F01}" srcOrd="1" destOrd="7" presId="urn:microsoft.com/office/officeart/2005/8/layout/vProcess5"/>
    <dgm:cxn modelId="{DC5AD277-FF02-4EFA-AF67-0397916941C9}" type="presParOf" srcId="{1207DF7A-926D-4158-83ED-2ECAD90DF4E8}" destId="{30B16550-0657-4872-85AE-AC7F679B4A38}" srcOrd="0" destOrd="0" presId="urn:microsoft.com/office/officeart/2005/8/layout/vProcess5"/>
    <dgm:cxn modelId="{1CE6D15C-E2C3-4D0A-AC3A-E9230B289DF6}" type="presParOf" srcId="{1207DF7A-926D-4158-83ED-2ECAD90DF4E8}" destId="{E0253C7A-60BD-4B0C-B8C4-9FCA7BD82091}" srcOrd="1" destOrd="0" presId="urn:microsoft.com/office/officeart/2005/8/layout/vProcess5"/>
    <dgm:cxn modelId="{F275B742-B4C6-4A7E-9859-2AADCC3EBD76}" type="presParOf" srcId="{1207DF7A-926D-4158-83ED-2ECAD90DF4E8}" destId="{99F4367B-AEA6-4944-ABD3-45AF497E75CB}" srcOrd="2" destOrd="0" presId="urn:microsoft.com/office/officeart/2005/8/layout/vProcess5"/>
    <dgm:cxn modelId="{1A6A65CE-DBD4-42ED-8DD1-07C9ABB4A9DF}" type="presParOf" srcId="{1207DF7A-926D-4158-83ED-2ECAD90DF4E8}" destId="{F030B9BA-025E-4E44-9DDA-4FF887C731CA}" srcOrd="3" destOrd="0" presId="urn:microsoft.com/office/officeart/2005/8/layout/vProcess5"/>
    <dgm:cxn modelId="{2AFC7610-33FE-4A49-93D4-B2984C7E7B3E}" type="presParOf" srcId="{1207DF7A-926D-4158-83ED-2ECAD90DF4E8}" destId="{7C7C50B8-8451-4901-A2C0-795AC2906E01}" srcOrd="4" destOrd="0" presId="urn:microsoft.com/office/officeart/2005/8/layout/vProcess5"/>
    <dgm:cxn modelId="{9F0C6954-F1FB-4CD8-8D0C-D0A507F69A05}" type="presParOf" srcId="{1207DF7A-926D-4158-83ED-2ECAD90DF4E8}" destId="{50351976-0035-45F3-AFA2-36301662FBF5}" srcOrd="5" destOrd="0" presId="urn:microsoft.com/office/officeart/2005/8/layout/vProcess5"/>
    <dgm:cxn modelId="{EB96F996-2CAF-4C32-8FEC-4AA4341DF7F5}" type="presParOf" srcId="{1207DF7A-926D-4158-83ED-2ECAD90DF4E8}" destId="{9CAE01D8-5922-48AF-BB1C-52B27B5914EC}" srcOrd="6" destOrd="0" presId="urn:microsoft.com/office/officeart/2005/8/layout/vProcess5"/>
    <dgm:cxn modelId="{3451B9D5-2FDE-4A7D-9DFB-B738FCD51243}" type="presParOf" srcId="{1207DF7A-926D-4158-83ED-2ECAD90DF4E8}" destId="{A0879AE5-1154-46CE-AEDC-637D0C10A03C}" srcOrd="7" destOrd="0" presId="urn:microsoft.com/office/officeart/2005/8/layout/vProcess5"/>
    <dgm:cxn modelId="{BB9F174F-E320-493B-94D7-F2C163E57AB6}" type="presParOf" srcId="{1207DF7A-926D-4158-83ED-2ECAD90DF4E8}" destId="{037AD18F-DB39-446C-B372-726E719EE321}" srcOrd="8" destOrd="0" presId="urn:microsoft.com/office/officeart/2005/8/layout/vProcess5"/>
    <dgm:cxn modelId="{2267BA96-7F77-4F61-B55F-A55F0BE9F7B9}" type="presParOf" srcId="{1207DF7A-926D-4158-83ED-2ECAD90DF4E8}" destId="{AE9274A4-855F-4789-AC4B-8275CB583F01}" srcOrd="9" destOrd="0" presId="urn:microsoft.com/office/officeart/2005/8/layout/vProcess5"/>
    <dgm:cxn modelId="{953A7125-B39E-4712-A326-542BF934ADEF}" type="presParOf" srcId="{1207DF7A-926D-4158-83ED-2ECAD90DF4E8}" destId="{2556F98F-55FF-4955-BDC3-925C4CC12EDC}" srcOrd="10" destOrd="0" presId="urn:microsoft.com/office/officeart/2005/8/layout/vProcess5"/>
    <dgm:cxn modelId="{20D93576-FCE9-4764-A891-06AC997E97F6}" type="presParOf" srcId="{1207DF7A-926D-4158-83ED-2ECAD90DF4E8}" destId="{597A2DE3-E96F-4CE7-AA30-6AD3FEA2C2A3}" srcOrd="11" destOrd="0" presId="urn:microsoft.com/office/officeart/2005/8/layout/vProcess5"/>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BD0ECB-EAF1-41F0-8101-2526AA9CD254}" type="datetimeFigureOut">
              <a:rPr lang="en-US" smtClean="0"/>
              <a:t>6/10/2015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9F02D7-20AD-47F9-AC0C-9B3235CD4CB5}" type="slidenum">
              <a:rPr lang="en-US" smtClean="0"/>
              <a:t>‹#›</a:t>
            </a:fld>
            <a:endParaRPr lang="en-US"/>
          </a:p>
        </p:txBody>
      </p:sp>
    </p:spTree>
    <p:extLst>
      <p:ext uri="{BB962C8B-B14F-4D97-AF65-F5344CB8AC3E}">
        <p14:creationId xmlns:p14="http://schemas.microsoft.com/office/powerpoint/2010/main" val="2380753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solidFill>
                  <a:prstClr val="black"/>
                </a:solidFill>
              </a:rPr>
              <a:pPr/>
              <a:t>3</a:t>
            </a:fld>
            <a:endParaRPr lang="en-GB" dirty="0">
              <a:solidFill>
                <a:prstClr val="black"/>
              </a:solidFill>
            </a:endParaRPr>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fontAlgn="base">
              <a:spcBef>
                <a:spcPct val="0"/>
              </a:spcBef>
              <a:spcAft>
                <a:spcPct val="0"/>
              </a:spcAft>
            </a:pPr>
            <a:fld id="{66ABDDD2-2266-1E4D-AD49-39AAE94C9749}" type="slidenum">
              <a:rPr lang="en-GB" sz="1200">
                <a:solidFill>
                  <a:prstClr val="black"/>
                </a:solidFill>
                <a:latin typeface="Arial" charset="0"/>
                <a:ea typeface="ＭＳ Ｐゴシック" charset="-128"/>
              </a:rPr>
              <a:pPr algn="r" fontAlgn="base">
                <a:spcBef>
                  <a:spcPct val="0"/>
                </a:spcBef>
                <a:spcAft>
                  <a:spcPct val="0"/>
                </a:spcAft>
              </a:pPr>
              <a:t>3</a:t>
            </a:fld>
            <a:endParaRPr lang="en-GB" sz="1200" dirty="0">
              <a:solidFill>
                <a:prstClr val="black"/>
              </a:solidFill>
              <a:latin typeface="Arial" charset="0"/>
              <a:ea typeface="ＭＳ Ｐゴシック" charset="-128"/>
            </a:endParaRPr>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Tree>
    <p:extLst>
      <p:ext uri="{BB962C8B-B14F-4D97-AF65-F5344CB8AC3E}">
        <p14:creationId xmlns:p14="http://schemas.microsoft.com/office/powerpoint/2010/main" val="1275676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5556B613-228C-244E-996A-6B01092BF939}" type="slidenum">
              <a:rPr lang="en-GB">
                <a:solidFill>
                  <a:prstClr val="black"/>
                </a:solidFill>
              </a:rPr>
              <a:pPr/>
              <a:t>4</a:t>
            </a:fld>
            <a:endParaRPr lang="en-GB" dirty="0">
              <a:solidFill>
                <a:prstClr val="black"/>
              </a:solidFill>
            </a:endParaRPr>
          </a:p>
        </p:txBody>
      </p:sp>
      <p:sp>
        <p:nvSpPr>
          <p:cNvPr id="25603" name="Rectangle 7"/>
          <p:cNvSpPr txBox="1">
            <a:spLocks noGrp="1" noChangeArrowheads="1"/>
          </p:cNvSpPr>
          <p:nvPr/>
        </p:nvSpPr>
        <p:spPr bwMode="auto">
          <a:xfrm>
            <a:off x="3886202" y="8686801"/>
            <a:ext cx="2971800" cy="457200"/>
          </a:xfrm>
          <a:prstGeom prst="rect">
            <a:avLst/>
          </a:prstGeom>
          <a:noFill/>
          <a:ln w="9525">
            <a:noFill/>
            <a:miter lim="800000"/>
            <a:headEnd/>
            <a:tailEnd/>
          </a:ln>
        </p:spPr>
        <p:txBody>
          <a:bodyPr anchor="b">
            <a:prstTxWarp prst="textNoShape">
              <a:avLst/>
            </a:prstTxWarp>
          </a:bodyPr>
          <a:lstStyle/>
          <a:p>
            <a:pPr algn="r" fontAlgn="base">
              <a:spcBef>
                <a:spcPct val="0"/>
              </a:spcBef>
              <a:spcAft>
                <a:spcPct val="0"/>
              </a:spcAft>
            </a:pPr>
            <a:fld id="{7384DB91-2A12-EB44-BBA8-9B8987FC1698}" type="slidenum">
              <a:rPr lang="en-GB" sz="1200">
                <a:solidFill>
                  <a:prstClr val="black"/>
                </a:solidFill>
                <a:latin typeface="Arial" charset="0"/>
                <a:ea typeface="ＭＳ Ｐゴシック" charset="-128"/>
              </a:rPr>
              <a:pPr algn="r" fontAlgn="base">
                <a:spcBef>
                  <a:spcPct val="0"/>
                </a:spcBef>
                <a:spcAft>
                  <a:spcPct val="0"/>
                </a:spcAft>
              </a:pPr>
              <a:t>4</a:t>
            </a:fld>
            <a:endParaRPr lang="en-GB" sz="1200" dirty="0">
              <a:solidFill>
                <a:prstClr val="black"/>
              </a:solidFill>
              <a:latin typeface="Arial" charset="0"/>
              <a:ea typeface="ＭＳ Ｐゴシック" charset="-128"/>
            </a:endParaRPr>
          </a:p>
        </p:txBody>
      </p:sp>
      <p:sp>
        <p:nvSpPr>
          <p:cNvPr id="25604" name="Rectangle 2"/>
          <p:cNvSpPr>
            <a:spLocks noGrp="1" noRot="1" noChangeAspect="1" noChangeArrowheads="1" noTextEdit="1"/>
          </p:cNvSpPr>
          <p:nvPr>
            <p:ph type="sldImg"/>
          </p:nvPr>
        </p:nvSpPr>
        <p:spPr>
          <a:xfrm>
            <a:off x="1143000" y="685800"/>
            <a:ext cx="4573588" cy="3430588"/>
          </a:xfrm>
          <a:solidFill>
            <a:srgbClr val="FFFFFF"/>
          </a:solidFill>
          <a:ln/>
        </p:spPr>
      </p:sp>
      <p:sp>
        <p:nvSpPr>
          <p:cNvPr id="25605" name="Rectangle 3"/>
          <p:cNvSpPr>
            <a:spLocks noGrp="1" noChangeArrowheads="1"/>
          </p:cNvSpPr>
          <p:nvPr>
            <p:ph type="body" idx="1"/>
          </p:nvPr>
        </p:nvSpPr>
        <p:spPr>
          <a:xfrm>
            <a:off x="685801" y="4343401"/>
            <a:ext cx="5486400" cy="4114800"/>
          </a:xfrm>
          <a:solidFill>
            <a:srgbClr val="FFFFFF"/>
          </a:solidFill>
          <a:ln>
            <a:solidFill>
              <a:srgbClr val="000000"/>
            </a:solidFill>
          </a:ln>
        </p:spPr>
        <p:txBody>
          <a:bodyPr/>
          <a:lstStyle/>
          <a:p>
            <a:pPr eaLnBrk="1" hangingPunct="1"/>
            <a:endParaRPr lang="en-US" dirty="0"/>
          </a:p>
          <a:p>
            <a:pPr eaLnBrk="1" hangingPunct="1"/>
            <a:r>
              <a:rPr lang="en-US" dirty="0"/>
              <a:t>----- Meeting Notes (09/01/2013 14:16) -----</a:t>
            </a:r>
          </a:p>
          <a:p>
            <a:pPr eaLnBrk="1" hangingPunct="1"/>
            <a:r>
              <a:rPr lang="en-US" dirty="0"/>
              <a:t>nnn</a:t>
            </a:r>
          </a:p>
        </p:txBody>
      </p:sp>
    </p:spTree>
    <p:extLst>
      <p:ext uri="{BB962C8B-B14F-4D97-AF65-F5344CB8AC3E}">
        <p14:creationId xmlns:p14="http://schemas.microsoft.com/office/powerpoint/2010/main" val="3348628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3886203" y="8686801"/>
            <a:ext cx="2971800" cy="457200"/>
          </a:xfrm>
          <a:prstGeom prst="rect">
            <a:avLst/>
          </a:prstGeom>
          <a:noFill/>
          <a:ln w="9525">
            <a:noFill/>
            <a:miter lim="800000"/>
            <a:headEnd/>
            <a:tailEnd/>
          </a:ln>
        </p:spPr>
        <p:txBody>
          <a:bodyPr anchor="b">
            <a:prstTxWarp prst="textNoShape">
              <a:avLst/>
            </a:prstTxWarp>
          </a:bodyPr>
          <a:lstStyle/>
          <a:p>
            <a:pPr algn="r" eaLnBrk="0" fontAlgn="base" hangingPunct="0">
              <a:spcBef>
                <a:spcPct val="0"/>
              </a:spcBef>
              <a:spcAft>
                <a:spcPct val="0"/>
              </a:spcAft>
            </a:pPr>
            <a:fld id="{FA5D128A-3E69-5F44-A86B-D76C803C69A5}" type="slidenum">
              <a:rPr lang="en-GB" sz="1200" b="1">
                <a:solidFill>
                  <a:prstClr val="black"/>
                </a:solidFill>
                <a:latin typeface="Arial" charset="0"/>
                <a:ea typeface="ＭＳ Ｐゴシック" charset="-128"/>
              </a:rPr>
              <a:pPr algn="r" eaLnBrk="0" fontAlgn="base" hangingPunct="0">
                <a:spcBef>
                  <a:spcPct val="0"/>
                </a:spcBef>
                <a:spcAft>
                  <a:spcPct val="0"/>
                </a:spcAft>
              </a:pPr>
              <a:t>5</a:t>
            </a:fld>
            <a:endParaRPr lang="en-GB" sz="1200" b="1" dirty="0">
              <a:solidFill>
                <a:prstClr val="black"/>
              </a:solidFill>
              <a:latin typeface="Arial" charset="0"/>
              <a:ea typeface="ＭＳ Ｐゴシック" charset="-128"/>
            </a:endParaRPr>
          </a:p>
        </p:txBody>
      </p:sp>
      <p:sp>
        <p:nvSpPr>
          <p:cNvPr id="40963" name="Rectangle 7"/>
          <p:cNvSpPr txBox="1">
            <a:spLocks noGrp="1" noChangeArrowheads="1"/>
          </p:cNvSpPr>
          <p:nvPr/>
        </p:nvSpPr>
        <p:spPr bwMode="auto">
          <a:xfrm>
            <a:off x="3886203" y="8686801"/>
            <a:ext cx="2971800" cy="457200"/>
          </a:xfrm>
          <a:prstGeom prst="rect">
            <a:avLst/>
          </a:prstGeom>
          <a:noFill/>
          <a:ln w="9525">
            <a:noFill/>
            <a:miter lim="800000"/>
            <a:headEnd/>
            <a:tailEnd/>
          </a:ln>
        </p:spPr>
        <p:txBody>
          <a:bodyPr anchor="b">
            <a:prstTxWarp prst="textNoShape">
              <a:avLst/>
            </a:prstTxWarp>
          </a:bodyPr>
          <a:lstStyle/>
          <a:p>
            <a:pPr algn="r" fontAlgn="base">
              <a:spcBef>
                <a:spcPct val="0"/>
              </a:spcBef>
              <a:spcAft>
                <a:spcPct val="0"/>
              </a:spcAft>
            </a:pPr>
            <a:fld id="{143BC2B4-9EB5-4D47-BF2A-BE3B46079873}" type="slidenum">
              <a:rPr lang="en-GB" sz="1200">
                <a:solidFill>
                  <a:prstClr val="black"/>
                </a:solidFill>
                <a:latin typeface="Arial" charset="0"/>
                <a:ea typeface="ＭＳ Ｐゴシック" charset="-128"/>
              </a:rPr>
              <a:pPr algn="r" fontAlgn="base">
                <a:spcBef>
                  <a:spcPct val="0"/>
                </a:spcBef>
                <a:spcAft>
                  <a:spcPct val="0"/>
                </a:spcAft>
              </a:pPr>
              <a:t>5</a:t>
            </a:fld>
            <a:endParaRPr lang="en-GB" sz="1200" dirty="0">
              <a:solidFill>
                <a:prstClr val="black"/>
              </a:solidFill>
              <a:latin typeface="Arial" charset="0"/>
              <a:ea typeface="ＭＳ Ｐゴシック" charset="-128"/>
            </a:endParaRPr>
          </a:p>
        </p:txBody>
      </p:sp>
      <p:sp>
        <p:nvSpPr>
          <p:cNvPr id="40964" name="Rectangle 2"/>
          <p:cNvSpPr>
            <a:spLocks noGrp="1" noRot="1" noChangeAspect="1" noChangeArrowheads="1" noTextEdit="1"/>
          </p:cNvSpPr>
          <p:nvPr>
            <p:ph type="sldImg"/>
          </p:nvPr>
        </p:nvSpPr>
        <p:spPr>
          <a:xfrm>
            <a:off x="1143000" y="685800"/>
            <a:ext cx="4573588" cy="3430588"/>
          </a:xfrm>
          <a:solidFill>
            <a:srgbClr val="FFFFFF"/>
          </a:solidFill>
          <a:ln/>
        </p:spPr>
      </p:sp>
      <p:sp>
        <p:nvSpPr>
          <p:cNvPr id="40965" name="Rectangle 3"/>
          <p:cNvSpPr>
            <a:spLocks noGrp="1" noChangeArrowheads="1"/>
          </p:cNvSpPr>
          <p:nvPr>
            <p:ph type="body" idx="1"/>
          </p:nvPr>
        </p:nvSpPr>
        <p:spPr>
          <a:xfrm>
            <a:off x="685801" y="4343401"/>
            <a:ext cx="5486400" cy="4114800"/>
          </a:xfrm>
          <a:solidFill>
            <a:srgbClr val="FFFFFF"/>
          </a:solidFill>
          <a:ln>
            <a:solidFill>
              <a:srgbClr val="000000"/>
            </a:solidFill>
          </a:ln>
        </p:spPr>
        <p:txBody>
          <a:bodyPr/>
          <a:lstStyle/>
          <a:p>
            <a:pPr eaLnBrk="1" hangingPunct="1">
              <a:spcBef>
                <a:spcPct val="0"/>
              </a:spcBef>
            </a:pPr>
            <a:endParaRPr lang="en-US" sz="2400"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137619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297CB41C-0744-6743-8CF0-B2273F0D3840}" type="slidenum">
              <a:rPr lang="en-GB">
                <a:solidFill>
                  <a:prstClr val="black"/>
                </a:solidFill>
              </a:rPr>
              <a:pPr/>
              <a:t>6</a:t>
            </a:fld>
            <a:endParaRPr lang="en-GB">
              <a:solidFill>
                <a:prstClr val="black"/>
              </a:solidFill>
            </a:endParaRPr>
          </a:p>
        </p:txBody>
      </p:sp>
      <p:sp>
        <p:nvSpPr>
          <p:cNvPr id="32771" name="Rectangle 2"/>
          <p:cNvSpPr>
            <a:spLocks noGrp="1" noRot="1" noChangeAspect="1" noChangeArrowheads="1"/>
          </p:cNvSpPr>
          <p:nvPr>
            <p:ph type="sldImg"/>
          </p:nvPr>
        </p:nvSpPr>
        <p:spPr>
          <a:solidFill>
            <a:srgbClr val="FFFFFF"/>
          </a:solidFill>
          <a:ln/>
        </p:spPr>
      </p:sp>
      <p:sp>
        <p:nvSpPr>
          <p:cNvPr id="327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590014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F86FEB48-A73F-DF40-B351-798596E54F83}" type="slidenum">
              <a:rPr lang="en-GB">
                <a:solidFill>
                  <a:prstClr val="black"/>
                </a:solidFill>
              </a:rPr>
              <a:pPr/>
              <a:t>7</a:t>
            </a:fld>
            <a:endParaRPr lang="en-GB">
              <a:solidFill>
                <a:prstClr val="black"/>
              </a:solidFill>
            </a:endParaRPr>
          </a:p>
        </p:txBody>
      </p:sp>
      <p:sp>
        <p:nvSpPr>
          <p:cNvPr id="34819"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fontAlgn="base" hangingPunct="0">
              <a:spcBef>
                <a:spcPct val="0"/>
              </a:spcBef>
              <a:spcAft>
                <a:spcPct val="0"/>
              </a:spcAft>
            </a:pPr>
            <a:fld id="{454A460E-CC64-D142-BCBF-9AD3FECBD24F}" type="slidenum">
              <a:rPr lang="en-GB" sz="1200">
                <a:solidFill>
                  <a:prstClr val="black"/>
                </a:solidFill>
                <a:latin typeface="Arial" charset="0"/>
                <a:ea typeface="ＭＳ Ｐゴシック" charset="-128"/>
              </a:rPr>
              <a:pPr algn="r" eaLnBrk="0" fontAlgn="base" hangingPunct="0">
                <a:spcBef>
                  <a:spcPct val="0"/>
                </a:spcBef>
                <a:spcAft>
                  <a:spcPct val="0"/>
                </a:spcAft>
              </a:pPr>
              <a:t>7</a:t>
            </a:fld>
            <a:endParaRPr lang="en-GB" sz="1200">
              <a:solidFill>
                <a:prstClr val="black"/>
              </a:solidFill>
              <a:latin typeface="Arial" charset="0"/>
              <a:ea typeface="ＭＳ Ｐゴシック" charset="-128"/>
            </a:endParaRPr>
          </a:p>
        </p:txBody>
      </p:sp>
      <p:sp>
        <p:nvSpPr>
          <p:cNvPr id="34820" name="Rectangle 2"/>
          <p:cNvSpPr>
            <a:spLocks noGrp="1" noRot="1" noChangeAspect="1" noChangeArrowheads="1" noTextEdit="1"/>
          </p:cNvSpPr>
          <p:nvPr>
            <p:ph type="sldImg"/>
          </p:nvPr>
        </p:nvSpPr>
        <p:spPr>
          <a:solidFill>
            <a:srgbClr val="FFFFFF"/>
          </a:solidFill>
          <a:ln/>
        </p:spPr>
      </p:sp>
      <p:sp>
        <p:nvSpPr>
          <p:cNvPr id="34821"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CH">
                <a:latin typeface="Arial" charset="0"/>
                <a:ea typeface="ＭＳ Ｐゴシック" charset="-128"/>
                <a:cs typeface="ＭＳ Ｐゴシック" charset="-128"/>
              </a:rPr>
              <a:t>60 Grössenordnungen</a:t>
            </a:r>
          </a:p>
        </p:txBody>
      </p:sp>
    </p:spTree>
    <p:extLst>
      <p:ext uri="{BB962C8B-B14F-4D97-AF65-F5344CB8AC3E}">
        <p14:creationId xmlns:p14="http://schemas.microsoft.com/office/powerpoint/2010/main" val="2007017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prstClr val="black"/>
                </a:solidFill>
              </a:rPr>
              <a:pPr/>
              <a:t>8</a:t>
            </a:fld>
            <a:endParaRPr lang="en-GB">
              <a:solidFill>
                <a:prstClr val="black"/>
              </a:solidFill>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fontAlgn="base" hangingPunct="0">
              <a:spcBef>
                <a:spcPct val="0"/>
              </a:spcBef>
              <a:spcAft>
                <a:spcPct val="0"/>
              </a:spcAft>
            </a:pPr>
            <a:fld id="{B68E2002-60AE-2145-B876-134F9FFAC958}" type="slidenum">
              <a:rPr lang="en-GB" sz="1200">
                <a:solidFill>
                  <a:prstClr val="black"/>
                </a:solidFill>
                <a:latin typeface="Arial" charset="0"/>
                <a:ea typeface="ＭＳ Ｐゴシック" charset="-128"/>
              </a:rPr>
              <a:pPr algn="r" eaLnBrk="0" fontAlgn="base" hangingPunct="0">
                <a:spcBef>
                  <a:spcPct val="0"/>
                </a:spcBef>
                <a:spcAft>
                  <a:spcPct val="0"/>
                </a:spcAft>
              </a:pPr>
              <a:t>8</a:t>
            </a:fld>
            <a:endParaRPr lang="en-GB" sz="1200">
              <a:solidFill>
                <a:prstClr val="black"/>
              </a:solidFill>
              <a:latin typeface="Arial" charset="0"/>
              <a:ea typeface="ＭＳ Ｐゴシック" charset="-128"/>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2964400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11T</a:t>
            </a:r>
            <a:r>
              <a:rPr lang="en-US" baseline="0" dirty="0" smtClean="0"/>
              <a:t> dipole project is staged</a:t>
            </a:r>
            <a:endParaRPr lang="en-US"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85EA8DC-45FA-42FB-B291-2E84CFDFCEDF}" type="slidenum">
              <a:rPr lang="en-GB" smtClean="0"/>
              <a:t>11</a:t>
            </a:fld>
            <a:endParaRPr lang="en-GB"/>
          </a:p>
        </p:txBody>
      </p:sp>
    </p:spTree>
    <p:extLst>
      <p:ext uri="{BB962C8B-B14F-4D97-AF65-F5344CB8AC3E}">
        <p14:creationId xmlns:p14="http://schemas.microsoft.com/office/powerpoint/2010/main" val="35860784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6/10/2015</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6/10/2015</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6/10/2015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6/10/2015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dirty="0"/>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6219566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95380806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2255235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2813"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875213" y="1295400"/>
            <a:ext cx="3811587"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25667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08602308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063174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725684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218606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556131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0579069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5" y="152400"/>
            <a:ext cx="1952625" cy="5943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71538" y="152400"/>
            <a:ext cx="5710237"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3739210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base">
              <a:spcBef>
                <a:spcPct val="0"/>
              </a:spcBef>
              <a:spcAft>
                <a:spcPct val="0"/>
              </a:spcAft>
            </a:pPr>
            <a:fld id="{BAFA8C01-0A37-2448-9BA5-7289468EE6BE}" type="datetimeFigureOut">
              <a:rPr lang="en-US" sz="2400" smtClean="0">
                <a:solidFill>
                  <a:srgbClr val="000000"/>
                </a:solidFill>
                <a:latin typeface="Arial" charset="0"/>
                <a:ea typeface="ＭＳ Ｐゴシック" charset="-128"/>
              </a:rPr>
              <a:pPr fontAlgn="base">
                <a:spcBef>
                  <a:spcPct val="0"/>
                </a:spcBef>
                <a:spcAft>
                  <a:spcPct val="0"/>
                </a:spcAft>
              </a:pPr>
              <a:t>6/10/2015</a:t>
            </a:fld>
            <a:endParaRPr lang="en-US" sz="2400">
              <a:solidFill>
                <a:srgbClr val="000000"/>
              </a:solidFill>
              <a:latin typeface="Arial" charset="0"/>
              <a:ea typeface="ＭＳ Ｐゴシック" charset="-128"/>
            </a:endParaRP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F73B2E-1C2D-D240-9120-9C4B082A013B}" type="slidenum">
              <a:rPr lang="en-US" smtClean="0"/>
              <a:pPr/>
              <a:t>‹#›</a:t>
            </a:fld>
            <a:endParaRPr lang="en-US"/>
          </a:p>
        </p:txBody>
      </p:sp>
    </p:spTree>
    <p:extLst>
      <p:ext uri="{BB962C8B-B14F-4D97-AF65-F5344CB8AC3E}">
        <p14:creationId xmlns:p14="http://schemas.microsoft.com/office/powerpoint/2010/main" val="1779933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3" name="Image 2" descr="LOGO-60-shadow.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825660" y="1053046"/>
            <a:ext cx="5492679" cy="4748942"/>
          </a:xfrm>
          <a:prstGeom prst="rect">
            <a:avLst/>
          </a:prstGeom>
        </p:spPr>
      </p:pic>
    </p:spTree>
    <p:extLst>
      <p:ext uri="{BB962C8B-B14F-4D97-AF65-F5344CB8AC3E}">
        <p14:creationId xmlns:p14="http://schemas.microsoft.com/office/powerpoint/2010/main" val="315922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6/10/2015</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0" name="Titre 1"/>
          <p:cNvSpPr txBox="1">
            <a:spLocks/>
          </p:cNvSpPr>
          <p:nvPr userDrawn="1"/>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dirty="0" smtClean="0"/>
              <a:t>Click to edit Master title style</a:t>
            </a:r>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0" name="Titre 1"/>
          <p:cNvSpPr txBox="1">
            <a:spLocks/>
          </p:cNvSpPr>
          <p:nvPr userDrawn="1"/>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dirty="0" smtClean="0"/>
              <a:t>Click to edit Master title style</a:t>
            </a:r>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6/10/2015</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6/10/2015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7.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6/10/2015</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LOGO-60-CERN.png"/>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301069" y="5986682"/>
            <a:ext cx="2016681" cy="871318"/>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82" r:id="rId3"/>
    <p:sldLayoutId id="2147483677" r:id="rId4"/>
    <p:sldLayoutId id="2147483678" r:id="rId5"/>
    <p:sldLayoutId id="2147483681" r:id="rId6"/>
    <p:sldLayoutId id="2147483680" r:id="rId7"/>
    <p:sldLayoutId id="2147483679" r:id="rId8"/>
    <p:sldLayoutId id="2147483664" r:id="rId9"/>
    <p:sldLayoutId id="2147483665" r:id="rId10"/>
    <p:sldLayoutId id="2147483667" r:id="rId11"/>
    <p:sldLayoutId id="2147483668" r:id="rId12"/>
    <p:sldLayoutId id="2147483669" r:id="rId13"/>
    <p:sldLayoutId id="2147483697" r:id="rId14"/>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71538" y="15240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912813" y="1295400"/>
            <a:ext cx="777398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40" name="Rectangle 68"/>
          <p:cNvSpPr>
            <a:spLocks noGrp="1" noChangeArrowheads="1"/>
          </p:cNvSpPr>
          <p:nvPr>
            <p:ph type="ftr" sz="quarter" idx="3"/>
          </p:nvPr>
        </p:nvSpPr>
        <p:spPr bwMode="auto">
          <a:xfrm>
            <a:off x="2667000" y="6400800"/>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0967A4"/>
                </a:solidFill>
                <a:latin typeface="Helvetica" pitchFamily="-111" charset="0"/>
                <a:ea typeface="ＭＳ Ｐゴシック" pitchFamily="-111" charset="-128"/>
                <a:cs typeface="ＭＳ Ｐゴシック" pitchFamily="-111" charset="-128"/>
              </a:defRPr>
            </a:lvl1pPr>
          </a:lstStyle>
          <a:p>
            <a:pPr fontAlgn="base">
              <a:spcBef>
                <a:spcPct val="0"/>
              </a:spcBef>
              <a:spcAft>
                <a:spcPct val="0"/>
              </a:spcAft>
              <a:defRPr/>
            </a:pPr>
            <a:r>
              <a:rPr lang="en-US" smtClean="0"/>
              <a:t>CERN / January 2011</a:t>
            </a:r>
            <a:endParaRPr lang="en-US" dirty="0"/>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967A4"/>
                </a:solidFill>
                <a:latin typeface="Helvetica" pitchFamily="-111" charset="0"/>
                <a:ea typeface="ＭＳ Ｐゴシック" pitchFamily="-111" charset="-128"/>
                <a:cs typeface="ＭＳ Ｐゴシック" pitchFamily="-111" charset="-128"/>
              </a:defRPr>
            </a:lvl1pPr>
          </a:lstStyle>
          <a:p>
            <a:pPr fontAlgn="base">
              <a:spcBef>
                <a:spcPct val="0"/>
              </a:spcBef>
              <a:spcAft>
                <a:spcPct val="0"/>
              </a:spcAft>
              <a:defRPr/>
            </a:pPr>
            <a:fld id="{BCD80EBE-9844-8249-A766-B820430A377D}" type="slidenum">
              <a:rPr lang="en-US"/>
              <a:pPr fontAlgn="base">
                <a:spcBef>
                  <a:spcPct val="0"/>
                </a:spcBef>
                <a:spcAft>
                  <a:spcPct val="0"/>
                </a:spcAft>
                <a:defRPr/>
              </a:pPr>
              <a:t>‹#›</a:t>
            </a:fld>
            <a:endParaRPr lang="en-US"/>
          </a:p>
        </p:txBody>
      </p:sp>
      <p:pic>
        <p:nvPicPr>
          <p:cNvPr id="1030" name="Picture 17" descr="CERNlogo-bleu"/>
          <p:cNvPicPr>
            <a:picLocks noChangeAspect="1" noChangeArrowheads="1"/>
          </p:cNvPicPr>
          <p:nvPr userDrawn="1"/>
        </p:nvPicPr>
        <p:blipFill>
          <a:blip r:embed="rId13">
            <a:clrChange>
              <a:clrFrom>
                <a:srgbClr val="FFFFFF"/>
              </a:clrFrom>
              <a:clrTo>
                <a:srgbClr val="FFFFFF">
                  <a:alpha val="0"/>
                </a:srgbClr>
              </a:clrTo>
            </a:clrChange>
          </a:blip>
          <a:srcRect/>
          <a:stretch>
            <a:fillRect/>
          </a:stretch>
        </p:blipFill>
        <p:spPr bwMode="auto">
          <a:xfrm>
            <a:off x="381000" y="6324600"/>
            <a:ext cx="533400" cy="512763"/>
          </a:xfrm>
          <a:prstGeom prst="rect">
            <a:avLst/>
          </a:prstGeom>
          <a:noFill/>
          <a:ln w="9525">
            <a:noFill/>
            <a:miter lim="800000"/>
            <a:headEnd/>
            <a:tailEnd/>
          </a:ln>
        </p:spPr>
      </p:pic>
      <p:sp>
        <p:nvSpPr>
          <p:cNvPr id="3143" name="Line 71"/>
          <p:cNvSpPr>
            <a:spLocks noChangeShapeType="1"/>
          </p:cNvSpPr>
          <p:nvPr userDrawn="1"/>
        </p:nvSpPr>
        <p:spPr bwMode="auto">
          <a:xfrm>
            <a:off x="1066800" y="6324600"/>
            <a:ext cx="7239000" cy="0"/>
          </a:xfrm>
          <a:prstGeom prst="line">
            <a:avLst/>
          </a:prstGeom>
          <a:noFill/>
          <a:ln w="12700">
            <a:solidFill>
              <a:srgbClr val="0967A4">
                <a:alpha val="74001"/>
              </a:srgbClr>
            </a:solidFill>
            <a:round/>
            <a:headEnd/>
            <a:tailEnd/>
          </a:ln>
          <a:effectLst/>
        </p:spPr>
        <p:txBody>
          <a:bodyPr wrap="none" anchor="ctr">
            <a:prstTxWarp prst="textNoShape">
              <a:avLst/>
            </a:prstTxWarp>
          </a:bodyPr>
          <a:lstStyle/>
          <a:p>
            <a:pPr eaLnBrk="0" fontAlgn="base" hangingPunct="0">
              <a:spcBef>
                <a:spcPct val="0"/>
              </a:spcBef>
              <a:spcAft>
                <a:spcPct val="0"/>
              </a:spcAft>
              <a:defRPr/>
            </a:pPr>
            <a:endParaRPr lang="en-GB" sz="2400">
              <a:solidFill>
                <a:srgbClr val="000000"/>
              </a:solidFill>
              <a:latin typeface="Arial" pitchFamily="19" charset="0"/>
              <a:ea typeface="ＭＳ Ｐゴシック" pitchFamily="19" charset="-128"/>
              <a:cs typeface="ＭＳ Ｐゴシック" pitchFamily="19" charset="-128"/>
            </a:endParaRPr>
          </a:p>
        </p:txBody>
      </p:sp>
      <p:sp>
        <p:nvSpPr>
          <p:cNvPr id="3146" name="Rectangle 74"/>
          <p:cNvSpPr>
            <a:spLocks noChangeArrowheads="1"/>
          </p:cNvSpPr>
          <p:nvPr userDrawn="1"/>
        </p:nvSpPr>
        <p:spPr bwMode="auto">
          <a:xfrm>
            <a:off x="0" y="990600"/>
            <a:ext cx="7018338" cy="76200"/>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fontAlgn="base">
              <a:spcBef>
                <a:spcPct val="0"/>
              </a:spcBef>
              <a:spcAft>
                <a:spcPct val="0"/>
              </a:spcAft>
              <a:defRPr/>
            </a:pPr>
            <a:endParaRPr kumimoji="1" lang="en-US" sz="2400">
              <a:solidFill>
                <a:srgbClr val="000000"/>
              </a:solidFill>
              <a:ea typeface="ＭＳ Ｐゴシック" pitchFamily="-111" charset="-128"/>
              <a:cs typeface="ＭＳ Ｐゴシック" pitchFamily="-111" charset="-128"/>
            </a:endParaRPr>
          </a:p>
        </p:txBody>
      </p:sp>
      <p:sp>
        <p:nvSpPr>
          <p:cNvPr id="9" name="Rectangle 1042"/>
          <p:cNvSpPr>
            <a:spLocks noChangeArrowheads="1"/>
          </p:cNvSpPr>
          <p:nvPr userDrawn="1"/>
        </p:nvSpPr>
        <p:spPr bwMode="auto">
          <a:xfrm>
            <a:off x="0" y="3175"/>
            <a:ext cx="9144000" cy="6858000"/>
          </a:xfrm>
          <a:prstGeom prst="rect">
            <a:avLst/>
          </a:prstGeom>
          <a:gradFill flip="none" rotWithShape="1">
            <a:gsLst>
              <a:gs pos="0">
                <a:schemeClr val="tx2"/>
              </a:gs>
              <a:gs pos="74000">
                <a:schemeClr val="tx2">
                  <a:lumMod val="50000"/>
                </a:schemeClr>
              </a:gs>
              <a:gs pos="99000">
                <a:srgbClr val="000F20"/>
              </a:gs>
            </a:gsLst>
            <a:path path="shape">
              <a:fillToRect l="50000" t="50000" r="50000" b="50000"/>
            </a:path>
            <a:tileRect/>
          </a:gradFill>
          <a:ln w="9525">
            <a:noFill/>
            <a:miter lim="800000"/>
            <a:headEnd/>
            <a:tailEnd/>
          </a:ln>
        </p:spPr>
        <p:txBody>
          <a:bodyP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pic>
        <p:nvPicPr>
          <p:cNvPr id="12" name="Picture 11" descr="cern_logo_1.png"/>
          <p:cNvPicPr>
            <a:picLocks noChangeAspect="1"/>
          </p:cNvPicPr>
          <p:nvPr userDrawn="1"/>
        </p:nvPicPr>
        <p:blipFill>
          <a:blip r:embed="rId14"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extLst>
      <p:ext uri="{BB962C8B-B14F-4D97-AF65-F5344CB8AC3E}">
        <p14:creationId xmlns:p14="http://schemas.microsoft.com/office/powerpoint/2010/main" val="333655270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pitchFamily="19" charset="0"/>
        </a:defRPr>
      </a:lvl6pPr>
      <a:lvl7pPr marL="914400" algn="l" rtl="0" fontAlgn="base">
        <a:spcBef>
          <a:spcPct val="0"/>
        </a:spcBef>
        <a:spcAft>
          <a:spcPct val="0"/>
        </a:spcAft>
        <a:defRPr sz="4000">
          <a:solidFill>
            <a:schemeClr val="hlink"/>
          </a:solidFill>
          <a:latin typeface="Helvetica" pitchFamily="19" charset="0"/>
        </a:defRPr>
      </a:lvl7pPr>
      <a:lvl8pPr marL="1371600" algn="l" rtl="0" fontAlgn="base">
        <a:spcBef>
          <a:spcPct val="0"/>
        </a:spcBef>
        <a:spcAft>
          <a:spcPct val="0"/>
        </a:spcAft>
        <a:defRPr sz="4000">
          <a:solidFill>
            <a:schemeClr val="hlink"/>
          </a:solidFill>
          <a:latin typeface="Helvetica" pitchFamily="19" charset="0"/>
        </a:defRPr>
      </a:lvl8pPr>
      <a:lvl9pPr marL="1828800" algn="l" rtl="0" fontAlgn="base">
        <a:spcBef>
          <a:spcPct val="0"/>
        </a:spcBef>
        <a:spcAft>
          <a:spcPct val="0"/>
        </a:spcAft>
        <a:defRPr sz="4000">
          <a:solidFill>
            <a:schemeClr val="hlink"/>
          </a:solidFill>
          <a:latin typeface="Helvetica" pitchFamily="19" charset="0"/>
        </a:defRPr>
      </a:lvl9pPr>
    </p:titleStyle>
    <p:body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19"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19" charset="-128"/>
        </a:defRPr>
      </a:lvl3pPr>
      <a:lvl4pPr marL="1600200" indent="-228600" algn="l" rtl="0" eaLnBrk="0" fontAlgn="base" hangingPunct="0">
        <a:spcBef>
          <a:spcPct val="20000"/>
        </a:spcBef>
        <a:spcAft>
          <a:spcPct val="0"/>
        </a:spcAft>
        <a:buClr>
          <a:schemeClr val="hlink"/>
        </a:buClr>
        <a:buChar char="•"/>
        <a:defRPr sz="2000">
          <a:solidFill>
            <a:schemeClr val="tx2"/>
          </a:solidFill>
          <a:latin typeface="+mn-lt"/>
          <a:ea typeface="ＭＳ Ｐゴシック" pitchFamily="19" charset="-128"/>
        </a:defRPr>
      </a:lvl4pPr>
      <a:lvl5pPr marL="2057400" indent="-22860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pitchFamily="19"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8.xml"/><Relationship Id="rId6" Type="http://schemas.openxmlformats.org/officeDocument/2006/relationships/image" Target="../media/image42.jpeg"/><Relationship Id="rId5" Type="http://schemas.openxmlformats.org/officeDocument/2006/relationships/image" Target="../media/image41.png"/><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8.xml"/><Relationship Id="rId4" Type="http://schemas.openxmlformats.org/officeDocument/2006/relationships/image" Target="../media/image46.jpeg"/></Relationships>
</file>

<file path=ppt/slides/_rels/slide13.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image" Target="../media/image48.jpeg"/><Relationship Id="rId7" Type="http://schemas.openxmlformats.org/officeDocument/2006/relationships/image" Target="../media/image52.jpeg"/><Relationship Id="rId2" Type="http://schemas.openxmlformats.org/officeDocument/2006/relationships/image" Target="../media/image47.png"/><Relationship Id="rId1" Type="http://schemas.openxmlformats.org/officeDocument/2006/relationships/slideLayout" Target="../slideLayouts/slideLayout8.xml"/><Relationship Id="rId6" Type="http://schemas.openxmlformats.org/officeDocument/2006/relationships/image" Target="../media/image51.jpeg"/><Relationship Id="rId11" Type="http://schemas.openxmlformats.org/officeDocument/2006/relationships/image" Target="../media/image56.png"/><Relationship Id="rId5" Type="http://schemas.openxmlformats.org/officeDocument/2006/relationships/image" Target="../media/image50.jpeg"/><Relationship Id="rId10" Type="http://schemas.openxmlformats.org/officeDocument/2006/relationships/image" Target="../media/image55.jpeg"/><Relationship Id="rId4" Type="http://schemas.openxmlformats.org/officeDocument/2006/relationships/image" Target="../media/image49.jpeg"/><Relationship Id="rId9" Type="http://schemas.openxmlformats.org/officeDocument/2006/relationships/image" Target="../media/image54.jpeg"/></Relationships>
</file>

<file path=ppt/slides/_rels/slide1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8.xml"/><Relationship Id="rId5" Type="http://schemas.openxmlformats.org/officeDocument/2006/relationships/image" Target="../media/image60.png"/><Relationship Id="rId4" Type="http://schemas.openxmlformats.org/officeDocument/2006/relationships/image" Target="../media/image59.jpeg"/></Relationships>
</file>

<file path=ppt/slides/_rels/slide1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61.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0.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0.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0.jpeg"/><Relationship Id="rId2" Type="http://schemas.openxmlformats.org/officeDocument/2006/relationships/notesSlide" Target="../notesSlides/notesSlide5.xml"/><Relationship Id="rId1" Type="http://schemas.openxmlformats.org/officeDocument/2006/relationships/slideLayout" Target="../slideLayouts/slideLayout20.xml"/><Relationship Id="rId6" Type="http://schemas.openxmlformats.org/officeDocument/2006/relationships/image" Target="../media/image25.png"/><Relationship Id="rId11" Type="http://schemas.openxmlformats.org/officeDocument/2006/relationships/image" Target="../media/image10.png"/><Relationship Id="rId5" Type="http://schemas.openxmlformats.org/officeDocument/2006/relationships/image" Target="../media/image24.png"/><Relationship Id="rId10" Type="http://schemas.openxmlformats.org/officeDocument/2006/relationships/image" Target="../media/image29.jpeg"/><Relationship Id="rId4" Type="http://schemas.openxmlformats.org/officeDocument/2006/relationships/image" Target="../media/image23.png"/><Relationship Id="rId9" Type="http://schemas.openxmlformats.org/officeDocument/2006/relationships/image" Target="../media/image28.jpeg"/></Relationships>
</file>

<file path=ppt/slides/_rels/slide8.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9.jpeg"/><Relationship Id="rId7"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20.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jpeg"/><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59615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3492"/>
            <a:ext cx="9144000" cy="940443"/>
          </a:xfrm>
        </p:spPr>
        <p:txBody>
          <a:bodyPr>
            <a:normAutofit fontScale="90000"/>
          </a:bodyPr>
          <a:lstStyle/>
          <a:p>
            <a:pPr algn="ctr"/>
            <a:r>
              <a:rPr lang="en-US" dirty="0" err="1" smtClean="0"/>
              <a:t>Englert</a:t>
            </a:r>
            <a:r>
              <a:rPr lang="en-US" dirty="0" smtClean="0"/>
              <a:t> </a:t>
            </a:r>
            <a:r>
              <a:rPr lang="en-US" dirty="0"/>
              <a:t>– Higgs </a:t>
            </a:r>
            <a:r>
              <a:rPr lang="en-US" dirty="0" smtClean="0"/>
              <a:t>– </a:t>
            </a:r>
            <a:r>
              <a:rPr lang="en-US" dirty="0" err="1" smtClean="0"/>
              <a:t>Brout</a:t>
            </a:r>
            <a:r>
              <a:rPr lang="en-US" dirty="0" smtClean="0"/>
              <a:t> mechanism </a:t>
            </a:r>
            <a:r>
              <a:rPr lang="en-US" dirty="0"/>
              <a:t>2013 Nobel Prize</a:t>
            </a:r>
          </a:p>
        </p:txBody>
      </p:sp>
      <p:sp>
        <p:nvSpPr>
          <p:cNvPr id="4" name="Date Placeholder 3"/>
          <p:cNvSpPr>
            <a:spLocks noGrp="1"/>
          </p:cNvSpPr>
          <p:nvPr>
            <p:ph type="dt" sz="half" idx="2"/>
          </p:nvPr>
        </p:nvSpPr>
        <p:spPr/>
        <p:txBody>
          <a:bodyPr/>
          <a:lstStyle/>
          <a:p>
            <a:fld id="{B4BFD808-6B56-4447-9401-2398D08EE3C0}" type="datetime1">
              <a:rPr lang="en-US" smtClean="0"/>
              <a:pPr/>
              <a:t>6/10/2015</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sp>
        <p:nvSpPr>
          <p:cNvPr id="7" name="Slide Number Placeholder 1"/>
          <p:cNvSpPr txBox="1">
            <a:spLocks/>
          </p:cNvSpPr>
          <p:nvPr/>
        </p:nvSpPr>
        <p:spPr>
          <a:xfrm>
            <a:off x="8686800" y="6537960"/>
            <a:ext cx="4572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mtClean="0">
                <a:solidFill>
                  <a:prstClr val="black"/>
                </a:solidFill>
                <a:latin typeface="Calibri"/>
              </a:rPr>
              <a:pPr/>
              <a:t>10</a:t>
            </a:fld>
            <a:endParaRPr lang="en-US">
              <a:solidFill>
                <a:prstClr val="black"/>
              </a:solidFill>
              <a:latin typeface="Calibri"/>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369963"/>
            <a:ext cx="1560044" cy="2185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6050" y="1393516"/>
            <a:ext cx="1560044" cy="2185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4502" y="1393516"/>
            <a:ext cx="3818680" cy="2162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114300" y="3629389"/>
            <a:ext cx="5918200" cy="2677656"/>
          </a:xfrm>
          <a:prstGeom prst="rect">
            <a:avLst/>
          </a:prstGeom>
          <a:solidFill>
            <a:srgbClr val="8064A2"/>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smtClean="0">
                <a:ln>
                  <a:noFill/>
                </a:ln>
                <a:solidFill>
                  <a:prstClr val="white"/>
                </a:solidFill>
                <a:effectLst/>
                <a:uLnTx/>
                <a:uFillTx/>
                <a:latin typeface="Calibri"/>
                <a:ea typeface="+mn-ea"/>
                <a:cs typeface="+mn-cs"/>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p>
        </p:txBody>
      </p:sp>
      <p:pic>
        <p:nvPicPr>
          <p:cNvPr id="13" name="Picture 5"/>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493000" y="1393516"/>
            <a:ext cx="1562100" cy="21230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13"/>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032500" y="3980080"/>
            <a:ext cx="3105149" cy="2071578"/>
          </a:xfrm>
          <a:prstGeom prst="rect">
            <a:avLst/>
          </a:prstGeom>
        </p:spPr>
      </p:pic>
    </p:spTree>
    <p:extLst>
      <p:ext uri="{BB962C8B-B14F-4D97-AF65-F5344CB8AC3E}">
        <p14:creationId xmlns:p14="http://schemas.microsoft.com/office/powerpoint/2010/main" val="3781734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HL-LHC Project Plan</a:t>
            </a:r>
            <a:endParaRPr lang="en-US" dirty="0"/>
          </a:p>
        </p:txBody>
      </p:sp>
      <p:sp>
        <p:nvSpPr>
          <p:cNvPr id="3" name="Content Placeholder 2"/>
          <p:cNvSpPr>
            <a:spLocks noGrp="1"/>
          </p:cNvSpPr>
          <p:nvPr>
            <p:ph idx="1"/>
          </p:nvPr>
        </p:nvSpPr>
        <p:spPr>
          <a:xfrm>
            <a:off x="457200" y="5301208"/>
            <a:ext cx="8226854" cy="691822"/>
          </a:xfrm>
        </p:spPr>
        <p:txBody>
          <a:bodyPr/>
          <a:lstStyle/>
          <a:p>
            <a:endParaRPr lang="en-US" dirty="0"/>
          </a:p>
        </p:txBody>
      </p:sp>
      <p:pic>
        <p:nvPicPr>
          <p:cNvPr id="4" name="Picture 3"/>
          <p:cNvPicPr>
            <a:picLocks noChangeAspect="1"/>
          </p:cNvPicPr>
          <p:nvPr/>
        </p:nvPicPr>
        <p:blipFill>
          <a:blip r:embed="rId3"/>
          <a:stretch>
            <a:fillRect/>
          </a:stretch>
        </p:blipFill>
        <p:spPr>
          <a:xfrm>
            <a:off x="0" y="1241610"/>
            <a:ext cx="9144793" cy="4779678"/>
          </a:xfrm>
          <a:prstGeom prst="rect">
            <a:avLst/>
          </a:prstGeom>
        </p:spPr>
      </p:pic>
      <p:sp>
        <p:nvSpPr>
          <p:cNvPr id="5" name="TextBox 4"/>
          <p:cNvSpPr txBox="1"/>
          <p:nvPr/>
        </p:nvSpPr>
        <p:spPr>
          <a:xfrm>
            <a:off x="6624000" y="5874666"/>
            <a:ext cx="2520000" cy="380480"/>
          </a:xfrm>
          <a:prstGeom prst="rect">
            <a:avLst/>
          </a:prstGeom>
          <a:noFill/>
        </p:spPr>
        <p:txBody>
          <a:bodyPr wrap="square" lIns="36000" tIns="36000" rIns="36000" bIns="36000" rtlCol="0" anchor="ctr" anchorCtr="0">
            <a:spAutoFit/>
          </a:bodyPr>
          <a:lstStyle/>
          <a:p>
            <a:pPr algn="ctr"/>
            <a:r>
              <a:rPr lang="en-US" sz="2000" i="1" dirty="0" smtClean="0"/>
              <a:t>Courtesy L. Rossi</a:t>
            </a:r>
            <a:endParaRPr lang="en-US" sz="2000" i="1" dirty="0"/>
          </a:p>
        </p:txBody>
      </p:sp>
      <p:cxnSp>
        <p:nvCxnSpPr>
          <p:cNvPr id="7" name="Straight Arrow Connector 6"/>
          <p:cNvCxnSpPr/>
          <p:nvPr/>
        </p:nvCxnSpPr>
        <p:spPr>
          <a:xfrm>
            <a:off x="2520000" y="1340768"/>
            <a:ext cx="0" cy="4533898"/>
          </a:xfrm>
          <a:prstGeom prst="straightConnector1">
            <a:avLst/>
          </a:prstGeom>
          <a:ln w="31750">
            <a:solidFill>
              <a:srgbClr val="C00000"/>
            </a:solidFill>
            <a:prstDash val="sysDash"/>
            <a:tailEnd type="arrow"/>
          </a:ln>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943936" y="5874666"/>
            <a:ext cx="1152128" cy="338554"/>
          </a:xfrm>
          <a:prstGeom prst="rect">
            <a:avLst/>
          </a:prstGeom>
          <a:noFill/>
        </p:spPr>
        <p:txBody>
          <a:bodyPr wrap="square" rtlCol="0">
            <a:spAutoFit/>
          </a:bodyPr>
          <a:lstStyle/>
          <a:p>
            <a:pPr algn="ctr"/>
            <a:r>
              <a:rPr lang="en-US" sz="1600" b="1" dirty="0" smtClean="0">
                <a:solidFill>
                  <a:srgbClr val="C00000"/>
                </a:solidFill>
              </a:rPr>
              <a:t>TODAY</a:t>
            </a:r>
            <a:endParaRPr lang="en-US" sz="1600" b="1" dirty="0">
              <a:solidFill>
                <a:srgbClr val="C00000"/>
              </a:solidFill>
            </a:endParaRPr>
          </a:p>
        </p:txBody>
      </p:sp>
      <p:sp>
        <p:nvSpPr>
          <p:cNvPr id="6" name="Line Callout 2 5"/>
          <p:cNvSpPr/>
          <p:nvPr/>
        </p:nvSpPr>
        <p:spPr>
          <a:xfrm>
            <a:off x="4139952" y="980728"/>
            <a:ext cx="4608512" cy="334779"/>
          </a:xfrm>
          <a:prstGeom prst="borderCallout2">
            <a:avLst>
              <a:gd name="adj1" fmla="val 49325"/>
              <a:gd name="adj2" fmla="val -1797"/>
              <a:gd name="adj3" fmla="val 49325"/>
              <a:gd name="adj4" fmla="val -8630"/>
              <a:gd name="adj5" fmla="val 300661"/>
              <a:gd name="adj6" fmla="val -11288"/>
            </a:avLst>
          </a:prstGeom>
          <a:solidFill>
            <a:schemeClr val="tx1">
              <a:alpha val="5000"/>
            </a:schemeClr>
          </a:solidFill>
          <a:ln w="19050">
            <a:solidFill>
              <a:schemeClr val="tx1"/>
            </a:solidFill>
            <a:tailEnd type="stealth" w="med" len="lg"/>
          </a:ln>
          <a:effectLst/>
        </p:spPr>
        <p:style>
          <a:lnRef idx="1">
            <a:schemeClr val="accent1"/>
          </a:lnRef>
          <a:fillRef idx="3">
            <a:schemeClr val="accent1"/>
          </a:fillRef>
          <a:effectRef idx="2">
            <a:schemeClr val="accent1"/>
          </a:effectRef>
          <a:fontRef idx="minor">
            <a:schemeClr val="lt1"/>
          </a:fontRef>
        </p:style>
        <p:txBody>
          <a:bodyPr lIns="72000" tIns="36000" rIns="36000" bIns="36000" rtlCol="0" anchor="ctr"/>
          <a:lstStyle/>
          <a:p>
            <a:r>
              <a:rPr lang="en-US" dirty="0" smtClean="0">
                <a:solidFill>
                  <a:schemeClr val="tx1"/>
                </a:solidFill>
              </a:rPr>
              <a:t>IP2, 2 </a:t>
            </a:r>
            <a:r>
              <a:rPr lang="en-US" dirty="0" err="1" smtClean="0">
                <a:solidFill>
                  <a:schemeClr val="tx1"/>
                </a:solidFill>
              </a:rPr>
              <a:t>cryo</a:t>
            </a:r>
            <a:r>
              <a:rPr lang="en-US" dirty="0" smtClean="0">
                <a:solidFill>
                  <a:schemeClr val="tx1"/>
                </a:solidFill>
              </a:rPr>
              <a:t>-assemblies, with 4 x 11T dipoles</a:t>
            </a:r>
            <a:endParaRPr lang="en-US" dirty="0">
              <a:solidFill>
                <a:schemeClr val="tx1"/>
              </a:solidFill>
            </a:endParaRPr>
          </a:p>
        </p:txBody>
      </p:sp>
      <p:sp>
        <p:nvSpPr>
          <p:cNvPr id="12" name="Line Callout 2 11"/>
          <p:cNvSpPr/>
          <p:nvPr/>
        </p:nvSpPr>
        <p:spPr>
          <a:xfrm>
            <a:off x="5282160" y="4149080"/>
            <a:ext cx="2880320" cy="864096"/>
          </a:xfrm>
          <a:prstGeom prst="borderCallout2">
            <a:avLst>
              <a:gd name="adj1" fmla="val 49325"/>
              <a:gd name="adj2" fmla="val -1797"/>
              <a:gd name="adj3" fmla="val 49325"/>
              <a:gd name="adj4" fmla="val -8630"/>
              <a:gd name="adj5" fmla="val -43021"/>
              <a:gd name="adj6" fmla="val -17292"/>
            </a:avLst>
          </a:prstGeom>
          <a:solidFill>
            <a:schemeClr val="tx1">
              <a:alpha val="5000"/>
            </a:schemeClr>
          </a:solidFill>
          <a:ln w="19050">
            <a:solidFill>
              <a:schemeClr val="tx1"/>
            </a:solidFill>
            <a:tailEnd type="stealth" w="med" len="lg"/>
          </a:ln>
          <a:effectLst/>
        </p:spPr>
        <p:style>
          <a:lnRef idx="1">
            <a:schemeClr val="accent1"/>
          </a:lnRef>
          <a:fillRef idx="3">
            <a:schemeClr val="accent1"/>
          </a:fillRef>
          <a:effectRef idx="2">
            <a:schemeClr val="accent1"/>
          </a:effectRef>
          <a:fontRef idx="minor">
            <a:schemeClr val="lt1"/>
          </a:fontRef>
        </p:style>
        <p:txBody>
          <a:bodyPr lIns="72000" tIns="36000" rIns="36000" bIns="36000" rtlCol="0" anchor="ctr"/>
          <a:lstStyle/>
          <a:p>
            <a:r>
              <a:rPr lang="en-US" dirty="0" smtClean="0">
                <a:solidFill>
                  <a:schemeClr val="tx1"/>
                </a:solidFill>
              </a:rPr>
              <a:t>IP1, 5, and 7, up to 8 </a:t>
            </a:r>
            <a:r>
              <a:rPr lang="en-US" dirty="0" err="1" smtClean="0">
                <a:solidFill>
                  <a:schemeClr val="tx1"/>
                </a:solidFill>
              </a:rPr>
              <a:t>cryo</a:t>
            </a:r>
            <a:r>
              <a:rPr lang="en-US" dirty="0" smtClean="0">
                <a:solidFill>
                  <a:schemeClr val="tx1"/>
                </a:solidFill>
              </a:rPr>
              <a:t>-assemblies, with 16 x 11T dipoles</a:t>
            </a:r>
            <a:endParaRPr lang="en-US" dirty="0">
              <a:solidFill>
                <a:schemeClr val="tx1"/>
              </a:solidFill>
            </a:endParaRPr>
          </a:p>
        </p:txBody>
      </p:sp>
    </p:spTree>
    <p:extLst>
      <p:ext uri="{BB962C8B-B14F-4D97-AF65-F5344CB8AC3E}">
        <p14:creationId xmlns:p14="http://schemas.microsoft.com/office/powerpoint/2010/main" val="3634728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HL-LHC magnets – </a:t>
            </a:r>
            <a:r>
              <a:rPr lang="en-US" dirty="0" smtClean="0"/>
              <a:t>Nb</a:t>
            </a:r>
            <a:r>
              <a:rPr lang="en-US" baseline="-25000" dirty="0" smtClean="0"/>
              <a:t>3</a:t>
            </a:r>
            <a:r>
              <a:rPr lang="en-US" dirty="0" smtClean="0"/>
              <a:t>Sn</a:t>
            </a:r>
            <a:endParaRPr lang="en-US" dirty="0"/>
          </a:p>
        </p:txBody>
      </p:sp>
      <p:sp>
        <p:nvSpPr>
          <p:cNvPr id="4" name="Date Placeholder 3"/>
          <p:cNvSpPr>
            <a:spLocks noGrp="1"/>
          </p:cNvSpPr>
          <p:nvPr>
            <p:ph type="dt" sz="half" idx="2"/>
          </p:nvPr>
        </p:nvSpPr>
        <p:spPr/>
        <p:txBody>
          <a:bodyPr/>
          <a:lstStyle/>
          <a:p>
            <a:fld id="{B4BFD808-6B56-4447-9401-2398D08EE3C0}" type="datetime1">
              <a:rPr lang="en-US" smtClean="0"/>
              <a:pPr/>
              <a:t>6/10/2015</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
        <p:nvSpPr>
          <p:cNvPr id="8" name="Content Placeholder 2"/>
          <p:cNvSpPr>
            <a:spLocks noGrp="1"/>
          </p:cNvSpPr>
          <p:nvPr>
            <p:ph idx="1"/>
          </p:nvPr>
        </p:nvSpPr>
        <p:spPr>
          <a:xfrm>
            <a:off x="457200" y="1124744"/>
            <a:ext cx="8226854" cy="1455322"/>
          </a:xfrm>
        </p:spPr>
        <p:txBody>
          <a:bodyPr>
            <a:normAutofit fontScale="85000" lnSpcReduction="20000"/>
          </a:bodyPr>
          <a:lstStyle/>
          <a:p>
            <a:r>
              <a:rPr lang="en-US" dirty="0" smtClean="0"/>
              <a:t>We are at a crossroad, and in the next 2 (+/- 1) years we will decide whether Nb</a:t>
            </a:r>
            <a:r>
              <a:rPr lang="en-US" baseline="-25000" dirty="0" smtClean="0"/>
              <a:t>3</a:t>
            </a:r>
            <a:r>
              <a:rPr lang="en-US" dirty="0" smtClean="0"/>
              <a:t>Sn is suitable for a HEP accelerator. Goal: prove Nb</a:t>
            </a:r>
            <a:r>
              <a:rPr lang="en-US" baseline="-25000" dirty="0" smtClean="0"/>
              <a:t>3</a:t>
            </a:r>
            <a:r>
              <a:rPr lang="en-US" dirty="0" smtClean="0"/>
              <a:t>Sn in the LHC by LS2</a:t>
            </a:r>
            <a:endParaRPr lang="en-US" dirty="0"/>
          </a:p>
        </p:txBody>
      </p:sp>
      <p:pic>
        <p:nvPicPr>
          <p:cNvPr id="9" name="Picture 12"/>
          <p:cNvPicPr>
            <a:picLocks noChangeAspect="1" noChangeArrowheads="1"/>
          </p:cNvPicPr>
          <p:nvPr/>
        </p:nvPicPr>
        <p:blipFill>
          <a:blip r:embed="rId2" cstate="email">
            <a:extLst>
              <a:ext uri="{28A0092B-C50C-407E-A947-70E740481C1C}">
                <a14:useLocalDpi xmlns:a14="http://schemas.microsoft.com/office/drawing/2010/main" val="0"/>
              </a:ext>
            </a:extLst>
          </a:blip>
          <a:srcRect l="18097" t="8376" r="19366" b="9973"/>
          <a:stretch>
            <a:fillRect/>
          </a:stretch>
        </p:blipFill>
        <p:spPr bwMode="auto">
          <a:xfrm>
            <a:off x="6444208" y="2508057"/>
            <a:ext cx="2473586" cy="2484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MBHSP02_CERN_Coil_LowR.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79512" y="2623920"/>
            <a:ext cx="3312368" cy="2484276"/>
          </a:xfrm>
          <a:prstGeom prst="rect">
            <a:avLst/>
          </a:prstGeom>
        </p:spPr>
      </p:pic>
      <p:sp>
        <p:nvSpPr>
          <p:cNvPr id="11" name="TextBox 10"/>
          <p:cNvSpPr txBox="1"/>
          <p:nvPr/>
        </p:nvSpPr>
        <p:spPr>
          <a:xfrm>
            <a:off x="89251" y="5028337"/>
            <a:ext cx="9032804" cy="954107"/>
          </a:xfrm>
          <a:prstGeom prst="rect">
            <a:avLst/>
          </a:prstGeom>
          <a:noFill/>
        </p:spPr>
        <p:txBody>
          <a:bodyPr wrap="square" rtlCol="0">
            <a:spAutoFit/>
          </a:bodyPr>
          <a:lstStyle/>
          <a:p>
            <a:r>
              <a:rPr lang="en-US" sz="2800" dirty="0" smtClean="0">
                <a:solidFill>
                  <a:srgbClr val="FF0000"/>
                </a:solidFill>
              </a:rPr>
              <a:t>DS 11 T dipole (for LS2/LS3) and MQXF (for LS3) in close collaboration with US-LARP</a:t>
            </a:r>
            <a:endParaRPr lang="en-US" sz="2800" dirty="0">
              <a:solidFill>
                <a:srgbClr val="FF0000"/>
              </a:solidFill>
            </a:endParaRPr>
          </a:p>
        </p:txBody>
      </p:sp>
      <p:grpSp>
        <p:nvGrpSpPr>
          <p:cNvPr id="12" name="Group 11"/>
          <p:cNvGrpSpPr/>
          <p:nvPr/>
        </p:nvGrpSpPr>
        <p:grpSpPr>
          <a:xfrm>
            <a:off x="3516851" y="2580065"/>
            <a:ext cx="2485784" cy="2484276"/>
            <a:chOff x="3516851" y="2780928"/>
            <a:chExt cx="2485784" cy="2484276"/>
          </a:xfrm>
        </p:grpSpPr>
        <p:pic>
          <p:nvPicPr>
            <p:cNvPr id="13" name="Picture 12" descr="2in1_Assy.jpg"/>
            <p:cNvPicPr>
              <a:picLocks noChangeAspect="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l="7863" r="55063"/>
            <a:stretch/>
          </p:blipFill>
          <p:spPr>
            <a:xfrm>
              <a:off x="3516851" y="2780928"/>
              <a:ext cx="1248838" cy="2484276"/>
            </a:xfrm>
            <a:prstGeom prst="rect">
              <a:avLst/>
            </a:prstGeom>
          </p:spPr>
        </p:pic>
        <p:pic>
          <p:nvPicPr>
            <p:cNvPr id="14" name="Picture 13" descr="2in1_Assy.jpg"/>
            <p:cNvPicPr>
              <a:picLocks noChangeAspect="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l="7863" r="55063"/>
            <a:stretch/>
          </p:blipFill>
          <p:spPr>
            <a:xfrm flipH="1">
              <a:off x="4753797" y="2780928"/>
              <a:ext cx="1248838" cy="2484276"/>
            </a:xfrm>
            <a:prstGeom prst="rect">
              <a:avLst/>
            </a:prstGeom>
          </p:spPr>
        </p:pic>
      </p:grpSp>
    </p:spTree>
    <p:extLst>
      <p:ext uri="{BB962C8B-B14F-4D97-AF65-F5344CB8AC3E}">
        <p14:creationId xmlns:p14="http://schemas.microsoft.com/office/powerpoint/2010/main" val="112824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HL-LHC magnet </a:t>
            </a:r>
            <a:r>
              <a:rPr lang="en-US" dirty="0" smtClean="0"/>
              <a:t>zoo</a:t>
            </a:r>
            <a:endParaRPr lang="en-US" dirty="0"/>
          </a:p>
        </p:txBody>
      </p:sp>
      <p:sp>
        <p:nvSpPr>
          <p:cNvPr id="4" name="Date Placeholder 3"/>
          <p:cNvSpPr>
            <a:spLocks noGrp="1"/>
          </p:cNvSpPr>
          <p:nvPr>
            <p:ph type="dt" sz="half" idx="2"/>
          </p:nvPr>
        </p:nvSpPr>
        <p:spPr/>
        <p:txBody>
          <a:bodyPr/>
          <a:lstStyle/>
          <a:p>
            <a:fld id="{B4BFD808-6B56-4447-9401-2398D08EE3C0}" type="datetime1">
              <a:rPr lang="en-US" smtClean="0"/>
              <a:pPr/>
              <a:t>6/10/2015</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8" name="Picture 7" descr="MQXF_2d_mech_cross-section_rod_label"/>
          <p:cNvPicPr/>
          <p:nvPr/>
        </p:nvPicPr>
        <p:blipFill>
          <a:blip r:embed="rId2" cstate="print">
            <a:extLst>
              <a:ext uri="{28A0092B-C50C-407E-A947-70E740481C1C}">
                <a14:useLocalDpi xmlns:a14="http://schemas.microsoft.com/office/drawing/2010/main"/>
              </a:ext>
            </a:extLst>
          </a:blip>
          <a:srcRect/>
          <a:stretch>
            <a:fillRect/>
          </a:stretch>
        </p:blipFill>
        <p:spPr bwMode="auto">
          <a:xfrm>
            <a:off x="467544" y="1112500"/>
            <a:ext cx="2460788" cy="1978644"/>
          </a:xfrm>
          <a:prstGeom prst="rect">
            <a:avLst/>
          </a:prstGeom>
          <a:noFill/>
          <a:ln>
            <a:noFill/>
          </a:ln>
        </p:spPr>
      </p:pic>
      <p:pic>
        <p:nvPicPr>
          <p:cNvPr id="9" name="Picture 8"/>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347864" y="968484"/>
            <a:ext cx="2339665" cy="2298316"/>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012160" y="3128724"/>
            <a:ext cx="1073852" cy="1033297"/>
          </a:xfrm>
          <a:prstGeom prst="rect">
            <a:avLst/>
          </a:prstGeom>
        </p:spPr>
      </p:pic>
      <p:pic>
        <p:nvPicPr>
          <p:cNvPr id="11" name="Picture 10"/>
          <p:cNvPicPr/>
          <p:nvPr/>
        </p:nvPicPr>
        <p:blipFill>
          <a:blip r:embed="rId5" cstate="print">
            <a:extLst>
              <a:ext uri="{28A0092B-C50C-407E-A947-70E740481C1C}">
                <a14:useLocalDpi xmlns:a14="http://schemas.microsoft.com/office/drawing/2010/main"/>
              </a:ext>
            </a:extLst>
          </a:blip>
          <a:stretch>
            <a:fillRect/>
          </a:stretch>
        </p:blipFill>
        <p:spPr>
          <a:xfrm>
            <a:off x="539552" y="3560772"/>
            <a:ext cx="2367790" cy="2065624"/>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707904" y="3776796"/>
            <a:ext cx="1703039" cy="1642564"/>
          </a:xfrm>
          <a:prstGeom prst="rect">
            <a:avLst/>
          </a:prstGeom>
        </p:spPr>
      </p:pic>
      <p:pic>
        <p:nvPicPr>
          <p:cNvPr id="13" name="Picture 12" descr="\\lhc-div-mms.web.cern.ch\LHC-DIV-MMS\tests\MAG\docum\hilumi\Magnets\correctors\dod.jpg"/>
          <p:cNvPicPr/>
          <p:nvPr/>
        </p:nvPicPr>
        <p:blipFill>
          <a:blip r:embed="rId7" cstate="print">
            <a:extLst>
              <a:ext uri="{28A0092B-C50C-407E-A947-70E740481C1C}">
                <a14:useLocalDpi xmlns:a14="http://schemas.microsoft.com/office/drawing/2010/main"/>
              </a:ext>
            </a:extLst>
          </a:blip>
          <a:srcRect/>
          <a:stretch>
            <a:fillRect/>
          </a:stretch>
        </p:blipFill>
        <p:spPr bwMode="auto">
          <a:xfrm>
            <a:off x="6084168" y="4568884"/>
            <a:ext cx="1058705" cy="1198226"/>
          </a:xfrm>
          <a:prstGeom prst="rect">
            <a:avLst/>
          </a:prstGeom>
          <a:noFill/>
          <a:ln>
            <a:noFill/>
          </a:ln>
        </p:spPr>
      </p:pic>
      <p:pic>
        <p:nvPicPr>
          <p:cNvPr id="14" name="Picture 13" descr="\\lhc-div-mms.web.cern.ch\LHC-DIV-MMS\tests\MAG\docum\hilumi\Magnets\correctors\quad.jpg"/>
          <p:cNvPicPr/>
          <p:nvPr/>
        </p:nvPicPr>
        <p:blipFill>
          <a:blip r:embed="rId8" cstate="print">
            <a:extLst>
              <a:ext uri="{28A0092B-C50C-407E-A947-70E740481C1C}">
                <a14:useLocalDpi xmlns:a14="http://schemas.microsoft.com/office/drawing/2010/main"/>
              </a:ext>
            </a:extLst>
          </a:blip>
          <a:srcRect/>
          <a:stretch>
            <a:fillRect/>
          </a:stretch>
        </p:blipFill>
        <p:spPr bwMode="auto">
          <a:xfrm>
            <a:off x="5868144" y="968484"/>
            <a:ext cx="1533721" cy="1665337"/>
          </a:xfrm>
          <a:prstGeom prst="rect">
            <a:avLst/>
          </a:prstGeom>
          <a:noFill/>
          <a:ln>
            <a:noFill/>
          </a:ln>
        </p:spPr>
      </p:pic>
      <p:pic>
        <p:nvPicPr>
          <p:cNvPr id="15" name="Picture 14" descr="\\lhc-div-mms.web.cern.ch\LHC-DIV-MMS\tests\MAG\docum\hilumi\Magnets\correctors\oct.jpg"/>
          <p:cNvPicPr/>
          <p:nvPr/>
        </p:nvPicPr>
        <p:blipFill>
          <a:blip r:embed="rId9" cstate="print">
            <a:extLst>
              <a:ext uri="{28A0092B-C50C-407E-A947-70E740481C1C}">
                <a14:useLocalDpi xmlns:a14="http://schemas.microsoft.com/office/drawing/2010/main"/>
              </a:ext>
            </a:extLst>
          </a:blip>
          <a:srcRect/>
          <a:stretch>
            <a:fillRect/>
          </a:stretch>
        </p:blipFill>
        <p:spPr bwMode="auto">
          <a:xfrm>
            <a:off x="7522658" y="3052723"/>
            <a:ext cx="982764" cy="1081176"/>
          </a:xfrm>
          <a:prstGeom prst="rect">
            <a:avLst/>
          </a:prstGeom>
          <a:noFill/>
          <a:ln>
            <a:noFill/>
          </a:ln>
        </p:spPr>
      </p:pic>
      <p:pic>
        <p:nvPicPr>
          <p:cNvPr id="16" name="Picture 15" descr="\\lhc-div-mms.web.cern.ch\LHC-DIV-MMS\tests\MAG\docum\hilumi\Magnets\correctors\dec.jpg"/>
          <p:cNvPicPr/>
          <p:nvPr/>
        </p:nvPicPr>
        <p:blipFill>
          <a:blip r:embed="rId10" cstate="print">
            <a:extLst>
              <a:ext uri="{28A0092B-C50C-407E-A947-70E740481C1C}">
                <a14:useLocalDpi xmlns:a14="http://schemas.microsoft.com/office/drawing/2010/main"/>
              </a:ext>
            </a:extLst>
          </a:blip>
          <a:srcRect/>
          <a:stretch>
            <a:fillRect/>
          </a:stretch>
        </p:blipFill>
        <p:spPr bwMode="auto">
          <a:xfrm>
            <a:off x="7515221" y="4595281"/>
            <a:ext cx="1011136" cy="1133304"/>
          </a:xfrm>
          <a:prstGeom prst="rect">
            <a:avLst/>
          </a:prstGeom>
          <a:noFill/>
          <a:ln>
            <a:noFill/>
          </a:ln>
        </p:spPr>
      </p:pic>
      <p:sp>
        <p:nvSpPr>
          <p:cNvPr id="17" name="TextBox 16"/>
          <p:cNvSpPr txBox="1"/>
          <p:nvPr/>
        </p:nvSpPr>
        <p:spPr>
          <a:xfrm>
            <a:off x="467544" y="3128724"/>
            <a:ext cx="2362020" cy="276999"/>
          </a:xfrm>
          <a:prstGeom prst="rect">
            <a:avLst/>
          </a:prstGeom>
          <a:noFill/>
        </p:spPr>
        <p:txBody>
          <a:bodyPr wrap="none" rtlCol="0">
            <a:spAutoFit/>
          </a:bodyPr>
          <a:lstStyle/>
          <a:p>
            <a:r>
              <a:rPr lang="fr-CH" sz="1200" b="0" dirty="0" smtClean="0">
                <a:latin typeface="Arial"/>
                <a:cs typeface="Arial"/>
              </a:rPr>
              <a:t>Triplet QXF (LARP and CERN)</a:t>
            </a:r>
            <a:endParaRPr lang="en-US" sz="1200" b="0" dirty="0">
              <a:latin typeface="Arial"/>
              <a:cs typeface="Arial"/>
            </a:endParaRPr>
          </a:p>
        </p:txBody>
      </p:sp>
      <p:sp>
        <p:nvSpPr>
          <p:cNvPr id="18" name="TextBox 17"/>
          <p:cNvSpPr txBox="1"/>
          <p:nvPr/>
        </p:nvSpPr>
        <p:spPr>
          <a:xfrm>
            <a:off x="3563888" y="3128724"/>
            <a:ext cx="2075132" cy="276999"/>
          </a:xfrm>
          <a:prstGeom prst="rect">
            <a:avLst/>
          </a:prstGeom>
          <a:noFill/>
        </p:spPr>
        <p:txBody>
          <a:bodyPr wrap="none" rtlCol="0">
            <a:spAutoFit/>
          </a:bodyPr>
          <a:lstStyle/>
          <a:p>
            <a:r>
              <a:rPr lang="fr-CH" sz="1200" b="0" dirty="0" err="1" smtClean="0">
                <a:latin typeface="Arial"/>
                <a:cs typeface="Arial"/>
              </a:rPr>
              <a:t>Separation</a:t>
            </a:r>
            <a:r>
              <a:rPr lang="fr-CH" sz="1200" b="0" dirty="0" smtClean="0">
                <a:latin typeface="Arial"/>
                <a:cs typeface="Arial"/>
              </a:rPr>
              <a:t> </a:t>
            </a:r>
            <a:r>
              <a:rPr lang="fr-CH" sz="1200" b="0" dirty="0" err="1" smtClean="0">
                <a:latin typeface="Arial"/>
                <a:cs typeface="Arial"/>
              </a:rPr>
              <a:t>dipole</a:t>
            </a:r>
            <a:r>
              <a:rPr lang="fr-CH" sz="1200" b="0" dirty="0" smtClean="0">
                <a:latin typeface="Arial"/>
                <a:cs typeface="Arial"/>
              </a:rPr>
              <a:t> D1 (KEK)</a:t>
            </a:r>
            <a:endParaRPr lang="en-US" sz="1200" b="0" dirty="0">
              <a:latin typeface="Arial"/>
              <a:cs typeface="Arial"/>
            </a:endParaRPr>
          </a:p>
        </p:txBody>
      </p:sp>
      <p:sp>
        <p:nvSpPr>
          <p:cNvPr id="19" name="TextBox 18"/>
          <p:cNvSpPr txBox="1"/>
          <p:nvPr/>
        </p:nvSpPr>
        <p:spPr>
          <a:xfrm>
            <a:off x="179512" y="5649004"/>
            <a:ext cx="2904611" cy="276999"/>
          </a:xfrm>
          <a:prstGeom prst="rect">
            <a:avLst/>
          </a:prstGeom>
          <a:noFill/>
        </p:spPr>
        <p:txBody>
          <a:bodyPr wrap="none" rtlCol="0">
            <a:spAutoFit/>
          </a:bodyPr>
          <a:lstStyle/>
          <a:p>
            <a:r>
              <a:rPr lang="fr-CH" sz="1200" b="0" dirty="0" err="1" smtClean="0">
                <a:latin typeface="Arial"/>
                <a:cs typeface="Arial"/>
              </a:rPr>
              <a:t>Recombination</a:t>
            </a:r>
            <a:r>
              <a:rPr lang="fr-CH" sz="1200" b="0" dirty="0" smtClean="0">
                <a:latin typeface="Arial"/>
                <a:cs typeface="Arial"/>
              </a:rPr>
              <a:t> </a:t>
            </a:r>
            <a:r>
              <a:rPr lang="fr-CH" sz="1200" b="0" dirty="0" err="1" smtClean="0">
                <a:latin typeface="Arial"/>
                <a:cs typeface="Arial"/>
              </a:rPr>
              <a:t>dipole</a:t>
            </a:r>
            <a:r>
              <a:rPr lang="fr-CH" sz="1200" b="0" dirty="0" smtClean="0">
                <a:latin typeface="Arial"/>
                <a:cs typeface="Arial"/>
              </a:rPr>
              <a:t> D2 (INFN design)</a:t>
            </a:r>
            <a:endParaRPr lang="en-US" sz="1200" b="0" dirty="0">
              <a:latin typeface="Arial"/>
              <a:cs typeface="Arial"/>
            </a:endParaRPr>
          </a:p>
        </p:txBody>
      </p:sp>
      <p:sp>
        <p:nvSpPr>
          <p:cNvPr id="20" name="TextBox 19"/>
          <p:cNvSpPr txBox="1"/>
          <p:nvPr/>
        </p:nvSpPr>
        <p:spPr>
          <a:xfrm>
            <a:off x="4139952" y="5649004"/>
            <a:ext cx="860106" cy="276999"/>
          </a:xfrm>
          <a:prstGeom prst="rect">
            <a:avLst/>
          </a:prstGeom>
          <a:noFill/>
        </p:spPr>
        <p:txBody>
          <a:bodyPr wrap="none" rtlCol="0">
            <a:spAutoFit/>
          </a:bodyPr>
          <a:lstStyle/>
          <a:p>
            <a:r>
              <a:rPr lang="fr-CH" sz="1200" b="0" dirty="0" smtClean="0">
                <a:latin typeface="Arial"/>
                <a:cs typeface="Arial"/>
              </a:rPr>
              <a:t>Q4 (CEA)</a:t>
            </a:r>
            <a:endParaRPr lang="en-US" sz="1200" b="0" dirty="0">
              <a:latin typeface="Arial"/>
              <a:cs typeface="Arial"/>
            </a:endParaRPr>
          </a:p>
        </p:txBody>
      </p:sp>
      <p:sp>
        <p:nvSpPr>
          <p:cNvPr id="21" name="TextBox 20"/>
          <p:cNvSpPr txBox="1"/>
          <p:nvPr/>
        </p:nvSpPr>
        <p:spPr>
          <a:xfrm>
            <a:off x="6012160" y="2552660"/>
            <a:ext cx="1210863" cy="461665"/>
          </a:xfrm>
          <a:prstGeom prst="rect">
            <a:avLst/>
          </a:prstGeom>
          <a:noFill/>
        </p:spPr>
        <p:txBody>
          <a:bodyPr wrap="none" rtlCol="0">
            <a:spAutoFit/>
          </a:bodyPr>
          <a:lstStyle/>
          <a:p>
            <a:r>
              <a:rPr lang="fr-CH" sz="1200" b="0" dirty="0" smtClean="0">
                <a:latin typeface="Arial"/>
                <a:cs typeface="Arial"/>
              </a:rPr>
              <a:t>Skew corrector </a:t>
            </a:r>
          </a:p>
          <a:p>
            <a:r>
              <a:rPr lang="fr-CH" sz="1200" b="0" dirty="0" smtClean="0">
                <a:latin typeface="Arial"/>
                <a:cs typeface="Arial"/>
              </a:rPr>
              <a:t>(INFN)</a:t>
            </a:r>
            <a:endParaRPr lang="en-US" sz="1200" b="0" dirty="0">
              <a:latin typeface="Arial"/>
              <a:cs typeface="Arial"/>
            </a:endParaRPr>
          </a:p>
        </p:txBody>
      </p:sp>
      <p:sp>
        <p:nvSpPr>
          <p:cNvPr id="22" name="TextBox 21"/>
          <p:cNvSpPr txBox="1"/>
          <p:nvPr/>
        </p:nvSpPr>
        <p:spPr>
          <a:xfrm>
            <a:off x="5868144" y="4064828"/>
            <a:ext cx="1527507" cy="461665"/>
          </a:xfrm>
          <a:prstGeom prst="rect">
            <a:avLst/>
          </a:prstGeom>
          <a:noFill/>
        </p:spPr>
        <p:txBody>
          <a:bodyPr wrap="none" rtlCol="0">
            <a:spAutoFit/>
          </a:bodyPr>
          <a:lstStyle/>
          <a:p>
            <a:r>
              <a:rPr lang="fr-CH" sz="1200" b="0" dirty="0" smtClean="0">
                <a:latin typeface="Arial"/>
                <a:cs typeface="Arial"/>
              </a:rPr>
              <a:t>Corrector sextupole</a:t>
            </a:r>
          </a:p>
          <a:p>
            <a:r>
              <a:rPr lang="fr-CH" sz="1200" b="0" dirty="0" smtClean="0">
                <a:latin typeface="Arial"/>
                <a:cs typeface="Arial"/>
              </a:rPr>
              <a:t> (INFN)</a:t>
            </a:r>
            <a:endParaRPr lang="en-US" sz="1200" b="0" dirty="0">
              <a:latin typeface="Arial"/>
              <a:cs typeface="Arial"/>
            </a:endParaRPr>
          </a:p>
        </p:txBody>
      </p:sp>
      <p:sp>
        <p:nvSpPr>
          <p:cNvPr id="23" name="TextBox 22"/>
          <p:cNvSpPr txBox="1"/>
          <p:nvPr/>
        </p:nvSpPr>
        <p:spPr>
          <a:xfrm>
            <a:off x="5652120" y="5721012"/>
            <a:ext cx="1664563" cy="461665"/>
          </a:xfrm>
          <a:prstGeom prst="rect">
            <a:avLst/>
          </a:prstGeom>
          <a:noFill/>
        </p:spPr>
        <p:txBody>
          <a:bodyPr wrap="none" rtlCol="0">
            <a:spAutoFit/>
          </a:bodyPr>
          <a:lstStyle/>
          <a:p>
            <a:r>
              <a:rPr lang="fr-CH" sz="1200" b="0" dirty="0" smtClean="0">
                <a:latin typeface="Arial"/>
                <a:cs typeface="Arial"/>
              </a:rPr>
              <a:t>Corrector dodecapole </a:t>
            </a:r>
          </a:p>
          <a:p>
            <a:r>
              <a:rPr lang="fr-CH" sz="1200" b="0" dirty="0" smtClean="0">
                <a:latin typeface="Arial"/>
                <a:cs typeface="Arial"/>
              </a:rPr>
              <a:t>(INFN)</a:t>
            </a:r>
            <a:endParaRPr lang="en-US" sz="1200" b="0" dirty="0">
              <a:latin typeface="Arial"/>
              <a:cs typeface="Arial"/>
            </a:endParaRPr>
          </a:p>
        </p:txBody>
      </p:sp>
      <p:sp>
        <p:nvSpPr>
          <p:cNvPr id="24" name="TextBox 23"/>
          <p:cNvSpPr txBox="1"/>
          <p:nvPr/>
        </p:nvSpPr>
        <p:spPr>
          <a:xfrm>
            <a:off x="7308304" y="4064828"/>
            <a:ext cx="1450562" cy="461665"/>
          </a:xfrm>
          <a:prstGeom prst="rect">
            <a:avLst/>
          </a:prstGeom>
          <a:noFill/>
        </p:spPr>
        <p:txBody>
          <a:bodyPr wrap="none" rtlCol="0">
            <a:spAutoFit/>
          </a:bodyPr>
          <a:lstStyle/>
          <a:p>
            <a:r>
              <a:rPr lang="fr-CH" sz="1200" b="0" dirty="0" smtClean="0">
                <a:latin typeface="Arial"/>
                <a:cs typeface="Arial"/>
              </a:rPr>
              <a:t>Corrector octupole</a:t>
            </a:r>
          </a:p>
          <a:p>
            <a:r>
              <a:rPr lang="fr-CH" sz="1200" b="0" dirty="0" smtClean="0">
                <a:latin typeface="Arial"/>
                <a:cs typeface="Arial"/>
              </a:rPr>
              <a:t> (INFN)</a:t>
            </a:r>
            <a:endParaRPr lang="en-US" sz="1200" b="0" dirty="0">
              <a:latin typeface="Arial"/>
              <a:cs typeface="Arial"/>
            </a:endParaRPr>
          </a:p>
        </p:txBody>
      </p:sp>
      <p:sp>
        <p:nvSpPr>
          <p:cNvPr id="25" name="TextBox 24"/>
          <p:cNvSpPr txBox="1"/>
          <p:nvPr/>
        </p:nvSpPr>
        <p:spPr>
          <a:xfrm>
            <a:off x="7380312" y="5721012"/>
            <a:ext cx="1493393" cy="461665"/>
          </a:xfrm>
          <a:prstGeom prst="rect">
            <a:avLst/>
          </a:prstGeom>
          <a:noFill/>
        </p:spPr>
        <p:txBody>
          <a:bodyPr wrap="none" rtlCol="0">
            <a:spAutoFit/>
          </a:bodyPr>
          <a:lstStyle/>
          <a:p>
            <a:r>
              <a:rPr lang="fr-CH" sz="1200" b="0" dirty="0" smtClean="0">
                <a:latin typeface="Arial"/>
                <a:cs typeface="Arial"/>
              </a:rPr>
              <a:t>Corrector decapole </a:t>
            </a:r>
          </a:p>
          <a:p>
            <a:r>
              <a:rPr lang="fr-CH" sz="1200" b="0" dirty="0" smtClean="0">
                <a:latin typeface="Arial"/>
                <a:cs typeface="Arial"/>
              </a:rPr>
              <a:t>(INFN)</a:t>
            </a:r>
            <a:endParaRPr lang="en-US" sz="1200" b="0" dirty="0">
              <a:latin typeface="Arial"/>
              <a:cs typeface="Arial"/>
            </a:endParaRPr>
          </a:p>
        </p:txBody>
      </p:sp>
      <p:pic>
        <p:nvPicPr>
          <p:cNvPr id="26" name="Picture 2"/>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7407941" y="1112500"/>
            <a:ext cx="1592043" cy="15325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26"/>
          <p:cNvSpPr txBox="1"/>
          <p:nvPr/>
        </p:nvSpPr>
        <p:spPr>
          <a:xfrm>
            <a:off x="7668344" y="2624668"/>
            <a:ext cx="1172116" cy="461665"/>
          </a:xfrm>
          <a:prstGeom prst="rect">
            <a:avLst/>
          </a:prstGeom>
          <a:noFill/>
        </p:spPr>
        <p:txBody>
          <a:bodyPr wrap="none" rtlCol="0">
            <a:spAutoFit/>
          </a:bodyPr>
          <a:lstStyle/>
          <a:p>
            <a:r>
              <a:rPr lang="fr-CH" sz="1200" b="0" dirty="0" smtClean="0">
                <a:latin typeface="Arial"/>
                <a:cs typeface="Arial"/>
              </a:rPr>
              <a:t>Orbit corrector </a:t>
            </a:r>
          </a:p>
          <a:p>
            <a:r>
              <a:rPr lang="fr-CH" sz="1200" b="0" dirty="0" smtClean="0">
                <a:latin typeface="Arial"/>
                <a:cs typeface="Arial"/>
              </a:rPr>
              <a:t>(CIEMAT)</a:t>
            </a:r>
            <a:endParaRPr lang="en-US" sz="1200" b="0" dirty="0">
              <a:latin typeface="Arial"/>
              <a:cs typeface="Arial"/>
            </a:endParaRPr>
          </a:p>
        </p:txBody>
      </p:sp>
    </p:spTree>
    <p:extLst>
      <p:ext uri="{BB962C8B-B14F-4D97-AF65-F5344CB8AC3E}">
        <p14:creationId xmlns:p14="http://schemas.microsoft.com/office/powerpoint/2010/main" val="1601115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 timeline for HL-LHC and </a:t>
            </a:r>
            <a:r>
              <a:rPr lang="en-US" dirty="0" smtClean="0"/>
              <a:t>beyond</a:t>
            </a:r>
            <a:endParaRPr lang="en-US" dirty="0"/>
          </a:p>
        </p:txBody>
      </p:sp>
      <p:sp>
        <p:nvSpPr>
          <p:cNvPr id="4" name="Date Placeholder 3"/>
          <p:cNvSpPr>
            <a:spLocks noGrp="1"/>
          </p:cNvSpPr>
          <p:nvPr>
            <p:ph type="dt" sz="half" idx="2"/>
          </p:nvPr>
        </p:nvSpPr>
        <p:spPr/>
        <p:txBody>
          <a:bodyPr/>
          <a:lstStyle/>
          <a:p>
            <a:fld id="{B4BFD808-6B56-4447-9401-2398D08EE3C0}" type="datetime1">
              <a:rPr lang="en-US" smtClean="0"/>
              <a:pPr/>
              <a:t>6/10/2015</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sp>
        <p:nvSpPr>
          <p:cNvPr id="63" name="Striped Right Arrow 62"/>
          <p:cNvSpPr/>
          <p:nvPr/>
        </p:nvSpPr>
        <p:spPr>
          <a:xfrm>
            <a:off x="153951" y="5620302"/>
            <a:ext cx="8800820" cy="295036"/>
          </a:xfrm>
          <a:prstGeom prst="stripedRightArrow">
            <a:avLst>
              <a:gd name="adj1" fmla="val 76087"/>
              <a:gd name="adj2" fmla="val 67393"/>
            </a:avLst>
          </a:prstGeom>
          <a:gradFill>
            <a:gsLst>
              <a:gs pos="0">
                <a:schemeClr val="accent1">
                  <a:tint val="73000"/>
                  <a:satMod val="150000"/>
                </a:schemeClr>
              </a:gs>
              <a:gs pos="41000">
                <a:schemeClr val="accent1">
                  <a:tint val="96000"/>
                  <a:shade val="80000"/>
                  <a:satMod val="105000"/>
                </a:schemeClr>
              </a:gs>
              <a:gs pos="64000">
                <a:schemeClr val="tx1">
                  <a:lumMod val="60000"/>
                  <a:lumOff val="40000"/>
                </a:schemeClr>
              </a:gs>
              <a:gs pos="100000">
                <a:schemeClr val="tx1"/>
              </a:gs>
            </a:gsLst>
            <a:lin ang="0" scaled="0"/>
          </a:gra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4" name="Straight Connector 63"/>
          <p:cNvCxnSpPr/>
          <p:nvPr/>
        </p:nvCxnSpPr>
        <p:spPr>
          <a:xfrm>
            <a:off x="511263" y="997433"/>
            <a:ext cx="0" cy="4965653"/>
          </a:xfrm>
          <a:prstGeom prst="line">
            <a:avLst/>
          </a:prstGeom>
          <a:ln w="19050" cmpd="sng">
            <a:solidFill>
              <a:schemeClr val="tx1"/>
            </a:solidFill>
          </a:ln>
        </p:spPr>
        <p:style>
          <a:lnRef idx="1">
            <a:schemeClr val="dk1"/>
          </a:lnRef>
          <a:fillRef idx="0">
            <a:schemeClr val="dk1"/>
          </a:fillRef>
          <a:effectRef idx="0">
            <a:schemeClr val="dk1"/>
          </a:effectRef>
          <a:fontRef idx="minor">
            <a:schemeClr val="tx1"/>
          </a:fontRef>
        </p:style>
      </p:cxnSp>
      <p:sp>
        <p:nvSpPr>
          <p:cNvPr id="65" name="TextBox 64"/>
          <p:cNvSpPr txBox="1"/>
          <p:nvPr/>
        </p:nvSpPr>
        <p:spPr>
          <a:xfrm>
            <a:off x="162173" y="5949500"/>
            <a:ext cx="698178" cy="369332"/>
          </a:xfrm>
          <a:prstGeom prst="rect">
            <a:avLst/>
          </a:prstGeom>
          <a:noFill/>
        </p:spPr>
        <p:txBody>
          <a:bodyPr wrap="none" rtlCol="0">
            <a:spAutoFit/>
          </a:bodyPr>
          <a:lstStyle/>
          <a:p>
            <a:r>
              <a:rPr lang="en-US" dirty="0" smtClean="0"/>
              <a:t>1980</a:t>
            </a:r>
            <a:endParaRPr lang="en-US" dirty="0"/>
          </a:p>
        </p:txBody>
      </p:sp>
      <p:sp>
        <p:nvSpPr>
          <p:cNvPr id="66" name="TextBox 65"/>
          <p:cNvSpPr txBox="1"/>
          <p:nvPr/>
        </p:nvSpPr>
        <p:spPr>
          <a:xfrm>
            <a:off x="1482841" y="5949500"/>
            <a:ext cx="698178" cy="369332"/>
          </a:xfrm>
          <a:prstGeom prst="rect">
            <a:avLst/>
          </a:prstGeom>
          <a:noFill/>
        </p:spPr>
        <p:txBody>
          <a:bodyPr wrap="none" rtlCol="0">
            <a:spAutoFit/>
          </a:bodyPr>
          <a:lstStyle/>
          <a:p>
            <a:r>
              <a:rPr lang="en-US" dirty="0" smtClean="0"/>
              <a:t>1990</a:t>
            </a:r>
            <a:endParaRPr lang="en-US" dirty="0"/>
          </a:p>
        </p:txBody>
      </p:sp>
      <p:sp>
        <p:nvSpPr>
          <p:cNvPr id="67" name="TextBox 66"/>
          <p:cNvSpPr txBox="1"/>
          <p:nvPr/>
        </p:nvSpPr>
        <p:spPr>
          <a:xfrm>
            <a:off x="2803509" y="5949500"/>
            <a:ext cx="698178" cy="369332"/>
          </a:xfrm>
          <a:prstGeom prst="rect">
            <a:avLst/>
          </a:prstGeom>
          <a:noFill/>
        </p:spPr>
        <p:txBody>
          <a:bodyPr wrap="none" rtlCol="0">
            <a:spAutoFit/>
          </a:bodyPr>
          <a:lstStyle/>
          <a:p>
            <a:r>
              <a:rPr lang="en-US" dirty="0" smtClean="0"/>
              <a:t>2000</a:t>
            </a:r>
            <a:endParaRPr lang="en-US" dirty="0"/>
          </a:p>
        </p:txBody>
      </p:sp>
      <p:sp>
        <p:nvSpPr>
          <p:cNvPr id="68" name="TextBox 67"/>
          <p:cNvSpPr txBox="1"/>
          <p:nvPr/>
        </p:nvSpPr>
        <p:spPr>
          <a:xfrm>
            <a:off x="4124177" y="5949500"/>
            <a:ext cx="698178" cy="369332"/>
          </a:xfrm>
          <a:prstGeom prst="rect">
            <a:avLst/>
          </a:prstGeom>
          <a:noFill/>
        </p:spPr>
        <p:txBody>
          <a:bodyPr wrap="none" rtlCol="0">
            <a:spAutoFit/>
          </a:bodyPr>
          <a:lstStyle/>
          <a:p>
            <a:r>
              <a:rPr lang="en-US" dirty="0" smtClean="0"/>
              <a:t>2010</a:t>
            </a:r>
            <a:endParaRPr lang="en-US" dirty="0"/>
          </a:p>
        </p:txBody>
      </p:sp>
      <p:sp>
        <p:nvSpPr>
          <p:cNvPr id="69" name="TextBox 68"/>
          <p:cNvSpPr txBox="1"/>
          <p:nvPr/>
        </p:nvSpPr>
        <p:spPr>
          <a:xfrm>
            <a:off x="5444845" y="5949500"/>
            <a:ext cx="698178" cy="369332"/>
          </a:xfrm>
          <a:prstGeom prst="rect">
            <a:avLst/>
          </a:prstGeom>
          <a:noFill/>
        </p:spPr>
        <p:txBody>
          <a:bodyPr wrap="none" rtlCol="0">
            <a:spAutoFit/>
          </a:bodyPr>
          <a:lstStyle/>
          <a:p>
            <a:r>
              <a:rPr lang="en-US" dirty="0" smtClean="0"/>
              <a:t>2020</a:t>
            </a:r>
            <a:endParaRPr lang="en-US" dirty="0"/>
          </a:p>
        </p:txBody>
      </p:sp>
      <p:sp>
        <p:nvSpPr>
          <p:cNvPr id="70" name="TextBox 69"/>
          <p:cNvSpPr txBox="1"/>
          <p:nvPr/>
        </p:nvSpPr>
        <p:spPr>
          <a:xfrm>
            <a:off x="6765513" y="5949500"/>
            <a:ext cx="698178" cy="369332"/>
          </a:xfrm>
          <a:prstGeom prst="rect">
            <a:avLst/>
          </a:prstGeom>
          <a:noFill/>
        </p:spPr>
        <p:txBody>
          <a:bodyPr wrap="none" rtlCol="0">
            <a:spAutoFit/>
          </a:bodyPr>
          <a:lstStyle/>
          <a:p>
            <a:r>
              <a:rPr lang="en-US" dirty="0" smtClean="0"/>
              <a:t>2030</a:t>
            </a:r>
            <a:endParaRPr lang="en-US" dirty="0"/>
          </a:p>
        </p:txBody>
      </p:sp>
      <p:grpSp>
        <p:nvGrpSpPr>
          <p:cNvPr id="71" name="Group 70"/>
          <p:cNvGrpSpPr/>
          <p:nvPr/>
        </p:nvGrpSpPr>
        <p:grpSpPr>
          <a:xfrm>
            <a:off x="1819102" y="997433"/>
            <a:ext cx="6616169" cy="4965653"/>
            <a:chOff x="1819102" y="5215788"/>
            <a:chExt cx="6616169" cy="564418"/>
          </a:xfrm>
        </p:grpSpPr>
        <p:cxnSp>
          <p:nvCxnSpPr>
            <p:cNvPr id="72" name="Straight Connector 71"/>
            <p:cNvCxnSpPr/>
            <p:nvPr/>
          </p:nvCxnSpPr>
          <p:spPr>
            <a:xfrm>
              <a:off x="1819102" y="5215788"/>
              <a:ext cx="12829" cy="564418"/>
            </a:xfrm>
            <a:prstGeom prst="line">
              <a:avLst/>
            </a:prstGeom>
            <a:ln w="19050" cmpd="sng">
              <a:solidFill>
                <a:schemeClr val="tx1"/>
              </a:solidFill>
            </a:ln>
          </p:spPr>
          <p:style>
            <a:lnRef idx="1">
              <a:schemeClr val="dk1"/>
            </a:lnRef>
            <a:fillRef idx="0">
              <a:schemeClr val="dk1"/>
            </a:fillRef>
            <a:effectRef idx="0">
              <a:schemeClr val="dk1"/>
            </a:effectRef>
            <a:fontRef idx="minor">
              <a:schemeClr val="tx1"/>
            </a:fontRef>
          </p:style>
        </p:cxnSp>
        <p:cxnSp>
          <p:nvCxnSpPr>
            <p:cNvPr id="73" name="Straight Connector 72"/>
            <p:cNvCxnSpPr/>
            <p:nvPr/>
          </p:nvCxnSpPr>
          <p:spPr>
            <a:xfrm>
              <a:off x="3139770" y="5215788"/>
              <a:ext cx="12829" cy="564418"/>
            </a:xfrm>
            <a:prstGeom prst="line">
              <a:avLst/>
            </a:prstGeom>
            <a:ln w="19050" cmpd="sng">
              <a:solidFill>
                <a:schemeClr val="tx1"/>
              </a:solidFill>
            </a:ln>
          </p:spPr>
          <p:style>
            <a:lnRef idx="1">
              <a:schemeClr val="dk1"/>
            </a:lnRef>
            <a:fillRef idx="0">
              <a:schemeClr val="dk1"/>
            </a:fillRef>
            <a:effectRef idx="0">
              <a:schemeClr val="dk1"/>
            </a:effectRef>
            <a:fontRef idx="minor">
              <a:schemeClr val="tx1"/>
            </a:fontRef>
          </p:style>
        </p:cxnSp>
        <p:cxnSp>
          <p:nvCxnSpPr>
            <p:cNvPr id="74" name="Straight Connector 73"/>
            <p:cNvCxnSpPr/>
            <p:nvPr/>
          </p:nvCxnSpPr>
          <p:spPr>
            <a:xfrm>
              <a:off x="4460438" y="5215788"/>
              <a:ext cx="12829" cy="564418"/>
            </a:xfrm>
            <a:prstGeom prst="line">
              <a:avLst/>
            </a:prstGeom>
            <a:ln w="19050" cmpd="sng">
              <a:solidFill>
                <a:schemeClr val="tx1"/>
              </a:solidFill>
            </a:ln>
          </p:spPr>
          <p:style>
            <a:lnRef idx="1">
              <a:schemeClr val="dk1"/>
            </a:lnRef>
            <a:fillRef idx="0">
              <a:schemeClr val="dk1"/>
            </a:fillRef>
            <a:effectRef idx="0">
              <a:schemeClr val="dk1"/>
            </a:effectRef>
            <a:fontRef idx="minor">
              <a:schemeClr val="tx1"/>
            </a:fontRef>
          </p:style>
        </p:cxnSp>
        <p:cxnSp>
          <p:nvCxnSpPr>
            <p:cNvPr id="75" name="Straight Connector 74"/>
            <p:cNvCxnSpPr/>
            <p:nvPr/>
          </p:nvCxnSpPr>
          <p:spPr>
            <a:xfrm>
              <a:off x="5781106" y="5215788"/>
              <a:ext cx="12829" cy="564418"/>
            </a:xfrm>
            <a:prstGeom prst="line">
              <a:avLst/>
            </a:prstGeom>
            <a:ln w="19050" cmpd="sng">
              <a:solidFill>
                <a:schemeClr val="tx1"/>
              </a:solidFill>
            </a:ln>
          </p:spPr>
          <p:style>
            <a:lnRef idx="1">
              <a:schemeClr val="dk1"/>
            </a:lnRef>
            <a:fillRef idx="0">
              <a:schemeClr val="dk1"/>
            </a:fillRef>
            <a:effectRef idx="0">
              <a:schemeClr val="dk1"/>
            </a:effectRef>
            <a:fontRef idx="minor">
              <a:schemeClr val="tx1"/>
            </a:fontRef>
          </p:style>
        </p:cxnSp>
        <p:cxnSp>
          <p:nvCxnSpPr>
            <p:cNvPr id="76" name="Straight Connector 75"/>
            <p:cNvCxnSpPr/>
            <p:nvPr/>
          </p:nvCxnSpPr>
          <p:spPr>
            <a:xfrm>
              <a:off x="7101774" y="5215788"/>
              <a:ext cx="12829" cy="564418"/>
            </a:xfrm>
            <a:prstGeom prst="line">
              <a:avLst/>
            </a:prstGeom>
            <a:ln w="19050" cmpd="sng">
              <a:solidFill>
                <a:schemeClr val="tx1"/>
              </a:solidFill>
            </a:ln>
          </p:spPr>
          <p:style>
            <a:lnRef idx="1">
              <a:schemeClr val="dk1"/>
            </a:lnRef>
            <a:fillRef idx="0">
              <a:schemeClr val="dk1"/>
            </a:fillRef>
            <a:effectRef idx="0">
              <a:schemeClr val="dk1"/>
            </a:effectRef>
            <a:fontRef idx="minor">
              <a:schemeClr val="tx1"/>
            </a:fontRef>
          </p:style>
        </p:cxnSp>
        <p:cxnSp>
          <p:nvCxnSpPr>
            <p:cNvPr id="77" name="Straight Connector 76"/>
            <p:cNvCxnSpPr/>
            <p:nvPr/>
          </p:nvCxnSpPr>
          <p:spPr>
            <a:xfrm>
              <a:off x="8422442" y="5215788"/>
              <a:ext cx="12829" cy="564418"/>
            </a:xfrm>
            <a:prstGeom prst="line">
              <a:avLst/>
            </a:prstGeom>
            <a:ln w="19050" cmpd="sng">
              <a:solidFill>
                <a:schemeClr val="tx1"/>
              </a:solidFill>
            </a:ln>
          </p:spPr>
          <p:style>
            <a:lnRef idx="1">
              <a:schemeClr val="dk1"/>
            </a:lnRef>
            <a:fillRef idx="0">
              <a:schemeClr val="dk1"/>
            </a:fillRef>
            <a:effectRef idx="0">
              <a:schemeClr val="dk1"/>
            </a:effectRef>
            <a:fontRef idx="minor">
              <a:schemeClr val="tx1"/>
            </a:fontRef>
          </p:style>
        </p:cxnSp>
      </p:grpSp>
      <p:sp>
        <p:nvSpPr>
          <p:cNvPr id="78" name="TextBox 77"/>
          <p:cNvSpPr txBox="1"/>
          <p:nvPr/>
        </p:nvSpPr>
        <p:spPr>
          <a:xfrm>
            <a:off x="8086181" y="5949500"/>
            <a:ext cx="698178" cy="369332"/>
          </a:xfrm>
          <a:prstGeom prst="rect">
            <a:avLst/>
          </a:prstGeom>
          <a:noFill/>
        </p:spPr>
        <p:txBody>
          <a:bodyPr wrap="none" rtlCol="0">
            <a:spAutoFit/>
          </a:bodyPr>
          <a:lstStyle/>
          <a:p>
            <a:r>
              <a:rPr lang="en-US" dirty="0" smtClean="0"/>
              <a:t>2040</a:t>
            </a:r>
            <a:endParaRPr lang="en-US" dirty="0"/>
          </a:p>
        </p:txBody>
      </p:sp>
      <p:grpSp>
        <p:nvGrpSpPr>
          <p:cNvPr id="79" name="Group 78"/>
          <p:cNvGrpSpPr/>
          <p:nvPr/>
        </p:nvGrpSpPr>
        <p:grpSpPr>
          <a:xfrm>
            <a:off x="320729" y="945251"/>
            <a:ext cx="5072480" cy="1140470"/>
            <a:chOff x="320729" y="762371"/>
            <a:chExt cx="5072480" cy="1140470"/>
          </a:xfrm>
        </p:grpSpPr>
        <p:sp>
          <p:nvSpPr>
            <p:cNvPr id="80" name="Rectangle 79"/>
            <p:cNvSpPr/>
            <p:nvPr/>
          </p:nvSpPr>
          <p:spPr>
            <a:xfrm>
              <a:off x="320729" y="900607"/>
              <a:ext cx="1347065" cy="216000"/>
            </a:xfrm>
            <a:prstGeom prst="rect">
              <a:avLst/>
            </a:prstGeom>
            <a:gradFill>
              <a:gsLst>
                <a:gs pos="0">
                  <a:schemeClr val="accent1">
                    <a:tint val="73000"/>
                    <a:satMod val="150000"/>
                  </a:schemeClr>
                </a:gs>
                <a:gs pos="100000">
                  <a:srgbClr val="FF0000"/>
                </a:gs>
              </a:gsLst>
              <a:lin ang="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construction</a:t>
              </a:r>
              <a:endParaRPr lang="en-US" sz="1000" dirty="0"/>
            </a:p>
          </p:txBody>
        </p:sp>
        <p:sp>
          <p:nvSpPr>
            <p:cNvPr id="81" name="Rectangle 80"/>
            <p:cNvSpPr/>
            <p:nvPr/>
          </p:nvSpPr>
          <p:spPr>
            <a:xfrm>
              <a:off x="1667793" y="1129435"/>
              <a:ext cx="833897" cy="215999"/>
            </a:xfrm>
            <a:prstGeom prst="rect">
              <a:avLst/>
            </a:prstGeom>
            <a:gradFill>
              <a:gsLst>
                <a:gs pos="0">
                  <a:srgbClr val="FF0000"/>
                </a:gs>
                <a:gs pos="100000">
                  <a:srgbClr val="0000FF"/>
                </a:gs>
              </a:gsLst>
              <a:lin ang="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physics</a:t>
              </a:r>
              <a:endParaRPr lang="en-US" sz="1000" dirty="0"/>
            </a:p>
          </p:txBody>
        </p:sp>
        <p:sp>
          <p:nvSpPr>
            <p:cNvPr id="82" name="Rectangle 81"/>
            <p:cNvSpPr/>
            <p:nvPr/>
          </p:nvSpPr>
          <p:spPr>
            <a:xfrm>
              <a:off x="2501691" y="1358262"/>
              <a:ext cx="821066" cy="243725"/>
            </a:xfrm>
            <a:prstGeom prst="rect">
              <a:avLst/>
            </a:prstGeom>
            <a:gradFill>
              <a:gsLst>
                <a:gs pos="0">
                  <a:srgbClr val="0000FF"/>
                </a:gs>
                <a:gs pos="100000">
                  <a:srgbClr val="660066"/>
                </a:gs>
              </a:gsLst>
              <a:lin ang="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upgrade</a:t>
              </a:r>
              <a:endParaRPr lang="en-US" sz="1000" dirty="0"/>
            </a:p>
          </p:txBody>
        </p:sp>
        <p:sp>
          <p:nvSpPr>
            <p:cNvPr id="83" name="TextBox 82"/>
            <p:cNvSpPr txBox="1"/>
            <p:nvPr/>
          </p:nvSpPr>
          <p:spPr>
            <a:xfrm>
              <a:off x="673602" y="1123352"/>
              <a:ext cx="760845" cy="461665"/>
            </a:xfrm>
            <a:prstGeom prst="rect">
              <a:avLst/>
            </a:prstGeom>
            <a:noFill/>
          </p:spPr>
          <p:txBody>
            <a:bodyPr wrap="none" rtlCol="0">
              <a:spAutoFit/>
            </a:bodyPr>
            <a:lstStyle/>
            <a:p>
              <a:r>
                <a:rPr lang="en-US" sz="2400" dirty="0" smtClean="0"/>
                <a:t>LEP</a:t>
              </a:r>
              <a:endParaRPr lang="en-US" sz="2400" dirty="0"/>
            </a:p>
          </p:txBody>
        </p:sp>
        <p:pic>
          <p:nvPicPr>
            <p:cNvPr id="84" name="Picture 83" descr="Screen Shot 2014-05-19 at 10.24.18 PM.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577244" y="762371"/>
              <a:ext cx="1815965" cy="1140470"/>
            </a:xfrm>
            <a:prstGeom prst="rect">
              <a:avLst/>
            </a:prstGeom>
          </p:spPr>
        </p:pic>
        <p:cxnSp>
          <p:nvCxnSpPr>
            <p:cNvPr id="85" name="Straight Connector 84"/>
            <p:cNvCxnSpPr/>
            <p:nvPr/>
          </p:nvCxnSpPr>
          <p:spPr>
            <a:xfrm>
              <a:off x="320729" y="1589166"/>
              <a:ext cx="1347065" cy="0"/>
            </a:xfrm>
            <a:prstGeom prst="line">
              <a:avLst/>
            </a:prstGeom>
            <a:ln w="57150" cmpd="sng">
              <a:solidFill>
                <a:schemeClr val="tx1"/>
              </a:solidFill>
              <a:headEnd type="oval" w="med" len="med"/>
              <a:tailEnd type="diamond" w="med" len="med"/>
            </a:ln>
          </p:spPr>
          <p:style>
            <a:lnRef idx="1">
              <a:schemeClr val="dk1"/>
            </a:lnRef>
            <a:fillRef idx="0">
              <a:schemeClr val="dk1"/>
            </a:fillRef>
            <a:effectRef idx="0">
              <a:schemeClr val="dk1"/>
            </a:effectRef>
            <a:fontRef idx="minor">
              <a:schemeClr val="tx1"/>
            </a:fontRef>
          </p:style>
        </p:cxnSp>
      </p:grpSp>
      <p:grpSp>
        <p:nvGrpSpPr>
          <p:cNvPr id="86" name="Group 85"/>
          <p:cNvGrpSpPr/>
          <p:nvPr/>
        </p:nvGrpSpPr>
        <p:grpSpPr>
          <a:xfrm>
            <a:off x="1090481" y="1865571"/>
            <a:ext cx="7596319" cy="1162555"/>
            <a:chOff x="1090481" y="1682691"/>
            <a:chExt cx="7596319" cy="1162555"/>
          </a:xfrm>
        </p:grpSpPr>
        <p:sp>
          <p:nvSpPr>
            <p:cNvPr id="87" name="Rectangle 86"/>
            <p:cNvSpPr/>
            <p:nvPr/>
          </p:nvSpPr>
          <p:spPr>
            <a:xfrm>
              <a:off x="3120121" y="2297876"/>
              <a:ext cx="1196494" cy="215174"/>
            </a:xfrm>
            <a:prstGeom prst="rect">
              <a:avLst/>
            </a:prstGeom>
            <a:gradFill>
              <a:gsLst>
                <a:gs pos="0">
                  <a:schemeClr val="accent1">
                    <a:tint val="73000"/>
                    <a:satMod val="150000"/>
                  </a:schemeClr>
                </a:gs>
                <a:gs pos="100000">
                  <a:srgbClr val="FF0000"/>
                </a:gs>
              </a:gsLst>
              <a:lin ang="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construction</a:t>
              </a:r>
              <a:endParaRPr lang="en-US" sz="1000" dirty="0"/>
            </a:p>
          </p:txBody>
        </p:sp>
        <p:sp>
          <p:nvSpPr>
            <p:cNvPr id="88" name="Rectangle 87"/>
            <p:cNvSpPr/>
            <p:nvPr/>
          </p:nvSpPr>
          <p:spPr>
            <a:xfrm>
              <a:off x="4316615" y="2537740"/>
              <a:ext cx="1457671" cy="215174"/>
            </a:xfrm>
            <a:prstGeom prst="rect">
              <a:avLst/>
            </a:prstGeom>
            <a:gradFill>
              <a:gsLst>
                <a:gs pos="0">
                  <a:srgbClr val="FF0000"/>
                </a:gs>
                <a:gs pos="100000">
                  <a:srgbClr val="0000FF"/>
                </a:gs>
              </a:gsLst>
              <a:lin ang="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physics</a:t>
              </a:r>
              <a:endParaRPr lang="en-US" sz="1000" dirty="0"/>
            </a:p>
          </p:txBody>
        </p:sp>
        <p:sp>
          <p:nvSpPr>
            <p:cNvPr id="89" name="TextBox 88"/>
            <p:cNvSpPr txBox="1"/>
            <p:nvPr/>
          </p:nvSpPr>
          <p:spPr>
            <a:xfrm>
              <a:off x="2101505" y="2383581"/>
              <a:ext cx="800369" cy="461665"/>
            </a:xfrm>
            <a:prstGeom prst="rect">
              <a:avLst/>
            </a:prstGeom>
            <a:noFill/>
          </p:spPr>
          <p:txBody>
            <a:bodyPr wrap="none" rtlCol="0">
              <a:spAutoFit/>
            </a:bodyPr>
            <a:lstStyle/>
            <a:p>
              <a:r>
                <a:rPr lang="en-US" sz="2400" dirty="0" smtClean="0"/>
                <a:t>LHC</a:t>
              </a:r>
              <a:endParaRPr lang="en-US" sz="2400" dirty="0"/>
            </a:p>
          </p:txBody>
        </p:sp>
        <p:sp>
          <p:nvSpPr>
            <p:cNvPr id="90" name="Rectangle 89"/>
            <p:cNvSpPr/>
            <p:nvPr/>
          </p:nvSpPr>
          <p:spPr>
            <a:xfrm>
              <a:off x="1090481" y="1804495"/>
              <a:ext cx="1411210" cy="215997"/>
            </a:xfrm>
            <a:prstGeom prst="rect">
              <a:avLst/>
            </a:prstGeom>
            <a:gradFill>
              <a:gsLst>
                <a:gs pos="0">
                  <a:srgbClr val="660066"/>
                </a:gs>
                <a:gs pos="100000">
                  <a:schemeClr val="accent6">
                    <a:lumMod val="60000"/>
                    <a:lumOff val="40000"/>
                  </a:schemeClr>
                </a:gs>
              </a:gsLst>
              <a:lin ang="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Design R	&amp;D</a:t>
              </a:r>
              <a:endParaRPr lang="en-US" sz="1000" dirty="0"/>
            </a:p>
          </p:txBody>
        </p:sp>
        <p:sp>
          <p:nvSpPr>
            <p:cNvPr id="91" name="Rectangle 90"/>
            <p:cNvSpPr/>
            <p:nvPr/>
          </p:nvSpPr>
          <p:spPr>
            <a:xfrm>
              <a:off x="2181019" y="2045183"/>
              <a:ext cx="1141738" cy="215174"/>
            </a:xfrm>
            <a:prstGeom prst="rect">
              <a:avLst/>
            </a:prstGeom>
            <a:gradFill>
              <a:gsLst>
                <a:gs pos="0">
                  <a:schemeClr val="accent6"/>
                </a:gs>
                <a:gs pos="100000">
                  <a:schemeClr val="accent1"/>
                </a:gs>
              </a:gsLst>
              <a:lin ang="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solidFill>
                    <a:schemeClr val="bg1"/>
                  </a:solidFill>
                </a:rPr>
                <a:t>prototyping</a:t>
              </a:r>
              <a:endParaRPr lang="en-US" sz="1000" dirty="0">
                <a:solidFill>
                  <a:schemeClr val="bg1"/>
                </a:solidFill>
              </a:endParaRPr>
            </a:p>
          </p:txBody>
        </p:sp>
        <p:pic>
          <p:nvPicPr>
            <p:cNvPr id="92" name="Picture 91" descr="Screen Shot 2014-05-19 at 10.34.10 PM.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941926" y="1682691"/>
              <a:ext cx="2744874" cy="1153401"/>
            </a:xfrm>
            <a:prstGeom prst="rect">
              <a:avLst/>
            </a:prstGeom>
          </p:spPr>
        </p:pic>
        <p:cxnSp>
          <p:nvCxnSpPr>
            <p:cNvPr id="93" name="Straight Connector 92"/>
            <p:cNvCxnSpPr/>
            <p:nvPr/>
          </p:nvCxnSpPr>
          <p:spPr>
            <a:xfrm>
              <a:off x="1090481" y="2836092"/>
              <a:ext cx="3226134" cy="0"/>
            </a:xfrm>
            <a:prstGeom prst="line">
              <a:avLst/>
            </a:prstGeom>
            <a:ln w="57150" cmpd="sng">
              <a:solidFill>
                <a:schemeClr val="tx1"/>
              </a:solidFill>
              <a:headEnd type="oval"/>
              <a:tailEnd type="diamond"/>
            </a:ln>
          </p:spPr>
          <p:style>
            <a:lnRef idx="1">
              <a:schemeClr val="dk1"/>
            </a:lnRef>
            <a:fillRef idx="0">
              <a:schemeClr val="dk1"/>
            </a:fillRef>
            <a:effectRef idx="0">
              <a:schemeClr val="dk1"/>
            </a:effectRef>
            <a:fontRef idx="minor">
              <a:schemeClr val="tx1"/>
            </a:fontRef>
          </p:style>
        </p:cxnSp>
      </p:grpSp>
      <p:grpSp>
        <p:nvGrpSpPr>
          <p:cNvPr id="94" name="Group 93"/>
          <p:cNvGrpSpPr/>
          <p:nvPr/>
        </p:nvGrpSpPr>
        <p:grpSpPr>
          <a:xfrm>
            <a:off x="3120121" y="3290157"/>
            <a:ext cx="5703154" cy="1045882"/>
            <a:chOff x="3120121" y="3107277"/>
            <a:chExt cx="5703154" cy="1045882"/>
          </a:xfrm>
        </p:grpSpPr>
        <p:sp>
          <p:nvSpPr>
            <p:cNvPr id="95" name="Rectangle 94"/>
            <p:cNvSpPr/>
            <p:nvPr/>
          </p:nvSpPr>
          <p:spPr>
            <a:xfrm>
              <a:off x="5102935" y="3629231"/>
              <a:ext cx="1040088" cy="215174"/>
            </a:xfrm>
            <a:prstGeom prst="rect">
              <a:avLst/>
            </a:prstGeom>
            <a:gradFill>
              <a:gsLst>
                <a:gs pos="0">
                  <a:schemeClr val="accent1">
                    <a:tint val="73000"/>
                    <a:satMod val="150000"/>
                  </a:schemeClr>
                </a:gs>
                <a:gs pos="100000">
                  <a:srgbClr val="FF0000"/>
                </a:gs>
              </a:gsLst>
              <a:lin ang="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construction</a:t>
              </a:r>
              <a:endParaRPr lang="en-US" sz="1000" dirty="0"/>
            </a:p>
          </p:txBody>
        </p:sp>
        <p:sp>
          <p:nvSpPr>
            <p:cNvPr id="96" name="TextBox 95"/>
            <p:cNvSpPr txBox="1"/>
            <p:nvPr/>
          </p:nvSpPr>
          <p:spPr>
            <a:xfrm>
              <a:off x="3150852" y="3691494"/>
              <a:ext cx="1296298" cy="461665"/>
            </a:xfrm>
            <a:prstGeom prst="rect">
              <a:avLst/>
            </a:prstGeom>
            <a:noFill/>
          </p:spPr>
          <p:txBody>
            <a:bodyPr wrap="none" rtlCol="0">
              <a:spAutoFit/>
            </a:bodyPr>
            <a:lstStyle/>
            <a:p>
              <a:r>
                <a:rPr lang="en-US" sz="2400" dirty="0" smtClean="0"/>
                <a:t>HL-LHC</a:t>
              </a:r>
              <a:endParaRPr lang="en-US" sz="2400" dirty="0"/>
            </a:p>
          </p:txBody>
        </p:sp>
        <p:sp>
          <p:nvSpPr>
            <p:cNvPr id="97" name="Rectangle 96"/>
            <p:cNvSpPr/>
            <p:nvPr/>
          </p:nvSpPr>
          <p:spPr>
            <a:xfrm>
              <a:off x="3152599" y="3137039"/>
              <a:ext cx="1950336" cy="215997"/>
            </a:xfrm>
            <a:prstGeom prst="rect">
              <a:avLst/>
            </a:prstGeom>
            <a:gradFill>
              <a:gsLst>
                <a:gs pos="0">
                  <a:srgbClr val="660066"/>
                </a:gs>
                <a:gs pos="100000">
                  <a:schemeClr val="accent6">
                    <a:lumMod val="60000"/>
                    <a:lumOff val="40000"/>
                  </a:schemeClr>
                </a:gs>
              </a:gsLst>
              <a:lin ang="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Design R&amp;D</a:t>
              </a:r>
              <a:endParaRPr lang="en-US" sz="1000" dirty="0"/>
            </a:p>
          </p:txBody>
        </p:sp>
        <p:sp>
          <p:nvSpPr>
            <p:cNvPr id="98" name="Rectangle 97"/>
            <p:cNvSpPr/>
            <p:nvPr/>
          </p:nvSpPr>
          <p:spPr>
            <a:xfrm>
              <a:off x="4460439" y="3377727"/>
              <a:ext cx="838014" cy="215174"/>
            </a:xfrm>
            <a:prstGeom prst="rect">
              <a:avLst/>
            </a:prstGeom>
            <a:gradFill>
              <a:gsLst>
                <a:gs pos="0">
                  <a:schemeClr val="accent6"/>
                </a:gs>
                <a:gs pos="100000">
                  <a:schemeClr val="accent1"/>
                </a:gs>
              </a:gsLst>
              <a:lin ang="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solidFill>
                    <a:schemeClr val="bg1"/>
                  </a:solidFill>
                </a:rPr>
                <a:t>prototyping</a:t>
              </a:r>
              <a:endParaRPr lang="en-US" sz="1000" dirty="0">
                <a:solidFill>
                  <a:schemeClr val="bg1"/>
                </a:solidFill>
              </a:endParaRPr>
            </a:p>
          </p:txBody>
        </p:sp>
        <p:pic>
          <p:nvPicPr>
            <p:cNvPr id="99" name="Picture 98" descr="HiLumi540x261.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177355" y="3107277"/>
              <a:ext cx="1645920" cy="795528"/>
            </a:xfrm>
            <a:prstGeom prst="rect">
              <a:avLst/>
            </a:prstGeom>
          </p:spPr>
        </p:pic>
        <p:cxnSp>
          <p:nvCxnSpPr>
            <p:cNvPr id="100" name="Straight Connector 99"/>
            <p:cNvCxnSpPr/>
            <p:nvPr/>
          </p:nvCxnSpPr>
          <p:spPr>
            <a:xfrm>
              <a:off x="3120121" y="4149239"/>
              <a:ext cx="3022902" cy="0"/>
            </a:xfrm>
            <a:prstGeom prst="line">
              <a:avLst/>
            </a:prstGeom>
            <a:ln w="57150" cmpd="sng">
              <a:solidFill>
                <a:schemeClr val="tx1"/>
              </a:solidFill>
              <a:headEnd type="oval"/>
              <a:tailEnd type="diamon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6143023" y="3870284"/>
              <a:ext cx="1682778" cy="215174"/>
            </a:xfrm>
            <a:prstGeom prst="rect">
              <a:avLst/>
            </a:prstGeom>
            <a:gradFill>
              <a:gsLst>
                <a:gs pos="0">
                  <a:srgbClr val="FF0000"/>
                </a:gs>
                <a:gs pos="100000">
                  <a:srgbClr val="0000FF"/>
                </a:gs>
              </a:gsLst>
              <a:lin ang="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physics</a:t>
              </a:r>
              <a:endParaRPr lang="en-US" sz="1000" dirty="0"/>
            </a:p>
          </p:txBody>
        </p:sp>
      </p:grpSp>
      <p:grpSp>
        <p:nvGrpSpPr>
          <p:cNvPr id="102" name="Group 101"/>
          <p:cNvGrpSpPr/>
          <p:nvPr/>
        </p:nvGrpSpPr>
        <p:grpSpPr>
          <a:xfrm>
            <a:off x="4756965" y="4682611"/>
            <a:ext cx="838308" cy="369332"/>
            <a:chOff x="4756965" y="4499731"/>
            <a:chExt cx="838308" cy="369332"/>
          </a:xfrm>
        </p:grpSpPr>
        <p:sp>
          <p:nvSpPr>
            <p:cNvPr id="103" name="TextBox 102"/>
            <p:cNvSpPr txBox="1"/>
            <p:nvPr/>
          </p:nvSpPr>
          <p:spPr>
            <a:xfrm>
              <a:off x="4756965" y="4499731"/>
              <a:ext cx="684803" cy="369332"/>
            </a:xfrm>
            <a:prstGeom prst="rect">
              <a:avLst/>
            </a:prstGeom>
            <a:noFill/>
          </p:spPr>
          <p:txBody>
            <a:bodyPr wrap="none" rtlCol="0">
              <a:spAutoFit/>
            </a:bodyPr>
            <a:lstStyle/>
            <a:p>
              <a:r>
                <a:rPr lang="en-US" dirty="0" smtClean="0">
                  <a:solidFill>
                    <a:srgbClr val="FF0000"/>
                  </a:solidFill>
                </a:rPr>
                <a:t>CDR</a:t>
              </a:r>
              <a:endParaRPr lang="en-US" dirty="0">
                <a:solidFill>
                  <a:srgbClr val="FF0000"/>
                </a:solidFill>
              </a:endParaRPr>
            </a:p>
          </p:txBody>
        </p:sp>
        <p:sp>
          <p:nvSpPr>
            <p:cNvPr id="104" name="Isosceles Triangle 103"/>
            <p:cNvSpPr/>
            <p:nvPr/>
          </p:nvSpPr>
          <p:spPr>
            <a:xfrm>
              <a:off x="5385521" y="4582582"/>
              <a:ext cx="209752" cy="175685"/>
            </a:xfrm>
            <a:prstGeom prst="triangl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05" name="Group 104"/>
          <p:cNvGrpSpPr/>
          <p:nvPr/>
        </p:nvGrpSpPr>
        <p:grpSpPr>
          <a:xfrm>
            <a:off x="4810090" y="4498534"/>
            <a:ext cx="4234161" cy="1015074"/>
            <a:chOff x="4810090" y="4315654"/>
            <a:chExt cx="4234161" cy="1015074"/>
          </a:xfrm>
        </p:grpSpPr>
        <p:sp>
          <p:nvSpPr>
            <p:cNvPr id="106" name="Rectangle 105"/>
            <p:cNvSpPr/>
            <p:nvPr/>
          </p:nvSpPr>
          <p:spPr>
            <a:xfrm>
              <a:off x="8574593" y="5019187"/>
              <a:ext cx="95276" cy="215174"/>
            </a:xfrm>
            <a:prstGeom prst="rect">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dirty="0"/>
            </a:p>
          </p:txBody>
        </p:sp>
        <p:sp>
          <p:nvSpPr>
            <p:cNvPr id="107" name="Rectangle 106"/>
            <p:cNvSpPr/>
            <p:nvPr/>
          </p:nvSpPr>
          <p:spPr>
            <a:xfrm>
              <a:off x="8703933" y="5019187"/>
              <a:ext cx="72000" cy="215174"/>
            </a:xfrm>
            <a:prstGeom prst="rect">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dirty="0"/>
            </a:p>
          </p:txBody>
        </p:sp>
        <p:sp>
          <p:nvSpPr>
            <p:cNvPr id="108" name="Rectangle 107"/>
            <p:cNvSpPr/>
            <p:nvPr/>
          </p:nvSpPr>
          <p:spPr>
            <a:xfrm>
              <a:off x="8806343" y="5019187"/>
              <a:ext cx="36000" cy="215174"/>
            </a:xfrm>
            <a:prstGeom prst="rect">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dirty="0"/>
            </a:p>
          </p:txBody>
        </p:sp>
        <p:grpSp>
          <p:nvGrpSpPr>
            <p:cNvPr id="109" name="Group 108"/>
            <p:cNvGrpSpPr/>
            <p:nvPr/>
          </p:nvGrpSpPr>
          <p:grpSpPr>
            <a:xfrm>
              <a:off x="4810090" y="4315654"/>
              <a:ext cx="4234161" cy="1015074"/>
              <a:chOff x="4810090" y="4315654"/>
              <a:chExt cx="4234161" cy="1015074"/>
            </a:xfrm>
          </p:grpSpPr>
          <p:sp>
            <p:nvSpPr>
              <p:cNvPr id="110" name="Rectangle 109"/>
              <p:cNvSpPr/>
              <p:nvPr/>
            </p:nvSpPr>
            <p:spPr>
              <a:xfrm>
                <a:off x="4822355" y="4315654"/>
                <a:ext cx="971580" cy="215997"/>
              </a:xfrm>
              <a:prstGeom prst="rect">
                <a:avLst/>
              </a:prstGeom>
              <a:gradFill>
                <a:gsLst>
                  <a:gs pos="0">
                    <a:srgbClr val="660066"/>
                  </a:gs>
                  <a:gs pos="100000">
                    <a:schemeClr val="accent6">
                      <a:lumMod val="60000"/>
                      <a:lumOff val="40000"/>
                    </a:schemeClr>
                  </a:gs>
                </a:gsLst>
                <a:lin ang="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Design R&amp;D</a:t>
                </a:r>
                <a:endParaRPr lang="en-US" sz="1000" dirty="0"/>
              </a:p>
            </p:txBody>
          </p:sp>
          <p:sp>
            <p:nvSpPr>
              <p:cNvPr id="111" name="Rectangle 110"/>
              <p:cNvSpPr/>
              <p:nvPr/>
            </p:nvSpPr>
            <p:spPr>
              <a:xfrm>
                <a:off x="5793935" y="4582582"/>
                <a:ext cx="838014" cy="215174"/>
              </a:xfrm>
              <a:prstGeom prst="rect">
                <a:avLst/>
              </a:prstGeom>
              <a:gradFill>
                <a:gsLst>
                  <a:gs pos="0">
                    <a:schemeClr val="accent6"/>
                  </a:gs>
                  <a:gs pos="100000">
                    <a:schemeClr val="accent1"/>
                  </a:gs>
                </a:gsLst>
                <a:lin ang="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solidFill>
                      <a:schemeClr val="bg1"/>
                    </a:solidFill>
                  </a:rPr>
                  <a:t>prototyping</a:t>
                </a:r>
                <a:endParaRPr lang="en-US" sz="1000" dirty="0">
                  <a:solidFill>
                    <a:schemeClr val="bg1"/>
                  </a:solidFill>
                </a:endParaRPr>
              </a:p>
            </p:txBody>
          </p:sp>
          <p:sp>
            <p:nvSpPr>
              <p:cNvPr id="112" name="Rectangle 111"/>
              <p:cNvSpPr/>
              <p:nvPr/>
            </p:nvSpPr>
            <p:spPr>
              <a:xfrm>
                <a:off x="6647896" y="4797756"/>
                <a:ext cx="1040088" cy="215174"/>
              </a:xfrm>
              <a:prstGeom prst="rect">
                <a:avLst/>
              </a:prstGeom>
              <a:gradFill>
                <a:gsLst>
                  <a:gs pos="0">
                    <a:schemeClr val="accent1">
                      <a:tint val="73000"/>
                      <a:satMod val="150000"/>
                    </a:schemeClr>
                  </a:gs>
                  <a:gs pos="100000">
                    <a:srgbClr val="FF0000"/>
                  </a:gs>
                </a:gsLst>
                <a:lin ang="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construction</a:t>
                </a:r>
                <a:endParaRPr lang="en-US" sz="1000" dirty="0"/>
              </a:p>
            </p:txBody>
          </p:sp>
          <p:sp>
            <p:nvSpPr>
              <p:cNvPr id="113" name="Rectangle 112"/>
              <p:cNvSpPr/>
              <p:nvPr/>
            </p:nvSpPr>
            <p:spPr>
              <a:xfrm>
                <a:off x="7687985" y="5019187"/>
                <a:ext cx="843422" cy="215174"/>
              </a:xfrm>
              <a:prstGeom prst="rect">
                <a:avLst/>
              </a:prstGeom>
              <a:gradFill>
                <a:gsLst>
                  <a:gs pos="0">
                    <a:srgbClr val="FF0000"/>
                  </a:gs>
                  <a:gs pos="100000">
                    <a:srgbClr val="0000FF"/>
                  </a:gs>
                </a:gsLst>
                <a:lin ang="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physics</a:t>
                </a:r>
                <a:endParaRPr lang="en-US" sz="1000" dirty="0"/>
              </a:p>
            </p:txBody>
          </p:sp>
          <p:sp>
            <p:nvSpPr>
              <p:cNvPr id="114" name="TextBox 113"/>
              <p:cNvSpPr txBox="1"/>
              <p:nvPr/>
            </p:nvSpPr>
            <p:spPr>
              <a:xfrm>
                <a:off x="4957085" y="4869063"/>
                <a:ext cx="817201" cy="461665"/>
              </a:xfrm>
              <a:prstGeom prst="rect">
                <a:avLst/>
              </a:prstGeom>
              <a:noFill/>
            </p:spPr>
            <p:txBody>
              <a:bodyPr wrap="none" rtlCol="0">
                <a:spAutoFit/>
              </a:bodyPr>
              <a:lstStyle/>
              <a:p>
                <a:r>
                  <a:rPr lang="en-US" sz="2400" dirty="0" smtClean="0"/>
                  <a:t>FCC</a:t>
                </a:r>
                <a:endParaRPr lang="en-US" sz="2400" dirty="0"/>
              </a:p>
            </p:txBody>
          </p:sp>
          <p:cxnSp>
            <p:nvCxnSpPr>
              <p:cNvPr id="115" name="Straight Connector 114"/>
              <p:cNvCxnSpPr/>
              <p:nvPr/>
            </p:nvCxnSpPr>
            <p:spPr>
              <a:xfrm>
                <a:off x="4810090" y="5330728"/>
                <a:ext cx="2877895" cy="0"/>
              </a:xfrm>
              <a:prstGeom prst="line">
                <a:avLst/>
              </a:prstGeom>
              <a:ln w="57150" cmpd="sng">
                <a:solidFill>
                  <a:schemeClr val="tx1"/>
                </a:solidFill>
                <a:headEnd type="oval"/>
                <a:tailEnd type="diamond" w="med" len="med"/>
              </a:ln>
            </p:spPr>
            <p:style>
              <a:lnRef idx="1">
                <a:schemeClr val="dk1"/>
              </a:lnRef>
              <a:fillRef idx="0">
                <a:schemeClr val="dk1"/>
              </a:fillRef>
              <a:effectRef idx="0">
                <a:schemeClr val="dk1"/>
              </a:effectRef>
              <a:fontRef idx="minor">
                <a:schemeClr val="tx1"/>
              </a:fontRef>
            </p:style>
          </p:cxnSp>
          <p:pic>
            <p:nvPicPr>
              <p:cNvPr id="116" name="Picture 115" descr="FCCLogoForWebSite.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687984" y="4315655"/>
                <a:ext cx="1356267" cy="569860"/>
              </a:xfrm>
              <a:prstGeom prst="rect">
                <a:avLst/>
              </a:prstGeom>
            </p:spPr>
          </p:pic>
        </p:grpSp>
      </p:grpSp>
    </p:spTree>
    <p:extLst>
      <p:ext uri="{BB962C8B-B14F-4D97-AF65-F5344CB8AC3E}">
        <p14:creationId xmlns:p14="http://schemas.microsoft.com/office/powerpoint/2010/main" val="3049972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The FCC </a:t>
            </a:r>
            <a:r>
              <a:rPr lang="en-US" sz="4800" dirty="0" smtClean="0"/>
              <a:t>playground</a:t>
            </a:r>
            <a:endParaRPr lang="en-US" dirty="0"/>
          </a:p>
        </p:txBody>
      </p:sp>
      <p:sp>
        <p:nvSpPr>
          <p:cNvPr id="4" name="Date Placeholder 3"/>
          <p:cNvSpPr>
            <a:spLocks noGrp="1"/>
          </p:cNvSpPr>
          <p:nvPr>
            <p:ph type="dt" sz="half" idx="2"/>
          </p:nvPr>
        </p:nvSpPr>
        <p:spPr/>
        <p:txBody>
          <a:bodyPr/>
          <a:lstStyle/>
          <a:p>
            <a:fld id="{B4BFD808-6B56-4447-9401-2398D08EE3C0}" type="datetime1">
              <a:rPr lang="en-US" smtClean="0"/>
              <a:pPr/>
              <a:t>6/10/2015</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7" name="Picture 6" descr="Screen Shot 2013-07-02 at 11.52.02 A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638535"/>
            <a:ext cx="9144000" cy="4446649"/>
          </a:xfrm>
          <a:prstGeom prst="rect">
            <a:avLst/>
          </a:prstGeom>
        </p:spPr>
      </p:pic>
      <p:grpSp>
        <p:nvGrpSpPr>
          <p:cNvPr id="8" name="Group 7"/>
          <p:cNvGrpSpPr/>
          <p:nvPr/>
        </p:nvGrpSpPr>
        <p:grpSpPr>
          <a:xfrm>
            <a:off x="1744274" y="3053277"/>
            <a:ext cx="2581354" cy="1254871"/>
            <a:chOff x="1744274" y="3114675"/>
            <a:chExt cx="2581354" cy="1254871"/>
          </a:xfrm>
          <a:solidFill>
            <a:schemeClr val="accent2"/>
          </a:solidFill>
          <a:effectLst/>
        </p:grpSpPr>
        <p:sp>
          <p:nvSpPr>
            <p:cNvPr id="9" name="Donut 8"/>
            <p:cNvSpPr/>
            <p:nvPr/>
          </p:nvSpPr>
          <p:spPr>
            <a:xfrm>
              <a:off x="1744274" y="3118121"/>
              <a:ext cx="2568780" cy="1251425"/>
            </a:xfrm>
            <a:prstGeom prst="donut">
              <a:avLst>
                <a:gd name="adj" fmla="val 2674"/>
              </a:avLst>
            </a:prstGeom>
            <a:grpFill/>
            <a:ln w="6350">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10" name="Oval 9"/>
            <p:cNvSpPr>
              <a:spLocks noChangeAspect="1"/>
            </p:cNvSpPr>
            <p:nvPr/>
          </p:nvSpPr>
          <p:spPr>
            <a:xfrm>
              <a:off x="3896788" y="3282595"/>
              <a:ext cx="81535" cy="73380"/>
            </a:xfrm>
            <a:prstGeom prst="ellipse">
              <a:avLst/>
            </a:prstGeom>
            <a:grp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025650" y="4098925"/>
              <a:ext cx="76200" cy="71385"/>
            </a:xfrm>
            <a:prstGeom prst="ellipse">
              <a:avLst/>
            </a:prstGeom>
            <a:grp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3308708" y="3114675"/>
              <a:ext cx="82192" cy="78039"/>
            </a:xfrm>
            <a:prstGeom prst="ellipse">
              <a:avLst/>
            </a:prstGeom>
            <a:grp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4241800" y="3605966"/>
              <a:ext cx="83828" cy="80209"/>
            </a:xfrm>
            <a:prstGeom prst="ellipse">
              <a:avLst/>
            </a:prstGeom>
            <a:grp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5" name="TextBox 14"/>
          <p:cNvSpPr txBox="1"/>
          <p:nvPr/>
        </p:nvSpPr>
        <p:spPr>
          <a:xfrm>
            <a:off x="191182" y="5170953"/>
            <a:ext cx="1910668" cy="1323439"/>
          </a:xfrm>
          <a:prstGeom prst="rect">
            <a:avLst/>
          </a:prstGeom>
          <a:noFill/>
        </p:spPr>
        <p:txBody>
          <a:bodyPr wrap="square" rtlCol="0">
            <a:spAutoFit/>
          </a:bodyPr>
          <a:lstStyle/>
          <a:p>
            <a:pPr algn="ctr"/>
            <a:r>
              <a:rPr lang="en-US" sz="2000" dirty="0" smtClean="0">
                <a:solidFill>
                  <a:schemeClr val="accent4"/>
                </a:solidFill>
              </a:rPr>
              <a:t>LHC</a:t>
            </a:r>
          </a:p>
          <a:p>
            <a:pPr algn="ctr"/>
            <a:r>
              <a:rPr lang="en-US" sz="2000" dirty="0" smtClean="0">
                <a:solidFill>
                  <a:schemeClr val="accent4"/>
                </a:solidFill>
              </a:rPr>
              <a:t>27 km, 8.33 T</a:t>
            </a:r>
          </a:p>
          <a:p>
            <a:pPr algn="ctr"/>
            <a:r>
              <a:rPr lang="en-US" sz="2000" dirty="0">
                <a:solidFill>
                  <a:schemeClr val="accent4"/>
                </a:solidFill>
              </a:rPr>
              <a:t>14 </a:t>
            </a:r>
            <a:r>
              <a:rPr lang="en-US" sz="2000" dirty="0" err="1">
                <a:solidFill>
                  <a:schemeClr val="accent4"/>
                </a:solidFill>
              </a:rPr>
              <a:t>TeV</a:t>
            </a:r>
            <a:r>
              <a:rPr lang="en-US" sz="2000" dirty="0">
                <a:solidFill>
                  <a:schemeClr val="accent4"/>
                </a:solidFill>
              </a:rPr>
              <a:t> (</a:t>
            </a:r>
            <a:r>
              <a:rPr lang="en-US" sz="2000" dirty="0" err="1" smtClean="0">
                <a:solidFill>
                  <a:schemeClr val="accent4"/>
                </a:solidFill>
              </a:rPr>
              <a:t>c.o.m</a:t>
            </a:r>
            <a:r>
              <a:rPr lang="en-US" sz="2000" dirty="0" smtClean="0">
                <a:solidFill>
                  <a:schemeClr val="accent4"/>
                </a:solidFill>
              </a:rPr>
              <a:t>.)</a:t>
            </a:r>
            <a:endParaRPr lang="en-US" sz="2000" dirty="0" smtClean="0">
              <a:solidFill>
                <a:schemeClr val="bg1">
                  <a:lumMod val="50000"/>
                </a:schemeClr>
              </a:solidFill>
            </a:endParaRPr>
          </a:p>
          <a:p>
            <a:pPr algn="ctr"/>
            <a:r>
              <a:rPr lang="en-US" sz="2000" dirty="0" smtClean="0">
                <a:solidFill>
                  <a:schemeClr val="bg1">
                    <a:lumMod val="50000"/>
                  </a:schemeClr>
                </a:solidFill>
              </a:rPr>
              <a:t>1300 tons </a:t>
            </a:r>
            <a:r>
              <a:rPr lang="en-US" sz="2000" dirty="0" err="1" smtClean="0">
                <a:solidFill>
                  <a:schemeClr val="bg1">
                    <a:lumMod val="50000"/>
                  </a:schemeClr>
                </a:solidFill>
              </a:rPr>
              <a:t>NbTi</a:t>
            </a:r>
            <a:endParaRPr lang="en-US" sz="2000" dirty="0">
              <a:solidFill>
                <a:schemeClr val="bg1">
                  <a:lumMod val="50000"/>
                </a:schemeClr>
              </a:solidFill>
            </a:endParaRPr>
          </a:p>
        </p:txBody>
      </p:sp>
      <p:grpSp>
        <p:nvGrpSpPr>
          <p:cNvPr id="16" name="Group 15"/>
          <p:cNvGrpSpPr/>
          <p:nvPr/>
        </p:nvGrpSpPr>
        <p:grpSpPr>
          <a:xfrm>
            <a:off x="2248202" y="1224133"/>
            <a:ext cx="6486985" cy="5601866"/>
            <a:chOff x="2248202" y="1224133"/>
            <a:chExt cx="6486985" cy="5601866"/>
          </a:xfrm>
        </p:grpSpPr>
        <p:sp>
          <p:nvSpPr>
            <p:cNvPr id="17" name="TextBox 16"/>
            <p:cNvSpPr txBox="1"/>
            <p:nvPr/>
          </p:nvSpPr>
          <p:spPr>
            <a:xfrm>
              <a:off x="4629500" y="5133228"/>
              <a:ext cx="2061557" cy="1692771"/>
            </a:xfrm>
            <a:prstGeom prst="rect">
              <a:avLst/>
            </a:prstGeom>
            <a:noFill/>
          </p:spPr>
          <p:txBody>
            <a:bodyPr wrap="none" rtlCol="0">
              <a:spAutoFit/>
            </a:bodyPr>
            <a:lstStyle/>
            <a:p>
              <a:pPr algn="ctr"/>
              <a:r>
                <a:rPr lang="en-US" sz="2000" dirty="0" smtClean="0"/>
                <a:t>FCC-</a:t>
              </a:r>
              <a:r>
                <a:rPr lang="en-US" sz="2000" dirty="0" err="1" smtClean="0"/>
                <a:t>hh</a:t>
              </a:r>
              <a:endParaRPr lang="en-US" sz="2000" dirty="0" smtClean="0"/>
            </a:p>
            <a:p>
              <a:pPr algn="ctr"/>
              <a:r>
                <a:rPr lang="en-US" sz="2000" dirty="0" smtClean="0"/>
                <a:t>80 km, </a:t>
              </a:r>
              <a:r>
                <a:rPr lang="en-US" sz="2400" b="1" dirty="0" smtClean="0"/>
                <a:t>20 T</a:t>
              </a:r>
            </a:p>
            <a:p>
              <a:pPr algn="ctr"/>
              <a:r>
                <a:rPr lang="en-US" sz="2000" dirty="0" smtClean="0"/>
                <a:t>100 </a:t>
              </a:r>
              <a:r>
                <a:rPr lang="en-US" sz="2000" dirty="0" err="1"/>
                <a:t>TeV</a:t>
              </a:r>
              <a:r>
                <a:rPr lang="en-US" sz="2000" dirty="0"/>
                <a:t> (</a:t>
              </a:r>
              <a:r>
                <a:rPr lang="en-US" sz="2000" dirty="0" err="1" smtClean="0"/>
                <a:t>c.o.m</a:t>
              </a:r>
              <a:r>
                <a:rPr lang="en-US" sz="2000" dirty="0" smtClean="0"/>
                <a:t>.)</a:t>
              </a:r>
              <a:endParaRPr lang="en-US" sz="2000" dirty="0" smtClean="0">
                <a:solidFill>
                  <a:schemeClr val="tx2"/>
                </a:solidFill>
              </a:endParaRPr>
            </a:p>
            <a:p>
              <a:pPr algn="ctr"/>
              <a:r>
                <a:rPr lang="en-US" sz="2000" dirty="0" smtClean="0">
                  <a:solidFill>
                    <a:schemeClr val="tx2"/>
                  </a:solidFill>
                </a:rPr>
                <a:t>9000 tons LTS</a:t>
              </a:r>
              <a:endParaRPr lang="en-US" sz="2000" dirty="0">
                <a:solidFill>
                  <a:schemeClr val="tx2"/>
                </a:solidFill>
              </a:endParaRPr>
            </a:p>
            <a:p>
              <a:pPr algn="ctr"/>
              <a:r>
                <a:rPr lang="en-US" sz="2000" dirty="0" smtClean="0">
                  <a:solidFill>
                    <a:schemeClr val="tx2"/>
                  </a:solidFill>
                </a:rPr>
                <a:t>2000 tons HTS</a:t>
              </a:r>
              <a:endParaRPr lang="en-US" sz="2000" dirty="0">
                <a:solidFill>
                  <a:schemeClr val="tx2"/>
                </a:solidFill>
              </a:endParaRPr>
            </a:p>
          </p:txBody>
        </p:sp>
        <p:grpSp>
          <p:nvGrpSpPr>
            <p:cNvPr id="18" name="Group 17"/>
            <p:cNvGrpSpPr/>
            <p:nvPr/>
          </p:nvGrpSpPr>
          <p:grpSpPr>
            <a:xfrm>
              <a:off x="2248202" y="1224133"/>
              <a:ext cx="6486985" cy="2885406"/>
              <a:chOff x="2248202" y="1220555"/>
              <a:chExt cx="6486985" cy="2885406"/>
            </a:xfrm>
          </p:grpSpPr>
          <p:sp>
            <p:nvSpPr>
              <p:cNvPr id="19" name="Donut 18"/>
              <p:cNvSpPr/>
              <p:nvPr/>
            </p:nvSpPr>
            <p:spPr>
              <a:xfrm>
                <a:off x="2248202" y="1220555"/>
                <a:ext cx="6486985" cy="2885406"/>
              </a:xfrm>
              <a:prstGeom prst="donut">
                <a:avLst>
                  <a:gd name="adj" fmla="val 1425"/>
                </a:avLst>
              </a:prstGeom>
              <a:gradFill flip="none" rotWithShape="1">
                <a:gsLst>
                  <a:gs pos="0">
                    <a:schemeClr val="tx1">
                      <a:lumMod val="40000"/>
                      <a:lumOff val="60000"/>
                      <a:alpha val="40000"/>
                    </a:schemeClr>
                  </a:gs>
                  <a:gs pos="46000">
                    <a:schemeClr val="tx1">
                      <a:alpha val="45000"/>
                    </a:schemeClr>
                  </a:gs>
                  <a:gs pos="100000">
                    <a:schemeClr val="tx1">
                      <a:lumMod val="40000"/>
                      <a:lumOff val="60000"/>
                      <a:alpha val="55000"/>
                    </a:schemeClr>
                  </a:gs>
                </a:gsLst>
                <a:lin ang="5400000" scaled="1"/>
                <a:tileRect/>
              </a:gradFill>
              <a:effectLst>
                <a:glow rad="88900">
                  <a:schemeClr val="accent1">
                    <a:tint val="30000"/>
                    <a:shade val="95000"/>
                    <a:satMod val="300000"/>
                    <a:alpha val="2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0" name="Oval 19"/>
              <p:cNvSpPr/>
              <p:nvPr/>
            </p:nvSpPr>
            <p:spPr>
              <a:xfrm>
                <a:off x="2377655" y="3069147"/>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544887" y="1956403"/>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4366784" y="1290779"/>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6667958" y="1327306"/>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8345133" y="2028403"/>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6283887" y="3996431"/>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8057133" y="3416438"/>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068382" y="3916485"/>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28" name="Group 27"/>
          <p:cNvGrpSpPr/>
          <p:nvPr/>
        </p:nvGrpSpPr>
        <p:grpSpPr>
          <a:xfrm>
            <a:off x="2154704" y="980728"/>
            <a:ext cx="6912768" cy="5845271"/>
            <a:chOff x="2154704" y="980728"/>
            <a:chExt cx="6912768" cy="5845271"/>
          </a:xfrm>
        </p:grpSpPr>
        <p:sp>
          <p:nvSpPr>
            <p:cNvPr id="29" name="TextBox 28"/>
            <p:cNvSpPr txBox="1"/>
            <p:nvPr/>
          </p:nvSpPr>
          <p:spPr>
            <a:xfrm>
              <a:off x="6864444" y="5133228"/>
              <a:ext cx="2119207" cy="1692771"/>
            </a:xfrm>
            <a:prstGeom prst="rect">
              <a:avLst/>
            </a:prstGeom>
            <a:noFill/>
          </p:spPr>
          <p:txBody>
            <a:bodyPr wrap="none" rtlCol="0">
              <a:spAutoFit/>
            </a:bodyPr>
            <a:lstStyle/>
            <a:p>
              <a:pPr algn="ctr"/>
              <a:r>
                <a:rPr lang="en-US" sz="2000" dirty="0" smtClean="0">
                  <a:solidFill>
                    <a:srgbClr val="008000"/>
                  </a:solidFill>
                </a:rPr>
                <a:t>FCC-</a:t>
              </a:r>
              <a:r>
                <a:rPr lang="en-US" sz="2000" dirty="0" err="1" smtClean="0">
                  <a:solidFill>
                    <a:srgbClr val="008000"/>
                  </a:solidFill>
                </a:rPr>
                <a:t>hh</a:t>
              </a:r>
              <a:endParaRPr lang="en-US" sz="2000" dirty="0" smtClean="0">
                <a:solidFill>
                  <a:srgbClr val="008000"/>
                </a:solidFill>
              </a:endParaRPr>
            </a:p>
            <a:p>
              <a:pPr algn="ctr"/>
              <a:r>
                <a:rPr lang="en-US" sz="2000" dirty="0" smtClean="0">
                  <a:solidFill>
                    <a:srgbClr val="008000"/>
                  </a:solidFill>
                </a:rPr>
                <a:t>100 km, </a:t>
              </a:r>
              <a:r>
                <a:rPr lang="en-US" sz="2400" b="1" dirty="0" smtClean="0">
                  <a:solidFill>
                    <a:srgbClr val="008000"/>
                  </a:solidFill>
                </a:rPr>
                <a:t>16 T</a:t>
              </a:r>
            </a:p>
            <a:p>
              <a:pPr algn="ctr"/>
              <a:r>
                <a:rPr lang="en-US" sz="2000" dirty="0">
                  <a:solidFill>
                    <a:srgbClr val="008000"/>
                  </a:solidFill>
                </a:rPr>
                <a:t>100 </a:t>
              </a:r>
              <a:r>
                <a:rPr lang="en-US" sz="2000" dirty="0" err="1">
                  <a:solidFill>
                    <a:srgbClr val="008000"/>
                  </a:solidFill>
                </a:rPr>
                <a:t>TeV</a:t>
              </a:r>
              <a:r>
                <a:rPr lang="en-US" sz="2000" dirty="0">
                  <a:solidFill>
                    <a:srgbClr val="008000"/>
                  </a:solidFill>
                </a:rPr>
                <a:t> </a:t>
              </a:r>
              <a:r>
                <a:rPr lang="en-US" sz="2000" dirty="0" smtClean="0">
                  <a:solidFill>
                    <a:srgbClr val="008000"/>
                  </a:solidFill>
                </a:rPr>
                <a:t>(</a:t>
              </a:r>
              <a:r>
                <a:rPr lang="en-US" sz="2000" dirty="0" err="1" smtClean="0">
                  <a:solidFill>
                    <a:srgbClr val="008000"/>
                  </a:solidFill>
                </a:rPr>
                <a:t>c.o.m</a:t>
              </a:r>
              <a:r>
                <a:rPr lang="en-US" sz="2000" dirty="0" smtClean="0">
                  <a:solidFill>
                    <a:srgbClr val="008000"/>
                  </a:solidFill>
                </a:rPr>
                <a:t>.)</a:t>
              </a:r>
            </a:p>
            <a:p>
              <a:pPr algn="ctr"/>
              <a:r>
                <a:rPr lang="en-US" sz="2000" dirty="0" smtClean="0">
                  <a:solidFill>
                    <a:srgbClr val="008000"/>
                  </a:solidFill>
                </a:rPr>
                <a:t>6000 tons Nb</a:t>
              </a:r>
              <a:r>
                <a:rPr lang="en-US" sz="2000" baseline="-25000" dirty="0" smtClean="0">
                  <a:solidFill>
                    <a:srgbClr val="008000"/>
                  </a:solidFill>
                </a:rPr>
                <a:t>3</a:t>
              </a:r>
              <a:r>
                <a:rPr lang="en-US" sz="2000" dirty="0" smtClean="0">
                  <a:solidFill>
                    <a:srgbClr val="008000"/>
                  </a:solidFill>
                </a:rPr>
                <a:t>Sn</a:t>
              </a:r>
            </a:p>
            <a:p>
              <a:pPr algn="ctr"/>
              <a:r>
                <a:rPr lang="en-US" sz="2000" dirty="0">
                  <a:solidFill>
                    <a:srgbClr val="008000"/>
                  </a:solidFill>
                </a:rPr>
                <a:t>3</a:t>
              </a:r>
              <a:r>
                <a:rPr lang="en-US" sz="2000" dirty="0" smtClean="0">
                  <a:solidFill>
                    <a:srgbClr val="008000"/>
                  </a:solidFill>
                </a:rPr>
                <a:t>000 tons </a:t>
              </a:r>
              <a:r>
                <a:rPr lang="en-US" sz="2000" dirty="0" err="1" smtClean="0">
                  <a:solidFill>
                    <a:srgbClr val="008000"/>
                  </a:solidFill>
                </a:rPr>
                <a:t>Nb</a:t>
              </a:r>
              <a:r>
                <a:rPr lang="en-US" sz="2000" dirty="0" smtClean="0">
                  <a:solidFill>
                    <a:srgbClr val="008000"/>
                  </a:solidFill>
                </a:rPr>
                <a:t>-Ti</a:t>
              </a:r>
              <a:endParaRPr lang="en-US" sz="2000" dirty="0">
                <a:solidFill>
                  <a:srgbClr val="008000"/>
                </a:solidFill>
              </a:endParaRPr>
            </a:p>
          </p:txBody>
        </p:sp>
        <p:grpSp>
          <p:nvGrpSpPr>
            <p:cNvPr id="30" name="Group 29"/>
            <p:cNvGrpSpPr/>
            <p:nvPr/>
          </p:nvGrpSpPr>
          <p:grpSpPr>
            <a:xfrm>
              <a:off x="2154704" y="980728"/>
              <a:ext cx="6912768" cy="3128811"/>
              <a:chOff x="2154704" y="977150"/>
              <a:chExt cx="6912768" cy="3128811"/>
            </a:xfrm>
          </p:grpSpPr>
          <p:sp>
            <p:nvSpPr>
              <p:cNvPr id="31" name="Donut 30"/>
              <p:cNvSpPr/>
              <p:nvPr/>
            </p:nvSpPr>
            <p:spPr>
              <a:xfrm>
                <a:off x="2154704" y="977150"/>
                <a:ext cx="6912768" cy="3128811"/>
              </a:xfrm>
              <a:prstGeom prst="donut">
                <a:avLst>
                  <a:gd name="adj" fmla="val 1425"/>
                </a:avLst>
              </a:prstGeom>
              <a:gradFill flip="none" rotWithShape="1">
                <a:gsLst>
                  <a:gs pos="0">
                    <a:srgbClr val="CCFFCC">
                      <a:alpha val="40000"/>
                    </a:srgbClr>
                  </a:gs>
                  <a:gs pos="46000">
                    <a:srgbClr val="008000">
                      <a:alpha val="45000"/>
                    </a:srgbClr>
                  </a:gs>
                  <a:gs pos="100000">
                    <a:srgbClr val="CCFFCC">
                      <a:alpha val="55000"/>
                    </a:srgbClr>
                  </a:gs>
                </a:gsLst>
                <a:lin ang="5400000" scaled="1"/>
                <a:tileRect/>
              </a:gradFill>
              <a:effectLst>
                <a:glow rad="88900">
                  <a:schemeClr val="accent1">
                    <a:tint val="30000"/>
                    <a:shade val="95000"/>
                    <a:satMod val="300000"/>
                    <a:alpha val="2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2" name="Oval 31"/>
              <p:cNvSpPr/>
              <p:nvPr/>
            </p:nvSpPr>
            <p:spPr>
              <a:xfrm>
                <a:off x="2385399" y="3076891"/>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2416375" y="1861171"/>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4230528" y="1076555"/>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69308" y="1084299"/>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8620781" y="1820147"/>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379960" y="3999174"/>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8258477" y="3462902"/>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9" name="Oval 38"/>
              <p:cNvSpPr/>
              <p:nvPr/>
            </p:nvSpPr>
            <p:spPr>
              <a:xfrm>
                <a:off x="4076126" y="3924229"/>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40" name="Donut 39"/>
          <p:cNvSpPr/>
          <p:nvPr/>
        </p:nvSpPr>
        <p:spPr>
          <a:xfrm>
            <a:off x="3213421" y="3112559"/>
            <a:ext cx="896041" cy="432009"/>
          </a:xfrm>
          <a:prstGeom prst="donut">
            <a:avLst>
              <a:gd name="adj" fmla="val 7536"/>
            </a:avLst>
          </a:prstGeom>
          <a:solidFill>
            <a:schemeClr val="accent2"/>
          </a:solidFill>
          <a:ln w="6350">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41" name="Donut 40"/>
          <p:cNvSpPr/>
          <p:nvPr/>
        </p:nvSpPr>
        <p:spPr>
          <a:xfrm>
            <a:off x="3902519" y="3053276"/>
            <a:ext cx="274772" cy="142243"/>
          </a:xfrm>
          <a:prstGeom prst="donut">
            <a:avLst>
              <a:gd name="adj" fmla="val 14232"/>
            </a:avLst>
          </a:prstGeom>
          <a:solidFill>
            <a:schemeClr val="accent2"/>
          </a:solidFill>
          <a:ln w="6350">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grpSp>
        <p:nvGrpSpPr>
          <p:cNvPr id="42" name="Group 41"/>
          <p:cNvGrpSpPr/>
          <p:nvPr/>
        </p:nvGrpSpPr>
        <p:grpSpPr>
          <a:xfrm>
            <a:off x="1744274" y="3053276"/>
            <a:ext cx="2675881" cy="3772723"/>
            <a:chOff x="1744274" y="3053276"/>
            <a:chExt cx="2675881" cy="3772723"/>
          </a:xfrm>
        </p:grpSpPr>
        <p:grpSp>
          <p:nvGrpSpPr>
            <p:cNvPr id="43" name="Group 42"/>
            <p:cNvGrpSpPr/>
            <p:nvPr/>
          </p:nvGrpSpPr>
          <p:grpSpPr>
            <a:xfrm>
              <a:off x="1744274" y="3053276"/>
              <a:ext cx="2602807" cy="1254872"/>
              <a:chOff x="1744274" y="3114674"/>
              <a:chExt cx="2602807" cy="1254872"/>
            </a:xfrm>
          </p:grpSpPr>
          <p:sp>
            <p:nvSpPr>
              <p:cNvPr id="45" name="Donut 44"/>
              <p:cNvSpPr/>
              <p:nvPr/>
            </p:nvSpPr>
            <p:spPr>
              <a:xfrm>
                <a:off x="1744274" y="3118121"/>
                <a:ext cx="2568780" cy="1251425"/>
              </a:xfrm>
              <a:prstGeom prst="donut">
                <a:avLst>
                  <a:gd name="adj" fmla="val 2674"/>
                </a:avLst>
              </a:prstGeom>
              <a:gradFill flip="none" rotWithShape="1">
                <a:gsLst>
                  <a:gs pos="0">
                    <a:srgbClr val="FF6600">
                      <a:alpha val="51000"/>
                    </a:srgbClr>
                  </a:gs>
                  <a:gs pos="48000">
                    <a:srgbClr val="FF0000">
                      <a:alpha val="51000"/>
                    </a:srgbClr>
                  </a:gs>
                  <a:gs pos="100000">
                    <a:srgbClr val="FF6600">
                      <a:alpha val="51000"/>
                    </a:srgb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6" name="Oval 45"/>
              <p:cNvSpPr>
                <a:spLocks/>
              </p:cNvSpPr>
              <p:nvPr/>
            </p:nvSpPr>
            <p:spPr>
              <a:xfrm>
                <a:off x="3858067" y="3282595"/>
                <a:ext cx="144000" cy="720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a:spLocks/>
              </p:cNvSpPr>
              <p:nvPr/>
            </p:nvSpPr>
            <p:spPr>
              <a:xfrm>
                <a:off x="1986930" y="4098924"/>
                <a:ext cx="144000" cy="720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a:spLocks/>
              </p:cNvSpPr>
              <p:nvPr/>
            </p:nvSpPr>
            <p:spPr>
              <a:xfrm>
                <a:off x="3269988" y="3114674"/>
                <a:ext cx="144000" cy="720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a:spLocks/>
              </p:cNvSpPr>
              <p:nvPr/>
            </p:nvSpPr>
            <p:spPr>
              <a:xfrm>
                <a:off x="4203081" y="3605966"/>
                <a:ext cx="144000" cy="720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4" name="TextBox 43"/>
            <p:cNvSpPr txBox="1"/>
            <p:nvPr/>
          </p:nvSpPr>
          <p:spPr>
            <a:xfrm>
              <a:off x="2501240" y="5133228"/>
              <a:ext cx="1918915" cy="1692771"/>
            </a:xfrm>
            <a:prstGeom prst="rect">
              <a:avLst/>
            </a:prstGeom>
            <a:noFill/>
          </p:spPr>
          <p:txBody>
            <a:bodyPr wrap="none" rtlCol="0">
              <a:spAutoFit/>
            </a:bodyPr>
            <a:lstStyle/>
            <a:p>
              <a:pPr algn="ctr"/>
              <a:r>
                <a:rPr lang="en-US" sz="2000" dirty="0" smtClean="0">
                  <a:solidFill>
                    <a:srgbClr val="FF0000"/>
                  </a:solidFill>
                </a:rPr>
                <a:t>HE-LHC</a:t>
              </a:r>
            </a:p>
            <a:p>
              <a:pPr algn="ctr"/>
              <a:r>
                <a:rPr lang="en-US" sz="2000" dirty="0" smtClean="0">
                  <a:solidFill>
                    <a:srgbClr val="FF0000"/>
                  </a:solidFill>
                </a:rPr>
                <a:t>27 km, </a:t>
              </a:r>
              <a:r>
                <a:rPr lang="en-US" sz="2400" b="1" dirty="0" smtClean="0">
                  <a:solidFill>
                    <a:srgbClr val="FF0000"/>
                  </a:solidFill>
                </a:rPr>
                <a:t>20 T</a:t>
              </a:r>
            </a:p>
            <a:p>
              <a:pPr algn="ctr"/>
              <a:r>
                <a:rPr lang="en-US" sz="2000" dirty="0">
                  <a:solidFill>
                    <a:srgbClr val="FF0000"/>
                  </a:solidFill>
                </a:rPr>
                <a:t>33 </a:t>
              </a:r>
              <a:r>
                <a:rPr lang="en-US" sz="2000" dirty="0" err="1">
                  <a:solidFill>
                    <a:srgbClr val="FF0000"/>
                  </a:solidFill>
                </a:rPr>
                <a:t>TeV</a:t>
              </a:r>
              <a:r>
                <a:rPr lang="en-US" sz="2000" dirty="0">
                  <a:solidFill>
                    <a:srgbClr val="FF0000"/>
                  </a:solidFill>
                </a:rPr>
                <a:t> (</a:t>
              </a:r>
              <a:r>
                <a:rPr lang="en-US" sz="2000" dirty="0" err="1" smtClean="0">
                  <a:solidFill>
                    <a:srgbClr val="FF0000"/>
                  </a:solidFill>
                </a:rPr>
                <a:t>c.o.m</a:t>
              </a:r>
              <a:r>
                <a:rPr lang="en-US" sz="2000" dirty="0" smtClean="0">
                  <a:solidFill>
                    <a:srgbClr val="FF0000"/>
                  </a:solidFill>
                </a:rPr>
                <a:t>.)</a:t>
              </a:r>
            </a:p>
            <a:p>
              <a:pPr algn="ctr"/>
              <a:r>
                <a:rPr lang="en-US" sz="2000" dirty="0" smtClean="0">
                  <a:solidFill>
                    <a:srgbClr val="FF0000"/>
                  </a:solidFill>
                </a:rPr>
                <a:t>3000 tons </a:t>
              </a:r>
              <a:r>
                <a:rPr lang="en-US" sz="2000" dirty="0">
                  <a:solidFill>
                    <a:srgbClr val="FF0000"/>
                  </a:solidFill>
                </a:rPr>
                <a:t>LTS</a:t>
              </a:r>
            </a:p>
            <a:p>
              <a:pPr algn="ctr"/>
              <a:r>
                <a:rPr lang="en-US" sz="2000" dirty="0" smtClean="0">
                  <a:solidFill>
                    <a:srgbClr val="FF0000"/>
                  </a:solidFill>
                </a:rPr>
                <a:t>700 tons HTS</a:t>
              </a:r>
              <a:endParaRPr lang="en-US" sz="2000" dirty="0">
                <a:solidFill>
                  <a:srgbClr val="FF0000"/>
                </a:solidFill>
              </a:endParaRPr>
            </a:p>
          </p:txBody>
        </p:sp>
      </p:grpSp>
      <p:sp>
        <p:nvSpPr>
          <p:cNvPr id="50" name="TextBox 49"/>
          <p:cNvSpPr txBox="1"/>
          <p:nvPr/>
        </p:nvSpPr>
        <p:spPr>
          <a:xfrm>
            <a:off x="3537396" y="2031981"/>
            <a:ext cx="993143" cy="369332"/>
          </a:xfrm>
          <a:prstGeom prst="rect">
            <a:avLst/>
          </a:prstGeom>
          <a:noFill/>
        </p:spPr>
        <p:txBody>
          <a:bodyPr wrap="none" rtlCol="0">
            <a:spAutoFit/>
          </a:bodyPr>
          <a:lstStyle/>
          <a:p>
            <a:r>
              <a:rPr lang="en-US" dirty="0" smtClean="0">
                <a:solidFill>
                  <a:schemeClr val="bg1"/>
                </a:solidFill>
              </a:rPr>
              <a:t>Geneva</a:t>
            </a:r>
            <a:endParaRPr lang="en-US" dirty="0">
              <a:solidFill>
                <a:schemeClr val="bg1"/>
              </a:solidFill>
            </a:endParaRPr>
          </a:p>
        </p:txBody>
      </p:sp>
      <p:sp>
        <p:nvSpPr>
          <p:cNvPr id="51" name="TextBox 50"/>
          <p:cNvSpPr txBox="1"/>
          <p:nvPr/>
        </p:nvSpPr>
        <p:spPr>
          <a:xfrm>
            <a:off x="3863383" y="2711137"/>
            <a:ext cx="492593" cy="369332"/>
          </a:xfrm>
          <a:prstGeom prst="rect">
            <a:avLst/>
          </a:prstGeom>
          <a:noFill/>
        </p:spPr>
        <p:txBody>
          <a:bodyPr wrap="none" rtlCol="0">
            <a:spAutoFit/>
          </a:bodyPr>
          <a:lstStyle/>
          <a:p>
            <a:r>
              <a:rPr lang="en-US" dirty="0" smtClean="0">
                <a:solidFill>
                  <a:schemeClr val="bg1"/>
                </a:solidFill>
              </a:rPr>
              <a:t>PS</a:t>
            </a:r>
            <a:endParaRPr lang="en-US" dirty="0">
              <a:solidFill>
                <a:schemeClr val="bg1"/>
              </a:solidFill>
            </a:endParaRPr>
          </a:p>
        </p:txBody>
      </p:sp>
      <p:sp>
        <p:nvSpPr>
          <p:cNvPr id="52" name="TextBox 51"/>
          <p:cNvSpPr txBox="1"/>
          <p:nvPr/>
        </p:nvSpPr>
        <p:spPr>
          <a:xfrm>
            <a:off x="3349380" y="3169148"/>
            <a:ext cx="646556" cy="369332"/>
          </a:xfrm>
          <a:prstGeom prst="rect">
            <a:avLst/>
          </a:prstGeom>
          <a:noFill/>
        </p:spPr>
        <p:txBody>
          <a:bodyPr wrap="none" rtlCol="0">
            <a:spAutoFit/>
          </a:bodyPr>
          <a:lstStyle/>
          <a:p>
            <a:r>
              <a:rPr lang="en-US" dirty="0" smtClean="0">
                <a:solidFill>
                  <a:schemeClr val="bg1"/>
                </a:solidFill>
              </a:rPr>
              <a:t>SPS</a:t>
            </a:r>
            <a:endParaRPr lang="en-US" dirty="0">
              <a:solidFill>
                <a:schemeClr val="bg1"/>
              </a:solidFill>
            </a:endParaRPr>
          </a:p>
        </p:txBody>
      </p:sp>
      <p:sp>
        <p:nvSpPr>
          <p:cNvPr id="53" name="TextBox 52"/>
          <p:cNvSpPr txBox="1"/>
          <p:nvPr/>
        </p:nvSpPr>
        <p:spPr>
          <a:xfrm>
            <a:off x="2557405" y="3563724"/>
            <a:ext cx="646443" cy="369332"/>
          </a:xfrm>
          <a:prstGeom prst="rect">
            <a:avLst/>
          </a:prstGeom>
          <a:noFill/>
        </p:spPr>
        <p:txBody>
          <a:bodyPr wrap="none" rtlCol="0">
            <a:spAutoFit/>
          </a:bodyPr>
          <a:lstStyle/>
          <a:p>
            <a:r>
              <a:rPr lang="en-US" dirty="0" smtClean="0">
                <a:solidFill>
                  <a:schemeClr val="bg1"/>
                </a:solidFill>
              </a:rPr>
              <a:t>LHC</a:t>
            </a:r>
            <a:endParaRPr lang="en-US" dirty="0">
              <a:solidFill>
                <a:schemeClr val="bg1"/>
              </a:solidFill>
            </a:endParaRPr>
          </a:p>
        </p:txBody>
      </p:sp>
      <p:pic>
        <p:nvPicPr>
          <p:cNvPr id="54" name="Picture 53" descr="FCCLogoForWebSite.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64288" y="44624"/>
            <a:ext cx="1885169" cy="792088"/>
          </a:xfrm>
          <a:prstGeom prst="rect">
            <a:avLst/>
          </a:prstGeom>
        </p:spPr>
      </p:pic>
    </p:spTree>
    <p:extLst>
      <p:ext uri="{BB962C8B-B14F-4D97-AF65-F5344CB8AC3E}">
        <p14:creationId xmlns:p14="http://schemas.microsoft.com/office/powerpoint/2010/main" val="345462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CERN Large Magnet Facility</a:t>
            </a:r>
            <a:endParaRPr lang="en-US" dirty="0"/>
          </a:p>
        </p:txBody>
      </p:sp>
      <p:pic>
        <p:nvPicPr>
          <p:cNvPr id="4" name="Picture 2"/>
          <p:cNvPicPr>
            <a:picLocks noChangeAspect="1" noChangeArrowheads="1"/>
          </p:cNvPicPr>
          <p:nvPr/>
        </p:nvPicPr>
        <p:blipFill rotWithShape="1">
          <a:blip r:embed="rId2" cstate="email">
            <a:clrChange>
              <a:clrFrom>
                <a:srgbClr val="000000"/>
              </a:clrFrom>
              <a:clrTo>
                <a:srgbClr val="000000">
                  <a:alpha val="0"/>
                </a:srgbClr>
              </a:clrTo>
            </a:clrChange>
            <a:extLst>
              <a:ext uri="{28A0092B-C50C-407E-A947-70E740481C1C}">
                <a14:useLocalDpi xmlns:a14="http://schemas.microsoft.com/office/drawing/2010/main" val="0"/>
              </a:ext>
            </a:extLst>
          </a:blip>
          <a:srcRect l="3051" r="2509"/>
          <a:stretch/>
        </p:blipFill>
        <p:spPr bwMode="auto">
          <a:xfrm>
            <a:off x="1" y="980729"/>
            <a:ext cx="9144000" cy="3234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r="1072"/>
          <a:stretch/>
        </p:blipFill>
        <p:spPr bwMode="auto">
          <a:xfrm>
            <a:off x="0" y="4357554"/>
            <a:ext cx="9144000" cy="2167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190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noChangeAspect="1"/>
          </p:cNvGraphicFramePr>
          <p:nvPr>
            <p:ph idx="1"/>
            <p:extLst>
              <p:ext uri="{D42A27DB-BD31-4B8C-83A1-F6EECF244321}">
                <p14:modId xmlns:p14="http://schemas.microsoft.com/office/powerpoint/2010/main" val="1973591018"/>
              </p:ext>
            </p:extLst>
          </p:nvPr>
        </p:nvGraphicFramePr>
        <p:xfrm>
          <a:off x="323528" y="980728"/>
          <a:ext cx="8568952"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US" dirty="0" smtClean="0"/>
              <a:t>The CERN approach</a:t>
            </a:r>
            <a:endParaRPr lang="en-US" dirty="0"/>
          </a:p>
        </p:txBody>
      </p:sp>
      <p:sp>
        <p:nvSpPr>
          <p:cNvPr id="5" name="Slide Number Placeholder 4"/>
          <p:cNvSpPr>
            <a:spLocks noGrp="1"/>
          </p:cNvSpPr>
          <p:nvPr>
            <p:ph type="sldNum" sz="quarter" idx="4294967295"/>
          </p:nvPr>
        </p:nvSpPr>
        <p:spPr>
          <a:xfrm>
            <a:off x="7992000" y="6516000"/>
            <a:ext cx="720000" cy="324000"/>
          </a:xfrm>
          <a:prstGeom prst="rect">
            <a:avLst/>
          </a:prstGeom>
        </p:spPr>
        <p:txBody>
          <a:bodyPr/>
          <a:lstStyle/>
          <a:p>
            <a:fld id="{00E54209-B02E-4368-B0AF-A3E940D7FF7B}" type="slidenum">
              <a:rPr lang="en-US" smtClean="0"/>
              <a:t>17</a:t>
            </a:fld>
            <a:endParaRPr lang="en-US"/>
          </a:p>
        </p:txBody>
      </p:sp>
      <p:grpSp>
        <p:nvGrpSpPr>
          <p:cNvPr id="17" name="Group 16"/>
          <p:cNvGrpSpPr/>
          <p:nvPr/>
        </p:nvGrpSpPr>
        <p:grpSpPr>
          <a:xfrm rot="20700447">
            <a:off x="7901654" y="2896315"/>
            <a:ext cx="509783" cy="1325507"/>
            <a:chOff x="7412625" y="1075177"/>
            <a:chExt cx="509783" cy="1325507"/>
          </a:xfrm>
        </p:grpSpPr>
        <p:sp>
          <p:nvSpPr>
            <p:cNvPr id="18" name="Curved Up Arrow 17"/>
            <p:cNvSpPr/>
            <p:nvPr/>
          </p:nvSpPr>
          <p:spPr>
            <a:xfrm rot="18362560">
              <a:off x="7160597" y="1644600"/>
              <a:ext cx="1008112" cy="504056"/>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9" name="Curved Up Arrow 18"/>
            <p:cNvSpPr/>
            <p:nvPr/>
          </p:nvSpPr>
          <p:spPr>
            <a:xfrm rot="18440181" flipH="1" flipV="1">
              <a:off x="7166324" y="1327205"/>
              <a:ext cx="1008112" cy="504056"/>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grpSp>
        <p:nvGrpSpPr>
          <p:cNvPr id="20" name="Group 19"/>
          <p:cNvGrpSpPr/>
          <p:nvPr/>
        </p:nvGrpSpPr>
        <p:grpSpPr>
          <a:xfrm rot="20700447">
            <a:off x="8463469" y="4940434"/>
            <a:ext cx="509783" cy="1325507"/>
            <a:chOff x="7412625" y="1075177"/>
            <a:chExt cx="509783" cy="1325507"/>
          </a:xfrm>
        </p:grpSpPr>
        <p:sp>
          <p:nvSpPr>
            <p:cNvPr id="21" name="Curved Up Arrow 20"/>
            <p:cNvSpPr/>
            <p:nvPr/>
          </p:nvSpPr>
          <p:spPr>
            <a:xfrm rot="18362560">
              <a:off x="7160597" y="1644600"/>
              <a:ext cx="1008112" cy="504056"/>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2" name="Curved Up Arrow 21"/>
            <p:cNvSpPr/>
            <p:nvPr/>
          </p:nvSpPr>
          <p:spPr>
            <a:xfrm rot="18440181" flipH="1" flipV="1">
              <a:off x="7166324" y="1327205"/>
              <a:ext cx="1008112" cy="504056"/>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6" name="Curved Right Arrow 25"/>
          <p:cNvSpPr/>
          <p:nvPr/>
        </p:nvSpPr>
        <p:spPr>
          <a:xfrm rot="20659290">
            <a:off x="382844" y="1765321"/>
            <a:ext cx="537137" cy="4776300"/>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7" name="Curved Right Arrow 26"/>
          <p:cNvSpPr/>
          <p:nvPr/>
        </p:nvSpPr>
        <p:spPr>
          <a:xfrm rot="9771294" flipH="1">
            <a:off x="628703" y="1788553"/>
            <a:ext cx="537137" cy="4776300"/>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3" name="Curved Right Arrow 22"/>
          <p:cNvSpPr/>
          <p:nvPr/>
        </p:nvSpPr>
        <p:spPr>
          <a:xfrm rot="20842868" flipH="1">
            <a:off x="8038139" y="900069"/>
            <a:ext cx="537137" cy="4104000"/>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4" name="Curved Right Arrow 23"/>
          <p:cNvSpPr/>
          <p:nvPr/>
        </p:nvSpPr>
        <p:spPr>
          <a:xfrm rot="10130864">
            <a:off x="8422454" y="831184"/>
            <a:ext cx="537137" cy="4104000"/>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71628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heel(1)">
                                      <p:cBhvr>
                                        <p:cTn id="7" dur="2000"/>
                                        <p:tgtEl>
                                          <p:spTgt spid="17"/>
                                        </p:tgtEl>
                                      </p:cBhvr>
                                    </p:animEffect>
                                  </p:childTnLst>
                                </p:cTn>
                              </p:par>
                              <p:par>
                                <p:cTn id="8" presetID="21" presetClass="entr" presetSubtype="1"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heel(1)">
                                      <p:cBhvr>
                                        <p:cTn id="10" dur="20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1000" fill="hold"/>
                                        <p:tgtEl>
                                          <p:spTgt spid="27"/>
                                        </p:tgtEl>
                                        <p:attrNameLst>
                                          <p:attrName>ppt_w</p:attrName>
                                        </p:attrNameLst>
                                      </p:cBhvr>
                                      <p:tavLst>
                                        <p:tav tm="0">
                                          <p:val>
                                            <p:fltVal val="0"/>
                                          </p:val>
                                        </p:tav>
                                        <p:tav tm="100000">
                                          <p:val>
                                            <p:strVal val="#ppt_w"/>
                                          </p:val>
                                        </p:tav>
                                      </p:tavLst>
                                    </p:anim>
                                    <p:anim calcmode="lin" valueType="num">
                                      <p:cBhvr>
                                        <p:cTn id="16" dur="1000" fill="hold"/>
                                        <p:tgtEl>
                                          <p:spTgt spid="27"/>
                                        </p:tgtEl>
                                        <p:attrNameLst>
                                          <p:attrName>ppt_h</p:attrName>
                                        </p:attrNameLst>
                                      </p:cBhvr>
                                      <p:tavLst>
                                        <p:tav tm="0">
                                          <p:val>
                                            <p:fltVal val="0"/>
                                          </p:val>
                                        </p:tav>
                                        <p:tav tm="100000">
                                          <p:val>
                                            <p:strVal val="#ppt_h"/>
                                          </p:val>
                                        </p:tav>
                                      </p:tavLst>
                                    </p:anim>
                                    <p:anim calcmode="lin" valueType="num">
                                      <p:cBhvr>
                                        <p:cTn id="17" dur="1000" fill="hold"/>
                                        <p:tgtEl>
                                          <p:spTgt spid="27"/>
                                        </p:tgtEl>
                                        <p:attrNameLst>
                                          <p:attrName>style.rotation</p:attrName>
                                        </p:attrNameLst>
                                      </p:cBhvr>
                                      <p:tavLst>
                                        <p:tav tm="0">
                                          <p:val>
                                            <p:fltVal val="90"/>
                                          </p:val>
                                        </p:tav>
                                        <p:tav tm="100000">
                                          <p:val>
                                            <p:fltVal val="0"/>
                                          </p:val>
                                        </p:tav>
                                      </p:tavLst>
                                    </p:anim>
                                    <p:animEffect transition="in" filter="fade">
                                      <p:cBhvr>
                                        <p:cTn id="18" dur="1000"/>
                                        <p:tgtEl>
                                          <p:spTgt spid="27"/>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1000" fill="hold"/>
                                        <p:tgtEl>
                                          <p:spTgt spid="26"/>
                                        </p:tgtEl>
                                        <p:attrNameLst>
                                          <p:attrName>ppt_w</p:attrName>
                                        </p:attrNameLst>
                                      </p:cBhvr>
                                      <p:tavLst>
                                        <p:tav tm="0">
                                          <p:val>
                                            <p:fltVal val="0"/>
                                          </p:val>
                                        </p:tav>
                                        <p:tav tm="100000">
                                          <p:val>
                                            <p:strVal val="#ppt_w"/>
                                          </p:val>
                                        </p:tav>
                                      </p:tavLst>
                                    </p:anim>
                                    <p:anim calcmode="lin" valueType="num">
                                      <p:cBhvr>
                                        <p:cTn id="22" dur="1000" fill="hold"/>
                                        <p:tgtEl>
                                          <p:spTgt spid="26"/>
                                        </p:tgtEl>
                                        <p:attrNameLst>
                                          <p:attrName>ppt_h</p:attrName>
                                        </p:attrNameLst>
                                      </p:cBhvr>
                                      <p:tavLst>
                                        <p:tav tm="0">
                                          <p:val>
                                            <p:fltVal val="0"/>
                                          </p:val>
                                        </p:tav>
                                        <p:tav tm="100000">
                                          <p:val>
                                            <p:strVal val="#ppt_h"/>
                                          </p:val>
                                        </p:tav>
                                      </p:tavLst>
                                    </p:anim>
                                    <p:anim calcmode="lin" valueType="num">
                                      <p:cBhvr>
                                        <p:cTn id="23" dur="1000" fill="hold"/>
                                        <p:tgtEl>
                                          <p:spTgt spid="26"/>
                                        </p:tgtEl>
                                        <p:attrNameLst>
                                          <p:attrName>style.rotation</p:attrName>
                                        </p:attrNameLst>
                                      </p:cBhvr>
                                      <p:tavLst>
                                        <p:tav tm="0">
                                          <p:val>
                                            <p:fltVal val="90"/>
                                          </p:val>
                                        </p:tav>
                                        <p:tav tm="100000">
                                          <p:val>
                                            <p:fltVal val="0"/>
                                          </p:val>
                                        </p:tav>
                                      </p:tavLst>
                                    </p:anim>
                                    <p:animEffect transition="in" filter="fade">
                                      <p:cBhvr>
                                        <p:cTn id="24" dur="1000"/>
                                        <p:tgtEl>
                                          <p:spTgt spid="26"/>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1000" fill="hold"/>
                                        <p:tgtEl>
                                          <p:spTgt spid="24"/>
                                        </p:tgtEl>
                                        <p:attrNameLst>
                                          <p:attrName>ppt_w</p:attrName>
                                        </p:attrNameLst>
                                      </p:cBhvr>
                                      <p:tavLst>
                                        <p:tav tm="0">
                                          <p:val>
                                            <p:fltVal val="0"/>
                                          </p:val>
                                        </p:tav>
                                        <p:tav tm="100000">
                                          <p:val>
                                            <p:strVal val="#ppt_w"/>
                                          </p:val>
                                        </p:tav>
                                      </p:tavLst>
                                    </p:anim>
                                    <p:anim calcmode="lin" valueType="num">
                                      <p:cBhvr>
                                        <p:cTn id="28" dur="1000" fill="hold"/>
                                        <p:tgtEl>
                                          <p:spTgt spid="24"/>
                                        </p:tgtEl>
                                        <p:attrNameLst>
                                          <p:attrName>ppt_h</p:attrName>
                                        </p:attrNameLst>
                                      </p:cBhvr>
                                      <p:tavLst>
                                        <p:tav tm="0">
                                          <p:val>
                                            <p:fltVal val="0"/>
                                          </p:val>
                                        </p:tav>
                                        <p:tav tm="100000">
                                          <p:val>
                                            <p:strVal val="#ppt_h"/>
                                          </p:val>
                                        </p:tav>
                                      </p:tavLst>
                                    </p:anim>
                                    <p:anim calcmode="lin" valueType="num">
                                      <p:cBhvr>
                                        <p:cTn id="29" dur="1000" fill="hold"/>
                                        <p:tgtEl>
                                          <p:spTgt spid="24"/>
                                        </p:tgtEl>
                                        <p:attrNameLst>
                                          <p:attrName>style.rotation</p:attrName>
                                        </p:attrNameLst>
                                      </p:cBhvr>
                                      <p:tavLst>
                                        <p:tav tm="0">
                                          <p:val>
                                            <p:fltVal val="90"/>
                                          </p:val>
                                        </p:tav>
                                        <p:tav tm="100000">
                                          <p:val>
                                            <p:fltVal val="0"/>
                                          </p:val>
                                        </p:tav>
                                      </p:tavLst>
                                    </p:anim>
                                    <p:animEffect transition="in" filter="fade">
                                      <p:cBhvr>
                                        <p:cTn id="30" dur="1000"/>
                                        <p:tgtEl>
                                          <p:spTgt spid="24"/>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p:cTn id="33" dur="1000" fill="hold"/>
                                        <p:tgtEl>
                                          <p:spTgt spid="23"/>
                                        </p:tgtEl>
                                        <p:attrNameLst>
                                          <p:attrName>ppt_w</p:attrName>
                                        </p:attrNameLst>
                                      </p:cBhvr>
                                      <p:tavLst>
                                        <p:tav tm="0">
                                          <p:val>
                                            <p:fltVal val="0"/>
                                          </p:val>
                                        </p:tav>
                                        <p:tav tm="100000">
                                          <p:val>
                                            <p:strVal val="#ppt_w"/>
                                          </p:val>
                                        </p:tav>
                                      </p:tavLst>
                                    </p:anim>
                                    <p:anim calcmode="lin" valueType="num">
                                      <p:cBhvr>
                                        <p:cTn id="34" dur="1000" fill="hold"/>
                                        <p:tgtEl>
                                          <p:spTgt spid="23"/>
                                        </p:tgtEl>
                                        <p:attrNameLst>
                                          <p:attrName>ppt_h</p:attrName>
                                        </p:attrNameLst>
                                      </p:cBhvr>
                                      <p:tavLst>
                                        <p:tav tm="0">
                                          <p:val>
                                            <p:fltVal val="0"/>
                                          </p:val>
                                        </p:tav>
                                        <p:tav tm="100000">
                                          <p:val>
                                            <p:strVal val="#ppt_h"/>
                                          </p:val>
                                        </p:tav>
                                      </p:tavLst>
                                    </p:anim>
                                    <p:anim calcmode="lin" valueType="num">
                                      <p:cBhvr>
                                        <p:cTn id="35" dur="1000" fill="hold"/>
                                        <p:tgtEl>
                                          <p:spTgt spid="23"/>
                                        </p:tgtEl>
                                        <p:attrNameLst>
                                          <p:attrName>style.rotation</p:attrName>
                                        </p:attrNameLst>
                                      </p:cBhvr>
                                      <p:tavLst>
                                        <p:tav tm="0">
                                          <p:val>
                                            <p:fltVal val="90"/>
                                          </p:val>
                                        </p:tav>
                                        <p:tav tm="100000">
                                          <p:val>
                                            <p:fltVal val="0"/>
                                          </p:val>
                                        </p:tav>
                                      </p:tavLst>
                                    </p:anim>
                                    <p:animEffect transition="in" filter="fade">
                                      <p:cBhvr>
                                        <p:cTn id="36"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3" grpId="0" animBg="1"/>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6/10/2015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5" name="Picture 4" descr="0807031_01-A4-at-144-dpi.jpg"/>
          <p:cNvPicPr>
            <a:picLocks noChangeAspect="1"/>
          </p:cNvPicPr>
          <p:nvPr/>
        </p:nvPicPr>
        <p:blipFill>
          <a:blip r:embed="rId2">
            <a:lum bright="-2000" contrast="2000"/>
          </a:blip>
          <a:stretch>
            <a:fillRect/>
          </a:stretch>
        </p:blipFill>
        <p:spPr>
          <a:xfrm>
            <a:off x="-4318" y="0"/>
            <a:ext cx="9161277" cy="6870958"/>
          </a:xfrm>
          <a:prstGeom prst="rect">
            <a:avLst/>
          </a:prstGeom>
          <a:effectLst>
            <a:innerShdw blurRad="38100" dist="50800" dir="2700000">
              <a:prstClr val="black"/>
            </a:innerShdw>
          </a:effectLst>
        </p:spPr>
      </p:pic>
      <p:pic>
        <p:nvPicPr>
          <p:cNvPr id="7" name="Picture 6" descr="cern_logo_1.png"/>
          <p:cNvPicPr>
            <a:picLocks noChangeAspect="1"/>
          </p:cNvPicPr>
          <p:nvPr/>
        </p:nvPicPr>
        <p:blipFill>
          <a:blip r:embed="rId3">
            <a:lum bright="100000" contrast="-100000"/>
          </a:blip>
          <a:stretch>
            <a:fillRect/>
          </a:stretch>
        </p:blipFill>
        <p:spPr>
          <a:xfrm>
            <a:off x="971600" y="5640705"/>
            <a:ext cx="1019176" cy="1002190"/>
          </a:xfrm>
          <a:prstGeom prst="rect">
            <a:avLst/>
          </a:prstGeom>
          <a:effectLst>
            <a:outerShdw blurRad="38100" dist="38100" dir="2700000" algn="tl" rotWithShape="0">
              <a:prstClr val="black"/>
            </a:outerShdw>
          </a:effectLst>
        </p:spPr>
      </p:pic>
      <p:sp>
        <p:nvSpPr>
          <p:cNvPr id="9" name="TextBox 8"/>
          <p:cNvSpPr txBox="1"/>
          <p:nvPr/>
        </p:nvSpPr>
        <p:spPr>
          <a:xfrm>
            <a:off x="-508" y="3455670"/>
            <a:ext cx="9148318" cy="707886"/>
          </a:xfrm>
          <a:prstGeom prst="rect">
            <a:avLst/>
          </a:prstGeom>
          <a:noFill/>
        </p:spPr>
        <p:txBody>
          <a:bodyPr wrap="square" rtlCol="0">
            <a:spAutoFit/>
          </a:bodyPr>
          <a:lstStyle/>
          <a:p>
            <a:pPr algn="ctr"/>
            <a:r>
              <a:rPr lang="en-US" sz="4000" dirty="0" smtClean="0">
                <a:solidFill>
                  <a:schemeClr val="bg1"/>
                </a:solidFill>
              </a:rPr>
              <a:t>Thank you for your attention</a:t>
            </a:r>
            <a:endParaRPr lang="en-US" dirty="0">
              <a:solidFill>
                <a:schemeClr val="bg1"/>
              </a:solidFill>
            </a:endParaRPr>
          </a:p>
        </p:txBody>
      </p:sp>
    </p:spTree>
    <p:extLst>
      <p:ext uri="{BB962C8B-B14F-4D97-AF65-F5344CB8AC3E}">
        <p14:creationId xmlns:p14="http://schemas.microsoft.com/office/powerpoint/2010/main" val="3044662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6/10/2015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pic>
        <p:nvPicPr>
          <p:cNvPr id="5" name="Picture 4" descr="0807031_01-A4-at-144-dpi.jpg"/>
          <p:cNvPicPr>
            <a:picLocks noChangeAspect="1"/>
          </p:cNvPicPr>
          <p:nvPr/>
        </p:nvPicPr>
        <p:blipFill>
          <a:blip r:embed="rId2">
            <a:lum bright="-2000" contrast="2000"/>
          </a:blip>
          <a:stretch>
            <a:fillRect/>
          </a:stretch>
        </p:blipFill>
        <p:spPr>
          <a:xfrm>
            <a:off x="-4318" y="0"/>
            <a:ext cx="9161277" cy="6870958"/>
          </a:xfrm>
          <a:prstGeom prst="rect">
            <a:avLst/>
          </a:prstGeom>
          <a:effectLst>
            <a:innerShdw blurRad="38100" dist="50800" dir="2700000">
              <a:prstClr val="black"/>
            </a:innerShdw>
          </a:effectLst>
        </p:spPr>
      </p:pic>
      <p:sp>
        <p:nvSpPr>
          <p:cNvPr id="6" name="Text Box 3"/>
          <p:cNvSpPr txBox="1">
            <a:spLocks noChangeArrowheads="1"/>
          </p:cNvSpPr>
          <p:nvPr/>
        </p:nvSpPr>
        <p:spPr bwMode="auto">
          <a:xfrm>
            <a:off x="0" y="5877580"/>
            <a:ext cx="9144000" cy="523220"/>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a:defRPr/>
            </a:pPr>
            <a:r>
              <a:rPr lang="en-GB" sz="2800" b="1" i="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Accelerating Science and Innovation</a:t>
            </a:r>
            <a:endParaRPr lang="en-GB" sz="2800" b="1" i="1" dirty="0">
              <a:solidFill>
                <a:schemeClr val="accent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pic>
        <p:nvPicPr>
          <p:cNvPr id="7" name="Picture 6" descr="cern_logo_1.png"/>
          <p:cNvPicPr>
            <a:picLocks noChangeAspect="1"/>
          </p:cNvPicPr>
          <p:nvPr/>
        </p:nvPicPr>
        <p:blipFill>
          <a:blip r:embed="rId3">
            <a:lum bright="100000" contrast="-100000"/>
          </a:blip>
          <a:stretch>
            <a:fillRect/>
          </a:stretch>
        </p:blipFill>
        <p:spPr>
          <a:xfrm>
            <a:off x="971600" y="5640705"/>
            <a:ext cx="1019176" cy="1002190"/>
          </a:xfrm>
          <a:prstGeom prst="rect">
            <a:avLst/>
          </a:prstGeom>
          <a:effectLst>
            <a:outerShdw blurRad="38100" dist="38100" dir="2700000" algn="tl" rotWithShape="0">
              <a:prstClr val="black"/>
            </a:outerShdw>
          </a:effectLst>
        </p:spPr>
      </p:pic>
      <p:sp>
        <p:nvSpPr>
          <p:cNvPr id="8" name="TextBox 7"/>
          <p:cNvSpPr txBox="1"/>
          <p:nvPr/>
        </p:nvSpPr>
        <p:spPr>
          <a:xfrm>
            <a:off x="-4318" y="1200150"/>
            <a:ext cx="9148318" cy="1200329"/>
          </a:xfrm>
          <a:prstGeom prst="rect">
            <a:avLst/>
          </a:prstGeom>
          <a:noFill/>
        </p:spPr>
        <p:txBody>
          <a:bodyPr wrap="square" rtlCol="0">
            <a:spAutoFit/>
          </a:bodyPr>
          <a:lstStyle/>
          <a:p>
            <a:pPr algn="ctr"/>
            <a:r>
              <a:rPr lang="en-US" sz="4000" dirty="0" smtClean="0">
                <a:solidFill>
                  <a:schemeClr val="bg1"/>
                </a:solidFill>
              </a:rPr>
              <a:t>IT-4041/TE/HL-LHC</a:t>
            </a:r>
            <a:endParaRPr lang="en-US" sz="4000" dirty="0" smtClean="0">
              <a:solidFill>
                <a:schemeClr val="bg1"/>
              </a:solidFill>
            </a:endParaRPr>
          </a:p>
          <a:p>
            <a:pPr algn="ctr"/>
            <a:r>
              <a:rPr lang="en-US" sz="3200" dirty="0" smtClean="0">
                <a:solidFill>
                  <a:schemeClr val="bg1"/>
                </a:solidFill>
              </a:rPr>
              <a:t>Bidders</a:t>
            </a:r>
            <a:r>
              <a:rPr lang="en-US" sz="3200" dirty="0">
                <a:solidFill>
                  <a:schemeClr val="bg1"/>
                </a:solidFill>
              </a:rPr>
              <a:t>’ conference </a:t>
            </a:r>
            <a:r>
              <a:rPr lang="en-US" sz="3200" dirty="0" smtClean="0">
                <a:solidFill>
                  <a:schemeClr val="bg1"/>
                </a:solidFill>
              </a:rPr>
              <a:t>– </a:t>
            </a:r>
            <a:r>
              <a:rPr lang="en-US" sz="3200" dirty="0" smtClean="0">
                <a:solidFill>
                  <a:schemeClr val="bg1"/>
                </a:solidFill>
              </a:rPr>
              <a:t>Jun. 10, 2015 </a:t>
            </a:r>
            <a:endParaRPr lang="en-US" sz="2800" dirty="0">
              <a:solidFill>
                <a:schemeClr val="bg1"/>
              </a:solidFill>
            </a:endParaRPr>
          </a:p>
        </p:txBody>
      </p:sp>
      <p:sp>
        <p:nvSpPr>
          <p:cNvPr id="9" name="TextBox 8"/>
          <p:cNvSpPr txBox="1"/>
          <p:nvPr/>
        </p:nvSpPr>
        <p:spPr>
          <a:xfrm>
            <a:off x="-508" y="3455670"/>
            <a:ext cx="9148318" cy="707886"/>
          </a:xfrm>
          <a:prstGeom prst="rect">
            <a:avLst/>
          </a:prstGeom>
          <a:noFill/>
        </p:spPr>
        <p:txBody>
          <a:bodyPr wrap="square" rtlCol="0">
            <a:spAutoFit/>
          </a:bodyPr>
          <a:lstStyle/>
          <a:p>
            <a:pPr algn="ctr"/>
            <a:r>
              <a:rPr lang="en-US" sz="4000" dirty="0" smtClean="0">
                <a:solidFill>
                  <a:schemeClr val="bg1"/>
                </a:solidFill>
              </a:rPr>
              <a:t>Introduction to CERN</a:t>
            </a:r>
            <a:endParaRPr lang="en-US" dirty="0">
              <a:solidFill>
                <a:schemeClr val="bg1"/>
              </a:solidFill>
            </a:endParaRPr>
          </a:p>
        </p:txBody>
      </p:sp>
    </p:spTree>
    <p:extLst>
      <p:ext uri="{BB962C8B-B14F-4D97-AF65-F5344CB8AC3E}">
        <p14:creationId xmlns:p14="http://schemas.microsoft.com/office/powerpoint/2010/main" val="1466431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1752600" y="228600"/>
            <a:ext cx="6705600" cy="685800"/>
          </a:xfrm>
          <a:effectLst>
            <a:outerShdw blurRad="63500" dist="38099" dir="2700000" algn="ctr" rotWithShape="0">
              <a:schemeClr val="tx1">
                <a:alpha val="74997"/>
              </a:schemeClr>
            </a:outerShdw>
          </a:effectLst>
        </p:spPr>
        <p:txBody>
          <a:bodyPr anchor="ctr"/>
          <a:lstStyle/>
          <a:p>
            <a:pPr eaLnBrk="1" hangingPunct="1">
              <a:defRPr/>
            </a:pPr>
            <a:r>
              <a:rPr lang="en-GB" dirty="0">
                <a:solidFill>
                  <a:schemeClr val="accent1"/>
                </a:solidFill>
                <a:effectLst>
                  <a:outerShdw blurRad="38100" dist="38100" dir="2700000">
                    <a:srgbClr val="000000"/>
                  </a:outerShdw>
                </a:effectLst>
                <a:ea typeface="+mj-ea"/>
                <a:cs typeface="+mj-cs"/>
              </a:rPr>
              <a:t>The Mission of CERN</a:t>
            </a:r>
          </a:p>
        </p:txBody>
      </p:sp>
      <p:sp>
        <p:nvSpPr>
          <p:cNvPr id="37892" name="Rectangle 1028"/>
          <p:cNvSpPr>
            <a:spLocks noGrp="1" noChangeArrowheads="1"/>
          </p:cNvSpPr>
          <p:nvPr>
            <p:ph type="body" idx="4294967295"/>
          </p:nvPr>
        </p:nvSpPr>
        <p:spPr>
          <a:xfrm>
            <a:off x="228600" y="1600200"/>
            <a:ext cx="6172200" cy="5181600"/>
          </a:xfrm>
        </p:spPr>
        <p:txBody>
          <a:bodyPr/>
          <a:lstStyle/>
          <a:p>
            <a:pPr eaLnBrk="1" hangingPunct="1">
              <a:lnSpc>
                <a:spcPct val="90000"/>
              </a:lnSpc>
              <a:buClrTx/>
              <a:buFont typeface="Wingdings" charset="2"/>
              <a:buChar char="q"/>
              <a:defRPr/>
            </a:pPr>
            <a:r>
              <a:rPr lang="en-GB" sz="2400" dirty="0">
                <a:solidFill>
                  <a:srgbClr val="FCF933"/>
                </a:solidFill>
                <a:effectLst>
                  <a:outerShdw blurRad="50800" dist="38100" dir="2700000" algn="tl" rotWithShape="0">
                    <a:srgbClr val="000000"/>
                  </a:outerShdw>
                </a:effectLst>
                <a:ea typeface="+mn-ea"/>
                <a:cs typeface="+mn-cs"/>
              </a:rPr>
              <a:t>Push</a:t>
            </a:r>
            <a:r>
              <a:rPr lang="en-GB" sz="2400" dirty="0" smtClean="0">
                <a:solidFill>
                  <a:srgbClr val="FCF933"/>
                </a:solidFill>
                <a:effectLst>
                  <a:outerShdw blurRad="50800" dist="38100" dir="2700000" algn="tl" rotWithShape="0">
                    <a:srgbClr val="000000"/>
                  </a:outerShdw>
                </a:effectLst>
                <a:ea typeface="+mn-ea"/>
                <a:cs typeface="+mn-cs"/>
              </a:rPr>
              <a:t> forward</a:t>
            </a:r>
            <a:r>
              <a:rPr lang="en-GB" sz="2400" dirty="0" smtClean="0">
                <a:solidFill>
                  <a:srgbClr val="FFFFFF"/>
                </a:solidFill>
                <a:effectLst>
                  <a:outerShdw blurRad="50800" dist="38100" dir="2700000" algn="tl" rotWithShape="0">
                    <a:srgbClr val="000000"/>
                  </a:outerShdw>
                </a:effectLst>
                <a:ea typeface="+mn-ea"/>
                <a:cs typeface="+mn-cs"/>
              </a:rPr>
              <a:t> </a:t>
            </a:r>
            <a:r>
              <a:rPr lang="en-GB" sz="2400" dirty="0">
                <a:solidFill>
                  <a:srgbClr val="FFFFFF"/>
                </a:solidFill>
                <a:effectLst>
                  <a:outerShdw blurRad="50800" dist="38100" dir="2700000" algn="tl" rotWithShape="0">
                    <a:srgbClr val="000000"/>
                  </a:outerShdw>
                </a:effectLst>
                <a:ea typeface="+mn-ea"/>
                <a:cs typeface="+mn-cs"/>
              </a:rPr>
              <a:t>the frontiers of knowledge</a:t>
            </a:r>
          </a:p>
          <a:p>
            <a:pPr eaLnBrk="1" hangingPunct="1">
              <a:lnSpc>
                <a:spcPct val="90000"/>
              </a:lnSpc>
              <a:buClrTx/>
              <a:buFont typeface="Wingdings" pitchFamily="-112" charset="2"/>
              <a:buNone/>
              <a:defRPr/>
            </a:pPr>
            <a:r>
              <a:rPr lang="en-GB" sz="2400" dirty="0">
                <a:solidFill>
                  <a:srgbClr val="FFFFFF"/>
                </a:solidFill>
                <a:effectLst>
                  <a:outerShdw blurRad="50800" dist="38100" dir="2700000" algn="tl" rotWithShape="0">
                    <a:srgbClr val="000000"/>
                  </a:outerShdw>
                </a:effectLst>
                <a:ea typeface="+mn-ea"/>
                <a:cs typeface="+mn-cs"/>
              </a:rPr>
              <a:t>	</a:t>
            </a:r>
            <a:r>
              <a:rPr lang="en-GB" sz="1600" dirty="0">
                <a:solidFill>
                  <a:srgbClr val="FFFFFF"/>
                </a:solidFill>
                <a:effectLst>
                  <a:outerShdw blurRad="50800" dist="38100" dir="2700000" algn="tl" rotWithShape="0">
                    <a:srgbClr val="000000"/>
                  </a:outerShdw>
                </a:effectLst>
                <a:ea typeface="+mn-ea"/>
                <a:cs typeface="+mn-cs"/>
              </a:rPr>
              <a:t>E.g. the secrets of the Big Bang …what was the matter like within the first moments of the Universe’s existence?</a:t>
            </a:r>
          </a:p>
          <a:p>
            <a:pPr eaLnBrk="1" hangingPunct="1">
              <a:lnSpc>
                <a:spcPct val="90000"/>
              </a:lnSpc>
              <a:buClrTx/>
              <a:defRPr/>
            </a:pPr>
            <a:endParaRPr lang="en-GB" sz="1600"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en-GB" sz="2400" dirty="0">
                <a:solidFill>
                  <a:srgbClr val="FCF933"/>
                </a:solidFill>
                <a:effectLst>
                  <a:outerShdw blurRad="50800" dist="38100" dir="2700000" algn="tl" rotWithShape="0">
                    <a:srgbClr val="000000"/>
                  </a:outerShdw>
                </a:effectLst>
                <a:ea typeface="+mn-ea"/>
                <a:cs typeface="+mn-cs"/>
              </a:rPr>
              <a:t>Develop</a:t>
            </a:r>
            <a:r>
              <a:rPr lang="en-GB" sz="2400" dirty="0">
                <a:solidFill>
                  <a:srgbClr val="FFFFFF"/>
                </a:solidFill>
                <a:effectLst>
                  <a:outerShdw blurRad="50800" dist="38100" dir="2700000" algn="tl" rotWithShape="0">
                    <a:srgbClr val="000000"/>
                  </a:outerShdw>
                </a:effectLst>
                <a:ea typeface="+mn-ea"/>
                <a:cs typeface="+mn-cs"/>
              </a:rPr>
              <a:t> new technologies for accelerators and detectors</a:t>
            </a:r>
          </a:p>
          <a:p>
            <a:pPr eaLnBrk="1" hangingPunct="1">
              <a:lnSpc>
                <a:spcPct val="90000"/>
              </a:lnSpc>
              <a:buClrTx/>
              <a:buFont typeface="Wingdings" pitchFamily="-112" charset="2"/>
              <a:buNone/>
              <a:defRPr/>
            </a:pPr>
            <a:r>
              <a:rPr lang="en-GB" sz="2400" dirty="0">
                <a:solidFill>
                  <a:srgbClr val="FFFFFF"/>
                </a:solidFill>
                <a:effectLst>
                  <a:outerShdw blurRad="50800" dist="38100" dir="2700000" algn="tl" rotWithShape="0">
                    <a:srgbClr val="000000"/>
                  </a:outerShdw>
                </a:effectLst>
                <a:ea typeface="+mn-ea"/>
                <a:cs typeface="+mn-cs"/>
              </a:rPr>
              <a:t>	</a:t>
            </a:r>
            <a:r>
              <a:rPr lang="en-GB" sz="1600" dirty="0">
                <a:solidFill>
                  <a:srgbClr val="FFFFFF"/>
                </a:solidFill>
                <a:effectLst>
                  <a:outerShdw blurRad="50800" dist="38100" dir="2700000" algn="tl" rotWithShape="0">
                    <a:srgbClr val="000000"/>
                  </a:outerShdw>
                </a:effectLst>
                <a:ea typeface="+mn-ea"/>
                <a:cs typeface="+mn-cs"/>
              </a:rPr>
              <a:t>Information technology - the Web and the GRID</a:t>
            </a:r>
          </a:p>
          <a:p>
            <a:pPr eaLnBrk="1" hangingPunct="1">
              <a:lnSpc>
                <a:spcPct val="90000"/>
              </a:lnSpc>
              <a:buClrTx/>
              <a:buFont typeface="Wingdings" pitchFamily="-112" charset="2"/>
              <a:buNone/>
              <a:defRPr/>
            </a:pPr>
            <a:r>
              <a:rPr lang="en-GB" sz="1600" dirty="0">
                <a:solidFill>
                  <a:srgbClr val="FFFFFF"/>
                </a:solidFill>
                <a:effectLst>
                  <a:outerShdw blurRad="50800" dist="38100" dir="2700000" algn="tl" rotWithShape="0">
                    <a:srgbClr val="000000"/>
                  </a:outerShdw>
                </a:effectLst>
                <a:ea typeface="+mn-ea"/>
                <a:cs typeface="+mn-cs"/>
              </a:rPr>
              <a:t>	Medicine - diagnosis and therapy</a:t>
            </a:r>
            <a:endParaRPr lang="en-GB" sz="2400"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defRPr/>
            </a:pPr>
            <a:endParaRPr lang="en-GB" sz="2400"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en-GB" sz="2400" dirty="0">
                <a:solidFill>
                  <a:srgbClr val="FCF933"/>
                </a:solidFill>
                <a:effectLst>
                  <a:outerShdw blurRad="50800" dist="38100" dir="2700000" algn="tl" rotWithShape="0">
                    <a:srgbClr val="000000"/>
                  </a:outerShdw>
                </a:effectLst>
                <a:ea typeface="+mn-ea"/>
                <a:cs typeface="+mn-cs"/>
              </a:rPr>
              <a:t>Train</a:t>
            </a:r>
            <a:r>
              <a:rPr lang="en-GB" sz="2400" dirty="0">
                <a:solidFill>
                  <a:srgbClr val="FFFFFF"/>
                </a:solidFill>
                <a:effectLst>
                  <a:outerShdw blurRad="50800" dist="38100" dir="2700000" algn="tl" rotWithShape="0">
                    <a:srgbClr val="000000"/>
                  </a:outerShdw>
                </a:effectLst>
                <a:ea typeface="+mn-ea"/>
                <a:cs typeface="+mn-cs"/>
              </a:rPr>
              <a:t> scientists and engineers of tomorrow</a:t>
            </a:r>
          </a:p>
          <a:p>
            <a:pPr eaLnBrk="1" hangingPunct="1">
              <a:lnSpc>
                <a:spcPct val="90000"/>
              </a:lnSpc>
              <a:buClrTx/>
              <a:defRPr/>
            </a:pPr>
            <a:endParaRPr lang="en-GB" sz="2400"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en-GB" sz="2400" dirty="0">
                <a:solidFill>
                  <a:srgbClr val="FCF933"/>
                </a:solidFill>
                <a:effectLst>
                  <a:outerShdw blurRad="50800" dist="38100" dir="2700000" algn="tl" rotWithShape="0">
                    <a:srgbClr val="000000"/>
                  </a:outerShdw>
                </a:effectLst>
                <a:ea typeface="+mn-ea"/>
                <a:cs typeface="+mn-cs"/>
              </a:rPr>
              <a:t>Unite</a:t>
            </a:r>
            <a:r>
              <a:rPr lang="en-GB" sz="2400" dirty="0">
                <a:solidFill>
                  <a:srgbClr val="FFFFFF"/>
                </a:solidFill>
                <a:effectLst>
                  <a:outerShdw blurRad="50800" dist="38100" dir="2700000" algn="tl" rotWithShape="0">
                    <a:srgbClr val="000000"/>
                  </a:outerShdw>
                </a:effectLst>
                <a:ea typeface="+mn-ea"/>
                <a:cs typeface="+mn-cs"/>
              </a:rPr>
              <a:t> people from different countries and cultures</a:t>
            </a:r>
            <a:endParaRPr lang="en-GB" sz="2000" dirty="0">
              <a:solidFill>
                <a:srgbClr val="FFFFFF"/>
              </a:solidFill>
              <a:effectLst>
                <a:outerShdw blurRad="50800" dist="38100" dir="2700000" algn="tl" rotWithShape="0">
                  <a:srgbClr val="000000"/>
                </a:outerShdw>
              </a:effectLst>
              <a:ea typeface="+mn-ea"/>
              <a:cs typeface="+mn-cs"/>
            </a:endParaRPr>
          </a:p>
        </p:txBody>
      </p:sp>
      <p:pic>
        <p:nvPicPr>
          <p:cNvPr id="37894" name="Picture 1030" descr="einstein-1"/>
          <p:cNvPicPr>
            <a:picLocks noChangeAspect="1" noChangeArrowheads="1"/>
          </p:cNvPicPr>
          <p:nvPr/>
        </p:nvPicPr>
        <p:blipFill>
          <a:blip r:embed="rId3"/>
          <a:srcRect/>
          <a:stretch>
            <a:fillRect/>
          </a:stretch>
        </p:blipFill>
        <p:spPr bwMode="auto">
          <a:xfrm>
            <a:off x="7618413" y="990600"/>
            <a:ext cx="1217612"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6" name="Picture 1032" descr="PET_Alzheimer"/>
          <p:cNvPicPr>
            <a:picLocks noChangeAspect="1" noChangeArrowheads="1"/>
          </p:cNvPicPr>
          <p:nvPr/>
        </p:nvPicPr>
        <p:blipFill>
          <a:blip r:embed="rId4"/>
          <a:srcRect/>
          <a:stretch>
            <a:fillRect/>
          </a:stretch>
        </p:blipFill>
        <p:spPr bwMode="auto">
          <a:xfrm>
            <a:off x="7159625" y="2838450"/>
            <a:ext cx="1828800" cy="13716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7" name="Picture 1033" descr="Grid_globe_V1"/>
          <p:cNvPicPr>
            <a:picLocks noChangeAspect="1" noChangeArrowheads="1"/>
          </p:cNvPicPr>
          <p:nvPr/>
        </p:nvPicPr>
        <p:blipFill>
          <a:blip r:embed="rId5"/>
          <a:srcRect/>
          <a:stretch>
            <a:fillRect/>
          </a:stretch>
        </p:blipFill>
        <p:spPr bwMode="auto">
          <a:xfrm>
            <a:off x="5483225" y="2819400"/>
            <a:ext cx="1600200" cy="1349375"/>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8" name="Picture 1034" descr="Picture 1"/>
          <p:cNvPicPr>
            <a:picLocks noChangeAspect="1" noChangeArrowheads="1"/>
          </p:cNvPicPr>
          <p:nvPr/>
        </p:nvPicPr>
        <p:blipFill>
          <a:blip r:embed="rId6"/>
          <a:srcRect/>
          <a:stretch>
            <a:fillRect/>
          </a:stretch>
        </p:blipFill>
        <p:spPr bwMode="auto">
          <a:xfrm>
            <a:off x="5867400" y="4425950"/>
            <a:ext cx="1447800" cy="10588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3" name="Picture 1039" descr="Picture 1"/>
          <p:cNvPicPr>
            <a:picLocks noChangeAspect="1" noChangeArrowheads="1"/>
          </p:cNvPicPr>
          <p:nvPr/>
        </p:nvPicPr>
        <p:blipFill>
          <a:blip r:embed="rId7"/>
          <a:srcRect/>
          <a:stretch>
            <a:fillRect/>
          </a:stretch>
        </p:blipFill>
        <p:spPr bwMode="auto">
          <a:xfrm>
            <a:off x="6553200" y="5638800"/>
            <a:ext cx="2057400" cy="11096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4" name="Picture 1040" descr="Picture 3"/>
          <p:cNvPicPr>
            <a:picLocks noChangeAspect="1" noChangeArrowheads="1"/>
          </p:cNvPicPr>
          <p:nvPr/>
        </p:nvPicPr>
        <p:blipFill>
          <a:blip r:embed="rId8"/>
          <a:srcRect/>
          <a:stretch>
            <a:fillRect/>
          </a:stretch>
        </p:blipFill>
        <p:spPr bwMode="auto">
          <a:xfrm>
            <a:off x="7423150" y="4427538"/>
            <a:ext cx="1568450" cy="1058862"/>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5" name="Picture 1041" descr="Picture 2"/>
          <p:cNvPicPr>
            <a:picLocks noChangeAspect="1" noChangeArrowheads="1"/>
          </p:cNvPicPr>
          <p:nvPr/>
        </p:nvPicPr>
        <p:blipFill>
          <a:blip r:embed="rId9"/>
          <a:srcRect/>
          <a:stretch>
            <a:fillRect/>
          </a:stretch>
        </p:blipFill>
        <p:spPr bwMode="auto">
          <a:xfrm>
            <a:off x="6248400" y="1219200"/>
            <a:ext cx="1265238" cy="1255713"/>
          </a:xfrm>
          <a:prstGeom prst="rect">
            <a:avLst/>
          </a:prstGeom>
          <a:noFill/>
          <a:ln w="9525">
            <a:noFill/>
            <a:miter lim="800000"/>
            <a:headEnd/>
            <a:tailEnd/>
          </a:ln>
          <a:effectLst>
            <a:outerShdw blurRad="63500" dist="38099" dir="2700000" algn="ctr" rotWithShape="0">
              <a:srgbClr val="000000">
                <a:alpha val="74997"/>
              </a:srgbClr>
            </a:outerShdw>
          </a:effectLst>
        </p:spPr>
      </p:pic>
      <p:grpSp>
        <p:nvGrpSpPr>
          <p:cNvPr id="2" name="Group 15"/>
          <p:cNvGrpSpPr/>
          <p:nvPr/>
        </p:nvGrpSpPr>
        <p:grpSpPr>
          <a:xfrm>
            <a:off x="0" y="0"/>
            <a:ext cx="1714500" cy="1304925"/>
            <a:chOff x="0" y="0"/>
            <a:chExt cx="1714500" cy="1304925"/>
          </a:xfrm>
        </p:grpSpPr>
        <p:sp>
          <p:nvSpPr>
            <p:cNvPr id="16389"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pic>
          <p:nvPicPr>
            <p:cNvPr id="16399" name="Picture 13" descr="Picture 21"/>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0" y="0"/>
              <a:ext cx="1714500" cy="1304925"/>
            </a:xfrm>
            <a:prstGeom prst="rect">
              <a:avLst/>
            </a:prstGeom>
            <a:noFill/>
            <a:ln w="9525">
              <a:noFill/>
              <a:miter lim="800000"/>
              <a:headEnd/>
              <a:tailEnd/>
            </a:ln>
          </p:spPr>
        </p:pic>
      </p:grpSp>
      <p:grpSp>
        <p:nvGrpSpPr>
          <p:cNvPr id="3" name="Group 16"/>
          <p:cNvGrpSpPr/>
          <p:nvPr/>
        </p:nvGrpSpPr>
        <p:grpSpPr>
          <a:xfrm>
            <a:off x="2514600" y="1752600"/>
            <a:ext cx="3505200" cy="2743200"/>
            <a:chOff x="0" y="0"/>
            <a:chExt cx="1714500" cy="1304925"/>
          </a:xfrm>
        </p:grpSpPr>
        <p:sp>
          <p:nvSpPr>
            <p:cNvPr id="18"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endParaRPr>
            </a:p>
          </p:txBody>
        </p:sp>
        <p:pic>
          <p:nvPicPr>
            <p:cNvPr id="19" name="Picture 13" descr="Picture 21"/>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0" y="0"/>
              <a:ext cx="1714500" cy="1304925"/>
            </a:xfrm>
            <a:prstGeom prst="rect">
              <a:avLst/>
            </a:prstGeom>
            <a:noFill/>
            <a:ln w="9525">
              <a:noFill/>
              <a:miter lim="800000"/>
              <a:headEnd/>
              <a:tailEnd/>
            </a:ln>
          </p:spPr>
        </p:pic>
      </p:grpSp>
    </p:spTree>
    <p:extLst>
      <p:ext uri="{BB962C8B-B14F-4D97-AF65-F5344CB8AC3E}">
        <p14:creationId xmlns:p14="http://schemas.microsoft.com/office/powerpoint/2010/main" val="1278496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xit" presetSubtype="0" fill="hold" nodeType="clickEffect">
                                  <p:stCondLst>
                                    <p:cond delay="0"/>
                                  </p:stCondLst>
                                  <p:childTnLst>
                                    <p:anim calcmode="lin" valueType="num">
                                      <p:cBhvr>
                                        <p:cTn id="6" dur="1000"/>
                                        <p:tgtEl>
                                          <p:spTgt spid="3"/>
                                        </p:tgtEl>
                                        <p:attrNameLst>
                                          <p:attrName>ppt_w</p:attrName>
                                        </p:attrNameLst>
                                      </p:cBhvr>
                                      <p:tavLst>
                                        <p:tav tm="0">
                                          <p:val>
                                            <p:strVal val="ppt_w"/>
                                          </p:val>
                                        </p:tav>
                                        <p:tav tm="100000">
                                          <p:val>
                                            <p:strVal val="ppt_w*0.70"/>
                                          </p:val>
                                        </p:tav>
                                      </p:tavLst>
                                    </p:anim>
                                    <p:anim calcmode="lin" valueType="num">
                                      <p:cBhvr>
                                        <p:cTn id="7" dur="1000"/>
                                        <p:tgtEl>
                                          <p:spTgt spid="3"/>
                                        </p:tgtEl>
                                        <p:attrNameLst>
                                          <p:attrName>ppt_h</p:attrName>
                                        </p:attrNameLst>
                                      </p:cBhvr>
                                      <p:tavLst>
                                        <p:tav tm="0">
                                          <p:val>
                                            <p:strVal val="ppt_h"/>
                                          </p:val>
                                        </p:tav>
                                        <p:tav tm="100000">
                                          <p:val>
                                            <p:strVal val="ppt_h"/>
                                          </p:val>
                                        </p:tav>
                                      </p:tavLst>
                                    </p:anim>
                                    <p:animEffect transition="out" filter="fade">
                                      <p:cBhvr>
                                        <p:cTn id="8" dur="1000"/>
                                        <p:tgtEl>
                                          <p:spTgt spid="3"/>
                                        </p:tgtEl>
                                      </p:cBhvr>
                                    </p:animEffect>
                                    <p:set>
                                      <p:cBhvr>
                                        <p:cTn id="9" dur="1" fill="hold">
                                          <p:stCondLst>
                                            <p:cond delay="999"/>
                                          </p:stCondLst>
                                        </p:cTn>
                                        <p:tgtEl>
                                          <p:spTgt spid="3"/>
                                        </p:tgtEl>
                                        <p:attrNameLst>
                                          <p:attrName>style.visibility</p:attrName>
                                        </p:attrNameLst>
                                      </p:cBhvr>
                                      <p:to>
                                        <p:strVal val="hidden"/>
                                      </p:to>
                                    </p:se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37892">
                                            <p:txEl>
                                              <p:pRg st="0" end="0"/>
                                            </p:txEl>
                                          </p:spTgt>
                                        </p:tgtEl>
                                        <p:attrNameLst>
                                          <p:attrName>style.visibility</p:attrName>
                                        </p:attrNameLst>
                                      </p:cBhvr>
                                      <p:to>
                                        <p:strVal val="visible"/>
                                      </p:to>
                                    </p:set>
                                    <p:animEffect transition="in" filter="fade">
                                      <p:cBhvr>
                                        <p:cTn id="19" dur="1000"/>
                                        <p:tgtEl>
                                          <p:spTgt spid="37892">
                                            <p:txEl>
                                              <p:pRg st="0" end="0"/>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7892">
                                            <p:txEl>
                                              <p:pRg st="1" end="1"/>
                                            </p:txEl>
                                          </p:spTgt>
                                        </p:tgtEl>
                                        <p:attrNameLst>
                                          <p:attrName>style.visibility</p:attrName>
                                        </p:attrNameLst>
                                      </p:cBhvr>
                                      <p:to>
                                        <p:strVal val="visible"/>
                                      </p:to>
                                    </p:set>
                                    <p:animEffect transition="in" filter="fade">
                                      <p:cBhvr>
                                        <p:cTn id="23" dur="1000"/>
                                        <p:tgtEl>
                                          <p:spTgt spid="37892">
                                            <p:txEl>
                                              <p:pRg st="1" end="1"/>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7905"/>
                                        </p:tgtEl>
                                        <p:attrNameLst>
                                          <p:attrName>style.visibility</p:attrName>
                                        </p:attrNameLst>
                                      </p:cBhvr>
                                      <p:to>
                                        <p:strVal val="visible"/>
                                      </p:to>
                                    </p:set>
                                    <p:animEffect transition="in" filter="fade">
                                      <p:cBhvr>
                                        <p:cTn id="26" dur="1000"/>
                                        <p:tgtEl>
                                          <p:spTgt spid="37905"/>
                                        </p:tgtEl>
                                      </p:cBhvr>
                                    </p:animEffect>
                                  </p:childTnLst>
                                </p:cTn>
                              </p:par>
                              <p:par>
                                <p:cTn id="27" presetID="10" presetClass="entr" presetSubtype="0" fill="hold" nodeType="withEffect">
                                  <p:stCondLst>
                                    <p:cond delay="0"/>
                                  </p:stCondLst>
                                  <p:childTnLst>
                                    <p:set>
                                      <p:cBhvr>
                                        <p:cTn id="28" dur="1" fill="hold">
                                          <p:stCondLst>
                                            <p:cond delay="0"/>
                                          </p:stCondLst>
                                        </p:cTn>
                                        <p:tgtEl>
                                          <p:spTgt spid="37894"/>
                                        </p:tgtEl>
                                        <p:attrNameLst>
                                          <p:attrName>style.visibility</p:attrName>
                                        </p:attrNameLst>
                                      </p:cBhvr>
                                      <p:to>
                                        <p:strVal val="visible"/>
                                      </p:to>
                                    </p:set>
                                    <p:animEffect transition="in" filter="fade">
                                      <p:cBhvr>
                                        <p:cTn id="29" dur="1000"/>
                                        <p:tgtEl>
                                          <p:spTgt spid="3789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7892">
                                            <p:txEl>
                                              <p:pRg st="3" end="3"/>
                                            </p:txEl>
                                          </p:spTgt>
                                        </p:tgtEl>
                                        <p:attrNameLst>
                                          <p:attrName>style.visibility</p:attrName>
                                        </p:attrNameLst>
                                      </p:cBhvr>
                                      <p:to>
                                        <p:strVal val="visible"/>
                                      </p:to>
                                    </p:set>
                                    <p:animEffect transition="in" filter="fade">
                                      <p:cBhvr>
                                        <p:cTn id="34" dur="1000"/>
                                        <p:tgtEl>
                                          <p:spTgt spid="37892">
                                            <p:txEl>
                                              <p:pRg st="3" end="3"/>
                                            </p:txEl>
                                          </p:spTgt>
                                        </p:tgtEl>
                                      </p:cBhvr>
                                    </p:animEffect>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37892">
                                            <p:txEl>
                                              <p:pRg st="4" end="4"/>
                                            </p:txEl>
                                          </p:spTgt>
                                        </p:tgtEl>
                                        <p:attrNameLst>
                                          <p:attrName>style.visibility</p:attrName>
                                        </p:attrNameLst>
                                      </p:cBhvr>
                                      <p:to>
                                        <p:strVal val="visible"/>
                                      </p:to>
                                    </p:set>
                                    <p:animEffect transition="in" filter="fade">
                                      <p:cBhvr>
                                        <p:cTn id="38" dur="1000"/>
                                        <p:tgtEl>
                                          <p:spTgt spid="37892">
                                            <p:txEl>
                                              <p:pRg st="4" end="4"/>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7897"/>
                                        </p:tgtEl>
                                        <p:attrNameLst>
                                          <p:attrName>style.visibility</p:attrName>
                                        </p:attrNameLst>
                                      </p:cBhvr>
                                      <p:to>
                                        <p:strVal val="visible"/>
                                      </p:to>
                                    </p:set>
                                    <p:animEffect transition="in" filter="fade">
                                      <p:cBhvr>
                                        <p:cTn id="41" dur="1000"/>
                                        <p:tgtEl>
                                          <p:spTgt spid="37897"/>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37892">
                                            <p:txEl>
                                              <p:pRg st="5" end="5"/>
                                            </p:txEl>
                                          </p:spTgt>
                                        </p:tgtEl>
                                        <p:attrNameLst>
                                          <p:attrName>style.visibility</p:attrName>
                                        </p:attrNameLst>
                                      </p:cBhvr>
                                      <p:to>
                                        <p:strVal val="visible"/>
                                      </p:to>
                                    </p:set>
                                    <p:animEffect transition="in" filter="fade">
                                      <p:cBhvr>
                                        <p:cTn id="45" dur="1000"/>
                                        <p:tgtEl>
                                          <p:spTgt spid="37892">
                                            <p:txEl>
                                              <p:pRg st="5" end="5"/>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7896"/>
                                        </p:tgtEl>
                                        <p:attrNameLst>
                                          <p:attrName>style.visibility</p:attrName>
                                        </p:attrNameLst>
                                      </p:cBhvr>
                                      <p:to>
                                        <p:strVal val="visible"/>
                                      </p:to>
                                    </p:set>
                                    <p:animEffect transition="in" filter="fade">
                                      <p:cBhvr>
                                        <p:cTn id="48" dur="1000"/>
                                        <p:tgtEl>
                                          <p:spTgt spid="3789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7892">
                                            <p:txEl>
                                              <p:pRg st="7" end="7"/>
                                            </p:txEl>
                                          </p:spTgt>
                                        </p:tgtEl>
                                        <p:attrNameLst>
                                          <p:attrName>style.visibility</p:attrName>
                                        </p:attrNameLst>
                                      </p:cBhvr>
                                      <p:to>
                                        <p:strVal val="visible"/>
                                      </p:to>
                                    </p:set>
                                    <p:animEffect transition="in" filter="fade">
                                      <p:cBhvr>
                                        <p:cTn id="53" dur="1000"/>
                                        <p:tgtEl>
                                          <p:spTgt spid="37892">
                                            <p:txEl>
                                              <p:pRg st="7" end="7"/>
                                            </p:txEl>
                                          </p:spTgt>
                                        </p:tgtEl>
                                      </p:cBhvr>
                                    </p:animEffect>
                                  </p:childTnLst>
                                </p:cTn>
                              </p:par>
                              <p:par>
                                <p:cTn id="54" presetID="10" presetClass="entr" presetSubtype="0" fill="hold" nodeType="withEffect">
                                  <p:stCondLst>
                                    <p:cond delay="0"/>
                                  </p:stCondLst>
                                  <p:childTnLst>
                                    <p:set>
                                      <p:cBhvr>
                                        <p:cTn id="55" dur="1" fill="hold">
                                          <p:stCondLst>
                                            <p:cond delay="0"/>
                                          </p:stCondLst>
                                        </p:cTn>
                                        <p:tgtEl>
                                          <p:spTgt spid="37898"/>
                                        </p:tgtEl>
                                        <p:attrNameLst>
                                          <p:attrName>style.visibility</p:attrName>
                                        </p:attrNameLst>
                                      </p:cBhvr>
                                      <p:to>
                                        <p:strVal val="visible"/>
                                      </p:to>
                                    </p:set>
                                    <p:animEffect transition="in" filter="fade">
                                      <p:cBhvr>
                                        <p:cTn id="56" dur="1000"/>
                                        <p:tgtEl>
                                          <p:spTgt spid="37898"/>
                                        </p:tgtEl>
                                      </p:cBhvr>
                                    </p:animEffect>
                                  </p:childTnLst>
                                </p:cTn>
                              </p:par>
                              <p:par>
                                <p:cTn id="57" presetID="10" presetClass="entr" presetSubtype="0" fill="hold" nodeType="withEffect">
                                  <p:stCondLst>
                                    <p:cond delay="0"/>
                                  </p:stCondLst>
                                  <p:childTnLst>
                                    <p:set>
                                      <p:cBhvr>
                                        <p:cTn id="58" dur="1" fill="hold">
                                          <p:stCondLst>
                                            <p:cond delay="0"/>
                                          </p:stCondLst>
                                        </p:cTn>
                                        <p:tgtEl>
                                          <p:spTgt spid="37904"/>
                                        </p:tgtEl>
                                        <p:attrNameLst>
                                          <p:attrName>style.visibility</p:attrName>
                                        </p:attrNameLst>
                                      </p:cBhvr>
                                      <p:to>
                                        <p:strVal val="visible"/>
                                      </p:to>
                                    </p:set>
                                    <p:animEffect transition="in" filter="fade">
                                      <p:cBhvr>
                                        <p:cTn id="59" dur="1000"/>
                                        <p:tgtEl>
                                          <p:spTgt spid="37904"/>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37892">
                                            <p:txEl>
                                              <p:pRg st="9" end="9"/>
                                            </p:txEl>
                                          </p:spTgt>
                                        </p:tgtEl>
                                        <p:attrNameLst>
                                          <p:attrName>style.visibility</p:attrName>
                                        </p:attrNameLst>
                                      </p:cBhvr>
                                      <p:to>
                                        <p:strVal val="visible"/>
                                      </p:to>
                                    </p:set>
                                    <p:animEffect transition="in" filter="fade">
                                      <p:cBhvr>
                                        <p:cTn id="64" dur="1000"/>
                                        <p:tgtEl>
                                          <p:spTgt spid="37892">
                                            <p:txEl>
                                              <p:pRg st="9" end="9"/>
                                            </p:txEl>
                                          </p:spTgt>
                                        </p:tgtEl>
                                      </p:cBhvr>
                                    </p:animEffect>
                                  </p:childTnLst>
                                </p:cTn>
                              </p:par>
                              <p:par>
                                <p:cTn id="65" presetID="10" presetClass="entr" presetSubtype="0" fill="hold" nodeType="withEffect">
                                  <p:stCondLst>
                                    <p:cond delay="0"/>
                                  </p:stCondLst>
                                  <p:childTnLst>
                                    <p:set>
                                      <p:cBhvr>
                                        <p:cTn id="66" dur="1" fill="hold">
                                          <p:stCondLst>
                                            <p:cond delay="0"/>
                                          </p:stCondLst>
                                        </p:cTn>
                                        <p:tgtEl>
                                          <p:spTgt spid="37903"/>
                                        </p:tgtEl>
                                        <p:attrNameLst>
                                          <p:attrName>style.visibility</p:attrName>
                                        </p:attrNameLst>
                                      </p:cBhvr>
                                      <p:to>
                                        <p:strVal val="visible"/>
                                      </p:to>
                                    </p:set>
                                    <p:animEffect transition="in" filter="fade">
                                      <p:cBhvr>
                                        <p:cTn id="67" dur="1000"/>
                                        <p:tgtEl>
                                          <p:spTgt spid="379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Slide Number Placeholder 1"/>
          <p:cNvSpPr txBox="1">
            <a:spLocks noGrp="1"/>
          </p:cNvSpPr>
          <p:nvPr/>
        </p:nvSpPr>
        <p:spPr bwMode="auto">
          <a:xfrm>
            <a:off x="7010400" y="6492875"/>
            <a:ext cx="2133600" cy="365125"/>
          </a:xfrm>
          <a:prstGeom prst="rect">
            <a:avLst/>
          </a:prstGeom>
          <a:noFill/>
          <a:ln w="9525">
            <a:noFill/>
            <a:miter lim="800000"/>
            <a:headEnd/>
            <a:tailEnd/>
          </a:ln>
        </p:spPr>
        <p:txBody>
          <a:bodyPr anchor="ctr">
            <a:prstTxWarp prst="textNoShape">
              <a:avLst/>
            </a:prstTxWarp>
          </a:bodyPr>
          <a:lstStyle/>
          <a:p>
            <a:pPr algn="r" fontAlgn="base">
              <a:spcBef>
                <a:spcPct val="0"/>
              </a:spcBef>
              <a:spcAft>
                <a:spcPct val="0"/>
              </a:spcAft>
            </a:pPr>
            <a:fld id="{CE1A9C4C-1871-3348-B7D6-ACA2480456CB}" type="slidenum">
              <a:rPr lang="en-US" sz="1200" b="1">
                <a:solidFill>
                  <a:srgbClr val="898989"/>
                </a:solidFill>
                <a:latin typeface="Arial" charset="0"/>
                <a:ea typeface="ＭＳ Ｐゴシック" charset="-128"/>
              </a:rPr>
              <a:pPr algn="r" fontAlgn="base">
                <a:spcBef>
                  <a:spcPct val="0"/>
                </a:spcBef>
                <a:spcAft>
                  <a:spcPct val="0"/>
                </a:spcAft>
              </a:pPr>
              <a:t>4</a:t>
            </a:fld>
            <a:endParaRPr lang="en-US" sz="1200" b="1" dirty="0">
              <a:solidFill>
                <a:srgbClr val="898989"/>
              </a:solidFill>
              <a:latin typeface="Arial" charset="0"/>
              <a:ea typeface="ＭＳ Ｐゴシック" charset="-128"/>
            </a:endParaRPr>
          </a:p>
        </p:txBody>
      </p:sp>
      <p:pic>
        <p:nvPicPr>
          <p:cNvPr id="24581" name="Picture 2" descr="flags"/>
          <p:cNvPicPr>
            <a:picLocks noChangeAspect="1" noChangeArrowheads="1"/>
          </p:cNvPicPr>
          <p:nvPr/>
        </p:nvPicPr>
        <p:blipFill>
          <a:blip r:embed="rId3">
            <a:lum bright="-2000" contrast="-2000"/>
          </a:blip>
          <a:srcRect t="1666"/>
          <a:stretch>
            <a:fillRect/>
          </a:stretch>
        </p:blipFill>
        <p:spPr bwMode="auto">
          <a:xfrm>
            <a:off x="-76200" y="0"/>
            <a:ext cx="9372600" cy="6885384"/>
          </a:xfrm>
          <a:prstGeom prst="rect">
            <a:avLst/>
          </a:prstGeom>
          <a:noFill/>
          <a:ln w="9525">
            <a:noFill/>
            <a:miter lim="800000"/>
            <a:headEnd/>
            <a:tailEnd/>
          </a:ln>
        </p:spPr>
      </p:pic>
      <p:sp>
        <p:nvSpPr>
          <p:cNvPr id="4" name="Rectangle 3"/>
          <p:cNvSpPr txBox="1">
            <a:spLocks noChangeArrowheads="1"/>
          </p:cNvSpPr>
          <p:nvPr/>
        </p:nvSpPr>
        <p:spPr bwMode="auto">
          <a:xfrm>
            <a:off x="76200" y="0"/>
            <a:ext cx="9067800" cy="1905000"/>
          </a:xfrm>
          <a:prstGeom prst="rect">
            <a:avLst/>
          </a:prstGeom>
          <a:noFill/>
          <a:ln w="9525">
            <a:noFill/>
            <a:miter lim="800000"/>
            <a:headEnd/>
            <a:tailEnd/>
          </a:ln>
          <a:effectLst/>
        </p:spPr>
        <p:txBody>
          <a:bodyPr anchor="ctr">
            <a:prstTxWarp prst="textNoShape">
              <a:avLst/>
            </a:prstTxWarp>
          </a:bodyPr>
          <a:lstStyle/>
          <a:p>
            <a:pPr fontAlgn="base">
              <a:spcBef>
                <a:spcPct val="0"/>
              </a:spcBef>
              <a:spcAft>
                <a:spcPct val="0"/>
              </a:spcAft>
              <a:defRPr/>
            </a:pPr>
            <a:r>
              <a:rPr lang="en-GB" sz="3600" dirty="0">
                <a:solidFill>
                  <a:srgbClr val="FFFF00"/>
                </a:solidFill>
                <a:effectLst>
                  <a:outerShdw blurRad="38100" dist="38100" dir="2700000">
                    <a:srgbClr val="000000"/>
                  </a:outerShdw>
                </a:effectLst>
                <a:latin typeface="Arial" charset="0"/>
                <a:ea typeface="ＭＳ Ｐゴシック" charset="-128"/>
              </a:rPr>
              <a:t>CERN</a:t>
            </a:r>
            <a:r>
              <a:rPr lang="en-GB" sz="3600" dirty="0" smtClean="0">
                <a:solidFill>
                  <a:srgbClr val="FFFF00"/>
                </a:solidFill>
                <a:effectLst>
                  <a:outerShdw blurRad="38100" dist="38100" dir="2700000">
                    <a:srgbClr val="000000"/>
                  </a:outerShdw>
                </a:effectLst>
                <a:latin typeface="Arial" charset="0"/>
                <a:ea typeface="ＭＳ Ｐゴシック" charset="-128"/>
              </a:rPr>
              <a:t> was founded 1954: </a:t>
            </a:r>
            <a:r>
              <a:rPr lang="en-GB" sz="2800" dirty="0" smtClean="0">
                <a:solidFill>
                  <a:srgbClr val="FFFF00"/>
                </a:solidFill>
                <a:effectLst>
                  <a:outerShdw blurRad="38100" dist="38100" dir="2700000">
                    <a:srgbClr val="000000"/>
                  </a:outerShdw>
                </a:effectLst>
                <a:latin typeface="Arial" charset="0"/>
                <a:ea typeface="ＭＳ Ｐゴシック" charset="-128"/>
              </a:rPr>
              <a:t>12 European States</a:t>
            </a:r>
          </a:p>
          <a:p>
            <a:pPr fontAlgn="base">
              <a:spcBef>
                <a:spcPct val="0"/>
              </a:spcBef>
              <a:spcAft>
                <a:spcPct val="0"/>
              </a:spcAft>
              <a:defRPr/>
            </a:pPr>
            <a:r>
              <a:rPr lang="en-GB" sz="2800" dirty="0" smtClean="0">
                <a:solidFill>
                  <a:srgbClr val="FFFF00"/>
                </a:solidFill>
                <a:effectLst>
                  <a:outerShdw blurRad="38100" dist="38100" dir="2700000">
                    <a:srgbClr val="000000"/>
                  </a:outerShdw>
                </a:effectLst>
                <a:latin typeface="Arial" charset="0"/>
                <a:ea typeface="ＭＳ Ｐゴシック" charset="-128"/>
              </a:rPr>
              <a:t>	</a:t>
            </a:r>
            <a:r>
              <a:rPr lang="en-GB" sz="2800" dirty="0" smtClean="0">
                <a:solidFill>
                  <a:srgbClr val="FFFFFF"/>
                </a:solidFill>
                <a:effectLst>
                  <a:outerShdw blurRad="38100" dist="38100" dir="2700000">
                    <a:srgbClr val="000000"/>
                  </a:outerShdw>
                </a:effectLst>
                <a:latin typeface="Arial" charset="0"/>
                <a:ea typeface="ＭＳ Ｐゴシック" charset="-128"/>
              </a:rPr>
              <a:t>     “Science for Peace”</a:t>
            </a:r>
          </a:p>
          <a:p>
            <a:pPr fontAlgn="base">
              <a:spcBef>
                <a:spcPct val="0"/>
              </a:spcBef>
              <a:spcAft>
                <a:spcPct val="0"/>
              </a:spcAft>
              <a:defRPr/>
            </a:pPr>
            <a:endParaRPr lang="en-GB" sz="1000" dirty="0" smtClean="0">
              <a:solidFill>
                <a:srgbClr val="FFFF00"/>
              </a:solidFill>
              <a:effectLst>
                <a:outerShdw blurRad="38100" dist="38100" dir="2700000">
                  <a:srgbClr val="000000"/>
                </a:outerShdw>
              </a:effectLst>
              <a:latin typeface="Arial" charset="0"/>
              <a:ea typeface="ＭＳ Ｐゴシック" charset="-128"/>
            </a:endParaRPr>
          </a:p>
          <a:p>
            <a:pPr fontAlgn="base">
              <a:spcBef>
                <a:spcPct val="0"/>
              </a:spcBef>
              <a:spcAft>
                <a:spcPct val="0"/>
              </a:spcAft>
              <a:defRPr/>
            </a:pPr>
            <a:r>
              <a:rPr lang="en-GB" sz="3200" dirty="0" smtClean="0">
                <a:solidFill>
                  <a:srgbClr val="FFFF00"/>
                </a:solidFill>
                <a:effectLst>
                  <a:outerShdw blurRad="38100" dist="38100" dir="2700000">
                    <a:srgbClr val="000000"/>
                  </a:outerShdw>
                </a:effectLst>
                <a:latin typeface="Arial" charset="0"/>
                <a:ea typeface="ＭＳ Ｐゴシック" charset="-128"/>
              </a:rPr>
              <a:t>Today: 21 Member States</a:t>
            </a:r>
            <a:endParaRPr lang="en-GB" sz="3200" dirty="0">
              <a:solidFill>
                <a:srgbClr val="003366"/>
              </a:solidFill>
              <a:effectLst>
                <a:outerShdw blurRad="38100" dist="38100" dir="2700000">
                  <a:srgbClr val="000000"/>
                </a:outerShdw>
              </a:effectLst>
              <a:latin typeface="Arial" charset="0"/>
              <a:ea typeface="ＭＳ Ｐゴシック" charset="-128"/>
            </a:endParaRPr>
          </a:p>
        </p:txBody>
      </p:sp>
      <p:sp>
        <p:nvSpPr>
          <p:cNvPr id="8" name="Rectangle 5"/>
          <p:cNvSpPr txBox="1">
            <a:spLocks noChangeArrowheads="1"/>
          </p:cNvSpPr>
          <p:nvPr/>
        </p:nvSpPr>
        <p:spPr bwMode="auto">
          <a:xfrm>
            <a:off x="1828800" y="3861048"/>
            <a:ext cx="7315200" cy="2880320"/>
          </a:xfrm>
          <a:prstGeom prst="rect">
            <a:avLst/>
          </a:prstGeom>
          <a:gradFill rotWithShape="1">
            <a:gsLst>
              <a:gs pos="0">
                <a:srgbClr val="235D81">
                  <a:alpha val="70000"/>
                </a:srgb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85725" fontAlgn="base">
              <a:lnSpc>
                <a:spcPct val="90000"/>
              </a:lnSpc>
              <a:spcBef>
                <a:spcPct val="20000"/>
              </a:spcBef>
              <a:spcAft>
                <a:spcPct val="0"/>
              </a:spcAft>
              <a:buSzPct val="65000"/>
              <a:defRPr/>
            </a:pPr>
            <a:r>
              <a:rPr lang="en-GB" dirty="0" smtClean="0">
                <a:solidFill>
                  <a:srgbClr val="FFFF00"/>
                </a:solidFill>
                <a:effectLst>
                  <a:outerShdw blurRad="38100" dist="38100" dir="2700000" algn="tl">
                    <a:srgbClr val="000000">
                      <a:alpha val="43137"/>
                    </a:srgbClr>
                  </a:outerShdw>
                </a:effectLst>
                <a:latin typeface="Arial" charset="0"/>
                <a:ea typeface="ＭＳ Ｐゴシック" charset="-128"/>
              </a:rPr>
              <a:t>Member </a:t>
            </a:r>
            <a:r>
              <a:rPr lang="en-GB" dirty="0">
                <a:solidFill>
                  <a:srgbClr val="FFFF00"/>
                </a:solidFill>
                <a:effectLst>
                  <a:outerShdw blurRad="38100" dist="38100" dir="2700000" algn="tl">
                    <a:srgbClr val="000000">
                      <a:alpha val="43137"/>
                    </a:srgbClr>
                  </a:outerShdw>
                </a:effectLst>
                <a:latin typeface="Arial" charset="0"/>
                <a:ea typeface="ＭＳ Ｐゴシック" charset="-128"/>
              </a:rPr>
              <a:t>States:</a:t>
            </a:r>
            <a:r>
              <a:rPr lang="en-GB" dirty="0">
                <a:solidFill>
                  <a:srgbClr val="000000"/>
                </a:solidFill>
                <a:effectLst>
                  <a:outerShdw blurRad="38100" dist="38100" dir="2700000" algn="tl">
                    <a:srgbClr val="000000">
                      <a:alpha val="43137"/>
                    </a:srgbClr>
                  </a:outerShdw>
                </a:effectLst>
                <a:latin typeface="Arial" charset="0"/>
                <a:ea typeface="ＭＳ Ｐゴシック" charset="-128"/>
              </a:rPr>
              <a:t> </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Austria, Belgium, Bulgaria,</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 the </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Czech Republic, Denmark, Finland, France, Germany, Greece, Hungary, </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Israel, Italy</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 the Netherlands</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 Norway, Poland, Portugal, Slovakia, Spain, Sweden, Switzerland and</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 </a:t>
            </a:r>
            <a:b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b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the </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United </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Kingdom </a:t>
            </a:r>
          </a:p>
          <a:p>
            <a:pPr marL="85725" fontAlgn="base">
              <a:lnSpc>
                <a:spcPct val="90000"/>
              </a:lnSpc>
              <a:spcBef>
                <a:spcPct val="20000"/>
              </a:spcBef>
              <a:spcAft>
                <a:spcPct val="0"/>
              </a:spcAft>
              <a:buSzPct val="65000"/>
              <a:defRPr/>
            </a:pPr>
            <a:r>
              <a:rPr lang="en-GB" dirty="0" smtClean="0">
                <a:solidFill>
                  <a:srgbClr val="FFFF00"/>
                </a:solidFill>
                <a:effectLst>
                  <a:outerShdw blurRad="38100" dist="38100" dir="2700000" algn="tl">
                    <a:srgbClr val="000000">
                      <a:alpha val="43137"/>
                    </a:srgbClr>
                  </a:outerShdw>
                </a:effectLst>
                <a:latin typeface="Arial" charset="0"/>
                <a:ea typeface="ＭＳ Ｐゴシック" charset="-128"/>
              </a:rPr>
              <a:t>Candidate for Accession: </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Romania</a:t>
            </a:r>
          </a:p>
          <a:p>
            <a:pPr marL="85725" fontAlgn="base">
              <a:lnSpc>
                <a:spcPct val="90000"/>
              </a:lnSpc>
              <a:spcBef>
                <a:spcPct val="20000"/>
              </a:spcBef>
              <a:spcAft>
                <a:spcPct val="0"/>
              </a:spcAft>
              <a:buSzPct val="65000"/>
              <a:defRPr/>
            </a:pPr>
            <a:r>
              <a:rPr lang="en-US" dirty="0" smtClean="0">
                <a:solidFill>
                  <a:srgbClr val="FFFF00"/>
                </a:solidFill>
                <a:effectLst>
                  <a:outerShdw blurRad="38100" dist="38100" dir="2700000" algn="tl">
                    <a:srgbClr val="000000">
                      <a:alpha val="43137"/>
                    </a:srgbClr>
                  </a:outerShdw>
                </a:effectLst>
                <a:latin typeface="Arial" charset="0"/>
                <a:ea typeface="ＭＳ Ｐゴシック" charset="-128"/>
              </a:rPr>
              <a:t>Associate Members in Pre-Stage to Membership: </a:t>
            </a:r>
            <a:r>
              <a:rPr lang="en-US" sz="1600" dirty="0" smtClean="0">
                <a:solidFill>
                  <a:srgbClr val="EAEAEA"/>
                </a:solidFill>
                <a:effectLst>
                  <a:outerShdw blurRad="38100" dist="38100" dir="2700000" algn="tl">
                    <a:srgbClr val="000000">
                      <a:alpha val="43137"/>
                    </a:srgbClr>
                  </a:outerShdw>
                </a:effectLst>
                <a:latin typeface="Arial" charset="0"/>
                <a:ea typeface="ＭＳ Ｐゴシック" charset="-128"/>
              </a:rPr>
              <a:t>Serbia</a:t>
            </a:r>
          </a:p>
          <a:p>
            <a:pPr marL="85725" fontAlgn="base">
              <a:lnSpc>
                <a:spcPct val="90000"/>
              </a:lnSpc>
              <a:spcBef>
                <a:spcPct val="20000"/>
              </a:spcBef>
              <a:spcAft>
                <a:spcPct val="0"/>
              </a:spcAft>
              <a:buSzPct val="65000"/>
              <a:defRPr/>
            </a:pPr>
            <a:r>
              <a:rPr lang="en-US" dirty="0" smtClean="0">
                <a:solidFill>
                  <a:srgbClr val="FFFF00"/>
                </a:solidFill>
                <a:effectLst>
                  <a:outerShdw blurRad="38100" dist="38100" dir="2700000" algn="tl">
                    <a:srgbClr val="000000">
                      <a:alpha val="43137"/>
                    </a:srgbClr>
                  </a:outerShdw>
                </a:effectLst>
                <a:latin typeface="Arial" charset="0"/>
                <a:ea typeface="ＭＳ Ｐゴシック" charset="-128"/>
              </a:rPr>
              <a:t>Applicant States for Membership or Associate Membership:</a:t>
            </a:r>
            <a:br>
              <a:rPr lang="en-US" dirty="0" smtClean="0">
                <a:solidFill>
                  <a:srgbClr val="FFFF00"/>
                </a:solidFill>
                <a:effectLst>
                  <a:outerShdw blurRad="38100" dist="38100" dir="2700000" algn="tl">
                    <a:srgbClr val="000000">
                      <a:alpha val="43137"/>
                    </a:srgbClr>
                  </a:outerShdw>
                </a:effectLst>
                <a:latin typeface="Arial" charset="0"/>
                <a:ea typeface="ＭＳ Ｐゴシック" charset="-128"/>
              </a:rPr>
            </a:br>
            <a:r>
              <a:rPr lang="en-US" sz="1600" dirty="0" smtClean="0">
                <a:solidFill>
                  <a:srgbClr val="FFFFFF"/>
                </a:solidFill>
                <a:effectLst>
                  <a:outerShdw blurRad="38100" dist="38100" dir="2700000" algn="tl">
                    <a:srgbClr val="000000">
                      <a:alpha val="43137"/>
                    </a:srgbClr>
                  </a:outerShdw>
                </a:effectLst>
                <a:latin typeface="Arial" charset="0"/>
                <a:ea typeface="ＭＳ Ｐゴシック" charset="-128"/>
              </a:rPr>
              <a:t>Brazil, Cyprus (awaiting ratification), Russia, Slovenia, Turkey, Ukraine </a:t>
            </a:r>
            <a:endPar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endParaRPr>
          </a:p>
          <a:p>
            <a:pPr marL="85725" fontAlgn="base">
              <a:lnSpc>
                <a:spcPct val="90000"/>
              </a:lnSpc>
              <a:spcBef>
                <a:spcPct val="20000"/>
              </a:spcBef>
              <a:spcAft>
                <a:spcPct val="0"/>
              </a:spcAft>
              <a:buSzPct val="65000"/>
              <a:defRPr/>
            </a:pPr>
            <a:r>
              <a:rPr lang="en-GB" dirty="0" smtClean="0">
                <a:solidFill>
                  <a:srgbClr val="FFFF00"/>
                </a:solidFill>
                <a:effectLst>
                  <a:outerShdw blurRad="38100" dist="38100" dir="2700000" algn="tl">
                    <a:srgbClr val="000000">
                      <a:alpha val="43137"/>
                    </a:srgbClr>
                  </a:outerShdw>
                </a:effectLst>
                <a:latin typeface="Arial" charset="0"/>
                <a:ea typeface="ＭＳ Ｐゴシック" charset="-128"/>
              </a:rPr>
              <a:t>Observers </a:t>
            </a:r>
            <a:r>
              <a:rPr lang="en-GB" dirty="0">
                <a:solidFill>
                  <a:srgbClr val="FFFF00"/>
                </a:solidFill>
                <a:effectLst>
                  <a:outerShdw blurRad="38100" dist="38100" dir="2700000" algn="tl">
                    <a:srgbClr val="000000">
                      <a:alpha val="43137"/>
                    </a:srgbClr>
                  </a:outerShdw>
                </a:effectLst>
                <a:latin typeface="Arial" charset="0"/>
                <a:ea typeface="ＭＳ Ｐゴシック" charset="-128"/>
              </a:rPr>
              <a:t>to Council:</a:t>
            </a:r>
            <a:r>
              <a:rPr lang="en-GB" dirty="0">
                <a:solidFill>
                  <a:srgbClr val="000000"/>
                </a:solidFill>
                <a:effectLst>
                  <a:outerShdw blurRad="38100" dist="38100" dir="2700000" algn="tl">
                    <a:srgbClr val="000000">
                      <a:alpha val="43137"/>
                    </a:srgbClr>
                  </a:outerShdw>
                </a:effectLst>
                <a:latin typeface="Arial" charset="0"/>
                <a:ea typeface="ＭＳ Ｐゴシック" charset="-128"/>
              </a:rPr>
              <a:t> </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India</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 Japan</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 Russia</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 </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Turkey, United </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States of </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America</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 European </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rPr>
              <a:t>Commission and</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rPr>
              <a:t> UNESCO </a:t>
            </a:r>
            <a:endParaRPr lang="en-GB" sz="1600" dirty="0">
              <a:solidFill>
                <a:srgbClr val="FFFFFF"/>
              </a:solidFill>
              <a:effectLst>
                <a:outerShdw blurRad="38100" dist="38100" dir="2700000" algn="tl">
                  <a:srgbClr val="000000">
                    <a:alpha val="43137"/>
                  </a:srgbClr>
                </a:outerShdw>
              </a:effectLst>
              <a:latin typeface="Arial" charset="0"/>
              <a:ea typeface="ＭＳ Ｐゴシック" charset="-128"/>
            </a:endParaRPr>
          </a:p>
        </p:txBody>
      </p:sp>
      <p:sp>
        <p:nvSpPr>
          <p:cNvPr id="9" name="Rectangle 4"/>
          <p:cNvSpPr txBox="1">
            <a:spLocks noChangeArrowheads="1"/>
          </p:cNvSpPr>
          <p:nvPr/>
        </p:nvSpPr>
        <p:spPr bwMode="auto">
          <a:xfrm>
            <a:off x="76200" y="2133600"/>
            <a:ext cx="3810000" cy="1371600"/>
          </a:xfrm>
          <a:prstGeom prst="rect">
            <a:avLst/>
          </a:prstGeom>
          <a:gradFill rotWithShape="1">
            <a:gsLst>
              <a:gs pos="0">
                <a:schemeClr val="accent2">
                  <a:alpha val="70000"/>
                </a:scheme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171450" indent="-171450" fontAlgn="base">
              <a:lnSpc>
                <a:spcPct val="80000"/>
              </a:lnSpc>
              <a:spcBef>
                <a:spcPct val="20000"/>
              </a:spcBef>
              <a:spcAft>
                <a:spcPct val="0"/>
              </a:spcAft>
              <a:buSzPct val="65000"/>
              <a:defRPr/>
            </a:pPr>
            <a:r>
              <a:rPr lang="en-GB" sz="2000" dirty="0" smtClean="0">
                <a:solidFill>
                  <a:srgbClr val="EAEAEA"/>
                </a:solidFill>
                <a:effectLst>
                  <a:outerShdw blurRad="50800" dist="38100" dir="2700000">
                    <a:srgbClr val="000000"/>
                  </a:outerShdw>
                </a:effectLst>
                <a:latin typeface="Arial" charset="0"/>
                <a:ea typeface="ＭＳ Ｐゴシック" charset="-128"/>
              </a:rPr>
              <a:t>  ~ 2300 </a:t>
            </a:r>
            <a:r>
              <a:rPr lang="en-GB" sz="2000" dirty="0">
                <a:solidFill>
                  <a:srgbClr val="EAEAEA"/>
                </a:solidFill>
                <a:effectLst>
                  <a:outerShdw blurRad="50800" dist="38100" dir="2700000">
                    <a:srgbClr val="000000"/>
                  </a:outerShdw>
                </a:effectLst>
                <a:latin typeface="Arial" charset="0"/>
                <a:ea typeface="ＭＳ Ｐゴシック" charset="-128"/>
              </a:rPr>
              <a:t>staff</a:t>
            </a:r>
            <a:endParaRPr lang="en-GB" sz="2000" dirty="0" smtClean="0">
              <a:solidFill>
                <a:srgbClr val="EAEAEA"/>
              </a:solidFill>
              <a:effectLst>
                <a:outerShdw blurRad="50800" dist="38100" dir="2700000">
                  <a:srgbClr val="000000"/>
                </a:outerShdw>
              </a:effectLst>
              <a:latin typeface="Arial" charset="0"/>
              <a:ea typeface="ＭＳ Ｐゴシック" charset="-128"/>
            </a:endParaRPr>
          </a:p>
          <a:p>
            <a:pPr marL="171450" indent="-171450" fontAlgn="base">
              <a:lnSpc>
                <a:spcPct val="80000"/>
              </a:lnSpc>
              <a:spcBef>
                <a:spcPct val="20000"/>
              </a:spcBef>
              <a:spcAft>
                <a:spcPct val="0"/>
              </a:spcAft>
              <a:buSzPct val="65000"/>
              <a:defRPr/>
            </a:pPr>
            <a:r>
              <a:rPr lang="en-GB" sz="2000" dirty="0" smtClean="0">
                <a:solidFill>
                  <a:srgbClr val="EAEAEA"/>
                </a:solidFill>
                <a:effectLst>
                  <a:outerShdw blurRad="50800" dist="38100" dir="2700000">
                    <a:srgbClr val="000000"/>
                  </a:outerShdw>
                </a:effectLst>
                <a:latin typeface="Arial" charset="0"/>
                <a:ea typeface="ＭＳ Ｐゴシック" charset="-128"/>
              </a:rPr>
              <a:t>  ~ 1000 </a:t>
            </a:r>
            <a:r>
              <a:rPr lang="en-GB" sz="2000" dirty="0">
                <a:solidFill>
                  <a:srgbClr val="EAEAEA"/>
                </a:solidFill>
                <a:effectLst>
                  <a:outerShdw blurRad="50800" dist="38100" dir="2700000">
                    <a:srgbClr val="000000"/>
                  </a:outerShdw>
                </a:effectLst>
                <a:latin typeface="Arial" charset="0"/>
                <a:ea typeface="ＭＳ Ｐゴシック" charset="-128"/>
              </a:rPr>
              <a:t>other paid personnel</a:t>
            </a:r>
            <a:endParaRPr lang="en-GB" sz="2000" dirty="0" smtClean="0">
              <a:solidFill>
                <a:srgbClr val="EAEAEA"/>
              </a:solidFill>
              <a:effectLst>
                <a:outerShdw blurRad="50800" dist="38100" dir="2700000">
                  <a:srgbClr val="000000"/>
                </a:outerShdw>
              </a:effectLst>
              <a:latin typeface="Arial" charset="0"/>
              <a:ea typeface="ＭＳ Ｐゴシック" charset="-128"/>
            </a:endParaRPr>
          </a:p>
          <a:p>
            <a:pPr marL="171450" indent="-171450" fontAlgn="base">
              <a:lnSpc>
                <a:spcPct val="80000"/>
              </a:lnSpc>
              <a:spcBef>
                <a:spcPct val="20000"/>
              </a:spcBef>
              <a:spcAft>
                <a:spcPct val="0"/>
              </a:spcAft>
              <a:buSzPct val="65000"/>
              <a:defRPr/>
            </a:pPr>
            <a:r>
              <a:rPr lang="en-GB" sz="2000" dirty="0" smtClean="0">
                <a:solidFill>
                  <a:srgbClr val="EAEAEA"/>
                </a:solidFill>
                <a:effectLst>
                  <a:outerShdw blurRad="50800" dist="38100" dir="2700000">
                    <a:srgbClr val="000000"/>
                  </a:outerShdw>
                </a:effectLst>
                <a:latin typeface="Arial" charset="0"/>
                <a:ea typeface="ＭＳ Ｐゴシック" charset="-128"/>
              </a:rPr>
              <a:t>  &gt; 11000 </a:t>
            </a:r>
            <a:r>
              <a:rPr lang="en-GB" sz="2000" dirty="0">
                <a:solidFill>
                  <a:srgbClr val="EAEAEA"/>
                </a:solidFill>
                <a:effectLst>
                  <a:outerShdw blurRad="50800" dist="38100" dir="2700000">
                    <a:srgbClr val="000000"/>
                  </a:outerShdw>
                </a:effectLst>
                <a:latin typeface="Arial" charset="0"/>
                <a:ea typeface="ＭＳ Ｐゴシック" charset="-128"/>
              </a:rPr>
              <a:t>users</a:t>
            </a:r>
            <a:endParaRPr lang="en-GB" sz="2000" dirty="0" smtClean="0">
              <a:solidFill>
                <a:srgbClr val="EAEAEA"/>
              </a:solidFill>
              <a:effectLst>
                <a:outerShdw blurRad="50800" dist="38100" dir="2700000">
                  <a:srgbClr val="000000"/>
                </a:outerShdw>
              </a:effectLst>
              <a:latin typeface="Arial" charset="0"/>
              <a:ea typeface="ＭＳ Ｐゴシック" charset="-128"/>
            </a:endParaRPr>
          </a:p>
          <a:p>
            <a:pPr marL="171450" indent="-171450" fontAlgn="base">
              <a:spcBef>
                <a:spcPct val="20000"/>
              </a:spcBef>
              <a:spcAft>
                <a:spcPct val="0"/>
              </a:spcAft>
              <a:buSzPct val="65000"/>
              <a:defRPr/>
            </a:pPr>
            <a:r>
              <a:rPr lang="en-GB" sz="2000" dirty="0" smtClean="0">
                <a:solidFill>
                  <a:srgbClr val="EAEAEA"/>
                </a:solidFill>
                <a:effectLst>
                  <a:outerShdw blurRad="50800" dist="38100" dir="2700000">
                    <a:srgbClr val="000000"/>
                  </a:outerShdw>
                </a:effectLst>
                <a:latin typeface="Arial" charset="0"/>
                <a:ea typeface="ＭＳ Ｐゴシック" charset="-128"/>
              </a:rPr>
              <a:t>  Budget </a:t>
            </a:r>
            <a:r>
              <a:rPr lang="en-GB" sz="2000" dirty="0">
                <a:solidFill>
                  <a:srgbClr val="EAEAEA"/>
                </a:solidFill>
                <a:effectLst>
                  <a:outerShdw blurRad="50800" dist="38100" dir="2700000">
                    <a:srgbClr val="000000"/>
                  </a:outerShdw>
                </a:effectLst>
                <a:latin typeface="Arial" charset="0"/>
                <a:ea typeface="ＭＳ Ｐゴシック" charset="-128"/>
              </a:rPr>
              <a:t>(</a:t>
            </a:r>
            <a:r>
              <a:rPr lang="en-GB" sz="2000" dirty="0" smtClean="0">
                <a:solidFill>
                  <a:srgbClr val="EAEAEA"/>
                </a:solidFill>
                <a:effectLst>
                  <a:outerShdw blurRad="50800" dist="38100" dir="2700000">
                    <a:srgbClr val="000000"/>
                  </a:outerShdw>
                </a:effectLst>
                <a:latin typeface="Arial" charset="0"/>
                <a:ea typeface="ＭＳ Ｐゴシック" charset="-128"/>
              </a:rPr>
              <a:t>2013) ~1000 </a:t>
            </a:r>
            <a:r>
              <a:rPr lang="en-GB" sz="2000" dirty="0">
                <a:solidFill>
                  <a:srgbClr val="EAEAEA"/>
                </a:solidFill>
                <a:effectLst>
                  <a:outerShdw blurRad="50800" dist="38100" dir="2700000">
                    <a:srgbClr val="000000"/>
                  </a:outerShdw>
                </a:effectLst>
                <a:latin typeface="Arial" charset="0"/>
                <a:ea typeface="ＭＳ Ｐゴシック" charset="-128"/>
              </a:rPr>
              <a:t>MCHF</a:t>
            </a:r>
          </a:p>
        </p:txBody>
      </p:sp>
      <p:pic>
        <p:nvPicPr>
          <p:cNvPr id="11" name="Picture 10" descr="cern_logo_1.png"/>
          <p:cNvPicPr>
            <a:picLocks noChangeAspect="1"/>
          </p:cNvPicPr>
          <p:nvPr/>
        </p:nvPicPr>
        <p:blipFill>
          <a:blip r:embed="rId4" cstate="print">
            <a:lum bright="100000" contrast="-100000"/>
            <a:extLst>
              <a:ext uri="{28A0092B-C50C-407E-A947-70E740481C1C}">
                <a14:useLocalDpi xmlns:a14="http://schemas.microsoft.com/office/drawing/2010/main"/>
              </a:ext>
            </a:extLst>
          </a:blip>
          <a:stretch>
            <a:fillRect/>
          </a:stretch>
        </p:blipFill>
        <p:spPr>
          <a:xfrm>
            <a:off x="45682" y="6285594"/>
            <a:ext cx="493870" cy="485638"/>
          </a:xfrm>
          <a:prstGeom prst="rect">
            <a:avLst/>
          </a:prstGeom>
        </p:spPr>
      </p:pic>
    </p:spTree>
    <p:extLst>
      <p:ext uri="{BB962C8B-B14F-4D97-AF65-F5344CB8AC3E}">
        <p14:creationId xmlns:p14="http://schemas.microsoft.com/office/powerpoint/2010/main" val="539240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orld_users_by_Inst_2013a.jpg"/>
          <p:cNvPicPr>
            <a:picLocks noChangeAspect="1"/>
          </p:cNvPicPr>
          <p:nvPr/>
        </p:nvPicPr>
        <p:blipFill>
          <a:blip r:embed="rId3"/>
          <a:srcRect r="997" b="9015"/>
          <a:stretch>
            <a:fillRect/>
          </a:stretch>
        </p:blipFill>
        <p:spPr>
          <a:xfrm>
            <a:off x="752987" y="917599"/>
            <a:ext cx="8162413" cy="5637774"/>
          </a:xfrm>
          <a:prstGeom prst="rect">
            <a:avLst/>
          </a:prstGeom>
        </p:spPr>
      </p:pic>
      <p:sp>
        <p:nvSpPr>
          <p:cNvPr id="3" name="TextBox 2"/>
          <p:cNvSpPr txBox="1"/>
          <p:nvPr/>
        </p:nvSpPr>
        <p:spPr>
          <a:xfrm>
            <a:off x="762000" y="152400"/>
            <a:ext cx="8130480" cy="584775"/>
          </a:xfrm>
          <a:prstGeom prst="rect">
            <a:avLst/>
          </a:prstGeom>
          <a:noFill/>
        </p:spPr>
        <p:txBody>
          <a:bodyPr wrap="square" rtlCol="0">
            <a:spAutoFit/>
          </a:bodyPr>
          <a:lstStyle/>
          <a:p>
            <a:pPr fontAlgn="base">
              <a:spcBef>
                <a:spcPct val="0"/>
              </a:spcBef>
              <a:spcAft>
                <a:spcPct val="0"/>
              </a:spcAft>
            </a:pPr>
            <a:r>
              <a:rPr lang="en-GB" sz="3200" dirty="0" smtClean="0">
                <a:solidFill>
                  <a:srgbClr val="FFFFFF"/>
                </a:solidFill>
                <a:effectLst>
                  <a:outerShdw blurRad="38100" dist="38100" dir="2700000">
                    <a:srgbClr val="000000"/>
                  </a:outerShdw>
                </a:effectLst>
                <a:ea typeface="ＭＳ Ｐゴシック" charset="-128"/>
              </a:rPr>
              <a:t>  Science is getting more and more global</a:t>
            </a:r>
            <a:endParaRPr lang="en-GB" sz="3200" dirty="0">
              <a:solidFill>
                <a:srgbClr val="FFFFFF"/>
              </a:solidFill>
              <a:effectLst>
                <a:outerShdw blurRad="38100" dist="38100" dir="2700000">
                  <a:srgbClr val="000000"/>
                </a:outerShdw>
              </a:effectLst>
              <a:ea typeface="ＭＳ Ｐゴシック" charset="-128"/>
            </a:endParaRPr>
          </a:p>
        </p:txBody>
      </p:sp>
      <p:grpSp>
        <p:nvGrpSpPr>
          <p:cNvPr id="4" name="Group 11"/>
          <p:cNvGrpSpPr/>
          <p:nvPr/>
        </p:nvGrpSpPr>
        <p:grpSpPr>
          <a:xfrm>
            <a:off x="2088072" y="3356992"/>
            <a:ext cx="2195896" cy="484632"/>
            <a:chOff x="2123728" y="3923306"/>
            <a:chExt cx="2130992" cy="484632"/>
          </a:xfrm>
        </p:grpSpPr>
        <p:sp>
          <p:nvSpPr>
            <p:cNvPr id="5" name="Left Arrow 4"/>
            <p:cNvSpPr/>
            <p:nvPr/>
          </p:nvSpPr>
          <p:spPr bwMode="auto">
            <a:xfrm>
              <a:off x="2123728" y="3923306"/>
              <a:ext cx="1999575" cy="484632"/>
            </a:xfrm>
            <a:prstGeom prst="leftArrow">
              <a:avLst/>
            </a:prstGeom>
            <a:solidFill>
              <a:srgbClr val="1A72C0"/>
            </a:solidFill>
            <a:ln w="9525" cap="flat" cmpd="sng" algn="ctr">
              <a:solidFill>
                <a:srgbClr val="1A72C0"/>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0000"/>
                </a:solidFill>
                <a:latin typeface="Arial" pitchFamily="19" charset="0"/>
                <a:ea typeface="ＭＳ Ｐゴシック" pitchFamily="19" charset="-128"/>
                <a:cs typeface="ＭＳ Ｐゴシック" pitchFamily="19" charset="-128"/>
              </a:endParaRPr>
            </a:p>
          </p:txBody>
        </p:sp>
        <p:sp>
          <p:nvSpPr>
            <p:cNvPr id="6" name="TextBox 5"/>
            <p:cNvSpPr txBox="1"/>
            <p:nvPr/>
          </p:nvSpPr>
          <p:spPr>
            <a:xfrm>
              <a:off x="2149720" y="4019975"/>
              <a:ext cx="2105000" cy="307777"/>
            </a:xfrm>
            <a:prstGeom prst="rect">
              <a:avLst/>
            </a:prstGeom>
            <a:noFill/>
          </p:spPr>
          <p:txBody>
            <a:bodyPr wrap="none" rtlCol="0">
              <a:spAutoFit/>
            </a:bodyPr>
            <a:lstStyle/>
            <a:p>
              <a:pPr fontAlgn="base">
                <a:spcBef>
                  <a:spcPct val="0"/>
                </a:spcBef>
                <a:spcAft>
                  <a:spcPct val="0"/>
                </a:spcAft>
              </a:pPr>
              <a:r>
                <a:rPr lang="en-GB" sz="1400" dirty="0" smtClean="0">
                  <a:solidFill>
                    <a:srgbClr val="FFFFFF"/>
                  </a:solidFill>
                  <a:effectLst>
                    <a:outerShdw blurRad="38100" dist="38100" dir="2700000" algn="tl" rotWithShape="0">
                      <a:prstClr val="black"/>
                    </a:outerShdw>
                  </a:effectLst>
                  <a:latin typeface="Arial" charset="0"/>
                  <a:ea typeface="ＭＳ Ｐゴシック" charset="-128"/>
                </a:rPr>
                <a:t>CERN: x staff, x fellows </a:t>
              </a:r>
              <a:endParaRPr lang="en-GB" sz="1400" dirty="0">
                <a:solidFill>
                  <a:srgbClr val="FFFFFF"/>
                </a:solidFill>
                <a:effectLst>
                  <a:outerShdw blurRad="38100" dist="38100" dir="2700000" algn="tl" rotWithShape="0">
                    <a:prstClr val="black"/>
                  </a:outerShdw>
                </a:effectLst>
                <a:latin typeface="Arial" charset="0"/>
                <a:ea typeface="ＭＳ Ｐゴシック" charset="-128"/>
              </a:endParaRPr>
            </a:p>
          </p:txBody>
        </p:sp>
      </p:grpSp>
    </p:spTree>
    <p:extLst>
      <p:ext uri="{BB962C8B-B14F-4D97-AF65-F5344CB8AC3E}">
        <p14:creationId xmlns:p14="http://schemas.microsoft.com/office/powerpoint/2010/main" val="1015430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2"/>
          <p:cNvSpPr>
            <a:spLocks noChangeArrowheads="1"/>
          </p:cNvSpPr>
          <p:nvPr/>
        </p:nvSpPr>
        <p:spPr bwMode="auto">
          <a:xfrm>
            <a:off x="0" y="0"/>
            <a:ext cx="9144000" cy="6858000"/>
          </a:xfrm>
          <a:prstGeom prst="rect">
            <a:avLst/>
          </a:prstGeom>
          <a:solidFill>
            <a:schemeClr val="tx1"/>
          </a:solidFill>
          <a:ln w="9525">
            <a:solidFill>
              <a:schemeClr val="tx1"/>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2400">
              <a:solidFill>
                <a:srgbClr val="000000"/>
              </a:solidFill>
              <a:latin typeface="Arial" charset="0"/>
              <a:ea typeface="ＭＳ Ｐゴシック" charset="-128"/>
            </a:endParaRPr>
          </a:p>
        </p:txBody>
      </p:sp>
      <p:pic>
        <p:nvPicPr>
          <p:cNvPr id="31749" name="Picture 3" descr="CMB_Timeline150nt"/>
          <p:cNvPicPr>
            <a:picLocks noChangeArrowheads="1"/>
          </p:cNvPicPr>
          <p:nvPr/>
        </p:nvPicPr>
        <p:blipFill>
          <a:blip r:embed="rId3"/>
          <a:srcRect/>
          <a:stretch>
            <a:fillRect/>
          </a:stretch>
        </p:blipFill>
        <p:spPr bwMode="auto">
          <a:xfrm>
            <a:off x="0" y="914400"/>
            <a:ext cx="9144000" cy="5943600"/>
          </a:xfrm>
          <a:prstGeom prst="rect">
            <a:avLst/>
          </a:prstGeom>
          <a:noFill/>
          <a:ln w="9525">
            <a:noFill/>
            <a:miter lim="800000"/>
            <a:headEnd/>
            <a:tailEnd/>
          </a:ln>
        </p:spPr>
      </p:pic>
      <p:sp>
        <p:nvSpPr>
          <p:cNvPr id="49156" name="Rectangle 4"/>
          <p:cNvSpPr>
            <a:spLocks noChangeArrowheads="1"/>
          </p:cNvSpPr>
          <p:nvPr/>
        </p:nvSpPr>
        <p:spPr bwMode="auto">
          <a:xfrm>
            <a:off x="234950" y="3048000"/>
            <a:ext cx="1417638"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fontAlgn="base">
              <a:spcBef>
                <a:spcPct val="0"/>
              </a:spcBef>
              <a:spcAft>
                <a:spcPct val="0"/>
              </a:spcAft>
              <a:defRPr/>
            </a:pPr>
            <a:r>
              <a:rPr lang="en-GB" sz="2400" dirty="0">
                <a:solidFill>
                  <a:srgbClr val="EAEAEA"/>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Big Bang</a:t>
            </a:r>
            <a:endParaRPr lang="de-DE" sz="2000" dirty="0">
              <a:solidFill>
                <a:srgbClr val="EAEAEA"/>
              </a:solidFill>
              <a:latin typeface="Arial" pitchFamily="-111" charset="0"/>
              <a:ea typeface="ＭＳ Ｐゴシック" pitchFamily="-111" charset="-128"/>
              <a:cs typeface="ＭＳ Ｐゴシック" pitchFamily="-111" charset="-128"/>
            </a:endParaRPr>
          </a:p>
        </p:txBody>
      </p:sp>
      <p:sp>
        <p:nvSpPr>
          <p:cNvPr id="31751" name="Rectangle 5"/>
          <p:cNvSpPr>
            <a:spLocks noChangeArrowheads="1"/>
          </p:cNvSpPr>
          <p:nvPr/>
        </p:nvSpPr>
        <p:spPr bwMode="auto">
          <a:xfrm>
            <a:off x="0" y="16690"/>
            <a:ext cx="9144000" cy="1571842"/>
          </a:xfrm>
          <a:prstGeom prst="rect">
            <a:avLst/>
          </a:prstGeom>
          <a:noFill/>
          <a:ln w="25400">
            <a:noFill/>
            <a:miter lim="800000"/>
            <a:headEnd/>
            <a:tailEnd/>
          </a:ln>
        </p:spPr>
        <p:txBody>
          <a:bodyPr wrap="square" lIns="90000" tIns="46800" rIns="90000" bIns="46800">
            <a:prstTxWarp prst="textNoShape">
              <a:avLst/>
            </a:prstTxWarp>
            <a:spAutoFit/>
          </a:bodyPr>
          <a:lstStyle/>
          <a:p>
            <a:pPr algn="ctr" fontAlgn="base">
              <a:spcBef>
                <a:spcPct val="0"/>
              </a:spcBef>
              <a:spcAft>
                <a:spcPct val="0"/>
              </a:spcAft>
            </a:pPr>
            <a:r>
              <a:rPr lang="en-GB" sz="3600" dirty="0" smtClean="0">
                <a:solidFill>
                  <a:srgbClr val="EAEAEA"/>
                </a:solidFill>
                <a:effectLst>
                  <a:outerShdw blurRad="50800" dist="38100" dir="2700000">
                    <a:srgbClr val="000000"/>
                  </a:outerShdw>
                </a:effectLst>
                <a:latin typeface="Arial" charset="0"/>
                <a:ea typeface="ＭＳ Ｐゴシック" charset="-128"/>
              </a:rPr>
              <a:t>Next Scientific Challenge: </a:t>
            </a:r>
          </a:p>
          <a:p>
            <a:pPr algn="ctr" fontAlgn="base">
              <a:spcBef>
                <a:spcPct val="0"/>
              </a:spcBef>
              <a:spcAft>
                <a:spcPct val="0"/>
              </a:spcAft>
            </a:pPr>
            <a:r>
              <a:rPr lang="en-GB" sz="3000" dirty="0" smtClean="0">
                <a:solidFill>
                  <a:srgbClr val="EAEAEA"/>
                </a:solidFill>
                <a:effectLst>
                  <a:outerShdw blurRad="50800" dist="38100" dir="2700000">
                    <a:srgbClr val="000000"/>
                  </a:outerShdw>
                </a:effectLst>
                <a:latin typeface="Arial" charset="0"/>
                <a:ea typeface="ＭＳ Ｐゴシック" charset="-128"/>
              </a:rPr>
              <a:t>to understand the very first moments of our Universe after the Big Bang</a:t>
            </a:r>
          </a:p>
        </p:txBody>
      </p:sp>
      <p:grpSp>
        <p:nvGrpSpPr>
          <p:cNvPr id="2" name="Group 6"/>
          <p:cNvGrpSpPr>
            <a:grpSpLocks/>
          </p:cNvGrpSpPr>
          <p:nvPr/>
        </p:nvGrpSpPr>
        <p:grpSpPr bwMode="auto">
          <a:xfrm>
            <a:off x="1828800" y="5524500"/>
            <a:ext cx="6826250" cy="974725"/>
            <a:chOff x="1152" y="3384"/>
            <a:chExt cx="4300" cy="614"/>
          </a:xfrm>
        </p:grpSpPr>
        <p:sp>
          <p:nvSpPr>
            <p:cNvPr id="31753" name="Line 7"/>
            <p:cNvSpPr>
              <a:spLocks noChangeShapeType="1"/>
            </p:cNvSpPr>
            <p:nvPr/>
          </p:nvSpPr>
          <p:spPr bwMode="auto">
            <a:xfrm>
              <a:off x="1152" y="3702"/>
              <a:ext cx="3648" cy="0"/>
            </a:xfrm>
            <a:prstGeom prst="line">
              <a:avLst/>
            </a:prstGeom>
            <a:noFill/>
            <a:ln w="25400">
              <a:solidFill>
                <a:schemeClr val="bg1"/>
              </a:solidFill>
              <a:round/>
              <a:headEnd/>
              <a:tailEnd type="triangle" w="med" len="med"/>
            </a:ln>
          </p:spPr>
          <p:txBody>
            <a:bodyPr wrap="none" lIns="90000" tIns="46800" rIns="90000" bIns="46800"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49160" name="Rectangle 8"/>
            <p:cNvSpPr>
              <a:spLocks noChangeArrowheads="1"/>
            </p:cNvSpPr>
            <p:nvPr/>
          </p:nvSpPr>
          <p:spPr bwMode="auto">
            <a:xfrm>
              <a:off x="4804" y="3552"/>
              <a:ext cx="648" cy="28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fontAlgn="base">
                <a:spcBef>
                  <a:spcPct val="0"/>
                </a:spcBef>
                <a:spcAft>
                  <a:spcPct val="0"/>
                </a:spcAft>
                <a:defRPr/>
              </a:pPr>
              <a:r>
                <a:rPr lang="en-GB" sz="2400">
                  <a:solidFill>
                    <a:srgbClr val="EAEAEA"/>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Today</a:t>
              </a:r>
            </a:p>
          </p:txBody>
        </p:sp>
        <p:sp>
          <p:nvSpPr>
            <p:cNvPr id="49161" name="Rectangle 9"/>
            <p:cNvSpPr>
              <a:spLocks noChangeArrowheads="1"/>
            </p:cNvSpPr>
            <p:nvPr/>
          </p:nvSpPr>
          <p:spPr bwMode="auto">
            <a:xfrm>
              <a:off x="2103" y="3384"/>
              <a:ext cx="1608" cy="28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fontAlgn="base">
                <a:spcBef>
                  <a:spcPct val="0"/>
                </a:spcBef>
                <a:spcAft>
                  <a:spcPct val="0"/>
                </a:spcAft>
                <a:defRPr/>
              </a:pPr>
              <a:r>
                <a:rPr lang="en-GB" sz="2400">
                  <a:solidFill>
                    <a:srgbClr val="EAEAEA"/>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13.7 Billion Years</a:t>
              </a:r>
            </a:p>
          </p:txBody>
        </p:sp>
        <p:sp>
          <p:nvSpPr>
            <p:cNvPr id="49162" name="Rectangle 10"/>
            <p:cNvSpPr>
              <a:spLocks noChangeArrowheads="1"/>
            </p:cNvSpPr>
            <p:nvPr/>
          </p:nvSpPr>
          <p:spPr bwMode="auto">
            <a:xfrm>
              <a:off x="2519" y="3710"/>
              <a:ext cx="779" cy="28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fontAlgn="base">
                <a:spcBef>
                  <a:spcPct val="0"/>
                </a:spcBef>
                <a:spcAft>
                  <a:spcPct val="0"/>
                </a:spcAft>
                <a:defRPr/>
              </a:pPr>
              <a:r>
                <a:rPr lang="de-DE" sz="2400">
                  <a:solidFill>
                    <a:srgbClr val="EAEAEA"/>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10</a:t>
              </a:r>
              <a:r>
                <a:rPr lang="de-DE" sz="2400" baseline="30000">
                  <a:solidFill>
                    <a:srgbClr val="EAEAEA"/>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28</a:t>
              </a:r>
              <a:r>
                <a:rPr lang="de-DE" sz="2400">
                  <a:solidFill>
                    <a:srgbClr val="EAEAEA"/>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cm</a:t>
              </a:r>
              <a:endParaRPr lang="en-US" sz="2400">
                <a:solidFill>
                  <a:srgbClr val="EAEAEA"/>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31757" name="Line 11"/>
            <p:cNvSpPr>
              <a:spLocks noChangeShapeType="1"/>
            </p:cNvSpPr>
            <p:nvPr/>
          </p:nvSpPr>
          <p:spPr bwMode="auto">
            <a:xfrm>
              <a:off x="1152" y="3552"/>
              <a:ext cx="0" cy="288"/>
            </a:xfrm>
            <a:prstGeom prst="line">
              <a:avLst/>
            </a:prstGeom>
            <a:noFill/>
            <a:ln w="25400">
              <a:solidFill>
                <a:schemeClr val="accent1"/>
              </a:solidFill>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grpSp>
      <p:sp>
        <p:nvSpPr>
          <p:cNvPr id="12" name="TextBox 11"/>
          <p:cNvSpPr txBox="1"/>
          <p:nvPr/>
        </p:nvSpPr>
        <p:spPr>
          <a:xfrm rot="17908534">
            <a:off x="7709453" y="3522695"/>
            <a:ext cx="739931" cy="307777"/>
          </a:xfrm>
          <a:prstGeom prst="rect">
            <a:avLst/>
          </a:prstGeom>
          <a:noFill/>
        </p:spPr>
        <p:txBody>
          <a:bodyPr wrap="none" rtlCol="0">
            <a:spAutoFit/>
          </a:bodyPr>
          <a:lstStyle/>
          <a:p>
            <a:pPr fontAlgn="base">
              <a:spcBef>
                <a:spcPct val="0"/>
              </a:spcBef>
              <a:spcAft>
                <a:spcPct val="0"/>
              </a:spcAft>
            </a:pPr>
            <a:r>
              <a:rPr lang="en-GB" sz="1400" dirty="0" smtClean="0">
                <a:solidFill>
                  <a:srgbClr val="FFFF00"/>
                </a:solidFill>
                <a:effectLst>
                  <a:outerShdw blurRad="38100" dist="38100" dir="2700000">
                    <a:srgbClr val="000000"/>
                  </a:outerShdw>
                </a:effectLst>
                <a:latin typeface="Arial" charset="0"/>
                <a:ea typeface="ＭＳ Ｐゴシック" charset="-128"/>
              </a:rPr>
              <a:t>WMAP</a:t>
            </a:r>
            <a:endParaRPr lang="en-GB" sz="1400" dirty="0">
              <a:solidFill>
                <a:srgbClr val="FFFF00"/>
              </a:solidFill>
              <a:effectLst>
                <a:outerShdw blurRad="38100" dist="38100" dir="2700000">
                  <a:srgbClr val="000000"/>
                </a:outerShdw>
              </a:effectLst>
              <a:latin typeface="Arial" charset="0"/>
              <a:ea typeface="ＭＳ Ｐゴシック" charset="-128"/>
            </a:endParaRPr>
          </a:p>
        </p:txBody>
      </p:sp>
      <p:pic>
        <p:nvPicPr>
          <p:cNvPr id="15" name="Picture 14" descr="cern_logo_1.png"/>
          <p:cNvPicPr>
            <a:picLocks noChangeAspect="1"/>
          </p:cNvPicPr>
          <p:nvPr/>
        </p:nvPicPr>
        <p:blipFill>
          <a:blip r:embed="rId4"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extLst>
      <p:ext uri="{BB962C8B-B14F-4D97-AF65-F5344CB8AC3E}">
        <p14:creationId xmlns:p14="http://schemas.microsoft.com/office/powerpoint/2010/main" val="3648288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2"/>
          <p:cNvGrpSpPr>
            <a:grpSpLocks/>
          </p:cNvGrpSpPr>
          <p:nvPr/>
        </p:nvGrpSpPr>
        <p:grpSpPr bwMode="auto">
          <a:xfrm>
            <a:off x="1065213" y="533400"/>
            <a:ext cx="7894638" cy="5137150"/>
            <a:chOff x="671" y="362"/>
            <a:chExt cx="4973" cy="3236"/>
          </a:xfrm>
        </p:grpSpPr>
        <p:pic>
          <p:nvPicPr>
            <p:cNvPr id="33816" name="Picture 62" descr="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71" y="445"/>
              <a:ext cx="4657" cy="3153"/>
            </a:xfrm>
            <a:prstGeom prst="rect">
              <a:avLst/>
            </a:prstGeom>
            <a:noFill/>
            <a:ln w="9525">
              <a:noFill/>
              <a:miter lim="800000"/>
              <a:headEnd/>
              <a:tailEnd/>
            </a:ln>
          </p:spPr>
        </p:pic>
        <p:grpSp>
          <p:nvGrpSpPr>
            <p:cNvPr id="3" name="Group 59"/>
            <p:cNvGrpSpPr>
              <a:grpSpLocks/>
            </p:cNvGrpSpPr>
            <p:nvPr/>
          </p:nvGrpSpPr>
          <p:grpSpPr bwMode="auto">
            <a:xfrm>
              <a:off x="895" y="362"/>
              <a:ext cx="1549" cy="762"/>
              <a:chOff x="895" y="362"/>
              <a:chExt cx="1549" cy="762"/>
            </a:xfrm>
          </p:grpSpPr>
          <p:sp>
            <p:nvSpPr>
              <p:cNvPr id="33829" name="Line 67"/>
              <p:cNvSpPr>
                <a:spLocks noChangeShapeType="1"/>
              </p:cNvSpPr>
              <p:nvPr/>
            </p:nvSpPr>
            <p:spPr bwMode="auto">
              <a:xfrm rot="21300000" flipV="1">
                <a:off x="1664" y="954"/>
                <a:ext cx="139" cy="46"/>
              </a:xfrm>
              <a:prstGeom prst="line">
                <a:avLst/>
              </a:prstGeom>
              <a:noFill/>
              <a:ln w="19050">
                <a:solidFill>
                  <a:srgbClr val="FFC8B4"/>
                </a:solidFill>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33830" name="Line 68"/>
              <p:cNvSpPr>
                <a:spLocks noChangeShapeType="1"/>
              </p:cNvSpPr>
              <p:nvPr/>
            </p:nvSpPr>
            <p:spPr bwMode="auto">
              <a:xfrm rot="21420000" flipV="1">
                <a:off x="895" y="554"/>
                <a:ext cx="144" cy="48"/>
              </a:xfrm>
              <a:prstGeom prst="line">
                <a:avLst/>
              </a:prstGeom>
              <a:noFill/>
              <a:ln w="19050">
                <a:solidFill>
                  <a:srgbClr val="FFC8B4"/>
                </a:solidFill>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33831" name="Rectangle 72"/>
              <p:cNvSpPr>
                <a:spLocks noChangeArrowheads="1"/>
              </p:cNvSpPr>
              <p:nvPr/>
            </p:nvSpPr>
            <p:spPr bwMode="auto">
              <a:xfrm>
                <a:off x="2029" y="912"/>
                <a:ext cx="415" cy="212"/>
              </a:xfrm>
              <a:prstGeom prst="rect">
                <a:avLst/>
              </a:prstGeom>
              <a:noFill/>
              <a:ln w="9525">
                <a:noFill/>
                <a:miter lim="800000"/>
                <a:headEnd/>
                <a:tailEnd/>
              </a:ln>
            </p:spPr>
            <p:txBody>
              <a:bodyPr wrap="none">
                <a:prstTxWarp prst="textNoShape">
                  <a:avLst/>
                </a:prstTxWarp>
                <a:spAutoFit/>
              </a:bodyPr>
              <a:lstStyle/>
              <a:p>
                <a:pPr eaLnBrk="0" fontAlgn="base" hangingPunct="0">
                  <a:spcBef>
                    <a:spcPct val="0"/>
                  </a:spcBef>
                  <a:spcAft>
                    <a:spcPct val="0"/>
                  </a:spcAft>
                </a:pPr>
                <a:r>
                  <a:rPr lang="de-DE" sz="1600" dirty="0">
                    <a:solidFill>
                      <a:srgbClr val="FFC8B4"/>
                    </a:solidFill>
                    <a:effectLst>
                      <a:outerShdw blurRad="50800" dist="38100" dir="2700000">
                        <a:srgbClr val="000000"/>
                      </a:outerShdw>
                    </a:effectLst>
                    <a:latin typeface="Arial" charset="0"/>
                    <a:ea typeface="ＭＳ Ｐゴシック" charset="-128"/>
                  </a:rPr>
                  <a:t>Atom</a:t>
                </a:r>
              </a:p>
            </p:txBody>
          </p:sp>
          <p:sp>
            <p:nvSpPr>
              <p:cNvPr id="33832" name="Rectangle 73"/>
              <p:cNvSpPr>
                <a:spLocks noChangeArrowheads="1"/>
              </p:cNvSpPr>
              <p:nvPr/>
            </p:nvSpPr>
            <p:spPr bwMode="auto">
              <a:xfrm>
                <a:off x="1794" y="790"/>
                <a:ext cx="493" cy="212"/>
              </a:xfrm>
              <a:prstGeom prst="rect">
                <a:avLst/>
              </a:prstGeom>
              <a:noFill/>
              <a:ln w="9525">
                <a:noFill/>
                <a:miter lim="800000"/>
                <a:headEnd/>
                <a:tailEnd/>
              </a:ln>
            </p:spPr>
            <p:txBody>
              <a:bodyPr wrap="none">
                <a:prstTxWarp prst="textNoShape">
                  <a:avLst/>
                </a:prstTxWarp>
                <a:spAutoFit/>
              </a:bodyPr>
              <a:lstStyle/>
              <a:p>
                <a:pPr eaLnBrk="0" fontAlgn="base" hangingPunct="0">
                  <a:spcBef>
                    <a:spcPct val="0"/>
                  </a:spcBef>
                  <a:spcAft>
                    <a:spcPct val="0"/>
                  </a:spcAft>
                </a:pPr>
                <a:r>
                  <a:rPr lang="de-DE" sz="1600" dirty="0">
                    <a:solidFill>
                      <a:srgbClr val="FFC8B4"/>
                    </a:solidFill>
                    <a:effectLst>
                      <a:outerShdw blurRad="50800" dist="38100" dir="2700000">
                        <a:srgbClr val="000000"/>
                      </a:outerShdw>
                    </a:effectLst>
                    <a:latin typeface="Arial" charset="0"/>
                    <a:ea typeface="ＭＳ Ｐゴシック" charset="-128"/>
                  </a:rPr>
                  <a:t>Proton</a:t>
                </a:r>
              </a:p>
            </p:txBody>
          </p:sp>
          <p:sp>
            <p:nvSpPr>
              <p:cNvPr id="33833" name="Rectangle 74"/>
              <p:cNvSpPr>
                <a:spLocks noChangeArrowheads="1"/>
              </p:cNvSpPr>
              <p:nvPr/>
            </p:nvSpPr>
            <p:spPr bwMode="auto">
              <a:xfrm>
                <a:off x="973" y="362"/>
                <a:ext cx="636" cy="212"/>
              </a:xfrm>
              <a:prstGeom prst="rect">
                <a:avLst/>
              </a:prstGeom>
              <a:noFill/>
              <a:ln w="9525">
                <a:noFill/>
                <a:miter lim="800000"/>
                <a:headEnd/>
                <a:tailEnd/>
              </a:ln>
            </p:spPr>
            <p:txBody>
              <a:bodyPr wrap="none">
                <a:prstTxWarp prst="textNoShape">
                  <a:avLst/>
                </a:prstTxWarp>
                <a:spAutoFit/>
              </a:bodyPr>
              <a:lstStyle/>
              <a:p>
                <a:pPr eaLnBrk="0" fontAlgn="base" hangingPunct="0">
                  <a:spcBef>
                    <a:spcPct val="0"/>
                  </a:spcBef>
                  <a:spcAft>
                    <a:spcPct val="0"/>
                  </a:spcAft>
                </a:pPr>
                <a:r>
                  <a:rPr lang="de-DE" sz="1600" dirty="0">
                    <a:solidFill>
                      <a:srgbClr val="FFC8B4"/>
                    </a:solidFill>
                    <a:effectLst>
                      <a:outerShdw blurRad="50800" dist="38100" dir="2700000">
                        <a:srgbClr val="000000"/>
                      </a:outerShdw>
                    </a:effectLst>
                    <a:latin typeface="Arial" charset="0"/>
                    <a:ea typeface="ＭＳ Ｐゴシック" charset="-128"/>
                  </a:rPr>
                  <a:t>Big Bang</a:t>
                </a:r>
              </a:p>
            </p:txBody>
          </p:sp>
          <p:sp>
            <p:nvSpPr>
              <p:cNvPr id="33834" name="Line 79"/>
              <p:cNvSpPr>
                <a:spLocks noChangeShapeType="1"/>
              </p:cNvSpPr>
              <p:nvPr/>
            </p:nvSpPr>
            <p:spPr bwMode="auto">
              <a:xfrm rot="21180000" flipV="1">
                <a:off x="1880" y="1056"/>
                <a:ext cx="139" cy="46"/>
              </a:xfrm>
              <a:prstGeom prst="line">
                <a:avLst/>
              </a:prstGeom>
              <a:noFill/>
              <a:ln w="19050">
                <a:solidFill>
                  <a:srgbClr val="FFC8B4"/>
                </a:solidFill>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grpSp>
        <p:grpSp>
          <p:nvGrpSpPr>
            <p:cNvPr id="4" name="Group 61"/>
            <p:cNvGrpSpPr>
              <a:grpSpLocks/>
            </p:cNvGrpSpPr>
            <p:nvPr/>
          </p:nvGrpSpPr>
          <p:grpSpPr bwMode="auto">
            <a:xfrm>
              <a:off x="2899" y="1296"/>
              <a:ext cx="2745" cy="2249"/>
              <a:chOff x="2899" y="1296"/>
              <a:chExt cx="2745" cy="2249"/>
            </a:xfrm>
          </p:grpSpPr>
          <p:sp>
            <p:nvSpPr>
              <p:cNvPr id="33819" name="Line 63"/>
              <p:cNvSpPr>
                <a:spLocks noChangeShapeType="1"/>
              </p:cNvSpPr>
              <p:nvPr/>
            </p:nvSpPr>
            <p:spPr bwMode="auto">
              <a:xfrm rot="21360000" flipV="1">
                <a:off x="4337" y="2238"/>
                <a:ext cx="240" cy="96"/>
              </a:xfrm>
              <a:prstGeom prst="line">
                <a:avLst/>
              </a:prstGeom>
              <a:noFill/>
              <a:ln w="19050">
                <a:solidFill>
                  <a:srgbClr val="CCFFCC"/>
                </a:solidFill>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33820" name="Line 64"/>
              <p:cNvSpPr>
                <a:spLocks noChangeShapeType="1"/>
              </p:cNvSpPr>
              <p:nvPr/>
            </p:nvSpPr>
            <p:spPr bwMode="auto">
              <a:xfrm flipV="1">
                <a:off x="3373" y="1764"/>
                <a:ext cx="192" cy="96"/>
              </a:xfrm>
              <a:prstGeom prst="line">
                <a:avLst/>
              </a:prstGeom>
              <a:noFill/>
              <a:ln w="19050">
                <a:solidFill>
                  <a:srgbClr val="CCFFCC"/>
                </a:solidFill>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33821" name="Line 65"/>
              <p:cNvSpPr>
                <a:spLocks noChangeShapeType="1"/>
              </p:cNvSpPr>
              <p:nvPr/>
            </p:nvSpPr>
            <p:spPr bwMode="auto">
              <a:xfrm flipV="1">
                <a:off x="2899" y="1520"/>
                <a:ext cx="192" cy="96"/>
              </a:xfrm>
              <a:prstGeom prst="line">
                <a:avLst/>
              </a:prstGeom>
              <a:noFill/>
              <a:ln w="19050">
                <a:solidFill>
                  <a:srgbClr val="CCFFCC"/>
                </a:solidFill>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33822" name="Line 69"/>
              <p:cNvSpPr>
                <a:spLocks noChangeShapeType="1"/>
              </p:cNvSpPr>
              <p:nvPr/>
            </p:nvSpPr>
            <p:spPr bwMode="auto">
              <a:xfrm>
                <a:off x="4913" y="2446"/>
                <a:ext cx="624" cy="0"/>
              </a:xfrm>
              <a:prstGeom prst="line">
                <a:avLst/>
              </a:prstGeom>
              <a:noFill/>
              <a:ln w="19050">
                <a:solidFill>
                  <a:srgbClr val="CCFFCC"/>
                </a:solidFill>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33823" name="Line 70"/>
              <p:cNvSpPr>
                <a:spLocks noChangeShapeType="1"/>
              </p:cNvSpPr>
              <p:nvPr/>
            </p:nvSpPr>
            <p:spPr bwMode="auto">
              <a:xfrm rot="5400000">
                <a:off x="4973" y="2762"/>
                <a:ext cx="624" cy="0"/>
              </a:xfrm>
              <a:prstGeom prst="line">
                <a:avLst/>
              </a:prstGeom>
              <a:noFill/>
              <a:ln w="19050">
                <a:solidFill>
                  <a:srgbClr val="CCFFCC"/>
                </a:solidFill>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33824" name="Rectangle 75"/>
              <p:cNvSpPr>
                <a:spLocks noChangeArrowheads="1"/>
              </p:cNvSpPr>
              <p:nvPr/>
            </p:nvSpPr>
            <p:spPr bwMode="auto">
              <a:xfrm>
                <a:off x="2999" y="1296"/>
                <a:ext cx="998" cy="212"/>
              </a:xfrm>
              <a:prstGeom prst="rect">
                <a:avLst/>
              </a:prstGeom>
              <a:noFill/>
              <a:ln w="9525">
                <a:noFill/>
                <a:miter lim="800000"/>
                <a:headEnd/>
                <a:tailEnd/>
              </a:ln>
            </p:spPr>
            <p:txBody>
              <a:bodyPr wrap="none">
                <a:prstTxWarp prst="textNoShape">
                  <a:avLst/>
                </a:prstTxWarp>
                <a:spAutoFit/>
              </a:bodyPr>
              <a:lstStyle/>
              <a:p>
                <a:pPr eaLnBrk="0" fontAlgn="base" hangingPunct="0">
                  <a:spcBef>
                    <a:spcPct val="0"/>
                  </a:spcBef>
                  <a:spcAft>
                    <a:spcPct val="0"/>
                  </a:spcAft>
                </a:pPr>
                <a:r>
                  <a:rPr lang="en-GB" sz="1600" dirty="0">
                    <a:solidFill>
                      <a:srgbClr val="CCFFCC"/>
                    </a:solidFill>
                    <a:effectLst>
                      <a:outerShdw blurRad="50800" dist="38100" dir="2700000">
                        <a:srgbClr val="000000"/>
                      </a:outerShdw>
                    </a:effectLst>
                    <a:latin typeface="Arial" charset="0"/>
                    <a:ea typeface="ＭＳ Ｐゴシック" charset="-128"/>
                  </a:rPr>
                  <a:t>Radius of Earth</a:t>
                </a:r>
                <a:endParaRPr lang="de-DE" sz="1600" dirty="0">
                  <a:solidFill>
                    <a:srgbClr val="CCFFCC"/>
                  </a:solidFill>
                  <a:effectLst>
                    <a:outerShdw blurRad="50800" dist="38100" dir="2700000">
                      <a:srgbClr val="000000"/>
                    </a:outerShdw>
                  </a:effectLst>
                  <a:latin typeface="Arial" charset="0"/>
                  <a:ea typeface="ＭＳ Ｐゴシック" charset="-128"/>
                </a:endParaRPr>
              </a:p>
            </p:txBody>
          </p:sp>
          <p:sp>
            <p:nvSpPr>
              <p:cNvPr id="33825" name="Rectangle 76"/>
              <p:cNvSpPr>
                <a:spLocks noChangeArrowheads="1"/>
              </p:cNvSpPr>
              <p:nvPr/>
            </p:nvSpPr>
            <p:spPr bwMode="auto">
              <a:xfrm>
                <a:off x="4443" y="2047"/>
                <a:ext cx="1201" cy="187"/>
              </a:xfrm>
              <a:prstGeom prst="rect">
                <a:avLst/>
              </a:prstGeom>
              <a:noFill/>
              <a:ln w="9525">
                <a:noFill/>
                <a:miter lim="800000"/>
                <a:headEnd/>
                <a:tailEnd/>
              </a:ln>
            </p:spPr>
            <p:txBody>
              <a:bodyPr wrap="none">
                <a:prstTxWarp prst="textNoShape">
                  <a:avLst/>
                </a:prstTxWarp>
                <a:spAutoFit/>
              </a:bodyPr>
              <a:lstStyle/>
              <a:p>
                <a:pPr eaLnBrk="0" fontAlgn="base" hangingPunct="0">
                  <a:lnSpc>
                    <a:spcPct val="80000"/>
                  </a:lnSpc>
                  <a:spcBef>
                    <a:spcPct val="0"/>
                  </a:spcBef>
                  <a:spcAft>
                    <a:spcPct val="0"/>
                  </a:spcAft>
                </a:pPr>
                <a:r>
                  <a:rPr lang="en-GB" sz="1600" dirty="0">
                    <a:solidFill>
                      <a:srgbClr val="CCFFCC"/>
                    </a:solidFill>
                    <a:effectLst>
                      <a:outerShdw blurRad="50800" dist="38100" dir="2700000">
                        <a:srgbClr val="000000"/>
                      </a:outerShdw>
                    </a:effectLst>
                    <a:latin typeface="Arial" charset="0"/>
                    <a:ea typeface="ＭＳ Ｐゴシック" charset="-128"/>
                  </a:rPr>
                  <a:t>Radius of Galaxies</a:t>
                </a:r>
                <a:endParaRPr lang="de-DE" sz="1600" dirty="0">
                  <a:solidFill>
                    <a:srgbClr val="CCFFCC"/>
                  </a:solidFill>
                  <a:effectLst>
                    <a:outerShdw blurRad="50800" dist="38100" dir="2700000">
                      <a:srgbClr val="000000"/>
                    </a:outerShdw>
                  </a:effectLst>
                  <a:latin typeface="Arial" charset="0"/>
                  <a:ea typeface="ＭＳ Ｐゴシック" charset="-128"/>
                </a:endParaRPr>
              </a:p>
            </p:txBody>
          </p:sp>
          <p:sp>
            <p:nvSpPr>
              <p:cNvPr id="33826" name="Rectangle 77"/>
              <p:cNvSpPr>
                <a:spLocks noChangeArrowheads="1"/>
              </p:cNvSpPr>
              <p:nvPr/>
            </p:nvSpPr>
            <p:spPr bwMode="auto">
              <a:xfrm>
                <a:off x="3457" y="1536"/>
                <a:ext cx="828" cy="212"/>
              </a:xfrm>
              <a:prstGeom prst="rect">
                <a:avLst/>
              </a:prstGeom>
              <a:noFill/>
              <a:ln w="9525">
                <a:noFill/>
                <a:miter lim="800000"/>
                <a:headEnd/>
                <a:tailEnd/>
              </a:ln>
            </p:spPr>
            <p:txBody>
              <a:bodyPr wrap="none">
                <a:prstTxWarp prst="textNoShape">
                  <a:avLst/>
                </a:prstTxWarp>
                <a:spAutoFit/>
              </a:bodyPr>
              <a:lstStyle/>
              <a:p>
                <a:pPr eaLnBrk="0" fontAlgn="base" hangingPunct="0">
                  <a:spcBef>
                    <a:spcPct val="0"/>
                  </a:spcBef>
                  <a:spcAft>
                    <a:spcPct val="0"/>
                  </a:spcAft>
                </a:pPr>
                <a:r>
                  <a:rPr lang="en-GB" sz="1600" dirty="0">
                    <a:solidFill>
                      <a:srgbClr val="CCFFCC"/>
                    </a:solidFill>
                    <a:effectLst>
                      <a:outerShdw blurRad="50800" dist="38100" dir="2700000">
                        <a:srgbClr val="000000"/>
                      </a:outerShdw>
                    </a:effectLst>
                    <a:latin typeface="Arial" charset="0"/>
                    <a:ea typeface="ＭＳ Ｐゴシック" charset="-128"/>
                  </a:rPr>
                  <a:t>Earth to Sun</a:t>
                </a:r>
              </a:p>
            </p:txBody>
          </p:sp>
          <p:sp>
            <p:nvSpPr>
              <p:cNvPr id="33827" name="Rectangle 78"/>
              <p:cNvSpPr>
                <a:spLocks noChangeArrowheads="1"/>
              </p:cNvSpPr>
              <p:nvPr/>
            </p:nvSpPr>
            <p:spPr bwMode="auto">
              <a:xfrm>
                <a:off x="4916" y="2287"/>
                <a:ext cx="626" cy="187"/>
              </a:xfrm>
              <a:prstGeom prst="rect">
                <a:avLst/>
              </a:prstGeom>
              <a:noFill/>
              <a:ln w="9525">
                <a:noFill/>
                <a:miter lim="800000"/>
                <a:headEnd/>
                <a:tailEnd/>
              </a:ln>
            </p:spPr>
            <p:txBody>
              <a:bodyPr wrap="none">
                <a:prstTxWarp prst="textNoShape">
                  <a:avLst/>
                </a:prstTxWarp>
                <a:spAutoFit/>
              </a:bodyPr>
              <a:lstStyle/>
              <a:p>
                <a:pPr eaLnBrk="0" fontAlgn="base" hangingPunct="0">
                  <a:lnSpc>
                    <a:spcPct val="80000"/>
                  </a:lnSpc>
                  <a:spcBef>
                    <a:spcPct val="0"/>
                  </a:spcBef>
                  <a:spcAft>
                    <a:spcPct val="0"/>
                  </a:spcAft>
                </a:pPr>
                <a:r>
                  <a:rPr lang="en-GB" sz="1600" dirty="0">
                    <a:solidFill>
                      <a:srgbClr val="CCFFCC"/>
                    </a:solidFill>
                    <a:effectLst>
                      <a:outerShdw blurRad="50800" dist="38100" dir="2700000">
                        <a:srgbClr val="000000">
                          <a:alpha val="94000"/>
                        </a:srgbClr>
                      </a:outerShdw>
                    </a:effectLst>
                    <a:latin typeface="Arial" charset="0"/>
                    <a:ea typeface="ＭＳ Ｐゴシック" charset="-128"/>
                  </a:rPr>
                  <a:t>Universe</a:t>
                </a:r>
              </a:p>
            </p:txBody>
          </p:sp>
          <p:sp>
            <p:nvSpPr>
              <p:cNvPr id="33828" name="Rectangle 42"/>
              <p:cNvSpPr>
                <a:spLocks noChangeArrowheads="1"/>
              </p:cNvSpPr>
              <p:nvPr/>
            </p:nvSpPr>
            <p:spPr bwMode="auto">
              <a:xfrm rot="19742175">
                <a:off x="5135" y="3358"/>
                <a:ext cx="289" cy="187"/>
              </a:xfrm>
              <a:prstGeom prst="rect">
                <a:avLst/>
              </a:prstGeom>
              <a:noFill/>
              <a:ln w="9525">
                <a:noFill/>
                <a:miter lim="800000"/>
                <a:headEnd/>
                <a:tailEnd/>
              </a:ln>
            </p:spPr>
            <p:txBody>
              <a:bodyPr wrap="none">
                <a:prstTxWarp prst="textNoShape">
                  <a:avLst/>
                </a:prstTxWarp>
                <a:spAutoFit/>
              </a:bodyPr>
              <a:lstStyle/>
              <a:p>
                <a:pPr eaLnBrk="0" fontAlgn="base" hangingPunct="0">
                  <a:lnSpc>
                    <a:spcPct val="80000"/>
                  </a:lnSpc>
                  <a:spcBef>
                    <a:spcPct val="0"/>
                  </a:spcBef>
                  <a:spcAft>
                    <a:spcPct val="0"/>
                  </a:spcAft>
                </a:pPr>
                <a:r>
                  <a:rPr lang="de-DE" sz="1600" dirty="0">
                    <a:solidFill>
                      <a:srgbClr val="CCFFCC"/>
                    </a:solidFill>
                    <a:effectLst>
                      <a:outerShdw blurRad="50800" dist="38100" dir="2700000">
                        <a:srgbClr val="000000"/>
                      </a:outerShdw>
                    </a:effectLst>
                    <a:latin typeface="Arial" charset="0"/>
                    <a:ea typeface="ＭＳ Ｐゴシック" charset="-128"/>
                  </a:rPr>
                  <a:t>cm</a:t>
                </a:r>
              </a:p>
            </p:txBody>
          </p:sp>
        </p:grpSp>
      </p:grpSp>
      <p:grpSp>
        <p:nvGrpSpPr>
          <p:cNvPr id="5" name="Group 62"/>
          <p:cNvGrpSpPr>
            <a:grpSpLocks/>
          </p:cNvGrpSpPr>
          <p:nvPr/>
        </p:nvGrpSpPr>
        <p:grpSpPr bwMode="auto">
          <a:xfrm>
            <a:off x="5753100" y="4648200"/>
            <a:ext cx="2171700" cy="2019300"/>
            <a:chOff x="3996" y="2976"/>
            <a:chExt cx="1368" cy="1272"/>
          </a:xfrm>
        </p:grpSpPr>
        <p:grpSp>
          <p:nvGrpSpPr>
            <p:cNvPr id="6" name="Group 47"/>
            <p:cNvGrpSpPr>
              <a:grpSpLocks/>
            </p:cNvGrpSpPr>
            <p:nvPr/>
          </p:nvGrpSpPr>
          <p:grpSpPr bwMode="auto">
            <a:xfrm>
              <a:off x="4128" y="2976"/>
              <a:ext cx="604" cy="578"/>
              <a:chOff x="3744" y="3408"/>
              <a:chExt cx="604" cy="578"/>
            </a:xfrm>
          </p:grpSpPr>
          <p:pic>
            <p:nvPicPr>
              <p:cNvPr id="66" name="Picture 48"/>
              <p:cNvPicPr>
                <a:picLocks noChangeAspect="1" noChangeArrowheads="1"/>
              </p:cNvPicPr>
              <p:nvPr/>
            </p:nvPicPr>
            <p:blipFill>
              <a:blip r:embed="rId4"/>
              <a:srcRect/>
              <a:stretch>
                <a:fillRect/>
              </a:stretch>
            </p:blipFill>
            <p:spPr bwMode="auto">
              <a:xfrm>
                <a:off x="3744" y="3408"/>
                <a:ext cx="604" cy="558"/>
              </a:xfrm>
              <a:prstGeom prst="rect">
                <a:avLst/>
              </a:prstGeom>
              <a:noFill/>
              <a:ln w="9525">
                <a:noFill/>
                <a:miter lim="800000"/>
                <a:headEnd/>
                <a:tailEnd/>
              </a:ln>
              <a:effectLst>
                <a:outerShdw blurRad="50800" dist="38100" dir="2700000">
                  <a:srgbClr val="000000"/>
                </a:outerShdw>
              </a:effectLst>
            </p:spPr>
          </p:pic>
          <p:sp>
            <p:nvSpPr>
              <p:cNvPr id="67" name="Text Box 49"/>
              <p:cNvSpPr txBox="1">
                <a:spLocks noChangeArrowheads="1"/>
              </p:cNvSpPr>
              <p:nvPr/>
            </p:nvSpPr>
            <p:spPr bwMode="auto">
              <a:xfrm>
                <a:off x="3840" y="3792"/>
                <a:ext cx="475" cy="194"/>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de-CH" sz="1400" dirty="0">
                    <a:solidFill>
                      <a:srgbClr val="EAEAEA"/>
                    </a:solidFill>
                    <a:effectLst>
                      <a:outerShdw blurRad="50800" dist="38100" dir="2700000">
                        <a:srgbClr val="000000"/>
                      </a:outerShdw>
                    </a:effectLst>
                    <a:latin typeface="Arial"/>
                    <a:ea typeface="ＭＳ Ｐゴシック" charset="-128"/>
                    <a:cs typeface="Arial"/>
                  </a:rPr>
                  <a:t>Hubble</a:t>
                </a:r>
              </a:p>
            </p:txBody>
          </p:sp>
        </p:grpSp>
        <p:pic>
          <p:nvPicPr>
            <p:cNvPr id="59" name="Picture 51" descr="Picture 2"/>
            <p:cNvPicPr>
              <a:picLocks noChangeAspect="1" noChangeArrowheads="1"/>
            </p:cNvPicPr>
            <p:nvPr/>
          </p:nvPicPr>
          <p:blipFill>
            <a:blip r:embed="rId5"/>
            <a:srcRect/>
            <a:stretch>
              <a:fillRect/>
            </a:stretch>
          </p:blipFill>
          <p:spPr bwMode="auto">
            <a:xfrm>
              <a:off x="4752" y="3337"/>
              <a:ext cx="558" cy="503"/>
            </a:xfrm>
            <a:prstGeom prst="rect">
              <a:avLst/>
            </a:prstGeom>
            <a:noFill/>
            <a:effectLst>
              <a:outerShdw dist="35921" dir="2700000" algn="ctr" rotWithShape="0">
                <a:schemeClr val="tx1"/>
              </a:outerShdw>
            </a:effectLst>
          </p:spPr>
        </p:pic>
        <p:sp>
          <p:nvSpPr>
            <p:cNvPr id="60" name="Text Box 52"/>
            <p:cNvSpPr txBox="1">
              <a:spLocks noChangeArrowheads="1"/>
            </p:cNvSpPr>
            <p:nvPr/>
          </p:nvSpPr>
          <p:spPr bwMode="auto">
            <a:xfrm>
              <a:off x="4932" y="3312"/>
              <a:ext cx="423" cy="183"/>
            </a:xfrm>
            <a:prstGeom prst="rect">
              <a:avLst/>
            </a:prstGeom>
            <a:noFill/>
            <a:ln w="9525">
              <a:noFill/>
              <a:miter lim="800000"/>
              <a:headEnd/>
              <a:tailEnd/>
            </a:ln>
            <a:effectLst/>
          </p:spPr>
          <p:txBody>
            <a:bodyPr wrap="none">
              <a:prstTxWarp prst="textNoShape">
                <a:avLst/>
              </a:prstTxWarp>
              <a:spAutoFit/>
            </a:bodyPr>
            <a:lstStyle/>
            <a:p>
              <a:pPr fontAlgn="base">
                <a:lnSpc>
                  <a:spcPct val="90000"/>
                </a:lnSpc>
                <a:spcBef>
                  <a:spcPct val="0"/>
                </a:spcBef>
                <a:spcAft>
                  <a:spcPct val="0"/>
                </a:spcAft>
              </a:pPr>
              <a:r>
                <a:rPr lang="de-CH" sz="1400" dirty="0">
                  <a:solidFill>
                    <a:srgbClr val="EAEAEA"/>
                  </a:solidFill>
                  <a:effectLst>
                    <a:outerShdw blurRad="50800" dist="38100" dir="2700000">
                      <a:srgbClr val="000000"/>
                    </a:outerShdw>
                  </a:effectLst>
                  <a:latin typeface="Arial"/>
                  <a:ea typeface="ＭＳ Ｐゴシック" charset="-128"/>
                  <a:cs typeface="Arial"/>
                </a:rPr>
                <a:t>ALMA</a:t>
              </a:r>
            </a:p>
          </p:txBody>
        </p:sp>
        <p:grpSp>
          <p:nvGrpSpPr>
            <p:cNvPr id="7" name="Group 53"/>
            <p:cNvGrpSpPr>
              <a:grpSpLocks/>
            </p:cNvGrpSpPr>
            <p:nvPr/>
          </p:nvGrpSpPr>
          <p:grpSpPr bwMode="auto">
            <a:xfrm>
              <a:off x="4740" y="3864"/>
              <a:ext cx="624" cy="384"/>
              <a:chOff x="4128" y="3933"/>
              <a:chExt cx="576" cy="343"/>
            </a:xfrm>
          </p:grpSpPr>
          <p:pic>
            <p:nvPicPr>
              <p:cNvPr id="64" name="Picture 54" descr="Picture 3"/>
              <p:cNvPicPr>
                <a:picLocks noChangeAspect="1" noChangeArrowheads="1"/>
              </p:cNvPicPr>
              <p:nvPr/>
            </p:nvPicPr>
            <p:blipFill>
              <a:blip r:embed="rId6"/>
              <a:srcRect/>
              <a:stretch>
                <a:fillRect/>
              </a:stretch>
            </p:blipFill>
            <p:spPr bwMode="auto">
              <a:xfrm>
                <a:off x="4176" y="3933"/>
                <a:ext cx="528" cy="343"/>
              </a:xfrm>
              <a:prstGeom prst="rect">
                <a:avLst/>
              </a:prstGeom>
              <a:noFill/>
              <a:ln w="9525">
                <a:noFill/>
                <a:miter lim="800000"/>
                <a:headEnd/>
                <a:tailEnd/>
              </a:ln>
              <a:effectLst>
                <a:outerShdw blurRad="50800" dist="38100" dir="2700000">
                  <a:srgbClr val="000000"/>
                </a:outerShdw>
              </a:effectLst>
            </p:spPr>
          </p:pic>
          <p:sp>
            <p:nvSpPr>
              <p:cNvPr id="65" name="Text Box 55"/>
              <p:cNvSpPr txBox="1">
                <a:spLocks noChangeArrowheads="1"/>
              </p:cNvSpPr>
              <p:nvPr/>
            </p:nvSpPr>
            <p:spPr bwMode="auto">
              <a:xfrm>
                <a:off x="4128" y="4099"/>
                <a:ext cx="297" cy="173"/>
              </a:xfrm>
              <a:prstGeom prst="rect">
                <a:avLst/>
              </a:prstGeom>
              <a:noFill/>
              <a:ln w="9525">
                <a:noFill/>
                <a:miter lim="800000"/>
                <a:headEnd/>
                <a:tailEnd/>
              </a:ln>
            </p:spPr>
            <p:txBody>
              <a:bodyPr wrap="none">
                <a:prstTxWarp prst="textNoShape">
                  <a:avLst/>
                </a:prstTxWarp>
                <a:spAutoFit/>
              </a:bodyPr>
              <a:lstStyle/>
              <a:p>
                <a:pPr fontAlgn="base">
                  <a:spcBef>
                    <a:spcPct val="0"/>
                  </a:spcBef>
                  <a:spcAft>
                    <a:spcPct val="0"/>
                  </a:spcAft>
                </a:pPr>
                <a:r>
                  <a:rPr lang="de-CH" sz="1400" dirty="0">
                    <a:solidFill>
                      <a:srgbClr val="EAEAEA"/>
                    </a:solidFill>
                    <a:effectLst>
                      <a:outerShdw blurRad="50800" dist="38100" dir="2700000">
                        <a:srgbClr val="000000"/>
                      </a:outerShdw>
                    </a:effectLst>
                    <a:latin typeface="Arial"/>
                    <a:ea typeface="ＭＳ Ｐゴシック" charset="-128"/>
                    <a:cs typeface="Arial"/>
                  </a:rPr>
                  <a:t>VLT</a:t>
                </a:r>
              </a:p>
            </p:txBody>
          </p:sp>
        </p:grpSp>
        <p:pic>
          <p:nvPicPr>
            <p:cNvPr id="62" name="Picture 57" descr="Picture 9"/>
            <p:cNvPicPr>
              <a:picLocks noChangeAspect="1" noChangeArrowheads="1"/>
            </p:cNvPicPr>
            <p:nvPr/>
          </p:nvPicPr>
          <p:blipFill>
            <a:blip r:embed="rId7"/>
            <a:srcRect/>
            <a:stretch>
              <a:fillRect/>
            </a:stretch>
          </p:blipFill>
          <p:spPr bwMode="auto">
            <a:xfrm rot="5400000">
              <a:off x="4070" y="3486"/>
              <a:ext cx="571" cy="720"/>
            </a:xfrm>
            <a:prstGeom prst="rect">
              <a:avLst/>
            </a:prstGeom>
            <a:noFill/>
            <a:effectLst>
              <a:outerShdw blurRad="63500" dist="38099" dir="2700000" algn="ctr" rotWithShape="0">
                <a:srgbClr val="000000"/>
              </a:outerShdw>
            </a:effectLst>
          </p:spPr>
        </p:pic>
        <p:sp>
          <p:nvSpPr>
            <p:cNvPr id="63" name="Text Box 52"/>
            <p:cNvSpPr txBox="1">
              <a:spLocks noChangeArrowheads="1"/>
            </p:cNvSpPr>
            <p:nvPr/>
          </p:nvSpPr>
          <p:spPr bwMode="auto">
            <a:xfrm>
              <a:off x="4032" y="3984"/>
              <a:ext cx="361" cy="183"/>
            </a:xfrm>
            <a:prstGeom prst="rect">
              <a:avLst/>
            </a:prstGeom>
            <a:noFill/>
            <a:ln w="9525">
              <a:noFill/>
              <a:miter lim="800000"/>
              <a:headEnd/>
              <a:tailEnd/>
            </a:ln>
            <a:effectLst/>
          </p:spPr>
          <p:txBody>
            <a:bodyPr wrap="none">
              <a:prstTxWarp prst="textNoShape">
                <a:avLst/>
              </a:prstTxWarp>
              <a:spAutoFit/>
            </a:bodyPr>
            <a:lstStyle/>
            <a:p>
              <a:pPr fontAlgn="base">
                <a:lnSpc>
                  <a:spcPct val="90000"/>
                </a:lnSpc>
                <a:spcBef>
                  <a:spcPct val="0"/>
                </a:spcBef>
                <a:spcAft>
                  <a:spcPct val="0"/>
                </a:spcAft>
              </a:pPr>
              <a:r>
                <a:rPr lang="de-CH" sz="1400" dirty="0">
                  <a:solidFill>
                    <a:srgbClr val="EAEAEA"/>
                  </a:solidFill>
                  <a:effectLst>
                    <a:outerShdw blurRad="50800" dist="38100" dir="2700000">
                      <a:srgbClr val="000000"/>
                    </a:outerShdw>
                  </a:effectLst>
                  <a:latin typeface="Arial"/>
                  <a:ea typeface="ＭＳ Ｐゴシック" charset="-128"/>
                  <a:cs typeface="Arial"/>
                </a:rPr>
                <a:t>AMS</a:t>
              </a:r>
            </a:p>
          </p:txBody>
        </p:sp>
      </p:grpSp>
      <p:pic>
        <p:nvPicPr>
          <p:cNvPr id="28694" name="Picture 22" descr="sriimg20040301_4754942_0"/>
          <p:cNvPicPr>
            <a:picLocks noChangeAspect="1" noChangeArrowheads="1"/>
          </p:cNvPicPr>
          <p:nvPr/>
        </p:nvPicPr>
        <p:blipFill>
          <a:blip r:embed="rId8"/>
          <a:srcRect/>
          <a:stretch>
            <a:fillRect/>
          </a:stretch>
        </p:blipFill>
        <p:spPr bwMode="auto">
          <a:xfrm>
            <a:off x="6934200" y="1189038"/>
            <a:ext cx="1905000" cy="1398587"/>
          </a:xfrm>
          <a:prstGeom prst="rect">
            <a:avLst/>
          </a:prstGeom>
          <a:noFill/>
          <a:ln w="9525">
            <a:noFill/>
            <a:miter lim="800000"/>
            <a:headEnd/>
            <a:tailEnd/>
          </a:ln>
          <a:effectLst>
            <a:outerShdw blurRad="63500" dist="38099" dir="2700000" algn="ctr" rotWithShape="0">
              <a:schemeClr val="tx1">
                <a:alpha val="74997"/>
              </a:schemeClr>
            </a:outerShdw>
          </a:effectLst>
        </p:spPr>
      </p:pic>
      <p:grpSp>
        <p:nvGrpSpPr>
          <p:cNvPr id="8" name="Group 51"/>
          <p:cNvGrpSpPr>
            <a:grpSpLocks/>
          </p:cNvGrpSpPr>
          <p:nvPr/>
        </p:nvGrpSpPr>
        <p:grpSpPr bwMode="auto">
          <a:xfrm>
            <a:off x="323528" y="4832350"/>
            <a:ext cx="5638800" cy="1644650"/>
            <a:chOff x="323528" y="4832350"/>
            <a:chExt cx="5638800" cy="1644650"/>
          </a:xfrm>
        </p:grpSpPr>
        <p:sp>
          <p:nvSpPr>
            <p:cNvPr id="46" name="Rectangle 41"/>
            <p:cNvSpPr>
              <a:spLocks noChangeArrowheads="1"/>
            </p:cNvSpPr>
            <p:nvPr/>
          </p:nvSpPr>
          <p:spPr bwMode="auto">
            <a:xfrm>
              <a:off x="323528" y="5480050"/>
              <a:ext cx="5638800" cy="996950"/>
            </a:xfrm>
            <a:prstGeom prst="rect">
              <a:avLst/>
            </a:prstGeom>
            <a:noFill/>
            <a:ln w="9525">
              <a:noFill/>
              <a:miter lim="800000"/>
              <a:headEnd/>
              <a:tailEnd/>
            </a:ln>
            <a:effectLst/>
          </p:spPr>
          <p:txBody>
            <a:bodyPr>
              <a:prstTxWarp prst="textNoShape">
                <a:avLst/>
              </a:prstTxWarp>
              <a:spAutoFit/>
            </a:bodyPr>
            <a:lstStyle/>
            <a:p>
              <a:pPr eaLnBrk="0" fontAlgn="base" hangingPunct="0">
                <a:lnSpc>
                  <a:spcPct val="110000"/>
                </a:lnSpc>
                <a:spcBef>
                  <a:spcPct val="0"/>
                </a:spcBef>
                <a:spcAft>
                  <a:spcPct val="0"/>
                </a:spcAft>
                <a:defRPr/>
              </a:pPr>
              <a:r>
                <a:rPr lang="en-GB" dirty="0">
                  <a:solidFill>
                    <a:srgbClr val="FFFFFF"/>
                  </a:solidFill>
                  <a:effectLst>
                    <a:outerShdw blurRad="50800" dist="38100" dir="2700000">
                      <a:srgbClr val="000000"/>
                    </a:outerShdw>
                  </a:effectLst>
                  <a:latin typeface="Arial" pitchFamily="-111" charset="0"/>
                  <a:ea typeface="ＭＳ Ｐゴシック" pitchFamily="-111" charset="-128"/>
                  <a:cs typeface="ＭＳ Ｐゴシック" pitchFamily="-111" charset="-128"/>
                </a:rPr>
                <a:t>Study physics laws of first moments after Big Bang</a:t>
              </a:r>
            </a:p>
            <a:p>
              <a:pPr eaLnBrk="0" fontAlgn="base" hangingPunct="0">
                <a:lnSpc>
                  <a:spcPct val="110000"/>
                </a:lnSpc>
                <a:spcBef>
                  <a:spcPct val="0"/>
                </a:spcBef>
                <a:spcAft>
                  <a:spcPct val="0"/>
                </a:spcAft>
                <a:defRPr/>
              </a:pPr>
              <a:r>
                <a:rPr lang="en-GB" dirty="0">
                  <a:solidFill>
                    <a:srgbClr val="FFFFFF"/>
                  </a:solidFill>
                  <a:effectLst>
                    <a:outerShdw blurRad="50800" dist="38100" dir="2700000">
                      <a:srgbClr val="000000"/>
                    </a:outerShdw>
                  </a:effectLst>
                  <a:latin typeface="Arial" pitchFamily="-111" charset="0"/>
                  <a:ea typeface="ＭＳ Ｐゴシック" pitchFamily="-111" charset="-128"/>
                  <a:cs typeface="ＭＳ Ｐゴシック" pitchFamily="-111" charset="-128"/>
                </a:rPr>
                <a:t>    increasing Symbiosis between Particle Physics,</a:t>
              </a:r>
            </a:p>
            <a:p>
              <a:pPr eaLnBrk="0" fontAlgn="base" hangingPunct="0">
                <a:lnSpc>
                  <a:spcPct val="110000"/>
                </a:lnSpc>
                <a:spcBef>
                  <a:spcPct val="0"/>
                </a:spcBef>
                <a:spcAft>
                  <a:spcPct val="0"/>
                </a:spcAft>
                <a:buFont typeface="Monotype Sorts" pitchFamily="-111" charset="2"/>
                <a:buNone/>
                <a:defRPr/>
              </a:pPr>
              <a:r>
                <a:rPr lang="en-GB" dirty="0">
                  <a:solidFill>
                    <a:srgbClr val="FFFFFF"/>
                  </a:solidFill>
                  <a:effectLst>
                    <a:outerShdw blurRad="50800" dist="38100" dir="2700000">
                      <a:srgbClr val="000000"/>
                    </a:outerShdw>
                  </a:effectLst>
                  <a:latin typeface="Arial" pitchFamily="-111" charset="0"/>
                  <a:ea typeface="ＭＳ Ｐゴシック" pitchFamily="-111" charset="-128"/>
                  <a:cs typeface="ＭＳ Ｐゴシック" pitchFamily="-111" charset="-128"/>
                </a:rPr>
                <a:t>    Astrophysics and Cosmology</a:t>
              </a:r>
              <a:endParaRPr lang="de-DE" dirty="0">
                <a:solidFill>
                  <a:srgbClr val="FFFFFF"/>
                </a:solidFill>
                <a:effectLst>
                  <a:outerShdw blurRad="50800" dist="38100" dir="2700000">
                    <a:srgbClr val="000000"/>
                  </a:outerShdw>
                </a:effectLst>
                <a:latin typeface="Arial" pitchFamily="-111" charset="0"/>
                <a:ea typeface="ＭＳ Ｐゴシック" pitchFamily="-111" charset="-128"/>
                <a:cs typeface="ＭＳ Ｐゴシック" pitchFamily="-111" charset="-128"/>
              </a:endParaRPr>
            </a:p>
          </p:txBody>
        </p:sp>
        <p:sp>
          <p:nvSpPr>
            <p:cNvPr id="33815" name="AutoShape 42"/>
            <p:cNvSpPr>
              <a:spLocks noChangeArrowheads="1"/>
            </p:cNvSpPr>
            <p:nvPr/>
          </p:nvSpPr>
          <p:spPr bwMode="auto">
            <a:xfrm rot="5400000">
              <a:off x="1058863" y="4916487"/>
              <a:ext cx="654050" cy="48577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0">
              <a:gsLst>
                <a:gs pos="0">
                  <a:srgbClr val="3A62AB"/>
                </a:gs>
                <a:gs pos="100000">
                  <a:schemeClr val="bg1"/>
                </a:gs>
              </a:gsLst>
              <a:lin ang="5400000" scaled="1"/>
            </a:gradFill>
            <a:ln w="9525">
              <a:solidFill>
                <a:schemeClr val="accent1"/>
              </a:solidFill>
              <a:miter lim="800000"/>
              <a:headEnd/>
              <a:tailEnd/>
            </a:ln>
          </p:spPr>
          <p:txBody>
            <a:bodyPr wrap="none" anchor="ctr">
              <a:prstTxWarp prst="textNoShape">
                <a:avLst/>
              </a:prstTxWarp>
            </a:bodyPr>
            <a:lstStyle/>
            <a:p>
              <a:pPr eaLnBrk="0" fontAlgn="base" hangingPunct="0">
                <a:spcBef>
                  <a:spcPct val="0"/>
                </a:spcBef>
                <a:spcAft>
                  <a:spcPct val="0"/>
                </a:spcAft>
              </a:pPr>
              <a:endParaRPr lang="en-US" sz="2400">
                <a:solidFill>
                  <a:srgbClr val="000000"/>
                </a:solidFill>
                <a:latin typeface="Arial" charset="0"/>
                <a:ea typeface="ＭＳ Ｐゴシック" charset="-128"/>
              </a:endParaRPr>
            </a:p>
          </p:txBody>
        </p:sp>
      </p:grpSp>
      <p:grpSp>
        <p:nvGrpSpPr>
          <p:cNvPr id="10" name="Group 52"/>
          <p:cNvGrpSpPr>
            <a:grpSpLocks/>
          </p:cNvGrpSpPr>
          <p:nvPr/>
        </p:nvGrpSpPr>
        <p:grpSpPr bwMode="auto">
          <a:xfrm>
            <a:off x="2514600" y="838200"/>
            <a:ext cx="4495800" cy="4572000"/>
            <a:chOff x="2514600" y="914400"/>
            <a:chExt cx="4495800" cy="4572000"/>
          </a:xfrm>
        </p:grpSpPr>
        <p:pic>
          <p:nvPicPr>
            <p:cNvPr id="28725" name="Picture 53"/>
            <p:cNvPicPr>
              <a:picLocks noChangeAspect="1" noChangeArrowheads="1"/>
            </p:cNvPicPr>
            <p:nvPr/>
          </p:nvPicPr>
          <p:blipFill>
            <a:blip r:embed="rId9">
              <a:lum bright="-11000" contrast="3000"/>
            </a:blip>
            <a:srcRect/>
            <a:stretch>
              <a:fillRect/>
            </a:stretch>
          </p:blipFill>
          <p:spPr bwMode="auto">
            <a:xfrm>
              <a:off x="4305300" y="914400"/>
              <a:ext cx="2705100" cy="4572000"/>
            </a:xfrm>
            <a:prstGeom prst="rect">
              <a:avLst/>
            </a:prstGeom>
            <a:noFill/>
            <a:ln w="9525">
              <a:solidFill>
                <a:schemeClr val="tx1"/>
              </a:solidFill>
              <a:miter lim="800000"/>
              <a:headEnd/>
              <a:tailEnd/>
            </a:ln>
            <a:effectLst>
              <a:outerShdw blurRad="63500" dist="101600" dir="2700000" algn="ctr" rotWithShape="0">
                <a:schemeClr val="tx1">
                  <a:alpha val="74997"/>
                </a:schemeClr>
              </a:outerShdw>
            </a:effectLst>
          </p:spPr>
        </p:pic>
        <p:sp>
          <p:nvSpPr>
            <p:cNvPr id="12338" name="Line 54"/>
            <p:cNvSpPr>
              <a:spLocks noChangeShapeType="1"/>
            </p:cNvSpPr>
            <p:nvPr/>
          </p:nvSpPr>
          <p:spPr bwMode="auto">
            <a:xfrm flipH="1" flipV="1">
              <a:off x="3484080" y="2274314"/>
              <a:ext cx="796925" cy="3184474"/>
            </a:xfrm>
            <a:prstGeom prst="line">
              <a:avLst/>
            </a:prstGeom>
            <a:noFill/>
            <a:ln w="19050">
              <a:solidFill>
                <a:schemeClr val="bg2"/>
              </a:solidFill>
              <a:prstDash val="dash"/>
              <a:round/>
              <a:headEnd/>
              <a:tailEnd/>
            </a:ln>
            <a:effectLst>
              <a:outerShdw blurRad="63500" dist="38099" dir="2700000" algn="ctr" rotWithShape="0">
                <a:schemeClr val="tx1"/>
              </a:outerShdw>
            </a:effectLst>
          </p:spPr>
          <p:txBody>
            <a:bodyPr wrap="none" anchor="ctr">
              <a:prstTxWarp prst="textNoShape">
                <a:avLst/>
              </a:prstTxWarp>
            </a:bodyPr>
            <a:lstStyle/>
            <a:p>
              <a:pPr eaLnBrk="0" fontAlgn="base" hangingPunct="0">
                <a:spcBef>
                  <a:spcPct val="0"/>
                </a:spcBef>
                <a:spcAft>
                  <a:spcPct val="0"/>
                </a:spcAft>
                <a:defRPr/>
              </a:pPr>
              <a:endParaRPr lang="en-US" sz="2400">
                <a:solidFill>
                  <a:srgbClr val="000000"/>
                </a:solidFill>
                <a:latin typeface="Arial" charset="0"/>
                <a:ea typeface="ＭＳ Ｐゴシック" charset="-128"/>
              </a:endParaRPr>
            </a:p>
          </p:txBody>
        </p:sp>
        <p:sp>
          <p:nvSpPr>
            <p:cNvPr id="12339" name="Line 55"/>
            <p:cNvSpPr>
              <a:spLocks noChangeShapeType="1"/>
            </p:cNvSpPr>
            <p:nvPr/>
          </p:nvSpPr>
          <p:spPr bwMode="auto">
            <a:xfrm flipV="1">
              <a:off x="2514600" y="914400"/>
              <a:ext cx="1752600" cy="579438"/>
            </a:xfrm>
            <a:prstGeom prst="line">
              <a:avLst/>
            </a:prstGeom>
            <a:noFill/>
            <a:ln w="19050">
              <a:solidFill>
                <a:schemeClr val="bg2"/>
              </a:solidFill>
              <a:prstDash val="dash"/>
              <a:round/>
              <a:headEnd/>
              <a:tailEnd/>
            </a:ln>
            <a:effectLst>
              <a:outerShdw blurRad="63500" dist="38099" dir="2700000" algn="ctr" rotWithShape="0">
                <a:schemeClr val="tx1"/>
              </a:outerShdw>
            </a:effectLst>
          </p:spPr>
          <p:txBody>
            <a:bodyPr wrap="none" anchor="ctr">
              <a:prstTxWarp prst="textNoShape">
                <a:avLst/>
              </a:prstTxWarp>
            </a:bodyPr>
            <a:lstStyle/>
            <a:p>
              <a:pPr eaLnBrk="0" fontAlgn="base" hangingPunct="0">
                <a:spcBef>
                  <a:spcPct val="0"/>
                </a:spcBef>
                <a:spcAft>
                  <a:spcPct val="0"/>
                </a:spcAft>
                <a:defRPr/>
              </a:pPr>
              <a:endParaRPr lang="en-US" sz="2400">
                <a:solidFill>
                  <a:srgbClr val="000000"/>
                </a:solidFill>
                <a:latin typeface="Arial" charset="0"/>
                <a:ea typeface="ＭＳ Ｐゴシック" charset="-128"/>
              </a:endParaRPr>
            </a:p>
          </p:txBody>
        </p:sp>
      </p:grpSp>
      <p:grpSp>
        <p:nvGrpSpPr>
          <p:cNvPr id="11" name="Group 10"/>
          <p:cNvGrpSpPr/>
          <p:nvPr/>
        </p:nvGrpSpPr>
        <p:grpSpPr>
          <a:xfrm>
            <a:off x="65088" y="2085975"/>
            <a:ext cx="3275012" cy="2779713"/>
            <a:chOff x="65088" y="2085975"/>
            <a:chExt cx="3275012" cy="2779713"/>
          </a:xfrm>
        </p:grpSpPr>
        <p:grpSp>
          <p:nvGrpSpPr>
            <p:cNvPr id="9" name="Group 91"/>
            <p:cNvGrpSpPr>
              <a:grpSpLocks/>
            </p:cNvGrpSpPr>
            <p:nvPr/>
          </p:nvGrpSpPr>
          <p:grpSpPr bwMode="auto">
            <a:xfrm>
              <a:off x="65088" y="2085975"/>
              <a:ext cx="3275012" cy="2779713"/>
              <a:chOff x="41" y="1314"/>
              <a:chExt cx="2063" cy="1751"/>
            </a:xfrm>
          </p:grpSpPr>
          <p:sp>
            <p:nvSpPr>
              <p:cNvPr id="33807" name="Line 45"/>
              <p:cNvSpPr>
                <a:spLocks noChangeShapeType="1"/>
              </p:cNvSpPr>
              <p:nvPr/>
            </p:nvSpPr>
            <p:spPr bwMode="auto">
              <a:xfrm>
                <a:off x="1494" y="1314"/>
                <a:ext cx="0" cy="144"/>
              </a:xfrm>
              <a:prstGeom prst="line">
                <a:avLst/>
              </a:prstGeom>
              <a:noFill/>
              <a:ln w="19050">
                <a:solidFill>
                  <a:srgbClr val="7AA5BF"/>
                </a:solidFill>
                <a:round/>
                <a:headEnd/>
                <a:tailEnd/>
              </a:ln>
              <a:effectLst>
                <a:outerShdw blurRad="50800" dist="38100" dir="2700000">
                  <a:srgbClr val="000000"/>
                </a:outerShdw>
              </a:effectLst>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33808" name="Line 46"/>
              <p:cNvSpPr>
                <a:spLocks noChangeShapeType="1"/>
              </p:cNvSpPr>
              <p:nvPr/>
            </p:nvSpPr>
            <p:spPr bwMode="auto">
              <a:xfrm>
                <a:off x="692" y="1466"/>
                <a:ext cx="0" cy="336"/>
              </a:xfrm>
              <a:prstGeom prst="line">
                <a:avLst/>
              </a:prstGeom>
              <a:noFill/>
              <a:ln w="19050">
                <a:solidFill>
                  <a:srgbClr val="7AA5BF"/>
                </a:solidFill>
                <a:round/>
                <a:headEnd/>
                <a:tailEnd type="triangle" w="med" len="med"/>
              </a:ln>
              <a:effectLst>
                <a:outerShdw blurRad="50800" dist="38100" dir="2700000">
                  <a:srgbClr val="000000"/>
                </a:outerShdw>
              </a:effectLst>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33809" name="Line 48"/>
              <p:cNvSpPr>
                <a:spLocks noChangeShapeType="1"/>
              </p:cNvSpPr>
              <p:nvPr/>
            </p:nvSpPr>
            <p:spPr bwMode="auto">
              <a:xfrm>
                <a:off x="684" y="1463"/>
                <a:ext cx="816" cy="0"/>
              </a:xfrm>
              <a:prstGeom prst="line">
                <a:avLst/>
              </a:prstGeom>
              <a:noFill/>
              <a:ln w="19050">
                <a:solidFill>
                  <a:srgbClr val="7AA5BF"/>
                </a:solidFill>
                <a:round/>
                <a:headEnd/>
                <a:tailEnd/>
              </a:ln>
              <a:effectLst>
                <a:outerShdw blurRad="50800" dist="38100" dir="2700000">
                  <a:srgbClr val="000000"/>
                </a:outerShdw>
              </a:effectLst>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28721" name="Rectangle 49"/>
              <p:cNvSpPr>
                <a:spLocks noChangeArrowheads="1"/>
              </p:cNvSpPr>
              <p:nvPr/>
            </p:nvSpPr>
            <p:spPr bwMode="auto">
              <a:xfrm>
                <a:off x="41" y="2761"/>
                <a:ext cx="1674" cy="304"/>
              </a:xfrm>
              <a:prstGeom prst="rect">
                <a:avLst/>
              </a:prstGeom>
              <a:noFill/>
              <a:ln w="9525">
                <a:noFill/>
                <a:miter lim="800000"/>
                <a:headEnd/>
                <a:tailEnd/>
              </a:ln>
              <a:effectLst/>
            </p:spPr>
            <p:txBody>
              <a:bodyPr wrap="none">
                <a:prstTxWarp prst="textNoShape">
                  <a:avLst/>
                </a:prstTxWarp>
                <a:spAutoFit/>
              </a:bodyPr>
              <a:lstStyle/>
              <a:p>
                <a:pPr algn="ctr" fontAlgn="base">
                  <a:lnSpc>
                    <a:spcPct val="107000"/>
                  </a:lnSpc>
                  <a:spcBef>
                    <a:spcPct val="0"/>
                  </a:spcBef>
                  <a:spcAft>
                    <a:spcPct val="0"/>
                  </a:spcAft>
                  <a:defRPr/>
                </a:pPr>
                <a:r>
                  <a:rPr lang="en-GB" sz="2400" dirty="0">
                    <a:solidFill>
                      <a:srgbClr val="C7EEF0"/>
                    </a:solidFill>
                    <a:effectLst>
                      <a:outerShdw blurRad="50800" dist="38100" dir="2700000">
                        <a:srgbClr val="000000"/>
                      </a:outerShdw>
                    </a:effectLst>
                    <a:latin typeface="Arial" pitchFamily="-111" charset="0"/>
                    <a:ea typeface="ＭＳ Ｐゴシック" pitchFamily="-111" charset="-128"/>
                    <a:cs typeface="ＭＳ Ｐゴシック" pitchFamily="-111" charset="-128"/>
                  </a:rPr>
                  <a:t>Super-Microscope</a:t>
                </a:r>
                <a:endParaRPr lang="en-GB" sz="2000" dirty="0">
                  <a:solidFill>
                    <a:srgbClr val="3A62AB"/>
                  </a:solidFill>
                  <a:effectLst>
                    <a:outerShdw blurRad="50800" dist="38100" dir="2700000">
                      <a:srgbClr val="000000"/>
                    </a:outerShdw>
                  </a:effectLst>
                  <a:latin typeface="Arial" pitchFamily="-111" charset="0"/>
                  <a:ea typeface="ＭＳ Ｐゴシック" pitchFamily="-111" charset="-128"/>
                  <a:cs typeface="ＭＳ Ｐゴシック" pitchFamily="-111" charset="-128"/>
                </a:endParaRPr>
              </a:p>
            </p:txBody>
          </p:sp>
          <p:sp>
            <p:nvSpPr>
              <p:cNvPr id="33811" name="Text Box 50"/>
              <p:cNvSpPr txBox="1">
                <a:spLocks noChangeArrowheads="1"/>
              </p:cNvSpPr>
              <p:nvPr/>
            </p:nvSpPr>
            <p:spPr bwMode="auto">
              <a:xfrm>
                <a:off x="1632" y="2373"/>
                <a:ext cx="472" cy="254"/>
              </a:xfrm>
              <a:prstGeom prst="rect">
                <a:avLst/>
              </a:prstGeom>
              <a:noFill/>
              <a:ln w="9525">
                <a:noFill/>
                <a:miter lim="800000"/>
                <a:headEnd/>
                <a:tailEnd/>
              </a:ln>
            </p:spPr>
            <p:txBody>
              <a:bodyPr wrap="none">
                <a:prstTxWarp prst="textNoShape">
                  <a:avLst/>
                </a:prstTxWarp>
                <a:spAutoFit/>
              </a:bodyPr>
              <a:lstStyle/>
              <a:p>
                <a:pPr eaLnBrk="0" fontAlgn="base" hangingPunct="0">
                  <a:lnSpc>
                    <a:spcPct val="90000"/>
                  </a:lnSpc>
                  <a:spcBef>
                    <a:spcPct val="0"/>
                  </a:spcBef>
                  <a:spcAft>
                    <a:spcPct val="0"/>
                  </a:spcAft>
                </a:pPr>
                <a:r>
                  <a:rPr lang="de-CH" sz="2200" dirty="0">
                    <a:solidFill>
                      <a:srgbClr val="C7EEF0"/>
                    </a:solidFill>
                    <a:effectLst>
                      <a:outerShdw blurRad="50800" dist="38100" dir="2700000">
                        <a:srgbClr val="000000"/>
                      </a:outerShdw>
                    </a:effectLst>
                    <a:latin typeface="Arial" charset="0"/>
                    <a:ea typeface="ＭＳ Ｐゴシック" charset="-128"/>
                  </a:rPr>
                  <a:t>LHC</a:t>
                </a:r>
              </a:p>
            </p:txBody>
          </p:sp>
          <p:pic>
            <p:nvPicPr>
              <p:cNvPr id="33812" name="Picture 7" descr="interconnect"/>
              <p:cNvPicPr>
                <a:picLocks noChangeAspect="1" noChangeArrowheads="1"/>
              </p:cNvPicPr>
              <p:nvPr/>
            </p:nvPicPr>
            <p:blipFill>
              <a:blip r:embed="rId10"/>
              <a:srcRect/>
              <a:stretch>
                <a:fillRect/>
              </a:stretch>
            </p:blipFill>
            <p:spPr bwMode="auto">
              <a:xfrm>
                <a:off x="144" y="1814"/>
                <a:ext cx="1488" cy="970"/>
              </a:xfrm>
              <a:prstGeom prst="rect">
                <a:avLst/>
              </a:prstGeom>
              <a:noFill/>
              <a:ln w="9525">
                <a:noFill/>
                <a:miter lim="800000"/>
                <a:headEnd/>
                <a:tailEnd/>
              </a:ln>
              <a:effectLst>
                <a:outerShdw blurRad="50800" dist="38100" dir="2700000">
                  <a:srgbClr val="000000"/>
                </a:outerShdw>
              </a:effectLst>
            </p:spPr>
          </p:pic>
        </p:grpSp>
        <p:pic>
          <p:nvPicPr>
            <p:cNvPr id="51" name="Picture 50" descr="cern_logo_1.png"/>
            <p:cNvPicPr>
              <a:picLocks noChangeAspect="1"/>
            </p:cNvPicPr>
            <p:nvPr/>
          </p:nvPicPr>
          <p:blipFill>
            <a:blip r:embed="rId11">
              <a:lum bright="100000" contrast="-100000"/>
            </a:blip>
            <a:stretch>
              <a:fillRect/>
            </a:stretch>
          </p:blipFill>
          <p:spPr>
            <a:xfrm>
              <a:off x="285800" y="2120265"/>
              <a:ext cx="685800" cy="674370"/>
            </a:xfrm>
            <a:prstGeom prst="rect">
              <a:avLst/>
            </a:prstGeom>
            <a:effectLst>
              <a:outerShdw blurRad="38100" dist="38100" dir="2700000" algn="tl" rotWithShape="0">
                <a:prstClr val="black"/>
              </a:outerShdw>
            </a:effectLst>
          </p:spPr>
        </p:pic>
      </p:grpSp>
      <p:pic>
        <p:nvPicPr>
          <p:cNvPr id="52" name="Picture 2"/>
          <p:cNvPicPr>
            <a:picLocks noChangeAspect="1" noChangeArrowheads="1"/>
          </p:cNvPicPr>
          <p:nvPr/>
        </p:nvPicPr>
        <p:blipFill>
          <a:blip r:embed="rId12"/>
          <a:srcRect/>
          <a:stretch>
            <a:fillRect/>
          </a:stretch>
        </p:blipFill>
        <p:spPr bwMode="auto">
          <a:xfrm>
            <a:off x="2987824" y="1772816"/>
            <a:ext cx="1279376" cy="798332"/>
          </a:xfrm>
          <a:prstGeom prst="rect">
            <a:avLst/>
          </a:prstGeom>
          <a:noFill/>
          <a:ln w="9525">
            <a:noFill/>
            <a:miter lim="800000"/>
            <a:headEnd/>
            <a:tailEnd/>
          </a:ln>
          <a:effectLst>
            <a:outerShdw blurRad="38100" dist="38100" dir="2700000" algn="tl" rotWithShape="0">
              <a:prstClr val="black"/>
            </a:outerShdw>
          </a:effectLst>
        </p:spPr>
      </p:pic>
    </p:spTree>
    <p:extLst>
      <p:ext uri="{BB962C8B-B14F-4D97-AF65-F5344CB8AC3E}">
        <p14:creationId xmlns:p14="http://schemas.microsoft.com/office/powerpoint/2010/main" val="2570388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2000"/>
                                        <p:tgtEl>
                                          <p:spTgt spid="5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694"/>
                                        </p:tgtEl>
                                        <p:attrNameLst>
                                          <p:attrName>style.visibility</p:attrName>
                                        </p:attrNameLst>
                                      </p:cBhvr>
                                      <p:to>
                                        <p:strVal val="visible"/>
                                      </p:to>
                                    </p:set>
                                    <p:animEffect transition="in" filter="fade">
                                      <p:cBhvr>
                                        <p:cTn id="12" dur="1000"/>
                                        <p:tgtEl>
                                          <p:spTgt spid="28694"/>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10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0" y="-12958"/>
            <a:ext cx="9161277" cy="6870958"/>
          </a:xfrm>
          <a:prstGeom prst="rect">
            <a:avLst/>
          </a:prstGeom>
        </p:spPr>
      </p:pic>
      <p:sp>
        <p:nvSpPr>
          <p:cNvPr id="6" name="Rectangle 4"/>
          <p:cNvSpPr txBox="1">
            <a:spLocks noChangeArrowheads="1"/>
          </p:cNvSpPr>
          <p:nvPr/>
        </p:nvSpPr>
        <p:spPr bwMode="auto">
          <a:xfrm>
            <a:off x="0" y="76200"/>
            <a:ext cx="9144000" cy="457200"/>
          </a:xfrm>
          <a:prstGeom prst="rect">
            <a:avLst/>
          </a:prstGeom>
          <a:noFill/>
          <a:ln w="9525">
            <a:noFill/>
            <a:miter lim="800000"/>
            <a:headEnd/>
            <a:tailEnd/>
          </a:ln>
          <a:effectLst>
            <a:outerShdw blurRad="38100" dist="38100" dir="2700000" algn="tl" rotWithShape="0">
              <a:prstClr val="black"/>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GB" sz="3600" kern="0" dirty="0" smtClean="0">
                <a:solidFill>
                  <a:srgbClr val="FFFFFF"/>
                </a:solidFill>
                <a:effectLst>
                  <a:outerShdw blurRad="38100" dist="38100" dir="2700000" algn="tl" rotWithShape="0">
                    <a:prstClr val="black"/>
                  </a:outerShdw>
                </a:effectLst>
                <a:ea typeface="ＭＳ Ｐゴシック" pitchFamily="-111" charset="-128"/>
                <a:cs typeface="ＭＳ Ｐゴシック" pitchFamily="-111" charset="-128"/>
              </a:rPr>
              <a:t>Enter a New Era in Fundamental Science</a:t>
            </a:r>
            <a:endParaRPr lang="en-GB" sz="4000" kern="0" dirty="0">
              <a:solidFill>
                <a:srgbClr val="FFFFFF"/>
              </a:solidFill>
              <a:effectLst>
                <a:outerShdw blurRad="38100" dist="38100" dir="2700000" algn="tl" rotWithShape="0">
                  <a:prstClr val="black"/>
                </a:outerShdw>
              </a:effectLst>
              <a:ea typeface="ＭＳ Ｐゴシック" pitchFamily="-111" charset="-128"/>
              <a:cs typeface="ＭＳ Ｐゴシック" pitchFamily="-111" charset="-128"/>
            </a:endParaRPr>
          </a:p>
        </p:txBody>
      </p:sp>
      <p:sp>
        <p:nvSpPr>
          <p:cNvPr id="8" name="Rectangle 31"/>
          <p:cNvSpPr>
            <a:spLocks noChangeArrowheads="1"/>
          </p:cNvSpPr>
          <p:nvPr/>
        </p:nvSpPr>
        <p:spPr bwMode="auto">
          <a:xfrm>
            <a:off x="0" y="3581400"/>
            <a:ext cx="9144000" cy="903068"/>
          </a:xfrm>
          <a:prstGeom prst="rect">
            <a:avLst/>
          </a:prstGeom>
          <a:noFill/>
          <a:ln w="9525">
            <a:noFill/>
            <a:miter lim="800000"/>
            <a:headEnd/>
            <a:tailEnd/>
          </a:ln>
          <a:effectLst>
            <a:outerShdw blurRad="38100" dist="38100" dir="2700000" algn="tl" rotWithShape="0">
              <a:prstClr val="black"/>
            </a:outerShdw>
          </a:effectLst>
        </p:spPr>
        <p:txBody>
          <a:bodyPr>
            <a:prstTxWarp prst="textNoShape">
              <a:avLst/>
            </a:prstTxWarp>
            <a:spAutoFit/>
          </a:bodyPr>
          <a:lstStyle/>
          <a:p>
            <a:pPr algn="ctr" eaLnBrk="0" fontAlgn="base" hangingPunct="0">
              <a:lnSpc>
                <a:spcPct val="90000"/>
              </a:lnSpc>
              <a:spcBef>
                <a:spcPct val="0"/>
              </a:spcBef>
              <a:spcAft>
                <a:spcPct val="0"/>
              </a:spcAft>
              <a:defRPr/>
            </a:pPr>
            <a:r>
              <a:rPr lang="en-GB" sz="2900" dirty="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Exploration of a new energy </a:t>
            </a:r>
            <a:r>
              <a:rPr lang="en-GB" sz="2900" dirty="0" smtClean="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frontier</a:t>
            </a:r>
          </a:p>
          <a:p>
            <a:pPr algn="ctr" eaLnBrk="0" fontAlgn="base" hangingPunct="0">
              <a:lnSpc>
                <a:spcPct val="90000"/>
              </a:lnSpc>
              <a:spcBef>
                <a:spcPct val="0"/>
              </a:spcBef>
              <a:spcAft>
                <a:spcPct val="0"/>
              </a:spcAft>
              <a:defRPr/>
            </a:pPr>
            <a:r>
              <a:rPr lang="en-GB" sz="2900" dirty="0" smtClean="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in </a:t>
            </a:r>
            <a:r>
              <a:rPr lang="en-GB" sz="2900" dirty="0" err="1" smtClean="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p-p</a:t>
            </a:r>
            <a:r>
              <a:rPr lang="en-GB" sz="2900" dirty="0" smtClean="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 and </a:t>
            </a:r>
            <a:r>
              <a:rPr lang="en-GB" sz="2900" dirty="0" err="1" smtClean="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Pb-Pb</a:t>
            </a:r>
            <a:r>
              <a:rPr lang="en-GB" sz="2900" dirty="0" smtClean="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 collisions </a:t>
            </a:r>
            <a:endParaRPr lang="en-GB" sz="2900" dirty="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endParaRPr>
          </a:p>
        </p:txBody>
      </p:sp>
      <p:pic>
        <p:nvPicPr>
          <p:cNvPr id="9" name="Picture 42" descr="0510028_03-A4-at-144-dpi.jpg"/>
          <p:cNvPicPr>
            <a:picLocks noChangeAspect="1"/>
          </p:cNvPicPr>
          <p:nvPr/>
        </p:nvPicPr>
        <p:blipFill>
          <a:blip r:embed="rId4"/>
          <a:srcRect/>
          <a:stretch>
            <a:fillRect/>
          </a:stretch>
        </p:blipFill>
        <p:spPr bwMode="auto">
          <a:xfrm>
            <a:off x="2843212" y="4453890"/>
            <a:ext cx="3600000" cy="2363167"/>
          </a:xfrm>
          <a:prstGeom prst="rect">
            <a:avLst/>
          </a:prstGeom>
          <a:noFill/>
          <a:ln w="9525">
            <a:noFill/>
            <a:miter lim="800000"/>
            <a:headEnd/>
            <a:tailEnd/>
          </a:ln>
          <a:effectLst>
            <a:outerShdw blurRad="38100" dist="38100" dir="2700000" algn="tl" rotWithShape="0">
              <a:prstClr val="black"/>
            </a:outerShdw>
          </a:effectLst>
        </p:spPr>
      </p:pic>
      <p:sp>
        <p:nvSpPr>
          <p:cNvPr id="12" name="Rectangle 8"/>
          <p:cNvSpPr>
            <a:spLocks noChangeArrowheads="1"/>
          </p:cNvSpPr>
          <p:nvPr/>
        </p:nvSpPr>
        <p:spPr bwMode="auto">
          <a:xfrm>
            <a:off x="2843212" y="4599264"/>
            <a:ext cx="3600000" cy="757130"/>
          </a:xfrm>
          <a:prstGeom prst="rect">
            <a:avLst/>
          </a:prstGeom>
          <a:noFill/>
          <a:ln w="9525">
            <a:noFill/>
            <a:miter lim="800000"/>
            <a:headEnd/>
            <a:tailEnd/>
          </a:ln>
          <a:effectLst>
            <a:outerShdw blurRad="38100" dist="38100" dir="2700000" algn="tl" rotWithShape="0">
              <a:prstClr val="black"/>
            </a:outerShdw>
          </a:effectLst>
        </p:spPr>
        <p:txBody>
          <a:bodyPr wrap="square">
            <a:prstTxWarp prst="textNoShape">
              <a:avLst/>
            </a:prstTxWarp>
            <a:spAutoFit/>
          </a:bodyPr>
          <a:lstStyle/>
          <a:p>
            <a:pPr algn="ctr" eaLnBrk="0" fontAlgn="base" hangingPunct="0">
              <a:lnSpc>
                <a:spcPct val="90000"/>
              </a:lnSpc>
              <a:spcBef>
                <a:spcPct val="0"/>
              </a:spcBef>
              <a:spcAft>
                <a:spcPct val="0"/>
              </a:spcAft>
            </a:pPr>
            <a:r>
              <a:rPr lang="en-GB" sz="2400" b="1" dirty="0">
                <a:solidFill>
                  <a:srgbClr val="FFFFFF"/>
                </a:solidFill>
                <a:effectLst>
                  <a:outerShdw blurRad="38100" dist="38100" dir="2700000" algn="tl" rotWithShape="0">
                    <a:prstClr val="black"/>
                  </a:outerShdw>
                </a:effectLst>
                <a:latin typeface="Arial" charset="0"/>
                <a:ea typeface="ＭＳ Ｐゴシック" charset="-128"/>
              </a:rPr>
              <a:t>LHC </a:t>
            </a:r>
            <a:r>
              <a:rPr lang="en-GB" sz="2400" b="1" dirty="0" smtClean="0">
                <a:solidFill>
                  <a:srgbClr val="FFFFFF"/>
                </a:solidFill>
                <a:effectLst>
                  <a:outerShdw blurRad="38100" dist="38100" dir="2700000" algn="tl" rotWithShape="0">
                    <a:prstClr val="black"/>
                  </a:outerShdw>
                </a:effectLst>
                <a:latin typeface="Arial" charset="0"/>
                <a:ea typeface="ＭＳ Ｐゴシック" charset="-128"/>
              </a:rPr>
              <a:t>machine:</a:t>
            </a:r>
            <a:endParaRPr lang="en-GB" sz="2400" b="1" dirty="0">
              <a:solidFill>
                <a:srgbClr val="FFFFFF"/>
              </a:solidFill>
              <a:effectLst>
                <a:outerShdw blurRad="38100" dist="38100" dir="2700000" algn="tl" rotWithShape="0">
                  <a:prstClr val="black"/>
                </a:outerShdw>
              </a:effectLst>
              <a:latin typeface="Arial" charset="0"/>
              <a:ea typeface="ＭＳ Ｐゴシック" charset="-128"/>
            </a:endParaRPr>
          </a:p>
          <a:p>
            <a:pPr algn="ctr" eaLnBrk="0" fontAlgn="base" hangingPunct="0">
              <a:lnSpc>
                <a:spcPct val="90000"/>
              </a:lnSpc>
              <a:spcBef>
                <a:spcPct val="0"/>
              </a:spcBef>
              <a:spcAft>
                <a:spcPct val="0"/>
              </a:spcAft>
            </a:pPr>
            <a:r>
              <a:rPr lang="en-GB" sz="2400" b="1" dirty="0">
                <a:solidFill>
                  <a:srgbClr val="FFFFFF"/>
                </a:solidFill>
                <a:effectLst>
                  <a:outerShdw blurRad="38100" dist="38100" dir="2700000" algn="tl" rotWithShape="0">
                    <a:prstClr val="black"/>
                  </a:outerShdw>
                </a:effectLst>
                <a:latin typeface="Arial" charset="0"/>
                <a:ea typeface="ＭＳ Ｐゴシック" charset="-128"/>
              </a:rPr>
              <a:t>27 km circumference</a:t>
            </a:r>
            <a:endParaRPr lang="en-GB" sz="2400" b="1" dirty="0">
              <a:solidFill>
                <a:srgbClr val="000000"/>
              </a:solidFill>
              <a:effectLst>
                <a:outerShdw blurRad="38100" dist="38100" dir="2700000" algn="tl" rotWithShape="0">
                  <a:prstClr val="black"/>
                </a:outerShdw>
              </a:effectLst>
              <a:latin typeface="Arial" charset="0"/>
              <a:ea typeface="ＭＳ Ｐゴシック" charset="-128"/>
            </a:endParaRPr>
          </a:p>
        </p:txBody>
      </p:sp>
      <p:grpSp>
        <p:nvGrpSpPr>
          <p:cNvPr id="2" name="Group 69"/>
          <p:cNvGrpSpPr>
            <a:grpSpLocks/>
          </p:cNvGrpSpPr>
          <p:nvPr/>
        </p:nvGrpSpPr>
        <p:grpSpPr bwMode="auto">
          <a:xfrm>
            <a:off x="0" y="1676400"/>
            <a:ext cx="2667000" cy="2438400"/>
            <a:chOff x="288" y="1072"/>
            <a:chExt cx="1680" cy="1536"/>
          </a:xfrm>
        </p:grpSpPr>
        <p:sp>
          <p:nvSpPr>
            <p:cNvPr id="15" name="Line 70"/>
            <p:cNvSpPr>
              <a:spLocks noChangeShapeType="1"/>
            </p:cNvSpPr>
            <p:nvPr/>
          </p:nvSpPr>
          <p:spPr bwMode="auto">
            <a:xfrm flipH="1">
              <a:off x="816" y="2176"/>
              <a:ext cx="1152" cy="400"/>
            </a:xfrm>
            <a:prstGeom prst="line">
              <a:avLst/>
            </a:prstGeom>
            <a:noFill/>
            <a:ln w="38100">
              <a:solidFill>
                <a:schemeClr val="bg1"/>
              </a:solidFill>
              <a:prstDash val="sysDot"/>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16" name="Line 71"/>
            <p:cNvSpPr>
              <a:spLocks noChangeShapeType="1"/>
            </p:cNvSpPr>
            <p:nvPr/>
          </p:nvSpPr>
          <p:spPr bwMode="auto">
            <a:xfrm>
              <a:off x="288" y="2176"/>
              <a:ext cx="528" cy="408"/>
            </a:xfrm>
            <a:prstGeom prst="line">
              <a:avLst/>
            </a:prstGeom>
            <a:noFill/>
            <a:ln w="38100">
              <a:solidFill>
                <a:schemeClr val="bg1"/>
              </a:solidFill>
              <a:prstDash val="sysDot"/>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17" name="Oval 72"/>
            <p:cNvSpPr>
              <a:spLocks noChangeArrowheads="1"/>
            </p:cNvSpPr>
            <p:nvPr/>
          </p:nvSpPr>
          <p:spPr bwMode="auto">
            <a:xfrm>
              <a:off x="768" y="2537"/>
              <a:ext cx="93" cy="71"/>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pic>
          <p:nvPicPr>
            <p:cNvPr id="18" name="Picture 73" descr="bul-pho-2007-079"/>
            <p:cNvPicPr>
              <a:picLocks noChangeAspect="1" noChangeArrowheads="1"/>
            </p:cNvPicPr>
            <p:nvPr/>
          </p:nvPicPr>
          <p:blipFill>
            <a:blip r:embed="rId5"/>
            <a:srcRect/>
            <a:stretch>
              <a:fillRect/>
            </a:stretch>
          </p:blipFill>
          <p:spPr bwMode="auto">
            <a:xfrm>
              <a:off x="336" y="1072"/>
              <a:ext cx="1632" cy="1088"/>
            </a:xfrm>
            <a:prstGeom prst="rect">
              <a:avLst/>
            </a:prstGeom>
            <a:noFill/>
            <a:ln w="9525">
              <a:noFill/>
              <a:miter lim="800000"/>
              <a:headEnd/>
              <a:tailEnd/>
            </a:ln>
            <a:effectLst>
              <a:outerShdw blurRad="38100" dist="38100" dir="2700000" algn="tl" rotWithShape="0">
                <a:prstClr val="black"/>
              </a:outerShdw>
            </a:effectLst>
          </p:spPr>
        </p:pic>
        <p:sp>
          <p:nvSpPr>
            <p:cNvPr id="19" name="Text Box 74"/>
            <p:cNvSpPr txBox="1">
              <a:spLocks noChangeArrowheads="1"/>
            </p:cNvSpPr>
            <p:nvPr/>
          </p:nvSpPr>
          <p:spPr bwMode="auto">
            <a:xfrm>
              <a:off x="1488" y="1168"/>
              <a:ext cx="401" cy="212"/>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fontAlgn="base" hangingPunct="0">
                <a:spcBef>
                  <a:spcPct val="0"/>
                </a:spcBef>
                <a:spcAft>
                  <a:spcPct val="0"/>
                </a:spcAft>
                <a:defRPr/>
              </a:pPr>
              <a:r>
                <a:rPr lang="de-CH" sz="1600" dirty="0" smtClean="0">
                  <a:solidFill>
                    <a:srgbClr val="EAEAEA"/>
                  </a:solidFill>
                  <a:effectLst>
                    <a:outerShdw blurRad="38100" dist="38100" dir="2700000" algn="tl" rotWithShape="0">
                      <a:prstClr val="black"/>
                    </a:outerShdw>
                  </a:effectLst>
                  <a:ea typeface="ＭＳ Ｐゴシック" pitchFamily="-111" charset="-128"/>
                  <a:cs typeface="ＭＳ Ｐゴシック" pitchFamily="-111" charset="-128"/>
                </a:rPr>
                <a:t>CMS</a:t>
              </a:r>
              <a:endParaRPr lang="de-CH" sz="2000" dirty="0">
                <a:solidFill>
                  <a:srgbClr val="EAEAEA"/>
                </a:solidFill>
                <a:effectLst>
                  <a:outerShdw blurRad="38100" dist="38100" dir="2700000" algn="tl" rotWithShape="0">
                    <a:prstClr val="black"/>
                  </a:outerShdw>
                </a:effectLst>
                <a:ea typeface="ＭＳ Ｐゴシック" pitchFamily="-111" charset="-128"/>
                <a:cs typeface="ＭＳ Ｐゴシック" pitchFamily="-111" charset="-128"/>
              </a:endParaRPr>
            </a:p>
          </p:txBody>
        </p:sp>
      </p:grpSp>
      <p:grpSp>
        <p:nvGrpSpPr>
          <p:cNvPr id="3" name="Group 75"/>
          <p:cNvGrpSpPr>
            <a:grpSpLocks/>
          </p:cNvGrpSpPr>
          <p:nvPr/>
        </p:nvGrpSpPr>
        <p:grpSpPr bwMode="auto">
          <a:xfrm>
            <a:off x="7035800" y="3733799"/>
            <a:ext cx="1955800" cy="1830388"/>
            <a:chOff x="304" y="2344"/>
            <a:chExt cx="1232" cy="1153"/>
          </a:xfrm>
        </p:grpSpPr>
        <p:sp>
          <p:nvSpPr>
            <p:cNvPr id="21" name="Oval 76"/>
            <p:cNvSpPr>
              <a:spLocks noChangeArrowheads="1"/>
            </p:cNvSpPr>
            <p:nvPr/>
          </p:nvSpPr>
          <p:spPr bwMode="auto">
            <a:xfrm>
              <a:off x="1089" y="2344"/>
              <a:ext cx="84" cy="65"/>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22" name="Line 77"/>
            <p:cNvSpPr>
              <a:spLocks noChangeShapeType="1"/>
            </p:cNvSpPr>
            <p:nvPr/>
          </p:nvSpPr>
          <p:spPr bwMode="auto">
            <a:xfrm flipV="1">
              <a:off x="336" y="2392"/>
              <a:ext cx="792" cy="192"/>
            </a:xfrm>
            <a:prstGeom prst="line">
              <a:avLst/>
            </a:prstGeom>
            <a:noFill/>
            <a:ln w="38100">
              <a:solidFill>
                <a:schemeClr val="bg1"/>
              </a:solidFill>
              <a:prstDash val="sysDot"/>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23" name="Line 78"/>
            <p:cNvSpPr>
              <a:spLocks noChangeShapeType="1"/>
            </p:cNvSpPr>
            <p:nvPr/>
          </p:nvSpPr>
          <p:spPr bwMode="auto">
            <a:xfrm flipH="1" flipV="1">
              <a:off x="1152" y="2392"/>
              <a:ext cx="384" cy="240"/>
            </a:xfrm>
            <a:prstGeom prst="line">
              <a:avLst/>
            </a:prstGeom>
            <a:noFill/>
            <a:ln w="38100">
              <a:solidFill>
                <a:schemeClr val="bg1"/>
              </a:solidFill>
              <a:prstDash val="sysDot"/>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pic>
          <p:nvPicPr>
            <p:cNvPr id="24" name="Picture 79" descr="Picture 2"/>
            <p:cNvPicPr>
              <a:picLocks noChangeAspect="1" noChangeArrowheads="1"/>
            </p:cNvPicPr>
            <p:nvPr/>
          </p:nvPicPr>
          <p:blipFill>
            <a:blip r:embed="rId6"/>
            <a:srcRect/>
            <a:stretch>
              <a:fillRect/>
            </a:stretch>
          </p:blipFill>
          <p:spPr bwMode="auto">
            <a:xfrm>
              <a:off x="304" y="2584"/>
              <a:ext cx="1232" cy="913"/>
            </a:xfrm>
            <a:prstGeom prst="rect">
              <a:avLst/>
            </a:prstGeom>
            <a:noFill/>
            <a:ln w="9525">
              <a:noFill/>
              <a:miter lim="800000"/>
              <a:headEnd/>
              <a:tailEnd/>
            </a:ln>
            <a:effectLst>
              <a:outerShdw blurRad="38100" dist="38100" dir="2700000" algn="tl" rotWithShape="0">
                <a:prstClr val="black"/>
              </a:outerShdw>
            </a:effectLst>
          </p:spPr>
        </p:pic>
        <p:sp>
          <p:nvSpPr>
            <p:cNvPr id="25" name="Text Box 80"/>
            <p:cNvSpPr txBox="1">
              <a:spLocks noChangeArrowheads="1"/>
            </p:cNvSpPr>
            <p:nvPr/>
          </p:nvSpPr>
          <p:spPr bwMode="auto">
            <a:xfrm>
              <a:off x="960" y="2611"/>
              <a:ext cx="490" cy="213"/>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fontAlgn="base" hangingPunct="0">
                <a:spcBef>
                  <a:spcPct val="0"/>
                </a:spcBef>
                <a:spcAft>
                  <a:spcPct val="0"/>
                </a:spcAft>
              </a:pPr>
              <a:r>
                <a:rPr lang="de-CH" sz="1600" dirty="0">
                  <a:solidFill>
                    <a:srgbClr val="EAEAEA"/>
                  </a:solidFill>
                  <a:effectLst>
                    <a:outerShdw blurRad="38100" dist="38100" dir="2700000" algn="tl" rotWithShape="0">
                      <a:prstClr val="black"/>
                    </a:outerShdw>
                  </a:effectLst>
                  <a:ea typeface="ＭＳ Ｐゴシック" charset="-128"/>
                </a:rPr>
                <a:t>ALICE</a:t>
              </a:r>
              <a:endParaRPr lang="de-CH" sz="2000" dirty="0">
                <a:solidFill>
                  <a:srgbClr val="EAEAEA"/>
                </a:solidFill>
                <a:effectLst>
                  <a:outerShdw blurRad="38100" dist="38100" dir="2700000" algn="tl" rotWithShape="0">
                    <a:prstClr val="black"/>
                  </a:outerShdw>
                </a:effectLst>
                <a:ea typeface="ＭＳ Ｐゴシック" charset="-128"/>
              </a:endParaRPr>
            </a:p>
          </p:txBody>
        </p:sp>
      </p:grpSp>
      <p:grpSp>
        <p:nvGrpSpPr>
          <p:cNvPr id="4" name="Group 81"/>
          <p:cNvGrpSpPr>
            <a:grpSpLocks/>
          </p:cNvGrpSpPr>
          <p:nvPr/>
        </p:nvGrpSpPr>
        <p:grpSpPr bwMode="auto">
          <a:xfrm>
            <a:off x="3886200" y="762000"/>
            <a:ext cx="2244725" cy="1978025"/>
            <a:chOff x="4224" y="1084"/>
            <a:chExt cx="1414" cy="1246"/>
          </a:xfrm>
        </p:grpSpPr>
        <p:grpSp>
          <p:nvGrpSpPr>
            <p:cNvPr id="5" name="Group 82"/>
            <p:cNvGrpSpPr>
              <a:grpSpLocks/>
            </p:cNvGrpSpPr>
            <p:nvPr/>
          </p:nvGrpSpPr>
          <p:grpSpPr bwMode="auto">
            <a:xfrm>
              <a:off x="4224" y="1104"/>
              <a:ext cx="1364" cy="1226"/>
              <a:chOff x="4224" y="1104"/>
              <a:chExt cx="1364" cy="1226"/>
            </a:xfrm>
          </p:grpSpPr>
          <p:sp>
            <p:nvSpPr>
              <p:cNvPr id="30" name="Oval 83"/>
              <p:cNvSpPr>
                <a:spLocks noChangeArrowheads="1"/>
              </p:cNvSpPr>
              <p:nvPr/>
            </p:nvSpPr>
            <p:spPr bwMode="auto">
              <a:xfrm>
                <a:off x="4977" y="2274"/>
                <a:ext cx="76" cy="56"/>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31" name="Line 84"/>
              <p:cNvSpPr>
                <a:spLocks noChangeShapeType="1"/>
              </p:cNvSpPr>
              <p:nvPr/>
            </p:nvSpPr>
            <p:spPr bwMode="auto">
              <a:xfrm>
                <a:off x="4272" y="1968"/>
                <a:ext cx="743" cy="344"/>
              </a:xfrm>
              <a:prstGeom prst="line">
                <a:avLst/>
              </a:prstGeom>
              <a:noFill/>
              <a:ln w="38100">
                <a:solidFill>
                  <a:schemeClr val="bg1"/>
                </a:solidFill>
                <a:prstDash val="sysDot"/>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32" name="Line 85"/>
              <p:cNvSpPr>
                <a:spLocks noChangeShapeType="1"/>
              </p:cNvSpPr>
              <p:nvPr/>
            </p:nvSpPr>
            <p:spPr bwMode="auto">
              <a:xfrm flipH="1">
                <a:off x="5015" y="1968"/>
                <a:ext cx="553" cy="344"/>
              </a:xfrm>
              <a:prstGeom prst="line">
                <a:avLst/>
              </a:prstGeom>
              <a:noFill/>
              <a:ln w="38100">
                <a:solidFill>
                  <a:schemeClr val="bg1"/>
                </a:solidFill>
                <a:prstDash val="sysDot"/>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pic>
            <p:nvPicPr>
              <p:cNvPr id="33" name="Picture 86" descr="Picture 3"/>
              <p:cNvPicPr>
                <a:picLocks noChangeAspect="1" noChangeArrowheads="1"/>
              </p:cNvPicPr>
              <p:nvPr/>
            </p:nvPicPr>
            <p:blipFill>
              <a:blip r:embed="rId7"/>
              <a:srcRect/>
              <a:stretch>
                <a:fillRect/>
              </a:stretch>
            </p:blipFill>
            <p:spPr bwMode="auto">
              <a:xfrm>
                <a:off x="4224" y="1104"/>
                <a:ext cx="1364" cy="867"/>
              </a:xfrm>
              <a:prstGeom prst="rect">
                <a:avLst/>
              </a:prstGeom>
              <a:noFill/>
              <a:ln w="9525">
                <a:noFill/>
                <a:miter lim="800000"/>
                <a:headEnd/>
                <a:tailEnd/>
              </a:ln>
              <a:effectLst>
                <a:outerShdw blurRad="50800" dist="38100" dir="2700000">
                  <a:srgbClr val="000000"/>
                </a:outerShdw>
              </a:effectLst>
            </p:spPr>
          </p:pic>
        </p:grpSp>
        <p:sp>
          <p:nvSpPr>
            <p:cNvPr id="28" name="Rectangle 87"/>
            <p:cNvSpPr>
              <a:spLocks noChangeArrowheads="1"/>
            </p:cNvSpPr>
            <p:nvPr/>
          </p:nvSpPr>
          <p:spPr bwMode="auto">
            <a:xfrm>
              <a:off x="5208" y="1104"/>
              <a:ext cx="384" cy="192"/>
            </a:xfrm>
            <a:prstGeom prst="rect">
              <a:avLst/>
            </a:prstGeom>
            <a:gradFill rotWithShape="0">
              <a:gsLst>
                <a:gs pos="0">
                  <a:srgbClr val="C89A09"/>
                </a:gs>
                <a:gs pos="100000">
                  <a:srgbClr val="D3D90D"/>
                </a:gs>
              </a:gsLst>
              <a:lin ang="5400000" scaled="1"/>
            </a:gradFill>
            <a:ln w="9525">
              <a:noFill/>
              <a:miter lim="800000"/>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29" name="Text Box 88"/>
            <p:cNvSpPr txBox="1">
              <a:spLocks noChangeArrowheads="1"/>
            </p:cNvSpPr>
            <p:nvPr/>
          </p:nvSpPr>
          <p:spPr bwMode="auto">
            <a:xfrm>
              <a:off x="5184" y="1084"/>
              <a:ext cx="454" cy="212"/>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fontAlgn="base" hangingPunct="0">
                <a:spcBef>
                  <a:spcPct val="0"/>
                </a:spcBef>
                <a:spcAft>
                  <a:spcPct val="0"/>
                </a:spcAft>
                <a:defRPr/>
              </a:pPr>
              <a:r>
                <a:rPr lang="de-CH" sz="1600" dirty="0" err="1">
                  <a:solidFill>
                    <a:srgbClr val="EAEAEA"/>
                  </a:solidFill>
                  <a:effectLst>
                    <a:outerShdw blurRad="38100" dist="38100" dir="2700000" algn="tl">
                      <a:srgbClr val="000000">
                        <a:alpha val="43137"/>
                      </a:srgbClr>
                    </a:outerShdw>
                  </a:effectLst>
                  <a:ea typeface="ＭＳ Ｐゴシック" pitchFamily="-111" charset="-128"/>
                  <a:cs typeface="ＭＳ Ｐゴシック" pitchFamily="-111" charset="-128"/>
                </a:rPr>
                <a:t>LHCb</a:t>
              </a:r>
              <a:endParaRPr lang="de-CH" sz="2000" dirty="0">
                <a:solidFill>
                  <a:srgbClr val="EAEAEA"/>
                </a:solidFill>
                <a:effectLst>
                  <a:outerShdw blurRad="38100" dist="38100" dir="2700000" algn="tl">
                    <a:srgbClr val="000000">
                      <a:alpha val="43137"/>
                    </a:srgbClr>
                  </a:outerShdw>
                </a:effectLst>
                <a:ea typeface="ＭＳ Ｐゴシック" pitchFamily="-111" charset="-128"/>
                <a:cs typeface="ＭＳ Ｐゴシック" pitchFamily="-111" charset="-128"/>
              </a:endParaRPr>
            </a:p>
          </p:txBody>
        </p:sp>
      </p:grpSp>
      <p:grpSp>
        <p:nvGrpSpPr>
          <p:cNvPr id="7" name="Group 89"/>
          <p:cNvGrpSpPr>
            <a:grpSpLocks/>
          </p:cNvGrpSpPr>
          <p:nvPr/>
        </p:nvGrpSpPr>
        <p:grpSpPr bwMode="auto">
          <a:xfrm>
            <a:off x="6477001" y="761999"/>
            <a:ext cx="2667002" cy="2286000"/>
            <a:chOff x="3408" y="2112"/>
            <a:chExt cx="1680" cy="1440"/>
          </a:xfrm>
        </p:grpSpPr>
        <p:grpSp>
          <p:nvGrpSpPr>
            <p:cNvPr id="11" name="Group 90"/>
            <p:cNvGrpSpPr>
              <a:grpSpLocks/>
            </p:cNvGrpSpPr>
            <p:nvPr/>
          </p:nvGrpSpPr>
          <p:grpSpPr bwMode="auto">
            <a:xfrm>
              <a:off x="3408" y="2112"/>
              <a:ext cx="1680" cy="1440"/>
              <a:chOff x="3408" y="2112"/>
              <a:chExt cx="1680" cy="1440"/>
            </a:xfrm>
          </p:grpSpPr>
          <p:sp>
            <p:nvSpPr>
              <p:cNvPr id="38" name="Oval 91"/>
              <p:cNvSpPr>
                <a:spLocks noChangeArrowheads="1"/>
              </p:cNvSpPr>
              <p:nvPr/>
            </p:nvSpPr>
            <p:spPr bwMode="auto">
              <a:xfrm>
                <a:off x="3669" y="3492"/>
                <a:ext cx="75" cy="60"/>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39" name="Line 92"/>
              <p:cNvSpPr>
                <a:spLocks noChangeShapeType="1"/>
              </p:cNvSpPr>
              <p:nvPr/>
            </p:nvSpPr>
            <p:spPr bwMode="auto">
              <a:xfrm flipH="1" flipV="1">
                <a:off x="3456" y="3168"/>
                <a:ext cx="240" cy="288"/>
              </a:xfrm>
              <a:prstGeom prst="line">
                <a:avLst/>
              </a:prstGeom>
              <a:noFill/>
              <a:ln w="38100">
                <a:solidFill>
                  <a:schemeClr val="bg1"/>
                </a:solidFill>
                <a:prstDash val="sysDot"/>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sp>
            <p:nvSpPr>
              <p:cNvPr id="40" name="Line 93"/>
              <p:cNvSpPr>
                <a:spLocks noChangeShapeType="1"/>
              </p:cNvSpPr>
              <p:nvPr/>
            </p:nvSpPr>
            <p:spPr bwMode="auto">
              <a:xfrm flipV="1">
                <a:off x="3696" y="3168"/>
                <a:ext cx="1392" cy="336"/>
              </a:xfrm>
              <a:prstGeom prst="line">
                <a:avLst/>
              </a:prstGeom>
              <a:noFill/>
              <a:ln w="38100">
                <a:solidFill>
                  <a:schemeClr val="bg1"/>
                </a:solidFill>
                <a:prstDash val="sysDot"/>
                <a:round/>
                <a:headEnd/>
                <a:tailEnd/>
              </a:ln>
            </p:spPr>
            <p:txBody>
              <a:bodyPr wrap="none" anchor="ctr">
                <a:prstTxWarp prst="textNoShape">
                  <a:avLst/>
                </a:prstTxWarp>
              </a:bodyPr>
              <a:lstStyle/>
              <a:p>
                <a:pPr fontAlgn="base">
                  <a:spcBef>
                    <a:spcPct val="0"/>
                  </a:spcBef>
                  <a:spcAft>
                    <a:spcPct val="0"/>
                  </a:spcAft>
                </a:pPr>
                <a:endParaRPr lang="en-US" sz="2400">
                  <a:solidFill>
                    <a:srgbClr val="000000"/>
                  </a:solidFill>
                  <a:latin typeface="Arial" charset="0"/>
                  <a:ea typeface="ＭＳ Ｐゴシック" charset="-128"/>
                </a:endParaRPr>
              </a:p>
            </p:txBody>
          </p:sp>
          <p:pic>
            <p:nvPicPr>
              <p:cNvPr id="41" name="Picture 94" descr="0511013_01"/>
              <p:cNvPicPr>
                <a:picLocks noChangeAspect="1" noChangeArrowheads="1"/>
              </p:cNvPicPr>
              <p:nvPr/>
            </p:nvPicPr>
            <p:blipFill>
              <a:blip r:embed="rId8"/>
              <a:srcRect/>
              <a:stretch>
                <a:fillRect/>
              </a:stretch>
            </p:blipFill>
            <p:spPr bwMode="auto">
              <a:xfrm>
                <a:off x="3408" y="2112"/>
                <a:ext cx="1632" cy="1063"/>
              </a:xfrm>
              <a:prstGeom prst="rect">
                <a:avLst/>
              </a:prstGeom>
              <a:noFill/>
              <a:ln w="9525">
                <a:noFill/>
                <a:miter lim="800000"/>
                <a:headEnd/>
                <a:tailEnd/>
              </a:ln>
              <a:effectLst>
                <a:outerShdw blurRad="38100" dist="38100" dir="2700000" algn="tl" rotWithShape="0">
                  <a:prstClr val="black"/>
                </a:outerShdw>
              </a:effectLst>
            </p:spPr>
          </p:pic>
        </p:grpSp>
        <p:sp>
          <p:nvSpPr>
            <p:cNvPr id="37" name="Text Box 96"/>
            <p:cNvSpPr txBox="1">
              <a:spLocks noChangeArrowheads="1"/>
            </p:cNvSpPr>
            <p:nvPr/>
          </p:nvSpPr>
          <p:spPr bwMode="auto">
            <a:xfrm>
              <a:off x="4464" y="2928"/>
              <a:ext cx="516" cy="213"/>
            </a:xfrm>
            <a:prstGeom prst="rect">
              <a:avLst/>
            </a:prstGeom>
            <a:solidFill>
              <a:srgbClr val="7AA5BF"/>
            </a:solid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fontAlgn="base" hangingPunct="0">
                <a:spcBef>
                  <a:spcPct val="0"/>
                </a:spcBef>
                <a:spcAft>
                  <a:spcPct val="0"/>
                </a:spcAft>
              </a:pPr>
              <a:r>
                <a:rPr lang="de-CH" sz="1600" dirty="0">
                  <a:solidFill>
                    <a:srgbClr val="FFFFFF"/>
                  </a:solidFill>
                  <a:effectLst>
                    <a:outerShdw blurRad="38100" dist="38100" dir="2700000" algn="tl" rotWithShape="0">
                      <a:prstClr val="black"/>
                    </a:outerShdw>
                  </a:effectLst>
                  <a:ea typeface="ＭＳ Ｐゴシック" charset="-128"/>
                </a:rPr>
                <a:t>ATLAS</a:t>
              </a:r>
            </a:p>
          </p:txBody>
        </p:sp>
      </p:grpSp>
      <p:pic>
        <p:nvPicPr>
          <p:cNvPr id="35" name="Picture 34" descr="cern_logo_1.png"/>
          <p:cNvPicPr>
            <a:picLocks noChangeAspect="1"/>
          </p:cNvPicPr>
          <p:nvPr/>
        </p:nvPicPr>
        <p:blipFill>
          <a:blip r:embed="rId9"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extLst>
      <p:ext uri="{BB962C8B-B14F-4D97-AF65-F5344CB8AC3E}">
        <p14:creationId xmlns:p14="http://schemas.microsoft.com/office/powerpoint/2010/main" val="590198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ppt_h/2"/>
                                          </p:val>
                                        </p:tav>
                                        <p:tav tm="100000">
                                          <p:val>
                                            <p:strVal val="#ppt_y"/>
                                          </p:val>
                                        </p:tav>
                                      </p:tavLst>
                                    </p:anim>
                                    <p:anim calcmode="lin" valueType="num">
                                      <p:cBhvr>
                                        <p:cTn id="14" dur="1000" fill="hold"/>
                                        <p:tgtEl>
                                          <p:spTgt spid="7"/>
                                        </p:tgtEl>
                                        <p:attrNameLst>
                                          <p:attrName>ppt_w</p:attrName>
                                        </p:attrNameLst>
                                      </p:cBhvr>
                                      <p:tavLst>
                                        <p:tav tm="0">
                                          <p:val>
                                            <p:strVal val="#ppt_w"/>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000"/>
                            </p:stCondLst>
                            <p:childTnLst>
                              <p:par>
                                <p:cTn id="17" presetID="17"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ppt_h/2"/>
                                          </p:val>
                                        </p:tav>
                                        <p:tav tm="100000">
                                          <p:val>
                                            <p:strVal val="#ppt_y"/>
                                          </p:val>
                                        </p:tav>
                                      </p:tavLst>
                                    </p:anim>
                                    <p:anim calcmode="lin" valueType="num">
                                      <p:cBhvr>
                                        <p:cTn id="21" dur="1000" fill="hold"/>
                                        <p:tgtEl>
                                          <p:spTgt spid="2"/>
                                        </p:tgtEl>
                                        <p:attrNameLst>
                                          <p:attrName>ppt_w</p:attrName>
                                        </p:attrNameLst>
                                      </p:cBhvr>
                                      <p:tavLst>
                                        <p:tav tm="0">
                                          <p:val>
                                            <p:strVal val="#ppt_w"/>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17" presetClass="entr" presetSubtype="4"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ppt_h/2"/>
                                          </p:val>
                                        </p:tav>
                                        <p:tav tm="100000">
                                          <p:val>
                                            <p:strVal val="#ppt_y"/>
                                          </p:val>
                                        </p:tav>
                                      </p:tavLst>
                                    </p:anim>
                                    <p:anim calcmode="lin" valueType="num">
                                      <p:cBhvr>
                                        <p:cTn id="28" dur="1000" fill="hold"/>
                                        <p:tgtEl>
                                          <p:spTgt spid="4"/>
                                        </p:tgtEl>
                                        <p:attrNameLst>
                                          <p:attrName>ppt_w</p:attrName>
                                        </p:attrNameLst>
                                      </p:cBhvr>
                                      <p:tavLst>
                                        <p:tav tm="0">
                                          <p:val>
                                            <p:strVal val="#ppt_w"/>
                                          </p:val>
                                        </p:tav>
                                        <p:tav tm="100000">
                                          <p:val>
                                            <p:strVal val="#ppt_w"/>
                                          </p:val>
                                        </p:tav>
                                      </p:tavLst>
                                    </p:anim>
                                    <p:anim calcmode="lin" valueType="num">
                                      <p:cBhvr>
                                        <p:cTn id="29" dur="1000" fill="hold"/>
                                        <p:tgtEl>
                                          <p:spTgt spid="4"/>
                                        </p:tgtEl>
                                        <p:attrNameLst>
                                          <p:attrName>ppt_h</p:attrName>
                                        </p:attrNameLst>
                                      </p:cBhvr>
                                      <p:tavLst>
                                        <p:tav tm="0">
                                          <p:val>
                                            <p:fltVal val="0"/>
                                          </p:val>
                                        </p:tav>
                                        <p:tav tm="100000">
                                          <p:val>
                                            <p:strVal val="#ppt_h"/>
                                          </p:val>
                                        </p:tav>
                                      </p:tavLst>
                                    </p:anim>
                                  </p:childTnLst>
                                </p:cTn>
                              </p:par>
                            </p:childTnLst>
                          </p:cTn>
                        </p:par>
                        <p:par>
                          <p:cTn id="30" fill="hold">
                            <p:stCondLst>
                              <p:cond delay="3000"/>
                            </p:stCondLst>
                            <p:childTnLst>
                              <p:par>
                                <p:cTn id="31" presetID="17" presetClass="entr" presetSubtype="1"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ppt_h/2"/>
                                          </p:val>
                                        </p:tav>
                                        <p:tav tm="100000">
                                          <p:val>
                                            <p:strVal val="#ppt_y"/>
                                          </p:val>
                                        </p:tav>
                                      </p:tavLst>
                                    </p:anim>
                                    <p:anim calcmode="lin" valueType="num">
                                      <p:cBhvr>
                                        <p:cTn id="35" dur="1000" fill="hold"/>
                                        <p:tgtEl>
                                          <p:spTgt spid="3"/>
                                        </p:tgtEl>
                                        <p:attrNameLst>
                                          <p:attrName>ppt_w</p:attrName>
                                        </p:attrNameLst>
                                      </p:cBhvr>
                                      <p:tavLst>
                                        <p:tav tm="0">
                                          <p:val>
                                            <p:strVal val="#ppt_w"/>
                                          </p:val>
                                        </p:tav>
                                        <p:tav tm="100000">
                                          <p:val>
                                            <p:strVal val="#ppt_w"/>
                                          </p:val>
                                        </p:tav>
                                      </p:tavLst>
                                    </p:anim>
                                    <p:anim calcmode="lin" valueType="num">
                                      <p:cBhvr>
                                        <p:cTn id="36" dur="10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115616" y="138698"/>
            <a:ext cx="8280920" cy="553998"/>
          </a:xfrm>
          <a:prstGeom prst="rect">
            <a:avLst/>
          </a:prstGeom>
          <a:noFill/>
          <a:ln>
            <a:noFill/>
          </a:ln>
          <a:effectLst>
            <a:outerShdw blurRad="38100" dist="38100" dir="2700000" algn="tl" rotWithShape="0">
              <a:prstClr val="black"/>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en-US" sz="3000" kern="0" dirty="0" smtClean="0">
                <a:solidFill>
                  <a:srgbClr val="FFFFFF"/>
                </a:solidFill>
                <a:effectLst>
                  <a:outerShdw blurRad="50800" dist="38100" dir="2700000" algn="tl" rotWithShape="0">
                    <a:srgbClr val="000000"/>
                  </a:outerShdw>
                </a:effectLst>
                <a:ea typeface="ＭＳ Ｐゴシック" charset="-128"/>
                <a:cs typeface="Arial"/>
              </a:rPr>
              <a:t>The highlight of a remarkable year 2012</a:t>
            </a:r>
          </a:p>
        </p:txBody>
      </p:sp>
      <p:pic>
        <p:nvPicPr>
          <p:cNvPr id="5" name="Content Placeholder 3"/>
          <p:cNvPicPr preferRelativeResize="0">
            <a:picLocks noChangeAspect="1" noChangeArrowheads="1"/>
          </p:cNvPicPr>
          <p:nvPr/>
        </p:nvPicPr>
        <p:blipFill>
          <a:blip r:embed="rId2" cstate="email">
            <a:extLst>
              <a:ext uri="{28A0092B-C50C-407E-A947-70E740481C1C}">
                <a14:useLocalDpi xmlns:a14="http://schemas.microsoft.com/office/drawing/2010/main" val="0"/>
              </a:ext>
            </a:extLst>
          </a:blip>
          <a:srcRect t="871" b="871"/>
          <a:stretch>
            <a:fillRect/>
          </a:stretch>
        </p:blipFill>
        <p:spPr>
          <a:xfrm>
            <a:off x="461392" y="836712"/>
            <a:ext cx="4038600" cy="5334000"/>
          </a:xfrm>
          <a:prstGeom prst="rect">
            <a:avLst/>
          </a:prstGeom>
          <a:ln>
            <a:solidFill>
              <a:schemeClr val="tx1"/>
            </a:solidFill>
            <a:miter lim="800000"/>
            <a:headEnd/>
            <a:tailEnd/>
          </a:ln>
          <a:effectLst>
            <a:innerShdw blurRad="63500" dist="50800" dir="2700000">
              <a:prstClr val="black">
                <a:alpha val="50000"/>
              </a:prstClr>
            </a:innerShdw>
          </a:effectLst>
        </p:spPr>
      </p:pic>
      <p:pic>
        <p:nvPicPr>
          <p:cNvPr id="6" name="Picture 5" descr="economist p1.jpg"/>
          <p:cNvPicPr>
            <a:picLocks noChangeAspect="1"/>
          </p:cNvPicPr>
          <p:nvPr/>
        </p:nvPicPr>
        <p:blipFill rotWithShape="1">
          <a:blip r:embed="rId3"/>
          <a:srcRect t="3979" r="3195"/>
          <a:stretch/>
        </p:blipFill>
        <p:spPr>
          <a:xfrm>
            <a:off x="4716016" y="836712"/>
            <a:ext cx="4142234" cy="5328591"/>
          </a:xfrm>
          <a:prstGeom prst="rect">
            <a:avLst/>
          </a:prstGeom>
          <a:ln>
            <a:solidFill>
              <a:srgbClr val="000000"/>
            </a:solidFill>
          </a:ln>
          <a:effectLst>
            <a:innerShdw blurRad="63500" dist="50800" dir="2700000">
              <a:prstClr val="black">
                <a:alpha val="50000"/>
              </a:prstClr>
            </a:innerShdw>
          </a:effectLst>
        </p:spPr>
      </p:pic>
    </p:spTree>
    <p:extLst>
      <p:ext uri="{BB962C8B-B14F-4D97-AF65-F5344CB8AC3E}">
        <p14:creationId xmlns:p14="http://schemas.microsoft.com/office/powerpoint/2010/main" val="858360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 calcmode="lin" valueType="num">
                                      <p:cBhvr>
                                        <p:cTn id="14" dur="1000" fill="hold"/>
                                        <p:tgtEl>
                                          <p:spTgt spid="6"/>
                                        </p:tgtEl>
                                        <p:attrNameLst>
                                          <p:attrName>style.rotation</p:attrName>
                                        </p:attrNameLst>
                                      </p:cBhvr>
                                      <p:tavLst>
                                        <p:tav tm="0">
                                          <p:val>
                                            <p:fltVal val="90"/>
                                          </p:val>
                                        </p:tav>
                                        <p:tav tm="100000">
                                          <p:val>
                                            <p:fltVal val="0"/>
                                          </p:val>
                                        </p:tav>
                                      </p:tavLst>
                                    </p:anim>
                                    <p:animEffect transition="in" filter="fade">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ERN60ans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80DEF94B4061149A673EC5ADB630AAF" ma:contentTypeVersion="0" ma:contentTypeDescription="Create a new document." ma:contentTypeScope="" ma:versionID="6d43d3da3791b14f568a9fdd24dadd3e">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CB58226-C307-439A-A5D0-3D8E33C6D7CB}">
  <ds:schemaRefs>
    <ds:schemaRef ds:uri="http://purl.org/dc/elements/1.1/"/>
    <ds:schemaRef ds:uri="http://purl.org/dc/terms/"/>
    <ds:schemaRef ds:uri="http://schemas.microsoft.com/office/2006/metadata/properties"/>
    <ds:schemaRef ds:uri="http://schemas.microsoft.com/office/2006/documentManagement/types"/>
    <ds:schemaRef ds:uri="http://schemas.microsoft.com/office/infopath/2007/PartnerControls"/>
    <ds:schemaRef ds:uri="http://www.w3.org/XML/1998/namespace"/>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983B21EA-3A3A-4336-B7F1-F28C3C27B39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EB174653-876C-4C43-958A-56ED7DAC092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CERN60ans4-3</Template>
  <TotalTime>86</TotalTime>
  <Words>745</Words>
  <Application>Microsoft Office PowerPoint</Application>
  <PresentationFormat>On-screen Show (4:3)</PresentationFormat>
  <Paragraphs>205</Paragraphs>
  <Slides>18</Slides>
  <Notes>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18</vt:i4>
      </vt:variant>
    </vt:vector>
  </HeadingPairs>
  <TitlesOfParts>
    <vt:vector size="26" baseType="lpstr">
      <vt:lpstr>MS PGothic</vt:lpstr>
      <vt:lpstr>Arial</vt:lpstr>
      <vt:lpstr>Calibri</vt:lpstr>
      <vt:lpstr>Helvetica</vt:lpstr>
      <vt:lpstr>Monotype Sorts</vt:lpstr>
      <vt:lpstr>Wingdings</vt:lpstr>
      <vt:lpstr>CERN60ans4-3</vt:lpstr>
      <vt:lpstr>Bold Stripes</vt:lpstr>
      <vt:lpstr>PowerPoint Presentation</vt:lpstr>
      <vt:lpstr>PowerPoint Presentation</vt:lpstr>
      <vt:lpstr>The Mission of CERN</vt:lpstr>
      <vt:lpstr>PowerPoint Presentation</vt:lpstr>
      <vt:lpstr>PowerPoint Presentation</vt:lpstr>
      <vt:lpstr>PowerPoint Presentation</vt:lpstr>
      <vt:lpstr>PowerPoint Presentation</vt:lpstr>
      <vt:lpstr>PowerPoint Presentation</vt:lpstr>
      <vt:lpstr>PowerPoint Presentation</vt:lpstr>
      <vt:lpstr>Englert – Higgs – Brout mechanism 2013 Nobel Prize</vt:lpstr>
      <vt:lpstr>HL-LHC Project Plan</vt:lpstr>
      <vt:lpstr>HL-LHC magnets – Nb3Sn</vt:lpstr>
      <vt:lpstr>HL-LHC magnet zoo</vt:lpstr>
      <vt:lpstr>A timeline for HL-LHC and beyond</vt:lpstr>
      <vt:lpstr>The FCC playground</vt:lpstr>
      <vt:lpstr>CERN Large Magnet Facility</vt:lpstr>
      <vt:lpstr>The CERN approach</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savary</dc:creator>
  <cp:lastModifiedBy>Friedrich Lackner</cp:lastModifiedBy>
  <cp:revision>17</cp:revision>
  <dcterms:created xsi:type="dcterms:W3CDTF">2014-10-27T21:26:14Z</dcterms:created>
  <dcterms:modified xsi:type="dcterms:W3CDTF">2015-06-10T06:12:03Z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0x010100A80DEF94B4061149A673EC5ADB630AAF</vt:lpwstr>
  </property>
</Properties>
</file>