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0"/>
  </p:notesMasterIdLst>
  <p:sldIdLst>
    <p:sldId id="256" r:id="rId2"/>
    <p:sldId id="315" r:id="rId3"/>
    <p:sldId id="317" r:id="rId4"/>
    <p:sldId id="320" r:id="rId5"/>
    <p:sldId id="322" r:id="rId6"/>
    <p:sldId id="318" r:id="rId7"/>
    <p:sldId id="319" r:id="rId8"/>
    <p:sldId id="323" r:id="rId9"/>
    <p:sldId id="325" r:id="rId10"/>
    <p:sldId id="280" r:id="rId11"/>
    <p:sldId id="328" r:id="rId12"/>
    <p:sldId id="321" r:id="rId13"/>
    <p:sldId id="327" r:id="rId14"/>
    <p:sldId id="331" r:id="rId15"/>
    <p:sldId id="330" r:id="rId16"/>
    <p:sldId id="324" r:id="rId17"/>
    <p:sldId id="329" r:id="rId18"/>
    <p:sldId id="326" r:id="rId19"/>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0088"/>
    <a:srgbClr val="FB5337"/>
    <a:srgbClr val="72FE75"/>
    <a:srgbClr val="772B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47" autoAdjust="0"/>
    <p:restoredTop sz="94676" autoAdjust="0"/>
  </p:normalViewPr>
  <p:slideViewPr>
    <p:cSldViewPr>
      <p:cViewPr varScale="1">
        <p:scale>
          <a:sx n="117" d="100"/>
          <a:sy n="117" d="100"/>
        </p:scale>
        <p:origin x="-1140" y="-1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3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Vol018</c:v>
                </c:pt>
              </c:strCache>
            </c:strRef>
          </c:tx>
          <c:invertIfNegative val="0"/>
          <c:cat>
            <c:strRef>
              <c:f>Sheet1!$A$2:$A$3</c:f>
              <c:strCache>
                <c:ptCount val="1"/>
                <c:pt idx="0">
                  <c:v>FESA -j</c:v>
                </c:pt>
              </c:strCache>
            </c:strRef>
          </c:cat>
          <c:val>
            <c:numRef>
              <c:f>Sheet1!$B$2:$B$3</c:f>
              <c:numCache>
                <c:formatCode>General</c:formatCode>
                <c:ptCount val="2"/>
                <c:pt idx="0">
                  <c:v>5.2</c:v>
                </c:pt>
              </c:numCache>
            </c:numRef>
          </c:val>
        </c:ser>
        <c:ser>
          <c:idx val="1"/>
          <c:order val="1"/>
          <c:tx>
            <c:strRef>
              <c:f>Sheet1!$C$1</c:f>
              <c:strCache>
                <c:ptCount val="1"/>
                <c:pt idx="0">
                  <c:v>vml210</c:v>
                </c:pt>
              </c:strCache>
            </c:strRef>
          </c:tx>
          <c:invertIfNegative val="0"/>
          <c:cat>
            <c:strRef>
              <c:f>Sheet1!$A$2:$A$3</c:f>
              <c:strCache>
                <c:ptCount val="1"/>
                <c:pt idx="0">
                  <c:v>FESA -j</c:v>
                </c:pt>
              </c:strCache>
            </c:strRef>
          </c:cat>
          <c:val>
            <c:numRef>
              <c:f>Sheet1!$C$2:$C$3</c:f>
              <c:numCache>
                <c:formatCode>General</c:formatCode>
                <c:ptCount val="2"/>
                <c:pt idx="0">
                  <c:v>8.1999999999999993</c:v>
                </c:pt>
              </c:numCache>
            </c:numRef>
          </c:val>
        </c:ser>
        <c:ser>
          <c:idx val="2"/>
          <c:order val="2"/>
          <c:tx>
            <c:strRef>
              <c:f>Sheet1!$D$1</c:f>
              <c:strCache>
                <c:ptCount val="1"/>
                <c:pt idx="0">
                  <c:v>bob08</c:v>
                </c:pt>
              </c:strCache>
            </c:strRef>
          </c:tx>
          <c:invertIfNegative val="0"/>
          <c:cat>
            <c:strRef>
              <c:f>Sheet1!$A$2:$A$3</c:f>
              <c:strCache>
                <c:ptCount val="1"/>
                <c:pt idx="0">
                  <c:v>FESA -j</c:v>
                </c:pt>
              </c:strCache>
            </c:strRef>
          </c:cat>
          <c:val>
            <c:numRef>
              <c:f>Sheet1!$D$2:$D$3</c:f>
              <c:numCache>
                <c:formatCode>General</c:formatCode>
                <c:ptCount val="2"/>
                <c:pt idx="0">
                  <c:v>5.3</c:v>
                </c:pt>
              </c:numCache>
            </c:numRef>
          </c:val>
        </c:ser>
        <c:dLbls>
          <c:showLegendKey val="0"/>
          <c:showVal val="0"/>
          <c:showCatName val="0"/>
          <c:showSerName val="0"/>
          <c:showPercent val="0"/>
          <c:showBubbleSize val="0"/>
        </c:dLbls>
        <c:gapWidth val="150"/>
        <c:axId val="119814400"/>
        <c:axId val="119828480"/>
      </c:barChart>
      <c:catAx>
        <c:axId val="119814400"/>
        <c:scaling>
          <c:orientation val="minMax"/>
        </c:scaling>
        <c:delete val="0"/>
        <c:axPos val="b"/>
        <c:majorTickMark val="out"/>
        <c:minorTickMark val="none"/>
        <c:tickLblPos val="nextTo"/>
        <c:crossAx val="119828480"/>
        <c:crosses val="autoZero"/>
        <c:auto val="1"/>
        <c:lblAlgn val="ctr"/>
        <c:lblOffset val="100"/>
        <c:noMultiLvlLbl val="0"/>
      </c:catAx>
      <c:valAx>
        <c:axId val="119828480"/>
        <c:scaling>
          <c:orientation val="minMax"/>
        </c:scaling>
        <c:delete val="0"/>
        <c:axPos val="l"/>
        <c:majorGridlines/>
        <c:numFmt formatCode="General" sourceLinked="1"/>
        <c:majorTickMark val="out"/>
        <c:minorTickMark val="none"/>
        <c:tickLblPos val="nextTo"/>
        <c:crossAx val="119814400"/>
        <c:crosses val="autoZero"/>
        <c:crossBetween val="between"/>
      </c:valAx>
    </c:plotArea>
    <c:legend>
      <c:legendPos val="r"/>
      <c:layout>
        <c:manualLayout>
          <c:xMode val="edge"/>
          <c:yMode val="edge"/>
          <c:x val="0.83997686400212002"/>
          <c:y val="0.27654777557836863"/>
          <c:w val="0.15119773031876624"/>
          <c:h val="0.34027520772927222"/>
        </c:manualLayout>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35DF72-FEAC-46DA-BB92-4B869EC0FAD9}" type="datetimeFigureOut">
              <a:rPr lang="en-GB" smtClean="0"/>
              <a:t>27/05/2015</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5D64C9-1D57-42CB-A93F-3536C143BFE5}" type="slidenum">
              <a:rPr lang="en-GB" smtClean="0"/>
              <a:t>‹#›</a:t>
            </a:fld>
            <a:endParaRPr lang="en-GB"/>
          </a:p>
        </p:txBody>
      </p:sp>
    </p:spTree>
    <p:extLst>
      <p:ext uri="{BB962C8B-B14F-4D97-AF65-F5344CB8AC3E}">
        <p14:creationId xmlns:p14="http://schemas.microsoft.com/office/powerpoint/2010/main" val="201752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E187F8F-C9EE-47FD-9290-3E1CACA94C11}" type="slidenum">
              <a:rPr lang="en-GB" smtClean="0"/>
              <a:t>12</a:t>
            </a:fld>
            <a:endParaRPr lang="en-GB"/>
          </a:p>
        </p:txBody>
      </p:sp>
    </p:spTree>
    <p:extLst>
      <p:ext uri="{BB962C8B-B14F-4D97-AF65-F5344CB8AC3E}">
        <p14:creationId xmlns:p14="http://schemas.microsoft.com/office/powerpoint/2010/main" val="3563473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AE8C0B9-CFE7-48F3-87DD-7565217C4C8A}" type="datetime1">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593C5-4976-422E-8687-4EDD5888EC5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15416"/>
            <a:ext cx="9906000" cy="6858000"/>
          </a:xfrm>
          <a:prstGeom prst="rect">
            <a:avLst/>
          </a:prstGeom>
        </p:spPr>
      </p:pic>
    </p:spTree>
    <p:extLst>
      <p:ext uri="{BB962C8B-B14F-4D97-AF65-F5344CB8AC3E}">
        <p14:creationId xmlns:p14="http://schemas.microsoft.com/office/powerpoint/2010/main" val="37683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794DC8-CF2A-4E19-AD75-2BB6F8689D10}" type="datetime1">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750615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111E026-0BE4-40A1-B421-F73D149FA75B}" type="datetime1">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3731413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E73DBC-F494-417F-AC34-D94003123306}" type="datetime1">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593C5-4976-422E-8687-4EDD5888EC5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460" cy="6858000"/>
          </a:xfrm>
          <a:prstGeom prst="rect">
            <a:avLst/>
          </a:prstGeom>
        </p:spPr>
      </p:pic>
      <p:sp>
        <p:nvSpPr>
          <p:cNvPr id="8" name="Title 1"/>
          <p:cNvSpPr txBox="1">
            <a:spLocks/>
          </p:cNvSpPr>
          <p:nvPr userDrawn="1"/>
        </p:nvSpPr>
        <p:spPr>
          <a:xfrm>
            <a:off x="3872881" y="116632"/>
            <a:ext cx="7482036"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b="1" dirty="0" smtClean="0">
                <a:solidFill>
                  <a:schemeClr val="tx1">
                    <a:lumMod val="75000"/>
                    <a:lumOff val="25000"/>
                  </a:schemeClr>
                </a:solidFill>
              </a:rPr>
              <a:t>Virtualization</a:t>
            </a:r>
            <a:r>
              <a:rPr lang="en-US" sz="2500" b="1" dirty="0" smtClean="0">
                <a:solidFill>
                  <a:schemeClr val="tx1">
                    <a:lumMod val="85000"/>
                    <a:lumOff val="15000"/>
                  </a:schemeClr>
                </a:solidFill>
              </a:rPr>
              <a:t> </a:t>
            </a:r>
            <a:r>
              <a:rPr lang="en-US" sz="2500" dirty="0" smtClean="0">
                <a:solidFill>
                  <a:srgbClr val="00B050"/>
                </a:solidFill>
              </a:rPr>
              <a:t>Flash </a:t>
            </a:r>
            <a:r>
              <a:rPr lang="en-US" sz="2500" dirty="0" smtClean="0">
                <a:solidFill>
                  <a:srgbClr val="920088"/>
                </a:solidFill>
              </a:rPr>
              <a:t>News</a:t>
            </a:r>
            <a:r>
              <a:rPr lang="en-US" dirty="0" smtClean="0">
                <a:solidFill>
                  <a:srgbClr val="920088"/>
                </a:solidFill>
              </a:rPr>
              <a:t/>
            </a:r>
            <a:br>
              <a:rPr lang="en-US" dirty="0" smtClean="0">
                <a:solidFill>
                  <a:srgbClr val="920088"/>
                </a:solidFill>
              </a:rPr>
            </a:br>
            <a:endParaRPr lang="en-GB" dirty="0"/>
          </a:p>
        </p:txBody>
      </p:sp>
      <p:sp>
        <p:nvSpPr>
          <p:cNvPr id="9" name="Slide Number Placeholder 4"/>
          <p:cNvSpPr txBox="1">
            <a:spLocks/>
          </p:cNvSpPr>
          <p:nvPr userDrawn="1"/>
        </p:nvSpPr>
        <p:spPr>
          <a:xfrm>
            <a:off x="26346" y="124220"/>
            <a:ext cx="1064568" cy="691183"/>
          </a:xfrm>
          <a:prstGeom prst="rect">
            <a:avLst/>
          </a:prstGeom>
        </p:spPr>
        <p:txBody>
          <a:bodyPr vert="horz" lIns="91440" tIns="45720" rIns="91440" bIns="45720" rtlCol="0" anchor="ctr"/>
          <a:lstStyle>
            <a:defPPr>
              <a:defRPr lang="en-US"/>
            </a:defPPr>
            <a:lvl1pPr marL="0" algn="r" defTabSz="914400" rtl="0" eaLnBrk="1" latinLnBrk="0" hangingPunct="1">
              <a:defRPr sz="2800" b="1" i="1" kern="1200">
                <a:solidFill>
                  <a:schemeClr val="bg1">
                    <a:lumMod val="9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36435A0-1299-4B2C-8314-C56CCEA1E5B8}" type="slidenum">
              <a:rPr lang="en-GB" sz="4400" smtClean="0"/>
              <a:pPr algn="ctr"/>
              <a:t>‹#›</a:t>
            </a:fld>
            <a:endParaRPr lang="en-GB" sz="4400" dirty="0"/>
          </a:p>
        </p:txBody>
      </p:sp>
    </p:spTree>
    <p:extLst>
      <p:ext uri="{BB962C8B-B14F-4D97-AF65-F5344CB8AC3E}">
        <p14:creationId xmlns:p14="http://schemas.microsoft.com/office/powerpoint/2010/main" val="1398311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46FAD-5096-4BF4-A310-CF0CB2BD895D}" type="datetime1">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51685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1B1B75C-A992-44D2-BC71-3399D191A014}" type="datetime1">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1546840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EB84C93-3DD9-441C-BAC6-03B13BFD05E8}" type="datetime1">
              <a:rPr lang="en-GB" smtClean="0"/>
              <a:t>27/05/2015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2810572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ADEF16A-4C66-4B43-BDFF-5B86C8054118}" type="datetime1">
              <a:rPr lang="en-GB" smtClean="0"/>
              <a:t>27/05/2015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C593C5-4976-422E-8687-4EDD5888EC51}" type="slidenum">
              <a:rPr lang="en-GB" smtClean="0"/>
              <a:t>‹#›</a:t>
            </a:fld>
            <a:endParaRPr lang="en-GB"/>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145" y="0"/>
            <a:ext cx="9144460" cy="6858000"/>
          </a:xfrm>
          <a:prstGeom prst="rect">
            <a:avLst/>
          </a:prstGeom>
        </p:spPr>
      </p:pic>
      <p:sp>
        <p:nvSpPr>
          <p:cNvPr id="7" name="Title 1"/>
          <p:cNvSpPr txBox="1">
            <a:spLocks/>
          </p:cNvSpPr>
          <p:nvPr userDrawn="1"/>
        </p:nvSpPr>
        <p:spPr>
          <a:xfrm>
            <a:off x="3872881" y="116632"/>
            <a:ext cx="7482036"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b="1" dirty="0" smtClean="0">
                <a:solidFill>
                  <a:schemeClr val="tx1">
                    <a:lumMod val="75000"/>
                    <a:lumOff val="25000"/>
                  </a:schemeClr>
                </a:solidFill>
              </a:rPr>
              <a:t>Virtualization</a:t>
            </a:r>
            <a:r>
              <a:rPr lang="en-US" sz="2500" b="1" dirty="0" smtClean="0">
                <a:solidFill>
                  <a:schemeClr val="tx1">
                    <a:lumMod val="85000"/>
                    <a:lumOff val="15000"/>
                  </a:schemeClr>
                </a:solidFill>
              </a:rPr>
              <a:t> </a:t>
            </a:r>
            <a:r>
              <a:rPr lang="en-US" sz="2500" dirty="0" smtClean="0">
                <a:solidFill>
                  <a:srgbClr val="00B050"/>
                </a:solidFill>
              </a:rPr>
              <a:t>News </a:t>
            </a:r>
            <a:r>
              <a:rPr lang="en-US" sz="2500" dirty="0" smtClean="0">
                <a:solidFill>
                  <a:srgbClr val="0070C0"/>
                </a:solidFill>
              </a:rPr>
              <a:t>and</a:t>
            </a:r>
            <a:r>
              <a:rPr lang="en-US" sz="2500" dirty="0" smtClean="0">
                <a:solidFill>
                  <a:srgbClr val="FFC000"/>
                </a:solidFill>
              </a:rPr>
              <a:t> </a:t>
            </a:r>
            <a:r>
              <a:rPr lang="en-US" sz="2500" dirty="0" smtClean="0">
                <a:solidFill>
                  <a:srgbClr val="920088"/>
                </a:solidFill>
              </a:rPr>
              <a:t>Plans</a:t>
            </a:r>
            <a:r>
              <a:rPr lang="en-US" dirty="0" smtClean="0">
                <a:solidFill>
                  <a:srgbClr val="920088"/>
                </a:solidFill>
              </a:rPr>
              <a:t/>
            </a:r>
            <a:br>
              <a:rPr lang="en-US" dirty="0" smtClean="0">
                <a:solidFill>
                  <a:srgbClr val="920088"/>
                </a:solidFill>
              </a:rPr>
            </a:br>
            <a:endParaRPr lang="en-GB" dirty="0"/>
          </a:p>
        </p:txBody>
      </p:sp>
      <p:sp>
        <p:nvSpPr>
          <p:cNvPr id="8" name="Slide Number Placeholder 4"/>
          <p:cNvSpPr txBox="1">
            <a:spLocks/>
          </p:cNvSpPr>
          <p:nvPr userDrawn="1"/>
        </p:nvSpPr>
        <p:spPr>
          <a:xfrm>
            <a:off x="-53765" y="124220"/>
            <a:ext cx="1064568" cy="691183"/>
          </a:xfrm>
          <a:prstGeom prst="rect">
            <a:avLst/>
          </a:prstGeom>
        </p:spPr>
        <p:txBody>
          <a:bodyPr vert="horz" lIns="91440" tIns="45720" rIns="91440" bIns="45720" rtlCol="0" anchor="ctr"/>
          <a:lstStyle>
            <a:defPPr>
              <a:defRPr lang="en-US"/>
            </a:defPPr>
            <a:lvl1pPr marL="0" algn="r" defTabSz="914400" rtl="0" eaLnBrk="1" latinLnBrk="0" hangingPunct="1">
              <a:defRPr sz="2800" b="1" i="1" kern="1200">
                <a:solidFill>
                  <a:schemeClr val="bg1">
                    <a:lumMod val="9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36435A0-1299-4B2C-8314-C56CCEA1E5B8}" type="slidenum">
              <a:rPr lang="en-GB" sz="4400" smtClean="0"/>
              <a:pPr algn="ctr"/>
              <a:t>‹#›</a:t>
            </a:fld>
            <a:endParaRPr lang="en-GB" sz="4400" dirty="0"/>
          </a:p>
        </p:txBody>
      </p:sp>
    </p:spTree>
    <p:extLst>
      <p:ext uri="{BB962C8B-B14F-4D97-AF65-F5344CB8AC3E}">
        <p14:creationId xmlns:p14="http://schemas.microsoft.com/office/powerpoint/2010/main" val="766788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F6C70-2D21-47D6-A9CF-C061756E70BA}" type="datetime1">
              <a:rPr lang="en-GB" smtClean="0"/>
              <a:t>27/05/2015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80401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3A70F-F755-45DD-A978-1A4D87AEED95}" type="datetime1">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1172460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97DB78-9370-4EB5-920F-7B6D8FD284BD}" type="datetime1">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6435A0-1299-4B2C-8314-C56CCEA1E5B8}" type="slidenum">
              <a:rPr lang="en-GB" smtClean="0"/>
              <a:t>‹#›</a:t>
            </a:fld>
            <a:endParaRPr lang="en-GB"/>
          </a:p>
        </p:txBody>
      </p:sp>
    </p:spTree>
    <p:extLst>
      <p:ext uri="{BB962C8B-B14F-4D97-AF65-F5344CB8AC3E}">
        <p14:creationId xmlns:p14="http://schemas.microsoft.com/office/powerpoint/2010/main" val="3112380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414F5-A6BB-4D1B-A7F4-DBE38029D579}" type="datetime1">
              <a:rPr lang="en-GB" smtClean="0"/>
              <a:t>27/05/2015</a:t>
            </a:fld>
            <a:endParaRPr lang="en-GB"/>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6435A0-1299-4B2C-8314-C56CCEA1E5B8}" type="slidenum">
              <a:rPr lang="en-GB" smtClean="0"/>
              <a:t>‹#›</a:t>
            </a:fld>
            <a:endParaRPr lang="en-GB"/>
          </a:p>
        </p:txBody>
      </p:sp>
    </p:spTree>
    <p:extLst>
      <p:ext uri="{BB962C8B-B14F-4D97-AF65-F5344CB8AC3E}">
        <p14:creationId xmlns:p14="http://schemas.microsoft.com/office/powerpoint/2010/main" val="16267782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160913" y="2204864"/>
            <a:ext cx="5312655" cy="2088232"/>
          </a:xfrm>
        </p:spPr>
        <p:txBody>
          <a:bodyPr>
            <a:normAutofit fontScale="90000"/>
          </a:bodyPr>
          <a:lstStyle/>
          <a:p>
            <a:pPr algn="r"/>
            <a:r>
              <a:rPr lang="en-US" b="1" dirty="0" smtClean="0">
                <a:solidFill>
                  <a:schemeClr val="tx1">
                    <a:lumMod val="85000"/>
                    <a:lumOff val="15000"/>
                  </a:schemeClr>
                </a:solidFill>
              </a:rPr>
              <a:t/>
            </a:r>
            <a:br>
              <a:rPr lang="en-US" b="1" dirty="0" smtClean="0">
                <a:solidFill>
                  <a:schemeClr val="tx1">
                    <a:lumMod val="85000"/>
                    <a:lumOff val="15000"/>
                  </a:schemeClr>
                </a:solidFill>
              </a:rPr>
            </a:br>
            <a:r>
              <a:rPr lang="en-US" b="1" dirty="0" smtClean="0">
                <a:solidFill>
                  <a:schemeClr val="tx1">
                    <a:lumMod val="85000"/>
                    <a:lumOff val="15000"/>
                  </a:schemeClr>
                </a:solidFill>
              </a:rPr>
              <a:t>ACC Virtualization </a:t>
            </a:r>
            <a:br>
              <a:rPr lang="en-US" b="1" dirty="0" smtClean="0">
                <a:solidFill>
                  <a:schemeClr val="tx1">
                    <a:lumMod val="85000"/>
                    <a:lumOff val="15000"/>
                  </a:schemeClr>
                </a:solidFill>
              </a:rPr>
            </a:br>
            <a:r>
              <a:rPr lang="en-US" sz="4000" dirty="0" smtClean="0">
                <a:solidFill>
                  <a:srgbClr val="0070C0"/>
                </a:solidFill>
              </a:rPr>
              <a:t>flash </a:t>
            </a:r>
            <a:r>
              <a:rPr lang="en-US" dirty="0" smtClean="0">
                <a:solidFill>
                  <a:srgbClr val="920088"/>
                </a:solidFill>
              </a:rPr>
              <a:t>News</a:t>
            </a:r>
            <a:endParaRPr lang="en-GB" dirty="0"/>
          </a:p>
        </p:txBody>
      </p:sp>
      <p:sp>
        <p:nvSpPr>
          <p:cNvPr id="5" name="Subtitle 4"/>
          <p:cNvSpPr>
            <a:spLocks noGrp="1"/>
          </p:cNvSpPr>
          <p:nvPr>
            <p:ph type="subTitle" idx="1"/>
          </p:nvPr>
        </p:nvSpPr>
        <p:spPr>
          <a:xfrm>
            <a:off x="4304928" y="4077072"/>
            <a:ext cx="5040560" cy="1464568"/>
          </a:xfrm>
        </p:spPr>
        <p:txBody>
          <a:bodyPr>
            <a:noAutofit/>
          </a:bodyPr>
          <a:lstStyle/>
          <a:p>
            <a:pPr algn="r"/>
            <a:endParaRPr lang="en-US" sz="2400" b="1" dirty="0" smtClean="0"/>
          </a:p>
          <a:p>
            <a:pPr algn="r"/>
            <a:r>
              <a:rPr lang="en-US" sz="2000" b="1" dirty="0" smtClean="0"/>
              <a:t>Luigi Gallerani</a:t>
            </a:r>
          </a:p>
          <a:p>
            <a:pPr algn="r"/>
            <a:r>
              <a:rPr lang="en-US" sz="2000" b="1" dirty="0" smtClean="0"/>
              <a:t>BE-CO-IN </a:t>
            </a:r>
          </a:p>
          <a:p>
            <a:pPr algn="r"/>
            <a:r>
              <a:rPr lang="en-US" sz="2000" b="1" dirty="0" smtClean="0"/>
              <a:t>TC 28 May 2015</a:t>
            </a:r>
            <a:endParaRPr lang="en-GB" sz="2000" b="1" dirty="0"/>
          </a:p>
        </p:txBody>
      </p:sp>
      <p:sp>
        <p:nvSpPr>
          <p:cNvPr id="2" name="Rectangle 1"/>
          <p:cNvSpPr/>
          <p:nvPr/>
        </p:nvSpPr>
        <p:spPr>
          <a:xfrm>
            <a:off x="7377000" y="2492898"/>
            <a:ext cx="2250056" cy="646331"/>
          </a:xfrm>
          <a:prstGeom prst="rect">
            <a:avLst/>
          </a:prstGeom>
        </p:spPr>
        <p:txBody>
          <a:bodyPr wrap="square">
            <a:spAutoFit/>
          </a:bodyPr>
          <a:lstStyle/>
          <a:p>
            <a:r>
              <a:rPr lang="it-IT" sz="3600" dirty="0" err="1">
                <a:solidFill>
                  <a:srgbClr val="00B0F0"/>
                </a:solidFill>
              </a:rPr>
              <a:t>Openstack</a:t>
            </a:r>
            <a:endParaRPr lang="en-GB" sz="3600" dirty="0"/>
          </a:p>
        </p:txBody>
      </p:sp>
      <p:pic>
        <p:nvPicPr>
          <p:cNvPr id="3074" name="Picture 2" descr="D:\Profiles\lgallera\AppData\Local\Microsoft\Windows\Temporary Internet Files\Content.IE5\40WFMI5O\stock-vector-colorful-toy-camera-cartoon-vector-and-illustration-isolated-on-white-background-13887595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9035" y="5805264"/>
            <a:ext cx="936104" cy="9777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85048" y="5994702"/>
            <a:ext cx="4089122" cy="646331"/>
          </a:xfrm>
          <a:prstGeom prst="rect">
            <a:avLst/>
          </a:prstGeom>
          <a:noFill/>
        </p:spPr>
        <p:txBody>
          <a:bodyPr wrap="square" rtlCol="0">
            <a:spAutoFit/>
          </a:bodyPr>
          <a:lstStyle/>
          <a:p>
            <a:r>
              <a:rPr lang="en-US" b="1" i="1" dirty="0" smtClean="0">
                <a:solidFill>
                  <a:schemeClr val="accent6">
                    <a:lumMod val="75000"/>
                  </a:schemeClr>
                </a:solidFill>
              </a:rPr>
              <a:t>+ 1 slide about a photographic project for the people in 774… </a:t>
            </a:r>
            <a:endParaRPr lang="en-GB" b="1" i="1" dirty="0">
              <a:solidFill>
                <a:schemeClr val="accent6">
                  <a:lumMod val="75000"/>
                </a:schemeClr>
              </a:solidFill>
            </a:endParaRPr>
          </a:p>
        </p:txBody>
      </p:sp>
    </p:spTree>
    <p:extLst>
      <p:ext uri="{BB962C8B-B14F-4D97-AF65-F5344CB8AC3E}">
        <p14:creationId xmlns:p14="http://schemas.microsoft.com/office/powerpoint/2010/main" val="64872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3557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9761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28" t="21927" r="2151" b="3054"/>
          <a:stretch/>
        </p:blipFill>
        <p:spPr bwMode="auto">
          <a:xfrm>
            <a:off x="257195" y="609364"/>
            <a:ext cx="9208574" cy="4626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8935" y="3810032"/>
            <a:ext cx="6236617" cy="29255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20205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A simple benchmark</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972140"/>
              </p:ext>
            </p:extLst>
          </p:nvPr>
        </p:nvGraphicFramePr>
        <p:xfrm>
          <a:off x="344488" y="1700808"/>
          <a:ext cx="648072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25208" y="2276872"/>
            <a:ext cx="2664296" cy="1754326"/>
          </a:xfrm>
          <a:prstGeom prst="rect">
            <a:avLst/>
          </a:prstGeom>
          <a:noFill/>
        </p:spPr>
        <p:txBody>
          <a:bodyPr wrap="square" rtlCol="0">
            <a:spAutoFit/>
          </a:bodyPr>
          <a:lstStyle/>
          <a:p>
            <a:r>
              <a:rPr lang="en-US" dirty="0" smtClean="0"/>
              <a:t>27 May 2015 </a:t>
            </a:r>
          </a:p>
          <a:p>
            <a:r>
              <a:rPr lang="en-US" dirty="0" smtClean="0"/>
              <a:t> </a:t>
            </a:r>
            <a:r>
              <a:rPr lang="en-US" b="1" dirty="0" smtClean="0"/>
              <a:t>BE-CO   SLC6 x64</a:t>
            </a:r>
          </a:p>
          <a:p>
            <a:endParaRPr lang="en-US" b="1" dirty="0"/>
          </a:p>
          <a:p>
            <a:r>
              <a:rPr lang="en-US" b="1" dirty="0" smtClean="0"/>
              <a:t>       make –j  of </a:t>
            </a:r>
          </a:p>
          <a:p>
            <a:r>
              <a:rPr lang="en-US" b="1" dirty="0"/>
              <a:t> </a:t>
            </a:r>
            <a:r>
              <a:rPr lang="en-US" b="1" dirty="0" smtClean="0"/>
              <a:t>       </a:t>
            </a:r>
            <a:r>
              <a:rPr lang="en-US" b="1" dirty="0" err="1" smtClean="0"/>
              <a:t>fesa</a:t>
            </a:r>
            <a:r>
              <a:rPr lang="en-US" b="1" dirty="0" smtClean="0"/>
              <a:t> test class</a:t>
            </a:r>
          </a:p>
          <a:p>
            <a:r>
              <a:rPr lang="en-US" b="1" dirty="0" smtClean="0"/>
              <a:t>        (by </a:t>
            </a:r>
            <a:r>
              <a:rPr lang="en-US" b="1" dirty="0" err="1" smtClean="0"/>
              <a:t>Jochen</a:t>
            </a:r>
            <a:r>
              <a:rPr lang="en-US" b="1" dirty="0" smtClean="0"/>
              <a:t>)</a:t>
            </a:r>
            <a:endParaRPr lang="en-GB" b="1" dirty="0"/>
          </a:p>
        </p:txBody>
      </p:sp>
    </p:spTree>
    <p:extLst>
      <p:ext uri="{BB962C8B-B14F-4D97-AF65-F5344CB8AC3E}">
        <p14:creationId xmlns:p14="http://schemas.microsoft.com/office/powerpoint/2010/main" val="170444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type</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US" sz="2000" dirty="0" smtClean="0"/>
              <a:t> </a:t>
            </a:r>
            <a:r>
              <a:rPr lang="en-US" sz="2000" dirty="0"/>
              <a:t>Hi Luigi, In general in the cloud model you should not care about the underlying hardware and probably in the future we will not provide this information because it will be extremely difficult to do when we will have many different types.</a:t>
            </a:r>
            <a:endParaRPr lang="en-US" sz="2000" dirty="0" smtClean="0"/>
          </a:p>
          <a:p>
            <a:endParaRPr lang="en-US" dirty="0"/>
          </a:p>
          <a:p>
            <a:pPr marL="0" indent="0">
              <a:buNone/>
            </a:pPr>
            <a:r>
              <a:rPr lang="en-US" sz="2400" dirty="0" smtClean="0"/>
              <a:t>HP </a:t>
            </a:r>
            <a:r>
              <a:rPr lang="en-US" sz="2400" dirty="0"/>
              <a:t>Model : ProLiant DL180 G6 </a:t>
            </a:r>
            <a:endParaRPr lang="en-US" sz="2400" dirty="0" smtClean="0"/>
          </a:p>
          <a:p>
            <a:pPr marL="0" indent="0">
              <a:buNone/>
            </a:pPr>
            <a:r>
              <a:rPr lang="en-US" sz="2400" dirty="0" smtClean="0"/>
              <a:t>There </a:t>
            </a:r>
            <a:r>
              <a:rPr lang="en-US" sz="2400" dirty="0"/>
              <a:t>are two types of CPUs: </a:t>
            </a:r>
            <a:r>
              <a:rPr lang="en-US" sz="2400" dirty="0" smtClean="0"/>
              <a:t/>
            </a:r>
            <a:br>
              <a:rPr lang="en-US" sz="2400" dirty="0" smtClean="0"/>
            </a:br>
            <a:endParaRPr lang="en-US" sz="2400" dirty="0" smtClean="0"/>
          </a:p>
          <a:p>
            <a:pPr marL="0" indent="0">
              <a:buNone/>
            </a:pPr>
            <a:r>
              <a:rPr lang="en-US" sz="2400" dirty="0" smtClean="0"/>
              <a:t>Processor </a:t>
            </a:r>
            <a:r>
              <a:rPr lang="en-US" sz="2400" dirty="0"/>
              <a:t>: Intel(R) Xeon(R) CPU E5645 @ 2.40GHz </a:t>
            </a:r>
            <a:endParaRPr lang="en-US" sz="2400" dirty="0" smtClean="0"/>
          </a:p>
          <a:p>
            <a:pPr marL="0" indent="0">
              <a:buNone/>
            </a:pPr>
            <a:r>
              <a:rPr lang="en-US" sz="2400" dirty="0" smtClean="0"/>
              <a:t>Processor </a:t>
            </a:r>
            <a:r>
              <a:rPr lang="en-US" sz="2400" dirty="0"/>
              <a:t>: </a:t>
            </a:r>
            <a:r>
              <a:rPr lang="en-US" sz="2400" dirty="0" smtClean="0"/>
              <a:t>Intel(R</a:t>
            </a:r>
            <a:r>
              <a:rPr lang="en-US" sz="2400" dirty="0"/>
              <a:t>) Xeon(R) CPU E5-2680 0 @ 2.70GHz </a:t>
            </a:r>
            <a:endParaRPr lang="en-US" sz="2400" dirty="0" smtClean="0"/>
          </a:p>
          <a:p>
            <a:pPr marL="0" indent="0">
              <a:buNone/>
            </a:pPr>
            <a:endParaRPr lang="en-US" sz="2000" dirty="0"/>
          </a:p>
          <a:p>
            <a:pPr marL="0" indent="0">
              <a:buNone/>
            </a:pPr>
            <a:r>
              <a:rPr lang="en-US" sz="2000" dirty="0" smtClean="0"/>
              <a:t>We </a:t>
            </a:r>
            <a:r>
              <a:rPr lang="en-US" sz="2000" dirty="0"/>
              <a:t>have only few boxes of the second type but good news - all of them will be aggregated to your project</a:t>
            </a:r>
            <a:r>
              <a:rPr lang="en-US" sz="2000" dirty="0" smtClean="0"/>
              <a:t>.   / Sebastien </a:t>
            </a:r>
            <a:endParaRPr lang="en-GB" sz="2000" dirty="0"/>
          </a:p>
        </p:txBody>
      </p:sp>
    </p:spTree>
    <p:extLst>
      <p:ext uri="{BB962C8B-B14F-4D97-AF65-F5344CB8AC3E}">
        <p14:creationId xmlns:p14="http://schemas.microsoft.com/office/powerpoint/2010/main" val="1508844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280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p:cNvSpPr txBox="1">
            <a:spLocks/>
          </p:cNvSpPr>
          <p:nvPr/>
        </p:nvSpPr>
        <p:spPr>
          <a:xfrm>
            <a:off x="1136577" y="274638"/>
            <a:ext cx="8274124"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dirty="0" smtClean="0">
                <a:solidFill>
                  <a:schemeClr val="bg1">
                    <a:lumMod val="85000"/>
                  </a:schemeClr>
                </a:solidFill>
              </a:rPr>
              <a:t>774 Portraits for the</a:t>
            </a:r>
          </a:p>
          <a:p>
            <a:pPr algn="r"/>
            <a:r>
              <a:rPr lang="en-US" dirty="0" smtClean="0">
                <a:solidFill>
                  <a:schemeClr val="bg1">
                    <a:lumMod val="85000"/>
                  </a:schemeClr>
                </a:solidFill>
              </a:rPr>
              <a:t>office doors </a:t>
            </a:r>
            <a:endParaRPr lang="en-GB" dirty="0">
              <a:solidFill>
                <a:schemeClr val="bg1">
                  <a:lumMod val="85000"/>
                </a:schemeClr>
              </a:solidFill>
            </a:endParaRPr>
          </a:p>
        </p:txBody>
      </p:sp>
      <p:sp>
        <p:nvSpPr>
          <p:cNvPr id="3" name="AutoShape 2" descr="imap://luigi%2Egallerani%40cern%2Ech@imap.cern.ch:993/fetch%3EUID%3E/Sent%3E29268?part=1.2&amp;type=image/jpeg&amp;filename=2015-05-20%2015.29.16.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6737" y="980728"/>
            <a:ext cx="2123577" cy="2831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901" y="3982422"/>
            <a:ext cx="2466243" cy="226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025008" y="1741948"/>
            <a:ext cx="4536504" cy="4955203"/>
          </a:xfrm>
          <a:prstGeom prst="rect">
            <a:avLst/>
          </a:prstGeom>
          <a:noFill/>
        </p:spPr>
        <p:txBody>
          <a:bodyPr wrap="square" rtlCol="0">
            <a:spAutoFit/>
          </a:bodyPr>
          <a:lstStyle/>
          <a:p>
            <a:endParaRPr lang="en-US" sz="2000" dirty="0" smtClean="0"/>
          </a:p>
          <a:p>
            <a:pPr marL="285750" indent="-285750">
              <a:buFont typeface="Arial" panose="020B0604020202020204" pitchFamily="34" charset="0"/>
              <a:buChar char="•"/>
            </a:pPr>
            <a:r>
              <a:rPr lang="en-US" sz="2000" dirty="0" smtClean="0">
                <a:solidFill>
                  <a:schemeClr val="bg1"/>
                </a:solidFill>
              </a:rPr>
              <a:t>Small studio for </a:t>
            </a:r>
            <a:r>
              <a:rPr lang="en-US" sz="2000" b="1" dirty="0" smtClean="0">
                <a:solidFill>
                  <a:schemeClr val="bg1"/>
                </a:solidFill>
              </a:rPr>
              <a:t>SELF SERVICE</a:t>
            </a:r>
            <a:r>
              <a:rPr lang="en-US" sz="2000" dirty="0" smtClean="0">
                <a:solidFill>
                  <a:schemeClr val="bg1"/>
                </a:solidFill>
              </a:rPr>
              <a:t> photos in preparation @ 774-2-055 </a:t>
            </a:r>
            <a:br>
              <a:rPr lang="en-US" sz="2000" dirty="0" smtClean="0">
                <a:solidFill>
                  <a:schemeClr val="bg1"/>
                </a:solidFill>
              </a:rPr>
            </a:br>
            <a:r>
              <a:rPr lang="en-US" sz="2000" dirty="0" smtClean="0">
                <a:solidFill>
                  <a:schemeClr val="bg1"/>
                </a:solidFill>
              </a:rPr>
              <a:t>good timing will be Friday afternoon…</a:t>
            </a:r>
          </a:p>
          <a:p>
            <a:pPr marL="285750" indent="-285750">
              <a:buFont typeface="Arial" panose="020B0604020202020204" pitchFamily="34" charset="0"/>
              <a:buChar char="•"/>
            </a:pPr>
            <a:endParaRPr lang="en-US" sz="2000" dirty="0">
              <a:solidFill>
                <a:schemeClr val="bg1"/>
              </a:solidFill>
            </a:endParaRPr>
          </a:p>
          <a:p>
            <a:pPr marL="285750" indent="-285750">
              <a:buFont typeface="Arial" panose="020B0604020202020204" pitchFamily="34" charset="0"/>
              <a:buChar char="•"/>
            </a:pPr>
            <a:r>
              <a:rPr lang="en-US" sz="2000" dirty="0" smtClean="0">
                <a:solidFill>
                  <a:schemeClr val="bg1"/>
                </a:solidFill>
              </a:rPr>
              <a:t>You just </a:t>
            </a:r>
            <a:r>
              <a:rPr lang="en-US" sz="2000" b="1" dirty="0" smtClean="0">
                <a:solidFill>
                  <a:schemeClr val="bg1"/>
                </a:solidFill>
              </a:rPr>
              <a:t>press a butt</a:t>
            </a:r>
            <a:r>
              <a:rPr lang="en-US" sz="2000" dirty="0" smtClean="0">
                <a:solidFill>
                  <a:schemeClr val="bg1"/>
                </a:solidFill>
              </a:rPr>
              <a:t>on and you’ll see the photo on the large screen</a:t>
            </a:r>
          </a:p>
          <a:p>
            <a:pPr marL="285750" indent="-285750">
              <a:buFont typeface="Arial" panose="020B0604020202020204" pitchFamily="34" charset="0"/>
              <a:buChar char="•"/>
            </a:pPr>
            <a:endParaRPr lang="en-US" sz="2000" dirty="0">
              <a:solidFill>
                <a:schemeClr val="bg1"/>
              </a:solidFill>
            </a:endParaRPr>
          </a:p>
          <a:p>
            <a:pPr marL="285750" indent="-285750">
              <a:buFont typeface="Arial" panose="020B0604020202020204" pitchFamily="34" charset="0"/>
              <a:buChar char="•"/>
            </a:pPr>
            <a:r>
              <a:rPr lang="en-US" sz="2000" dirty="0" smtClean="0">
                <a:solidFill>
                  <a:schemeClr val="bg1"/>
                </a:solidFill>
              </a:rPr>
              <a:t>Delete all picture you do not like directly on camera</a:t>
            </a:r>
          </a:p>
          <a:p>
            <a:pPr marL="285750" indent="-285750">
              <a:buFont typeface="Arial" panose="020B0604020202020204" pitchFamily="34" charset="0"/>
              <a:buChar char="•"/>
            </a:pPr>
            <a:endParaRPr lang="en-US" sz="2000" dirty="0" smtClean="0">
              <a:solidFill>
                <a:schemeClr val="bg1"/>
              </a:solidFill>
            </a:endParaRPr>
          </a:p>
          <a:p>
            <a:pPr marL="285750" indent="-285750">
              <a:buFont typeface="Arial" panose="020B0604020202020204" pitchFamily="34" charset="0"/>
              <a:buChar char="•"/>
            </a:pPr>
            <a:r>
              <a:rPr lang="en-US" sz="2000" dirty="0" smtClean="0">
                <a:solidFill>
                  <a:schemeClr val="bg1"/>
                </a:solidFill>
              </a:rPr>
              <a:t>Once we have bunches of photos ready, they will be printed and attached to the office doors (10x15cm)</a:t>
            </a:r>
          </a:p>
          <a:p>
            <a:pPr marL="285750" indent="-285750">
              <a:buFont typeface="Arial" panose="020B0604020202020204" pitchFamily="34" charset="0"/>
              <a:buChar char="•"/>
            </a:pPr>
            <a:endParaRPr lang="en-US" sz="2000" dirty="0">
              <a:solidFill>
                <a:schemeClr val="bg1"/>
              </a:solidFill>
            </a:endParaRPr>
          </a:p>
          <a:p>
            <a:pPr marL="285750" indent="-285750">
              <a:buFont typeface="Arial" panose="020B0604020202020204" pitchFamily="34" charset="0"/>
              <a:buChar char="•"/>
            </a:pPr>
            <a:r>
              <a:rPr lang="en-US" sz="1600" dirty="0" smtClean="0">
                <a:solidFill>
                  <a:schemeClr val="bg1"/>
                </a:solidFill>
              </a:rPr>
              <a:t>…Otherwise your CERN ID pic will be used</a:t>
            </a:r>
            <a:r>
              <a:rPr lang="en-US" sz="1600" dirty="0" smtClean="0">
                <a:solidFill>
                  <a:schemeClr val="bg1"/>
                </a:solidFill>
                <a:sym typeface="Wingdings" panose="05000000000000000000" pitchFamily="2" charset="2"/>
              </a:rPr>
              <a:t></a:t>
            </a:r>
            <a:endParaRPr lang="en-US" sz="1600" dirty="0" smtClean="0">
              <a:solidFill>
                <a:schemeClr val="bg1"/>
              </a:solidFill>
            </a:endParaRPr>
          </a:p>
        </p:txBody>
      </p:sp>
      <p:pic>
        <p:nvPicPr>
          <p:cNvPr id="205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8881" y="3942551"/>
            <a:ext cx="1895967" cy="2849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899" y="620690"/>
            <a:ext cx="2072805" cy="3104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6595" y="6399031"/>
            <a:ext cx="2504853" cy="276999"/>
          </a:xfrm>
          <a:prstGeom prst="rect">
            <a:avLst/>
          </a:prstGeom>
          <a:noFill/>
        </p:spPr>
        <p:txBody>
          <a:bodyPr wrap="square" rtlCol="0">
            <a:spAutoFit/>
          </a:bodyPr>
          <a:lstStyle/>
          <a:p>
            <a:pPr algn="r"/>
            <a:r>
              <a:rPr lang="en-US" sz="1200" i="1" dirty="0" smtClean="0">
                <a:solidFill>
                  <a:schemeClr val="bg1"/>
                </a:solidFill>
              </a:rPr>
              <a:t>Studio setup and TEST pictures </a:t>
            </a:r>
            <a:endParaRPr lang="en-GB" sz="1200" i="1" dirty="0">
              <a:solidFill>
                <a:schemeClr val="bg1"/>
              </a:solidFill>
            </a:endParaRPr>
          </a:p>
        </p:txBody>
      </p:sp>
    </p:spTree>
    <p:extLst>
      <p:ext uri="{BB962C8B-B14F-4D97-AF65-F5344CB8AC3E}">
        <p14:creationId xmlns:p14="http://schemas.microsoft.com/office/powerpoint/2010/main" val="1697489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85844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755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from Nov 2014 TC</a:t>
            </a:r>
            <a:endParaRPr lang="en-GB" dirty="0"/>
          </a:p>
        </p:txBody>
      </p:sp>
      <p:sp>
        <p:nvSpPr>
          <p:cNvPr id="3" name="Content Placeholder 2"/>
          <p:cNvSpPr>
            <a:spLocks noGrp="1"/>
          </p:cNvSpPr>
          <p:nvPr>
            <p:ph idx="1"/>
          </p:nvPr>
        </p:nvSpPr>
        <p:spPr>
          <a:xfrm>
            <a:off x="488505" y="1916832"/>
            <a:ext cx="8922196" cy="4608512"/>
          </a:xfrm>
        </p:spPr>
        <p:txBody>
          <a:bodyPr>
            <a:normAutofit fontScale="92500" lnSpcReduction="10000"/>
          </a:bodyPr>
          <a:lstStyle/>
          <a:p>
            <a:r>
              <a:rPr lang="en-US" b="1" dirty="0" err="1" smtClean="0">
                <a:solidFill>
                  <a:schemeClr val="accent6">
                    <a:lumMod val="75000"/>
                  </a:schemeClr>
                </a:solidFill>
              </a:rPr>
              <a:t>HyperV</a:t>
            </a:r>
            <a:r>
              <a:rPr lang="en-US" b="1" dirty="0" smtClean="0">
                <a:solidFill>
                  <a:schemeClr val="accent6">
                    <a:lumMod val="75000"/>
                  </a:schemeClr>
                </a:solidFill>
              </a:rPr>
              <a:t> </a:t>
            </a:r>
            <a:r>
              <a:rPr lang="en-US" b="1" dirty="0" smtClean="0"/>
              <a:t>available </a:t>
            </a:r>
            <a:r>
              <a:rPr lang="en-US" dirty="0" smtClean="0"/>
              <a:t>for BE-CO until new satisfactory solution is found (max  Dec 2015) </a:t>
            </a:r>
          </a:p>
          <a:p>
            <a:pPr marL="0" indent="0">
              <a:buNone/>
            </a:pPr>
            <a:r>
              <a:rPr lang="en-US" dirty="0" smtClean="0"/>
              <a:t>Possible solutions </a:t>
            </a:r>
          </a:p>
          <a:p>
            <a:r>
              <a:rPr lang="en-US" b="1" dirty="0" err="1" smtClean="0">
                <a:solidFill>
                  <a:srgbClr val="00B0F0"/>
                </a:solidFill>
              </a:rPr>
              <a:t>Openstack</a:t>
            </a:r>
            <a:r>
              <a:rPr lang="en-US" dirty="0" smtClean="0">
                <a:solidFill>
                  <a:srgbClr val="00B0F0"/>
                </a:solidFill>
              </a:rPr>
              <a:t> </a:t>
            </a:r>
            <a:r>
              <a:rPr lang="en-US" dirty="0" smtClean="0"/>
              <a:t>tuning and evaluation (April 2015)</a:t>
            </a:r>
            <a:endParaRPr lang="en-US" dirty="0" smtClean="0">
              <a:solidFill>
                <a:srgbClr val="00B050"/>
              </a:solidFill>
            </a:endParaRPr>
          </a:p>
          <a:p>
            <a:r>
              <a:rPr lang="en-US" dirty="0" smtClean="0"/>
              <a:t>Prototype </a:t>
            </a:r>
            <a:r>
              <a:rPr lang="en-US" b="1" dirty="0" smtClean="0"/>
              <a:t>GPN Desktop </a:t>
            </a:r>
            <a:r>
              <a:rPr lang="en-US" dirty="0" smtClean="0"/>
              <a:t>(April 2015)</a:t>
            </a:r>
            <a:endParaRPr lang="en-US" dirty="0" smtClean="0">
              <a:solidFill>
                <a:srgbClr val="00B050"/>
              </a:solidFill>
            </a:endParaRPr>
          </a:p>
          <a:p>
            <a:r>
              <a:rPr lang="en-US" dirty="0" smtClean="0"/>
              <a:t>Prototype </a:t>
            </a:r>
            <a:r>
              <a:rPr lang="en-US" b="1" dirty="0" smtClean="0"/>
              <a:t>Linux server </a:t>
            </a:r>
            <a:r>
              <a:rPr lang="en-US" dirty="0" smtClean="0"/>
              <a:t>(April 201</a:t>
            </a:r>
            <a:r>
              <a:rPr lang="en-GB" dirty="0" smtClean="0"/>
              <a:t>5)</a:t>
            </a:r>
            <a:endParaRPr lang="en-GB" dirty="0" smtClean="0">
              <a:solidFill>
                <a:srgbClr val="00B050"/>
              </a:solidFill>
            </a:endParaRPr>
          </a:p>
          <a:p>
            <a:r>
              <a:rPr lang="en-US" b="1" dirty="0" smtClean="0"/>
              <a:t>July 2015: Decision </a:t>
            </a:r>
            <a:endParaRPr lang="en-US" b="1" dirty="0" smtClean="0">
              <a:solidFill>
                <a:srgbClr val="00B050"/>
              </a:solidFill>
            </a:endParaRPr>
          </a:p>
          <a:p>
            <a:r>
              <a:rPr lang="en-US" dirty="0" smtClean="0"/>
              <a:t>Working solutions in </a:t>
            </a:r>
            <a:r>
              <a:rPr lang="en-US" b="1" dirty="0" smtClean="0"/>
              <a:t>production Dec 2015 </a:t>
            </a:r>
            <a:br>
              <a:rPr lang="en-US" b="1" dirty="0" smtClean="0"/>
            </a:br>
            <a:r>
              <a:rPr lang="en-US" b="1" dirty="0" smtClean="0">
                <a:solidFill>
                  <a:srgbClr val="00B050"/>
                </a:solidFill>
              </a:rPr>
              <a:t>	</a:t>
            </a:r>
            <a:endParaRPr lang="en-GB" b="1" dirty="0" smtClean="0">
              <a:solidFill>
                <a:srgbClr val="00B050"/>
              </a:solidFill>
            </a:endParaRPr>
          </a:p>
          <a:p>
            <a:pPr marL="0" indent="0">
              <a:buNone/>
            </a:pPr>
            <a:endParaRPr lang="en-US" dirty="0" smtClean="0"/>
          </a:p>
        </p:txBody>
      </p:sp>
    </p:spTree>
    <p:extLst>
      <p:ext uri="{BB962C8B-B14F-4D97-AF65-F5344CB8AC3E}">
        <p14:creationId xmlns:p14="http://schemas.microsoft.com/office/powerpoint/2010/main" val="2813204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from Nov 2014 TC</a:t>
            </a:r>
            <a:endParaRPr lang="en-GB" dirty="0"/>
          </a:p>
        </p:txBody>
      </p:sp>
      <p:sp>
        <p:nvSpPr>
          <p:cNvPr id="3" name="Content Placeholder 2"/>
          <p:cNvSpPr>
            <a:spLocks noGrp="1"/>
          </p:cNvSpPr>
          <p:nvPr>
            <p:ph idx="1"/>
          </p:nvPr>
        </p:nvSpPr>
        <p:spPr>
          <a:xfrm>
            <a:off x="488505" y="1916832"/>
            <a:ext cx="8922196" cy="4941168"/>
          </a:xfrm>
        </p:spPr>
        <p:txBody>
          <a:bodyPr>
            <a:normAutofit fontScale="92500" lnSpcReduction="20000"/>
          </a:bodyPr>
          <a:lstStyle/>
          <a:p>
            <a:r>
              <a:rPr lang="en-US" b="1" dirty="0" err="1" smtClean="0">
                <a:solidFill>
                  <a:schemeClr val="accent6">
                    <a:lumMod val="75000"/>
                  </a:schemeClr>
                </a:solidFill>
              </a:rPr>
              <a:t>HyperV</a:t>
            </a:r>
            <a:r>
              <a:rPr lang="en-US" b="1" dirty="0" smtClean="0"/>
              <a:t> available </a:t>
            </a:r>
            <a:r>
              <a:rPr lang="en-US" dirty="0" smtClean="0"/>
              <a:t>for BE-CO until new satisfactory solution is found (max  Dec 2015) </a:t>
            </a:r>
          </a:p>
          <a:p>
            <a:pPr marL="0" indent="0">
              <a:buNone/>
            </a:pPr>
            <a:r>
              <a:rPr lang="en-US" dirty="0" smtClean="0"/>
              <a:t>Possible solutions </a:t>
            </a:r>
          </a:p>
          <a:p>
            <a:r>
              <a:rPr lang="en-US" b="1" dirty="0" err="1" smtClean="0">
                <a:solidFill>
                  <a:srgbClr val="00B0F0"/>
                </a:solidFill>
              </a:rPr>
              <a:t>Openstack</a:t>
            </a:r>
            <a:r>
              <a:rPr lang="en-US" dirty="0" smtClean="0"/>
              <a:t> tuning and evaluation (April 2015) </a:t>
            </a:r>
            <a:r>
              <a:rPr lang="en-US" dirty="0" smtClean="0">
                <a:solidFill>
                  <a:srgbClr val="00B050"/>
                </a:solidFill>
              </a:rPr>
              <a:t>DONE</a:t>
            </a:r>
          </a:p>
          <a:p>
            <a:r>
              <a:rPr lang="en-US" dirty="0" smtClean="0"/>
              <a:t>Prototype </a:t>
            </a:r>
            <a:r>
              <a:rPr lang="en-US" b="1" dirty="0" smtClean="0"/>
              <a:t>GPN Desktop </a:t>
            </a:r>
            <a:r>
              <a:rPr lang="en-US" dirty="0" smtClean="0"/>
              <a:t>(April 2015) </a:t>
            </a:r>
            <a:r>
              <a:rPr lang="en-US" dirty="0" smtClean="0">
                <a:solidFill>
                  <a:srgbClr val="00B050"/>
                </a:solidFill>
              </a:rPr>
              <a:t>DONE</a:t>
            </a:r>
          </a:p>
          <a:p>
            <a:r>
              <a:rPr lang="en-US" dirty="0" smtClean="0"/>
              <a:t>Prototype </a:t>
            </a:r>
            <a:r>
              <a:rPr lang="en-US" b="1" dirty="0" smtClean="0"/>
              <a:t>Linux server </a:t>
            </a:r>
            <a:r>
              <a:rPr lang="en-US" dirty="0" smtClean="0"/>
              <a:t>(April 201</a:t>
            </a:r>
            <a:r>
              <a:rPr lang="en-GB" dirty="0" smtClean="0"/>
              <a:t>5) </a:t>
            </a:r>
            <a:r>
              <a:rPr lang="en-GB" dirty="0" smtClean="0">
                <a:solidFill>
                  <a:srgbClr val="00B050"/>
                </a:solidFill>
              </a:rPr>
              <a:t>DONE</a:t>
            </a:r>
          </a:p>
          <a:p>
            <a:r>
              <a:rPr lang="en-US" b="1" dirty="0" smtClean="0"/>
              <a:t>July 2015: Decision -&gt; </a:t>
            </a:r>
            <a:r>
              <a:rPr lang="en-US" b="1" dirty="0" smtClean="0">
                <a:solidFill>
                  <a:srgbClr val="00B050"/>
                </a:solidFill>
              </a:rPr>
              <a:t>TAKEN, WE go for </a:t>
            </a:r>
            <a:r>
              <a:rPr lang="en-US" b="1" dirty="0" err="1" smtClean="0">
                <a:solidFill>
                  <a:srgbClr val="00B0F0"/>
                </a:solidFill>
              </a:rPr>
              <a:t>OpenStack</a:t>
            </a:r>
            <a:endParaRPr lang="en-US" b="1" dirty="0" smtClean="0">
              <a:solidFill>
                <a:srgbClr val="00B0F0"/>
              </a:solidFill>
            </a:endParaRPr>
          </a:p>
          <a:p>
            <a:r>
              <a:rPr lang="en-US" dirty="0" smtClean="0"/>
              <a:t>Working solutions in </a:t>
            </a:r>
            <a:r>
              <a:rPr lang="en-US" b="1" dirty="0" smtClean="0"/>
              <a:t>production Dec 2015 </a:t>
            </a:r>
            <a:r>
              <a:rPr lang="en-US" b="1" dirty="0" err="1" smtClean="0">
                <a:solidFill>
                  <a:srgbClr val="00B0F0"/>
                </a:solidFill>
              </a:rPr>
              <a:t>OpenStack</a:t>
            </a:r>
            <a:r>
              <a:rPr lang="en-US" b="1" dirty="0" smtClean="0">
                <a:solidFill>
                  <a:srgbClr val="00B0F0"/>
                </a:solidFill>
              </a:rPr>
              <a:t/>
            </a:r>
            <a:br>
              <a:rPr lang="en-US" b="1" dirty="0" smtClean="0">
                <a:solidFill>
                  <a:srgbClr val="00B0F0"/>
                </a:solidFill>
              </a:rPr>
            </a:br>
            <a:r>
              <a:rPr lang="en-US" b="1" dirty="0" smtClean="0">
                <a:solidFill>
                  <a:srgbClr val="00B050"/>
                </a:solidFill>
              </a:rPr>
              <a:t>Confirmed </a:t>
            </a:r>
            <a:br>
              <a:rPr lang="en-US" b="1" dirty="0" smtClean="0">
                <a:solidFill>
                  <a:srgbClr val="00B050"/>
                </a:solidFill>
              </a:rPr>
            </a:br>
            <a:r>
              <a:rPr lang="en-US" dirty="0" smtClean="0">
                <a:solidFill>
                  <a:srgbClr val="00B050"/>
                </a:solidFill>
              </a:rPr>
              <a:t>16 VPC MACHINES ALREADY Running, 4 In use (</a:t>
            </a:r>
            <a:r>
              <a:rPr lang="en-US" dirty="0" err="1" smtClean="0">
                <a:solidFill>
                  <a:srgbClr val="00B050"/>
                </a:solidFill>
              </a:rPr>
              <a:t>Fesa</a:t>
            </a:r>
            <a:r>
              <a:rPr lang="en-US" dirty="0" smtClean="0">
                <a:solidFill>
                  <a:srgbClr val="00B050"/>
                </a:solidFill>
              </a:rPr>
              <a:t> </a:t>
            </a:r>
            <a:r>
              <a:rPr lang="en-US" dirty="0" err="1" smtClean="0">
                <a:solidFill>
                  <a:srgbClr val="00B050"/>
                </a:solidFill>
              </a:rPr>
              <a:t>dev</a:t>
            </a:r>
            <a:r>
              <a:rPr lang="en-US" dirty="0" smtClean="0">
                <a:solidFill>
                  <a:srgbClr val="00B050"/>
                </a:solidFill>
              </a:rPr>
              <a:t>, 2 BE-CO, 2 BE-BI) </a:t>
            </a:r>
            <a:r>
              <a:rPr lang="en-US" dirty="0" err="1" smtClean="0">
                <a:solidFill>
                  <a:schemeClr val="accent6">
                    <a:lumMod val="75000"/>
                  </a:schemeClr>
                </a:solidFill>
              </a:rPr>
              <a:t>HyperV</a:t>
            </a:r>
            <a:r>
              <a:rPr lang="en-US" dirty="0" smtClean="0">
                <a:solidFill>
                  <a:srgbClr val="00B050"/>
                </a:solidFill>
              </a:rPr>
              <a:t> </a:t>
            </a:r>
            <a:r>
              <a:rPr lang="en-US" dirty="0" err="1" smtClean="0">
                <a:solidFill>
                  <a:srgbClr val="00B050"/>
                </a:solidFill>
              </a:rPr>
              <a:t>Decomissioning</a:t>
            </a:r>
            <a:r>
              <a:rPr lang="en-US" dirty="0">
                <a:solidFill>
                  <a:srgbClr val="00B050"/>
                </a:solidFill>
              </a:rPr>
              <a:t> </a:t>
            </a:r>
            <a:endParaRPr lang="en-GB" dirty="0" smtClean="0">
              <a:solidFill>
                <a:srgbClr val="00B050"/>
              </a:solidFill>
            </a:endParaRPr>
          </a:p>
          <a:p>
            <a:pPr marL="0" indent="0">
              <a:buNone/>
            </a:pPr>
            <a:endParaRPr lang="en-US" dirty="0" smtClean="0"/>
          </a:p>
        </p:txBody>
      </p:sp>
    </p:spTree>
    <p:extLst>
      <p:ext uri="{BB962C8B-B14F-4D97-AF65-F5344CB8AC3E}">
        <p14:creationId xmlns:p14="http://schemas.microsoft.com/office/powerpoint/2010/main" val="3288396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            New ACC VPC </a:t>
            </a:r>
            <a:r>
              <a:rPr lang="it-IT" dirty="0" err="1" smtClean="0">
                <a:solidFill>
                  <a:srgbClr val="00B0F0"/>
                </a:solidFill>
              </a:rPr>
              <a:t>Openstack</a:t>
            </a:r>
            <a:r>
              <a:rPr lang="it-IT" dirty="0" smtClean="0">
                <a:solidFill>
                  <a:srgbClr val="00B0F0"/>
                </a:solidFill>
              </a:rPr>
              <a:t> OVPC</a:t>
            </a:r>
            <a:endParaRPr lang="en-GB" dirty="0"/>
          </a:p>
        </p:txBody>
      </p:sp>
      <p:sp>
        <p:nvSpPr>
          <p:cNvPr id="3" name="Content Placeholder 2"/>
          <p:cNvSpPr>
            <a:spLocks noGrp="1"/>
          </p:cNvSpPr>
          <p:nvPr>
            <p:ph idx="1"/>
          </p:nvPr>
        </p:nvSpPr>
        <p:spPr>
          <a:xfrm>
            <a:off x="488505" y="1844824"/>
            <a:ext cx="8922196" cy="4752528"/>
          </a:xfrm>
        </p:spPr>
        <p:txBody>
          <a:bodyPr>
            <a:normAutofit/>
          </a:bodyPr>
          <a:lstStyle/>
          <a:p>
            <a:pPr marL="0" indent="0">
              <a:buNone/>
            </a:pPr>
            <a:r>
              <a:rPr lang="it-IT" dirty="0" smtClean="0"/>
              <a:t>                           </a:t>
            </a:r>
            <a:r>
              <a:rPr lang="it-IT" dirty="0" smtClean="0">
                <a:solidFill>
                  <a:srgbClr val="00B0F0"/>
                </a:solidFill>
              </a:rPr>
              <a:t>cwe-513-vol</a:t>
            </a:r>
            <a:r>
              <a:rPr lang="it-IT" dirty="0">
                <a:solidFill>
                  <a:srgbClr val="00B0F0"/>
                </a:solidFill>
              </a:rPr>
              <a:t>###     cwe-513-vow### </a:t>
            </a:r>
          </a:p>
          <a:p>
            <a:pPr marL="0" indent="0">
              <a:buNone/>
            </a:pPr>
            <a:r>
              <a:rPr lang="en-GB" b="1" dirty="0" smtClean="0"/>
              <a:t>Type: 4 </a:t>
            </a:r>
            <a:r>
              <a:rPr lang="en-GB" b="1" dirty="0"/>
              <a:t>CPU 8 GB RAM   (up to 8 CPU  16GB RAM</a:t>
            </a:r>
            <a:r>
              <a:rPr lang="en-GB" b="1" dirty="0" smtClean="0"/>
              <a:t>)</a:t>
            </a:r>
            <a:br>
              <a:rPr lang="en-GB" b="1" dirty="0" smtClean="0"/>
            </a:br>
            <a:endParaRPr lang="it-IT" b="1" dirty="0" smtClean="0"/>
          </a:p>
          <a:p>
            <a:pPr marL="0" indent="0">
              <a:buNone/>
            </a:pPr>
            <a:r>
              <a:rPr lang="it-IT" b="1" dirty="0" smtClean="0"/>
              <a:t>OS:    BE-CO SLC6 </a:t>
            </a:r>
            <a:r>
              <a:rPr lang="it-IT" sz="2800" dirty="0" smtClean="0"/>
              <a:t>and </a:t>
            </a:r>
            <a:r>
              <a:rPr lang="it-IT" sz="2800" b="1" dirty="0" smtClean="0"/>
              <a:t>BE-CO CC7 </a:t>
            </a:r>
            <a:r>
              <a:rPr lang="it-IT" sz="2800" dirty="0" smtClean="0"/>
              <a:t>(</a:t>
            </a:r>
            <a:r>
              <a:rPr lang="it-IT" sz="2800" dirty="0" err="1" smtClean="0"/>
              <a:t>when</a:t>
            </a:r>
            <a:r>
              <a:rPr lang="it-IT" sz="2800" dirty="0" smtClean="0"/>
              <a:t> ready dec15)</a:t>
            </a:r>
            <a:endParaRPr lang="it-IT" dirty="0" smtClean="0"/>
          </a:p>
          <a:p>
            <a:pPr marL="0" indent="0">
              <a:buNone/>
            </a:pPr>
            <a:r>
              <a:rPr lang="it-IT" b="1" dirty="0" smtClean="0"/>
              <a:t>          BE-CO Win7</a:t>
            </a:r>
            <a:r>
              <a:rPr lang="it-IT" dirty="0" smtClean="0"/>
              <a:t>, (</a:t>
            </a:r>
            <a:r>
              <a:rPr lang="it-IT" dirty="0" err="1" smtClean="0"/>
              <a:t>only</a:t>
            </a:r>
            <a:r>
              <a:rPr lang="it-IT" dirty="0" smtClean="0"/>
              <a:t> for </a:t>
            </a:r>
            <a:r>
              <a:rPr lang="it-IT" dirty="0" err="1" smtClean="0"/>
              <a:t>twido</a:t>
            </a:r>
            <a:r>
              <a:rPr lang="it-IT" dirty="0" smtClean="0"/>
              <a:t>, step7, </a:t>
            </a:r>
            <a:r>
              <a:rPr lang="it-IT" dirty="0" err="1" smtClean="0"/>
              <a:t>labview</a:t>
            </a:r>
            <a:r>
              <a:rPr lang="it-IT" dirty="0" smtClean="0"/>
              <a:t>…)</a:t>
            </a:r>
          </a:p>
          <a:p>
            <a:pPr marL="0" indent="0">
              <a:buNone/>
            </a:pPr>
            <a:endParaRPr lang="en-GB" b="1" dirty="0" smtClean="0"/>
          </a:p>
          <a:p>
            <a:pPr marL="0" indent="0">
              <a:buNone/>
            </a:pPr>
            <a:r>
              <a:rPr lang="it-IT" b="1" dirty="0" smtClean="0"/>
              <a:t>Net: Default: GPN </a:t>
            </a:r>
            <a:r>
              <a:rPr lang="it-IT" b="1" dirty="0" err="1" smtClean="0"/>
              <a:t>only</a:t>
            </a:r>
            <a:r>
              <a:rPr lang="it-IT" b="1" dirty="0" smtClean="0"/>
              <a:t> with internet </a:t>
            </a:r>
            <a:br>
              <a:rPr lang="it-IT" b="1" dirty="0" smtClean="0"/>
            </a:br>
            <a:r>
              <a:rPr lang="it-IT" b="1" dirty="0" smtClean="0"/>
              <a:t>        </a:t>
            </a:r>
            <a:r>
              <a:rPr lang="it-IT" dirty="0" smtClean="0"/>
              <a:t>TN trust </a:t>
            </a:r>
            <a:r>
              <a:rPr lang="it-IT" dirty="0" err="1" smtClean="0"/>
              <a:t>when</a:t>
            </a:r>
            <a:r>
              <a:rPr lang="it-IT" dirty="0" smtClean="0"/>
              <a:t> </a:t>
            </a:r>
            <a:r>
              <a:rPr lang="it-IT" dirty="0" err="1" smtClean="0"/>
              <a:t>necessary</a:t>
            </a:r>
            <a:r>
              <a:rPr lang="it-IT" dirty="0" smtClean="0"/>
              <a:t> </a:t>
            </a:r>
          </a:p>
          <a:p>
            <a:pPr marL="0" indent="0">
              <a:buNone/>
            </a:pPr>
            <a:endParaRPr lang="it-IT" dirty="0" smtClean="0"/>
          </a:p>
        </p:txBody>
      </p:sp>
      <p:sp>
        <p:nvSpPr>
          <p:cNvPr id="4" name="Rounded Rectangle 3"/>
          <p:cNvSpPr/>
          <p:nvPr/>
        </p:nvSpPr>
        <p:spPr>
          <a:xfrm rot="20716151">
            <a:off x="7541418" y="5663883"/>
            <a:ext cx="1881267" cy="779098"/>
          </a:xfrm>
          <a:prstGeom prst="roundRect">
            <a:avLst>
              <a:gd name="adj" fmla="val 13008"/>
            </a:avLst>
          </a:prstGeom>
          <a:solidFill>
            <a:schemeClr val="tx2">
              <a:lumMod val="60000"/>
              <a:lumOff val="40000"/>
            </a:schemeClr>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NEW OVPC</a:t>
            </a:r>
          </a:p>
          <a:p>
            <a:pPr algn="ctr"/>
            <a:r>
              <a:rPr lang="en-US" sz="1600" b="1" dirty="0" smtClean="0">
                <a:solidFill>
                  <a:prstClr val="white"/>
                </a:solidFill>
                <a:latin typeface="Arial Black" panose="020B0A04020102020204" pitchFamily="34" charset="0"/>
                <a:cs typeface="Aharoni" panose="02010803020104030203" pitchFamily="2" charset="-79"/>
              </a:rPr>
              <a:t>CREATION</a:t>
            </a:r>
            <a:endParaRPr lang="en-GB" sz="1600" b="1" dirty="0">
              <a:solidFill>
                <a:prstClr val="white"/>
              </a:solidFill>
              <a:latin typeface="Arial Black" panose="020B0A04020102020204" pitchFamily="34" charset="0"/>
              <a:cs typeface="Aharoni" panose="02010803020104030203" pitchFamily="2" charset="-79"/>
            </a:endParaRPr>
          </a:p>
        </p:txBody>
      </p:sp>
    </p:spTree>
    <p:extLst>
      <p:ext uri="{BB962C8B-B14F-4D97-AF65-F5344CB8AC3E}">
        <p14:creationId xmlns:p14="http://schemas.microsoft.com/office/powerpoint/2010/main" val="1078180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577" y="274638"/>
            <a:ext cx="8274124" cy="1714202"/>
          </a:xfrm>
        </p:spPr>
        <p:txBody>
          <a:bodyPr/>
          <a:lstStyle/>
          <a:p>
            <a:r>
              <a:rPr lang="it-IT" dirty="0" err="1" smtClean="0">
                <a:solidFill>
                  <a:schemeClr val="accent6">
                    <a:lumMod val="75000"/>
                  </a:schemeClr>
                </a:solidFill>
              </a:rPr>
              <a:t>Old</a:t>
            </a:r>
            <a:r>
              <a:rPr lang="it-IT" dirty="0" smtClean="0">
                <a:solidFill>
                  <a:schemeClr val="accent6">
                    <a:lumMod val="75000"/>
                  </a:schemeClr>
                </a:solidFill>
              </a:rPr>
              <a:t> VPC </a:t>
            </a:r>
            <a:r>
              <a:rPr lang="it-IT" dirty="0" smtClean="0"/>
              <a:t>can migrate to </a:t>
            </a:r>
            <a:r>
              <a:rPr lang="it-IT" dirty="0" err="1" smtClean="0">
                <a:solidFill>
                  <a:srgbClr val="00B0F0"/>
                </a:solidFill>
              </a:rPr>
              <a:t>Openstack</a:t>
            </a:r>
            <a:endParaRPr lang="en-GB" dirty="0">
              <a:solidFill>
                <a:srgbClr val="00B0F0"/>
              </a:solidFill>
            </a:endParaRPr>
          </a:p>
        </p:txBody>
      </p:sp>
      <p:sp>
        <p:nvSpPr>
          <p:cNvPr id="3" name="Content Placeholder 2"/>
          <p:cNvSpPr>
            <a:spLocks noGrp="1"/>
          </p:cNvSpPr>
          <p:nvPr>
            <p:ph idx="1"/>
          </p:nvPr>
        </p:nvSpPr>
        <p:spPr/>
        <p:txBody>
          <a:bodyPr/>
          <a:lstStyle/>
          <a:p>
            <a:pPr marL="0" indent="0">
              <a:buNone/>
            </a:pPr>
            <a:endParaRPr lang="it-IT" dirty="0" smtClean="0"/>
          </a:p>
          <a:p>
            <a:endParaRPr lang="it-IT" dirty="0" smtClean="0"/>
          </a:p>
          <a:p>
            <a:endParaRPr lang="en-GB" dirty="0"/>
          </a:p>
        </p:txBody>
      </p:sp>
      <p:sp>
        <p:nvSpPr>
          <p:cNvPr id="4" name="Content Placeholder 2"/>
          <p:cNvSpPr txBox="1">
            <a:spLocks/>
          </p:cNvSpPr>
          <p:nvPr/>
        </p:nvSpPr>
        <p:spPr>
          <a:xfrm>
            <a:off x="488505" y="1844824"/>
            <a:ext cx="8922196" cy="48965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t-IT" b="1" dirty="0" err="1" smtClean="0"/>
              <a:t>We</a:t>
            </a:r>
            <a:r>
              <a:rPr lang="it-IT" b="1" dirty="0" smtClean="0"/>
              <a:t> can migrate </a:t>
            </a:r>
            <a:r>
              <a:rPr lang="it-IT" b="1" dirty="0" err="1" smtClean="0">
                <a:solidFill>
                  <a:schemeClr val="accent6">
                    <a:lumMod val="75000"/>
                  </a:schemeClr>
                </a:solidFill>
              </a:rPr>
              <a:t>old</a:t>
            </a:r>
            <a:r>
              <a:rPr lang="it-IT" b="1" dirty="0" smtClean="0">
                <a:solidFill>
                  <a:schemeClr val="accent6">
                    <a:lumMod val="75000"/>
                  </a:schemeClr>
                </a:solidFill>
              </a:rPr>
              <a:t> </a:t>
            </a:r>
            <a:r>
              <a:rPr lang="it-IT" b="1" dirty="0" err="1" smtClean="0">
                <a:solidFill>
                  <a:schemeClr val="accent6">
                    <a:lumMod val="75000"/>
                  </a:schemeClr>
                </a:solidFill>
              </a:rPr>
              <a:t>VPCs</a:t>
            </a:r>
            <a:r>
              <a:rPr lang="it-IT" b="1" dirty="0" smtClean="0"/>
              <a:t>  to </a:t>
            </a:r>
            <a:r>
              <a:rPr lang="it-IT" b="1" dirty="0" err="1" smtClean="0">
                <a:solidFill>
                  <a:srgbClr val="00B0F0"/>
                </a:solidFill>
              </a:rPr>
              <a:t>openstack</a:t>
            </a:r>
            <a:r>
              <a:rPr lang="it-IT" b="1" dirty="0"/>
              <a:t>*</a:t>
            </a:r>
            <a:endParaRPr lang="it-IT" b="1" dirty="0" smtClean="0"/>
          </a:p>
          <a:p>
            <a:pPr marL="0" indent="0">
              <a:buFont typeface="Arial" panose="020B0604020202020204" pitchFamily="34" charset="0"/>
              <a:buNone/>
            </a:pPr>
            <a:r>
              <a:rPr lang="it-IT" sz="2400" b="1" dirty="0" smtClean="0"/>
              <a:t>4 hours </a:t>
            </a:r>
            <a:r>
              <a:rPr lang="it-IT" sz="2400" b="1" dirty="0" err="1" smtClean="0"/>
              <a:t>downtime</a:t>
            </a:r>
            <a:r>
              <a:rPr lang="it-IT" sz="2400" b="1" dirty="0" smtClean="0"/>
              <a:t> / net </a:t>
            </a:r>
            <a:r>
              <a:rPr lang="it-IT" sz="2400" b="1" dirty="0" err="1" smtClean="0"/>
              <a:t>reregistration</a:t>
            </a:r>
            <a:r>
              <a:rPr lang="it-IT" sz="2400" b="1" dirty="0" smtClean="0"/>
              <a:t> </a:t>
            </a:r>
          </a:p>
          <a:p>
            <a:pPr marL="0" indent="0">
              <a:buNone/>
            </a:pPr>
            <a:r>
              <a:rPr lang="it-IT" sz="2400" b="1" dirty="0" smtClean="0"/>
              <a:t>Migration </a:t>
            </a:r>
            <a:r>
              <a:rPr lang="it-IT" sz="2400" b="1" dirty="0" err="1" smtClean="0"/>
              <a:t>organized</a:t>
            </a:r>
            <a:r>
              <a:rPr lang="it-IT" sz="2400" b="1" dirty="0" smtClean="0"/>
              <a:t> by </a:t>
            </a:r>
            <a:r>
              <a:rPr lang="it-IT" sz="2400" b="1" dirty="0" err="1" smtClean="0"/>
              <a:t>vpc-support</a:t>
            </a:r>
            <a:r>
              <a:rPr lang="it-IT" sz="2400" b="1" dirty="0" smtClean="0"/>
              <a:t> + IT-OIS</a:t>
            </a:r>
            <a:br>
              <a:rPr lang="it-IT" sz="2400" b="1" dirty="0" smtClean="0"/>
            </a:br>
            <a:r>
              <a:rPr lang="it-IT" b="1" dirty="0" smtClean="0"/>
              <a:t/>
            </a:r>
            <a:br>
              <a:rPr lang="it-IT" b="1" dirty="0" smtClean="0"/>
            </a:br>
            <a:r>
              <a:rPr lang="it-IT" b="1" dirty="0" smtClean="0"/>
              <a:t>Net RE-REGISTRATION:  </a:t>
            </a:r>
            <a:r>
              <a:rPr lang="it-IT" b="1" dirty="0" err="1" smtClean="0">
                <a:solidFill>
                  <a:srgbClr val="FF0000"/>
                </a:solidFill>
              </a:rPr>
              <a:t>Change</a:t>
            </a:r>
            <a:r>
              <a:rPr lang="it-IT" b="1" dirty="0" smtClean="0">
                <a:solidFill>
                  <a:srgbClr val="FF0000"/>
                </a:solidFill>
              </a:rPr>
              <a:t> IP</a:t>
            </a:r>
          </a:p>
          <a:p>
            <a:pPr marL="0" indent="0">
              <a:buFont typeface="Arial" panose="020B0604020202020204" pitchFamily="34" charset="0"/>
              <a:buNone/>
            </a:pPr>
            <a:r>
              <a:rPr lang="it-IT" b="1" dirty="0" smtClean="0"/>
              <a:t>GPN with internet by default </a:t>
            </a:r>
            <a:br>
              <a:rPr lang="it-IT" b="1" dirty="0" smtClean="0"/>
            </a:br>
            <a:r>
              <a:rPr lang="it-IT" dirty="0" smtClean="0"/>
              <a:t>TN trust with x-</a:t>
            </a:r>
            <a:r>
              <a:rPr lang="it-IT" dirty="0" err="1" smtClean="0"/>
              <a:t>host</a:t>
            </a:r>
            <a:r>
              <a:rPr lang="it-IT" dirty="0" smtClean="0"/>
              <a:t> </a:t>
            </a:r>
            <a:r>
              <a:rPr lang="it-IT" dirty="0" err="1" smtClean="0"/>
              <a:t>granularity</a:t>
            </a:r>
            <a:r>
              <a:rPr lang="it-IT" dirty="0" smtClean="0"/>
              <a:t> via </a:t>
            </a:r>
            <a:r>
              <a:rPr lang="it-IT" dirty="0" err="1" smtClean="0"/>
              <a:t>LanDB</a:t>
            </a:r>
            <a:r>
              <a:rPr lang="it-IT" dirty="0" smtClean="0"/>
              <a:t> Set</a:t>
            </a:r>
          </a:p>
          <a:p>
            <a:pPr marL="0" indent="0">
              <a:buFont typeface="Arial" panose="020B0604020202020204" pitchFamily="34" charset="0"/>
              <a:buNone/>
            </a:pPr>
            <a:endParaRPr lang="it-IT" b="1"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5472702"/>
            <a:ext cx="6568936" cy="137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rot="20716151">
            <a:off x="7613425" y="2791283"/>
            <a:ext cx="1881267" cy="779098"/>
          </a:xfrm>
          <a:prstGeom prst="roundRect">
            <a:avLst>
              <a:gd name="adj" fmla="val 13008"/>
            </a:avLst>
          </a:prstGeom>
          <a:solidFill>
            <a:srgbClr val="FF0000"/>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VPC </a:t>
            </a:r>
            <a:br>
              <a:rPr lang="en-US" sz="1600" b="1" dirty="0" smtClean="0">
                <a:solidFill>
                  <a:prstClr val="white"/>
                </a:solidFill>
                <a:latin typeface="Arial Black" panose="020B0A04020102020204" pitchFamily="34" charset="0"/>
                <a:cs typeface="Aharoni" panose="02010803020104030203" pitchFamily="2" charset="-79"/>
              </a:rPr>
            </a:br>
            <a:r>
              <a:rPr lang="en-US" sz="1600" b="1" dirty="0" smtClean="0">
                <a:solidFill>
                  <a:prstClr val="white"/>
                </a:solidFill>
                <a:latin typeface="Arial Black" panose="020B0A04020102020204" pitchFamily="34" charset="0"/>
                <a:cs typeface="Aharoni" panose="02010803020104030203" pitchFamily="2" charset="-79"/>
              </a:rPr>
              <a:t>MIGRATION</a:t>
            </a:r>
            <a:endParaRPr lang="en-GB" sz="1600" b="1" dirty="0">
              <a:solidFill>
                <a:prstClr val="white"/>
              </a:solidFill>
              <a:latin typeface="Arial Black" panose="020B0A04020102020204" pitchFamily="34" charset="0"/>
              <a:cs typeface="Aharoni" panose="02010803020104030203" pitchFamily="2" charset="-79"/>
            </a:endParaRPr>
          </a:p>
        </p:txBody>
      </p:sp>
    </p:spTree>
    <p:extLst>
      <p:ext uri="{BB962C8B-B14F-4D97-AF65-F5344CB8AC3E}">
        <p14:creationId xmlns:p14="http://schemas.microsoft.com/office/powerpoint/2010/main" val="4082963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err="1" smtClean="0"/>
              <a:t>Actual</a:t>
            </a:r>
            <a:r>
              <a:rPr lang="it-IT" dirty="0" smtClean="0"/>
              <a:t> situation and first </a:t>
            </a:r>
            <a:r>
              <a:rPr lang="it-IT" dirty="0" err="1" smtClean="0"/>
              <a:t>steps</a:t>
            </a:r>
            <a:endParaRPr lang="en-GB" dirty="0"/>
          </a:p>
        </p:txBody>
      </p:sp>
      <p:sp>
        <p:nvSpPr>
          <p:cNvPr id="3" name="Content Placeholder 2"/>
          <p:cNvSpPr>
            <a:spLocks noGrp="1"/>
          </p:cNvSpPr>
          <p:nvPr>
            <p:ph idx="1"/>
          </p:nvPr>
        </p:nvSpPr>
        <p:spPr>
          <a:ln>
            <a:noFill/>
          </a:ln>
        </p:spPr>
        <p:txBody>
          <a:bodyPr>
            <a:normAutofit/>
          </a:bodyPr>
          <a:lstStyle/>
          <a:p>
            <a:pPr marL="0" indent="0">
              <a:buNone/>
            </a:pPr>
            <a:r>
              <a:rPr lang="it-IT" b="1" dirty="0" smtClean="0">
                <a:solidFill>
                  <a:schemeClr val="tx1"/>
                </a:solidFill>
              </a:rPr>
              <a:t>ACC VPC </a:t>
            </a:r>
            <a:r>
              <a:rPr lang="it-IT" b="1" dirty="0" err="1" smtClean="0">
                <a:solidFill>
                  <a:schemeClr val="accent6">
                    <a:lumMod val="75000"/>
                  </a:schemeClr>
                </a:solidFill>
              </a:rPr>
              <a:t>HyperV</a:t>
            </a:r>
            <a:r>
              <a:rPr lang="it-IT" b="1" dirty="0" smtClean="0">
                <a:solidFill>
                  <a:schemeClr val="accent6">
                    <a:lumMod val="75000"/>
                  </a:schemeClr>
                </a:solidFill>
              </a:rPr>
              <a:t> </a:t>
            </a:r>
            <a:r>
              <a:rPr lang="it-IT" b="1" dirty="0" err="1" smtClean="0">
                <a:solidFill>
                  <a:schemeClr val="tx1"/>
                </a:solidFill>
              </a:rPr>
              <a:t>Infrastructure</a:t>
            </a:r>
            <a:r>
              <a:rPr lang="it-IT" b="1" dirty="0" smtClean="0">
                <a:solidFill>
                  <a:schemeClr val="tx1"/>
                </a:solidFill>
              </a:rPr>
              <a:t>,               </a:t>
            </a:r>
            <a:r>
              <a:rPr lang="it-IT" b="1" dirty="0" smtClean="0">
                <a:solidFill>
                  <a:srgbClr val="920088"/>
                </a:solidFill>
              </a:rPr>
              <a:t>30 </a:t>
            </a:r>
            <a:r>
              <a:rPr lang="it-IT" b="1" dirty="0" err="1" smtClean="0">
                <a:solidFill>
                  <a:srgbClr val="920088"/>
                </a:solidFill>
              </a:rPr>
              <a:t>Servers</a:t>
            </a:r>
            <a:r>
              <a:rPr lang="it-IT" b="1" dirty="0" smtClean="0">
                <a:solidFill>
                  <a:srgbClr val="920088"/>
                </a:solidFill>
              </a:rPr>
              <a:t>: </a:t>
            </a:r>
          </a:p>
          <a:p>
            <a:pPr marL="0" indent="0">
              <a:buNone/>
            </a:pPr>
            <a:r>
              <a:rPr lang="it-IT" b="1" dirty="0" smtClean="0"/>
              <a:t>	525 VPC : 	264 SLC6  4 SLC5   257 Win7 </a:t>
            </a:r>
          </a:p>
          <a:p>
            <a:pPr marL="0" indent="0">
              <a:buNone/>
            </a:pPr>
            <a:r>
              <a:rPr lang="it-IT" b="1" dirty="0" smtClean="0">
                <a:solidFill>
                  <a:schemeClr val="tx1"/>
                </a:solidFill>
              </a:rPr>
              <a:t/>
            </a:r>
            <a:br>
              <a:rPr lang="it-IT" b="1" dirty="0" smtClean="0">
                <a:solidFill>
                  <a:schemeClr val="tx1"/>
                </a:solidFill>
              </a:rPr>
            </a:br>
            <a:r>
              <a:rPr lang="it-IT" b="1" dirty="0" smtClean="0">
                <a:solidFill>
                  <a:schemeClr val="tx1"/>
                </a:solidFill>
              </a:rPr>
              <a:t>ACC VPC </a:t>
            </a:r>
            <a:r>
              <a:rPr lang="it-IT" b="1" dirty="0" err="1" smtClean="0">
                <a:solidFill>
                  <a:srgbClr val="00B0F0"/>
                </a:solidFill>
              </a:rPr>
              <a:t>Openstack</a:t>
            </a:r>
            <a:r>
              <a:rPr lang="it-IT" b="1" dirty="0" smtClean="0">
                <a:solidFill>
                  <a:schemeClr val="tx1"/>
                </a:solidFill>
              </a:rPr>
              <a:t> </a:t>
            </a:r>
            <a:r>
              <a:rPr lang="it-IT" b="1" dirty="0" err="1" smtClean="0">
                <a:solidFill>
                  <a:schemeClr val="tx1"/>
                </a:solidFill>
              </a:rPr>
              <a:t>Infrastructure</a:t>
            </a:r>
            <a:r>
              <a:rPr lang="it-IT" b="1" dirty="0" smtClean="0">
                <a:solidFill>
                  <a:schemeClr val="tx1"/>
                </a:solidFill>
              </a:rPr>
              <a:t>,          </a:t>
            </a:r>
            <a:r>
              <a:rPr lang="it-IT" b="1" dirty="0" smtClean="0">
                <a:solidFill>
                  <a:srgbClr val="920088"/>
                </a:solidFill>
              </a:rPr>
              <a:t>2 </a:t>
            </a:r>
            <a:r>
              <a:rPr lang="it-IT" b="1" dirty="0" err="1" smtClean="0">
                <a:solidFill>
                  <a:srgbClr val="920088"/>
                </a:solidFill>
              </a:rPr>
              <a:t>Servers</a:t>
            </a:r>
            <a:endParaRPr lang="it-IT" b="1" dirty="0" smtClean="0">
              <a:solidFill>
                <a:srgbClr val="920088"/>
              </a:solidFill>
            </a:endParaRPr>
          </a:p>
          <a:p>
            <a:pPr marL="0" indent="0">
              <a:buNone/>
            </a:pPr>
            <a:r>
              <a:rPr lang="it-IT" b="1" dirty="0" smtClean="0"/>
              <a:t>	16 VPC:      2 CC7  12 SLC6  2 SLC5   0 Win7</a:t>
            </a:r>
          </a:p>
          <a:p>
            <a:pPr marL="0" indent="0">
              <a:buNone/>
            </a:pPr>
            <a:r>
              <a:rPr lang="it-IT" b="1" dirty="0" smtClean="0">
                <a:solidFill>
                  <a:srgbClr val="FF0000"/>
                </a:solidFill>
              </a:rPr>
              <a:t/>
            </a:r>
            <a:br>
              <a:rPr lang="it-IT" b="1" dirty="0" smtClean="0">
                <a:solidFill>
                  <a:srgbClr val="FF0000"/>
                </a:solidFill>
              </a:rPr>
            </a:br>
            <a:r>
              <a:rPr lang="it-IT" b="1" dirty="0" smtClean="0">
                <a:solidFill>
                  <a:schemeClr val="tx1"/>
                </a:solidFill>
              </a:rPr>
              <a:t>First </a:t>
            </a:r>
            <a:r>
              <a:rPr lang="it-IT" b="1" dirty="0" err="1" smtClean="0">
                <a:solidFill>
                  <a:schemeClr val="tx1"/>
                </a:solidFill>
              </a:rPr>
              <a:t>we</a:t>
            </a:r>
            <a:r>
              <a:rPr lang="it-IT" b="1" dirty="0" smtClean="0">
                <a:solidFill>
                  <a:schemeClr val="tx1"/>
                </a:solidFill>
              </a:rPr>
              <a:t> </a:t>
            </a:r>
            <a:r>
              <a:rPr lang="it-IT" b="1" dirty="0" err="1" smtClean="0">
                <a:solidFill>
                  <a:srgbClr val="920088"/>
                </a:solidFill>
              </a:rPr>
              <a:t>have</a:t>
            </a:r>
            <a:r>
              <a:rPr lang="it-IT" b="1" dirty="0" smtClean="0">
                <a:solidFill>
                  <a:srgbClr val="920088"/>
                </a:solidFill>
              </a:rPr>
              <a:t> to </a:t>
            </a:r>
            <a:r>
              <a:rPr lang="it-IT" b="1" dirty="0" err="1" smtClean="0">
                <a:solidFill>
                  <a:srgbClr val="920088"/>
                </a:solidFill>
              </a:rPr>
              <a:t>prepare</a:t>
            </a:r>
            <a:r>
              <a:rPr lang="it-IT" b="1" dirty="0" smtClean="0">
                <a:solidFill>
                  <a:srgbClr val="920088"/>
                </a:solidFill>
              </a:rPr>
              <a:t> hardware and </a:t>
            </a:r>
            <a:r>
              <a:rPr lang="it-IT" b="1" dirty="0" err="1" smtClean="0">
                <a:solidFill>
                  <a:srgbClr val="920088"/>
                </a:solidFill>
              </a:rPr>
              <a:t>convert</a:t>
            </a:r>
            <a:r>
              <a:rPr lang="it-IT" b="1" dirty="0" smtClean="0">
                <a:solidFill>
                  <a:srgbClr val="920088"/>
                </a:solidFill>
              </a:rPr>
              <a:t/>
            </a:r>
            <a:br>
              <a:rPr lang="it-IT" b="1" dirty="0" smtClean="0">
                <a:solidFill>
                  <a:srgbClr val="920088"/>
                </a:solidFill>
              </a:rPr>
            </a:br>
            <a:r>
              <a:rPr lang="it-IT" b="1" dirty="0" smtClean="0">
                <a:solidFill>
                  <a:schemeClr val="tx1"/>
                </a:solidFill>
              </a:rPr>
              <a:t>some </a:t>
            </a:r>
            <a:r>
              <a:rPr lang="it-IT" b="1" dirty="0" err="1" smtClean="0">
                <a:solidFill>
                  <a:schemeClr val="tx1"/>
                </a:solidFill>
              </a:rPr>
              <a:t>servers</a:t>
            </a:r>
            <a:r>
              <a:rPr lang="it-IT" b="1" dirty="0" smtClean="0">
                <a:solidFill>
                  <a:schemeClr val="tx1"/>
                </a:solidFill>
              </a:rPr>
              <a:t> to </a:t>
            </a:r>
            <a:r>
              <a:rPr lang="it-IT" b="1" dirty="0" err="1" smtClean="0">
                <a:solidFill>
                  <a:schemeClr val="tx1"/>
                </a:solidFill>
              </a:rPr>
              <a:t>expand</a:t>
            </a:r>
            <a:r>
              <a:rPr lang="it-IT" b="1" dirty="0" smtClean="0">
                <a:solidFill>
                  <a:schemeClr val="tx1"/>
                </a:solidFill>
              </a:rPr>
              <a:t> </a:t>
            </a:r>
            <a:r>
              <a:rPr lang="it-IT" b="1" dirty="0" err="1" smtClean="0">
                <a:solidFill>
                  <a:schemeClr val="tx1"/>
                </a:solidFill>
              </a:rPr>
              <a:t>openstack</a:t>
            </a:r>
            <a:r>
              <a:rPr lang="it-IT" b="1" dirty="0" smtClean="0">
                <a:solidFill>
                  <a:schemeClr val="tx1"/>
                </a:solidFill>
              </a:rPr>
              <a:t> </a:t>
            </a:r>
            <a:r>
              <a:rPr lang="it-IT" b="1" dirty="0" err="1" smtClean="0">
                <a:solidFill>
                  <a:schemeClr val="tx1"/>
                </a:solidFill>
              </a:rPr>
              <a:t>infr</a:t>
            </a:r>
            <a:endParaRPr lang="it-IT" b="1" dirty="0" smtClean="0">
              <a:solidFill>
                <a:schemeClr val="tx1"/>
              </a:solidFill>
            </a:endParaRPr>
          </a:p>
          <a:p>
            <a:pPr marL="0" indent="0">
              <a:buNone/>
            </a:pPr>
            <a:endParaRPr lang="it-IT" b="1" dirty="0" smtClean="0"/>
          </a:p>
          <a:p>
            <a:pPr marL="0" indent="0">
              <a:buNone/>
            </a:pPr>
            <a:endParaRPr lang="it-IT" b="1" dirty="0" smtClean="0"/>
          </a:p>
        </p:txBody>
      </p:sp>
      <p:cxnSp>
        <p:nvCxnSpPr>
          <p:cNvPr id="5" name="Straight Arrow Connector 4"/>
          <p:cNvCxnSpPr/>
          <p:nvPr/>
        </p:nvCxnSpPr>
        <p:spPr>
          <a:xfrm flipH="1">
            <a:off x="8193360" y="2564904"/>
            <a:ext cx="216024" cy="864096"/>
          </a:xfrm>
          <a:prstGeom prst="straightConnector1">
            <a:avLst/>
          </a:prstGeom>
          <a:ln w="44450">
            <a:solidFill>
              <a:srgbClr val="920088"/>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rot="20716151">
            <a:off x="7541418" y="5527587"/>
            <a:ext cx="1881267" cy="779098"/>
          </a:xfrm>
          <a:prstGeom prst="roundRect">
            <a:avLst>
              <a:gd name="adj" fmla="val 13008"/>
            </a:avLst>
          </a:prstGeom>
          <a:solidFill>
            <a:srgbClr val="7030A0"/>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SERVER </a:t>
            </a:r>
            <a:br>
              <a:rPr lang="en-US" sz="1600" b="1" dirty="0" smtClean="0">
                <a:solidFill>
                  <a:prstClr val="white"/>
                </a:solidFill>
                <a:latin typeface="Arial Black" panose="020B0A04020102020204" pitchFamily="34" charset="0"/>
                <a:cs typeface="Aharoni" panose="02010803020104030203" pitchFamily="2" charset="-79"/>
              </a:rPr>
            </a:br>
            <a:r>
              <a:rPr lang="en-US" sz="1600" b="1" dirty="0" smtClean="0">
                <a:solidFill>
                  <a:prstClr val="white"/>
                </a:solidFill>
                <a:latin typeface="Arial Black" panose="020B0A04020102020204" pitchFamily="34" charset="0"/>
                <a:cs typeface="Aharoni" panose="02010803020104030203" pitchFamily="2" charset="-79"/>
              </a:rPr>
              <a:t>PREPARATION</a:t>
            </a:r>
            <a:endParaRPr lang="en-GB" sz="1600" b="1" dirty="0">
              <a:solidFill>
                <a:prstClr val="white"/>
              </a:solidFill>
              <a:latin typeface="Arial Black" panose="020B0A04020102020204" pitchFamily="34" charset="0"/>
              <a:cs typeface="Aharoni" panose="02010803020104030203" pitchFamily="2" charset="-79"/>
            </a:endParaRPr>
          </a:p>
        </p:txBody>
      </p:sp>
      <p:sp>
        <p:nvSpPr>
          <p:cNvPr id="4" name="Rectangle 3"/>
          <p:cNvSpPr/>
          <p:nvPr/>
        </p:nvSpPr>
        <p:spPr>
          <a:xfrm>
            <a:off x="8456960" y="2492896"/>
            <a:ext cx="1449039" cy="936104"/>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b="1" i="1" dirty="0" smtClean="0">
                <a:solidFill>
                  <a:srgbClr val="920088"/>
                </a:solidFill>
              </a:rPr>
              <a:t>Conversion of fastest servers</a:t>
            </a:r>
            <a:endParaRPr lang="en-GB" b="1" i="1" dirty="0">
              <a:solidFill>
                <a:srgbClr val="920088"/>
              </a:solidFill>
            </a:endParaRPr>
          </a:p>
        </p:txBody>
      </p:sp>
    </p:spTree>
    <p:extLst>
      <p:ext uri="{BB962C8B-B14F-4D97-AF65-F5344CB8AC3E}">
        <p14:creationId xmlns:p14="http://schemas.microsoft.com/office/powerpoint/2010/main" val="3567114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New </a:t>
            </a:r>
            <a:r>
              <a:rPr lang="it-IT" dirty="0" err="1" smtClean="0"/>
              <a:t>Timeline</a:t>
            </a:r>
            <a:endParaRPr lang="en-GB" dirty="0"/>
          </a:p>
        </p:txBody>
      </p:sp>
      <p:sp>
        <p:nvSpPr>
          <p:cNvPr id="3" name="Content Placeholder 2"/>
          <p:cNvSpPr>
            <a:spLocks noGrp="1"/>
          </p:cNvSpPr>
          <p:nvPr>
            <p:ph idx="1"/>
          </p:nvPr>
        </p:nvSpPr>
        <p:spPr/>
        <p:txBody>
          <a:bodyPr>
            <a:normAutofit/>
          </a:bodyPr>
          <a:lstStyle/>
          <a:p>
            <a:r>
              <a:rPr lang="it-IT" b="1" dirty="0" err="1" smtClean="0"/>
              <a:t>June</a:t>
            </a:r>
            <a:r>
              <a:rPr lang="it-IT" b="1" dirty="0" smtClean="0"/>
              <a:t> 2015 </a:t>
            </a:r>
            <a:r>
              <a:rPr lang="it-IT" b="1" dirty="0" err="1" smtClean="0"/>
              <a:t>Prepare</a:t>
            </a:r>
            <a:r>
              <a:rPr lang="it-IT" b="1" dirty="0" smtClean="0"/>
              <a:t> the production </a:t>
            </a:r>
            <a:br>
              <a:rPr lang="it-IT" b="1" dirty="0" smtClean="0"/>
            </a:br>
            <a:r>
              <a:rPr lang="it-IT" b="1" dirty="0" smtClean="0"/>
              <a:t>                 </a:t>
            </a:r>
            <a:r>
              <a:rPr lang="it-IT" b="1" dirty="0" err="1" smtClean="0">
                <a:solidFill>
                  <a:srgbClr val="00B0F0"/>
                </a:solidFill>
              </a:rPr>
              <a:t>Openstack</a:t>
            </a:r>
            <a:r>
              <a:rPr lang="it-IT" b="1" dirty="0" smtClean="0">
                <a:solidFill>
                  <a:srgbClr val="00B0F0"/>
                </a:solidFill>
              </a:rPr>
              <a:t> </a:t>
            </a:r>
            <a:r>
              <a:rPr lang="it-IT" b="1" dirty="0" err="1" smtClean="0"/>
              <a:t>Infrastructure</a:t>
            </a:r>
            <a:r>
              <a:rPr lang="it-IT" b="1" dirty="0" smtClean="0"/>
              <a:t/>
            </a:r>
            <a:br>
              <a:rPr lang="it-IT" b="1" dirty="0" smtClean="0"/>
            </a:br>
            <a:endParaRPr lang="it-IT" b="1" dirty="0" smtClean="0"/>
          </a:p>
          <a:p>
            <a:r>
              <a:rPr lang="it-IT" b="1" dirty="0" err="1" smtClean="0"/>
              <a:t>July</a:t>
            </a:r>
            <a:r>
              <a:rPr lang="it-IT" b="1" dirty="0" smtClean="0"/>
              <a:t> 2015 : Migration </a:t>
            </a:r>
            <a:r>
              <a:rPr lang="it-IT" b="1" dirty="0" err="1" smtClean="0">
                <a:solidFill>
                  <a:srgbClr val="FF0000"/>
                </a:solidFill>
              </a:rPr>
              <a:t>VPCs</a:t>
            </a:r>
            <a:r>
              <a:rPr lang="it-IT" b="1" dirty="0" smtClean="0">
                <a:solidFill>
                  <a:srgbClr val="FF0000"/>
                </a:solidFill>
              </a:rPr>
              <a:t> </a:t>
            </a:r>
            <a:r>
              <a:rPr lang="it-IT" b="1" dirty="0" smtClean="0"/>
              <a:t>to </a:t>
            </a:r>
            <a:r>
              <a:rPr lang="it-IT" b="1" dirty="0" err="1" smtClean="0">
                <a:solidFill>
                  <a:srgbClr val="00B0F0"/>
                </a:solidFill>
              </a:rPr>
              <a:t>Openstack</a:t>
            </a:r>
            <a:endParaRPr lang="it-IT" b="1" dirty="0" smtClean="0">
              <a:solidFill>
                <a:srgbClr val="00B0F0"/>
              </a:solidFill>
            </a:endParaRPr>
          </a:p>
          <a:p>
            <a:pPr marL="0" indent="0">
              <a:buNone/>
            </a:pPr>
            <a:r>
              <a:rPr lang="it-IT" b="1" dirty="0"/>
              <a:t> </a:t>
            </a:r>
            <a:r>
              <a:rPr lang="it-IT" b="1" dirty="0" smtClean="0"/>
              <a:t>                      &amp; </a:t>
            </a:r>
            <a:r>
              <a:rPr lang="it-IT" b="1" dirty="0" smtClean="0">
                <a:solidFill>
                  <a:srgbClr val="00B0F0"/>
                </a:solidFill>
              </a:rPr>
              <a:t>NEW OVPC </a:t>
            </a:r>
            <a:r>
              <a:rPr lang="it-IT" b="1" dirty="0" err="1" smtClean="0"/>
              <a:t>creation</a:t>
            </a:r>
            <a:endParaRPr lang="it-IT" b="1" dirty="0" smtClean="0"/>
          </a:p>
          <a:p>
            <a:endParaRPr lang="it-IT" b="1" dirty="0" smtClean="0"/>
          </a:p>
          <a:p>
            <a:r>
              <a:rPr lang="it-IT" b="1" dirty="0" err="1" smtClean="0"/>
              <a:t>Dec</a:t>
            </a:r>
            <a:r>
              <a:rPr lang="it-IT" b="1" dirty="0" smtClean="0"/>
              <a:t> 2015 : </a:t>
            </a:r>
            <a:r>
              <a:rPr lang="it-IT" b="1" dirty="0" err="1">
                <a:solidFill>
                  <a:srgbClr val="00B0F0"/>
                </a:solidFill>
              </a:rPr>
              <a:t>O</a:t>
            </a:r>
            <a:r>
              <a:rPr lang="it-IT" b="1" dirty="0" err="1" smtClean="0">
                <a:solidFill>
                  <a:srgbClr val="00B0F0"/>
                </a:solidFill>
              </a:rPr>
              <a:t>penstack</a:t>
            </a:r>
            <a:r>
              <a:rPr lang="it-IT" b="1" dirty="0" smtClean="0"/>
              <a:t> in production </a:t>
            </a:r>
          </a:p>
          <a:p>
            <a:pPr marL="0" indent="0">
              <a:buNone/>
            </a:pPr>
            <a:r>
              <a:rPr lang="it-IT" b="1" dirty="0" smtClean="0"/>
              <a:t>    and </a:t>
            </a:r>
            <a:r>
              <a:rPr lang="it-IT" b="1" dirty="0" err="1" smtClean="0">
                <a:solidFill>
                  <a:schemeClr val="accent6">
                    <a:lumMod val="75000"/>
                  </a:schemeClr>
                </a:solidFill>
              </a:rPr>
              <a:t>HyperV</a:t>
            </a:r>
            <a:r>
              <a:rPr lang="it-IT" b="1" dirty="0" err="1" smtClean="0"/>
              <a:t>-decomisssioned</a:t>
            </a:r>
            <a:endParaRPr lang="it-IT" b="1" dirty="0" smtClean="0"/>
          </a:p>
        </p:txBody>
      </p:sp>
      <p:sp>
        <p:nvSpPr>
          <p:cNvPr id="4" name="Rounded Rectangle 3"/>
          <p:cNvSpPr/>
          <p:nvPr/>
        </p:nvSpPr>
        <p:spPr>
          <a:xfrm rot="20716151">
            <a:off x="7397401" y="1999194"/>
            <a:ext cx="1881267" cy="779098"/>
          </a:xfrm>
          <a:prstGeom prst="roundRect">
            <a:avLst>
              <a:gd name="adj" fmla="val 13008"/>
            </a:avLst>
          </a:prstGeom>
          <a:solidFill>
            <a:srgbClr val="7030A0"/>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SERVER </a:t>
            </a:r>
            <a:br>
              <a:rPr lang="en-US" sz="1600" b="1" dirty="0" smtClean="0">
                <a:solidFill>
                  <a:prstClr val="white"/>
                </a:solidFill>
                <a:latin typeface="Arial Black" panose="020B0A04020102020204" pitchFamily="34" charset="0"/>
                <a:cs typeface="Aharoni" panose="02010803020104030203" pitchFamily="2" charset="-79"/>
              </a:rPr>
            </a:br>
            <a:r>
              <a:rPr lang="en-US" sz="1600" b="1" dirty="0" smtClean="0">
                <a:solidFill>
                  <a:prstClr val="white"/>
                </a:solidFill>
                <a:latin typeface="Arial Black" panose="020B0A04020102020204" pitchFamily="34" charset="0"/>
                <a:cs typeface="Aharoni" panose="02010803020104030203" pitchFamily="2" charset="-79"/>
              </a:rPr>
              <a:t>PREPARATION</a:t>
            </a:r>
            <a:endParaRPr lang="en-GB" sz="1600" b="1" dirty="0">
              <a:solidFill>
                <a:prstClr val="white"/>
              </a:solidFill>
              <a:latin typeface="Arial Black" panose="020B0A04020102020204" pitchFamily="34" charset="0"/>
              <a:cs typeface="Aharoni" panose="02010803020104030203" pitchFamily="2" charset="-79"/>
            </a:endParaRPr>
          </a:p>
        </p:txBody>
      </p:sp>
      <p:sp>
        <p:nvSpPr>
          <p:cNvPr id="6" name="Rounded Rectangle 5"/>
          <p:cNvSpPr/>
          <p:nvPr/>
        </p:nvSpPr>
        <p:spPr>
          <a:xfrm rot="20716151">
            <a:off x="7385546" y="3799395"/>
            <a:ext cx="1881267" cy="779098"/>
          </a:xfrm>
          <a:prstGeom prst="roundRect">
            <a:avLst>
              <a:gd name="adj" fmla="val 13008"/>
            </a:avLst>
          </a:prstGeom>
          <a:solidFill>
            <a:srgbClr val="FF0000"/>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VPC </a:t>
            </a:r>
            <a:br>
              <a:rPr lang="en-US" sz="1600" b="1" dirty="0" smtClean="0">
                <a:solidFill>
                  <a:prstClr val="white"/>
                </a:solidFill>
                <a:latin typeface="Arial Black" panose="020B0A04020102020204" pitchFamily="34" charset="0"/>
                <a:cs typeface="Aharoni" panose="02010803020104030203" pitchFamily="2" charset="-79"/>
              </a:rPr>
            </a:br>
            <a:r>
              <a:rPr lang="en-US" sz="1600" b="1" dirty="0" smtClean="0">
                <a:solidFill>
                  <a:prstClr val="white"/>
                </a:solidFill>
                <a:latin typeface="Arial Black" panose="020B0A04020102020204" pitchFamily="34" charset="0"/>
                <a:cs typeface="Aharoni" panose="02010803020104030203" pitchFamily="2" charset="-79"/>
              </a:rPr>
              <a:t>MIGRATION</a:t>
            </a:r>
            <a:endParaRPr lang="en-GB" sz="1600" b="1" dirty="0">
              <a:solidFill>
                <a:prstClr val="white"/>
              </a:solidFill>
              <a:latin typeface="Arial Black" panose="020B0A04020102020204" pitchFamily="34" charset="0"/>
              <a:cs typeface="Aharoni" panose="02010803020104030203" pitchFamily="2" charset="-79"/>
            </a:endParaRPr>
          </a:p>
        </p:txBody>
      </p:sp>
      <p:sp>
        <p:nvSpPr>
          <p:cNvPr id="7" name="Rounded Rectangle 6"/>
          <p:cNvSpPr/>
          <p:nvPr/>
        </p:nvSpPr>
        <p:spPr>
          <a:xfrm rot="20716151">
            <a:off x="7385546" y="5239555"/>
            <a:ext cx="1881267" cy="779098"/>
          </a:xfrm>
          <a:prstGeom prst="roundRect">
            <a:avLst>
              <a:gd name="adj" fmla="val 13008"/>
            </a:avLst>
          </a:prstGeom>
          <a:solidFill>
            <a:schemeClr val="tx2">
              <a:lumMod val="60000"/>
              <a:lumOff val="40000"/>
            </a:schemeClr>
          </a:solidFill>
          <a:ln/>
        </p:spPr>
        <p:style>
          <a:lnRef idx="2">
            <a:schemeClr val="dk1"/>
          </a:lnRef>
          <a:fillRef idx="1">
            <a:schemeClr val="lt1"/>
          </a:fillRef>
          <a:effectRef idx="0">
            <a:schemeClr val="dk1"/>
          </a:effectRef>
          <a:fontRef idx="minor">
            <a:schemeClr val="dk1"/>
          </a:fontRef>
        </p:style>
        <p:txBody>
          <a:bodyPr lIns="88340" tIns="44170" rIns="88340" bIns="44170" rtlCol="0" anchor="ctr"/>
          <a:lstStyle/>
          <a:p>
            <a:pPr algn="ctr"/>
            <a:r>
              <a:rPr lang="en-US" sz="1600" b="1" dirty="0" smtClean="0">
                <a:solidFill>
                  <a:prstClr val="white"/>
                </a:solidFill>
                <a:latin typeface="Arial Black" panose="020B0A04020102020204" pitchFamily="34" charset="0"/>
                <a:cs typeface="Aharoni" panose="02010803020104030203" pitchFamily="2" charset="-79"/>
              </a:rPr>
              <a:t>NEW OVPC</a:t>
            </a:r>
          </a:p>
          <a:p>
            <a:pPr algn="ctr"/>
            <a:r>
              <a:rPr lang="en-US" sz="1600" b="1" dirty="0" smtClean="0">
                <a:solidFill>
                  <a:prstClr val="white"/>
                </a:solidFill>
                <a:latin typeface="Arial Black" panose="020B0A04020102020204" pitchFamily="34" charset="0"/>
                <a:cs typeface="Aharoni" panose="02010803020104030203" pitchFamily="2" charset="-79"/>
              </a:rPr>
              <a:t>CREATION</a:t>
            </a:r>
            <a:endParaRPr lang="en-GB" sz="1600" b="1" dirty="0">
              <a:solidFill>
                <a:prstClr val="white"/>
              </a:solidFill>
              <a:latin typeface="Arial Black" panose="020B0A04020102020204" pitchFamily="34" charset="0"/>
              <a:cs typeface="Aharoni" panose="02010803020104030203" pitchFamily="2" charset="-79"/>
            </a:endParaRPr>
          </a:p>
        </p:txBody>
      </p:sp>
    </p:spTree>
    <p:extLst>
      <p:ext uri="{BB962C8B-B14F-4D97-AF65-F5344CB8AC3E}">
        <p14:creationId xmlns:p14="http://schemas.microsoft.com/office/powerpoint/2010/main" val="2976878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dirty="0" smtClean="0"/>
              <a:t>Conclusion: Concrete events</a:t>
            </a:r>
            <a:endParaRPr lang="en-GB" dirty="0"/>
          </a:p>
        </p:txBody>
      </p:sp>
      <p:sp>
        <p:nvSpPr>
          <p:cNvPr id="3" name="Content Placeholder 2"/>
          <p:cNvSpPr>
            <a:spLocks noGrp="1"/>
          </p:cNvSpPr>
          <p:nvPr>
            <p:ph idx="1"/>
          </p:nvPr>
        </p:nvSpPr>
        <p:spPr>
          <a:xfrm>
            <a:off x="488504" y="1844824"/>
            <a:ext cx="8915400" cy="4525963"/>
          </a:xfrm>
        </p:spPr>
        <p:txBody>
          <a:bodyPr>
            <a:normAutofit fontScale="92500" lnSpcReduction="10000"/>
          </a:bodyPr>
          <a:lstStyle/>
          <a:p>
            <a:pPr marL="0" indent="0">
              <a:buNone/>
            </a:pPr>
            <a:r>
              <a:rPr lang="en-US" dirty="0" smtClean="0"/>
              <a:t>Between July and December BE-CO-IN will go for </a:t>
            </a:r>
            <a:r>
              <a:rPr lang="en-US" dirty="0" err="1" smtClean="0">
                <a:solidFill>
                  <a:srgbClr val="00B0F0"/>
                </a:solidFill>
              </a:rPr>
              <a:t>Openstack</a:t>
            </a:r>
            <a:r>
              <a:rPr lang="en-US" dirty="0" smtClean="0">
                <a:solidFill>
                  <a:srgbClr val="00B0F0"/>
                </a:solidFill>
              </a:rPr>
              <a:t> </a:t>
            </a:r>
            <a:r>
              <a:rPr lang="en-US" dirty="0" smtClean="0"/>
              <a:t>based solution for ACC </a:t>
            </a:r>
            <a:r>
              <a:rPr lang="en-US" dirty="0" err="1" smtClean="0"/>
              <a:t>dev</a:t>
            </a:r>
            <a:r>
              <a:rPr lang="en-US" dirty="0" smtClean="0"/>
              <a:t> machines</a:t>
            </a:r>
            <a:br>
              <a:rPr lang="en-US" dirty="0" smtClean="0"/>
            </a:br>
            <a:r>
              <a:rPr lang="en-US" dirty="0" smtClean="0"/>
              <a:t>(same solution taken for BE-CO Terminal Servers)</a:t>
            </a:r>
          </a:p>
          <a:p>
            <a:endParaRPr lang="en-US" dirty="0"/>
          </a:p>
          <a:p>
            <a:pPr marL="0" indent="0">
              <a:buNone/>
            </a:pPr>
            <a:r>
              <a:rPr lang="en-US" dirty="0" smtClean="0"/>
              <a:t>-  Newcomers machines only created in </a:t>
            </a:r>
            <a:r>
              <a:rPr lang="en-US" dirty="0" err="1" smtClean="0">
                <a:solidFill>
                  <a:srgbClr val="00B0F0"/>
                </a:solidFill>
              </a:rPr>
              <a:t>Openstack</a:t>
            </a:r>
            <a:r>
              <a:rPr lang="en-US" dirty="0" smtClean="0">
                <a:solidFill>
                  <a:srgbClr val="00B0F0"/>
                </a:solidFill>
              </a:rPr>
              <a:t> </a:t>
            </a:r>
          </a:p>
          <a:p>
            <a:pPr>
              <a:buFontTx/>
              <a:buChar char="-"/>
            </a:pPr>
            <a:r>
              <a:rPr lang="en-US" dirty="0" smtClean="0"/>
              <a:t>For those having VPC we will ask you :</a:t>
            </a:r>
          </a:p>
          <a:p>
            <a:pPr lvl="1">
              <a:buFontTx/>
              <a:buChar char="-"/>
            </a:pPr>
            <a:r>
              <a:rPr lang="en-US" dirty="0" smtClean="0"/>
              <a:t>To </a:t>
            </a:r>
            <a:r>
              <a:rPr lang="en-US" dirty="0" smtClean="0">
                <a:solidFill>
                  <a:srgbClr val="00B0F0"/>
                </a:solidFill>
              </a:rPr>
              <a:t>change to a new </a:t>
            </a:r>
            <a:r>
              <a:rPr lang="en-US" dirty="0" err="1" smtClean="0">
                <a:solidFill>
                  <a:srgbClr val="00B0F0"/>
                </a:solidFill>
              </a:rPr>
              <a:t>Openstack</a:t>
            </a:r>
            <a:r>
              <a:rPr lang="en-US" dirty="0" smtClean="0">
                <a:solidFill>
                  <a:srgbClr val="00B0F0"/>
                </a:solidFill>
              </a:rPr>
              <a:t> OVPC </a:t>
            </a:r>
            <a:r>
              <a:rPr lang="en-US" dirty="0" smtClean="0"/>
              <a:t>(</a:t>
            </a:r>
            <a:r>
              <a:rPr lang="en-US" b="1" dirty="0" smtClean="0"/>
              <a:t>recommended</a:t>
            </a:r>
            <a:r>
              <a:rPr lang="en-US" dirty="0" smtClean="0"/>
              <a:t>)</a:t>
            </a:r>
          </a:p>
          <a:p>
            <a:pPr lvl="1">
              <a:buFontTx/>
              <a:buChar char="-"/>
            </a:pPr>
            <a:r>
              <a:rPr lang="en-US" dirty="0" smtClean="0"/>
              <a:t>If not convenient, migrate your existing </a:t>
            </a:r>
            <a:r>
              <a:rPr lang="en-US" dirty="0" smtClean="0">
                <a:solidFill>
                  <a:schemeClr val="accent6">
                    <a:lumMod val="75000"/>
                  </a:schemeClr>
                </a:solidFill>
              </a:rPr>
              <a:t>VPC</a:t>
            </a:r>
            <a:r>
              <a:rPr lang="en-US" dirty="0" smtClean="0"/>
              <a:t> to </a:t>
            </a:r>
            <a:r>
              <a:rPr lang="en-US" dirty="0" err="1" smtClean="0">
                <a:solidFill>
                  <a:srgbClr val="00B0F0"/>
                </a:solidFill>
              </a:rPr>
              <a:t>Openstack</a:t>
            </a:r>
            <a:r>
              <a:rPr lang="en-US" dirty="0" smtClean="0">
                <a:solidFill>
                  <a:srgbClr val="00B0F0"/>
                </a:solidFill>
              </a:rPr>
              <a:t> </a:t>
            </a:r>
            <a:r>
              <a:rPr lang="en-US" dirty="0" smtClean="0"/>
              <a:t>  </a:t>
            </a:r>
          </a:p>
          <a:p>
            <a:pPr lvl="1">
              <a:buFontTx/>
              <a:buChar char="-"/>
            </a:pPr>
            <a:r>
              <a:rPr lang="en-US" dirty="0" smtClean="0"/>
              <a:t>Remember: GPN only by default… TN Trust possible. </a:t>
            </a:r>
          </a:p>
          <a:p>
            <a:pPr marL="0" indent="0">
              <a:buNone/>
            </a:pPr>
            <a:endParaRPr lang="en-US" dirty="0" smtClean="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987831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160913" y="2204864"/>
            <a:ext cx="5312655" cy="2088232"/>
          </a:xfrm>
        </p:spPr>
        <p:txBody>
          <a:bodyPr>
            <a:normAutofit fontScale="90000"/>
          </a:bodyPr>
          <a:lstStyle/>
          <a:p>
            <a:pPr algn="r"/>
            <a:r>
              <a:rPr lang="en-US" b="1" dirty="0" smtClean="0">
                <a:solidFill>
                  <a:schemeClr val="tx1">
                    <a:lumMod val="85000"/>
                    <a:lumOff val="15000"/>
                  </a:schemeClr>
                </a:solidFill>
              </a:rPr>
              <a:t/>
            </a:r>
            <a:br>
              <a:rPr lang="en-US" b="1" dirty="0" smtClean="0">
                <a:solidFill>
                  <a:schemeClr val="tx1">
                    <a:lumMod val="85000"/>
                    <a:lumOff val="15000"/>
                  </a:schemeClr>
                </a:solidFill>
              </a:rPr>
            </a:br>
            <a:r>
              <a:rPr lang="en-US" b="1" dirty="0" smtClean="0">
                <a:solidFill>
                  <a:schemeClr val="tx1">
                    <a:lumMod val="85000"/>
                    <a:lumOff val="15000"/>
                  </a:schemeClr>
                </a:solidFill>
              </a:rPr>
              <a:t>ACC Virtualization </a:t>
            </a:r>
            <a:br>
              <a:rPr lang="en-US" b="1" dirty="0" smtClean="0">
                <a:solidFill>
                  <a:schemeClr val="tx1">
                    <a:lumMod val="85000"/>
                    <a:lumOff val="15000"/>
                  </a:schemeClr>
                </a:solidFill>
              </a:rPr>
            </a:br>
            <a:r>
              <a:rPr lang="en-US" sz="4000" dirty="0" smtClean="0">
                <a:solidFill>
                  <a:srgbClr val="0070C0"/>
                </a:solidFill>
              </a:rPr>
              <a:t>flash </a:t>
            </a:r>
            <a:r>
              <a:rPr lang="en-US" dirty="0" smtClean="0">
                <a:solidFill>
                  <a:srgbClr val="920088"/>
                </a:solidFill>
              </a:rPr>
              <a:t>News</a:t>
            </a:r>
            <a:endParaRPr lang="en-GB" dirty="0"/>
          </a:p>
        </p:txBody>
      </p:sp>
      <p:sp>
        <p:nvSpPr>
          <p:cNvPr id="5" name="Subtitle 4"/>
          <p:cNvSpPr>
            <a:spLocks noGrp="1"/>
          </p:cNvSpPr>
          <p:nvPr>
            <p:ph type="subTitle" idx="1"/>
          </p:nvPr>
        </p:nvSpPr>
        <p:spPr>
          <a:xfrm>
            <a:off x="4304928" y="4077072"/>
            <a:ext cx="5040560" cy="1464568"/>
          </a:xfrm>
        </p:spPr>
        <p:txBody>
          <a:bodyPr>
            <a:noAutofit/>
          </a:bodyPr>
          <a:lstStyle/>
          <a:p>
            <a:pPr algn="r"/>
            <a:endParaRPr lang="en-US" sz="2400" b="1" dirty="0" smtClean="0"/>
          </a:p>
          <a:p>
            <a:pPr algn="r"/>
            <a:r>
              <a:rPr lang="en-US" sz="2000" b="1" dirty="0" smtClean="0"/>
              <a:t>Luigi Gallerani</a:t>
            </a:r>
          </a:p>
          <a:p>
            <a:pPr algn="r"/>
            <a:r>
              <a:rPr lang="en-US" sz="2000" b="1" dirty="0" smtClean="0"/>
              <a:t>BE-CO-IN </a:t>
            </a:r>
          </a:p>
          <a:p>
            <a:pPr algn="r"/>
            <a:r>
              <a:rPr lang="en-US" sz="2000" b="1" dirty="0" smtClean="0"/>
              <a:t>TC 28 May 2015</a:t>
            </a:r>
            <a:endParaRPr lang="en-GB" sz="2000" b="1" dirty="0"/>
          </a:p>
        </p:txBody>
      </p:sp>
      <p:sp>
        <p:nvSpPr>
          <p:cNvPr id="2" name="Rectangle 1"/>
          <p:cNvSpPr/>
          <p:nvPr/>
        </p:nvSpPr>
        <p:spPr>
          <a:xfrm>
            <a:off x="7377000" y="2492898"/>
            <a:ext cx="2250056" cy="646331"/>
          </a:xfrm>
          <a:prstGeom prst="rect">
            <a:avLst/>
          </a:prstGeom>
        </p:spPr>
        <p:txBody>
          <a:bodyPr wrap="square">
            <a:spAutoFit/>
          </a:bodyPr>
          <a:lstStyle/>
          <a:p>
            <a:r>
              <a:rPr lang="it-IT" sz="3600" dirty="0" err="1">
                <a:solidFill>
                  <a:srgbClr val="00B0F0"/>
                </a:solidFill>
              </a:rPr>
              <a:t>Openstack</a:t>
            </a:r>
            <a:endParaRPr lang="en-GB" sz="3600" dirty="0"/>
          </a:p>
        </p:txBody>
      </p:sp>
      <p:pic>
        <p:nvPicPr>
          <p:cNvPr id="3074" name="Picture 2" descr="D:\Profiles\lgallera\AppData\Local\Microsoft\Windows\Temporary Internet Files\Content.IE5\40WFMI5O\stock-vector-colorful-toy-camera-cartoon-vector-and-illustration-isolated-on-white-background-13887595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9035" y="5805264"/>
            <a:ext cx="936104" cy="9777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85048" y="5994702"/>
            <a:ext cx="4089122" cy="646331"/>
          </a:xfrm>
          <a:prstGeom prst="rect">
            <a:avLst/>
          </a:prstGeom>
          <a:noFill/>
        </p:spPr>
        <p:txBody>
          <a:bodyPr wrap="square" rtlCol="0">
            <a:spAutoFit/>
          </a:bodyPr>
          <a:lstStyle/>
          <a:p>
            <a:r>
              <a:rPr lang="en-US" b="1" i="1" dirty="0" smtClean="0">
                <a:solidFill>
                  <a:schemeClr val="accent6">
                    <a:lumMod val="75000"/>
                  </a:schemeClr>
                </a:solidFill>
              </a:rPr>
              <a:t>+ 1 slide about a photographic project for the people in 774… </a:t>
            </a:r>
            <a:endParaRPr lang="en-GB" b="1" i="1" dirty="0">
              <a:solidFill>
                <a:schemeClr val="accent6">
                  <a:lumMod val="75000"/>
                </a:schemeClr>
              </a:solidFill>
            </a:endParaRPr>
          </a:p>
        </p:txBody>
      </p:sp>
    </p:spTree>
    <p:extLst>
      <p:ext uri="{BB962C8B-B14F-4D97-AF65-F5344CB8AC3E}">
        <p14:creationId xmlns:p14="http://schemas.microsoft.com/office/powerpoint/2010/main" val="4010623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3550</TotalTime>
  <Words>374</Words>
  <Application>Microsoft Office PowerPoint</Application>
  <PresentationFormat>A4 Paper (210x297 mm)</PresentationFormat>
  <Paragraphs>104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ACC Virtualization  flash News</vt:lpstr>
      <vt:lpstr>Slide from Nov 2014 TC</vt:lpstr>
      <vt:lpstr>Slide from Nov 2014 TC</vt:lpstr>
      <vt:lpstr>            New ACC VPC Openstack OVPC</vt:lpstr>
      <vt:lpstr>Old VPC can migrate to Openstack</vt:lpstr>
      <vt:lpstr>Actual situation and first steps</vt:lpstr>
      <vt:lpstr>New Timeline</vt:lpstr>
      <vt:lpstr>Conclusion: Concrete events</vt:lpstr>
      <vt:lpstr> ACC Virtualization  flash News</vt:lpstr>
      <vt:lpstr>PowerPoint Presentation</vt:lpstr>
      <vt:lpstr>PowerPoint Presentation</vt:lpstr>
      <vt:lpstr>PowerPoint Presentation</vt:lpstr>
      <vt:lpstr>A simple benchmark</vt:lpstr>
      <vt:lpstr>Hardware type</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Luigi Gallerani</dc:creator>
  <cp:lastModifiedBy>Luigi Gallerani</cp:lastModifiedBy>
  <cp:revision>181</cp:revision>
  <dcterms:created xsi:type="dcterms:W3CDTF">2014-11-20T10:44:22Z</dcterms:created>
  <dcterms:modified xsi:type="dcterms:W3CDTF">2015-05-27T15:22:47Z</dcterms:modified>
</cp:coreProperties>
</file>