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8" r:id="rId2"/>
    <p:sldId id="261" r:id="rId3"/>
    <p:sldId id="275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84" r:id="rId15"/>
    <p:sldId id="274" r:id="rId16"/>
    <p:sldId id="259" r:id="rId17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032B5C-AE87-48B7-B3B7-AAB3CD92AAAF}">
          <p14:sldIdLst>
            <p14:sldId id="258"/>
            <p14:sldId id="261"/>
            <p14:sldId id="275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84"/>
            <p14:sldId id="27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99" autoAdjust="0"/>
  </p:normalViewPr>
  <p:slideViewPr>
    <p:cSldViewPr>
      <p:cViewPr varScale="1">
        <p:scale>
          <a:sx n="104" d="100"/>
          <a:sy n="104" d="100"/>
        </p:scale>
        <p:origin x="120" y="12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social.cern.ch/me/timbell/Documents/iaas/HS06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GB"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solidFill>
                  <a:schemeClr val="tx2"/>
                </a:solidFill>
              </a:rPr>
              <a:t>HS06 - Percentage Overhead and HS06 ratings for full node VM (32x core Intel)</a:t>
            </a:r>
            <a:endParaRPr lang="en-US" dirty="0">
              <a:solidFill>
                <a:schemeClr val="tx2"/>
              </a:solidFill>
            </a:endParaRPr>
          </a:p>
        </c:rich>
      </c:tx>
      <c:layout>
        <c:manualLayout>
          <c:xMode val="edge"/>
          <c:yMode val="edge"/>
          <c:x val="0.161097956596748"/>
          <c:y val="1.8730063753850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'Full Node VM'!$C$19</c:f>
              <c:strCache>
                <c:ptCount val="1"/>
                <c:pt idx="0">
                  <c:v>HS06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'Full Node VM'!$B$20:$B$26</c:f>
              <c:strCache>
                <c:ptCount val="7"/>
                <c:pt idx="0">
                  <c:v>Bare Metal CC7</c:v>
                </c:pt>
                <c:pt idx="1">
                  <c:v>Bare Metal SLC6</c:v>
                </c:pt>
                <c:pt idx="2">
                  <c:v>Default KVM</c:v>
                </c:pt>
                <c:pt idx="3">
                  <c:v>KSM off</c:v>
                </c:pt>
                <c:pt idx="4">
                  <c:v>+EPT off</c:v>
                </c:pt>
                <c:pt idx="5">
                  <c:v>+ Pinning</c:v>
                </c:pt>
                <c:pt idx="6">
                  <c:v>+PAE</c:v>
                </c:pt>
              </c:strCache>
            </c:strRef>
          </c:cat>
          <c:val>
            <c:numRef>
              <c:f>'Full Node VM'!$C$20:$C$26</c:f>
              <c:numCache>
                <c:formatCode>General</c:formatCode>
                <c:ptCount val="7"/>
                <c:pt idx="0">
                  <c:v>366.58</c:v>
                </c:pt>
                <c:pt idx="1">
                  <c:v>358.4</c:v>
                </c:pt>
                <c:pt idx="2">
                  <c:v>282.89999999999992</c:v>
                </c:pt>
                <c:pt idx="3">
                  <c:v>297.42</c:v>
                </c:pt>
                <c:pt idx="4">
                  <c:v>316.39</c:v>
                </c:pt>
                <c:pt idx="5">
                  <c:v>321.95</c:v>
                </c:pt>
                <c:pt idx="6">
                  <c:v>325.5</c:v>
                </c:pt>
              </c:numCache>
            </c:numRef>
          </c:val>
          <c:extLst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33736"/>
        <c:axId val="118339776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'Full Node VM'!$D$19</c15:sqref>
                        </c15:formulaRef>
                      </c:ext>
                    </c:extLst>
                    <c:strCache>
                      <c:ptCount val="1"/>
                      <c:pt idx="0">
                        <c:v>Overhead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'Full Node VM'!$B$20:$B$26</c15:sqref>
                        </c15:formulaRef>
                      </c:ext>
                    </c:extLst>
                    <c:strCache>
                      <c:ptCount val="7"/>
                      <c:pt idx="0">
                        <c:v>Bare Metal CC7</c:v>
                      </c:pt>
                      <c:pt idx="1">
                        <c:v>Bare Metal SLC6</c:v>
                      </c:pt>
                      <c:pt idx="2">
                        <c:v>Default KVM</c:v>
                      </c:pt>
                      <c:pt idx="3">
                        <c:v>KSM off</c:v>
                      </c:pt>
                      <c:pt idx="4">
                        <c:v>+EPT off</c:v>
                      </c:pt>
                      <c:pt idx="5">
                        <c:v>+ Pinning</c:v>
                      </c:pt>
                      <c:pt idx="6">
                        <c:v>+PAE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'Full Node VM'!$D$20:$D$26</c15:sqref>
                        </c15:formulaRef>
                      </c:ext>
                    </c:extLst>
                    <c:numCache>
                      <c:formatCode>0.00%</c:formatCode>
                      <c:ptCount val="7"/>
                      <c:pt idx="0">
                        <c:v>0</c:v>
                      </c:pt>
                      <c:pt idx="1">
                        <c:v>2.231436521359596E-2</c:v>
                      </c:pt>
                      <c:pt idx="2">
                        <c:v>0.22827213705057561</c:v>
                      </c:pt>
                      <c:pt idx="3">
                        <c:v>0.18866277483768884</c:v>
                      </c:pt>
                      <c:pt idx="4">
                        <c:v>0.13691417971520542</c:v>
                      </c:pt>
                      <c:pt idx="5">
                        <c:v>0.12174695837197883</c:v>
                      </c:pt>
                      <c:pt idx="6">
                        <c:v>0.11206285121937909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8333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GB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Test Configurations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GB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8339776"/>
        <c:crosses val="autoZero"/>
        <c:auto val="1"/>
        <c:lblAlgn val="ctr"/>
        <c:lblOffset val="100"/>
        <c:noMultiLvlLbl val="0"/>
      </c:catAx>
      <c:valAx>
        <c:axId val="118339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GB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HS06 Rating for the configuration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GB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3337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GB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3FE49-1560-4FA4-B9DA-581CB3FA0E4B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94CD233-9805-4AE2-998F-77F1B2B46E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0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91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08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8020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Tier-0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resource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	</a:t>
            </a:r>
          </a:p>
          <a:p>
            <a:endParaRPr lang="fr-FR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0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 Performance (6)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Even though hardware fully deployed to meet pledges, shown effect means some ~10% shortfall in usable capacity</a:t>
            </a:r>
          </a:p>
          <a:p>
            <a:r>
              <a:rPr lang="en-GB" dirty="0" smtClean="0"/>
              <a:t>Some spare capacity being configured now, likely to get close to covering the shortfall</a:t>
            </a:r>
          </a:p>
          <a:p>
            <a:r>
              <a:rPr lang="en-GB" dirty="0" smtClean="0"/>
              <a:t>More CPUs (some 10’000 cores) coming up for delivery in September, likely to become available in October</a:t>
            </a:r>
          </a:p>
          <a:p>
            <a:r>
              <a:rPr lang="en-GB" dirty="0" smtClean="0"/>
              <a:t>Working on understanding the large performance hit, and on developing alternative scenarios in view of 2016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114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Tier-0 issues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Separate LSF instance</a:t>
            </a:r>
          </a:p>
          <a:p>
            <a:pPr lvl="1"/>
            <a:r>
              <a:rPr lang="en-GB" dirty="0" smtClean="0"/>
              <a:t>Protection against unforeseen user behaviour on shared instance</a:t>
            </a:r>
          </a:p>
          <a:p>
            <a:r>
              <a:rPr lang="en-GB" dirty="0" smtClean="0"/>
              <a:t>Started with 24-core workers with 480 GB of SSD disks</a:t>
            </a:r>
          </a:p>
          <a:p>
            <a:pPr lvl="1"/>
            <a:r>
              <a:rPr lang="en-GB" dirty="0" smtClean="0"/>
              <a:t>Very little swap space: jobs killed frequently</a:t>
            </a:r>
          </a:p>
          <a:p>
            <a:pPr lvl="2"/>
            <a:r>
              <a:rPr lang="en-GB" dirty="0" smtClean="0"/>
              <a:t>Tier-0 jobs need more than 2 GB in initialisation and termination phase</a:t>
            </a:r>
          </a:p>
          <a:p>
            <a:pPr lvl="2"/>
            <a:r>
              <a:rPr lang="en-GB" dirty="0" smtClean="0"/>
              <a:t>Memory leak in application, fixed meanwhile</a:t>
            </a:r>
          </a:p>
          <a:p>
            <a:pPr lvl="1"/>
            <a:r>
              <a:rPr lang="en-GB" dirty="0" smtClean="0"/>
              <a:t>Configured swap at expense of /pool: jobs killed frequently</a:t>
            </a:r>
          </a:p>
          <a:p>
            <a:pPr lvl="2"/>
            <a:r>
              <a:rPr lang="en-GB" dirty="0" smtClean="0"/>
              <a:t>Not enough space in /pool</a:t>
            </a:r>
          </a:p>
          <a:p>
            <a:pPr lvl="1"/>
            <a:r>
              <a:rPr lang="en-GB" dirty="0" smtClean="0"/>
              <a:t>Significantly improved pool cleaner, disabled core files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73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Tier-0 issues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911706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Instance beefed up by new 32-core machines deployed as 2 x 16-core VMs</a:t>
            </a:r>
          </a:p>
          <a:p>
            <a:pPr lvl="1"/>
            <a:r>
              <a:rPr lang="en-GB" dirty="0" smtClean="0"/>
              <a:t>Performance ranging from 60 to 155 HS06</a:t>
            </a:r>
          </a:p>
          <a:p>
            <a:pPr lvl="1"/>
            <a:r>
              <a:rPr lang="en-GB" dirty="0" smtClean="0"/>
              <a:t>Long (and painful!) investigations showed that CPU pinning introduced with OpenStack Juno was buggy – with 50% chance both VMs would be pinned to one and the same CPU, leaving the other idle. CPU pinning now deactivated</a:t>
            </a:r>
          </a:p>
          <a:p>
            <a:r>
              <a:rPr lang="en-GB" dirty="0" smtClean="0"/>
              <a:t>VM swapping causing up to 30% I/O wait</a:t>
            </a:r>
          </a:p>
          <a:p>
            <a:pPr lvl="1"/>
            <a:r>
              <a:rPr lang="en-GB" dirty="0" smtClean="0"/>
              <a:t>See before for reasons and remedy</a:t>
            </a:r>
          </a:p>
          <a:p>
            <a:pPr lvl="1"/>
            <a:r>
              <a:rPr lang="en-GB" dirty="0" smtClean="0"/>
              <a:t>Multi-core jobs much better</a:t>
            </a:r>
          </a:p>
          <a:p>
            <a:r>
              <a:rPr lang="en-GB" dirty="0" smtClean="0"/>
              <a:t>Hypervisor swapping, causing I/O wait</a:t>
            </a:r>
          </a:p>
          <a:p>
            <a:pPr lvl="1"/>
            <a:r>
              <a:rPr lang="en-GB" dirty="0" smtClean="0"/>
              <a:t>Lack of memory on HV with KSM off due to memory remnants of KSM switched on before, fixed by re-activating KSM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185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Tier-0 issues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Followed up by very regular (sometimes daily) meetings and phone conferences</a:t>
            </a:r>
          </a:p>
          <a:p>
            <a:r>
              <a:rPr lang="en-GB" dirty="0" smtClean="0"/>
              <a:t>Very good collaboration between ATLAS and the CERN-IT teams – big thanks to ATLAS</a:t>
            </a:r>
          </a:p>
          <a:p>
            <a:r>
              <a:rPr lang="en-GB" dirty="0" smtClean="0"/>
              <a:t>Situation now stable and workable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697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Hardware fully put in place – disk and tape in good time, CPU rather late</a:t>
            </a:r>
          </a:p>
          <a:p>
            <a:r>
              <a:rPr lang="en-GB" smtClean="0"/>
              <a:t>Discovered unexpected significant </a:t>
            </a:r>
            <a:r>
              <a:rPr lang="en-GB" dirty="0" smtClean="0"/>
              <a:t>performance hit on </a:t>
            </a:r>
            <a:r>
              <a:rPr lang="en-GB" smtClean="0"/>
              <a:t>large VMs</a:t>
            </a:r>
            <a:endParaRPr lang="en-GB" dirty="0" smtClean="0"/>
          </a:p>
          <a:p>
            <a:pPr lvl="1"/>
            <a:r>
              <a:rPr lang="en-GB" dirty="0" smtClean="0"/>
              <a:t>Tuning gets it down</a:t>
            </a:r>
          </a:p>
          <a:p>
            <a:pPr lvl="1"/>
            <a:r>
              <a:rPr lang="en-GB" dirty="0" smtClean="0"/>
              <a:t>Capacity to compensate is on its way</a:t>
            </a:r>
          </a:p>
          <a:p>
            <a:pPr lvl="1"/>
            <a:r>
              <a:rPr lang="en-GB" dirty="0" smtClean="0"/>
              <a:t>Efforts continuing</a:t>
            </a:r>
          </a:p>
          <a:p>
            <a:r>
              <a:rPr lang="en-GB" dirty="0" smtClean="0"/>
              <a:t>Long and painful (for ATLAS and CERN-IT) way to fully commission ATLAS tier-0 resources</a:t>
            </a:r>
          </a:p>
          <a:p>
            <a:r>
              <a:rPr lang="en-GB" dirty="0" smtClean="0"/>
              <a:t>Situation now stable and workable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5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3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Tier-0 Resources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Helge Meinhard, CERN-IT</a:t>
            </a:r>
          </a:p>
          <a:p>
            <a:r>
              <a:rPr lang="en-GB" dirty="0" smtClean="0"/>
              <a:t>WLCG Management Board</a:t>
            </a:r>
          </a:p>
          <a:p>
            <a:r>
              <a:rPr lang="en-GB" dirty="0" smtClean="0"/>
              <a:t>14-Jul-2015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8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Hardware status</a:t>
            </a:r>
          </a:p>
          <a:p>
            <a:r>
              <a:rPr lang="en-GB" dirty="0" smtClean="0"/>
              <a:t>VM performance</a:t>
            </a:r>
          </a:p>
          <a:p>
            <a:r>
              <a:rPr lang="en-GB" dirty="0" smtClean="0"/>
              <a:t>ATLAS </a:t>
            </a:r>
            <a:r>
              <a:rPr lang="en-GB" dirty="0"/>
              <a:t>t</a:t>
            </a:r>
            <a:r>
              <a:rPr lang="en-GB" dirty="0" smtClean="0"/>
              <a:t>ier-0 issues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1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91170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Disk pledges: fully installed and available beginning 2015</a:t>
            </a:r>
          </a:p>
          <a:p>
            <a:r>
              <a:rPr lang="en-GB" dirty="0" smtClean="0"/>
              <a:t>Tape pledges: idem</a:t>
            </a:r>
          </a:p>
          <a:p>
            <a:r>
              <a:rPr lang="en-GB" dirty="0" smtClean="0"/>
              <a:t>CPU pledges</a:t>
            </a:r>
          </a:p>
          <a:p>
            <a:pPr lvl="1"/>
            <a:r>
              <a:rPr lang="en-GB" dirty="0" smtClean="0"/>
              <a:t>27’000 cores delivered rather late</a:t>
            </a:r>
          </a:p>
          <a:p>
            <a:pPr lvl="1"/>
            <a:r>
              <a:rPr lang="en-GB" dirty="0" smtClean="0"/>
              <a:t>After </a:t>
            </a:r>
            <a:r>
              <a:rPr lang="en-GB" dirty="0" err="1" smtClean="0"/>
              <a:t>burnin</a:t>
            </a:r>
            <a:r>
              <a:rPr lang="en-GB" dirty="0" smtClean="0"/>
              <a:t>, discovered that firmware upgrade was required – done during May</a:t>
            </a:r>
          </a:p>
          <a:p>
            <a:pPr lvl="1"/>
            <a:r>
              <a:rPr lang="en-GB" dirty="0" smtClean="0"/>
              <a:t>Availability uncomfortably close to start of LHC data taking</a:t>
            </a:r>
          </a:p>
          <a:p>
            <a:pPr lvl="1"/>
            <a:r>
              <a:rPr lang="en-GB" dirty="0" smtClean="0"/>
              <a:t>Now fully commissioned and in operation</a:t>
            </a:r>
          </a:p>
          <a:p>
            <a:pPr lvl="1"/>
            <a:r>
              <a:rPr lang="en-GB" dirty="0" smtClean="0"/>
              <a:t>Hardware pledges fully met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947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 Performance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Most CPU pledges provided as virtual machines</a:t>
            </a:r>
          </a:p>
          <a:p>
            <a:r>
              <a:rPr lang="en-GB" dirty="0" smtClean="0"/>
              <a:t>Compute cells: CPU pass-through, KVM caching set to write-back</a:t>
            </a:r>
          </a:p>
          <a:p>
            <a:pPr lvl="1"/>
            <a:r>
              <a:rPr lang="en-GB" dirty="0" smtClean="0"/>
              <a:t>KVM caching gains two orders of magnitude in IOPS</a:t>
            </a:r>
          </a:p>
          <a:p>
            <a:pPr lvl="1"/>
            <a:r>
              <a:rPr lang="en-GB" dirty="0" smtClean="0"/>
              <a:t>Precludes live migration</a:t>
            </a:r>
          </a:p>
          <a:p>
            <a:r>
              <a:rPr lang="en-GB" dirty="0" smtClean="0"/>
              <a:t>Overhead from virtualisation larger than expected</a:t>
            </a:r>
          </a:p>
          <a:p>
            <a:pPr lvl="1"/>
            <a:r>
              <a:rPr lang="en-GB" dirty="0" smtClean="0"/>
              <a:t>See following results presented at a CERN-IT-internal meeting on 13-Jul-2015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797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 Performance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Arbitrary hardware type with 32 cores, no further tuning (“type 1”)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2631389"/>
            <a:ext cx="8090093" cy="187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10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 Performance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Numerous handles to turn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732390"/>
              </p:ext>
            </p:extLst>
          </p:nvPr>
        </p:nvGraphicFramePr>
        <p:xfrm>
          <a:off x="179512" y="1772816"/>
          <a:ext cx="8627372" cy="4746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3754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 Performance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Tuning depends on exact hardware type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776852"/>
              </p:ext>
            </p:extLst>
          </p:nvPr>
        </p:nvGraphicFramePr>
        <p:xfrm>
          <a:off x="214122" y="4844752"/>
          <a:ext cx="877113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965"/>
                <a:gridCol w="1504883"/>
                <a:gridCol w="1541588"/>
                <a:gridCol w="1460838"/>
                <a:gridCol w="1497542"/>
                <a:gridCol w="1277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HWDB HS06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VM Size</a:t>
                      </a:r>
                      <a:r>
                        <a:rPr lang="en-US" baseline="0" dirty="0" smtClean="0">
                          <a:solidFill>
                            <a:srgbClr val="0055A0"/>
                          </a:solidFill>
                        </a:rPr>
                        <a:t> (cores)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Per VM HS06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Total HS06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Overhead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55A0"/>
                          </a:solidFill>
                        </a:rPr>
                        <a:t>Overhead Reduction</a:t>
                      </a:r>
                      <a:endParaRPr lang="en-US" sz="1600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344±1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4x 8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84±7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336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2.3%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65.7%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2x 16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161±2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322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6.4%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22%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1x 32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279±4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279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19%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13.6%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214122" y="1920800"/>
            <a:ext cx="2993848" cy="3152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b="1" dirty="0" smtClean="0">
                <a:solidFill>
                  <a:srgbClr val="FF0000"/>
                </a:solidFill>
              </a:rPr>
              <a:t>Type 1 optimised: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4122" y="4397376"/>
            <a:ext cx="2993848" cy="3152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b="1" dirty="0" smtClean="0">
                <a:solidFill>
                  <a:srgbClr val="FF0000"/>
                </a:solidFill>
              </a:rPr>
              <a:t>Type 2 optimised: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021572"/>
              </p:ext>
            </p:extLst>
          </p:nvPr>
        </p:nvGraphicFramePr>
        <p:xfrm>
          <a:off x="214122" y="2431887"/>
          <a:ext cx="877113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965"/>
                <a:gridCol w="1504883"/>
                <a:gridCol w="1541588"/>
                <a:gridCol w="1460838"/>
                <a:gridCol w="1497542"/>
                <a:gridCol w="1277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HWDB HS06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VM Size</a:t>
                      </a:r>
                      <a:r>
                        <a:rPr lang="en-US" baseline="0" dirty="0" smtClean="0">
                          <a:solidFill>
                            <a:srgbClr val="0055A0"/>
                          </a:solidFill>
                        </a:rPr>
                        <a:t> (cores)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Per VM HS06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Total HS06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Overhead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55A0"/>
                          </a:solidFill>
                        </a:rPr>
                        <a:t>Overhead Reduction</a:t>
                      </a:r>
                      <a:endParaRPr lang="en-US" sz="1600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357±16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4x 8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87±11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348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2.5%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68%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2x 16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163.5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±1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327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8.4%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55A0"/>
                          </a:solidFill>
                        </a:rPr>
                        <a:t>52%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1x 32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311±1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12.9%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37%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2725694" y="4191023"/>
            <a:ext cx="6166348" cy="3152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1400" dirty="0" smtClean="0">
              <a:solidFill>
                <a:srgbClr val="0055A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010012" y="2116643"/>
            <a:ext cx="3975240" cy="3152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fr-FR" sz="1400" dirty="0"/>
              <a:t> Intel(R) Xeon(R) CPU E5-2650 v2 @ 2.60GHz</a:t>
            </a:r>
            <a:endParaRPr lang="en-US" sz="1400" dirty="0" smtClean="0">
              <a:solidFill>
                <a:srgbClr val="0055A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010012" y="4529508"/>
            <a:ext cx="3975240" cy="3152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fr-FR" sz="1400" dirty="0"/>
              <a:t> Intel(R) Xeon(R) CPU E5-2630 v3 @ 2.40GHz</a:t>
            </a:r>
            <a:endParaRPr lang="en-US" sz="14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22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VM Performance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Optimised settings being rolled out across compute cells</a:t>
            </a:r>
          </a:p>
          <a:p>
            <a:r>
              <a:rPr lang="en-GB" dirty="0" smtClean="0"/>
              <a:t>Given core distribution of VMs, overall performance hit is ~7…8%</a:t>
            </a:r>
          </a:p>
          <a:p>
            <a:r>
              <a:rPr lang="en-GB" dirty="0" smtClean="0"/>
              <a:t>Reason for larger performance hit on large VMs (counter-intuitive!), and for hardware dependence, not understood yet</a:t>
            </a:r>
          </a:p>
          <a:p>
            <a:r>
              <a:rPr lang="en-GB" dirty="0" smtClean="0"/>
              <a:t>Why use large VMs at all?</a:t>
            </a:r>
          </a:p>
          <a:p>
            <a:pPr lvl="1"/>
            <a:r>
              <a:rPr lang="en-GB" dirty="0" smtClean="0"/>
              <a:t>More flexible in context of multi-core (in particular 8-core) jobs</a:t>
            </a:r>
          </a:p>
          <a:p>
            <a:pPr lvl="1"/>
            <a:r>
              <a:rPr lang="en-GB" dirty="0" smtClean="0"/>
              <a:t>LSF limit of 5’000 worker nodes per instance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979170"/>
      </p:ext>
    </p:extLst>
  </p:cSld>
  <p:clrMapOvr>
    <a:masterClrMapping/>
  </p:clrMapOvr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2013-06-12-GDB-HEPiXreport</Template>
  <TotalTime>0</TotalTime>
  <Words>856</Words>
  <Application>Microsoft Office PowerPoint</Application>
  <PresentationFormat>On-screen Show (4:3)</PresentationFormat>
  <Paragraphs>168</Paragraphs>
  <Slides>16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Lucida Grande</vt:lpstr>
      <vt:lpstr>2013-02-18-ITUM-SLC6migration</vt:lpstr>
      <vt:lpstr>PowerPoint Presentation</vt:lpstr>
      <vt:lpstr>Tier-0 Resources</vt:lpstr>
      <vt:lpstr>Outline</vt:lpstr>
      <vt:lpstr>Hardware Status</vt:lpstr>
      <vt:lpstr>VM Performance (1)</vt:lpstr>
      <vt:lpstr>VM Performance (2)</vt:lpstr>
      <vt:lpstr>VM Performance (3)</vt:lpstr>
      <vt:lpstr>VM Performance (4)</vt:lpstr>
      <vt:lpstr>VM Performance (5)</vt:lpstr>
      <vt:lpstr>VM Performance (6)</vt:lpstr>
      <vt:lpstr>ATLAS Tier-0 issues (1)</vt:lpstr>
      <vt:lpstr>ATLAS Tier-0 issues (2)</vt:lpstr>
      <vt:lpstr>ATLAS Tier-0 issues (3)</vt:lpstr>
      <vt:lpstr>Summary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Services of IT-PES Group</dc:title>
  <dc:creator>Helge Meinhard</dc:creator>
  <cp:lastModifiedBy>Helge Meinhard</cp:lastModifiedBy>
  <cp:revision>122</cp:revision>
  <dcterms:created xsi:type="dcterms:W3CDTF">2013-12-06T13:47:58Z</dcterms:created>
  <dcterms:modified xsi:type="dcterms:W3CDTF">2015-07-14T16:07:40Z</dcterms:modified>
</cp:coreProperties>
</file>