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5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906000" cy="6858000" type="A4"/>
  <p:notesSz cx="6858000" cy="9144000"/>
  <p:defaultTextStyle>
    <a:defPPr>
      <a:defRPr lang="en-US"/>
    </a:defPPr>
    <a:lvl1pPr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1pPr>
    <a:lvl2pPr marL="455613" indent="1588"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2pPr>
    <a:lvl3pPr marL="912813" indent="1588"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3pPr>
    <a:lvl4pPr marL="1368425" indent="3175"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4pPr>
    <a:lvl5pPr marL="1825625" indent="3175"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99601B"/>
    <a:srgbClr val="0F991F"/>
    <a:srgbClr val="921599"/>
    <a:srgbClr val="2BB4F1"/>
    <a:srgbClr val="4301D8"/>
    <a:srgbClr val="DEFFBD"/>
    <a:srgbClr val="E8FFE3"/>
    <a:srgbClr val="B0DAFF"/>
    <a:srgbClr val="FFFFFF"/>
    <a:srgbClr val="45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83" autoAdjust="0"/>
    <p:restoredTop sz="96597" autoAdjust="0"/>
  </p:normalViewPr>
  <p:slideViewPr>
    <p:cSldViewPr>
      <p:cViewPr>
        <p:scale>
          <a:sx n="81" d="100"/>
          <a:sy n="81" d="100"/>
        </p:scale>
        <p:origin x="-280" y="25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5" d="100"/>
        <a:sy n="55" d="100"/>
      </p:scale>
      <p:origin x="0" y="0"/>
    </p:cViewPr>
  </p:sorterViewPr>
  <p:notesViewPr>
    <p:cSldViewPr snapToGrid="0" snapToObjects="1">
      <p:cViewPr varScale="1">
        <p:scale>
          <a:sx n="74" d="100"/>
          <a:sy n="74" d="100"/>
        </p:scale>
        <p:origin x="-2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91322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91322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4328A1FA-C691-439C-8181-FD5554FB9B55}" type="datetimeFigureOut">
              <a:rPr lang="en-US"/>
              <a:pPr>
                <a:defRPr/>
              </a:pPr>
              <a:t>14/07/15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91322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91322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022EFD57-A20D-4410-9457-CB2422E99A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664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91322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91322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342D9A9-35BB-4F43-8EF9-27C0DD4C2482}" type="datetimeFigureOut">
              <a:rPr lang="en-US"/>
              <a:pPr>
                <a:defRPr/>
              </a:pPr>
              <a:t>14/07/15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91322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91322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69CD74B-FFC3-4798-8381-CB06BDF34A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25853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56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28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68425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5625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3063" algn="l" defTabSz="91322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39672" algn="l" defTabSz="91322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6287" algn="l" defTabSz="91322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2897" algn="l" defTabSz="91322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4.xml"/><Relationship Id="rId2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5.xml"/><Relationship Id="rId2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6.xml"/><Relationship Id="rId2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7.xml"/><Relationship Id="rId2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8.xml"/><Relationship Id="rId2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0" y="990600"/>
            <a:ext cx="9410700" cy="55626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330200" y="990600"/>
            <a:ext cx="44577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>
                <a:solidFill>
                  <a:srgbClr val="000000"/>
                </a:solidFill>
                <a:latin typeface="Corbe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Corbel"/>
            </a:endParaRPr>
          </a:p>
        </p:txBody>
      </p:sp>
      <p:sp>
        <p:nvSpPr>
          <p:cNvPr id="6" name="Content Placeholder 3"/>
          <p:cNvSpPr>
            <a:spLocks noGrp="1"/>
          </p:cNvSpPr>
          <p:nvPr>
            <p:ph sz="half" idx="11"/>
          </p:nvPr>
        </p:nvSpPr>
        <p:spPr>
          <a:xfrm>
            <a:off x="4953000" y="990600"/>
            <a:ext cx="44577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0" y="990600"/>
            <a:ext cx="92456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097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0" y="990600"/>
            <a:ext cx="92456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0" y="990600"/>
            <a:ext cx="92456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0" y="990600"/>
            <a:ext cx="92456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0" y="990600"/>
            <a:ext cx="92456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0" y="990600"/>
            <a:ext cx="92456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850" y="990600"/>
            <a:ext cx="4457700" cy="5638800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90600" y="0"/>
            <a:ext cx="84201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5200650" y="990600"/>
            <a:ext cx="4457700" cy="2743200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5200650" y="3810000"/>
            <a:ext cx="4457700" cy="2819400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850" y="990600"/>
            <a:ext cx="4457700" cy="5638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90600" y="0"/>
            <a:ext cx="84201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5200650" y="990600"/>
            <a:ext cx="4457700" cy="5638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850" y="990600"/>
            <a:ext cx="9163050" cy="2590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495300" y="0"/>
            <a:ext cx="89154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577850" y="3657600"/>
            <a:ext cx="9163050" cy="2971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472" y="908720"/>
            <a:ext cx="9410700" cy="426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28600" y="5410200"/>
            <a:ext cx="9410700" cy="1447800"/>
          </a:xfrm>
        </p:spPr>
        <p:txBody>
          <a:bodyPr>
            <a:noAutofit/>
          </a:bodyPr>
          <a:lstStyle>
            <a:lvl1pPr>
              <a:defRPr sz="2800">
                <a:solidFill>
                  <a:srgbClr val="000000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0000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850" y="990600"/>
            <a:ext cx="4540250" cy="2590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495300" y="0"/>
            <a:ext cx="89154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577850" y="3657600"/>
            <a:ext cx="9163050" cy="2971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5200650" y="990600"/>
            <a:ext cx="4540250" cy="2590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8050" y="0"/>
            <a:ext cx="8502650" cy="8382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r">
              <a:buNone/>
              <a:defRPr sz="4400" b="0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89250" y="1143000"/>
            <a:ext cx="6769100" cy="54102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  <p:sp>
        <p:nvSpPr>
          <p:cNvPr id="6" name="Content Placeholder 3"/>
          <p:cNvSpPr>
            <a:spLocks noGrp="1"/>
          </p:cNvSpPr>
          <p:nvPr>
            <p:ph sz="half" idx="13"/>
          </p:nvPr>
        </p:nvSpPr>
        <p:spPr>
          <a:xfrm>
            <a:off x="82550" y="1143000"/>
            <a:ext cx="2724150" cy="5410200"/>
          </a:xfrm>
        </p:spPr>
        <p:txBody>
          <a:bodyPr>
            <a:normAutofit/>
          </a:bodyPr>
          <a:lstStyle>
            <a:lvl1pPr marL="91440"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100" y="874721"/>
            <a:ext cx="4705350" cy="5602287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2"/>
          </p:nvPr>
        </p:nvSpPr>
        <p:spPr>
          <a:xfrm>
            <a:off x="5035550" y="871543"/>
            <a:ext cx="4705350" cy="5602287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9410700" y="59"/>
            <a:ext cx="495300" cy="365125"/>
          </a:xfrm>
        </p:spPr>
        <p:txBody>
          <a:bodyPr/>
          <a:lstStyle/>
          <a:p>
            <a:fld id="{72AC53DF-4216-466D-99A7-94400E6C2A25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3" y="990600"/>
            <a:ext cx="4629151" cy="5562600"/>
          </a:xfrm>
        </p:spPr>
        <p:txBody>
          <a:bodyPr>
            <a:normAutofit/>
          </a:bodyPr>
          <a:lstStyle>
            <a:lvl1pPr>
              <a:defRPr sz="2800">
                <a:solidFill>
                  <a:srgbClr val="000000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0000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4953003" y="990600"/>
            <a:ext cx="4629151" cy="5562600"/>
          </a:xfrm>
        </p:spPr>
        <p:txBody>
          <a:bodyPr>
            <a:normAutofit/>
          </a:bodyPr>
          <a:lstStyle>
            <a:lvl1pPr>
              <a:defRPr sz="2800">
                <a:solidFill>
                  <a:srgbClr val="000000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0000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420100" cy="838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800" cap="none" baseline="0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8050" y="0"/>
            <a:ext cx="8502650" cy="8382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r">
              <a:buNone/>
              <a:defRPr sz="4400" b="0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89250" y="1143000"/>
            <a:ext cx="6769100" cy="54102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Content Placeholder 3"/>
          <p:cNvSpPr>
            <a:spLocks noGrp="1"/>
          </p:cNvSpPr>
          <p:nvPr>
            <p:ph sz="half" idx="13"/>
          </p:nvPr>
        </p:nvSpPr>
        <p:spPr>
          <a:xfrm>
            <a:off x="82550" y="1143000"/>
            <a:ext cx="2724150" cy="5410200"/>
          </a:xfrm>
        </p:spPr>
        <p:txBody>
          <a:bodyPr>
            <a:normAutofit/>
          </a:bodyPr>
          <a:lstStyle>
            <a:lvl1pPr marL="91440"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100" y="1196752"/>
            <a:ext cx="4705350" cy="3096344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2"/>
          </p:nvPr>
        </p:nvSpPr>
        <p:spPr>
          <a:xfrm>
            <a:off x="5035550" y="980728"/>
            <a:ext cx="4705350" cy="3312368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9410700" y="125"/>
            <a:ext cx="495300" cy="365125"/>
          </a:xfrm>
        </p:spPr>
        <p:txBody>
          <a:bodyPr/>
          <a:lstStyle/>
          <a:p>
            <a:fld id="{72AC53DF-4216-466D-99A7-94400E6C2A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5025008" y="4581128"/>
            <a:ext cx="4705350" cy="2088232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185756" y="4578920"/>
            <a:ext cx="4705350" cy="2088232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0197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100" y="1196752"/>
            <a:ext cx="4705350" cy="4248472"/>
          </a:xfrm>
        </p:spPr>
        <p:txBody>
          <a:bodyPr>
            <a:normAutofit/>
          </a:bodyPr>
          <a:lstStyle>
            <a:lvl1pPr marL="91440" indent="-182880">
              <a:defRPr sz="24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20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8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6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2"/>
          </p:nvPr>
        </p:nvSpPr>
        <p:spPr>
          <a:xfrm>
            <a:off x="5035550" y="1196752"/>
            <a:ext cx="4705350" cy="4248472"/>
          </a:xfrm>
        </p:spPr>
        <p:txBody>
          <a:bodyPr>
            <a:normAutofit/>
          </a:bodyPr>
          <a:lstStyle>
            <a:lvl1pPr marL="91440" indent="-182880">
              <a:defRPr sz="24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20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8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6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9410700" y="125"/>
            <a:ext cx="495300" cy="365125"/>
          </a:xfrm>
        </p:spPr>
        <p:txBody>
          <a:bodyPr/>
          <a:lstStyle/>
          <a:p>
            <a:fld id="{72AC53DF-4216-466D-99A7-94400E6C2A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200479" y="5551955"/>
            <a:ext cx="9577064" cy="1117455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555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0" y="990600"/>
            <a:ext cx="92456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theme" Target="../theme/theme1.xml"/><Relationship Id="rId24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0" y="1072959"/>
            <a:ext cx="9658350" cy="5452385"/>
          </a:xfrm>
          <a:prstGeom prst="rect">
            <a:avLst/>
          </a:prstGeom>
        </p:spPr>
        <p:txBody>
          <a:bodyPr vert="horz" lIns="91407" tIns="45704" rIns="91407" bIns="45704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9245600" y="125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 algn="r">
              <a:defRPr sz="1100">
                <a:solidFill>
                  <a:schemeClr val="accent2"/>
                </a:solidFill>
              </a:defRPr>
            </a:lvl1pPr>
          </a:lstStyle>
          <a:p>
            <a:fld id="{72AC53DF-4216-466D-99A7-94400E6C2A2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9" name="Title Placeholder 28"/>
          <p:cNvSpPr>
            <a:spLocks noGrp="1"/>
          </p:cNvSpPr>
          <p:nvPr>
            <p:ph type="title"/>
          </p:nvPr>
        </p:nvSpPr>
        <p:spPr>
          <a:xfrm>
            <a:off x="992560" y="0"/>
            <a:ext cx="8253040" cy="692696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Footer Placeholder 4"/>
          <p:cNvSpPr txBox="1">
            <a:spLocks/>
          </p:cNvSpPr>
          <p:nvPr/>
        </p:nvSpPr>
        <p:spPr>
          <a:xfrm>
            <a:off x="1856656" y="6565726"/>
            <a:ext cx="5867400" cy="247650"/>
          </a:xfrm>
          <a:prstGeom prst="rect">
            <a:avLst/>
          </a:prstGeom>
        </p:spPr>
        <p:txBody>
          <a:bodyPr/>
          <a:lstStyle/>
          <a:p>
            <a:pPr algn="ctr" defTabSz="9139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0" i="0" kern="1200" dirty="0" smtClean="0">
                <a:solidFill>
                  <a:schemeClr val="tx1">
                    <a:lumMod val="50000"/>
                  </a:scheme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Maria</a:t>
            </a:r>
            <a:r>
              <a:rPr lang="en-US" sz="1200" b="0" i="0" kern="1200" baseline="0" dirty="0" smtClean="0">
                <a:solidFill>
                  <a:schemeClr val="tx1">
                    <a:lumMod val="50000"/>
                  </a:scheme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 Girone, CERN</a:t>
            </a:r>
            <a:r>
              <a:rPr lang="en-US" sz="1200" b="0" i="0" kern="1200" dirty="0" smtClean="0">
                <a:solidFill>
                  <a:schemeClr val="tx1">
                    <a:lumMod val="50000"/>
                  </a:scheme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 </a:t>
            </a:r>
            <a:endParaRPr lang="en-US" sz="1200" b="0" i="0" kern="1200" dirty="0">
              <a:solidFill>
                <a:schemeClr val="tx1">
                  <a:lumMod val="50000"/>
                </a:schemeClr>
              </a:solidFill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4" cstate="print"/>
          <a:srcRect l="18205" t="23021" r="17239" b="29629"/>
          <a:stretch>
            <a:fillRect/>
          </a:stretch>
        </p:blipFill>
        <p:spPr bwMode="auto">
          <a:xfrm>
            <a:off x="0" y="15"/>
            <a:ext cx="789916" cy="6926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31" r:id="rId2"/>
    <p:sldLayoutId id="2147483830" r:id="rId3"/>
    <p:sldLayoutId id="2147483821" r:id="rId4"/>
    <p:sldLayoutId id="2147483822" r:id="rId5"/>
    <p:sldLayoutId id="2147483823" r:id="rId6"/>
    <p:sldLayoutId id="2147483915" r:id="rId7"/>
    <p:sldLayoutId id="2147483837" r:id="rId8"/>
    <p:sldLayoutId id="2147483832" r:id="rId9"/>
    <p:sldLayoutId id="2147483834" r:id="rId10"/>
    <p:sldLayoutId id="2147483883" r:id="rId11"/>
    <p:sldLayoutId id="2147483884" r:id="rId12"/>
    <p:sldLayoutId id="2147483885" r:id="rId13"/>
    <p:sldLayoutId id="2147483886" r:id="rId14"/>
    <p:sldLayoutId id="2147483905" r:id="rId15"/>
    <p:sldLayoutId id="2147483914" r:id="rId16"/>
    <p:sldLayoutId id="2147484047" r:id="rId17"/>
    <p:sldLayoutId id="2147484048" r:id="rId18"/>
    <p:sldLayoutId id="2147484049" r:id="rId19"/>
    <p:sldLayoutId id="2147484050" r:id="rId20"/>
    <p:sldLayoutId id="2147484062" r:id="rId21"/>
    <p:sldLayoutId id="2147484063" r:id="rId22"/>
  </p:sldLayoutIdLst>
  <p:hf sldNum="0" hdr="0" ftr="0" dt="0"/>
  <p:txStyles>
    <p:titleStyle>
      <a:lvl1pPr algn="r" rtl="0" eaLnBrk="1" latinLnBrk="0" hangingPunct="1">
        <a:spcBef>
          <a:spcPct val="0"/>
        </a:spcBef>
        <a:buNone/>
        <a:defRPr sz="4800" kern="1200" spc="-150" baseline="0">
          <a:solidFill>
            <a:srgbClr val="0D0D0D"/>
          </a:soli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</p:titleStyle>
    <p:bodyStyle>
      <a:lvl1pPr marL="320040" indent="-338328" algn="l" rtl="0" eaLnBrk="1" latinLnBrk="0" hangingPunct="1">
        <a:spcBef>
          <a:spcPts val="300"/>
        </a:spcBef>
        <a:buClrTx/>
        <a:buSzPct val="95000"/>
        <a:buFont typeface="Wingdings"/>
        <a:buChar char=""/>
        <a:defRPr sz="3000" kern="1200">
          <a:solidFill>
            <a:srgbClr val="000000"/>
          </a:solidFill>
          <a:latin typeface="+mn-lt"/>
          <a:ea typeface="+mn-ea"/>
          <a:cs typeface="+mn-cs"/>
        </a:defRPr>
      </a:lvl1pPr>
      <a:lvl2pPr marL="557784" indent="-283464" algn="l" rtl="0" eaLnBrk="1" latinLnBrk="0" hangingPunct="1">
        <a:spcBef>
          <a:spcPts val="300"/>
        </a:spcBef>
        <a:buClrTx/>
        <a:buSzPct val="90000"/>
        <a:buFont typeface="Wingdings" pitchFamily="2" charset="2"/>
        <a:buChar char="§"/>
        <a:defRPr sz="2600" kern="1200">
          <a:solidFill>
            <a:srgbClr val="800000"/>
          </a:solidFill>
          <a:latin typeface="+mn-lt"/>
          <a:ea typeface="+mn-ea"/>
          <a:cs typeface="+mn-cs"/>
        </a:defRPr>
      </a:lvl2pPr>
      <a:lvl3pPr marL="722376" indent="-228517" algn="l" rtl="0" eaLnBrk="1" latinLnBrk="0" hangingPunct="1">
        <a:spcBef>
          <a:spcPts val="300"/>
        </a:spcBef>
        <a:buClrTx/>
        <a:buFont typeface="Wingdings 2"/>
        <a:buChar char=""/>
        <a:defRPr sz="2400" kern="1200">
          <a:solidFill>
            <a:schemeClr val="accent4"/>
          </a:solidFill>
          <a:latin typeface="+mn-lt"/>
          <a:ea typeface="+mn-ea"/>
          <a:cs typeface="+mn-cs"/>
        </a:defRPr>
      </a:lvl3pPr>
      <a:lvl4pPr marL="987552" indent="-228517" algn="l" rtl="0" eaLnBrk="1" latinLnBrk="0" hangingPunct="1">
        <a:spcBef>
          <a:spcPts val="300"/>
        </a:spcBef>
        <a:buClrTx/>
        <a:buFont typeface="Wingdings 3"/>
        <a:buChar char=""/>
        <a:defRPr sz="2200" kern="1200">
          <a:solidFill>
            <a:srgbClr val="000090"/>
          </a:solidFill>
          <a:latin typeface="+mn-lt"/>
          <a:ea typeface="+mn-ea"/>
          <a:cs typeface="+mn-cs"/>
        </a:defRPr>
      </a:lvl4pPr>
      <a:lvl5pPr marL="1133856" indent="-210236" algn="l" rtl="0" eaLnBrk="1" latinLnBrk="0" hangingPunct="1">
        <a:spcBef>
          <a:spcPts val="300"/>
        </a:spcBef>
        <a:buClrTx/>
        <a:buFont typeface="Wingdings 2"/>
        <a:buChar char="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1709316" indent="-210236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272" indent="-182814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226" indent="-182814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5181" indent="-182814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035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071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11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146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5181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2219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199252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6291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tif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47650" y="990600"/>
            <a:ext cx="5569446" cy="3662536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Generally the start up has gone well for computing and </a:t>
            </a:r>
            <a:r>
              <a:rPr lang="en-US" dirty="0" smtClean="0"/>
              <a:t>offline</a:t>
            </a:r>
          </a:p>
          <a:p>
            <a:pPr lvl="1"/>
            <a:r>
              <a:rPr lang="en-US" dirty="0" smtClean="0"/>
              <a:t>At Tier-1 we have 7-10% less than requested as pledges (Other Tiers match request)</a:t>
            </a:r>
          </a:p>
          <a:p>
            <a:pPr lvl="1"/>
            <a:r>
              <a:rPr lang="en-US" dirty="0"/>
              <a:t>Full utilization of T1s for </a:t>
            </a:r>
            <a:r>
              <a:rPr lang="en-US" dirty="0" smtClean="0"/>
              <a:t>simulation</a:t>
            </a:r>
            <a:endParaRPr lang="en-US" dirty="0" smtClean="0"/>
          </a:p>
          <a:p>
            <a:pPr lvl="1"/>
            <a:r>
              <a:rPr lang="en-US" dirty="0" smtClean="0"/>
              <a:t>Changes implemented in LS1 are working</a:t>
            </a:r>
          </a:p>
          <a:p>
            <a:pPr lvl="2"/>
            <a:r>
              <a:rPr lang="en-US" dirty="0" smtClean="0"/>
              <a:t>Disk/Tape Separation, AAA, Flexible workflows, Multi-Core</a:t>
            </a:r>
          </a:p>
          <a:p>
            <a:pPr lvl="1"/>
            <a:r>
              <a:rPr lang="en-US" dirty="0" smtClean="0"/>
              <a:t>Tier</a:t>
            </a:r>
            <a:r>
              <a:rPr lang="en-US" dirty="0" smtClean="0"/>
              <a:t>-0 has kept up with processing needs</a:t>
            </a:r>
          </a:p>
          <a:p>
            <a:pPr lvl="2"/>
            <a:r>
              <a:rPr lang="en-US" dirty="0" smtClean="0"/>
              <a:t>Prompt Reconstruction is currently averaging 5-7s per event for a pile-up of 14, which tracks our performance expectations</a:t>
            </a:r>
          </a:p>
          <a:p>
            <a:pPr lvl="1"/>
            <a:r>
              <a:rPr lang="en-US" dirty="0" smtClean="0"/>
              <a:t>CRAB3 now serves the majority of users for distributed analysis</a:t>
            </a:r>
          </a:p>
          <a:p>
            <a:pPr lvl="2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 Computing Status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7096" y="3683310"/>
            <a:ext cx="4232920" cy="317469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4053" y="908720"/>
            <a:ext cx="4091947" cy="306896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6177136" y="1628800"/>
            <a:ext cx="3600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689304" y="1321023"/>
            <a:ext cx="492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20k</a:t>
            </a:r>
            <a:endParaRPr lang="en-US" sz="14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6249144" y="4960913"/>
            <a:ext cx="3600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761312" y="4653136"/>
            <a:ext cx="3898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4</a:t>
            </a:r>
            <a:r>
              <a:rPr lang="en-US" sz="1400" dirty="0" smtClean="0"/>
              <a:t>k</a:t>
            </a:r>
            <a:endParaRPr lang="en-US" sz="1400" dirty="0"/>
          </a:p>
        </p:txBody>
      </p:sp>
      <p:pic>
        <p:nvPicPr>
          <p:cNvPr id="12" name="Picture 11" descr="AAA_Access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3136"/>
            <a:ext cx="3152800" cy="192671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224808" y="4822120"/>
            <a:ext cx="29523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Data delivered by AAA to remote applications</a:t>
            </a:r>
          </a:p>
          <a:p>
            <a:r>
              <a:rPr lang="en-US" sz="1600" dirty="0" smtClean="0"/>
              <a:t>Is 1GB/s</a:t>
            </a:r>
          </a:p>
          <a:p>
            <a:pPr marL="342900" indent="-342900">
              <a:buFont typeface="Arial"/>
              <a:buChar char="•"/>
            </a:pPr>
            <a:r>
              <a:rPr lang="en-US" sz="1600" dirty="0" smtClean="0"/>
              <a:t>Similar to </a:t>
            </a:r>
            <a:r>
              <a:rPr lang="en-US" sz="1600" dirty="0" err="1" smtClean="0"/>
              <a:t>PhEDEx</a:t>
            </a:r>
            <a:r>
              <a:rPr lang="en-US" sz="1600" dirty="0" smtClean="0"/>
              <a:t> total traffic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405475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3_IntroducingPowerPoint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2D2DB9"/>
      </a:hlink>
      <a:folHlink>
        <a:srgbClr val="9E9EFE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53000"/>
                <a:satMod val="200000"/>
              </a:schemeClr>
              <a:schemeClr val="phClr">
                <a:tint val="78000"/>
                <a:satMod val="230000"/>
              </a:schemeClr>
            </a:duotone>
          </a:blip>
          <a:tile tx="0" ty="0" sx="90000" sy="9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2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3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4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5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6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7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8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93386</TotalTime>
  <Words>120</Words>
  <Application>Microsoft Macintosh PowerPoint</Application>
  <PresentationFormat>A4 Paper (210x297 mm)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3_IntroducingPowerPoint2007</vt:lpstr>
      <vt:lpstr>CMS Computing Status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Toward New Physics  At the LHC</dc:title>
  <dc:creator>JRI</dc:creator>
  <cp:lastModifiedBy>Maria Girone</cp:lastModifiedBy>
  <cp:revision>1776</cp:revision>
  <cp:lastPrinted>2013-05-27T08:56:08Z</cp:lastPrinted>
  <dcterms:created xsi:type="dcterms:W3CDTF">2012-07-23T13:35:26Z</dcterms:created>
  <dcterms:modified xsi:type="dcterms:W3CDTF">2015-07-14T13:37:40Z</dcterms:modified>
</cp:coreProperties>
</file>