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5" r:id="rId2"/>
    <p:sldMasterId id="2147483722" r:id="rId3"/>
    <p:sldMasterId id="2147483733" r:id="rId4"/>
  </p:sldMasterIdLst>
  <p:notesMasterIdLst>
    <p:notesMasterId r:id="rId16"/>
  </p:notesMasterIdLst>
  <p:handoutMasterIdLst>
    <p:handoutMasterId r:id="rId17"/>
  </p:handoutMasterIdLst>
  <p:sldIdLst>
    <p:sldId id="258" r:id="rId5"/>
    <p:sldId id="261" r:id="rId6"/>
    <p:sldId id="262" r:id="rId7"/>
    <p:sldId id="263" r:id="rId8"/>
    <p:sldId id="268" r:id="rId9"/>
    <p:sldId id="273" r:id="rId10"/>
    <p:sldId id="271" r:id="rId11"/>
    <p:sldId id="272" r:id="rId12"/>
    <p:sldId id="267" r:id="rId13"/>
    <p:sldId id="264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7" autoAdjust="0"/>
    <p:restoredTop sz="94743" autoAdjust="0"/>
  </p:normalViewPr>
  <p:slideViewPr>
    <p:cSldViewPr showGuides="1">
      <p:cViewPr>
        <p:scale>
          <a:sx n="60" d="100"/>
          <a:sy n="60" d="100"/>
        </p:scale>
        <p:origin x="-54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14-7-2015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58AE9-46A5-49CB-B815-3CC2120EE87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02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naming and shaming DESY.</a:t>
            </a:r>
            <a:r>
              <a:rPr lang="en-US" baseline="0" dirty="0" smtClean="0"/>
              <a:t> They have a problem with ARC CE and their batch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58AE9-46A5-49CB-B815-3CC2120EE87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46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f"/><Relationship Id="rId5" Type="http://schemas.openxmlformats.org/officeDocument/2006/relationships/image" Target="../media/image13.jpeg"/><Relationship Id="rId4" Type="http://schemas.openxmlformats.org/officeDocument/2006/relationships/image" Target="../media/image16.tif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76875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WLCG MB, July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13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76875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Insert footer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13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27CDA35-94CF-4019-8B44-66647D3A04A9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B27CDA35-94CF-4019-8B44-66647D3A04A9}" type="datetimeFigureOut">
              <a:rPr lang="en-US" smtClean="0"/>
              <a:t>7/14/2015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B27CDA35-94CF-4019-8B44-66647D3A04A9}" type="datetimeFigureOut">
              <a:rPr lang="en-US" smtClean="0"/>
              <a:t>7/14/2015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4" name="Group 6"/>
          <p:cNvGrpSpPr/>
          <p:nvPr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B27CDA35-94CF-4019-8B44-66647D3A04A9}" type="datetimeFigureOut">
              <a:rPr lang="en-US" smtClean="0"/>
              <a:t>7/14/2015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3BA96F01-FEE9-4F58-B988-2C3FEC8288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7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Status - GDB 10th September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0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Status - GDB 10th September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Multicore Accounting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</a:t>
            </a:r>
            <a:r>
              <a:rPr lang="en-US" dirty="0" smtClean="0"/>
              <a:t>Gordon, STFC-RAL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WLCG MB, 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3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Within a Site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08912" cy="482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</a:t>
            </a:r>
            <a:r>
              <a:rPr lang="en-GB" dirty="0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2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Solution </a:t>
            </a:r>
            <a:r>
              <a:rPr lang="en-US" dirty="0" smtClean="0">
                <a:solidFill>
                  <a:schemeClr val="bg1"/>
                </a:solidFill>
              </a:rPr>
              <a:t>for APEL is simple</a:t>
            </a:r>
          </a:p>
          <a:p>
            <a:pPr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Set parallel=true in </a:t>
            </a:r>
            <a:r>
              <a:rPr lang="en-US" dirty="0" err="1" smtClean="0">
                <a:solidFill>
                  <a:schemeClr val="bg1"/>
                </a:solidFill>
              </a:rPr>
              <a:t>parser.cfg</a:t>
            </a:r>
            <a:r>
              <a:rPr lang="en-US" dirty="0" smtClean="0">
                <a:solidFill>
                  <a:schemeClr val="bg1"/>
                </a:solidFill>
              </a:rPr>
              <a:t> for parsers parsing batch logs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For other accounting systems, ask advice.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Just start publishing from now, don’t backdate.</a:t>
            </a:r>
            <a:r>
              <a:rPr lang="en-US" dirty="0">
                <a:solidFill>
                  <a:schemeClr val="bg1"/>
                </a:solidFill>
              </a:rPr>
              <a:t>	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 need help with recalcitrant sites.                       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 </a:t>
            </a:r>
            <a:r>
              <a:rPr lang="en-GB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8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Outline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History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Recent Progress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Current Status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Plan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33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History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 first raised the issue of sites publishing details of the cores used per job at the OMB last December with an update in January.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There was some initial improvement but then progress flattened off.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WLCG </a:t>
            </a:r>
            <a:r>
              <a:rPr lang="en-US" dirty="0" smtClean="0">
                <a:solidFill>
                  <a:schemeClr val="bg1"/>
                </a:solidFill>
              </a:rPr>
              <a:t>are now </a:t>
            </a:r>
            <a:r>
              <a:rPr lang="en-US" dirty="0" smtClean="0">
                <a:solidFill>
                  <a:schemeClr val="bg1"/>
                </a:solidFill>
              </a:rPr>
              <a:t>running many more multicore jobs and wish to see this reflected in accounting.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Knowing the number of cores used is important in calculating the effective </a:t>
            </a:r>
            <a:r>
              <a:rPr lang="en-US" dirty="0" err="1" smtClean="0">
                <a:solidFill>
                  <a:schemeClr val="bg1"/>
                </a:solidFill>
              </a:rPr>
              <a:t>wallclock</a:t>
            </a:r>
            <a:r>
              <a:rPr lang="en-US" dirty="0" smtClean="0">
                <a:solidFill>
                  <a:schemeClr val="bg1"/>
                </a:solidFill>
              </a:rPr>
              <a:t> time and thus the overall occupancy of a cluster.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 </a:t>
            </a:r>
            <a:r>
              <a:rPr lang="en-GB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42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Recent Progress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At the June meeting of the WLCG Grid Deployment Board I reported that 87% of LHC CPU use was now reported as coming from Sites/CEs which reported the number of cores per job.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Since there were some obvious omissions from important sites and countries I was asked to address this.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en-US" dirty="0">
                <a:solidFill>
                  <a:schemeClr val="bg1"/>
                </a:solidFill>
              </a:rPr>
              <a:t>raised tickets against all NGIs and gave them a link to the publishing of cores for June by their sites which run LHC work.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This </a:t>
            </a:r>
            <a:r>
              <a:rPr lang="en-US" dirty="0">
                <a:solidFill>
                  <a:schemeClr val="bg1"/>
                </a:solidFill>
              </a:rPr>
              <a:t>has mainly been successful. </a:t>
            </a:r>
            <a:r>
              <a:rPr lang="en-US" dirty="0" smtClean="0">
                <a:solidFill>
                  <a:schemeClr val="bg1"/>
                </a:solidFill>
              </a:rPr>
              <a:t>By the end of June we had 95% publishing</a:t>
            </a:r>
            <a:endParaRPr lang="en-US" dirty="0" smtClean="0">
              <a:solidFill>
                <a:schemeClr val="bg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This </a:t>
            </a:r>
            <a:r>
              <a:rPr lang="en-US" dirty="0">
                <a:solidFill>
                  <a:schemeClr val="bg1"/>
                </a:solidFill>
              </a:rPr>
              <a:t>excluded sites which didn't run any LHC work in June 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 July I extended the campaign to include EGI sites not running any LHC work.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 </a:t>
            </a:r>
            <a:r>
              <a:rPr lang="en-GB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Current Status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There are still about 60 sites who have published jobs without cores in the last few days but there is a long tail of failed jobs and rogue CEs that don’t amount to significant CPU use.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There is a smaller number of sites with some or all CEs not reporting cores.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There are few with problems not under their control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Many have never responded to tickets.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 </a:t>
            </a:r>
            <a:r>
              <a:rPr lang="en-GB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0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262" y="274638"/>
            <a:ext cx="7797186" cy="1570186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>
                <a:solidFill>
                  <a:schemeClr val="bg1"/>
                </a:solidFill>
              </a:rPr>
              <a:t>In July 98% of LHC CPU reports cores. </a:t>
            </a:r>
            <a:r>
              <a:rPr lang="en-US" sz="4000" dirty="0">
                <a:solidFill>
                  <a:schemeClr val="bg1"/>
                </a:solidFill>
              </a:rPr>
              <a:t>(Underestimate)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footer here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22" y="2420888"/>
            <a:ext cx="8081501" cy="4448221"/>
          </a:xfrm>
        </p:spPr>
      </p:pic>
    </p:spTree>
    <p:extLst>
      <p:ext uri="{BB962C8B-B14F-4D97-AF65-F5344CB8AC3E}">
        <p14:creationId xmlns:p14="http://schemas.microsoft.com/office/powerpoint/2010/main" val="28900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Sites Publishing zero core jobs since 13/7/15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9146887"/>
              </p:ext>
            </p:extLst>
          </p:nvPr>
        </p:nvGraphicFramePr>
        <p:xfrm>
          <a:off x="539552" y="1700808"/>
          <a:ext cx="7992888" cy="41668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6857"/>
                <a:gridCol w="1618073"/>
                <a:gridCol w="1598577"/>
                <a:gridCol w="994237"/>
                <a:gridCol w="1345144"/>
              </a:tblGrid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Site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Country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LHC?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Jobs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HS06Hours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solidFill>
                            <a:srgbClr val="FFC000"/>
                          </a:solidFill>
                          <a:effectLst/>
                        </a:rPr>
                        <a:t>Hephy</a:t>
                      </a:r>
                      <a:r>
                        <a:rPr lang="en-US" sz="18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-Vienna</a:t>
                      </a:r>
                      <a:endParaRPr lang="en-US" sz="1800" b="0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Austria (NGI-IT)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49882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3,927,676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RWTH-Aachen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Germany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102303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3,113,916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MPPMU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Germany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84533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2,079,792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DESY-HH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Germany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37408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2,035,869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RRC-KI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Russia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Alice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62779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1,788,016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IN-DAE-VECC-02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India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23356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1,309,750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IFIC-LCG2</a:t>
                      </a:r>
                      <a:endParaRPr lang="en-US" sz="1800" b="0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Spain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ATLAS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88972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1,176,147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ICN-UNAM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Mexico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2356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    396,787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Ru-Troitsk-INR-LCG2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Russia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Alice, CMS, </a:t>
                      </a:r>
                      <a:r>
                        <a:rPr lang="en-US" sz="1800" u="none" strike="noStrike" dirty="0" err="1">
                          <a:effectLst/>
                        </a:rPr>
                        <a:t>LHCb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12637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    222,022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CBPF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Brazil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2114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      52,991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Kharkov-KIPT-LCG2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Ukraine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7773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            41,430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ru-Moscow-SINP-LCG2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Russia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11270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             27,733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HEPHY-UIBK</a:t>
                      </a:r>
                      <a:endParaRPr lang="en-US" sz="1800" b="0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Austria (NGI-IT)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6600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             25,471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footer here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309320"/>
            <a:ext cx="2262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#jobs and CPU </a:t>
            </a:r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or July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1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Issues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511189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DESY-HH publish from CREAM but not ARC-CE.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Outstanding ticket with ARC team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Suspect MPPMU have the same issue although no response from them.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RWTH-Aachen – no response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Austrian sites are part of Italian NGI but were not alerted.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Acknowledged but no action in a week.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Spanish site publishing from multicore queues but admitted they hadn’t changed single core queue.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 further response in over two weeks.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Russia (4), India, Mexico, Ukraine – no response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Insert footer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1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Country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John Gordon, </a:t>
            </a:r>
            <a:r>
              <a:rPr lang="en-GB" dirty="0" smtClean="0"/>
              <a:t>MB July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42023" y="1588150"/>
            <a:ext cx="126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WLCG View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0" y="2132856"/>
            <a:ext cx="9098583" cy="400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3370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.eu templat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GDB_decmber_2014_accounting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EGI.eu template.potx</Template>
  <TotalTime>799</TotalTime>
  <Words>605</Words>
  <Application>Microsoft Office PowerPoint</Application>
  <PresentationFormat>On-screen Show (4:3)</PresentationFormat>
  <Paragraphs>130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EGI.eu template</vt:lpstr>
      <vt:lpstr>EGI Powerpoint Presentation (closing)</vt:lpstr>
      <vt:lpstr>GDB_decmber_2014_accountingv3</vt:lpstr>
      <vt:lpstr>Custom Design</vt:lpstr>
      <vt:lpstr>Multicore Accounting</vt:lpstr>
      <vt:lpstr>Outline</vt:lpstr>
      <vt:lpstr>History</vt:lpstr>
      <vt:lpstr>Recent Progress</vt:lpstr>
      <vt:lpstr>Current Status</vt:lpstr>
      <vt:lpstr>In July 98% of LHC CPU reports cores. (Underestimate)</vt:lpstr>
      <vt:lpstr>Sites Publishing zero core jobs since 13/7/15</vt:lpstr>
      <vt:lpstr>Issues</vt:lpstr>
      <vt:lpstr>Country View</vt:lpstr>
      <vt:lpstr>Within a Site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John Gordon</cp:lastModifiedBy>
  <cp:revision>29</cp:revision>
  <dcterms:created xsi:type="dcterms:W3CDTF">2015-05-07T09:44:43Z</dcterms:created>
  <dcterms:modified xsi:type="dcterms:W3CDTF">2015-07-14T13:53:21Z</dcterms:modified>
</cp:coreProperties>
</file>