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  <p:sldMasterId id="2147483683" r:id="rId5"/>
  </p:sldMasterIdLst>
  <p:notesMasterIdLst>
    <p:notesMasterId r:id="rId11"/>
  </p:notesMasterIdLst>
  <p:sldIdLst>
    <p:sldId id="258" r:id="rId6"/>
    <p:sldId id="262" r:id="rId7"/>
    <p:sldId id="265" r:id="rId8"/>
    <p:sldId id="263" r:id="rId9"/>
    <p:sldId id="259" r:id="rId10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95" autoAdjust="0"/>
  </p:normalViewPr>
  <p:slideViewPr>
    <p:cSldViewPr>
      <p:cViewPr varScale="1">
        <p:scale>
          <a:sx n="122" d="100"/>
          <a:sy n="122" d="100"/>
        </p:scale>
        <p:origin x="96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13-Jul-15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CritSv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WLCG critical services: reminder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Maarten Litmaath</a:t>
            </a:r>
            <a:br>
              <a:rPr lang="en-US" dirty="0" smtClean="0"/>
            </a:br>
            <a:r>
              <a:rPr lang="en-US" dirty="0" smtClean="0"/>
              <a:t>Andrea Sciabà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WLCG MB</a:t>
            </a:r>
            <a:br>
              <a:rPr lang="en-US" dirty="0" smtClean="0"/>
            </a:br>
            <a:r>
              <a:rPr lang="en-US" dirty="0" smtClean="0"/>
              <a:t>July 14, 2015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WLCG maintains a list of “critical services” which contains information about their “importance” for the LHC experiments</a:t>
            </a:r>
            <a:endParaRPr lang="en-US" dirty="0"/>
          </a:p>
          <a:p>
            <a:pPr lvl="1"/>
            <a:r>
              <a:rPr lang="en-US" dirty="0" smtClean="0"/>
              <a:t>The list includes mostly services provided by CERN</a:t>
            </a:r>
          </a:p>
          <a:p>
            <a:pPr lvl="1"/>
            <a:r>
              <a:rPr lang="en-US" dirty="0" smtClean="0"/>
              <a:t>The rating is based on </a:t>
            </a:r>
            <a:r>
              <a:rPr lang="en-US" dirty="0" smtClean="0">
                <a:solidFill>
                  <a:srgbClr val="FF0000"/>
                </a:solidFill>
              </a:rPr>
              <a:t>urgency</a:t>
            </a:r>
            <a:r>
              <a:rPr lang="en-US" dirty="0" smtClean="0"/>
              <a:t> </a:t>
            </a:r>
            <a:r>
              <a:rPr lang="en-US" smtClean="0"/>
              <a:t>and </a:t>
            </a:r>
            <a:r>
              <a:rPr lang="en-US" smtClean="0">
                <a:solidFill>
                  <a:srgbClr val="FF0000"/>
                </a:solidFill>
              </a:rPr>
              <a:t>impact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The list and the ratings are regularly reviewed with WLCG, experiment and Tier-0 representatives</a:t>
            </a:r>
          </a:p>
          <a:p>
            <a:pPr lvl="2"/>
            <a:r>
              <a:rPr lang="en-US" dirty="0" smtClean="0"/>
              <a:t>Last time was in December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>
                <a:hlinkClick r:id="rId2"/>
              </a:rPr>
              <a:t>https://twiki.cern.ch/twiki/bin/view/LCG/WLCGCritSvc</a:t>
            </a:r>
            <a:endParaRPr lang="en-US" sz="2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690931" cy="52117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Urgency</a:t>
            </a:r>
            <a:r>
              <a:rPr lang="en-GB" dirty="0" smtClean="0"/>
              <a:t> is the delay after which the unavailability of a service reaches its full impact</a:t>
            </a:r>
          </a:p>
          <a:p>
            <a:pPr lvl="1"/>
            <a:r>
              <a:rPr lang="en-GB" dirty="0" smtClean="0"/>
              <a:t>Measures how quickly the problem should be resolved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Impact</a:t>
            </a:r>
            <a:r>
              <a:rPr lang="en-GB" dirty="0" smtClean="0"/>
              <a:t> is the amount of “damage” to operations or to people done by the unavailability of the service</a:t>
            </a:r>
          </a:p>
          <a:p>
            <a:pPr lvl="1"/>
            <a:r>
              <a:rPr lang="en-GB" dirty="0" smtClean="0"/>
              <a:t>Measures how serious the problem is</a:t>
            </a:r>
          </a:p>
          <a:p>
            <a:r>
              <a:rPr lang="en-GB" dirty="0" smtClean="0"/>
              <a:t>Notes</a:t>
            </a:r>
          </a:p>
          <a:p>
            <a:pPr lvl="1"/>
            <a:r>
              <a:rPr lang="en-GB" dirty="0" smtClean="0"/>
              <a:t>The numbers refer to a service interruption: real world incidents may have </a:t>
            </a:r>
            <a:r>
              <a:rPr lang="en-GB" smtClean="0"/>
              <a:t>different urgency/impact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066800"/>
            <a:ext cx="1178973" cy="23201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51165" y="805567"/>
            <a:ext cx="697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Urgency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731" y="3682351"/>
            <a:ext cx="1907751" cy="20467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875" y="4114800"/>
            <a:ext cx="1762125" cy="132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98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 and alarms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97" y="1238401"/>
            <a:ext cx="4876800" cy="4906963"/>
          </a:xfrm>
        </p:spPr>
        <p:txBody>
          <a:bodyPr/>
          <a:lstStyle/>
          <a:p>
            <a:r>
              <a:rPr lang="en-US" dirty="0" smtClean="0"/>
              <a:t>Response times are formally still governed by the LCG </a:t>
            </a:r>
            <a:r>
              <a:rPr lang="en-US" dirty="0" err="1" smtClean="0"/>
              <a:t>MoU</a:t>
            </a:r>
            <a:r>
              <a:rPr lang="en-US" dirty="0" smtClean="0"/>
              <a:t> Annex 3</a:t>
            </a:r>
          </a:p>
          <a:p>
            <a:r>
              <a:rPr lang="en-US" dirty="0" smtClean="0"/>
              <a:t>Alarm tickets are used to report serious problems at any time</a:t>
            </a:r>
          </a:p>
          <a:p>
            <a:pPr lvl="1"/>
            <a:r>
              <a:rPr lang="en-US" dirty="0" smtClean="0"/>
              <a:t>Sites should react within the expected response time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538" y="1520800"/>
            <a:ext cx="3436034" cy="198113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08511" y="1128989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Tier-0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538" y="4114800"/>
            <a:ext cx="3436034" cy="192169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916216" y="3695041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Tier-1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WLCG critical services table is used by the experiments to communicate the importance of services to the site and WLCG</a:t>
            </a:r>
          </a:p>
          <a:p>
            <a:pPr lvl="1"/>
            <a:r>
              <a:rPr lang="en-US" dirty="0" smtClean="0"/>
              <a:t>Only done for the Tier-0, extension to Tier-1/2 never requested</a:t>
            </a:r>
          </a:p>
          <a:p>
            <a:r>
              <a:rPr lang="en-US" dirty="0" smtClean="0"/>
              <a:t>The response times (to Alarm tickets) are defined in the </a:t>
            </a:r>
            <a:r>
              <a:rPr lang="en-US" dirty="0" err="1" smtClean="0"/>
              <a:t>MoU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C3C5C908-DA39-4906-8621-9503F18D00B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00CB3280-197B-4F95-BC31-F88DC81D661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WLCG-powerpoint-template_2013</Template>
  <TotalTime>606</TotalTime>
  <Words>235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Candara</vt:lpstr>
      <vt:lpstr>Office Theme</vt:lpstr>
      <vt:lpstr>Custom Design</vt:lpstr>
      <vt:lpstr>WLCG critical services: reminder</vt:lpstr>
      <vt:lpstr>Basic concepts</vt:lpstr>
      <vt:lpstr>Definitions</vt:lpstr>
      <vt:lpstr>Response time and alarms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critical services</dc:title>
  <dc:creator>Andrea Sciaba</dc:creator>
  <cp:lastModifiedBy>Andrea Sciaba</cp:lastModifiedBy>
  <cp:revision>9</cp:revision>
  <dcterms:created xsi:type="dcterms:W3CDTF">2015-07-10T08:17:12Z</dcterms:created>
  <dcterms:modified xsi:type="dcterms:W3CDTF">2015-07-13T14:07:55Z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