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8" r:id="rId2"/>
    <p:sldId id="261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74" r:id="rId14"/>
    <p:sldId id="259" r:id="rId15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032B5C-AE87-48B7-B3B7-AAB3CD92AAAF}">
          <p14:sldIdLst>
            <p14:sldId id="258"/>
            <p14:sldId id="261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74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7" autoAdjust="0"/>
    <p:restoredTop sz="86357" autoAdjust="0"/>
  </p:normalViewPr>
  <p:slideViewPr>
    <p:cSldViewPr>
      <p:cViewPr varScale="1">
        <p:scale>
          <a:sx n="81" d="100"/>
          <a:sy n="81" d="100"/>
        </p:scale>
        <p:origin x="102" y="1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2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A43FE49-1560-4FA4-B9DA-581CB3FA0E4B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94CD233-9805-4AE2-998F-77F1B2B46E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02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CD233-9805-4AE2-998F-77F1B2B46E8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910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08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Helge Meinhard (at) CERN .</a:t>
            </a:r>
            <a:r>
              <a:rPr lang="en-GB" dirty="0" err="1" smtClean="0"/>
              <a:t>ch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80200"/>
            <a:ext cx="2513062" cy="552450"/>
          </a:xfrm>
          <a:prstGeom prst="rect">
            <a:avLst/>
          </a:prstGeom>
        </p:spPr>
        <p:txBody>
          <a:bodyPr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Benchmarking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>	</a:t>
            </a:r>
          </a:p>
          <a:p>
            <a:endParaRPr lang="fr-FR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Helge Meinhard (at) CERN .</a:t>
            </a:r>
            <a:r>
              <a:rPr lang="en-GB" dirty="0" err="1" smtClean="0"/>
              <a:t>ch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0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Fast Benchmark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HEP-SPEC06 </a:t>
            </a:r>
            <a:r>
              <a:rPr lang="en-GB" dirty="0" smtClean="0"/>
              <a:t>typically runs for 5…6 hours</a:t>
            </a:r>
          </a:p>
          <a:p>
            <a:r>
              <a:rPr lang="en-GB" dirty="0" smtClean="0"/>
              <a:t>Fast(</a:t>
            </a:r>
            <a:r>
              <a:rPr lang="en-GB" dirty="0" err="1" smtClean="0"/>
              <a:t>er</a:t>
            </a:r>
            <a:r>
              <a:rPr lang="en-GB" dirty="0" smtClean="0"/>
              <a:t>) benchmark required for quick-and-dirty normalisation of resources (e. g. when a VM is created)</a:t>
            </a:r>
          </a:p>
          <a:p>
            <a:pPr lvl="1"/>
            <a:r>
              <a:rPr lang="en-GB" dirty="0" smtClean="0"/>
              <a:t>Not suitable for capacity management and procurement </a:t>
            </a:r>
          </a:p>
          <a:p>
            <a:pPr lvl="1"/>
            <a:r>
              <a:rPr lang="en-GB" dirty="0" smtClean="0"/>
              <a:t>Several candidates:</a:t>
            </a:r>
          </a:p>
          <a:p>
            <a:pPr lvl="2"/>
            <a:r>
              <a:rPr lang="en-GB" dirty="0" smtClean="0"/>
              <a:t>Python script provided by </a:t>
            </a:r>
            <a:r>
              <a:rPr lang="en-GB" dirty="0" err="1" smtClean="0"/>
              <a:t>LHCb</a:t>
            </a:r>
            <a:endParaRPr lang="en-GB" dirty="0" smtClean="0"/>
          </a:p>
          <a:p>
            <a:pPr lvl="2"/>
            <a:r>
              <a:rPr lang="en-GB" dirty="0" err="1" smtClean="0"/>
              <a:t>Hammercloud</a:t>
            </a:r>
            <a:r>
              <a:rPr lang="en-GB" dirty="0" smtClean="0"/>
              <a:t> application developed within ATLAS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17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r>
              <a:rPr lang="en-GB" dirty="0" smtClean="0"/>
              <a:t> Benchmarking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Benchmarking working group being revived</a:t>
            </a:r>
          </a:p>
          <a:p>
            <a:pPr lvl="1"/>
            <a:r>
              <a:rPr lang="en-GB" dirty="0" smtClean="0"/>
              <a:t>Co-chairs: Manfred </a:t>
            </a:r>
            <a:r>
              <a:rPr lang="en-GB" dirty="0" err="1" smtClean="0"/>
              <a:t>Alef</a:t>
            </a:r>
            <a:r>
              <a:rPr lang="en-GB" dirty="0" smtClean="0"/>
              <a:t> / KIT, Michele </a:t>
            </a:r>
            <a:r>
              <a:rPr lang="en-GB" dirty="0" err="1" smtClean="0"/>
              <a:t>Michelotto</a:t>
            </a:r>
            <a:r>
              <a:rPr lang="en-GB" dirty="0" smtClean="0"/>
              <a:t> / INFN</a:t>
            </a:r>
          </a:p>
          <a:p>
            <a:r>
              <a:rPr lang="en-GB" dirty="0" smtClean="0"/>
              <a:t>Potential contributors contacted</a:t>
            </a:r>
          </a:p>
          <a:p>
            <a:pPr lvl="1"/>
            <a:r>
              <a:rPr lang="en-GB" dirty="0" smtClean="0"/>
              <a:t>More welcome – feel free to contact co-chairs</a:t>
            </a:r>
          </a:p>
          <a:p>
            <a:r>
              <a:rPr lang="en-GB" dirty="0" smtClean="0"/>
              <a:t>Studies started around fast benchmarks and</a:t>
            </a:r>
            <a:r>
              <a:rPr lang="en-GB" dirty="0"/>
              <a:t> </a:t>
            </a:r>
            <a:r>
              <a:rPr lang="en-GB" dirty="0" smtClean="0"/>
              <a:t>Geant4-based application</a:t>
            </a:r>
          </a:p>
          <a:p>
            <a:r>
              <a:rPr lang="en-GB" dirty="0" smtClean="0"/>
              <a:t>Group waiting for next SPEC release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47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HEP-SPEC06 </a:t>
            </a:r>
            <a:r>
              <a:rPr lang="en-GB" dirty="0" smtClean="0"/>
              <a:t>has served WLCG very well over 6…7 years</a:t>
            </a:r>
          </a:p>
          <a:p>
            <a:r>
              <a:rPr lang="en-GB" dirty="0" smtClean="0"/>
              <a:t>No </a:t>
            </a:r>
            <a:r>
              <a:rPr lang="en-GB" smtClean="0"/>
              <a:t>immediate </a:t>
            </a:r>
            <a:r>
              <a:rPr lang="en-GB" smtClean="0"/>
              <a:t>significant </a:t>
            </a:r>
            <a:r>
              <a:rPr lang="en-GB" dirty="0" smtClean="0"/>
              <a:t>problem</a:t>
            </a:r>
          </a:p>
          <a:p>
            <a:r>
              <a:rPr lang="en-GB" dirty="0" smtClean="0"/>
              <a:t>Need to move forward in line with outside community</a:t>
            </a:r>
          </a:p>
          <a:p>
            <a:r>
              <a:rPr lang="en-GB" dirty="0" smtClean="0"/>
              <a:t>Fast, less precise benchmark is required as well</a:t>
            </a:r>
          </a:p>
          <a:p>
            <a:r>
              <a:rPr lang="en-GB" dirty="0" err="1" smtClean="0"/>
              <a:t>HEPiX</a:t>
            </a:r>
            <a:r>
              <a:rPr lang="en-GB" dirty="0" smtClean="0"/>
              <a:t> benchmarking working group revived, started work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53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08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235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Status of Benchmarking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Helge Meinhard, CERN-IT</a:t>
            </a:r>
          </a:p>
          <a:p>
            <a:r>
              <a:rPr lang="en-GB" dirty="0" smtClean="0"/>
              <a:t>WLCG Management Board</a:t>
            </a:r>
          </a:p>
          <a:p>
            <a:r>
              <a:rPr lang="en-GB" dirty="0" smtClean="0"/>
              <a:t>14-Jul-2015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81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Purposes of CPU benchmark</a:t>
            </a:r>
          </a:p>
          <a:p>
            <a:r>
              <a:rPr lang="en-GB" dirty="0" smtClean="0"/>
              <a:t>HEP-SPEC06</a:t>
            </a:r>
            <a:endParaRPr lang="en-GB" dirty="0" smtClean="0"/>
          </a:p>
          <a:p>
            <a:r>
              <a:rPr lang="en-GB" dirty="0" smtClean="0"/>
              <a:t>New benchmark: motivation, status</a:t>
            </a:r>
          </a:p>
          <a:p>
            <a:r>
              <a:rPr lang="en-GB" dirty="0" smtClean="0"/>
              <a:t>Requirement for fast benchmark</a:t>
            </a:r>
          </a:p>
          <a:p>
            <a:r>
              <a:rPr lang="en-GB" dirty="0" err="1" smtClean="0"/>
              <a:t>HEPiX</a:t>
            </a:r>
            <a:r>
              <a:rPr lang="en-GB" dirty="0" smtClean="0"/>
              <a:t> benchmarking plans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11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Describe pledges and installed capacity</a:t>
            </a:r>
          </a:p>
          <a:p>
            <a:r>
              <a:rPr lang="en-GB" dirty="0" smtClean="0"/>
              <a:t>Provide usage information (accounting)</a:t>
            </a:r>
          </a:p>
          <a:p>
            <a:r>
              <a:rPr lang="en-GB" dirty="0" smtClean="0"/>
              <a:t>Serve as metrics for procurements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035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HEP-SPEC06 </a:t>
            </a:r>
            <a:r>
              <a:rPr lang="en-GB" dirty="0" smtClean="0"/>
              <a:t>(1</a:t>
            </a:r>
            <a:r>
              <a:rPr lang="en-GB" dirty="0" smtClean="0"/>
              <a:t>) (abbr. HS06)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Current work-horse for CPU benchmarking</a:t>
            </a:r>
          </a:p>
          <a:p>
            <a:r>
              <a:rPr lang="en-GB" dirty="0" smtClean="0"/>
              <a:t>Established in 2008/2009</a:t>
            </a:r>
            <a:endParaRPr lang="en-GB" dirty="0"/>
          </a:p>
          <a:p>
            <a:pPr lvl="1"/>
            <a:r>
              <a:rPr lang="en-GB" dirty="0" smtClean="0"/>
              <a:t>Proposal by </a:t>
            </a:r>
            <a:r>
              <a:rPr lang="en-GB" dirty="0" err="1" smtClean="0"/>
              <a:t>HEPiX</a:t>
            </a:r>
            <a:r>
              <a:rPr lang="en-GB" dirty="0" smtClean="0"/>
              <a:t> working group adopted by WLCG</a:t>
            </a:r>
          </a:p>
          <a:p>
            <a:r>
              <a:rPr lang="en-GB" dirty="0" smtClean="0"/>
              <a:t>Aim: reflect behaviour of typical applications on WLCG compute farms to some 10% accuracy</a:t>
            </a:r>
          </a:p>
          <a:p>
            <a:r>
              <a:rPr lang="en-GB" dirty="0" smtClean="0"/>
              <a:t>Choice: </a:t>
            </a:r>
          </a:p>
          <a:p>
            <a:pPr lvl="1"/>
            <a:r>
              <a:rPr lang="en-GB" dirty="0" smtClean="0"/>
              <a:t>Application: Subset of </a:t>
            </a:r>
            <a:r>
              <a:rPr lang="en-GB" dirty="0" err="1" smtClean="0"/>
              <a:t>SPECcpu</a:t>
            </a:r>
            <a:r>
              <a:rPr lang="en-GB" dirty="0" smtClean="0"/>
              <a:t> 2006 integer and floating-point test suites written in C++</a:t>
            </a:r>
          </a:p>
          <a:p>
            <a:pPr lvl="1"/>
            <a:r>
              <a:rPr lang="en-GB" dirty="0" smtClean="0"/>
              <a:t>To be run on OS typical for WLCG compute farms</a:t>
            </a:r>
          </a:p>
          <a:p>
            <a:pPr lvl="2"/>
            <a:r>
              <a:rPr lang="en-GB" dirty="0" smtClean="0"/>
              <a:t>Currently RHEL 6 x86_64 compatible, </a:t>
            </a:r>
            <a:r>
              <a:rPr lang="en-GB" dirty="0" err="1" smtClean="0"/>
              <a:t>gcc</a:t>
            </a:r>
            <a:r>
              <a:rPr lang="en-GB" dirty="0" smtClean="0"/>
              <a:t> 4.4</a:t>
            </a:r>
          </a:p>
          <a:p>
            <a:pPr lvl="1"/>
            <a:r>
              <a:rPr lang="en-GB" dirty="0" smtClean="0"/>
              <a:t>Strict choice of compiler </a:t>
            </a:r>
            <a:r>
              <a:rPr lang="en-GB" dirty="0"/>
              <a:t>flags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>-</a:t>
            </a:r>
            <a:r>
              <a:rPr lang="en-GB" dirty="0"/>
              <a:t>O2 -</a:t>
            </a:r>
            <a:r>
              <a:rPr lang="en-GB" dirty="0" err="1"/>
              <a:t>pthread</a:t>
            </a:r>
            <a:r>
              <a:rPr lang="en-GB" dirty="0"/>
              <a:t> -</a:t>
            </a:r>
            <a:r>
              <a:rPr lang="en-GB" dirty="0" err="1"/>
              <a:t>fPIC</a:t>
            </a:r>
            <a:r>
              <a:rPr lang="en-GB" dirty="0"/>
              <a:t> -</a:t>
            </a:r>
            <a:r>
              <a:rPr lang="en-GB" dirty="0" smtClean="0"/>
              <a:t>m32</a:t>
            </a:r>
          </a:p>
          <a:p>
            <a:pPr lvl="2"/>
            <a:r>
              <a:rPr lang="en-GB" dirty="0" smtClean="0"/>
              <a:t>Following advice by Architect’s Forum at the time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54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HEP-SPEC06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Reason for choice of C++ subset of SPEC </a:t>
            </a:r>
            <a:r>
              <a:rPr lang="en-GB" dirty="0" err="1" smtClean="0"/>
              <a:t>cpu</a:t>
            </a:r>
            <a:r>
              <a:rPr lang="en-GB" dirty="0" smtClean="0"/>
              <a:t> 2006:</a:t>
            </a:r>
            <a:br>
              <a:rPr lang="en-GB" dirty="0" smtClean="0"/>
            </a:br>
            <a:r>
              <a:rPr lang="en-GB" dirty="0" smtClean="0"/>
              <a:t>Good agreement of relevant low-level CPU counters between these applications and compute farms with LHC load</a:t>
            </a:r>
          </a:p>
          <a:p>
            <a:pPr lvl="1"/>
            <a:r>
              <a:rPr lang="en-GB" dirty="0" smtClean="0"/>
              <a:t>FP over integer instructions</a:t>
            </a:r>
          </a:p>
          <a:p>
            <a:pPr lvl="1"/>
            <a:r>
              <a:rPr lang="en-GB" dirty="0" smtClean="0"/>
              <a:t>Wrong branch predictions</a:t>
            </a:r>
          </a:p>
          <a:p>
            <a:pPr lvl="1"/>
            <a:r>
              <a:rPr lang="en-GB" dirty="0" smtClean="0"/>
              <a:t>L3 cache </a:t>
            </a:r>
            <a:r>
              <a:rPr lang="en-GB" dirty="0" smtClean="0"/>
              <a:t>misses</a:t>
            </a:r>
          </a:p>
          <a:p>
            <a:pPr lvl="1"/>
            <a:r>
              <a:rPr lang="en-GB" dirty="0" smtClean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34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HEP-SPEC06 </a:t>
            </a:r>
            <a:r>
              <a:rPr lang="en-GB" dirty="0" smtClean="0"/>
              <a:t>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Single LHC applications may differ significantly from </a:t>
            </a:r>
            <a:r>
              <a:rPr lang="en-GB" dirty="0" smtClean="0"/>
              <a:t>HEP-SPEC06 </a:t>
            </a:r>
            <a:r>
              <a:rPr lang="en-GB" dirty="0" smtClean="0"/>
              <a:t>behaviour</a:t>
            </a:r>
          </a:p>
          <a:p>
            <a:pPr lvl="1"/>
            <a:r>
              <a:rPr lang="en-GB" dirty="0" err="1" smtClean="0"/>
              <a:t>LHCb</a:t>
            </a:r>
            <a:r>
              <a:rPr lang="en-GB" dirty="0" smtClean="0"/>
              <a:t> called for offers for HLT farm nodes using their proper trigger application rather than HS06</a:t>
            </a:r>
          </a:p>
          <a:p>
            <a:r>
              <a:rPr lang="en-GB" dirty="0" smtClean="0"/>
              <a:t>Typical mix, as seen on </a:t>
            </a:r>
            <a:r>
              <a:rPr lang="en-GB" dirty="0" err="1" smtClean="0"/>
              <a:t>lxbatch</a:t>
            </a:r>
            <a:r>
              <a:rPr lang="en-GB" dirty="0" smtClean="0"/>
              <a:t>, still scaling with HS06 to the ~10% level</a:t>
            </a:r>
          </a:p>
          <a:p>
            <a:r>
              <a:rPr lang="en-GB" dirty="0" smtClean="0"/>
              <a:t>No immediate problem, but…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60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Benchmark – Why?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SPECcpu</a:t>
            </a:r>
            <a:r>
              <a:rPr lang="en-GB" dirty="0" smtClean="0"/>
              <a:t> 2006 support will run out soon after release of new </a:t>
            </a:r>
            <a:r>
              <a:rPr lang="en-GB" dirty="0" err="1" smtClean="0"/>
              <a:t>SPECcpu</a:t>
            </a:r>
            <a:r>
              <a:rPr lang="en-GB" dirty="0" smtClean="0"/>
              <a:t> suite</a:t>
            </a:r>
          </a:p>
          <a:p>
            <a:r>
              <a:rPr lang="en-GB" dirty="0" smtClean="0"/>
              <a:t>Benchmark based on 32-bit applications with low optimisation no longer fully adequate</a:t>
            </a:r>
          </a:p>
          <a:p>
            <a:r>
              <a:rPr lang="en-GB" dirty="0" smtClean="0"/>
              <a:t>HS06 rather more sensitive on speed of memory than typical applications</a:t>
            </a:r>
          </a:p>
          <a:p>
            <a:pPr lvl="1"/>
            <a:r>
              <a:rPr lang="en-GB" dirty="0" smtClean="0"/>
              <a:t>Issue with interpretation of </a:t>
            </a:r>
            <a:r>
              <a:rPr lang="en-GB" dirty="0" err="1" smtClean="0"/>
              <a:t>perfmon</a:t>
            </a:r>
            <a:r>
              <a:rPr lang="en-GB" dirty="0" smtClean="0"/>
              <a:t> counters at the time?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</a:t>
            </a:r>
            <a:r>
              <a:rPr lang="en-GB" dirty="0"/>
              <a:t>B</a:t>
            </a:r>
            <a:r>
              <a:rPr lang="en-GB" dirty="0" smtClean="0"/>
              <a:t>enchmark –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SPEC known to work on new release of </a:t>
            </a:r>
            <a:r>
              <a:rPr lang="en-GB" dirty="0" err="1" smtClean="0"/>
              <a:t>SPECcpu</a:t>
            </a:r>
            <a:endParaRPr lang="en-GB" dirty="0" smtClean="0"/>
          </a:p>
          <a:p>
            <a:pPr lvl="1"/>
            <a:r>
              <a:rPr lang="en-GB" dirty="0" smtClean="0"/>
              <a:t>Initially expected for end 2014, now rather for 2016</a:t>
            </a:r>
          </a:p>
          <a:p>
            <a:r>
              <a:rPr lang="en-GB" dirty="0" smtClean="0"/>
              <a:t>Potential alternatives:</a:t>
            </a:r>
          </a:p>
          <a:p>
            <a:pPr lvl="1"/>
            <a:r>
              <a:rPr lang="en-GB" dirty="0" smtClean="0"/>
              <a:t>Application commonly used by all LHC experiments</a:t>
            </a:r>
          </a:p>
          <a:p>
            <a:pPr lvl="2"/>
            <a:r>
              <a:rPr lang="en-GB" dirty="0" err="1" smtClean="0"/>
              <a:t>Geant</a:t>
            </a:r>
            <a:r>
              <a:rPr lang="en-GB" dirty="0" smtClean="0"/>
              <a:t> 4 application being tested</a:t>
            </a:r>
          </a:p>
          <a:p>
            <a:pPr lvl="2"/>
            <a:r>
              <a:rPr lang="en-GB" dirty="0" smtClean="0"/>
              <a:t>Advantage over SPEC: </a:t>
            </a:r>
            <a:r>
              <a:rPr lang="en-GB" dirty="0" smtClean="0"/>
              <a:t>licence-free</a:t>
            </a:r>
          </a:p>
          <a:p>
            <a:r>
              <a:rPr lang="en-GB" dirty="0" smtClean="0"/>
              <a:t>Industry standards maintained by third parties much preferred over HEP-specific solutions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14-Jul-2015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532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-02-18-ITUM-SLC6migration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2013-06-12-GDB-HEPiXreport</Template>
  <TotalTime>0</TotalTime>
  <Words>558</Words>
  <Application>Microsoft Office PowerPoint</Application>
  <PresentationFormat>On-screen Show (4:3)</PresentationFormat>
  <Paragraphs>107</Paragraphs>
  <Slides>14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Lucida Grande</vt:lpstr>
      <vt:lpstr>2013-02-18-ITUM-SLC6migration</vt:lpstr>
      <vt:lpstr>PowerPoint Presentation</vt:lpstr>
      <vt:lpstr>Status of Benchmarking</vt:lpstr>
      <vt:lpstr>Outline</vt:lpstr>
      <vt:lpstr>Purpose</vt:lpstr>
      <vt:lpstr>HEP-SPEC06 (1) (abbr. HS06)</vt:lpstr>
      <vt:lpstr>HEP-SPEC06 (2)</vt:lpstr>
      <vt:lpstr>HEP-SPEC06 (3)</vt:lpstr>
      <vt:lpstr>New Benchmark – Why?</vt:lpstr>
      <vt:lpstr>New Benchmark – Status</vt:lpstr>
      <vt:lpstr>Fast Benchmark</vt:lpstr>
      <vt:lpstr>HEPiX Benchmarking Plans</vt:lpstr>
      <vt:lpstr>Summary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Services of IT-PES Group</dc:title>
  <dc:creator>Helge Meinhard</dc:creator>
  <cp:lastModifiedBy>Helge Meinhard</cp:lastModifiedBy>
  <cp:revision>113</cp:revision>
  <dcterms:created xsi:type="dcterms:W3CDTF">2013-12-06T13:47:58Z</dcterms:created>
  <dcterms:modified xsi:type="dcterms:W3CDTF">2015-07-14T06:21:24Z</dcterms:modified>
</cp:coreProperties>
</file>