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5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99" r:id="rId12"/>
    <p:sldId id="267" r:id="rId13"/>
    <p:sldId id="268" r:id="rId14"/>
    <p:sldId id="294" r:id="rId15"/>
    <p:sldId id="295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9" r:id="rId26"/>
    <p:sldId id="296" r:id="rId27"/>
    <p:sldId id="297" r:id="rId28"/>
    <p:sldId id="298" r:id="rId29"/>
    <p:sldId id="293" r:id="rId30"/>
    <p:sldId id="278" r:id="rId31"/>
    <p:sldId id="281" r:id="rId32"/>
    <p:sldId id="289" r:id="rId33"/>
    <p:sldId id="284" r:id="rId34"/>
    <p:sldId id="285" r:id="rId35"/>
    <p:sldId id="286" r:id="rId36"/>
    <p:sldId id="287" r:id="rId37"/>
    <p:sldId id="290" r:id="rId38"/>
    <p:sldId id="291" r:id="rId39"/>
    <p:sldId id="292" r:id="rId40"/>
    <p:sldId id="313" r:id="rId41"/>
    <p:sldId id="304" r:id="rId42"/>
    <p:sldId id="300" r:id="rId43"/>
    <p:sldId id="303" r:id="rId44"/>
    <p:sldId id="314" r:id="rId45"/>
    <p:sldId id="315" r:id="rId46"/>
    <p:sldId id="288" r:id="rId47"/>
    <p:sldId id="301" r:id="rId48"/>
    <p:sldId id="305" r:id="rId49"/>
    <p:sldId id="306" r:id="rId50"/>
    <p:sldId id="307" r:id="rId51"/>
    <p:sldId id="309" r:id="rId52"/>
    <p:sldId id="310" r:id="rId53"/>
    <p:sldId id="311" r:id="rId54"/>
    <p:sldId id="312" r:id="rId55"/>
  </p:sldIdLst>
  <p:sldSz cx="9720263" cy="6480175"/>
  <p:notesSz cx="7772400" cy="10058400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53" autoAdjust="0"/>
    <p:restoredTop sz="94660"/>
  </p:normalViewPr>
  <p:slideViewPr>
    <p:cSldViewPr>
      <p:cViewPr varScale="1">
        <p:scale>
          <a:sx n="79" d="100"/>
          <a:sy n="79" d="100"/>
        </p:scale>
        <p:origin x="906" y="7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7613" cy="377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</a:lstStyle>
          <a:p>
            <a:endParaRPr lang="en-US" alt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</a:lstStyle>
          <a:p>
            <a:endParaRPr lang="en-US" alt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</a:lstStyle>
          <a:p>
            <a:endParaRPr lang="en-US" alt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</a:lstStyle>
          <a:p>
            <a:fld id="{0C750FC8-B9B8-4160-9B14-18201B3A48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52227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8ECE80C-78BC-4EC4-BF08-4EFC32E0B53B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40961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34D29154-40B0-40CF-811E-7E393103BC75}" type="slidenum">
              <a:rPr lang="en-US" altLang="en-US" sz="1400"/>
              <a:pPr/>
              <a:t>1</a:t>
            </a:fld>
            <a:endParaRPr lang="en-US" altLang="en-US" sz="1400"/>
          </a:p>
        </p:txBody>
      </p:sp>
      <p:sp>
        <p:nvSpPr>
          <p:cNvPr id="40962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57275" y="763588"/>
            <a:ext cx="565785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3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US" altLang="en-US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967852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07BBEB8-6677-4EF2-B00F-4B68353AAE12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50177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56F2844D-935E-4F26-84AA-38F5FA721DCE}" type="slidenum">
              <a:rPr lang="en-US" altLang="en-US" sz="1400"/>
              <a:pPr/>
              <a:t>10</a:t>
            </a:fld>
            <a:endParaRPr lang="en-US" altLang="en-US" sz="1400"/>
          </a:p>
        </p:txBody>
      </p:sp>
      <p:sp>
        <p:nvSpPr>
          <p:cNvPr id="50178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57275" y="763588"/>
            <a:ext cx="565785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0179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US" altLang="en-US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219842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C57E636-EFBF-49EE-BD11-9F1F48232117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49153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46E669C6-BAC8-4E23-96BC-6023946DAFDF}" type="slidenum">
              <a:rPr lang="en-US" altLang="en-US" sz="1400"/>
              <a:pPr/>
              <a:t>11</a:t>
            </a:fld>
            <a:endParaRPr lang="en-US" altLang="en-US" sz="1400"/>
          </a:p>
        </p:txBody>
      </p:sp>
      <p:sp>
        <p:nvSpPr>
          <p:cNvPr id="49154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57275" y="763588"/>
            <a:ext cx="565785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9155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US" altLang="en-US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16682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2ECF2BB-5ABC-44F9-8BD7-76FFC844F6D1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52225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814464D0-1706-42E1-B9D7-2A1677BE6C63}" type="slidenum">
              <a:rPr lang="en-US" altLang="en-US" sz="1400"/>
              <a:pPr/>
              <a:t>12</a:t>
            </a:fld>
            <a:endParaRPr lang="en-US" altLang="en-US" sz="1400"/>
          </a:p>
        </p:txBody>
      </p:sp>
      <p:sp>
        <p:nvSpPr>
          <p:cNvPr id="52226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57275" y="763588"/>
            <a:ext cx="565785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2227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US" altLang="en-US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339327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B98FB5E-A495-4E69-AE4D-B41362D96AEF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53249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89D97C4A-0268-4DD5-B046-BE190EDC754B}" type="slidenum">
              <a:rPr lang="en-US" altLang="en-US" sz="1400"/>
              <a:pPr/>
              <a:t>13</a:t>
            </a:fld>
            <a:endParaRPr lang="en-US" altLang="en-US" sz="1400"/>
          </a:p>
        </p:txBody>
      </p:sp>
      <p:sp>
        <p:nvSpPr>
          <p:cNvPr id="53250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57275" y="763588"/>
            <a:ext cx="565785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3251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US" altLang="en-US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538725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D8DD353-17AB-400B-AEA5-F10095D9C0F2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67585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539A9F14-65AC-42C0-B09C-2A9BD29EFF21}" type="slidenum">
              <a:rPr lang="en-US" altLang="en-US" sz="1400"/>
              <a:pPr/>
              <a:t>14</a:t>
            </a:fld>
            <a:endParaRPr lang="en-US" altLang="en-US" sz="1400"/>
          </a:p>
        </p:txBody>
      </p:sp>
      <p:sp>
        <p:nvSpPr>
          <p:cNvPr id="67586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57275" y="763588"/>
            <a:ext cx="565785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7587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US" altLang="en-US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19228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AC0015C-EDBD-4ED6-8814-A836632FE7CD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68609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A0A4215A-F1D4-4AC2-9E89-3344DE03DF57}" type="slidenum">
              <a:rPr lang="en-US" altLang="en-US" sz="1400"/>
              <a:pPr/>
              <a:t>15</a:t>
            </a:fld>
            <a:endParaRPr lang="en-US" altLang="en-US" sz="1400"/>
          </a:p>
        </p:txBody>
      </p:sp>
      <p:sp>
        <p:nvSpPr>
          <p:cNvPr id="68610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57275" y="763588"/>
            <a:ext cx="565785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8611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US" altLang="en-US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315814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C92777D-47BF-4595-A17E-5746BBE556D0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54273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16458DB9-C826-43F7-8B10-B209D13B040B}" type="slidenum">
              <a:rPr lang="en-US" altLang="en-US" sz="1400"/>
              <a:pPr/>
              <a:t>16</a:t>
            </a:fld>
            <a:endParaRPr lang="en-US" altLang="en-US" sz="1400"/>
          </a:p>
        </p:txBody>
      </p:sp>
      <p:sp>
        <p:nvSpPr>
          <p:cNvPr id="54274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57275" y="763588"/>
            <a:ext cx="565785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4275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US" altLang="en-US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65347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1C5415F-16CC-469E-A2EF-0EF4EC2633A8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55297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BC97D914-5362-4CB4-91A4-F8FDCE73D5D4}" type="slidenum">
              <a:rPr lang="en-US" altLang="en-US" sz="1400"/>
              <a:pPr/>
              <a:t>17</a:t>
            </a:fld>
            <a:endParaRPr lang="en-US" altLang="en-US" sz="1400"/>
          </a:p>
        </p:txBody>
      </p:sp>
      <p:sp>
        <p:nvSpPr>
          <p:cNvPr id="55298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57275" y="763588"/>
            <a:ext cx="565785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9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US" altLang="en-US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621785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250DC0B-23B0-402E-A7FE-0DD2D2E7724D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56321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22341E8A-1B27-4154-AA55-E956F92C097A}" type="slidenum">
              <a:rPr lang="en-US" altLang="en-US" sz="1400"/>
              <a:pPr/>
              <a:t>18</a:t>
            </a:fld>
            <a:endParaRPr lang="en-US" altLang="en-US" sz="1400"/>
          </a:p>
        </p:txBody>
      </p:sp>
      <p:sp>
        <p:nvSpPr>
          <p:cNvPr id="56322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57275" y="763588"/>
            <a:ext cx="565785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3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US" altLang="en-US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662385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05802D7-62A8-48DA-8B15-0FEFADAB0AF4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57345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85FC466A-1124-4E93-8F88-CD39F184075A}" type="slidenum">
              <a:rPr lang="en-US" altLang="en-US" sz="1400"/>
              <a:pPr/>
              <a:t>19</a:t>
            </a:fld>
            <a:endParaRPr lang="en-US" altLang="en-US" sz="1400"/>
          </a:p>
        </p:txBody>
      </p:sp>
      <p:sp>
        <p:nvSpPr>
          <p:cNvPr id="57346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57275" y="763588"/>
            <a:ext cx="565785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7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US" altLang="en-US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950536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D4BDB95-79BB-47B1-A367-C981FDE8B606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41985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8F51FEBD-DDD6-442E-B03A-78F4B9858E15}" type="slidenum">
              <a:rPr lang="en-US" altLang="en-US" sz="1400"/>
              <a:pPr/>
              <a:t>2</a:t>
            </a:fld>
            <a:endParaRPr lang="en-US" altLang="en-US" sz="1400"/>
          </a:p>
        </p:txBody>
      </p:sp>
      <p:sp>
        <p:nvSpPr>
          <p:cNvPr id="41986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57275" y="763588"/>
            <a:ext cx="565785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7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US" altLang="en-US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949578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C03817A-2071-4D99-8BF9-ADABD596C026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58369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EAE18ACE-A046-4822-BCEB-33669DBA5750}" type="slidenum">
              <a:rPr lang="en-US" altLang="en-US" sz="1400"/>
              <a:pPr/>
              <a:t>20</a:t>
            </a:fld>
            <a:endParaRPr lang="en-US" altLang="en-US" sz="1400"/>
          </a:p>
        </p:txBody>
      </p:sp>
      <p:sp>
        <p:nvSpPr>
          <p:cNvPr id="58370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57275" y="763588"/>
            <a:ext cx="565785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8371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US" altLang="en-US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4235761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4F486DA-C365-41AB-8AA2-F074FCD6E355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59393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CDA48AF2-F507-49ED-B0AC-9B253A3A7481}" type="slidenum">
              <a:rPr lang="en-US" altLang="en-US" sz="1400"/>
              <a:pPr/>
              <a:t>21</a:t>
            </a:fld>
            <a:endParaRPr lang="en-US" altLang="en-US" sz="1400"/>
          </a:p>
        </p:txBody>
      </p:sp>
      <p:sp>
        <p:nvSpPr>
          <p:cNvPr id="59394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57275" y="763588"/>
            <a:ext cx="565785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9395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US" altLang="en-US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0304861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749DDCC-7CFD-4478-B990-A527BBB4F902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60417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7727AACF-F2FC-45F6-8222-DC5D21097935}" type="slidenum">
              <a:rPr lang="en-US" altLang="en-US" sz="1400"/>
              <a:pPr/>
              <a:t>22</a:t>
            </a:fld>
            <a:endParaRPr lang="en-US" altLang="en-US" sz="1400"/>
          </a:p>
        </p:txBody>
      </p:sp>
      <p:sp>
        <p:nvSpPr>
          <p:cNvPr id="60418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57275" y="763588"/>
            <a:ext cx="565785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0419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US" altLang="en-US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4215218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3AF48E8-7001-4B19-B890-8905963A18C3}" type="slidenum">
              <a:rPr lang="en-US" altLang="en-US"/>
              <a:pPr/>
              <a:t>23</a:t>
            </a:fld>
            <a:endParaRPr lang="en-US" altLang="en-US"/>
          </a:p>
        </p:txBody>
      </p:sp>
      <p:sp>
        <p:nvSpPr>
          <p:cNvPr id="61441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62A09997-6F62-4C84-BE70-AFFD501BDF66}" type="slidenum">
              <a:rPr lang="en-US" altLang="en-US" sz="1400"/>
              <a:pPr/>
              <a:t>23</a:t>
            </a:fld>
            <a:endParaRPr lang="en-US" altLang="en-US" sz="1400"/>
          </a:p>
        </p:txBody>
      </p:sp>
      <p:sp>
        <p:nvSpPr>
          <p:cNvPr id="61442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57275" y="763588"/>
            <a:ext cx="565785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43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US" altLang="en-US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9239068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1DC37CD-9336-450A-8EE3-B7B9509A9B30}" type="slidenum">
              <a:rPr lang="en-US" altLang="en-US"/>
              <a:pPr/>
              <a:t>24</a:t>
            </a:fld>
            <a:endParaRPr lang="en-US" altLang="en-US"/>
          </a:p>
        </p:txBody>
      </p:sp>
      <p:sp>
        <p:nvSpPr>
          <p:cNvPr id="62465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84D6117A-21D9-4D3C-9D39-76C0371538CC}" type="slidenum">
              <a:rPr lang="en-US" altLang="en-US" sz="1400"/>
              <a:pPr/>
              <a:t>24</a:t>
            </a:fld>
            <a:endParaRPr lang="en-US" altLang="en-US" sz="1400"/>
          </a:p>
        </p:txBody>
      </p:sp>
      <p:sp>
        <p:nvSpPr>
          <p:cNvPr id="62466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57275" y="763588"/>
            <a:ext cx="565785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2467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US" altLang="en-US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8344738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A43402C-787C-4510-BE5F-D6834F7FC077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64513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F013C8EA-A83C-4CE2-B4B6-55A98E9F6401}" type="slidenum">
              <a:rPr lang="en-US" altLang="en-US" sz="1400"/>
              <a:pPr/>
              <a:t>25</a:t>
            </a:fld>
            <a:endParaRPr lang="en-US" altLang="en-US" sz="1400"/>
          </a:p>
        </p:txBody>
      </p:sp>
      <p:sp>
        <p:nvSpPr>
          <p:cNvPr id="64514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57275" y="763588"/>
            <a:ext cx="565785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5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US" altLang="en-US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0101568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A43402C-787C-4510-BE5F-D6834F7FC077}" type="slidenum">
              <a:rPr lang="en-US" altLang="en-US"/>
              <a:pPr/>
              <a:t>26</a:t>
            </a:fld>
            <a:endParaRPr lang="en-US" altLang="en-US"/>
          </a:p>
        </p:txBody>
      </p:sp>
      <p:sp>
        <p:nvSpPr>
          <p:cNvPr id="64513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F013C8EA-A83C-4CE2-B4B6-55A98E9F6401}" type="slidenum">
              <a:rPr lang="en-US" altLang="en-US" sz="1400"/>
              <a:pPr/>
              <a:t>26</a:t>
            </a:fld>
            <a:endParaRPr lang="en-US" altLang="en-US" sz="1400"/>
          </a:p>
        </p:txBody>
      </p:sp>
      <p:sp>
        <p:nvSpPr>
          <p:cNvPr id="64514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57275" y="763588"/>
            <a:ext cx="565785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5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US" altLang="en-US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6907079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A43402C-787C-4510-BE5F-D6834F7FC077}" type="slidenum">
              <a:rPr lang="en-US" altLang="en-US"/>
              <a:pPr/>
              <a:t>27</a:t>
            </a:fld>
            <a:endParaRPr lang="en-US" altLang="en-US"/>
          </a:p>
        </p:txBody>
      </p:sp>
      <p:sp>
        <p:nvSpPr>
          <p:cNvPr id="64513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F013C8EA-A83C-4CE2-B4B6-55A98E9F6401}" type="slidenum">
              <a:rPr lang="en-US" altLang="en-US" sz="1400"/>
              <a:pPr/>
              <a:t>27</a:t>
            </a:fld>
            <a:endParaRPr lang="en-US" altLang="en-US" sz="1400"/>
          </a:p>
        </p:txBody>
      </p:sp>
      <p:sp>
        <p:nvSpPr>
          <p:cNvPr id="64514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57275" y="763588"/>
            <a:ext cx="565785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5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US" altLang="en-US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114693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A43402C-787C-4510-BE5F-D6834F7FC077}" type="slidenum">
              <a:rPr lang="en-US" altLang="en-US"/>
              <a:pPr/>
              <a:t>28</a:t>
            </a:fld>
            <a:endParaRPr lang="en-US" altLang="en-US"/>
          </a:p>
        </p:txBody>
      </p:sp>
      <p:sp>
        <p:nvSpPr>
          <p:cNvPr id="64513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F013C8EA-A83C-4CE2-B4B6-55A98E9F6401}" type="slidenum">
              <a:rPr lang="en-US" altLang="en-US" sz="1400"/>
              <a:pPr/>
              <a:t>28</a:t>
            </a:fld>
            <a:endParaRPr lang="en-US" altLang="en-US" sz="1400"/>
          </a:p>
        </p:txBody>
      </p:sp>
      <p:sp>
        <p:nvSpPr>
          <p:cNvPr id="64514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57275" y="763588"/>
            <a:ext cx="565785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5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US" altLang="en-US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0217727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1DC37CD-9336-450A-8EE3-B7B9509A9B30}" type="slidenum">
              <a:rPr lang="en-US" altLang="en-US"/>
              <a:pPr/>
              <a:t>29</a:t>
            </a:fld>
            <a:endParaRPr lang="en-US" altLang="en-US"/>
          </a:p>
        </p:txBody>
      </p:sp>
      <p:sp>
        <p:nvSpPr>
          <p:cNvPr id="62465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84D6117A-21D9-4D3C-9D39-76C0371538CC}" type="slidenum">
              <a:rPr lang="en-US" altLang="en-US" sz="1400"/>
              <a:pPr/>
              <a:t>29</a:t>
            </a:fld>
            <a:endParaRPr lang="en-US" altLang="en-US" sz="1400"/>
          </a:p>
        </p:txBody>
      </p:sp>
      <p:sp>
        <p:nvSpPr>
          <p:cNvPr id="62466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57275" y="763588"/>
            <a:ext cx="565785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2467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US" altLang="en-US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74419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E45DE87-54C4-4D3B-A175-66939665A3E6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43009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2CC6CEEA-58B3-4573-8A3A-1E3CD313668E}" type="slidenum">
              <a:rPr lang="en-US" altLang="en-US" sz="1400"/>
              <a:pPr/>
              <a:t>3</a:t>
            </a:fld>
            <a:endParaRPr lang="en-US" altLang="en-US" sz="1400"/>
          </a:p>
        </p:txBody>
      </p:sp>
      <p:sp>
        <p:nvSpPr>
          <p:cNvPr id="43010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57275" y="763588"/>
            <a:ext cx="565785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3011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US" altLang="en-US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3638642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DAF67E7-135A-46A1-8997-65E43AF642A3}" type="slidenum">
              <a:rPr lang="en-US" altLang="en-US"/>
              <a:pPr/>
              <a:t>30</a:t>
            </a:fld>
            <a:endParaRPr lang="en-US" altLang="en-US"/>
          </a:p>
        </p:txBody>
      </p:sp>
      <p:sp>
        <p:nvSpPr>
          <p:cNvPr id="63489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0B95AE15-019C-4D8E-BF79-BEDB1D517811}" type="slidenum">
              <a:rPr lang="en-US" altLang="en-US" sz="1400"/>
              <a:pPr/>
              <a:t>30</a:t>
            </a:fld>
            <a:endParaRPr lang="en-US" altLang="en-US" sz="1400"/>
          </a:p>
        </p:txBody>
      </p:sp>
      <p:sp>
        <p:nvSpPr>
          <p:cNvPr id="63490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57275" y="763588"/>
            <a:ext cx="565785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3491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US" altLang="en-US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0732145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5A1C59-3A5B-46C8-8F04-50DF5E9AED75}" type="slidenum">
              <a:rPr lang="en-US" altLang="en-US"/>
              <a:pPr/>
              <a:t>31</a:t>
            </a:fld>
            <a:endParaRPr lang="en-US" altLang="en-US"/>
          </a:p>
        </p:txBody>
      </p:sp>
      <p:sp>
        <p:nvSpPr>
          <p:cNvPr id="66561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C5534A91-E1C2-4BF7-B9A5-9996C7642D7F}" type="slidenum">
              <a:rPr lang="en-US" altLang="en-US" sz="1400"/>
              <a:pPr/>
              <a:t>31</a:t>
            </a:fld>
            <a:endParaRPr lang="en-US" altLang="en-US" sz="1400"/>
          </a:p>
        </p:txBody>
      </p:sp>
      <p:sp>
        <p:nvSpPr>
          <p:cNvPr id="66562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57275" y="763588"/>
            <a:ext cx="565785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6563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US" altLang="en-US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2096924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368C860-DACB-4BA7-8E39-EC9494C4B496}" type="slidenum">
              <a:rPr lang="en-US" altLang="en-US"/>
              <a:pPr/>
              <a:t>32</a:t>
            </a:fld>
            <a:endParaRPr lang="en-US" altLang="en-US"/>
          </a:p>
        </p:txBody>
      </p:sp>
      <p:sp>
        <p:nvSpPr>
          <p:cNvPr id="74753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C83BED29-A4D3-494D-B673-3C3FFCC0E219}" type="slidenum">
              <a:rPr lang="en-US" altLang="en-US" sz="1400"/>
              <a:pPr/>
              <a:t>32</a:t>
            </a:fld>
            <a:endParaRPr lang="en-US" altLang="en-US" sz="1400"/>
          </a:p>
        </p:txBody>
      </p:sp>
      <p:sp>
        <p:nvSpPr>
          <p:cNvPr id="74754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57275" y="763588"/>
            <a:ext cx="565785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4755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US" altLang="en-US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8591772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82C64C7-3958-440B-8FBE-58898378B460}" type="slidenum">
              <a:rPr lang="en-US" altLang="en-US"/>
              <a:pPr/>
              <a:t>33</a:t>
            </a:fld>
            <a:endParaRPr lang="en-US" altLang="en-US"/>
          </a:p>
        </p:txBody>
      </p:sp>
      <p:sp>
        <p:nvSpPr>
          <p:cNvPr id="69633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F913DCF5-205B-4288-A5DE-A1A354BBE2F3}" type="slidenum">
              <a:rPr lang="en-US" altLang="en-US" sz="1400"/>
              <a:pPr/>
              <a:t>33</a:t>
            </a:fld>
            <a:endParaRPr lang="en-US" altLang="en-US" sz="1400"/>
          </a:p>
        </p:txBody>
      </p:sp>
      <p:sp>
        <p:nvSpPr>
          <p:cNvPr id="69634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57275" y="763588"/>
            <a:ext cx="565785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9635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US" altLang="en-US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2946552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68F5850-7965-4372-9D95-81F5A9756BDB}" type="slidenum">
              <a:rPr lang="en-US" altLang="en-US"/>
              <a:pPr/>
              <a:t>34</a:t>
            </a:fld>
            <a:endParaRPr lang="en-US" altLang="en-US"/>
          </a:p>
        </p:txBody>
      </p:sp>
      <p:sp>
        <p:nvSpPr>
          <p:cNvPr id="70657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CE398EEB-5568-47CA-BA79-F5EEDBA4B7A8}" type="slidenum">
              <a:rPr lang="en-US" altLang="en-US" sz="1400"/>
              <a:pPr/>
              <a:t>34</a:t>
            </a:fld>
            <a:endParaRPr lang="en-US" altLang="en-US" sz="1400"/>
          </a:p>
        </p:txBody>
      </p:sp>
      <p:sp>
        <p:nvSpPr>
          <p:cNvPr id="70658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57275" y="763588"/>
            <a:ext cx="565785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0659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US" altLang="en-US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6809233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B0E0DC7-88DD-49F0-87E2-9B202D7D1552}" type="slidenum">
              <a:rPr lang="en-US" altLang="en-US"/>
              <a:pPr/>
              <a:t>35</a:t>
            </a:fld>
            <a:endParaRPr lang="en-US" altLang="en-US"/>
          </a:p>
        </p:txBody>
      </p:sp>
      <p:sp>
        <p:nvSpPr>
          <p:cNvPr id="71681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3BE1F3E7-E4C7-45B0-9A5F-88A0B4C42CDB}" type="slidenum">
              <a:rPr lang="en-US" altLang="en-US" sz="1400"/>
              <a:pPr/>
              <a:t>35</a:t>
            </a:fld>
            <a:endParaRPr lang="en-US" altLang="en-US" sz="1400"/>
          </a:p>
        </p:txBody>
      </p:sp>
      <p:sp>
        <p:nvSpPr>
          <p:cNvPr id="71682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57275" y="763588"/>
            <a:ext cx="565785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683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US" altLang="en-US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873173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2E4A2BB-7E7C-4F58-81F2-37318EDF7525}" type="slidenum">
              <a:rPr lang="en-US" altLang="en-US"/>
              <a:pPr/>
              <a:t>36</a:t>
            </a:fld>
            <a:endParaRPr lang="en-US" altLang="en-US"/>
          </a:p>
        </p:txBody>
      </p:sp>
      <p:sp>
        <p:nvSpPr>
          <p:cNvPr id="72705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385D86A4-31E2-4504-BC44-EC086259F5D1}" type="slidenum">
              <a:rPr lang="en-US" altLang="en-US" sz="1400"/>
              <a:pPr/>
              <a:t>36</a:t>
            </a:fld>
            <a:endParaRPr lang="en-US" altLang="en-US" sz="1400"/>
          </a:p>
        </p:txBody>
      </p:sp>
      <p:sp>
        <p:nvSpPr>
          <p:cNvPr id="72706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57275" y="763588"/>
            <a:ext cx="565785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7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US" altLang="en-US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6850643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E8702F4-CD91-410E-9E04-1D1257A13DA6}" type="slidenum">
              <a:rPr lang="en-US" altLang="en-US"/>
              <a:pPr/>
              <a:t>37</a:t>
            </a:fld>
            <a:endParaRPr lang="en-US" altLang="en-US"/>
          </a:p>
        </p:txBody>
      </p:sp>
      <p:sp>
        <p:nvSpPr>
          <p:cNvPr id="75777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C8DCD677-525F-4E3B-AF6D-C0F6C6B50288}" type="slidenum">
              <a:rPr lang="en-US" altLang="en-US" sz="1400"/>
              <a:pPr/>
              <a:t>37</a:t>
            </a:fld>
            <a:endParaRPr lang="en-US" altLang="en-US" sz="1400"/>
          </a:p>
        </p:txBody>
      </p:sp>
      <p:sp>
        <p:nvSpPr>
          <p:cNvPr id="75778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57275" y="763588"/>
            <a:ext cx="565785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5779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US" altLang="en-US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957071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CAC6264-072D-4231-A7E7-D3BDF8C0A65C}" type="slidenum">
              <a:rPr lang="en-US" altLang="en-US"/>
              <a:pPr/>
              <a:t>38</a:t>
            </a:fld>
            <a:endParaRPr lang="en-US" altLang="en-US"/>
          </a:p>
        </p:txBody>
      </p:sp>
      <p:sp>
        <p:nvSpPr>
          <p:cNvPr id="76801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8135A95D-D1DE-4C20-9BCF-76D3612237A6}" type="slidenum">
              <a:rPr lang="en-US" altLang="en-US" sz="1400"/>
              <a:pPr/>
              <a:t>38</a:t>
            </a:fld>
            <a:endParaRPr lang="en-US" altLang="en-US" sz="1400"/>
          </a:p>
        </p:txBody>
      </p:sp>
      <p:sp>
        <p:nvSpPr>
          <p:cNvPr id="76802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57275" y="763588"/>
            <a:ext cx="565785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3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US" altLang="en-US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7522451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FBED02A-5A84-46B4-82FD-7AC0BEF46564}" type="slidenum">
              <a:rPr lang="en-US" altLang="en-US"/>
              <a:pPr/>
              <a:t>39</a:t>
            </a:fld>
            <a:endParaRPr lang="en-US" altLang="en-US"/>
          </a:p>
        </p:txBody>
      </p:sp>
      <p:sp>
        <p:nvSpPr>
          <p:cNvPr id="77825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91D78BA0-A3E1-4334-85EE-5E6BD288D439}" type="slidenum">
              <a:rPr lang="en-US" altLang="en-US" sz="1400"/>
              <a:pPr/>
              <a:t>39</a:t>
            </a:fld>
            <a:endParaRPr lang="en-US" altLang="en-US" sz="1400"/>
          </a:p>
        </p:txBody>
      </p:sp>
      <p:sp>
        <p:nvSpPr>
          <p:cNvPr id="77826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57275" y="763588"/>
            <a:ext cx="565785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7827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US" altLang="en-US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23976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6B2AFB2-212A-440A-8A5E-2FE7C0B21296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44033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DC96BDCD-0B64-4624-8F22-55B452D502ED}" type="slidenum">
              <a:rPr lang="en-US" altLang="en-US" sz="1400"/>
              <a:pPr/>
              <a:t>4</a:t>
            </a:fld>
            <a:endParaRPr lang="en-US" altLang="en-US" sz="1400"/>
          </a:p>
        </p:txBody>
      </p:sp>
      <p:sp>
        <p:nvSpPr>
          <p:cNvPr id="44034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57275" y="763588"/>
            <a:ext cx="565785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4035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US" altLang="en-US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2582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697804C-0205-443C-B88A-DF66544F59BB}" type="slidenum">
              <a:rPr lang="en-US" altLang="en-US"/>
              <a:pPr/>
              <a:t>40</a:t>
            </a:fld>
            <a:endParaRPr lang="en-US" altLang="en-US"/>
          </a:p>
        </p:txBody>
      </p:sp>
      <p:sp>
        <p:nvSpPr>
          <p:cNvPr id="73729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4443563F-E472-4B6A-969E-30753757AD40}" type="slidenum">
              <a:rPr lang="en-US" altLang="en-US" sz="1400"/>
              <a:pPr/>
              <a:t>40</a:t>
            </a:fld>
            <a:endParaRPr lang="en-US" altLang="en-US" sz="1400"/>
          </a:p>
        </p:txBody>
      </p:sp>
      <p:sp>
        <p:nvSpPr>
          <p:cNvPr id="73730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57275" y="763588"/>
            <a:ext cx="565785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3731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US" altLang="en-US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8602270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697804C-0205-443C-B88A-DF66544F59BB}" type="slidenum">
              <a:rPr lang="en-US" altLang="en-US"/>
              <a:pPr/>
              <a:t>41</a:t>
            </a:fld>
            <a:endParaRPr lang="en-US" altLang="en-US"/>
          </a:p>
        </p:txBody>
      </p:sp>
      <p:sp>
        <p:nvSpPr>
          <p:cNvPr id="73729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4443563F-E472-4B6A-969E-30753757AD40}" type="slidenum">
              <a:rPr lang="en-US" altLang="en-US" sz="1400"/>
              <a:pPr/>
              <a:t>41</a:t>
            </a:fld>
            <a:endParaRPr lang="en-US" altLang="en-US" sz="1400"/>
          </a:p>
        </p:txBody>
      </p:sp>
      <p:sp>
        <p:nvSpPr>
          <p:cNvPr id="73730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57275" y="763588"/>
            <a:ext cx="565785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3731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US" altLang="en-US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9862929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697804C-0205-443C-B88A-DF66544F59BB}" type="slidenum">
              <a:rPr lang="en-US" altLang="en-US"/>
              <a:pPr/>
              <a:t>42</a:t>
            </a:fld>
            <a:endParaRPr lang="en-US" altLang="en-US"/>
          </a:p>
        </p:txBody>
      </p:sp>
      <p:sp>
        <p:nvSpPr>
          <p:cNvPr id="73729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4443563F-E472-4B6A-969E-30753757AD40}" type="slidenum">
              <a:rPr lang="en-US" altLang="en-US" sz="1400"/>
              <a:pPr/>
              <a:t>42</a:t>
            </a:fld>
            <a:endParaRPr lang="en-US" altLang="en-US" sz="1400"/>
          </a:p>
        </p:txBody>
      </p:sp>
      <p:sp>
        <p:nvSpPr>
          <p:cNvPr id="73730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57275" y="763588"/>
            <a:ext cx="565785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3731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US" altLang="en-US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9540661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697804C-0205-443C-B88A-DF66544F59BB}" type="slidenum">
              <a:rPr lang="en-US" altLang="en-US"/>
              <a:pPr/>
              <a:t>43</a:t>
            </a:fld>
            <a:endParaRPr lang="en-US" altLang="en-US"/>
          </a:p>
        </p:txBody>
      </p:sp>
      <p:sp>
        <p:nvSpPr>
          <p:cNvPr id="73729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4443563F-E472-4B6A-969E-30753757AD40}" type="slidenum">
              <a:rPr lang="en-US" altLang="en-US" sz="1400"/>
              <a:pPr/>
              <a:t>43</a:t>
            </a:fld>
            <a:endParaRPr lang="en-US" altLang="en-US" sz="1400"/>
          </a:p>
        </p:txBody>
      </p:sp>
      <p:sp>
        <p:nvSpPr>
          <p:cNvPr id="73730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57275" y="763588"/>
            <a:ext cx="565785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3731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US" altLang="en-US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019545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697804C-0205-443C-B88A-DF66544F59BB}" type="slidenum">
              <a:rPr lang="en-US" altLang="en-US"/>
              <a:pPr/>
              <a:t>44</a:t>
            </a:fld>
            <a:endParaRPr lang="en-US" altLang="en-US"/>
          </a:p>
        </p:txBody>
      </p:sp>
      <p:sp>
        <p:nvSpPr>
          <p:cNvPr id="73729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4443563F-E472-4B6A-969E-30753757AD40}" type="slidenum">
              <a:rPr lang="en-US" altLang="en-US" sz="1400"/>
              <a:pPr/>
              <a:t>44</a:t>
            </a:fld>
            <a:endParaRPr lang="en-US" altLang="en-US" sz="1400"/>
          </a:p>
        </p:txBody>
      </p:sp>
      <p:sp>
        <p:nvSpPr>
          <p:cNvPr id="73730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57275" y="763588"/>
            <a:ext cx="565785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3731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US" altLang="en-US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3452599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697804C-0205-443C-B88A-DF66544F59BB}" type="slidenum">
              <a:rPr lang="en-US" altLang="en-US"/>
              <a:pPr/>
              <a:t>45</a:t>
            </a:fld>
            <a:endParaRPr lang="en-US" altLang="en-US"/>
          </a:p>
        </p:txBody>
      </p:sp>
      <p:sp>
        <p:nvSpPr>
          <p:cNvPr id="73729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4443563F-E472-4B6A-969E-30753757AD40}" type="slidenum">
              <a:rPr lang="en-US" altLang="en-US" sz="1400"/>
              <a:pPr/>
              <a:t>45</a:t>
            </a:fld>
            <a:endParaRPr lang="en-US" altLang="en-US" sz="1400"/>
          </a:p>
        </p:txBody>
      </p:sp>
      <p:sp>
        <p:nvSpPr>
          <p:cNvPr id="73730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57275" y="763588"/>
            <a:ext cx="565785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3731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US" altLang="en-US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6496729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697804C-0205-443C-B88A-DF66544F59BB}" type="slidenum">
              <a:rPr lang="en-US" altLang="en-US"/>
              <a:pPr/>
              <a:t>46</a:t>
            </a:fld>
            <a:endParaRPr lang="en-US" altLang="en-US"/>
          </a:p>
        </p:txBody>
      </p:sp>
      <p:sp>
        <p:nvSpPr>
          <p:cNvPr id="73729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4443563F-E472-4B6A-969E-30753757AD40}" type="slidenum">
              <a:rPr lang="en-US" altLang="en-US" sz="1400"/>
              <a:pPr/>
              <a:t>46</a:t>
            </a:fld>
            <a:endParaRPr lang="en-US" altLang="en-US" sz="1400"/>
          </a:p>
        </p:txBody>
      </p:sp>
      <p:sp>
        <p:nvSpPr>
          <p:cNvPr id="73730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57275" y="763588"/>
            <a:ext cx="565785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3731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US" altLang="en-US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33484942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697804C-0205-443C-B88A-DF66544F59BB}" type="slidenum">
              <a:rPr lang="en-US" altLang="en-US"/>
              <a:pPr/>
              <a:t>47</a:t>
            </a:fld>
            <a:endParaRPr lang="en-US" altLang="en-US"/>
          </a:p>
        </p:txBody>
      </p:sp>
      <p:sp>
        <p:nvSpPr>
          <p:cNvPr id="73729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4443563F-E472-4B6A-969E-30753757AD40}" type="slidenum">
              <a:rPr lang="en-US" altLang="en-US" sz="1400"/>
              <a:pPr/>
              <a:t>47</a:t>
            </a:fld>
            <a:endParaRPr lang="en-US" altLang="en-US" sz="1400"/>
          </a:p>
        </p:txBody>
      </p:sp>
      <p:sp>
        <p:nvSpPr>
          <p:cNvPr id="73730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57275" y="763588"/>
            <a:ext cx="565785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3731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US" altLang="en-US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080015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/>
            <a:fld id="{806F1D83-98B8-4875-B6F6-85078EEBEE27}" type="slidenum">
              <a:rPr lang="en-US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/>
              <a:t>48</a:t>
            </a:fld>
            <a:endParaRPr lang="en-US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4273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773113" y="812800"/>
            <a:ext cx="601186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54274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 smtClean="0"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7392038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/>
            <a:fld id="{D9D628BB-E17A-452E-A2C4-34AE0A6CE4A0}" type="slidenum">
              <a:rPr lang="en-US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/>
              <a:t>49</a:t>
            </a:fld>
            <a:endParaRPr lang="en-US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6321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773113" y="812800"/>
            <a:ext cx="601186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5632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 smtClean="0"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28798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905A6A5-776B-4770-9160-018CCE7B0A5C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45057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DBFFEB2F-94A9-4636-BF5F-AB045919F67B}" type="slidenum">
              <a:rPr lang="en-US" altLang="en-US" sz="1400"/>
              <a:pPr/>
              <a:t>5</a:t>
            </a:fld>
            <a:endParaRPr lang="en-US" altLang="en-US" sz="1400"/>
          </a:p>
        </p:txBody>
      </p:sp>
      <p:sp>
        <p:nvSpPr>
          <p:cNvPr id="45058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57275" y="763588"/>
            <a:ext cx="565785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5059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US" altLang="en-US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4363694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/>
            <a:fld id="{8104165D-3CBD-44D9-BF40-EC55663F8465}" type="slidenum">
              <a:rPr lang="en-US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/>
              <a:t>50</a:t>
            </a:fld>
            <a:endParaRPr lang="en-US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8369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773113" y="812800"/>
            <a:ext cx="601186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58370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 smtClean="0"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792790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/>
            <a:fld id="{DB433058-C298-4135-882E-A3C75A17177F}" type="slidenum">
              <a:rPr lang="en-US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/>
              <a:t>51</a:t>
            </a:fld>
            <a:endParaRPr lang="en-US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9393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773113" y="812800"/>
            <a:ext cx="601186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59394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 smtClean="0"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1821103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/>
            <a:fld id="{F2B345A6-9AA9-4B40-825D-074F39868FF5}" type="slidenum">
              <a:rPr lang="en-US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/>
              <a:t>52</a:t>
            </a:fld>
            <a:endParaRPr lang="en-US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5297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773113" y="812800"/>
            <a:ext cx="601186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55298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 smtClean="0"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7257576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/>
            <a:fld id="{07F9864B-B5FD-405E-9B50-C45EA25FB2FC}" type="slidenum">
              <a:rPr lang="en-US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/>
              <a:t>53</a:t>
            </a:fld>
            <a:endParaRPr lang="en-US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9393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773113" y="812800"/>
            <a:ext cx="601186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59394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 smtClean="0"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8804117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/>
            <a:fld id="{A008D62D-B282-4DDC-9FED-896125520F04}" type="slidenum">
              <a:rPr lang="en-US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/>
              <a:t>54</a:t>
            </a:fld>
            <a:endParaRPr lang="en-US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0417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773113" y="812800"/>
            <a:ext cx="601186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60418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 smtClean="0"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51331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1BF801D-423F-417C-B9EF-8C70286C45E2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46081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70F15FEE-1B68-4467-9C00-8545FD3A6242}" type="slidenum">
              <a:rPr lang="en-US" altLang="en-US" sz="1400"/>
              <a:pPr/>
              <a:t>6</a:t>
            </a:fld>
            <a:endParaRPr lang="en-US" altLang="en-US" sz="1400"/>
          </a:p>
        </p:txBody>
      </p:sp>
      <p:sp>
        <p:nvSpPr>
          <p:cNvPr id="46082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57275" y="763588"/>
            <a:ext cx="565785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6083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US" altLang="en-US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423122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2DD48BA-ADEA-4CC1-825C-D9B324CDE74D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47105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6E37DD41-DAE2-47B8-8EAE-89818FA6D935}" type="slidenum">
              <a:rPr lang="en-US" altLang="en-US" sz="1400"/>
              <a:pPr/>
              <a:t>7</a:t>
            </a:fld>
            <a:endParaRPr lang="en-US" altLang="en-US" sz="1400"/>
          </a:p>
        </p:txBody>
      </p:sp>
      <p:sp>
        <p:nvSpPr>
          <p:cNvPr id="47106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57275" y="763588"/>
            <a:ext cx="565785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7107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US" altLang="en-US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034761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9FC1547-9E1E-43BF-82D5-98478F1A712E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48129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1E5E4C60-476A-498A-A27D-027C4CA2918B}" type="slidenum">
              <a:rPr lang="en-US" altLang="en-US" sz="1400"/>
              <a:pPr/>
              <a:t>8</a:t>
            </a:fld>
            <a:endParaRPr lang="en-US" altLang="en-US" sz="1400"/>
          </a:p>
        </p:txBody>
      </p:sp>
      <p:sp>
        <p:nvSpPr>
          <p:cNvPr id="48130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57275" y="763588"/>
            <a:ext cx="565785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8131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US" altLang="en-US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854816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C57E636-EFBF-49EE-BD11-9F1F48232117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49153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46E669C6-BAC8-4E23-96BC-6023946DAFDF}" type="slidenum">
              <a:rPr lang="en-US" altLang="en-US" sz="1400"/>
              <a:pPr/>
              <a:t>9</a:t>
            </a:fld>
            <a:endParaRPr lang="en-US" altLang="en-US" sz="1400"/>
          </a:p>
        </p:txBody>
      </p:sp>
      <p:sp>
        <p:nvSpPr>
          <p:cNvPr id="49154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57275" y="763588"/>
            <a:ext cx="565785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9155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US" altLang="en-US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26187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4438" y="1060450"/>
            <a:ext cx="7291387" cy="2255838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4438" y="3403600"/>
            <a:ext cx="7291387" cy="156527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Pedro de Bruin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General Exam - June 11th, 2015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9F84B47-0EEB-4DC0-AD71-614D72BB0F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84689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Pedro de Bruin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General Exam - June 11th, 2015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5CB000D-8018-4E09-8955-936C0A3BE7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5887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5325" y="258763"/>
            <a:ext cx="2185988" cy="55324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5775" y="258763"/>
            <a:ext cx="6407150" cy="5532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Pedro de Bruin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General Exam - June 11th, 2015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E680696-C835-49B4-B79F-088FB0D6646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1146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Pedro de Bruin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General Exam - June 11th, 2015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0D5BF86-319A-4698-B07F-DE0D8AF149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7682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3575" y="1616075"/>
            <a:ext cx="8383588" cy="26955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3575" y="4337050"/>
            <a:ext cx="8383588" cy="14176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Pedro de Bruin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General Exam - June 11th, 2015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E383E17-EC85-429B-8674-C71817C184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7274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5775" y="1516063"/>
            <a:ext cx="4295775" cy="42751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3950" y="1516063"/>
            <a:ext cx="4297363" cy="42751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Pedro de Bruin</a:t>
            </a: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General Exam - June 11th, 2015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40BB5BE-87BE-4BB7-90C3-FCF6E07AD9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7017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925" y="344488"/>
            <a:ext cx="8383588" cy="1252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9925" y="1589088"/>
            <a:ext cx="4111625" cy="7778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9925" y="2366963"/>
            <a:ext cx="4111625" cy="34813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21250" y="1589088"/>
            <a:ext cx="4132263" cy="7778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21250" y="2366963"/>
            <a:ext cx="4132263" cy="34813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Pedro de Bruin</a:t>
            </a:r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General Exam - June 11th, 2015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DFC2E40-4790-4DB6-A9FF-A8ED881BFD9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223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Pedro de Bruin</a:t>
            </a:r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General Exam - June 11th, 2015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D0F98AA-0133-4ACD-A344-F1FCDA9EE1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9316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>
          <a:xfrm>
            <a:off x="135731" y="6059487"/>
            <a:ext cx="2009775" cy="258762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altLang="en-US" smtClean="0"/>
              <a:t>Pedro de Bruin</a:t>
            </a:r>
            <a:endParaRPr lang="en-US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>
          <a:xfrm>
            <a:off x="3276600" y="6059487"/>
            <a:ext cx="3167062" cy="258762"/>
          </a:xfrm>
        </p:spPr>
        <p:txBody>
          <a:bodyPr/>
          <a:lstStyle>
            <a:lvl1pPr algn="ctr">
              <a:defRPr sz="1400"/>
            </a:lvl1pPr>
          </a:lstStyle>
          <a:p>
            <a:r>
              <a:rPr lang="en-US" altLang="en-US" dirty="0" smtClean="0"/>
              <a:t>General Exam - June 11th, 2015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>
          <a:xfrm>
            <a:off x="7984331" y="6059487"/>
            <a:ext cx="1520825" cy="258762"/>
          </a:xfrm>
        </p:spPr>
        <p:txBody>
          <a:bodyPr/>
          <a:lstStyle>
            <a:lvl1pPr algn="r">
              <a:defRPr sz="1400" b="1"/>
            </a:lvl1pPr>
          </a:lstStyle>
          <a:p>
            <a:fld id="{F01F5E28-9895-4004-9514-EC898DE66AA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21891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925" y="431800"/>
            <a:ext cx="3135313" cy="1512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32263" y="933450"/>
            <a:ext cx="4921250" cy="46053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9925" y="1944688"/>
            <a:ext cx="3135313" cy="3600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Pedro de Bruin</a:t>
            </a: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General Exam - June 11th, 2015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5FA649F-8D10-4670-8DB3-DDF30BF41B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1123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925" y="431800"/>
            <a:ext cx="3135313" cy="1512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32263" y="933450"/>
            <a:ext cx="4921250" cy="46053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9925" y="1944688"/>
            <a:ext cx="3135313" cy="3600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Pedro de Bruin</a:t>
            </a: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General Exam - June 11th, 2015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C3C64B1-C239-482A-8C21-20C531D500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5755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dt"/>
          </p:nvPr>
        </p:nvSpPr>
        <p:spPr bwMode="auto">
          <a:xfrm>
            <a:off x="134938" y="6103938"/>
            <a:ext cx="2009775" cy="25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tabLst>
                <a:tab pos="723900" algn="l"/>
                <a:tab pos="1447800" algn="l"/>
              </a:tabLst>
              <a:defRPr b="1">
                <a:solidFill>
                  <a:srgbClr val="000000"/>
                </a:solidFill>
              </a:defRPr>
            </a:lvl1pPr>
          </a:lstStyle>
          <a:p>
            <a:r>
              <a:rPr lang="en-US" altLang="en-US" smtClean="0"/>
              <a:t>Pedro de Bruin</a:t>
            </a:r>
            <a:endParaRPr lang="en-US" alt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ftr"/>
          </p:nvPr>
        </p:nvSpPr>
        <p:spPr bwMode="auto">
          <a:xfrm>
            <a:off x="3444875" y="6103938"/>
            <a:ext cx="2828925" cy="25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tabLst>
                <a:tab pos="723900" algn="l"/>
                <a:tab pos="1447800" algn="l"/>
                <a:tab pos="2171700" algn="l"/>
              </a:tabLst>
              <a:defRPr b="1">
                <a:solidFill>
                  <a:srgbClr val="000000"/>
                </a:solidFill>
              </a:defRPr>
            </a:lvl1pPr>
          </a:lstStyle>
          <a:p>
            <a:r>
              <a:rPr lang="en-US" altLang="en-US"/>
              <a:t>General Exam - June 11th, 2015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7985125" y="6103938"/>
            <a:ext cx="1520825" cy="25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A34ED919-BA75-4E4A-836D-A1DC2999111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85775" y="258763"/>
            <a:ext cx="8745538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5775" y="1516063"/>
            <a:ext cx="8745538" cy="427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52416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457200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57200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DejaVu LGC Sans" charset="0"/>
          <a:cs typeface="DejaVu LGC Sans" charset="0"/>
        </a:defRPr>
      </a:lvl2pPr>
      <a:lvl3pPr marL="1143000" indent="-228600" algn="l" defTabSz="457200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DejaVu LGC Sans" charset="0"/>
          <a:cs typeface="DejaVu LGC Sans" charset="0"/>
        </a:defRPr>
      </a:lvl3pPr>
      <a:lvl4pPr marL="1600200" indent="-228600" algn="l" defTabSz="457200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DejaVu LGC Sans" charset="0"/>
          <a:cs typeface="DejaVu LGC Sans" charset="0"/>
        </a:defRPr>
      </a:lvl4pPr>
      <a:lvl5pPr marL="2057400" indent="-228600" algn="l" defTabSz="457200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DejaVu LGC Sans" charset="0"/>
          <a:cs typeface="DejaVu LGC Sans" charset="0"/>
        </a:defRPr>
      </a:lvl5pPr>
      <a:lvl6pPr marL="2514600" indent="-228600" algn="l" defTabSz="457200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DejaVu LGC Sans" charset="0"/>
          <a:cs typeface="DejaVu LGC Sans" charset="0"/>
        </a:defRPr>
      </a:lvl6pPr>
      <a:lvl7pPr marL="2971800" indent="-228600" algn="l" defTabSz="457200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DejaVu LGC Sans" charset="0"/>
          <a:cs typeface="DejaVu LGC Sans" charset="0"/>
        </a:defRPr>
      </a:lvl7pPr>
      <a:lvl8pPr marL="3429000" indent="-228600" algn="l" defTabSz="457200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DejaVu LGC Sans" charset="0"/>
          <a:cs typeface="DejaVu LGC Sans" charset="0"/>
        </a:defRPr>
      </a:lvl8pPr>
      <a:lvl9pPr marL="3886200" indent="-228600" algn="l" defTabSz="457200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DejaVu LGC Sans" charset="0"/>
          <a:cs typeface="DejaVu LGC Sans" charset="0"/>
        </a:defRPr>
      </a:lvl9pPr>
    </p:titleStyle>
    <p:bodyStyle>
      <a:lvl1pPr marL="342900" indent="-342900" algn="l" defTabSz="457200" rtl="0" fontAlgn="base">
        <a:lnSpc>
          <a:spcPct val="87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lnSpc>
          <a:spcPct val="87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lnSpc>
          <a:spcPct val="87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lnSpc>
          <a:spcPct val="87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7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g"/><Relationship Id="rId5" Type="http://schemas.openxmlformats.org/officeDocument/2006/relationships/image" Target="../media/image2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emf"/><Relationship Id="rId5" Type="http://schemas.openxmlformats.org/officeDocument/2006/relationships/image" Target="../media/image18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24.png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emf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image" Target="../media/image1.png"/><Relationship Id="rId7" Type="http://schemas.openxmlformats.org/officeDocument/2006/relationships/image" Target="../media/image30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hyperlink" Target="http://link.springer.com/article/10.1007/JHEP04(2015)117" TargetMode="External"/><Relationship Id="rId10" Type="http://schemas.openxmlformats.org/officeDocument/2006/relationships/image" Target="../media/image2.png"/><Relationship Id="rId4" Type="http://schemas.openxmlformats.org/officeDocument/2006/relationships/hyperlink" Target="http://arxiv.org/abs/1412.7086" TargetMode="External"/><Relationship Id="rId9" Type="http://schemas.openxmlformats.org/officeDocument/2006/relationships/image" Target="../media/image32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6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emf"/><Relationship Id="rId5" Type="http://schemas.openxmlformats.org/officeDocument/2006/relationships/image" Target="../media/image38.png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emf"/><Relationship Id="rId3" Type="http://schemas.openxmlformats.org/officeDocument/2006/relationships/image" Target="../media/image40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1.png"/><Relationship Id="rId4" Type="http://schemas.openxmlformats.org/officeDocument/2006/relationships/image" Target="../media/image41.png"/><Relationship Id="rId9" Type="http://schemas.openxmlformats.org/officeDocument/2006/relationships/image" Target="../media/image44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5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11" Type="http://schemas.openxmlformats.org/officeDocument/2006/relationships/image" Target="../media/image51.png"/><Relationship Id="rId5" Type="http://schemas.openxmlformats.org/officeDocument/2006/relationships/image" Target="../media/image38.png"/><Relationship Id="rId10" Type="http://schemas.openxmlformats.org/officeDocument/2006/relationships/image" Target="../media/image50.emf"/><Relationship Id="rId4" Type="http://schemas.openxmlformats.org/officeDocument/2006/relationships/image" Target="../media/image1.png"/><Relationship Id="rId9" Type="http://schemas.openxmlformats.org/officeDocument/2006/relationships/image" Target="../media/image49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emf"/><Relationship Id="rId3" Type="http://schemas.openxmlformats.org/officeDocument/2006/relationships/image" Target="../media/image52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38.png"/><Relationship Id="rId4" Type="http://schemas.openxmlformats.org/officeDocument/2006/relationships/image" Target="../media/image1.png"/><Relationship Id="rId9" Type="http://schemas.openxmlformats.org/officeDocument/2006/relationships/image" Target="../media/image56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openxmlformats.org/officeDocument/2006/relationships/image" Target="../media/image59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58.emf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2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jpeg"/><Relationship Id="rId5" Type="http://schemas.openxmlformats.org/officeDocument/2006/relationships/image" Target="../media/image2.png"/><Relationship Id="rId4" Type="http://schemas.openxmlformats.org/officeDocument/2006/relationships/image" Target="../media/image6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emf"/><Relationship Id="rId3" Type="http://schemas.openxmlformats.org/officeDocument/2006/relationships/image" Target="../media/image470.png"/><Relationship Id="rId7" Type="http://schemas.openxmlformats.org/officeDocument/2006/relationships/image" Target="../media/image64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63.png"/><Relationship Id="rId4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emf"/><Relationship Id="rId5" Type="http://schemas.openxmlformats.org/officeDocument/2006/relationships/image" Target="../media/image67.emf"/><Relationship Id="rId4" Type="http://schemas.openxmlformats.org/officeDocument/2006/relationships/image" Target="../media/image66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emf"/><Relationship Id="rId3" Type="http://schemas.openxmlformats.org/officeDocument/2006/relationships/image" Target="../media/image69.emf"/><Relationship Id="rId7" Type="http://schemas.openxmlformats.org/officeDocument/2006/relationships/image" Target="../media/image7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png"/><Relationship Id="rId5" Type="http://schemas.openxmlformats.org/officeDocument/2006/relationships/image" Target="../media/image70.emf"/><Relationship Id="rId4" Type="http://schemas.openxmlformats.org/officeDocument/2006/relationships/image" Target="../media/image1.png"/><Relationship Id="rId9" Type="http://schemas.openxmlformats.org/officeDocument/2006/relationships/image" Target="../media/image74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5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8.emf"/><Relationship Id="rId5" Type="http://schemas.openxmlformats.org/officeDocument/2006/relationships/image" Target="../media/image77.emf"/><Relationship Id="rId4" Type="http://schemas.openxmlformats.org/officeDocument/2006/relationships/image" Target="../media/image7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0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9.emf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1.png"/><Relationship Id="rId7" Type="http://schemas.openxmlformats.org/officeDocument/2006/relationships/hyperlink" Target="http://www.sciencedirect.com/science/article/pii/S0370269315002257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arxiv.org/abs/1412.7086" TargetMode="External"/><Relationship Id="rId5" Type="http://schemas.openxmlformats.org/officeDocument/2006/relationships/hyperlink" Target="http://link.springer.com/article/10.1007/JHEP04(2015)117" TargetMode="External"/><Relationship Id="rId4" Type="http://schemas.openxmlformats.org/officeDocument/2006/relationships/image" Target="../media/image80.png"/><Relationship Id="rId9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0.png"/><Relationship Id="rId3" Type="http://schemas.openxmlformats.org/officeDocument/2006/relationships/image" Target="../media/image82.emf"/><Relationship Id="rId7" Type="http://schemas.openxmlformats.org/officeDocument/2006/relationships/hyperlink" Target="http://www.sciencedirect.com/science/article/pii/S0370269315002257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84.png"/><Relationship Id="rId4" Type="http://schemas.openxmlformats.org/officeDocument/2006/relationships/image" Target="../media/image83.emf"/><Relationship Id="rId9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13" Type="http://schemas.openxmlformats.org/officeDocument/2006/relationships/image" Target="../media/image94.emf"/><Relationship Id="rId3" Type="http://schemas.openxmlformats.org/officeDocument/2006/relationships/image" Target="../media/image85.png"/><Relationship Id="rId7" Type="http://schemas.openxmlformats.org/officeDocument/2006/relationships/image" Target="../media/image88.png"/><Relationship Id="rId12" Type="http://schemas.openxmlformats.org/officeDocument/2006/relationships/image" Target="../media/image93.emf"/><Relationship Id="rId2" Type="http://schemas.openxmlformats.org/officeDocument/2006/relationships/notesSlide" Target="../notesSlides/notesSlide34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7.png"/><Relationship Id="rId11" Type="http://schemas.openxmlformats.org/officeDocument/2006/relationships/image" Target="../media/image92.png"/><Relationship Id="rId5" Type="http://schemas.openxmlformats.org/officeDocument/2006/relationships/image" Target="../media/image86.png"/><Relationship Id="rId15" Type="http://schemas.openxmlformats.org/officeDocument/2006/relationships/image" Target="../media/image96.emf"/><Relationship Id="rId10" Type="http://schemas.openxmlformats.org/officeDocument/2006/relationships/image" Target="../media/image91.png"/><Relationship Id="rId4" Type="http://schemas.openxmlformats.org/officeDocument/2006/relationships/image" Target="../media/image1.png"/><Relationship Id="rId9" Type="http://schemas.openxmlformats.org/officeDocument/2006/relationships/image" Target="../media/image90.png"/><Relationship Id="rId14" Type="http://schemas.openxmlformats.org/officeDocument/2006/relationships/image" Target="../media/image95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8.emf"/><Relationship Id="rId5" Type="http://schemas.openxmlformats.org/officeDocument/2006/relationships/image" Target="../media/image74.png"/><Relationship Id="rId4" Type="http://schemas.openxmlformats.org/officeDocument/2006/relationships/image" Target="../media/image1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3" Type="http://schemas.openxmlformats.org/officeDocument/2006/relationships/image" Target="../media/image99.emf"/><Relationship Id="rId7" Type="http://schemas.openxmlformats.org/officeDocument/2006/relationships/image" Target="../media/image102.e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1.emf"/><Relationship Id="rId5" Type="http://schemas.openxmlformats.org/officeDocument/2006/relationships/image" Target="../media/image1.png"/><Relationship Id="rId4" Type="http://schemas.openxmlformats.org/officeDocument/2006/relationships/image" Target="../media/image100.png"/><Relationship Id="rId9" Type="http://schemas.openxmlformats.org/officeDocument/2006/relationships/image" Target="../media/image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05.emf"/><Relationship Id="rId4" Type="http://schemas.openxmlformats.org/officeDocument/2006/relationships/image" Target="../media/image10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08.em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7.emf"/><Relationship Id="rId5" Type="http://schemas.openxmlformats.org/officeDocument/2006/relationships/image" Target="../media/image106.emf"/><Relationship Id="rId4" Type="http://schemas.openxmlformats.org/officeDocument/2006/relationships/image" Target="../media/image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9.emf"/><Relationship Id="rId4" Type="http://schemas.openxmlformats.org/officeDocument/2006/relationships/image" Target="../media/image2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emf"/><Relationship Id="rId3" Type="http://schemas.openxmlformats.org/officeDocument/2006/relationships/image" Target="../media/image110.png"/><Relationship Id="rId7" Type="http://schemas.openxmlformats.org/officeDocument/2006/relationships/image" Target="../media/image112.em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1.png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114.emf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8.emf"/><Relationship Id="rId3" Type="http://schemas.openxmlformats.org/officeDocument/2006/relationships/image" Target="../media/image1.png"/><Relationship Id="rId7" Type="http://schemas.openxmlformats.org/officeDocument/2006/relationships/image" Target="../media/image117.emf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6.emf"/><Relationship Id="rId5" Type="http://schemas.openxmlformats.org/officeDocument/2006/relationships/image" Target="../media/image115.emf"/><Relationship Id="rId4" Type="http://schemas.openxmlformats.org/officeDocument/2006/relationships/image" Target="../media/image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0.emf"/><Relationship Id="rId5" Type="http://schemas.openxmlformats.org/officeDocument/2006/relationships/image" Target="../media/image119.emf"/><Relationship Id="rId4" Type="http://schemas.openxmlformats.org/officeDocument/2006/relationships/image" Target="../media/image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1.emf"/><Relationship Id="rId4" Type="http://schemas.openxmlformats.org/officeDocument/2006/relationships/image" Target="../media/image2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23.emf"/><Relationship Id="rId4" Type="http://schemas.openxmlformats.org/officeDocument/2006/relationships/image" Target="../media/image1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png"/><Relationship Id="rId3" Type="http://schemas.openxmlformats.org/officeDocument/2006/relationships/image" Target="../media/image1.png"/><Relationship Id="rId7" Type="http://schemas.openxmlformats.org/officeDocument/2006/relationships/image" Target="../media/image126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5.png"/><Relationship Id="rId11" Type="http://schemas.openxmlformats.org/officeDocument/2006/relationships/image" Target="../media/image130.png"/><Relationship Id="rId5" Type="http://schemas.openxmlformats.org/officeDocument/2006/relationships/image" Target="../media/image124.png"/><Relationship Id="rId10" Type="http://schemas.openxmlformats.org/officeDocument/2006/relationships/image" Target="../media/image129.png"/><Relationship Id="rId4" Type="http://schemas.openxmlformats.org/officeDocument/2006/relationships/image" Target="../media/image2.png"/><Relationship Id="rId9" Type="http://schemas.openxmlformats.org/officeDocument/2006/relationships/image" Target="../media/image128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4.emf"/><Relationship Id="rId3" Type="http://schemas.openxmlformats.org/officeDocument/2006/relationships/image" Target="../media/image1.png"/><Relationship Id="rId7" Type="http://schemas.openxmlformats.org/officeDocument/2006/relationships/image" Target="../media/image133.emf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2.emf"/><Relationship Id="rId5" Type="http://schemas.openxmlformats.org/officeDocument/2006/relationships/image" Target="../media/image131.emf"/><Relationship Id="rId10" Type="http://schemas.openxmlformats.org/officeDocument/2006/relationships/image" Target="../media/image136.png"/><Relationship Id="rId4" Type="http://schemas.openxmlformats.org/officeDocument/2006/relationships/image" Target="../media/image2.png"/><Relationship Id="rId9" Type="http://schemas.openxmlformats.org/officeDocument/2006/relationships/image" Target="../media/image135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1.emf"/><Relationship Id="rId13" Type="http://schemas.openxmlformats.org/officeDocument/2006/relationships/image" Target="../media/image2.png"/><Relationship Id="rId3" Type="http://schemas.openxmlformats.org/officeDocument/2006/relationships/image" Target="../media/image133.emf"/><Relationship Id="rId7" Type="http://schemas.openxmlformats.org/officeDocument/2006/relationships/image" Target="../media/image140.emf"/><Relationship Id="rId12" Type="http://schemas.openxmlformats.org/officeDocument/2006/relationships/image" Target="../media/image1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9.emf"/><Relationship Id="rId11" Type="http://schemas.openxmlformats.org/officeDocument/2006/relationships/image" Target="../media/image144.emf"/><Relationship Id="rId5" Type="http://schemas.openxmlformats.org/officeDocument/2006/relationships/image" Target="../media/image138.emf"/><Relationship Id="rId10" Type="http://schemas.openxmlformats.org/officeDocument/2006/relationships/image" Target="../media/image143.emf"/><Relationship Id="rId4" Type="http://schemas.openxmlformats.org/officeDocument/2006/relationships/image" Target="../media/image137.emf"/><Relationship Id="rId9" Type="http://schemas.openxmlformats.org/officeDocument/2006/relationships/image" Target="../media/image14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emf"/><Relationship Id="rId3" Type="http://schemas.openxmlformats.org/officeDocument/2006/relationships/image" Target="../media/image145.emf"/><Relationship Id="rId7" Type="http://schemas.openxmlformats.org/officeDocument/2006/relationships/image" Target="../media/image149.emf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8.emf"/><Relationship Id="rId5" Type="http://schemas.openxmlformats.org/officeDocument/2006/relationships/image" Target="../media/image147.emf"/><Relationship Id="rId10" Type="http://schemas.openxmlformats.org/officeDocument/2006/relationships/image" Target="../media/image2.png"/><Relationship Id="rId4" Type="http://schemas.openxmlformats.org/officeDocument/2006/relationships/image" Target="../media/image146.emf"/><Relationship Id="rId9" Type="http://schemas.openxmlformats.org/officeDocument/2006/relationships/image" Target="../media/image1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emf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153.emf"/><Relationship Id="rId4" Type="http://schemas.openxmlformats.org/officeDocument/2006/relationships/image" Target="../media/image152.emf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54.emf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7.png"/><Relationship Id="rId5" Type="http://schemas.openxmlformats.org/officeDocument/2006/relationships/image" Target="../media/image156.emf"/><Relationship Id="rId4" Type="http://schemas.openxmlformats.org/officeDocument/2006/relationships/image" Target="../media/image155.emf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58.emf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1.emf"/><Relationship Id="rId5" Type="http://schemas.openxmlformats.org/officeDocument/2006/relationships/image" Target="../media/image160.emf"/><Relationship Id="rId4" Type="http://schemas.openxmlformats.org/officeDocument/2006/relationships/image" Target="../media/image159.emf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62.emf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5.emf"/><Relationship Id="rId5" Type="http://schemas.openxmlformats.org/officeDocument/2006/relationships/image" Target="../media/image164.emf"/><Relationship Id="rId4" Type="http://schemas.openxmlformats.org/officeDocument/2006/relationships/image" Target="../media/image16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gif"/><Relationship Id="rId5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5934075"/>
            <a:ext cx="9720263" cy="554038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914400" y="2092325"/>
            <a:ext cx="7772400" cy="198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80280" rIns="90000" bIns="45000"/>
          <a:lstStyle>
            <a:lvl1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239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239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239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239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239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239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239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239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239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/>
            <a:r>
              <a:rPr lang="en-US" altLang="en-US" sz="4000" dirty="0"/>
              <a:t>General Exam</a:t>
            </a:r>
          </a:p>
          <a:p>
            <a:pPr algn="ctr" hangingPunct="1"/>
            <a:endParaRPr lang="en-US" altLang="en-US" sz="3600" dirty="0"/>
          </a:p>
          <a:p>
            <a:pPr algn="ctr" hangingPunct="1"/>
            <a:r>
              <a:rPr lang="en-US" altLang="en-US" sz="2000" dirty="0"/>
              <a:t>Pedro Sales de Bruin</a:t>
            </a:r>
          </a:p>
          <a:p>
            <a:pPr algn="ctr" hangingPunct="1"/>
            <a:endParaRPr lang="en-US" altLang="en-US" sz="2000" dirty="0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-7938"/>
            <a:ext cx="9720263" cy="931863"/>
          </a:xfrm>
          <a:prstGeom prst="rect">
            <a:avLst/>
          </a:prstGeom>
          <a:solidFill>
            <a:srgbClr val="FFFF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50" y="127000"/>
            <a:ext cx="16002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13" y="107950"/>
            <a:ext cx="2108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altLang="en-US" smtClean="0"/>
              <a:t>General Exam - June 11th, 2015</a:t>
            </a:r>
            <a:endParaRPr lang="en-US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0" y="9525"/>
            <a:ext cx="9720263" cy="931863"/>
          </a:xfrm>
          <a:prstGeom prst="rect">
            <a:avLst/>
          </a:prstGeom>
          <a:solidFill>
            <a:srgbClr val="FFFF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1880" tIns="85680" rIns="99000" bIns="54000" anchor="ctr"/>
          <a:lstStyle>
            <a:lvl1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/>
            <a:r>
              <a:rPr lang="en-US" altLang="en-US" sz="3600" dirty="0" smtClean="0"/>
              <a:t>SUSY and MSSM</a:t>
            </a:r>
            <a:endParaRPr lang="en-US" altLang="en-US" sz="3600" dirty="0"/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5903913"/>
            <a:ext cx="18288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440" rIns="90000" bIns="4500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 sz="1200" b="1"/>
              <a:t>Pedro Sales de Bruin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50" y="127000"/>
            <a:ext cx="16002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293" name="Rectangle 5"/>
              <p:cNvSpPr>
                <a:spLocks noChangeArrowheads="1"/>
              </p:cNvSpPr>
              <p:nvPr/>
            </p:nvSpPr>
            <p:spPr bwMode="auto">
              <a:xfrm>
                <a:off x="364331" y="1084262"/>
                <a:ext cx="5105399" cy="45180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0" tIns="60840" rIns="90000" bIns="45000"/>
              <a:lstStyle>
                <a:lvl1pPr marL="215900" indent="-215900"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1pPr>
                <a:lvl2pPr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2pPr>
                <a:lvl3pPr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3pPr>
                <a:lvl4pPr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4pPr>
                <a:lvl5pPr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9pPr>
              </a:lstStyle>
              <a:p>
                <a:pPr algn="just"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"/>
                </a:pPr>
                <a:r>
                  <a:rPr lang="en-US" altLang="en-US" dirty="0" err="1" smtClean="0">
                    <a:solidFill>
                      <a:srgbClr val="FF0000"/>
                    </a:solidFill>
                  </a:rPr>
                  <a:t>SU</a:t>
                </a:r>
                <a:r>
                  <a:rPr lang="en-US" altLang="en-US" dirty="0" err="1" smtClean="0"/>
                  <a:t>per</a:t>
                </a:r>
                <a:r>
                  <a:rPr lang="en-US" altLang="en-US" dirty="0" err="1" smtClean="0">
                    <a:solidFill>
                      <a:srgbClr val="FF0000"/>
                    </a:solidFill>
                  </a:rPr>
                  <a:t>SY</a:t>
                </a:r>
                <a:r>
                  <a:rPr lang="en-US" altLang="en-US" dirty="0" err="1" smtClean="0"/>
                  <a:t>mmetry</a:t>
                </a:r>
                <a:r>
                  <a:rPr lang="en-US" altLang="en-US" dirty="0" smtClean="0"/>
                  <a:t> is a hypothesized symmetry of nature where every known particle has a </a:t>
                </a:r>
                <a:r>
                  <a:rPr lang="en-US" altLang="en-US" dirty="0" err="1" smtClean="0"/>
                  <a:t>superpartner</a:t>
                </a:r>
                <a:endParaRPr lang="en-US" altLang="en-US" dirty="0" smtClean="0"/>
              </a:p>
              <a:p>
                <a:pPr algn="just"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"/>
                </a:pPr>
                <a:endParaRPr lang="en-US" altLang="en-US" dirty="0"/>
              </a:p>
              <a:p>
                <a:pPr algn="just"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"/>
                </a:pPr>
                <a:r>
                  <a:rPr lang="en-US" altLang="en-US" dirty="0" smtClean="0"/>
                  <a:t>There is no direct experimental evidence for SUSY</a:t>
                </a:r>
              </a:p>
              <a:p>
                <a:pPr algn="just"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"/>
                </a:pPr>
                <a:endParaRPr lang="en-US" altLang="en-US" dirty="0"/>
              </a:p>
              <a:p>
                <a:pPr algn="just"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"/>
                </a:pPr>
                <a:r>
                  <a:rPr lang="en-US" altLang="en-US" dirty="0" smtClean="0"/>
                  <a:t>LHC-scale SUSY would solve hierarchy problem</a:t>
                </a:r>
              </a:p>
              <a:p>
                <a:pPr algn="just"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"/>
                </a:pPr>
                <a:endParaRPr lang="en-US" altLang="en-US" dirty="0"/>
              </a:p>
              <a:p>
                <a:pPr algn="just"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"/>
                </a:pPr>
                <a:r>
                  <a:rPr lang="en-US" altLang="en-US" dirty="0" smtClean="0"/>
                  <a:t>The </a:t>
                </a:r>
                <a:r>
                  <a:rPr lang="en-US" altLang="en-US" dirty="0" smtClean="0">
                    <a:solidFill>
                      <a:srgbClr val="FF0000"/>
                    </a:solidFill>
                  </a:rPr>
                  <a:t>M</a:t>
                </a:r>
                <a:r>
                  <a:rPr lang="en-US" altLang="en-US" dirty="0" smtClean="0"/>
                  <a:t>inimal </a:t>
                </a:r>
                <a:r>
                  <a:rPr lang="en-US" altLang="en-US" dirty="0" err="1" smtClean="0">
                    <a:solidFill>
                      <a:srgbClr val="FF0000"/>
                    </a:solidFill>
                  </a:rPr>
                  <a:t>S</a:t>
                </a:r>
                <a:r>
                  <a:rPr lang="en-US" altLang="en-US" dirty="0" err="1" smtClean="0"/>
                  <a:t>uper</a:t>
                </a:r>
                <a:r>
                  <a:rPr lang="en-US" altLang="en-US" dirty="0" err="1" smtClean="0">
                    <a:solidFill>
                      <a:srgbClr val="FF0000"/>
                    </a:solidFill>
                  </a:rPr>
                  <a:t>S</a:t>
                </a:r>
                <a:r>
                  <a:rPr lang="en-US" altLang="en-US" dirty="0" err="1" smtClean="0"/>
                  <a:t>ymmetric</a:t>
                </a:r>
                <a:r>
                  <a:rPr lang="en-US" altLang="en-US" dirty="0" smtClean="0"/>
                  <a:t> </a:t>
                </a:r>
                <a:r>
                  <a:rPr lang="en-US" altLang="en-US" dirty="0" smtClean="0">
                    <a:solidFill>
                      <a:srgbClr val="FF0000"/>
                    </a:solidFill>
                  </a:rPr>
                  <a:t>M</a:t>
                </a:r>
                <a:r>
                  <a:rPr lang="en-US" altLang="en-US" dirty="0" smtClean="0"/>
                  <a:t>odel (</a:t>
                </a:r>
                <a:r>
                  <a:rPr lang="en-US" altLang="en-US" dirty="0" smtClean="0">
                    <a:solidFill>
                      <a:srgbClr val="FF0000"/>
                    </a:solidFill>
                  </a:rPr>
                  <a:t>MSSM</a:t>
                </a:r>
                <a:r>
                  <a:rPr lang="en-US" altLang="en-US" dirty="0" smtClean="0"/>
                  <a:t>) is a minimal realization of SUSY. With 2 Higgs doublets and a CP-conserving Higgs sector you get 5 Higgs bosons: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en-US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en-US" b="0" i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en-US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altLang="en-US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alt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altLang="en-US" b="0" i="1" smtClean="0">
                        <a:latin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en-US" alt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altLang="en-US" b="0" i="1" smtClean="0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US" altLang="en-US" dirty="0" smtClean="0"/>
                  <a:t> and 2 free parameters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altLang="en-US" dirty="0" smtClean="0"/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en-US" b="0" i="0" smtClean="0">
                        <a:latin typeface="Cambria Math" panose="02040503050406030204" pitchFamily="18" charset="0"/>
                      </a:rPr>
                      <m:t>tan</m:t>
                    </m:r>
                    <m:r>
                      <a:rPr lang="en-US" altLang="en-US" b="0" i="1" smtClean="0">
                        <a:latin typeface="Cambria Math" panose="02040503050406030204" pitchFamily="18" charset="0"/>
                      </a:rPr>
                      <m:t>⁡(</m:t>
                    </m:r>
                    <m:r>
                      <a:rPr lang="en-US" altLang="en-US" b="0" i="1" smtClean="0"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US" alt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en-US" dirty="0" smtClean="0"/>
                  <a:t>)</a:t>
                </a:r>
              </a:p>
            </p:txBody>
          </p:sp>
        </mc:Choice>
        <mc:Fallback>
          <p:sp>
            <p:nvSpPr>
              <p:cNvPr id="12293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4331" y="1084262"/>
                <a:ext cx="5105399" cy="4518025"/>
              </a:xfrm>
              <a:prstGeom prst="rect">
                <a:avLst/>
              </a:prstGeom>
              <a:blipFill rotWithShape="0">
                <a:blip r:embed="rId4"/>
                <a:stretch>
                  <a:fillRect t="-405" r="-107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29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134938"/>
            <a:ext cx="2108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en-US" smtClean="0"/>
              <a:t>Pedro de Bruin</a:t>
            </a: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altLang="en-US" smtClean="0"/>
              <a:t>General Exam - June 11th, 2015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01F5E28-9895-4004-9514-EC898DE66AAE}" type="slidenum">
              <a:rPr lang="en-US" altLang="en-US" smtClean="0"/>
              <a:pPr/>
              <a:t>10</a:t>
            </a:fld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4531" y="1473033"/>
            <a:ext cx="3581002" cy="358100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9000" y="5405994"/>
            <a:ext cx="4436060" cy="292788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9525"/>
            <a:ext cx="9720263" cy="931863"/>
          </a:xfrm>
          <a:prstGeom prst="rect">
            <a:avLst/>
          </a:prstGeom>
          <a:solidFill>
            <a:srgbClr val="FFFF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1880" tIns="85680" rIns="99000" bIns="54000" anchor="ctr"/>
          <a:lstStyle>
            <a:lvl1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/>
            <a:r>
              <a:rPr lang="en-US" altLang="en-US" sz="3600" dirty="0" smtClean="0"/>
              <a:t>Why </a:t>
            </a:r>
            <a:r>
              <a:rPr lang="en-US" altLang="en-US" sz="3600" dirty="0" err="1" smtClean="0"/>
              <a:t>taus</a:t>
            </a:r>
            <a:r>
              <a:rPr lang="en-US" altLang="en-US" sz="3600" dirty="0" smtClean="0"/>
              <a:t>?</a:t>
            </a:r>
            <a:endParaRPr lang="en-US" altLang="en-US" sz="3600" dirty="0"/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5903913"/>
            <a:ext cx="18288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440" rIns="90000" bIns="4500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 sz="1200" b="1"/>
              <a:t>Pedro Sales de Bruin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50" y="127000"/>
            <a:ext cx="16002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273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134938"/>
            <a:ext cx="2108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en-US" smtClean="0"/>
              <a:t>Pedro de Bruin</a:t>
            </a: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altLang="en-US" smtClean="0"/>
              <a:t>General Exam - June 11th, 2015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01F5E28-9895-4004-9514-EC898DE66AAE}" type="slidenum">
              <a:rPr lang="en-US" altLang="en-US" smtClean="0"/>
              <a:pPr/>
              <a:t>11</a:t>
            </a:fld>
            <a:endParaRPr lang="en-US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77273" y="1563687"/>
                <a:ext cx="5998654" cy="34842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It is possible in the MSSM to have either the </a:t>
                </a:r>
                <a:r>
                  <a:rPr lang="en-US" i="1" dirty="0" smtClean="0"/>
                  <a:t>h</a:t>
                </a:r>
                <a:r>
                  <a:rPr lang="en-US" dirty="0" smtClean="0"/>
                  <a:t> or </a:t>
                </a:r>
                <a:r>
                  <a:rPr lang="en-US" i="1" dirty="0" smtClean="0"/>
                  <a:t>H</a:t>
                </a:r>
                <a:r>
                  <a:rPr lang="en-US" dirty="0" smtClean="0"/>
                  <a:t> be the SM Higgs boson. 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Based on the mass of the discovered Higgs, scenarios with the lightest CP-even neutral Higgs (</a:t>
                </a:r>
                <a:r>
                  <a:rPr lang="en-US" i="1" dirty="0" smtClean="0"/>
                  <a:t>h</a:t>
                </a:r>
                <a:r>
                  <a:rPr lang="en-US" dirty="0" smtClean="0"/>
                  <a:t>) being the SM Higgs are favored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The strongest branching ratios for H/A are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US" dirty="0" smtClean="0"/>
                  <a:t>  and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𝜏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endParaRPr lang="en-US" dirty="0" smtClean="0"/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However, decays to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US" dirty="0" smtClean="0"/>
                  <a:t> have a lot of background making the tau pair final state the best suited channel for looking for neutral MSSM </a:t>
                </a:r>
                <a:r>
                  <a:rPr lang="en-US" dirty="0" err="1" smtClean="0"/>
                  <a:t>Higgses</a:t>
                </a:r>
                <a:endParaRPr lang="en-US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273" y="1563687"/>
                <a:ext cx="5998654" cy="3484287"/>
              </a:xfrm>
              <a:prstGeom prst="rect">
                <a:avLst/>
              </a:prstGeom>
              <a:blipFill rotWithShape="0">
                <a:blip r:embed="rId5"/>
                <a:stretch>
                  <a:fillRect l="-609" t="-1576" r="-4061" b="-21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85297" y="1139827"/>
            <a:ext cx="2598068" cy="4705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2782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9525"/>
            <a:ext cx="9720263" cy="931863"/>
          </a:xfrm>
          <a:prstGeom prst="rect">
            <a:avLst/>
          </a:prstGeom>
          <a:solidFill>
            <a:srgbClr val="FFFF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1880" tIns="85680" rIns="99000" bIns="54000" anchor="ctr"/>
          <a:lstStyle>
            <a:lvl1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/>
            <a:r>
              <a:rPr lang="en-US" altLang="en-US" sz="3600" dirty="0" smtClean="0"/>
              <a:t>About </a:t>
            </a:r>
            <a:r>
              <a:rPr lang="en-US" altLang="en-US" sz="3600" dirty="0" err="1" smtClean="0"/>
              <a:t>Taus</a:t>
            </a:r>
            <a:endParaRPr lang="en-US" altLang="en-US" sz="3600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5903913"/>
            <a:ext cx="18288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440" rIns="90000" bIns="4500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 sz="1200" b="1"/>
              <a:t>Pedro Sales de Bruin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50" y="127000"/>
            <a:ext cx="16002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341" name="Rectangle 5"/>
              <p:cNvSpPr>
                <a:spLocks noChangeArrowheads="1"/>
              </p:cNvSpPr>
              <p:nvPr/>
            </p:nvSpPr>
            <p:spPr bwMode="auto">
              <a:xfrm>
                <a:off x="202824" y="1120399"/>
                <a:ext cx="6096000" cy="45989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0" tIns="60840" rIns="90000" bIns="45000"/>
              <a:lstStyle>
                <a:lvl1pPr marL="215900" indent="-215900"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1pPr>
                <a:lvl2pPr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2pPr>
                <a:lvl3pPr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3pPr>
                <a:lvl4pPr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4pPr>
                <a:lvl5pPr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9pPr>
              </a:lstStyle>
              <a:p>
                <a:pPr algn="just"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"/>
                </a:pPr>
                <a:r>
                  <a:rPr lang="en-US" altLang="en-US" dirty="0" smtClean="0"/>
                  <a:t> Tau leptons are regularly identified and used in ATLAS analyses. </a:t>
                </a:r>
              </a:p>
              <a:p>
                <a:pPr algn="just"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endParaRPr lang="en-US" altLang="en-US" dirty="0"/>
              </a:p>
              <a:p>
                <a:pPr algn="just"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"/>
                </a:pPr>
                <a:r>
                  <a:rPr lang="en-US" altLang="en-US" dirty="0"/>
                  <a:t> At a mass of 1.7 GeV, </a:t>
                </a:r>
                <a:r>
                  <a:rPr lang="en-US" altLang="en-US" dirty="0" err="1"/>
                  <a:t>taus</a:t>
                </a:r>
                <a:r>
                  <a:rPr lang="en-US" altLang="en-US" dirty="0"/>
                  <a:t> are referred as </a:t>
                </a:r>
                <a:r>
                  <a:rPr lang="en-US" altLang="en-US" b="1" dirty="0" err="1"/>
                  <a:t>leptonic</a:t>
                </a:r>
                <a:r>
                  <a:rPr lang="en-US" altLang="en-US" dirty="0"/>
                  <a:t> when they decay to light leptons </a:t>
                </a:r>
                <a:r>
                  <a:rPr lang="en-US" altLang="en-US" dirty="0" smtClean="0"/>
                  <a:t>(</a:t>
                </a:r>
                <a14:m>
                  <m:oMath xmlns:m="http://schemas.openxmlformats.org/officeDocument/2006/math">
                    <m:r>
                      <a:rPr lang="en-US" altLang="en-US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alt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en-US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altLang="en-US" dirty="0" smtClean="0"/>
                  <a:t>), </a:t>
                </a:r>
                <a:r>
                  <a:rPr lang="en-US" altLang="en-US" dirty="0"/>
                  <a:t>and </a:t>
                </a:r>
                <a:r>
                  <a:rPr lang="en-US" altLang="en-US" b="1" dirty="0"/>
                  <a:t>hadronic</a:t>
                </a:r>
                <a:r>
                  <a:rPr lang="en-US" altLang="en-US" dirty="0"/>
                  <a:t> when they decay to </a:t>
                </a:r>
                <a:r>
                  <a:rPr lang="en-US" altLang="en-US" dirty="0" err="1"/>
                  <a:t>pions</a:t>
                </a:r>
                <a:r>
                  <a:rPr lang="en-US" altLang="en-US" dirty="0"/>
                  <a:t>. Hadronic </a:t>
                </a:r>
                <a:r>
                  <a:rPr lang="en-US" altLang="en-US" dirty="0" err="1"/>
                  <a:t>taus</a:t>
                </a:r>
                <a:r>
                  <a:rPr lang="en-US" altLang="en-US" dirty="0"/>
                  <a:t> </a:t>
                </a:r>
                <a:r>
                  <a:rPr lang="en-US" altLang="en-US" dirty="0" smtClean="0"/>
                  <a:t>are then </a:t>
                </a:r>
                <a:r>
                  <a:rPr lang="en-US" altLang="en-US" dirty="0"/>
                  <a:t>referred as 1-prong or 3-prong depending on number of charged </a:t>
                </a:r>
                <a:r>
                  <a:rPr lang="en-US" altLang="en-US" dirty="0" err="1"/>
                  <a:t>pions</a:t>
                </a:r>
                <a:r>
                  <a:rPr lang="en-US" altLang="en-US" dirty="0"/>
                  <a:t> in decay</a:t>
                </a:r>
              </a:p>
              <a:p>
                <a:pPr algn="just"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endParaRPr lang="en-US" altLang="en-US" dirty="0"/>
              </a:p>
              <a:p>
                <a:pPr algn="just"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"/>
                </a:pPr>
                <a:r>
                  <a:rPr lang="en-US" altLang="en-US" dirty="0" smtClean="0"/>
                  <a:t>Seeded </a:t>
                </a:r>
                <a:r>
                  <a:rPr lang="en-US" altLang="en-US" dirty="0"/>
                  <a:t>from </a:t>
                </a:r>
                <a:r>
                  <a:rPr lang="en-US" altLang="en-US" dirty="0" smtClean="0"/>
                  <a:t>jets</a:t>
                </a:r>
                <a:r>
                  <a:rPr lang="en-US" altLang="en-US" dirty="0"/>
                  <a:t>, tau kinematic properties such as </a:t>
                </a:r>
                <a:r>
                  <a:rPr lang="en-US" altLang="en-US" dirty="0" err="1"/>
                  <a:t>pT</a:t>
                </a:r>
                <a:r>
                  <a:rPr lang="en-US" altLang="en-US" dirty="0"/>
                  <a:t>, tracks and substructure are reconstructed using both online and offline algorithms. </a:t>
                </a:r>
              </a:p>
              <a:p>
                <a:pPr algn="just"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endParaRPr lang="en-US" altLang="en-US" dirty="0"/>
              </a:p>
              <a:p>
                <a:pPr algn="just"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"/>
                </a:pPr>
                <a:r>
                  <a:rPr lang="en-US" altLang="en-US" dirty="0" smtClean="0"/>
                  <a:t>Jets </a:t>
                </a:r>
                <a:r>
                  <a:rPr lang="en-US" altLang="en-US" dirty="0"/>
                  <a:t>and electrons often fake </a:t>
                </a:r>
                <a:r>
                  <a:rPr lang="en-US" altLang="en-US" dirty="0" err="1"/>
                  <a:t>taus</a:t>
                </a:r>
                <a:r>
                  <a:rPr lang="en-US" altLang="en-US" dirty="0"/>
                  <a:t>, so tau-related analyses use 2 discriminant algorithms: </a:t>
                </a:r>
                <a:r>
                  <a:rPr lang="en-US" altLang="en-US" dirty="0" err="1"/>
                  <a:t>TauID</a:t>
                </a:r>
                <a:r>
                  <a:rPr lang="en-US" altLang="en-US" dirty="0"/>
                  <a:t> and </a:t>
                </a:r>
                <a:r>
                  <a:rPr lang="en-US" altLang="en-US" dirty="0" err="1"/>
                  <a:t>eVeto</a:t>
                </a:r>
                <a:r>
                  <a:rPr lang="en-US" altLang="en-US" dirty="0"/>
                  <a:t>.</a:t>
                </a:r>
              </a:p>
            </p:txBody>
          </p:sp>
        </mc:Choice>
        <mc:Fallback>
          <p:sp>
            <p:nvSpPr>
              <p:cNvPr id="14341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2824" y="1120399"/>
                <a:ext cx="6096000" cy="4598987"/>
              </a:xfrm>
              <a:prstGeom prst="rect">
                <a:avLst/>
              </a:prstGeom>
              <a:blipFill rotWithShape="0">
                <a:blip r:embed="rId4"/>
                <a:stretch>
                  <a:fillRect t="-398" r="-90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346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5388" y="3233738"/>
            <a:ext cx="3551237" cy="245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347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2513" y="911225"/>
            <a:ext cx="1798637" cy="2205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348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134938"/>
            <a:ext cx="2108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en-US" smtClean="0"/>
              <a:t>Pedro de Bruin</a:t>
            </a:r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altLang="en-US" smtClean="0"/>
              <a:t>General Exam - June 11th, 2015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01F5E28-9895-4004-9514-EC898DE66AAE}" type="slidenum">
              <a:rPr lang="en-US" altLang="en-US" smtClean="0"/>
              <a:pPr/>
              <a:t>12</a:t>
            </a:fld>
            <a:endParaRPr lang="en-US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70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8000" y="1731293"/>
            <a:ext cx="3410100" cy="3321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9525"/>
            <a:ext cx="9720263" cy="931863"/>
          </a:xfrm>
          <a:prstGeom prst="rect">
            <a:avLst/>
          </a:prstGeom>
          <a:solidFill>
            <a:srgbClr val="FFFF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1880" tIns="85680" rIns="99000" bIns="54000" anchor="ctr"/>
          <a:lstStyle>
            <a:lvl1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/>
            <a:r>
              <a:rPr lang="en-US" altLang="en-US" sz="2800" dirty="0" smtClean="0"/>
              <a:t>Tau-specific Challenges</a:t>
            </a:r>
            <a:endParaRPr lang="en-US" altLang="en-US" sz="2800" dirty="0"/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5903913"/>
            <a:ext cx="18288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440" rIns="90000" bIns="4500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 sz="1200" b="1"/>
              <a:t>Pedro Sales de Bruin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50" y="127000"/>
            <a:ext cx="16002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365" name="Rectangle 5"/>
              <p:cNvSpPr>
                <a:spLocks noChangeArrowheads="1"/>
              </p:cNvSpPr>
              <p:nvPr/>
            </p:nvSpPr>
            <p:spPr bwMode="auto">
              <a:xfrm>
                <a:off x="273844" y="1035175"/>
                <a:ext cx="5791993" cy="471328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0" tIns="60840" rIns="90000" bIns="45000"/>
              <a:lstStyle>
                <a:lvl1pPr marL="215900" indent="-215900"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1pPr>
                <a:lvl2pPr marL="889000" indent="-500063"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2pPr>
                <a:lvl3pPr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3pPr>
                <a:lvl4pPr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4pPr>
                <a:lvl5pPr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9pPr>
              </a:lstStyle>
              <a:p>
                <a:pPr algn="just"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"/>
                </a:pPr>
                <a:r>
                  <a:rPr lang="en-US" altLang="en-US" dirty="0" smtClean="0"/>
                  <a:t>The discriminating variable of Higgs searches is often the mass of the Higgs boson </a:t>
                </a:r>
                <a:r>
                  <a:rPr lang="en-US" altLang="en-US" dirty="0" smtClean="0"/>
                  <a:t>parent. </a:t>
                </a:r>
                <a:r>
                  <a:rPr lang="en-US" altLang="en-US" dirty="0"/>
                  <a:t>For final states with </a:t>
                </a:r>
                <a:r>
                  <a:rPr lang="en-US" altLang="en-US" dirty="0" err="1"/>
                  <a:t>taus</a:t>
                </a:r>
                <a:r>
                  <a:rPr lang="en-US" altLang="en-US" dirty="0"/>
                  <a:t>, reconstructing </a:t>
                </a:r>
                <a:r>
                  <a:rPr lang="en-US" altLang="en-US" dirty="0" smtClean="0"/>
                  <a:t>this </a:t>
                </a:r>
                <a:r>
                  <a:rPr lang="en-US" altLang="en-US" dirty="0"/>
                  <a:t>is not trivial due to neutrinos from tau decays </a:t>
                </a:r>
                <a:r>
                  <a:rPr lang="en-US" altLang="en-US" dirty="0" smtClean="0"/>
                  <a:t>(large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en-US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en-US" b="0" i="1" dirty="0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en-US" b="0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altLang="en-US" b="0" i="1" dirty="0" smtClean="0">
                            <a:latin typeface="Cambria Math" panose="02040503050406030204" pitchFamily="18" charset="0"/>
                          </a:rPr>
                          <m:t>𝑚𝑖𝑠𝑠</m:t>
                        </m:r>
                      </m:sup>
                    </m:sSubSup>
                  </m:oMath>
                </a14:m>
                <a:r>
                  <a:rPr lang="en-US" altLang="en-US" dirty="0" smtClean="0"/>
                  <a:t>)</a:t>
                </a:r>
                <a:endParaRPr lang="en-US" altLang="en-US" dirty="0"/>
              </a:p>
              <a:p>
                <a:pPr algn="just"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endParaRPr lang="en-US" altLang="en-US" dirty="0"/>
              </a:p>
              <a:p>
                <a:pPr algn="just"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"/>
                </a:pPr>
                <a:r>
                  <a:rPr lang="en-US" altLang="en-US" dirty="0" smtClean="0"/>
                  <a:t>To </a:t>
                </a:r>
                <a:r>
                  <a:rPr lang="en-US" altLang="en-US" dirty="0"/>
                  <a:t>tackle this problem analyzers often use specialized algorithms that use the full kinematic information available + missing transverse energy to find best estimate of di-tau system </a:t>
                </a:r>
                <a:r>
                  <a:rPr lang="en-US" altLang="en-US" dirty="0" smtClean="0"/>
                  <a:t>parameters (e.g. MMC, MOSAIC…)</a:t>
                </a:r>
              </a:p>
              <a:p>
                <a:pPr algn="just"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"/>
                </a:pPr>
                <a:endParaRPr lang="en-US" altLang="en-US" dirty="0"/>
              </a:p>
              <a:p>
                <a:pPr algn="just"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"/>
                </a:pPr>
                <a:r>
                  <a:rPr lang="en-US" altLang="en-US" dirty="0" smtClean="0"/>
                  <a:t>In Run 1, a procedure called tau embedding was used </a:t>
                </a:r>
                <a:r>
                  <a:rPr lang="en-US" altLang="en-US" dirty="0" smtClean="0"/>
                  <a:t>where </a:t>
                </a:r>
                <a:r>
                  <a:rPr lang="en-US" altLang="en-US" dirty="0" err="1" smtClean="0"/>
                  <a:t>taus</a:t>
                </a:r>
                <a:r>
                  <a:rPr lang="en-US" altLang="en-US" dirty="0" smtClean="0"/>
                  <a:t> were inserted </a:t>
                </a:r>
                <a14:m>
                  <m:oMath xmlns:m="http://schemas.openxmlformats.org/officeDocument/2006/math">
                    <m:r>
                      <a:rPr lang="en-US" altLang="en-US" i="1" dirty="0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altLang="en-US" b="0" i="1" dirty="0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en-US" b="0" i="1" dirty="0" smtClean="0">
                        <a:latin typeface="Cambria Math" panose="02040503050406030204" pitchFamily="18" charset="0"/>
                      </a:rPr>
                      <m:t>𝜇𝜇</m:t>
                    </m:r>
                  </m:oMath>
                </a14:m>
                <a:r>
                  <a:rPr lang="en-US" altLang="en-US" dirty="0" smtClean="0"/>
                  <a:t> data events. </a:t>
                </a:r>
                <a:r>
                  <a:rPr lang="en-US" altLang="en-US" dirty="0" smtClean="0"/>
                  <a:t>We do not expect to use it again in Run 2 (at least not initially</a:t>
                </a:r>
                <a:r>
                  <a:rPr lang="en-US" altLang="en-US" dirty="0" smtClean="0"/>
                  <a:t>).</a:t>
                </a:r>
              </a:p>
              <a:p>
                <a:pPr algn="just"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"/>
                </a:pPr>
                <a:endParaRPr lang="en-US" altLang="en-US" dirty="0"/>
              </a:p>
              <a:p>
                <a:pPr algn="just"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"/>
                </a:pPr>
                <a:r>
                  <a:rPr lang="en-US" altLang="en-US" dirty="0" smtClean="0"/>
                  <a:t>Jet to tau fake rate is </a:t>
                </a:r>
                <a:r>
                  <a:rPr lang="en-US" altLang="en-US" b="1" dirty="0" smtClean="0"/>
                  <a:t>not</a:t>
                </a:r>
                <a:r>
                  <a:rPr lang="en-US" altLang="en-US" dirty="0" smtClean="0"/>
                  <a:t> well simulated</a:t>
                </a:r>
                <a:endParaRPr lang="en-US" altLang="en-US" dirty="0"/>
              </a:p>
            </p:txBody>
          </p:sp>
        </mc:Choice>
        <mc:Fallback>
          <p:sp>
            <p:nvSpPr>
              <p:cNvPr id="15365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3844" y="1035175"/>
                <a:ext cx="5791993" cy="4713289"/>
              </a:xfrm>
              <a:prstGeom prst="rect">
                <a:avLst/>
              </a:prstGeom>
              <a:blipFill rotWithShape="0">
                <a:blip r:embed="rId5"/>
                <a:stretch>
                  <a:fillRect t="-388" r="-947" b="-362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369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134938"/>
            <a:ext cx="2108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en-US" smtClean="0"/>
              <a:t>Pedro de Bruin</a:t>
            </a:r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altLang="en-US" dirty="0" smtClean="0"/>
              <a:t>General Exam - June 11th, 2015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01F5E28-9895-4004-9514-EC898DE66AAE}" type="slidenum">
              <a:rPr lang="en-US" altLang="en-US" smtClean="0"/>
              <a:pPr/>
              <a:t>13</a:t>
            </a:fld>
            <a:endParaRPr lang="en-US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9525"/>
            <a:ext cx="9720263" cy="931863"/>
          </a:xfrm>
          <a:prstGeom prst="rect">
            <a:avLst/>
          </a:prstGeom>
          <a:solidFill>
            <a:srgbClr val="FFFF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1880" tIns="85680" rIns="99000" bIns="54000" anchor="ctr"/>
          <a:lstStyle>
            <a:lvl1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/>
            <a:r>
              <a:rPr lang="en-US" altLang="en-US" sz="2800" dirty="0" smtClean="0"/>
              <a:t>Aside: </a:t>
            </a:r>
            <a:r>
              <a:rPr lang="en-US" altLang="en-US" sz="2800" dirty="0" err="1"/>
              <a:t>TauID</a:t>
            </a:r>
            <a:r>
              <a:rPr lang="en-US" altLang="en-US" sz="2800" dirty="0"/>
              <a:t> – Description </a:t>
            </a: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5903913"/>
            <a:ext cx="18288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440" rIns="90000" bIns="4500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 sz="1200" b="1"/>
              <a:t>Pedro Sales de Bruin</a:t>
            </a:r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50" y="127000"/>
            <a:ext cx="16002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244379" y="1038629"/>
            <a:ext cx="5377751" cy="2257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0840" rIns="90000" bIns="45000"/>
          <a:lstStyle>
            <a:lvl1pPr marL="215900" indent="-215900"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r>
              <a:rPr lang="en-US" altLang="en-US" sz="1600" dirty="0" smtClean="0"/>
              <a:t>For </a:t>
            </a:r>
            <a:r>
              <a:rPr lang="en-US" altLang="en-US" sz="1600" dirty="0"/>
              <a:t>my ATLAS qualification task, I was asked to train the tau/jet discriminant algorithm that was to be used for most of Run 1 tau-related analysis.</a:t>
            </a:r>
          </a:p>
          <a:p>
            <a:pPr algn="just" hangingPunct="1">
              <a:lnSpc>
                <a:spcPct val="100000"/>
              </a:lnSpc>
              <a:buClrTx/>
              <a:buSzTx/>
              <a:buFontTx/>
              <a:buNone/>
            </a:pPr>
            <a:endParaRPr lang="en-US" altLang="en-US" sz="1600" dirty="0"/>
          </a:p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r>
              <a:rPr lang="en-US" altLang="en-US" sz="1600" dirty="0" smtClean="0"/>
              <a:t>The </a:t>
            </a:r>
            <a:r>
              <a:rPr lang="en-US" altLang="en-US" sz="1600" dirty="0" err="1"/>
              <a:t>TauID</a:t>
            </a:r>
            <a:r>
              <a:rPr lang="en-US" altLang="en-US" sz="1600" dirty="0"/>
              <a:t> algorithm is a BDT discriminant that uses separately trained trees for 1-prong and 3-prong </a:t>
            </a:r>
            <a:r>
              <a:rPr lang="en-US" altLang="en-US" sz="1600" dirty="0" err="1" smtClean="0"/>
              <a:t>taus</a:t>
            </a:r>
            <a:r>
              <a:rPr lang="en-US" altLang="en-US" sz="1600" dirty="0" smtClean="0"/>
              <a:t>. 8-9 kinematic variables are used as input that capture tau/jet differences such as shower width, track multiplicity, energy distribution and so on…</a:t>
            </a:r>
          </a:p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endParaRPr lang="en-US" altLang="en-US" sz="1600" dirty="0"/>
          </a:p>
        </p:txBody>
      </p:sp>
      <p:pic>
        <p:nvPicPr>
          <p:cNvPr id="29705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2650" y="1106488"/>
            <a:ext cx="3530600" cy="2408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9706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7340" y="3495435"/>
            <a:ext cx="3530600" cy="237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9707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3414270"/>
            <a:ext cx="2264568" cy="2349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en-US" smtClean="0"/>
              <a:t>Pedro de Bruin</a:t>
            </a: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altLang="en-US" smtClean="0"/>
              <a:t>General Exam - June 11th, 2015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01F5E28-9895-4004-9514-EC898DE66AAE}" type="slidenum">
              <a:rPr lang="en-US" altLang="en-US" smtClean="0"/>
              <a:pPr/>
              <a:t>14</a:t>
            </a:fld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clrChange>
              <a:clrFrom>
                <a:srgbClr val="E9E6DA"/>
              </a:clrFrom>
              <a:clrTo>
                <a:srgbClr val="E9E6D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7560" y="3449406"/>
            <a:ext cx="3200400" cy="2365022"/>
          </a:xfrm>
          <a:prstGeom prst="rect">
            <a:avLst/>
          </a:prstGeom>
        </p:spPr>
      </p:pic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134938"/>
            <a:ext cx="2108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4154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9525"/>
            <a:ext cx="9720263" cy="931863"/>
          </a:xfrm>
          <a:prstGeom prst="rect">
            <a:avLst/>
          </a:prstGeom>
          <a:solidFill>
            <a:srgbClr val="FFFF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1880" tIns="85680" rIns="99000" bIns="54000" anchor="ctr"/>
          <a:lstStyle>
            <a:lvl1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/>
            <a:r>
              <a:rPr lang="en-US" altLang="en-US" sz="3200" dirty="0" err="1" smtClean="0"/>
              <a:t>TauID</a:t>
            </a:r>
            <a:r>
              <a:rPr lang="en-US" altLang="en-US" sz="3200" dirty="0" smtClean="0"/>
              <a:t> </a:t>
            </a:r>
            <a:r>
              <a:rPr lang="en-US" altLang="en-US" sz="3200" dirty="0"/>
              <a:t>– End Result</a:t>
            </a: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5903913"/>
            <a:ext cx="18288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440" rIns="90000" bIns="4500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 sz="1200" b="1"/>
              <a:t>Pedro Sales de Bruin</a:t>
            </a:r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50" y="127000"/>
            <a:ext cx="16002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725" name="Rectangle 5"/>
              <p:cNvSpPr>
                <a:spLocks noChangeArrowheads="1"/>
              </p:cNvSpPr>
              <p:nvPr/>
            </p:nvSpPr>
            <p:spPr bwMode="auto">
              <a:xfrm>
                <a:off x="135731" y="981075"/>
                <a:ext cx="5333207" cy="25654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0" tIns="60840" rIns="90000" bIns="45000"/>
              <a:lstStyle>
                <a:lvl1pPr marL="215900" indent="-215900"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1pPr>
                <a:lvl2pPr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2pPr>
                <a:lvl3pPr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3pPr>
                <a:lvl4pPr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4pPr>
                <a:lvl5pPr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9pPr>
              </a:lstStyle>
              <a:p>
                <a:pPr algn="just"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"/>
                </a:pPr>
                <a:r>
                  <a:rPr lang="en-US" altLang="en-US" sz="1600" dirty="0" smtClean="0"/>
                  <a:t> The new ID improved on </a:t>
                </a:r>
                <a:r>
                  <a:rPr lang="en-US" altLang="en-US" sz="1600" dirty="0"/>
                  <a:t>the </a:t>
                </a:r>
                <a:r>
                  <a:rPr lang="en-US" altLang="en-US" sz="1600" dirty="0" smtClean="0"/>
                  <a:t>previous </a:t>
                </a:r>
                <a:r>
                  <a:rPr lang="en-US" altLang="en-US" sz="1600" dirty="0"/>
                  <a:t>discriminant due to increased statistics and addition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en-US" sz="16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en-US" sz="1600" b="0" i="1" dirty="0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en-US" sz="16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altLang="en-US" sz="1600" dirty="0"/>
                  <a:t> information. </a:t>
                </a:r>
                <a:r>
                  <a:rPr lang="en-US" altLang="en-US" sz="1600" dirty="0" smtClean="0"/>
                  <a:t>Working </a:t>
                </a:r>
                <a:r>
                  <a:rPr lang="en-US" altLang="en-US" sz="1600" dirty="0" smtClean="0"/>
                  <a:t>points </a:t>
                </a:r>
                <a:r>
                  <a:rPr lang="en-US" altLang="en-US" sz="1600" dirty="0" smtClean="0"/>
                  <a:t>were also tuned</a:t>
                </a:r>
                <a:r>
                  <a:rPr lang="en-US" altLang="en-US" sz="1600" dirty="0" smtClean="0"/>
                  <a:t>, </a:t>
                </a:r>
                <a:r>
                  <a:rPr lang="en-US" altLang="en-US" sz="1600" dirty="0" smtClean="0"/>
                  <a:t>flat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16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en-US" sz="1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altLang="en-US" sz="1600" dirty="0" smtClean="0"/>
                  <a:t> and robust </a:t>
                </a:r>
                <a:r>
                  <a:rPr lang="en-US" altLang="en-US" sz="1600" dirty="0" smtClean="0"/>
                  <a:t>versus </a:t>
                </a:r>
                <a:r>
                  <a:rPr lang="en-US" altLang="en-US" sz="1600" dirty="0"/>
                  <a:t>pileup. A detailed description of this work is found in the Run 1 tau performance paper (</a:t>
                </a:r>
                <a:r>
                  <a:rPr lang="en-US" altLang="en-US" sz="1600" b="1" dirty="0">
                    <a:hlinkClick r:id="rId4"/>
                  </a:rPr>
                  <a:t>arXiv:1412.7086</a:t>
                </a:r>
                <a:r>
                  <a:rPr lang="en-US" altLang="en-US" sz="1600" b="1" dirty="0"/>
                  <a:t>)</a:t>
                </a:r>
                <a:r>
                  <a:rPr lang="en-US" altLang="en-US" sz="1600" dirty="0"/>
                  <a:t> </a:t>
                </a:r>
                <a:endParaRPr lang="en-US" altLang="en-US" sz="1600" dirty="0" smtClean="0"/>
              </a:p>
              <a:p>
                <a:pPr algn="just"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"/>
                </a:pPr>
                <a:endParaRPr lang="en-US" altLang="en-US" sz="1600" dirty="0"/>
              </a:p>
              <a:p>
                <a:pPr algn="just"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"/>
                </a:pPr>
                <a:r>
                  <a:rPr lang="en-US" altLang="en-US" sz="1600" dirty="0" smtClean="0"/>
                  <a:t>This ID was used in the SM </a:t>
                </a:r>
                <a14:m>
                  <m:oMath xmlns:m="http://schemas.openxmlformats.org/officeDocument/2006/math">
                    <m:r>
                      <a:rPr lang="en-US" altLang="en-US" sz="1600" i="1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altLang="en-US" sz="1600" i="1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en-US" sz="1600" i="1">
                        <a:latin typeface="Cambria Math" panose="02040503050406030204" pitchFamily="18" charset="0"/>
                      </a:rPr>
                      <m:t>𝜏𝜏</m:t>
                    </m:r>
                  </m:oMath>
                </a14:m>
                <a:r>
                  <a:rPr lang="en-US" altLang="en-US" sz="1600" dirty="0"/>
                  <a:t> observation paper </a:t>
                </a:r>
                <a:r>
                  <a:rPr lang="en-US" altLang="en-US" sz="1600" dirty="0" smtClean="0"/>
                  <a:t>(</a:t>
                </a:r>
                <a:r>
                  <a:rPr lang="en-US" sz="1600" i="1" dirty="0">
                    <a:hlinkClick r:id="rId5"/>
                  </a:rPr>
                  <a:t>Evidence for the Higgs-boson Yukawa coupling to tau leptons with the ATLAS </a:t>
                </a:r>
                <a:r>
                  <a:rPr lang="en-US" sz="1600" i="1" dirty="0" smtClean="0">
                    <a:hlinkClick r:id="rId5"/>
                  </a:rPr>
                  <a:t>detector</a:t>
                </a:r>
                <a:r>
                  <a:rPr lang="en-US" sz="1600" dirty="0"/>
                  <a:t>)</a:t>
                </a:r>
                <a:endParaRPr lang="en-US" sz="1600" dirty="0"/>
              </a:p>
              <a:p>
                <a:pPr algn="just"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"/>
                </a:pPr>
                <a:endParaRPr lang="en-US" altLang="en-US" sz="1600" dirty="0" smtClean="0"/>
              </a:p>
              <a:p>
                <a:pPr algn="just"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altLang="en-US" sz="1600" dirty="0" smtClean="0"/>
                  <a:t> </a:t>
                </a:r>
                <a:endParaRPr lang="en-US" altLang="en-US" sz="1600" dirty="0"/>
              </a:p>
              <a:p>
                <a:pPr algn="just"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endParaRPr lang="en-US" altLang="en-US" sz="1600" dirty="0"/>
              </a:p>
              <a:p>
                <a:pPr algn="just"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endParaRPr lang="en-US" altLang="en-US" sz="1600" dirty="0"/>
              </a:p>
              <a:p>
                <a:pPr algn="just"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endParaRPr lang="en-US" altLang="en-US" sz="1600" dirty="0"/>
              </a:p>
            </p:txBody>
          </p:sp>
        </mc:Choice>
        <mc:Fallback>
          <p:sp>
            <p:nvSpPr>
              <p:cNvPr id="30725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5731" y="981075"/>
                <a:ext cx="5333207" cy="2565433"/>
              </a:xfrm>
              <a:prstGeom prst="rect">
                <a:avLst/>
              </a:prstGeom>
              <a:blipFill rotWithShape="0">
                <a:blip r:embed="rId6"/>
                <a:stretch>
                  <a:fillRect t="-238" r="-686" b="-213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29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545985"/>
            <a:ext cx="3500437" cy="2358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30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8331" y="1058878"/>
            <a:ext cx="3636962" cy="2449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31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1338" y="3528269"/>
            <a:ext cx="3547837" cy="2367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en-US" smtClean="0"/>
              <a:t>Pedro de Bruin</a:t>
            </a: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altLang="en-US" smtClean="0"/>
              <a:t>General Exam - June 11th, 2015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01F5E28-9895-4004-9514-EC898DE66AAE}" type="slidenum">
              <a:rPr lang="en-US" altLang="en-US" smtClean="0"/>
              <a:pPr/>
              <a:t>15</a:t>
            </a:fld>
            <a:endParaRPr lang="en-US" altLang="en-US"/>
          </a:p>
        </p:txBody>
      </p:sp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134938"/>
            <a:ext cx="2108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28967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5903913"/>
            <a:ext cx="18288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440" rIns="90000" bIns="4500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 sz="1200" b="1"/>
              <a:t>Pedro Sales de Bruin</a:t>
            </a: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0" y="0"/>
            <a:ext cx="9720263" cy="931863"/>
          </a:xfrm>
          <a:prstGeom prst="rect">
            <a:avLst/>
          </a:prstGeom>
          <a:solidFill>
            <a:srgbClr val="FFFF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1880" tIns="85680" rIns="99000" bIns="54000" anchor="ctr"/>
          <a:lstStyle>
            <a:lvl1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/>
            <a:r>
              <a:rPr lang="en-US" altLang="en-US" sz="3200"/>
              <a:t> in Run 1: Outline</a:t>
            </a: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0" y="0"/>
            <a:ext cx="9720263" cy="931863"/>
          </a:xfrm>
          <a:prstGeom prst="rect">
            <a:avLst/>
          </a:prstGeom>
          <a:blipFill dpi="0" rotWithShape="0">
            <a:blip r:embed="rId3"/>
            <a:srcRect/>
            <a:stretch>
              <a:fillRect/>
            </a:stretch>
          </a:blip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/>
              <a:t> </a:t>
            </a:r>
          </a:p>
        </p:txBody>
      </p:sp>
      <p:pic>
        <p:nvPicPr>
          <p:cNvPr id="1639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3538" y="131763"/>
            <a:ext cx="16002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639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38" y="173038"/>
            <a:ext cx="1800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440531" y="1070567"/>
            <a:ext cx="8610600" cy="4668838"/>
          </a:xfrm>
          <a:prstGeom prst="rect">
            <a:avLst/>
          </a:prstGeom>
          <a:blipFill dpi="0" rotWithShape="0">
            <a:blip r:embed="rId6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/>
              <a:t> </a:t>
            </a:r>
          </a:p>
        </p:txBody>
      </p:sp>
      <p:pic>
        <p:nvPicPr>
          <p:cNvPr id="16396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5580" y="2630487"/>
            <a:ext cx="2189163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en-US" smtClean="0"/>
              <a:t>Pedro de Bruin</a:t>
            </a:r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altLang="en-US" smtClean="0"/>
              <a:t>General Exam - June 11th, 2015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01F5E28-9895-4004-9514-EC898DE66AAE}" type="slidenum">
              <a:rPr lang="en-US" altLang="en-US" smtClean="0"/>
              <a:pPr/>
              <a:t>16</a:t>
            </a:fld>
            <a:endParaRPr lang="en-US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-158750"/>
            <a:ext cx="9720263" cy="931863"/>
          </a:xfrm>
          <a:prstGeom prst="rect">
            <a:avLst/>
          </a:prstGeom>
          <a:solidFill>
            <a:srgbClr val="FFFF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1880" tIns="85680" rIns="99000" bIns="54000" anchor="ctr"/>
          <a:lstStyle>
            <a:lvl1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/>
            <a:r>
              <a:rPr lang="en-US" altLang="en-US" sz="2800"/>
              <a:t> in Run 1: Backgrounds</a:t>
            </a: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-158750"/>
            <a:ext cx="9720263" cy="931863"/>
          </a:xfrm>
          <a:prstGeom prst="rect">
            <a:avLst/>
          </a:prstGeom>
          <a:blipFill dpi="0" rotWithShape="0">
            <a:blip r:embed="rId3"/>
            <a:srcRect/>
            <a:stretch>
              <a:fillRect/>
            </a:stretch>
          </a:blip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/>
              <a:t> </a:t>
            </a: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5903913"/>
            <a:ext cx="18288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440" rIns="90000" bIns="4500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 sz="1200" b="1"/>
              <a:t>Pedro Sales de Bruin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5438" y="-26988"/>
            <a:ext cx="1600200" cy="66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7417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7642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7418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38" y="984250"/>
            <a:ext cx="9437687" cy="4576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en-US" smtClean="0"/>
              <a:t>Pedro de Bruin</a:t>
            </a:r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altLang="en-US" smtClean="0"/>
              <a:t>General Exam - June 11th, 2015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01F5E28-9895-4004-9514-EC898DE66AAE}" type="slidenum">
              <a:rPr lang="en-US" altLang="en-US" smtClean="0"/>
              <a:pPr/>
              <a:t>17</a:t>
            </a:fld>
            <a:endParaRPr lang="en-US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4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963" y="652463"/>
            <a:ext cx="4033837" cy="392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-158750"/>
            <a:ext cx="9720263" cy="931863"/>
          </a:xfrm>
          <a:prstGeom prst="rect">
            <a:avLst/>
          </a:prstGeom>
          <a:solidFill>
            <a:srgbClr val="FFFF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1880" tIns="85680" rIns="99000" bIns="54000" anchor="ctr"/>
          <a:lstStyle>
            <a:lvl1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/>
            <a:r>
              <a:rPr lang="en-US" altLang="en-US" sz="3200"/>
              <a:t> in Run 1: </a:t>
            </a: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-158750"/>
            <a:ext cx="9720263" cy="931863"/>
          </a:xfrm>
          <a:prstGeom prst="rect">
            <a:avLst/>
          </a:prstGeom>
          <a:blipFill dpi="0" rotWithShape="0">
            <a:blip r:embed="rId4"/>
            <a:srcRect/>
            <a:stretch>
              <a:fillRect/>
            </a:stretch>
          </a:blip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/>
              <a:t> 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5903913"/>
            <a:ext cx="18288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440" rIns="90000" bIns="4500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 sz="1200" b="1"/>
              <a:t>Pedro Sales de Bruin</a:t>
            </a: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5438" y="-26988"/>
            <a:ext cx="1600200" cy="66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8441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7642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8442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47"/>
          <a:stretch>
            <a:fillRect/>
          </a:stretch>
        </p:blipFill>
        <p:spPr bwMode="auto">
          <a:xfrm>
            <a:off x="592138" y="982663"/>
            <a:ext cx="4027487" cy="359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8247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8443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25" y="4686300"/>
            <a:ext cx="3997325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8445" name="Picture 1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0525" y="4768850"/>
            <a:ext cx="3883025" cy="55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01F5E28-9895-4004-9514-EC898DE66AAE}" type="slidenum">
              <a:rPr lang="en-US" altLang="en-US" smtClean="0"/>
              <a:pPr/>
              <a:t>18</a:t>
            </a:fld>
            <a:endParaRPr lang="en-US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en-US" dirty="0" smtClean="0"/>
              <a:t>Pedro de Bruin</a:t>
            </a:r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altLang="en-US" smtClean="0"/>
              <a:t>General Exam - June 11th, 2015</a:t>
            </a:r>
            <a:endParaRPr lang="en-US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-158750"/>
            <a:ext cx="9720263" cy="931863"/>
          </a:xfrm>
          <a:prstGeom prst="rect">
            <a:avLst/>
          </a:prstGeom>
          <a:solidFill>
            <a:srgbClr val="FFFF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1880" tIns="85680" rIns="99000" bIns="54000" anchor="ctr"/>
          <a:lstStyle>
            <a:lvl1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/>
            <a:r>
              <a:rPr lang="en-US" altLang="en-US" sz="3200"/>
              <a:t> in Run 1: </a:t>
            </a: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-158750"/>
            <a:ext cx="9720263" cy="931863"/>
          </a:xfrm>
          <a:prstGeom prst="rect">
            <a:avLst/>
          </a:prstGeom>
          <a:blipFill dpi="0" rotWithShape="0">
            <a:blip r:embed="rId3"/>
            <a:srcRect/>
            <a:stretch>
              <a:fillRect/>
            </a:stretch>
          </a:blip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/>
              <a:t> 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5903913"/>
            <a:ext cx="18288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440" rIns="90000" bIns="4500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 sz="1200" b="1"/>
              <a:t>Pedro Sales de Bruin</a:t>
            </a: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5438" y="-26988"/>
            <a:ext cx="1600200" cy="66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9465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7642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9466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8438" y="1485900"/>
            <a:ext cx="3035300" cy="2954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467" name="Line 11"/>
          <p:cNvSpPr>
            <a:spLocks noChangeShapeType="1"/>
          </p:cNvSpPr>
          <p:nvPr/>
        </p:nvSpPr>
        <p:spPr bwMode="auto">
          <a:xfrm>
            <a:off x="6275388" y="1106488"/>
            <a:ext cx="1587" cy="4419600"/>
          </a:xfrm>
          <a:prstGeom prst="line">
            <a:avLst/>
          </a:prstGeom>
          <a:noFill/>
          <a:ln w="9360" cap="flat">
            <a:solidFill>
              <a:srgbClr val="000000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6954838" y="1000125"/>
            <a:ext cx="2057400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/>
            <a:r>
              <a:rPr lang="en-US" altLang="en-US"/>
              <a:t>High mass</a:t>
            </a:r>
          </a:p>
        </p:txBody>
      </p:sp>
      <p:sp>
        <p:nvSpPr>
          <p:cNvPr id="19469" name="Rectangle 13"/>
          <p:cNvSpPr>
            <a:spLocks noChangeArrowheads="1"/>
          </p:cNvSpPr>
          <p:nvPr/>
        </p:nvSpPr>
        <p:spPr bwMode="auto">
          <a:xfrm>
            <a:off x="1735138" y="1000125"/>
            <a:ext cx="2057400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/>
            <a:r>
              <a:rPr lang="en-US" altLang="en-US"/>
              <a:t>Low mass</a:t>
            </a:r>
          </a:p>
        </p:txBody>
      </p:sp>
      <p:pic>
        <p:nvPicPr>
          <p:cNvPr id="19470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5313" y="1525588"/>
            <a:ext cx="2994025" cy="291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9471" name="Picture 1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3" y="1525588"/>
            <a:ext cx="2994025" cy="291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9472" name="Picture 1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4664075"/>
            <a:ext cx="2355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9473" name="Picture 1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9138" y="4611688"/>
            <a:ext cx="2819400" cy="693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475" name="Rectangle 19"/>
          <p:cNvSpPr>
            <a:spLocks noChangeArrowheads="1"/>
          </p:cNvSpPr>
          <p:nvPr/>
        </p:nvSpPr>
        <p:spPr bwMode="auto">
          <a:xfrm>
            <a:off x="6548438" y="4652248"/>
            <a:ext cx="3162300" cy="974725"/>
          </a:xfrm>
          <a:prstGeom prst="rect">
            <a:avLst/>
          </a:prstGeom>
          <a:blipFill dpi="0" rotWithShape="0">
            <a:blip r:embed="rId11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/>
              <a:t> 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en-US" smtClean="0"/>
              <a:t>Pedro de Bruin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01F5E28-9895-4004-9514-EC898DE66AAE}" type="slidenum">
              <a:rPr lang="en-US" altLang="en-US" smtClean="0"/>
              <a:pPr/>
              <a:t>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altLang="en-US" smtClean="0"/>
              <a:t>General Exam - June 11th, 2015</a:t>
            </a:r>
            <a:endParaRPr lang="en-US" altLang="en-US" dirty="0"/>
          </a:p>
        </p:txBody>
      </p:sp>
      <p:sp>
        <p:nvSpPr>
          <p:cNvPr id="3" name="Rectangle 2"/>
          <p:cNvSpPr/>
          <p:nvPr/>
        </p:nvSpPr>
        <p:spPr bwMode="auto">
          <a:xfrm>
            <a:off x="7373938" y="900906"/>
            <a:ext cx="1219200" cy="457200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6487779" y="4588210"/>
            <a:ext cx="3162300" cy="845803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9525"/>
            <a:ext cx="9720263" cy="931863"/>
          </a:xfrm>
          <a:prstGeom prst="rect">
            <a:avLst/>
          </a:prstGeom>
          <a:solidFill>
            <a:srgbClr val="FFFF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1880" tIns="85680" rIns="99000" bIns="54000" anchor="ctr"/>
          <a:lstStyle>
            <a:lvl1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/>
            <a:r>
              <a:rPr lang="en-US" altLang="en-US" sz="3600"/>
              <a:t>Outline</a:t>
            </a: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5903913"/>
            <a:ext cx="18288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440" rIns="90000" bIns="4500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 sz="1200" b="1"/>
              <a:t>Pedro Sales de Bruin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50" y="127000"/>
            <a:ext cx="16002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101" name="Rectangle 5"/>
              <p:cNvSpPr>
                <a:spLocks noChangeArrowheads="1"/>
              </p:cNvSpPr>
              <p:nvPr/>
            </p:nvSpPr>
            <p:spPr bwMode="auto">
              <a:xfrm>
                <a:off x="669131" y="1286130"/>
                <a:ext cx="8458200" cy="453072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0" tIns="60840" rIns="90000" bIns="45000"/>
              <a:lstStyle>
                <a:lvl1pPr marL="215900" indent="-215900"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1pPr>
                <a:lvl2pPr marL="889000" indent="-500063"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2pPr>
                <a:lvl3pPr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3pPr>
                <a:lvl4pPr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4pPr>
                <a:lvl5pPr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9pPr>
              </a:lstStyle>
              <a:p>
                <a:pPr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"/>
                </a:pPr>
                <a:r>
                  <a:rPr lang="en-US" altLang="en-US" sz="1600" dirty="0" smtClean="0"/>
                  <a:t> Introduction and thesis outline</a:t>
                </a:r>
              </a:p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endParaRPr lang="en-US" altLang="en-US" sz="1600" dirty="0"/>
              </a:p>
              <a:p>
                <a:pPr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"/>
                </a:pPr>
                <a:r>
                  <a:rPr lang="en-US" altLang="en-US" sz="1600" dirty="0"/>
                  <a:t> Background</a:t>
                </a:r>
              </a:p>
              <a:p>
                <a:pPr lvl="1"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Ø"/>
                </a:pPr>
                <a:r>
                  <a:rPr lang="en-US" altLang="en-US" sz="1400" dirty="0"/>
                  <a:t>LHC and ATLAS</a:t>
                </a:r>
              </a:p>
              <a:p>
                <a:pPr lvl="1"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Ø"/>
                </a:pPr>
                <a:r>
                  <a:rPr lang="en-US" altLang="en-US" sz="1400" dirty="0"/>
                  <a:t>Standard Model</a:t>
                </a:r>
              </a:p>
              <a:p>
                <a:pPr lvl="1"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Ø"/>
                </a:pPr>
                <a:r>
                  <a:rPr lang="en-US" altLang="en-US" sz="1400" dirty="0"/>
                  <a:t>Beyond Standard Model</a:t>
                </a:r>
              </a:p>
              <a:p>
                <a:pPr lvl="1"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Ø"/>
                </a:pPr>
                <a:r>
                  <a:rPr lang="en-US" altLang="en-US" sz="1400" dirty="0"/>
                  <a:t>Tau </a:t>
                </a:r>
                <a:r>
                  <a:rPr lang="en-US" altLang="en-US" sz="1400" dirty="0"/>
                  <a:t>leptons and </a:t>
                </a:r>
                <a:r>
                  <a:rPr lang="en-US" altLang="en-US" sz="1400" dirty="0" err="1"/>
                  <a:t>TauID</a:t>
                </a:r>
                <a:endParaRPr lang="en-US" altLang="en-US" sz="1400" dirty="0"/>
              </a:p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endParaRPr lang="en-US" altLang="en-US" sz="1600" dirty="0"/>
              </a:p>
              <a:p>
                <a:pPr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"/>
                </a:pPr>
                <a:r>
                  <a:rPr lang="en-US" altLang="en-US" sz="1600" dirty="0"/>
                  <a:t>  Thesis </a:t>
                </a:r>
                <a:r>
                  <a:rPr lang="en-US" altLang="en-US" sz="1600" dirty="0" smtClean="0"/>
                  <a:t>Topic: MSSM </a:t>
                </a:r>
                <a14:m>
                  <m:oMath xmlns:m="http://schemas.openxmlformats.org/officeDocument/2006/math">
                    <m:r>
                      <a:rPr lang="en-US" alt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alt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en-US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alt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en-US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en-US" b="0" i="1" smtClean="0">
                        <a:latin typeface="Cambria Math" panose="02040503050406030204" pitchFamily="18" charset="0"/>
                      </a:rPr>
                      <m:t>𝜏𝜏</m:t>
                    </m:r>
                  </m:oMath>
                </a14:m>
                <a:endParaRPr lang="en-US" altLang="en-US" sz="1600" dirty="0">
                  <a:latin typeface="+mj-lt"/>
                </a:endParaRPr>
              </a:p>
              <a:p>
                <a:pPr lvl="1"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Ø"/>
                </a:pPr>
                <a:r>
                  <a:rPr lang="en-US" altLang="en-US" sz="1400" dirty="0" smtClean="0"/>
                  <a:t>Outline</a:t>
                </a:r>
              </a:p>
              <a:p>
                <a:pPr lvl="1"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Ø"/>
                </a:pPr>
                <a:r>
                  <a:rPr lang="en-US" altLang="en-US" sz="1400" dirty="0" smtClean="0"/>
                  <a:t>Run </a:t>
                </a:r>
                <a:r>
                  <a:rPr lang="en-US" altLang="en-US" sz="1400" dirty="0"/>
                  <a:t>1 Analysis and </a:t>
                </a:r>
                <a:r>
                  <a:rPr lang="en-US" altLang="en-US" sz="1400" dirty="0" smtClean="0"/>
                  <a:t>Results</a:t>
                </a:r>
              </a:p>
              <a:p>
                <a:pPr lvl="1"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Ø"/>
                </a:pPr>
                <a:r>
                  <a:rPr lang="en-US" altLang="en-US" sz="1400" dirty="0" smtClean="0"/>
                  <a:t>Run </a:t>
                </a:r>
                <a:r>
                  <a:rPr lang="en-US" altLang="en-US" sz="1400" dirty="0"/>
                  <a:t>2 Analysis</a:t>
                </a:r>
              </a:p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endParaRPr lang="en-US" altLang="en-US" sz="1600" dirty="0"/>
              </a:p>
              <a:p>
                <a:pPr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"/>
                </a:pPr>
                <a:r>
                  <a:rPr lang="en-US" altLang="en-US" sz="1600" dirty="0"/>
                  <a:t> Conclusion</a:t>
                </a:r>
              </a:p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endParaRPr lang="en-US" altLang="en-US" sz="1600" dirty="0"/>
              </a:p>
              <a:p>
                <a:pPr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"/>
                </a:pPr>
                <a:r>
                  <a:rPr lang="en-US" altLang="en-US" sz="1600" dirty="0"/>
                  <a:t> Previous work (time permitting)</a:t>
                </a:r>
              </a:p>
              <a:p>
                <a:pPr lvl="1"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US" altLang="en-US" sz="14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altLang="en-US" sz="14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en-US" sz="1400" b="0" i="1" smtClean="0">
                        <a:latin typeface="Cambria Math" panose="02040503050406030204" pitchFamily="18" charset="0"/>
                      </a:rPr>
                      <m:t>𝑍h</m:t>
                    </m:r>
                    <m:r>
                      <a:rPr lang="en-US" altLang="en-US" sz="14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en-US" sz="1400" b="0" i="1" smtClean="0">
                        <a:latin typeface="Cambria Math" panose="02040503050406030204" pitchFamily="18" charset="0"/>
                      </a:rPr>
                      <m:t>𝑙𝑙</m:t>
                    </m:r>
                    <m:r>
                      <a:rPr lang="en-US" altLang="en-US" sz="1400" b="0" i="1" smtClean="0">
                        <a:latin typeface="Cambria Math" panose="02040503050406030204" pitchFamily="18" charset="0"/>
                      </a:rPr>
                      <m:t>𝜏𝜏</m:t>
                    </m:r>
                  </m:oMath>
                </a14:m>
                <a:endParaRPr lang="en-US" altLang="en-US" sz="1400" dirty="0"/>
              </a:p>
            </p:txBody>
          </p:sp>
        </mc:Choice>
        <mc:Fallback>
          <p:sp>
            <p:nvSpPr>
              <p:cNvPr id="4101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69131" y="1286130"/>
                <a:ext cx="8458200" cy="4530724"/>
              </a:xfrm>
              <a:prstGeom prst="rect">
                <a:avLst/>
              </a:prstGeom>
              <a:blipFill rotWithShape="0">
                <a:blip r:embed="rId4"/>
                <a:stretch>
                  <a:fillRect t="-13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134938"/>
            <a:ext cx="2108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en-US" smtClean="0"/>
              <a:t>Pedro de Bruin</a:t>
            </a: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altLang="en-US" smtClean="0"/>
              <a:t>General Exam - June 11th, 2015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01F5E28-9895-4004-9514-EC898DE66AAE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-158750"/>
            <a:ext cx="9720263" cy="931863"/>
          </a:xfrm>
          <a:prstGeom prst="rect">
            <a:avLst/>
          </a:prstGeom>
          <a:solidFill>
            <a:srgbClr val="FFFF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1880" tIns="85680" rIns="99000" bIns="54000" anchor="ctr"/>
          <a:lstStyle>
            <a:lvl1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/>
            <a:r>
              <a:rPr lang="en-US" altLang="en-US" sz="3200" dirty="0"/>
              <a:t> in Run 1: </a:t>
            </a: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-158750"/>
            <a:ext cx="9720263" cy="931863"/>
          </a:xfrm>
          <a:prstGeom prst="rect">
            <a:avLst/>
          </a:prstGeom>
          <a:blipFill dpi="0" rotWithShape="0">
            <a:blip r:embed="rId3"/>
            <a:srcRect/>
            <a:stretch>
              <a:fillRect/>
            </a:stretch>
          </a:blip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/>
              <a:t> 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5903913"/>
            <a:ext cx="18288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440" rIns="90000" bIns="4500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 sz="1200" b="1"/>
              <a:t>Pedro Sales de Bruin</a:t>
            </a: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5438" y="-26988"/>
            <a:ext cx="1600200" cy="66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0489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7642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490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954088"/>
            <a:ext cx="3784600" cy="3684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491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7525" y="954088"/>
            <a:ext cx="3810000" cy="370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492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0825" y="4664075"/>
            <a:ext cx="162560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493" name="Picture 1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0850" y="3409950"/>
            <a:ext cx="1590675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494" name="Rectangle 14"/>
          <p:cNvSpPr>
            <a:spLocks noChangeArrowheads="1"/>
          </p:cNvSpPr>
          <p:nvPr/>
        </p:nvSpPr>
        <p:spPr bwMode="auto">
          <a:xfrm>
            <a:off x="403225" y="5283200"/>
            <a:ext cx="9144000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/>
            <a:r>
              <a:rPr lang="en-US" altLang="en-US"/>
              <a:t>Hadhad uses transverse mass because it provides better separation against multi-jet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en-US" smtClean="0"/>
              <a:t>Pedro de Bruin</a:t>
            </a: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altLang="en-US" smtClean="0"/>
              <a:t>General Exam - June 11th, 2015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01F5E28-9895-4004-9514-EC898DE66AAE}" type="slidenum">
              <a:rPr lang="en-US" altLang="en-US" smtClean="0"/>
              <a:pPr/>
              <a:t>20</a:t>
            </a:fld>
            <a:endParaRPr lang="en-US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"/>
              <p:cNvSpPr>
                <a:spLocks noChangeArrowheads="1"/>
              </p:cNvSpPr>
              <p:nvPr/>
            </p:nvSpPr>
            <p:spPr bwMode="auto">
              <a:xfrm>
                <a:off x="0" y="9525"/>
                <a:ext cx="9720263" cy="931863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91880" tIns="85680" rIns="99000" bIns="54000" anchor="ctr"/>
              <a:lstStyle>
                <a:lvl1pPr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1pPr>
                <a:lvl2pPr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2pPr>
                <a:lvl3pPr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3pPr>
                <a:lvl4pPr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4pPr>
                <a:lvl5pPr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9pPr>
              </a:lstStyle>
              <a:p>
                <a:pPr algn="ctr" hangingPunct="1"/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𝜏𝜏</m:t>
                    </m:r>
                  </m:oMath>
                </a14:m>
                <a:r>
                  <a:rPr lang="en-US" altLang="en-US" sz="2800" dirty="0" smtClean="0"/>
                  <a:t> in Run 1: Results</a:t>
                </a:r>
                <a:endParaRPr lang="en-US" altLang="en-US" sz="2800" dirty="0"/>
              </a:p>
            </p:txBody>
          </p:sp>
        </mc:Choice>
        <mc:Fallback>
          <p:sp>
            <p:nvSpPr>
              <p:cNvPr id="15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9525"/>
                <a:ext cx="9720263" cy="93186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5903913"/>
            <a:ext cx="18288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440" rIns="90000" bIns="4500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 sz="1200" b="1"/>
              <a:t>Pedro Sales de Bruin</a:t>
            </a:r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338" y="-26988"/>
            <a:ext cx="1600200" cy="66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685800" y="1182688"/>
            <a:ext cx="8440738" cy="175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0840" rIns="90000" bIns="45000"/>
          <a:lstStyle>
            <a:lvl1pPr marL="215900" indent="-215900"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r>
              <a:rPr lang="en-US" altLang="en-US" dirty="0"/>
              <a:t> No excess was observed, limits were set on production cross section</a:t>
            </a:r>
          </a:p>
          <a:p>
            <a:pPr hangingPunct="1">
              <a:lnSpc>
                <a:spcPct val="100000"/>
              </a:lnSpc>
              <a:buClrTx/>
              <a:buSzTx/>
              <a:buFontTx/>
              <a:buNone/>
            </a:pPr>
            <a:endParaRPr lang="en-US" altLang="en-US" dirty="0"/>
          </a:p>
          <a:p>
            <a:pPr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r>
              <a:rPr lang="en-US" altLang="en-US" dirty="0"/>
              <a:t> mA-tan(β) exclusion plots for a variety of MSSM scenarios were also shown</a:t>
            </a:r>
          </a:p>
        </p:txBody>
      </p:sp>
      <p:pic>
        <p:nvPicPr>
          <p:cNvPr id="2151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3" y="2438400"/>
            <a:ext cx="6351587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515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13" y="115886"/>
            <a:ext cx="2108200" cy="685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516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9050" y="2478088"/>
            <a:ext cx="3230563" cy="289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en-US" smtClean="0"/>
              <a:t>Pedro de Bruin</a:t>
            </a:r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altLang="en-US" smtClean="0"/>
              <a:t>General Exam - June 11th, 2015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01F5E28-9895-4004-9514-EC898DE66AAE}" type="slidenum">
              <a:rPr lang="en-US" altLang="en-US" smtClean="0"/>
              <a:pPr/>
              <a:t>21</a:t>
            </a:fld>
            <a:endParaRPr lang="en-US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9525"/>
            <a:ext cx="9720263" cy="931863"/>
          </a:xfrm>
          <a:prstGeom prst="rect">
            <a:avLst/>
          </a:prstGeom>
          <a:solidFill>
            <a:srgbClr val="FFFF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1880" tIns="85680" rIns="99000" bIns="54000" anchor="ctr"/>
          <a:lstStyle>
            <a:lvl1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/>
            <a:r>
              <a:rPr lang="en-US" altLang="en-US" sz="3600"/>
              <a:t>Run 2 at the LHC</a:t>
            </a: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5903913"/>
            <a:ext cx="18288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440" rIns="90000" bIns="4500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 sz="1200" b="1"/>
              <a:t>Pedro Sales de Bruin</a:t>
            </a: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50" y="127000"/>
            <a:ext cx="16002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533" name="Rectangle 5"/>
              <p:cNvSpPr>
                <a:spLocks noChangeArrowheads="1"/>
              </p:cNvSpPr>
              <p:nvPr/>
            </p:nvSpPr>
            <p:spPr bwMode="auto">
              <a:xfrm>
                <a:off x="238458" y="1145762"/>
                <a:ext cx="5106194" cy="46021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0" tIns="60840" rIns="90000" bIns="45000"/>
              <a:lstStyle>
                <a:lvl1pPr marL="215900" indent="-215900"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1pPr>
                <a:lvl2pPr marL="889000" indent="-500063"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2pPr>
                <a:lvl3pPr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3pPr>
                <a:lvl4pPr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4pPr>
                <a:lvl5pPr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9pPr>
              </a:lstStyle>
              <a:p>
                <a:pPr algn="just" hangingPunct="1">
                  <a:lnSpc>
                    <a:spcPct val="100000"/>
                  </a:lnSpc>
                  <a:spcAft>
                    <a:spcPts val="600"/>
                  </a:spcAft>
                  <a:buSzPct val="45000"/>
                  <a:buFont typeface="Wingdings" panose="05000000000000000000" pitchFamily="2" charset="2"/>
                  <a:buChar char=""/>
                </a:pPr>
                <a:r>
                  <a:rPr lang="en-US" altLang="en-US" dirty="0" smtClean="0"/>
                  <a:t> After the Long Shutdown 1 (LS1), the LHC </a:t>
                </a:r>
                <a:r>
                  <a:rPr lang="en-US" altLang="en-US" dirty="0" smtClean="0"/>
                  <a:t>has started </a:t>
                </a:r>
                <a:r>
                  <a:rPr lang="en-US" altLang="en-US" dirty="0" smtClean="0"/>
                  <a:t>collecting </a:t>
                </a:r>
                <a:r>
                  <a:rPr lang="en-US" altLang="en-US" dirty="0" smtClean="0"/>
                  <a:t>data at 13 </a:t>
                </a:r>
                <a:r>
                  <a:rPr lang="en-US" altLang="en-US" dirty="0" err="1"/>
                  <a:t>TeV</a:t>
                </a:r>
                <a:r>
                  <a:rPr lang="en-US" altLang="en-US" dirty="0"/>
                  <a:t> </a:t>
                </a:r>
                <a:endParaRPr lang="en-US" altLang="en-US" dirty="0" smtClean="0"/>
              </a:p>
              <a:p>
                <a:pPr algn="just" hangingPunct="1">
                  <a:lnSpc>
                    <a:spcPct val="100000"/>
                  </a:lnSpc>
                  <a:spcAft>
                    <a:spcPts val="600"/>
                  </a:spcAft>
                  <a:buSzPct val="45000"/>
                  <a:buFont typeface="Wingdings" panose="05000000000000000000" pitchFamily="2" charset="2"/>
                  <a:buChar char=""/>
                </a:pPr>
                <a:endParaRPr lang="en-US" altLang="en-US" dirty="0"/>
              </a:p>
              <a:p>
                <a:pPr algn="just"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"/>
                </a:pPr>
                <a:r>
                  <a:rPr lang="en-US" altLang="en-US" dirty="0"/>
                  <a:t> Run 2 comes with some challenges… </a:t>
                </a:r>
              </a:p>
              <a:p>
                <a:pPr lvl="1" algn="just"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Ø"/>
                </a:pPr>
                <a:r>
                  <a:rPr lang="en-US" altLang="en-US" sz="1600" dirty="0"/>
                  <a:t>Higher pileup (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altLang="en-US" sz="1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16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</m:d>
                    <m:r>
                      <a:rPr lang="en-US" altLang="en-US" sz="1600" b="0" i="1" smtClean="0">
                        <a:latin typeface="Cambria Math" panose="02040503050406030204" pitchFamily="18" charset="0"/>
                      </a:rPr>
                      <m:t>=80</m:t>
                    </m:r>
                  </m:oMath>
                </a14:m>
                <a:r>
                  <a:rPr lang="en-US" altLang="en-US" sz="1600" dirty="0" smtClean="0"/>
                  <a:t> </a:t>
                </a:r>
                <a:r>
                  <a:rPr lang="en-US" altLang="en-US" sz="1600" dirty="0"/>
                  <a:t>used in projections)</a:t>
                </a:r>
              </a:p>
              <a:p>
                <a:pPr lvl="1" algn="just" hangingPunct="1">
                  <a:lnSpc>
                    <a:spcPct val="100000"/>
                  </a:lnSpc>
                  <a:spcAft>
                    <a:spcPts val="600"/>
                  </a:spcAft>
                  <a:buSzPct val="45000"/>
                  <a:buFont typeface="Wingdings" panose="05000000000000000000" pitchFamily="2" charset="2"/>
                  <a:buChar char="Ø"/>
                </a:pPr>
                <a:r>
                  <a:rPr lang="en-US" altLang="en-US" sz="1600" dirty="0"/>
                  <a:t>TRT </a:t>
                </a:r>
                <a:r>
                  <a:rPr lang="en-US" altLang="en-US" sz="1600" dirty="0" smtClean="0"/>
                  <a:t>conditions </a:t>
                </a:r>
                <a:r>
                  <a:rPr lang="en-US" altLang="en-US" sz="1600" dirty="0"/>
                  <a:t>(replace Xenon with Argon, </a:t>
                </a:r>
                <a:r>
                  <a:rPr lang="en-US" altLang="en-US" sz="1600" dirty="0" smtClean="0"/>
                  <a:t>impacts </a:t>
                </a:r>
                <a14:m>
                  <m:oMath xmlns:m="http://schemas.openxmlformats.org/officeDocument/2006/math">
                    <m:r>
                      <a:rPr lang="en-US" altLang="en-US" sz="1600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altLang="en-US" sz="16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en-US" sz="1600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altLang="en-US" sz="1600" dirty="0" smtClean="0"/>
                  <a:t> </a:t>
                </a:r>
                <a:r>
                  <a:rPr lang="en-US" altLang="en-US" sz="1600" dirty="0"/>
                  <a:t>ID</a:t>
                </a:r>
                <a:r>
                  <a:rPr lang="en-US" altLang="en-US" sz="1600" dirty="0" smtClean="0"/>
                  <a:t>)</a:t>
                </a:r>
              </a:p>
              <a:p>
                <a:pPr lvl="1" algn="just" hangingPunct="1">
                  <a:lnSpc>
                    <a:spcPct val="100000"/>
                  </a:lnSpc>
                  <a:spcAft>
                    <a:spcPts val="600"/>
                  </a:spcAft>
                  <a:buSzPct val="45000"/>
                  <a:buFont typeface="Wingdings" panose="05000000000000000000" pitchFamily="2" charset="2"/>
                  <a:buChar char="Ø"/>
                </a:pPr>
                <a:endParaRPr lang="en-US" altLang="en-US" sz="1600" dirty="0"/>
              </a:p>
              <a:p>
                <a:pPr algn="just"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"/>
                </a:pPr>
                <a:r>
                  <a:rPr lang="en-US" altLang="en-US" dirty="0"/>
                  <a:t> … but also improvements:</a:t>
                </a:r>
              </a:p>
              <a:p>
                <a:pPr lvl="1" algn="just"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Ø"/>
                </a:pPr>
                <a:r>
                  <a:rPr lang="en-US" altLang="en-US" sz="1600" dirty="0"/>
                  <a:t>Improved algorithms</a:t>
                </a:r>
                <a:r>
                  <a:rPr lang="en-US" altLang="en-US" sz="1600" dirty="0" smtClean="0"/>
                  <a:t>, </a:t>
                </a:r>
                <a:r>
                  <a:rPr lang="en-US" altLang="en-US" sz="1600" dirty="0"/>
                  <a:t>e.g. </a:t>
                </a:r>
                <a14:m>
                  <m:oMath xmlns:m="http://schemas.openxmlformats.org/officeDocument/2006/math">
                    <m:r>
                      <a:rPr lang="en-US" altLang="en-US" sz="1600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altLang="en-US" sz="16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en-US" sz="1600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altLang="en-US" sz="1600" dirty="0"/>
                  <a:t> LLH ID</a:t>
                </a:r>
                <a:r>
                  <a:rPr lang="en-US" altLang="en-US" sz="1600" dirty="0" smtClean="0"/>
                  <a:t>, </a:t>
                </a:r>
                <a14:m>
                  <m:oMath xmlns:m="http://schemas.openxmlformats.org/officeDocument/2006/math">
                    <m:r>
                      <a:rPr lang="en-US" altLang="en-US" sz="1600" b="0" i="1" smtClean="0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US" altLang="en-US" sz="1600" dirty="0" smtClean="0"/>
                  <a:t>  </a:t>
                </a:r>
                <a:r>
                  <a:rPr lang="en-US" altLang="en-US" sz="1600" dirty="0"/>
                  <a:t>substructure </a:t>
                </a:r>
              </a:p>
              <a:p>
                <a:pPr lvl="1" algn="just" hangingPunct="1">
                  <a:lnSpc>
                    <a:spcPct val="100000"/>
                  </a:lnSpc>
                  <a:spcAft>
                    <a:spcPts val="600"/>
                  </a:spcAft>
                  <a:buSzPct val="45000"/>
                  <a:buFont typeface="Wingdings" panose="05000000000000000000" pitchFamily="2" charset="2"/>
                  <a:buChar char="Ø"/>
                </a:pPr>
                <a:r>
                  <a:rPr lang="en-US" altLang="en-US" sz="1600" dirty="0" err="1" smtClean="0"/>
                  <a:t>Insertable</a:t>
                </a:r>
                <a:r>
                  <a:rPr lang="en-US" altLang="en-US" sz="1600" dirty="0" smtClean="0"/>
                  <a:t> b-layer (</a:t>
                </a:r>
                <a:r>
                  <a:rPr lang="en-US" altLang="en-US" sz="1600" dirty="0" smtClean="0"/>
                  <a:t>IBL)</a:t>
                </a:r>
                <a:endParaRPr lang="en-US" altLang="en-US" sz="1600" dirty="0" smtClean="0"/>
              </a:p>
              <a:p>
                <a:pPr lvl="1" algn="just" hangingPunct="1">
                  <a:lnSpc>
                    <a:spcPct val="100000"/>
                  </a:lnSpc>
                  <a:spcAft>
                    <a:spcPts val="600"/>
                  </a:spcAft>
                  <a:buSzPct val="45000"/>
                  <a:buFont typeface="Wingdings" panose="05000000000000000000" pitchFamily="2" charset="2"/>
                  <a:buChar char="Ø"/>
                </a:pPr>
                <a:endParaRPr lang="en-US" altLang="en-US" sz="1600" dirty="0"/>
              </a:p>
              <a:p>
                <a:pPr algn="just"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"/>
                </a:pPr>
                <a:r>
                  <a:rPr lang="en-US" altLang="en-US" dirty="0"/>
                  <a:t> Expect to collect 100 </a:t>
                </a:r>
                <a:r>
                  <a:rPr lang="en-US" altLang="en-US" dirty="0" smtClean="0"/>
                  <a:t>fb</a:t>
                </a:r>
                <a:r>
                  <a:rPr lang="en-US" altLang="en-US" baseline="30000" dirty="0" smtClean="0"/>
                  <a:t>-1</a:t>
                </a:r>
                <a:r>
                  <a:rPr lang="en-US" altLang="en-US" dirty="0" smtClean="0"/>
                  <a:t> </a:t>
                </a:r>
                <a:r>
                  <a:rPr lang="en-US" altLang="en-US" dirty="0"/>
                  <a:t>of data in Run 2 (~10 </a:t>
                </a:r>
                <a:r>
                  <a:rPr lang="en-US" altLang="en-US" dirty="0" smtClean="0"/>
                  <a:t>fb</a:t>
                </a:r>
                <a:r>
                  <a:rPr lang="en-US" altLang="en-US" baseline="30000" dirty="0" smtClean="0"/>
                  <a:t>-1</a:t>
                </a:r>
                <a:r>
                  <a:rPr lang="en-US" altLang="en-US" dirty="0" smtClean="0"/>
                  <a:t> </a:t>
                </a:r>
                <a:r>
                  <a:rPr lang="en-US" altLang="en-US" dirty="0"/>
                  <a:t>by end of 2015)</a:t>
                </a:r>
              </a:p>
            </p:txBody>
          </p:sp>
        </mc:Choice>
        <mc:Fallback>
          <p:sp>
            <p:nvSpPr>
              <p:cNvPr id="22533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8458" y="1145762"/>
                <a:ext cx="5106194" cy="4602163"/>
              </a:xfrm>
              <a:prstGeom prst="rect">
                <a:avLst/>
              </a:prstGeom>
              <a:blipFill rotWithShape="0">
                <a:blip r:embed="rId4"/>
                <a:stretch>
                  <a:fillRect t="-397" r="-95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538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13" y="115888"/>
            <a:ext cx="2108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2539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0731" y="1063643"/>
            <a:ext cx="3452811" cy="248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6680200" y="561975"/>
            <a:ext cx="990600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/>
            <a:r>
              <a:rPr lang="en-US" altLang="en-US"/>
              <a:t>2015?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en-US" smtClean="0"/>
              <a:t>Pedro de Bruin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altLang="en-US" smtClean="0"/>
              <a:t>General Exam - June 11th, 2015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01F5E28-9895-4004-9514-EC898DE66AAE}" type="slidenum">
              <a:rPr lang="en-US" altLang="en-US" smtClean="0"/>
              <a:pPr/>
              <a:t>22</a:t>
            </a:fld>
            <a:endParaRPr lang="en-US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274050" y="2064620"/>
            <a:ext cx="838200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2015?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35944" y="3630816"/>
            <a:ext cx="4082384" cy="2209597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3553" name="Rectangle 1"/>
              <p:cNvSpPr>
                <a:spLocks noChangeArrowheads="1"/>
              </p:cNvSpPr>
              <p:nvPr/>
            </p:nvSpPr>
            <p:spPr bwMode="auto">
              <a:xfrm>
                <a:off x="0" y="9525"/>
                <a:ext cx="9720263" cy="931863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91880" tIns="85680" rIns="99000" bIns="54000" anchor="ctr"/>
              <a:lstStyle>
                <a:lvl1pPr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1pPr>
                <a:lvl2pPr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2pPr>
                <a:lvl3pPr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3pPr>
                <a:lvl4pPr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4pPr>
                <a:lvl5pPr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9pPr>
              </a:lstStyle>
              <a:p>
                <a:pPr algn="ctr" hangingPunct="1"/>
                <a14:m>
                  <m:oMath xmlns:m="http://schemas.openxmlformats.org/officeDocument/2006/math">
                    <m:r>
                      <a:rPr lang="en-US" altLang="en-US" sz="32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altLang="en-US" sz="32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en-US" sz="3200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altLang="en-US" sz="32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en-US" sz="3200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en-US" sz="32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en-US" sz="3200" b="0" i="1" smtClean="0">
                        <a:latin typeface="Cambria Math" panose="02040503050406030204" pitchFamily="18" charset="0"/>
                      </a:rPr>
                      <m:t>𝜏𝜏</m:t>
                    </m:r>
                  </m:oMath>
                </a14:m>
                <a:r>
                  <a:rPr lang="en-US" altLang="en-US" sz="3200" dirty="0"/>
                  <a:t> in Run 2: outline</a:t>
                </a:r>
              </a:p>
            </p:txBody>
          </p:sp>
        </mc:Choice>
        <mc:Fallback xmlns="">
          <p:sp>
            <p:nvSpPr>
              <p:cNvPr id="23553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9525"/>
                <a:ext cx="9720263" cy="931863"/>
              </a:xfrm>
              <a:prstGeom prst="rect">
                <a:avLst/>
              </a:prstGeom>
              <a:blipFill rotWithShape="0">
                <a:blip r:embed="rId3"/>
                <a:stretch>
                  <a:fillRect b="-1290"/>
                </a:stretch>
              </a:blip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5903913"/>
            <a:ext cx="18288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440" rIns="90000" bIns="4500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 sz="1200" b="1"/>
              <a:t>Pedro Sales de Bruin</a:t>
            </a: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50" y="127000"/>
            <a:ext cx="16002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364331" y="1258887"/>
            <a:ext cx="8991600" cy="3962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0840" rIns="90000" bIns="45000"/>
          <a:lstStyle>
            <a:lvl1pPr marL="215900" indent="-215900"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marL="889000" indent="-500063"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r>
              <a:rPr lang="en-US" altLang="en-US" dirty="0" smtClean="0"/>
              <a:t>The analysis strategy in Run II is based on the Run I experience with a few changes: </a:t>
            </a:r>
          </a:p>
          <a:p>
            <a:pPr lvl="1"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Ø"/>
            </a:pPr>
            <a:r>
              <a:rPr lang="en-US" altLang="en-US" sz="1600" dirty="0" err="1" smtClean="0"/>
              <a:t>Leplep</a:t>
            </a:r>
            <a:r>
              <a:rPr lang="en-US" altLang="en-US" sz="1600" dirty="0" smtClean="0"/>
              <a:t> </a:t>
            </a:r>
            <a:r>
              <a:rPr lang="en-US" altLang="en-US" sz="1600" dirty="0" smtClean="0"/>
              <a:t>channel </a:t>
            </a:r>
            <a:r>
              <a:rPr lang="en-US" altLang="en-US" sz="1600" dirty="0" smtClean="0"/>
              <a:t>not yet considered, n</a:t>
            </a:r>
            <a:r>
              <a:rPr lang="en-US" altLang="en-US" sz="1600" dirty="0" smtClean="0"/>
              <a:t>o low mass region </a:t>
            </a:r>
          </a:p>
          <a:p>
            <a:pPr lvl="1"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Ø"/>
            </a:pPr>
            <a:r>
              <a:rPr lang="en-US" altLang="en-US" sz="1600" dirty="0" smtClean="0"/>
              <a:t>No </a:t>
            </a:r>
            <a:r>
              <a:rPr lang="en-US" altLang="en-US" sz="1600" dirty="0" smtClean="0"/>
              <a:t>b-tag/veto </a:t>
            </a:r>
            <a:r>
              <a:rPr lang="en-US" altLang="en-US" sz="1600" dirty="0" smtClean="0"/>
              <a:t>selections in </a:t>
            </a:r>
            <a:r>
              <a:rPr lang="en-US" altLang="en-US" sz="1600" dirty="0" smtClean="0"/>
              <a:t>place, </a:t>
            </a:r>
            <a:r>
              <a:rPr lang="en-US" altLang="en-US" sz="1600" dirty="0" smtClean="0"/>
              <a:t>but </a:t>
            </a:r>
            <a:r>
              <a:rPr lang="en-US" altLang="en-US" sz="1600" dirty="0" smtClean="0"/>
              <a:t>being studied</a:t>
            </a:r>
          </a:p>
          <a:p>
            <a:pPr lvl="1"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Ø"/>
            </a:pPr>
            <a:r>
              <a:rPr lang="en-US" altLang="en-US" sz="1600" dirty="0" smtClean="0"/>
              <a:t>No tau embedding </a:t>
            </a:r>
            <a:endParaRPr lang="en-US" altLang="en-US" dirty="0"/>
          </a:p>
          <a:p>
            <a:pPr algn="just" hangingPunct="1">
              <a:lnSpc>
                <a:spcPct val="100000"/>
              </a:lnSpc>
              <a:buClrTx/>
              <a:buSzTx/>
              <a:buFontTx/>
              <a:buNone/>
            </a:pPr>
            <a:endParaRPr lang="en-US" altLang="en-US" dirty="0" smtClean="0"/>
          </a:p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r>
              <a:rPr lang="en-US" altLang="en-US" dirty="0"/>
              <a:t> My work within this analysis:</a:t>
            </a:r>
          </a:p>
          <a:p>
            <a:pPr lvl="1"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Ø"/>
            </a:pPr>
            <a:r>
              <a:rPr lang="en-US" altLang="en-US" sz="1600" dirty="0"/>
              <a:t>Contribute to our </a:t>
            </a:r>
            <a:r>
              <a:rPr lang="en-US" altLang="en-US" sz="1600" dirty="0" err="1"/>
              <a:t>nTuple</a:t>
            </a:r>
            <a:r>
              <a:rPr lang="en-US" altLang="en-US" sz="1600" dirty="0"/>
              <a:t> framework (</a:t>
            </a:r>
            <a:r>
              <a:rPr lang="en-US" altLang="en-US" sz="1600" dirty="0" err="1"/>
              <a:t>xTauFramework</a:t>
            </a:r>
            <a:r>
              <a:rPr lang="en-US" altLang="en-US" sz="1600" dirty="0"/>
              <a:t>): CP recommendations, new variables and functions, debugging…</a:t>
            </a:r>
          </a:p>
          <a:p>
            <a:pPr lvl="1"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Ø"/>
            </a:pPr>
            <a:r>
              <a:rPr lang="en-US" altLang="en-US" sz="1600" dirty="0"/>
              <a:t>Lead </a:t>
            </a:r>
            <a:r>
              <a:rPr lang="en-US" altLang="en-US" sz="1600" dirty="0" err="1"/>
              <a:t>ntuplemaker</a:t>
            </a:r>
            <a:r>
              <a:rPr lang="en-US" altLang="en-US" sz="1600" dirty="0"/>
              <a:t> and developer of BSM </a:t>
            </a:r>
            <a:r>
              <a:rPr lang="en-US" altLang="en-US" sz="1600" dirty="0" err="1"/>
              <a:t>tautau</a:t>
            </a:r>
            <a:r>
              <a:rPr lang="en-US" altLang="en-US" sz="1600" dirty="0"/>
              <a:t> channel: </a:t>
            </a:r>
            <a:r>
              <a:rPr lang="en-US" altLang="en-US" sz="1600" dirty="0" smtClean="0"/>
              <a:t>implement </a:t>
            </a:r>
            <a:r>
              <a:rPr lang="en-US" altLang="en-US" sz="1600" dirty="0" err="1" smtClean="0"/>
              <a:t>lephad</a:t>
            </a:r>
            <a:r>
              <a:rPr lang="en-US" altLang="en-US" sz="1600" dirty="0" smtClean="0"/>
              <a:t> </a:t>
            </a:r>
            <a:r>
              <a:rPr lang="en-US" altLang="en-US" sz="1600" dirty="0"/>
              <a:t>object pre-selection and event </a:t>
            </a:r>
            <a:r>
              <a:rPr lang="en-US" altLang="en-US" sz="1600" dirty="0" smtClean="0"/>
              <a:t>selection, </a:t>
            </a:r>
            <a:r>
              <a:rPr lang="en-US" altLang="en-US" sz="1600" dirty="0"/>
              <a:t>keep our channel up to date with </a:t>
            </a:r>
            <a:r>
              <a:rPr lang="en-US" altLang="en-US" sz="1600" dirty="0" err="1"/>
              <a:t>xTauFW</a:t>
            </a:r>
            <a:r>
              <a:rPr lang="en-US" altLang="en-US" sz="1600" dirty="0"/>
              <a:t> developments, produce </a:t>
            </a:r>
            <a:r>
              <a:rPr lang="en-US" altLang="en-US" sz="1600" dirty="0" err="1"/>
              <a:t>ntuples</a:t>
            </a:r>
            <a:endParaRPr lang="en-US" altLang="en-US" sz="1600" dirty="0"/>
          </a:p>
          <a:p>
            <a:pPr lvl="1"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Ø"/>
            </a:pPr>
            <a:r>
              <a:rPr lang="en-US" altLang="en-US" sz="1600" dirty="0"/>
              <a:t>Do background </a:t>
            </a:r>
            <a:r>
              <a:rPr lang="en-US" altLang="en-US" sz="1600" dirty="0" smtClean="0"/>
              <a:t>estimation, selection </a:t>
            </a:r>
            <a:r>
              <a:rPr lang="en-US" altLang="en-US" sz="1600" dirty="0"/>
              <a:t>optimization, implement systematics and contribute to limits for </a:t>
            </a:r>
            <a:r>
              <a:rPr lang="en-US" altLang="en-US" sz="1600" dirty="0" err="1"/>
              <a:t>lephad</a:t>
            </a:r>
            <a:r>
              <a:rPr lang="en-US" altLang="en-US" sz="1600" dirty="0"/>
              <a:t> channel </a:t>
            </a:r>
          </a:p>
          <a:p>
            <a:pPr lvl="1"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Ø"/>
            </a:pPr>
            <a:r>
              <a:rPr lang="en-US" altLang="en-US" sz="1600" dirty="0" smtClean="0"/>
              <a:t>Compute </a:t>
            </a:r>
            <a:r>
              <a:rPr lang="en-US" altLang="en-US" sz="1600" dirty="0" err="1" smtClean="0"/>
              <a:t>W+Jets</a:t>
            </a:r>
            <a:r>
              <a:rPr lang="en-US" altLang="en-US" sz="1600" dirty="0" smtClean="0"/>
              <a:t> </a:t>
            </a:r>
            <a:r>
              <a:rPr lang="en-US" altLang="en-US" sz="1600" dirty="0"/>
              <a:t>fake </a:t>
            </a:r>
            <a:r>
              <a:rPr lang="en-US" altLang="en-US" sz="1600" dirty="0" smtClean="0"/>
              <a:t>factors</a:t>
            </a:r>
            <a:endParaRPr lang="en-US" altLang="en-US" dirty="0"/>
          </a:p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endParaRPr lang="en-US" altLang="en-US" dirty="0" smtClean="0"/>
          </a:p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endParaRPr lang="en-US" altLang="en-US" dirty="0" smtClean="0"/>
          </a:p>
          <a:p>
            <a:pPr marL="388937" lvl="1" indent="0" algn="just" hangingPunct="1">
              <a:lnSpc>
                <a:spcPct val="100000"/>
              </a:lnSpc>
              <a:buSzPct val="45000"/>
            </a:pPr>
            <a:endParaRPr lang="en-US" altLang="en-US" sz="1600" dirty="0"/>
          </a:p>
          <a:p>
            <a:pPr marL="388937" lvl="1" indent="0" algn="just" hangingPunct="1">
              <a:lnSpc>
                <a:spcPct val="100000"/>
              </a:lnSpc>
              <a:buSzPct val="45000"/>
            </a:pPr>
            <a:endParaRPr lang="en-US" altLang="en-US" sz="1600" dirty="0"/>
          </a:p>
          <a:p>
            <a:pPr marL="457200" indent="-284163" algn="just" hangingPunct="1">
              <a:lnSpc>
                <a:spcPct val="100000"/>
              </a:lnSpc>
              <a:buClrTx/>
              <a:buSzTx/>
              <a:buFontTx/>
              <a:buNone/>
            </a:pPr>
            <a:endParaRPr lang="en-US" altLang="en-US" dirty="0"/>
          </a:p>
          <a:p>
            <a:pPr marL="457200" indent="0" algn="just" hangingPunct="1">
              <a:lnSpc>
                <a:spcPct val="100000"/>
              </a:lnSpc>
              <a:buClrTx/>
              <a:buSzTx/>
              <a:buFontTx/>
              <a:buNone/>
            </a:pPr>
            <a:endParaRPr lang="en-US" altLang="en-US" dirty="0"/>
          </a:p>
        </p:txBody>
      </p:sp>
      <p:pic>
        <p:nvPicPr>
          <p:cNvPr id="23562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8" y="131763"/>
            <a:ext cx="2108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en-US" smtClean="0"/>
              <a:t>Pedro de Bruin</a:t>
            </a: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altLang="en-US" smtClean="0"/>
              <a:t>General Exam - June 11th, 2015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01F5E28-9895-4004-9514-EC898DE66AAE}" type="slidenum">
              <a:rPr lang="en-US" altLang="en-US" smtClean="0"/>
              <a:pPr/>
              <a:t>23</a:t>
            </a:fld>
            <a:endParaRPr lang="en-US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4577" name="Rectangle 1"/>
              <p:cNvSpPr>
                <a:spLocks noChangeArrowheads="1"/>
              </p:cNvSpPr>
              <p:nvPr/>
            </p:nvSpPr>
            <p:spPr bwMode="auto">
              <a:xfrm>
                <a:off x="0" y="9525"/>
                <a:ext cx="9720263" cy="931863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91880" tIns="85680" rIns="99000" bIns="54000" anchor="ctr"/>
              <a:lstStyle>
                <a:lvl1pPr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1pPr>
                <a:lvl2pPr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2pPr>
                <a:lvl3pPr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3pPr>
                <a:lvl4pPr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4pPr>
                <a:lvl5pPr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9pPr>
              </a:lstStyle>
              <a:p>
                <a:pPr algn="ctr" hangingPunct="1"/>
                <a14:m>
                  <m:oMath xmlns:m="http://schemas.openxmlformats.org/officeDocument/2006/math">
                    <m:r>
                      <a:rPr lang="en-US" altLang="en-US" sz="32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altLang="en-US" sz="32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en-US" sz="3200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altLang="en-US" sz="32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en-US" sz="3200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en-US" sz="32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en-US" sz="3200" b="0" i="1" smtClean="0">
                        <a:latin typeface="Cambria Math" panose="02040503050406030204" pitchFamily="18" charset="0"/>
                      </a:rPr>
                      <m:t>𝜏𝜏</m:t>
                    </m:r>
                  </m:oMath>
                </a14:m>
                <a:r>
                  <a:rPr lang="en-US" altLang="en-US" sz="3200" dirty="0" smtClean="0"/>
                  <a:t> </a:t>
                </a:r>
                <a:r>
                  <a:rPr lang="en-US" altLang="en-US" sz="3200" dirty="0"/>
                  <a:t>in Run 2</a:t>
                </a:r>
                <a:r>
                  <a:rPr lang="en-US" altLang="en-US" sz="3200" dirty="0" smtClean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32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altLang="en-US" sz="3200" b="0" i="1" smtClean="0">
                            <a:latin typeface="Cambria Math" panose="02040503050406030204" pitchFamily="18" charset="0"/>
                          </a:rPr>
                          <m:t>𝑙𝑒𝑝</m:t>
                        </m:r>
                      </m:sub>
                    </m:sSub>
                    <m:sSub>
                      <m:sSubPr>
                        <m:ctrlPr>
                          <a:rPr lang="en-US" altLang="en-US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32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altLang="en-US" sz="3200" b="0" i="1" smtClean="0">
                            <a:latin typeface="Cambria Math" panose="02040503050406030204" pitchFamily="18" charset="0"/>
                          </a:rPr>
                          <m:t>h𝑎𝑑</m:t>
                        </m:r>
                      </m:sub>
                    </m:sSub>
                  </m:oMath>
                </a14:m>
                <a:r>
                  <a:rPr lang="en-US" altLang="en-US" sz="3200" dirty="0" smtClean="0"/>
                  <a:t> </a:t>
                </a:r>
                <a:endParaRPr lang="en-US" altLang="en-US" sz="3200" dirty="0"/>
              </a:p>
            </p:txBody>
          </p:sp>
        </mc:Choice>
        <mc:Fallback xmlns="">
          <p:sp>
            <p:nvSpPr>
              <p:cNvPr id="24577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9525"/>
                <a:ext cx="9720263" cy="93186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0" y="5903913"/>
            <a:ext cx="18288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440" rIns="90000" bIns="4500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 sz="1200" b="1"/>
              <a:t>Pedro Sales de Bruin</a:t>
            </a: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50" y="127000"/>
            <a:ext cx="16002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582" name="Rectangle 6"/>
              <p:cNvSpPr>
                <a:spLocks noChangeArrowheads="1"/>
              </p:cNvSpPr>
              <p:nvPr/>
            </p:nvSpPr>
            <p:spPr bwMode="auto">
              <a:xfrm>
                <a:off x="364331" y="1191632"/>
                <a:ext cx="5257800" cy="44747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0" tIns="60840" rIns="90000" bIns="45000"/>
              <a:lstStyle>
                <a:lvl1pPr marL="215900" indent="-215900"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1pPr>
                <a:lvl2pPr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2pPr>
                <a:lvl3pPr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3pPr>
                <a:lvl4pPr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4pPr>
                <a:lvl5pPr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9pPr>
              </a:lstStyle>
              <a:p>
                <a:pPr algn="just"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"/>
                </a:pPr>
                <a:r>
                  <a:rPr lang="en-US" altLang="en-US" dirty="0" smtClean="0"/>
                  <a:t>We expect </a:t>
                </a:r>
                <a:r>
                  <a:rPr lang="en-US" altLang="en-US" dirty="0" err="1" smtClean="0"/>
                  <a:t>W+Jets</a:t>
                </a:r>
                <a:r>
                  <a:rPr lang="en-US" altLang="en-US" dirty="0" smtClean="0"/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en-US" i="1">
                        <a:latin typeface="Cambria Math" panose="02040503050406030204" pitchFamily="18" charset="0"/>
                      </a:rPr>
                      <m:t>Z</m:t>
                    </m:r>
                    <m:r>
                      <a:rPr lang="en-US" altLang="en-US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en-US" b="0" i="1" smtClean="0">
                        <a:latin typeface="Cambria Math" panose="02040503050406030204" pitchFamily="18" charset="0"/>
                      </a:rPr>
                      <m:t>𝜏𝜏</m:t>
                    </m:r>
                  </m:oMath>
                </a14:m>
                <a:r>
                  <a:rPr lang="en-US" altLang="en-US" dirty="0" smtClean="0"/>
                  <a:t>  to be major backgrounds for this channel</a:t>
                </a:r>
              </a:p>
              <a:p>
                <a:pPr algn="just"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"/>
                </a:pPr>
                <a:endParaRPr lang="en-US" altLang="en-US" dirty="0"/>
              </a:p>
              <a:p>
                <a:pPr algn="just"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"/>
                </a:pPr>
                <a:r>
                  <a:rPr lang="en-US" altLang="en-US" dirty="0" err="1" smtClean="0"/>
                  <a:t>W+Jets</a:t>
                </a:r>
                <a:r>
                  <a:rPr lang="en-US" altLang="en-US" dirty="0" smtClean="0"/>
                  <a:t> events have a true light lepton and a jet faking the tau. Use a </a:t>
                </a:r>
                <a:r>
                  <a:rPr lang="en-US" altLang="en-US" dirty="0" err="1" smtClean="0"/>
                  <a:t>W+Jets</a:t>
                </a:r>
                <a:r>
                  <a:rPr lang="en-US" altLang="en-US" dirty="0" smtClean="0"/>
                  <a:t> CR to compute jet</a:t>
                </a:r>
                <a14:m>
                  <m:oMath xmlns:m="http://schemas.openxmlformats.org/officeDocument/2006/math">
                    <m:r>
                      <a:rPr lang="en-US" altLang="en-US" b="0" i="1" dirty="0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en-US" b="0" i="1" dirty="0" smtClean="0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US" altLang="en-US" dirty="0" smtClean="0"/>
                  <a:t>fake factors. Use these in “Anti-tau” region (identical to SR but inverted tau ID cut). Estimation methods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en-US" i="1" smtClean="0">
                        <a:latin typeface="Cambria Math" panose="02040503050406030204" pitchFamily="18" charset="0"/>
                      </a:rPr>
                      <m:t>Z</m:t>
                    </m:r>
                    <m:r>
                      <a:rPr lang="en-US" altLang="en-US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en-US" b="0" i="1" smtClean="0">
                        <a:latin typeface="Cambria Math" panose="02040503050406030204" pitchFamily="18" charset="0"/>
                      </a:rPr>
                      <m:t>𝜏𝜏</m:t>
                    </m:r>
                  </m:oMath>
                </a14:m>
                <a:r>
                  <a:rPr lang="en-US" altLang="en-US" dirty="0" smtClean="0"/>
                  <a:t> being considered</a:t>
                </a:r>
              </a:p>
              <a:p>
                <a:pPr algn="just"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"/>
                </a:pPr>
                <a:endParaRPr lang="en-US" altLang="en-US" dirty="0"/>
              </a:p>
              <a:p>
                <a:pPr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"/>
                </a:pPr>
                <a:r>
                  <a:rPr lang="en-US" altLang="en-US" dirty="0" smtClean="0"/>
                  <a:t>Signal region selection is based in Run-I:</a:t>
                </a:r>
              </a:p>
              <a:p>
                <a:pPr marL="1257300" lvl="2" indent="-342900" hangingPunct="1">
                  <a:lnSpc>
                    <a:spcPct val="100000"/>
                  </a:lnSpc>
                  <a:buSzPct val="80000"/>
                  <a:buFont typeface="+mj-lt"/>
                  <a:buAutoNum type="arabicPeriod"/>
                </a:pPr>
                <a:r>
                  <a:rPr lang="en-US" altLang="en-US" sz="1400" dirty="0" smtClean="0"/>
                  <a:t>Single lepton triggers (OR)</a:t>
                </a:r>
              </a:p>
              <a:p>
                <a:pPr marL="1257300" lvl="2" indent="-342900" hangingPunct="1">
                  <a:lnSpc>
                    <a:spcPct val="100000"/>
                  </a:lnSpc>
                  <a:buSzPct val="80000"/>
                  <a:buFont typeface="+mj-lt"/>
                  <a:buAutoNum type="arabicPeriod"/>
                </a:pPr>
                <a:r>
                  <a:rPr lang="en-US" altLang="en-US" sz="1400" dirty="0" smtClean="0"/>
                  <a:t>Opposite Sign (OS); </a:t>
                </a:r>
              </a:p>
              <a:p>
                <a:pPr marL="1257300" lvl="2" indent="-342900" hangingPunct="1">
                  <a:lnSpc>
                    <a:spcPct val="100000"/>
                  </a:lnSpc>
                  <a:buSzPct val="80000"/>
                  <a:buFont typeface="+mj-lt"/>
                  <a:buAutoNum type="arabicPeriod"/>
                </a:pPr>
                <a:r>
                  <a:rPr lang="en-US" altLang="en-US" sz="1400" dirty="0" err="1" smtClean="0">
                    <a:solidFill>
                      <a:schemeClr val="tx1"/>
                    </a:solidFill>
                  </a:rPr>
                  <a:t>pT</a:t>
                </a:r>
                <a:r>
                  <a:rPr lang="en-US" altLang="en-US" sz="1400" dirty="0" smtClean="0">
                    <a:solidFill>
                      <a:schemeClr val="tx1"/>
                    </a:solidFill>
                  </a:rPr>
                  <a:t> cuts, ID/isolation</a:t>
                </a:r>
              </a:p>
              <a:p>
                <a:pPr marL="1257300" lvl="2" indent="-342900" hangingPunct="1">
                  <a:lnSpc>
                    <a:spcPct val="100000"/>
                  </a:lnSpc>
                  <a:buSzPct val="80000"/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en-US" sz="1400" b="0" i="0" smtClean="0">
                        <a:latin typeface="Cambria Math" panose="02040503050406030204" pitchFamily="18" charset="0"/>
                      </a:rPr>
                      <m:t>ΣΔ</m:t>
                    </m:r>
                    <m:r>
                      <a:rPr lang="en-US" altLang="en-US" sz="14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altLang="en-US" sz="1400" b="0" i="1" smtClean="0">
                        <a:latin typeface="Cambria Math" panose="02040503050406030204" pitchFamily="18" charset="0"/>
                      </a:rPr>
                      <m:t>&lt;3.3</m:t>
                    </m:r>
                  </m:oMath>
                </a14:m>
                <a:endParaRPr lang="en-US" altLang="en-US" sz="1400" b="0" dirty="0" smtClean="0"/>
              </a:p>
              <a:p>
                <a:pPr marL="1257300" lvl="2" indent="-342900" hangingPunct="1">
                  <a:lnSpc>
                    <a:spcPct val="100000"/>
                  </a:lnSpc>
                  <a:buSzPct val="80000"/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en-US" sz="14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altLang="en-US" sz="14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altLang="en-US" sz="1400" b="0" i="1" smtClean="0">
                        <a:latin typeface="Cambria Math" panose="02040503050406030204" pitchFamily="18" charset="0"/>
                      </a:rPr>
                      <m:t>&gt;2.4</m:t>
                    </m:r>
                  </m:oMath>
                </a14:m>
                <a:endParaRPr lang="en-US" altLang="en-US" sz="1400" dirty="0" smtClean="0"/>
              </a:p>
              <a:p>
                <a:pPr marL="1257300" lvl="2" indent="-342900" hangingPunct="1">
                  <a:lnSpc>
                    <a:spcPct val="100000"/>
                  </a:lnSpc>
                  <a:buSzPct val="80000"/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en-US" sz="1400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altLang="en-US" sz="1400" b="0" i="1" smtClean="0">
                        <a:latin typeface="Cambria Math" panose="02040503050406030204" pitchFamily="18" charset="0"/>
                      </a:rPr>
                      <m:t>&gt;45</m:t>
                    </m:r>
                  </m:oMath>
                </a14:m>
                <a:r>
                  <a:rPr lang="en-US" altLang="en-US" sz="1400" dirty="0" smtClean="0"/>
                  <a:t> GeV (might be replaced)</a:t>
                </a:r>
              </a:p>
              <a:p>
                <a:pPr algn="just"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"/>
                </a:pPr>
                <a:endParaRPr lang="en-US" altLang="en-US" dirty="0"/>
              </a:p>
            </p:txBody>
          </p:sp>
        </mc:Choice>
        <mc:Fallback>
          <p:sp>
            <p:nvSpPr>
              <p:cNvPr id="24582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4331" y="1191632"/>
                <a:ext cx="5257800" cy="4474737"/>
              </a:xfrm>
              <a:prstGeom prst="rect">
                <a:avLst/>
              </a:prstGeom>
              <a:blipFill rotWithShape="0">
                <a:blip r:embed="rId5"/>
                <a:stretch>
                  <a:fillRect t="-408" r="-104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586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8" y="131763"/>
            <a:ext cx="2108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en-US" smtClean="0"/>
              <a:t>Pedro de Bruin</a:t>
            </a: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altLang="en-US" smtClean="0"/>
              <a:t>General Exam - June 11th, 2015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01F5E28-9895-4004-9514-EC898DE66AAE}" type="slidenum">
              <a:rPr lang="en-US" altLang="en-US" smtClean="0"/>
              <a:pPr/>
              <a:t>24</a:t>
            </a:fld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71528" y="1019461"/>
            <a:ext cx="3185319" cy="238084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19825" y="3457696"/>
            <a:ext cx="3273425" cy="2372378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9525"/>
            <a:ext cx="9720263" cy="931863"/>
          </a:xfrm>
          <a:prstGeom prst="rect">
            <a:avLst/>
          </a:prstGeom>
          <a:solidFill>
            <a:srgbClr val="FFFF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1880" tIns="85680" rIns="99000" bIns="54000" anchor="ctr"/>
          <a:lstStyle>
            <a:lvl1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 sz="3600"/>
              <a:t>Run 2 analysis – fake factors</a:t>
            </a: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5903913"/>
            <a:ext cx="18288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440" rIns="90000" bIns="4500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 sz="1200" b="1"/>
              <a:t>Pedro Sales de Bruin</a:t>
            </a:r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50" y="127000"/>
            <a:ext cx="16002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629" name="Rectangle 5"/>
              <p:cNvSpPr>
                <a:spLocks noChangeArrowheads="1"/>
              </p:cNvSpPr>
              <p:nvPr/>
            </p:nvSpPr>
            <p:spPr bwMode="auto">
              <a:xfrm>
                <a:off x="355997" y="1084261"/>
                <a:ext cx="5918754" cy="49752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0" tIns="60840" rIns="90000" bIns="45000"/>
              <a:lstStyle>
                <a:lvl1pPr marL="215900" indent="-215900"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1pPr>
                <a:lvl2pPr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2pPr>
                <a:lvl3pPr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3pPr>
                <a:lvl4pPr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4pPr>
                <a:lvl5pPr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9pPr>
              </a:lstStyle>
              <a:p>
                <a:pPr algn="just"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"/>
                </a:pPr>
                <a:r>
                  <a:rPr lang="en-US" altLang="en-US" dirty="0"/>
                  <a:t>Because the jet to tau fake rate is not well </a:t>
                </a:r>
                <a:r>
                  <a:rPr lang="en-US" altLang="en-US" dirty="0" smtClean="0"/>
                  <a:t>simulated, we use fake factors to improve our estimate</a:t>
                </a:r>
                <a:endParaRPr lang="en-US" altLang="en-US" dirty="0"/>
              </a:p>
              <a:p>
                <a:pPr algn="just"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"/>
                </a:pPr>
                <a:endParaRPr lang="en-US" altLang="en-US" dirty="0" smtClean="0"/>
              </a:p>
              <a:p>
                <a:pPr algn="just"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"/>
                </a:pPr>
                <a:r>
                  <a:rPr lang="en-US" altLang="en-US" dirty="0" smtClean="0"/>
                  <a:t>A fake factor method is a data-driven procedure where you try to determine the misidentification rate of a certain background by calculating this rate in a fake-rich control region (CR). </a:t>
                </a:r>
                <a:endParaRPr lang="en-US" altLang="en-US" dirty="0"/>
              </a:p>
              <a:p>
                <a:pPr marL="0" indent="0" algn="just" hangingPunct="1">
                  <a:lnSpc>
                    <a:spcPct val="100000"/>
                  </a:lnSpc>
                  <a:buSzPct val="45000"/>
                </a:pPr>
                <a:endParaRPr lang="en-US" altLang="en-US" dirty="0"/>
              </a:p>
              <a:p>
                <a:pPr algn="just"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"/>
                </a:pPr>
                <a:r>
                  <a:rPr lang="en-US" altLang="en-US" dirty="0" err="1" smtClean="0"/>
                  <a:t>W+Jets</a:t>
                </a:r>
                <a:r>
                  <a:rPr lang="en-US" altLang="en-US" dirty="0" smtClean="0"/>
                  <a:t> CR </a:t>
                </a:r>
                <a:r>
                  <a:rPr lang="en-US" altLang="en-US" dirty="0" smtClean="0"/>
                  <a:t>has already been verified to have similar </a:t>
                </a:r>
                <a:r>
                  <a:rPr lang="en-US" altLang="en-US" dirty="0" smtClean="0"/>
                  <a:t>background composition to SR. </a:t>
                </a:r>
                <a:r>
                  <a:rPr lang="en-US" altLang="en-US" dirty="0" smtClean="0"/>
                  <a:t>The control region definition is:</a:t>
                </a:r>
                <a:endParaRPr lang="en-US" altLang="en-US" dirty="0" smtClean="0"/>
              </a:p>
              <a:p>
                <a:pPr marL="1257300" lvl="2" indent="-342900" algn="just" hangingPunct="1">
                  <a:lnSpc>
                    <a:spcPct val="100000"/>
                  </a:lnSpc>
                  <a:buSzPct val="80000"/>
                  <a:buFont typeface="+mj-lt"/>
                  <a:buAutoNum type="arabicPeriod"/>
                </a:pPr>
                <a:r>
                  <a:rPr lang="en-US" altLang="en-US" sz="1400" dirty="0" smtClean="0"/>
                  <a:t>Single lepton triggers (OR)</a:t>
                </a:r>
              </a:p>
              <a:p>
                <a:pPr marL="1257300" lvl="2" indent="-342900" algn="just" hangingPunct="1">
                  <a:lnSpc>
                    <a:spcPct val="100000"/>
                  </a:lnSpc>
                  <a:buSzPct val="80000"/>
                  <a:buFont typeface="+mj-lt"/>
                  <a:buAutoNum type="arabicPeriod"/>
                </a:pPr>
                <a:r>
                  <a:rPr lang="en-US" altLang="en-US" sz="1400" dirty="0" smtClean="0"/>
                  <a:t>Opposite Sign (OS); </a:t>
                </a:r>
                <a:r>
                  <a:rPr lang="en-US" altLang="en-US" sz="1400" dirty="0" err="1" smtClean="0"/>
                  <a:t>pT</a:t>
                </a:r>
                <a:r>
                  <a:rPr lang="en-US" altLang="en-US" sz="1400" dirty="0" smtClean="0"/>
                  <a:t> cuts and ID/isolation as in signal region (SR)</a:t>
                </a:r>
              </a:p>
              <a:p>
                <a:pPr marL="1257300" lvl="2" indent="-342900" algn="just" hangingPunct="1">
                  <a:lnSpc>
                    <a:spcPct val="100000"/>
                  </a:lnSpc>
                  <a:buSzPct val="80000"/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en-US" sz="1400" b="0" i="0" smtClean="0">
                        <a:latin typeface="Cambria Math" panose="02040503050406030204" pitchFamily="18" charset="0"/>
                      </a:rPr>
                      <m:t>ΣΔ</m:t>
                    </m:r>
                    <m:r>
                      <a:rPr lang="en-US" altLang="en-US" sz="14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altLang="en-US" sz="1400" b="0" i="1" smtClean="0">
                        <a:latin typeface="Cambria Math" panose="02040503050406030204" pitchFamily="18" charset="0"/>
                      </a:rPr>
                      <m:t>&gt;3.3</m:t>
                    </m:r>
                  </m:oMath>
                </a14:m>
                <a:r>
                  <a:rPr lang="en-US" altLang="en-US" sz="1400" b="0" dirty="0" smtClean="0"/>
                  <a:t> (orthogonal to SR)</a:t>
                </a:r>
              </a:p>
              <a:p>
                <a:pPr marL="1257300" lvl="2" indent="-342900" algn="just" hangingPunct="1">
                  <a:lnSpc>
                    <a:spcPct val="100000"/>
                  </a:lnSpc>
                  <a:buSzPct val="80000"/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en-US" sz="14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altLang="en-US" sz="14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altLang="en-US" sz="1400" b="0" i="1" smtClean="0">
                        <a:latin typeface="Cambria Math" panose="02040503050406030204" pitchFamily="18" charset="0"/>
                      </a:rPr>
                      <m:t>&gt;2.4</m:t>
                    </m:r>
                  </m:oMath>
                </a14:m>
                <a:r>
                  <a:rPr lang="en-US" altLang="en-US" sz="1400" dirty="0" smtClean="0"/>
                  <a:t> (as in SR)</a:t>
                </a:r>
              </a:p>
              <a:p>
                <a:pPr marL="1257300" lvl="2" indent="-342900" algn="just" hangingPunct="1">
                  <a:lnSpc>
                    <a:spcPct val="100000"/>
                  </a:lnSpc>
                  <a:buSzPct val="80000"/>
                  <a:buFont typeface="+mj-lt"/>
                  <a:buAutoNum type="arabi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altLang="en-US" sz="1400" b="0" i="1" smtClean="0">
                        <a:latin typeface="Cambria Math" panose="02040503050406030204" pitchFamily="18" charset="0"/>
                      </a:rPr>
                      <m:t>&gt;60</m:t>
                    </m:r>
                  </m:oMath>
                </a14:m>
                <a:r>
                  <a:rPr lang="en-US" altLang="en-US" sz="1400" dirty="0" smtClean="0"/>
                  <a:t> GeV</a:t>
                </a:r>
              </a:p>
            </p:txBody>
          </p:sp>
        </mc:Choice>
        <mc:Fallback>
          <p:sp>
            <p:nvSpPr>
              <p:cNvPr id="26629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5997" y="1084261"/>
                <a:ext cx="5918754" cy="4975226"/>
              </a:xfrm>
              <a:prstGeom prst="rect">
                <a:avLst/>
              </a:prstGeom>
              <a:blipFill rotWithShape="0">
                <a:blip r:embed="rId4"/>
                <a:stretch>
                  <a:fillRect t="-368" r="-92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en-US" smtClean="0"/>
              <a:t>Pedro de Bruin</a:t>
            </a: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altLang="en-US" smtClean="0"/>
              <a:t>General Exam - June 11th, 2015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01F5E28-9895-4004-9514-EC898DE66AAE}" type="slidenum">
              <a:rPr lang="en-US" altLang="en-US" smtClean="0"/>
              <a:pPr/>
              <a:t>25</a:t>
            </a:fld>
            <a:endParaRPr lang="en-US" alt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r="50606"/>
          <a:stretch/>
        </p:blipFill>
        <p:spPr>
          <a:xfrm>
            <a:off x="6382575" y="1061552"/>
            <a:ext cx="3049556" cy="236109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89858" y="3224223"/>
            <a:ext cx="2438400" cy="264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sOverA</a:t>
            </a:r>
            <a:r>
              <a:rPr lang="en-US" sz="1200" dirty="0" smtClean="0"/>
              <a:t> = signal / </a:t>
            </a:r>
            <a:r>
              <a:rPr lang="en-US" sz="1200" dirty="0" err="1" smtClean="0"/>
              <a:t>AntiTau</a:t>
            </a:r>
            <a:r>
              <a:rPr lang="en-US" sz="1200" dirty="0" smtClean="0"/>
              <a:t> region</a:t>
            </a:r>
            <a:endParaRPr lang="en-US" sz="12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29047" y="3531400"/>
            <a:ext cx="3156612" cy="229578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331" y="2253230"/>
            <a:ext cx="9043563" cy="880467"/>
          </a:xfrm>
          <a:prstGeom prst="rect">
            <a:avLst/>
          </a:prstGeom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9525"/>
            <a:ext cx="9720263" cy="931863"/>
          </a:xfrm>
          <a:prstGeom prst="rect">
            <a:avLst/>
          </a:prstGeom>
          <a:solidFill>
            <a:srgbClr val="FFFF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1880" tIns="85680" rIns="99000" bIns="54000" anchor="ctr"/>
          <a:lstStyle>
            <a:lvl1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 sz="3600" dirty="0"/>
              <a:t>Run 2 analysis – </a:t>
            </a:r>
            <a:r>
              <a:rPr lang="en-US" altLang="en-US" sz="3600" dirty="0" err="1" smtClean="0"/>
              <a:t>Cutflows</a:t>
            </a:r>
            <a:endParaRPr lang="en-US" altLang="en-US" sz="3600" dirty="0"/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5903913"/>
            <a:ext cx="18288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440" rIns="90000" bIns="4500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 sz="1200" b="1"/>
              <a:t>Pedro Sales de Bruin</a:t>
            </a:r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50" y="127000"/>
            <a:ext cx="16002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en-US" smtClean="0"/>
              <a:t>Pedro de Bruin</a:t>
            </a: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altLang="en-US" smtClean="0"/>
              <a:t>General Exam - June 11th, 2015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01F5E28-9895-4004-9514-EC898DE66AAE}" type="slidenum">
              <a:rPr lang="en-US" altLang="en-US" smtClean="0"/>
              <a:pPr/>
              <a:t>26</a:t>
            </a:fld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331" y="1335087"/>
            <a:ext cx="9043563" cy="87625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364331" y="982308"/>
                <a:ext cx="2057400" cy="3213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𝑒</m:t>
                    </m:r>
                    <m:sSub>
                      <m:sSubPr>
                        <m:ctrlPr>
                          <a:rPr lang="en-US" sz="1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dirty="0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1600" b="0" i="1" dirty="0" smtClean="0">
                            <a:latin typeface="Cambria Math" panose="02040503050406030204" pitchFamily="18" charset="0"/>
                          </a:rPr>
                          <m:t>h𝑎𝑑</m:t>
                        </m:r>
                      </m:sub>
                    </m:sSub>
                  </m:oMath>
                </a14:m>
                <a:r>
                  <a:rPr lang="en-US" sz="1600" dirty="0" smtClean="0"/>
                  <a:t> channel</a:t>
                </a:r>
                <a:endParaRPr lang="en-US" sz="16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331" y="982308"/>
                <a:ext cx="2057400" cy="321306"/>
              </a:xfrm>
              <a:prstGeom prst="rect">
                <a:avLst/>
              </a:prstGeom>
              <a:blipFill rotWithShape="0">
                <a:blip r:embed="rId6"/>
                <a:stretch>
                  <a:fillRect t="-9434" b="-245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364331" y="3240087"/>
                <a:ext cx="2057400" cy="3213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𝜇</m:t>
                    </m:r>
                    <m:sSub>
                      <m:sSubPr>
                        <m:ctrlPr>
                          <a:rPr lang="en-US" sz="1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dirty="0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1600" b="0" i="1" dirty="0" smtClean="0">
                            <a:latin typeface="Cambria Math" panose="02040503050406030204" pitchFamily="18" charset="0"/>
                          </a:rPr>
                          <m:t>h𝑎𝑑</m:t>
                        </m:r>
                      </m:sub>
                    </m:sSub>
                  </m:oMath>
                </a14:m>
                <a:r>
                  <a:rPr lang="en-US" sz="1600" dirty="0" smtClean="0"/>
                  <a:t> channel</a:t>
                </a:r>
                <a:endParaRPr lang="en-US" sz="1600" dirty="0"/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331" y="3240087"/>
                <a:ext cx="2057400" cy="321306"/>
              </a:xfrm>
              <a:prstGeom prst="rect">
                <a:avLst/>
              </a:prstGeom>
              <a:blipFill rotWithShape="0">
                <a:blip r:embed="rId7"/>
                <a:stretch>
                  <a:fillRect t="-9615" b="-269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4331" y="3630151"/>
            <a:ext cx="9043563" cy="83698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545931" y="5587391"/>
            <a:ext cx="4495800" cy="292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Luminosity scaled to 2 fb</a:t>
            </a:r>
            <a:r>
              <a:rPr lang="en-US" sz="1400" baseline="30000" dirty="0" smtClean="0"/>
              <a:t>-1 </a:t>
            </a:r>
            <a:r>
              <a:rPr lang="en-US" sz="1400" dirty="0" smtClean="0"/>
              <a:t>. Signal </a:t>
            </a:r>
            <a:r>
              <a:rPr lang="en-US" sz="1400" dirty="0" err="1" smtClean="0"/>
              <a:t>xs</a:t>
            </a:r>
            <a:r>
              <a:rPr lang="en-US" sz="1400" dirty="0" smtClean="0"/>
              <a:t> set to 1 pb</a:t>
            </a:r>
            <a:r>
              <a:rPr lang="en-US" sz="1400" baseline="30000" dirty="0" smtClean="0"/>
              <a:t>-1</a:t>
            </a:r>
            <a:endParaRPr lang="en-US" sz="14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4331" y="4570209"/>
            <a:ext cx="9043563" cy="851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8648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9525"/>
            <a:ext cx="9720263" cy="931863"/>
          </a:xfrm>
          <a:prstGeom prst="rect">
            <a:avLst/>
          </a:prstGeom>
          <a:solidFill>
            <a:srgbClr val="FFFF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1880" tIns="85680" rIns="99000" bIns="54000" anchor="ctr"/>
          <a:lstStyle>
            <a:lvl1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 sz="3200" dirty="0"/>
              <a:t>Run 2 analysis – </a:t>
            </a:r>
            <a:r>
              <a:rPr lang="en-US" altLang="en-US" sz="3200" dirty="0" smtClean="0"/>
              <a:t>Fake composition</a:t>
            </a:r>
            <a:endParaRPr lang="en-US" altLang="en-US" sz="3200" dirty="0"/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5903913"/>
            <a:ext cx="18288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440" rIns="90000" bIns="4500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 sz="1200" b="1"/>
              <a:t>Pedro Sales de Bruin</a:t>
            </a:r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50" y="127000"/>
            <a:ext cx="16002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en-US" smtClean="0"/>
              <a:t>Pedro de Bruin</a:t>
            </a: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altLang="en-US" smtClean="0"/>
              <a:t>General Exam - June 11th, 2015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01F5E28-9895-4004-9514-EC898DE66AAE}" type="slidenum">
              <a:rPr lang="en-US" altLang="en-US" smtClean="0"/>
              <a:pPr/>
              <a:t>27</a:t>
            </a:fld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t="11409"/>
          <a:stretch/>
        </p:blipFill>
        <p:spPr>
          <a:xfrm>
            <a:off x="843498" y="981075"/>
            <a:ext cx="8033265" cy="386374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3563" y="4959348"/>
            <a:ext cx="8686800" cy="8652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Important to understand your sources of background. Also, we can use </a:t>
            </a:r>
            <a:r>
              <a:rPr lang="en-US" dirty="0"/>
              <a:t>truth information from simulated </a:t>
            </a:r>
            <a:r>
              <a:rPr lang="en-US" dirty="0" smtClean="0"/>
              <a:t>samples to check that our background flavor compositions in control regions are similar to those found in the signal region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8554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9525"/>
            <a:ext cx="9720263" cy="931863"/>
          </a:xfrm>
          <a:prstGeom prst="rect">
            <a:avLst/>
          </a:prstGeom>
          <a:solidFill>
            <a:srgbClr val="FFFF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1880" tIns="85680" rIns="99000" bIns="54000" anchor="ctr"/>
          <a:lstStyle>
            <a:lvl1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 sz="3200" dirty="0"/>
              <a:t>Run 2 analysis – </a:t>
            </a:r>
            <a:r>
              <a:rPr lang="en-US" altLang="en-US" sz="3200" dirty="0" smtClean="0"/>
              <a:t>Selection study</a:t>
            </a:r>
            <a:endParaRPr lang="en-US" altLang="en-US" sz="3200" dirty="0"/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5903913"/>
            <a:ext cx="18288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440" rIns="90000" bIns="4500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 sz="1200" b="1"/>
              <a:t>Pedro Sales de Bruin</a:t>
            </a:r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50" y="127000"/>
            <a:ext cx="16002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en-US" smtClean="0"/>
              <a:t>Pedro de Bruin</a:t>
            </a: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altLang="en-US" smtClean="0"/>
              <a:t>General Exam - June 11th, 2015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01F5E28-9895-4004-9514-EC898DE66AAE}" type="slidenum">
              <a:rPr lang="en-US" altLang="en-US" smtClean="0"/>
              <a:pPr/>
              <a:t>28</a:t>
            </a:fld>
            <a:endParaRPr lang="en-US" altLang="en-US"/>
          </a:p>
        </p:txBody>
      </p:sp>
      <p:sp>
        <p:nvSpPr>
          <p:cNvPr id="6" name="TextBox 5"/>
          <p:cNvSpPr txBox="1"/>
          <p:nvPr/>
        </p:nvSpPr>
        <p:spPr>
          <a:xfrm>
            <a:off x="357354" y="1183099"/>
            <a:ext cx="8763000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We’re constantly trying to optimize our selection aiming at improved sensitivity, better MC/data modelling, higher statistics, etc..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/>
              <p:nvPr/>
            </p:nvSpPr>
            <p:spPr>
              <a:xfrm>
                <a:off x="357354" y="1834985"/>
                <a:ext cx="5372100" cy="1895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We’ve found that a transverse mass cut can replace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ΣΔ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dirty="0" smtClean="0"/>
                  <a:t> cuts with nearly no cost to sensitivity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endParaRPr lang="en-US" dirty="0" smtClean="0"/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Another example is a study we did to see if </a:t>
                </a:r>
                <a:r>
                  <a:rPr lang="en-US" dirty="0" err="1" smtClean="0"/>
                  <a:t>cutflow</a:t>
                </a:r>
                <a:r>
                  <a:rPr lang="en-US" dirty="0" smtClean="0"/>
                  <a:t> is less efficient for 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 smtClean="0"/>
                  <a:t> (acceptance at high mass lower than expected</a:t>
                </a:r>
                <a:endParaRPr lang="en-US" dirty="0"/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354" y="1834985"/>
                <a:ext cx="5372100" cy="1895775"/>
              </a:xfrm>
              <a:prstGeom prst="rect">
                <a:avLst/>
              </a:prstGeom>
              <a:blipFill rotWithShape="0">
                <a:blip r:embed="rId4"/>
                <a:stretch>
                  <a:fillRect l="-795" t="-2572" r="-908" b="-41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36121" y="1880961"/>
            <a:ext cx="3584142" cy="329594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67580" y="3735640"/>
            <a:ext cx="2762442" cy="215056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51452" y="3815851"/>
            <a:ext cx="2919246" cy="1122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Lower acceptance at high mass is due to reconstruction efficiency only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 bwMode="auto">
          <a:xfrm flipV="1">
            <a:off x="2351535" y="4685128"/>
            <a:ext cx="962025" cy="404653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TextBox 17"/>
          <p:cNvSpPr txBox="1"/>
          <p:nvPr/>
        </p:nvSpPr>
        <p:spPr>
          <a:xfrm>
            <a:off x="1213912" y="5153229"/>
            <a:ext cx="2070279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</a:t>
            </a:r>
            <a:r>
              <a:rPr lang="en-US" dirty="0" err="1" smtClean="0"/>
              <a:t>pT</a:t>
            </a:r>
            <a:r>
              <a:rPr lang="en-US" dirty="0"/>
              <a:t> </a:t>
            </a:r>
            <a:r>
              <a:rPr lang="en-US" dirty="0" smtClean="0"/>
              <a:t>bias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06964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4577" name="Rectangle 1"/>
              <p:cNvSpPr>
                <a:spLocks noChangeArrowheads="1"/>
              </p:cNvSpPr>
              <p:nvPr/>
            </p:nvSpPr>
            <p:spPr bwMode="auto">
              <a:xfrm>
                <a:off x="0" y="9525"/>
                <a:ext cx="9720263" cy="931863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91880" tIns="85680" rIns="99000" bIns="54000" anchor="ctr"/>
              <a:lstStyle>
                <a:lvl1pPr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1pPr>
                <a:lvl2pPr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2pPr>
                <a:lvl3pPr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3pPr>
                <a:lvl4pPr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4pPr>
                <a:lvl5pPr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9pPr>
              </a:lstStyle>
              <a:p>
                <a:pPr algn="ctr" hangingPunct="1"/>
                <a14:m>
                  <m:oMath xmlns:m="http://schemas.openxmlformats.org/officeDocument/2006/math">
                    <m:r>
                      <a:rPr lang="en-US" altLang="en-US" sz="32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altLang="en-US" sz="32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en-US" sz="3200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altLang="en-US" sz="32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en-US" sz="3200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en-US" sz="32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en-US" sz="3200" b="0" i="1" smtClean="0">
                        <a:latin typeface="Cambria Math" panose="02040503050406030204" pitchFamily="18" charset="0"/>
                      </a:rPr>
                      <m:t>𝜏𝜏</m:t>
                    </m:r>
                  </m:oMath>
                </a14:m>
                <a:r>
                  <a:rPr lang="en-US" altLang="en-US" sz="3200" dirty="0" smtClean="0"/>
                  <a:t> </a:t>
                </a:r>
                <a:r>
                  <a:rPr lang="en-US" altLang="en-US" sz="3200" dirty="0"/>
                  <a:t>in Run 2</a:t>
                </a:r>
                <a:r>
                  <a:rPr lang="en-US" altLang="en-US" sz="3200" dirty="0" smtClean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32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altLang="en-US" sz="3200" b="0" i="1" smtClean="0">
                            <a:latin typeface="Cambria Math" panose="02040503050406030204" pitchFamily="18" charset="0"/>
                          </a:rPr>
                          <m:t>h𝑎𝑑</m:t>
                        </m:r>
                      </m:sub>
                    </m:sSub>
                    <m:sSub>
                      <m:sSubPr>
                        <m:ctrlPr>
                          <a:rPr lang="en-US" altLang="en-US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32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altLang="en-US" sz="3200" b="0" i="1" smtClean="0">
                            <a:latin typeface="Cambria Math" panose="02040503050406030204" pitchFamily="18" charset="0"/>
                          </a:rPr>
                          <m:t>h𝑎𝑑</m:t>
                        </m:r>
                      </m:sub>
                    </m:sSub>
                  </m:oMath>
                </a14:m>
                <a:r>
                  <a:rPr lang="en-US" altLang="en-US" sz="3200" dirty="0" smtClean="0"/>
                  <a:t> </a:t>
                </a:r>
                <a:endParaRPr lang="en-US" altLang="en-US" sz="3200" dirty="0"/>
              </a:p>
            </p:txBody>
          </p:sp>
        </mc:Choice>
        <mc:Fallback xmlns="">
          <p:sp>
            <p:nvSpPr>
              <p:cNvPr id="24577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9525"/>
                <a:ext cx="9720263" cy="931863"/>
              </a:xfrm>
              <a:prstGeom prst="rect">
                <a:avLst/>
              </a:prstGeom>
              <a:blipFill rotWithShape="0">
                <a:blip r:embed="rId3"/>
                <a:stretch>
                  <a:fillRect b="-1290"/>
                </a:stretch>
              </a:blip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0" y="5903913"/>
            <a:ext cx="18288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440" rIns="90000" bIns="4500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 sz="1200" b="1"/>
              <a:t>Pedro Sales de Bruin</a:t>
            </a: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50" y="127000"/>
            <a:ext cx="16002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516731" y="1106487"/>
            <a:ext cx="8534400" cy="2036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0840" rIns="90000" bIns="45000"/>
          <a:lstStyle>
            <a:lvl1pPr marL="215900" indent="-215900"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r>
              <a:rPr lang="en-US" altLang="en-US" dirty="0" smtClean="0"/>
              <a:t>Most sensitive channel in high mass. </a:t>
            </a:r>
          </a:p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endParaRPr lang="en-US" altLang="en-US" dirty="0" smtClean="0"/>
          </a:p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r>
              <a:rPr lang="en-US" altLang="en-US" dirty="0" smtClean="0"/>
              <a:t>Analyzers have run a successful acceptance challenge, estimated and studied </a:t>
            </a:r>
            <a:r>
              <a:rPr lang="en-US" altLang="en-US" dirty="0" smtClean="0"/>
              <a:t>backgrounds</a:t>
            </a:r>
            <a:r>
              <a:rPr lang="en-US" altLang="en-US" dirty="0" smtClean="0"/>
              <a:t>, defined BSM-specific </a:t>
            </a:r>
            <a:r>
              <a:rPr lang="en-US" altLang="en-US" dirty="0" err="1" smtClean="0"/>
              <a:t>hadhad</a:t>
            </a:r>
            <a:r>
              <a:rPr lang="en-US" altLang="en-US" dirty="0" smtClean="0"/>
              <a:t> derivation and more, but…</a:t>
            </a:r>
          </a:p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endParaRPr lang="en-US" altLang="en-US" dirty="0"/>
          </a:p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r>
              <a:rPr lang="en-US" altLang="en-US" dirty="0" smtClean="0"/>
              <a:t>…the very important multi-jet background is difficult to estimate due to not enough MC statistics. </a:t>
            </a:r>
          </a:p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endParaRPr lang="en-US" altLang="en-US" dirty="0"/>
          </a:p>
          <a:p>
            <a:pPr marL="0" indent="0" algn="just" hangingPunct="1">
              <a:lnSpc>
                <a:spcPct val="100000"/>
              </a:lnSpc>
              <a:buSzPct val="45000"/>
            </a:pPr>
            <a:endParaRPr lang="en-US" altLang="en-US" dirty="0"/>
          </a:p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endParaRPr lang="en-US" altLang="en-US" dirty="0"/>
          </a:p>
        </p:txBody>
      </p:sp>
      <p:pic>
        <p:nvPicPr>
          <p:cNvPr id="24586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8" y="131763"/>
            <a:ext cx="2108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en-US" smtClean="0"/>
              <a:t>Pedro de Bruin</a:t>
            </a: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altLang="en-US" smtClean="0"/>
              <a:t>General Exam - June 11th, 2015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01F5E28-9895-4004-9514-EC898DE66AAE}" type="slidenum">
              <a:rPr lang="en-US" altLang="en-US" smtClean="0"/>
              <a:pPr/>
              <a:t>29</a:t>
            </a:fld>
            <a:endParaRPr lang="en-US" alt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79331" y="3394405"/>
            <a:ext cx="3277117" cy="236980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16731" y="3386467"/>
                <a:ext cx="5257800" cy="24110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Single Tau trigger is priority for Run-II. Di-tau trigger category being considered, </a:t>
                </a:r>
                <a:r>
                  <a:rPr lang="en-US" dirty="0" err="1" smtClean="0"/>
                  <a:t>cutflows</a:t>
                </a:r>
                <a:r>
                  <a:rPr lang="en-US" dirty="0" smtClean="0"/>
                  <a:t> have been studied.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Selection (STT):</a:t>
                </a:r>
              </a:p>
              <a:p>
                <a:pPr marL="1028700" lvl="1">
                  <a:buFontTx/>
                  <a:buChar char="-"/>
                </a:pPr>
                <a:r>
                  <a:rPr lang="en-US" dirty="0" smtClean="0"/>
                  <a:t>2 OS </a:t>
                </a:r>
                <a:r>
                  <a:rPr lang="en-US" dirty="0" err="1" smtClean="0"/>
                  <a:t>taus</a:t>
                </a:r>
                <a:r>
                  <a:rPr lang="en-US" dirty="0" smtClean="0"/>
                  <a:t>, lepton veto</a:t>
                </a:r>
              </a:p>
              <a:p>
                <a:pPr marL="1028700" lvl="1">
                  <a:buFontTx/>
                  <a:buChar char="-"/>
                </a:pPr>
                <a:r>
                  <a:rPr lang="en-US" dirty="0" smtClean="0"/>
                  <a:t>Leading tau </a:t>
                </a:r>
                <a:r>
                  <a:rPr lang="en-US" dirty="0" err="1" smtClean="0"/>
                  <a:t>pT</a:t>
                </a:r>
                <a:r>
                  <a:rPr lang="en-US" dirty="0" smtClean="0"/>
                  <a:t> &gt; 150 GeV, medium ID</a:t>
                </a:r>
              </a:p>
              <a:p>
                <a:pPr marL="1028700" lvl="1">
                  <a:buFontTx/>
                  <a:buChar char="-"/>
                </a:pPr>
                <a:r>
                  <a:rPr lang="en-US" dirty="0" smtClean="0"/>
                  <a:t>Sub-leading tau </a:t>
                </a:r>
                <a:r>
                  <a:rPr lang="en-US" dirty="0" err="1" smtClean="0"/>
                  <a:t>pT</a:t>
                </a:r>
                <a:r>
                  <a:rPr lang="en-US" dirty="0" smtClean="0"/>
                  <a:t> &gt; 50 GeV, loose ID</a:t>
                </a:r>
              </a:p>
              <a:p>
                <a:pPr marL="1028700" lvl="1">
                  <a:buFontTx/>
                  <a:buChar char="-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𝜙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𝑙𝑒𝑎𝑑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𝑠𝑢𝑏𝑙𝑒𝑎𝑑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&gt;2.7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731" y="3386467"/>
                <a:ext cx="5257800" cy="2411045"/>
              </a:xfrm>
              <a:prstGeom prst="rect">
                <a:avLst/>
              </a:prstGeom>
              <a:blipFill rotWithShape="0">
                <a:blip r:embed="rId7"/>
                <a:stretch>
                  <a:fillRect l="-812" t="-2278" b="-27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016299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9525"/>
            <a:ext cx="9720263" cy="931863"/>
          </a:xfrm>
          <a:prstGeom prst="rect">
            <a:avLst/>
          </a:prstGeom>
          <a:solidFill>
            <a:srgbClr val="FFFF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1880" tIns="85680" rIns="99000" bIns="54000" anchor="ctr"/>
          <a:lstStyle>
            <a:lvl1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/>
            <a:r>
              <a:rPr lang="en-US" altLang="en-US" sz="3600"/>
              <a:t>Introduction</a:t>
            </a: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5903913"/>
            <a:ext cx="18288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440" rIns="90000" bIns="4500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 sz="1200" b="1"/>
              <a:t>Pedro Sales de Bruin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50" y="127000"/>
            <a:ext cx="16002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327025" y="1328738"/>
            <a:ext cx="4456906" cy="4121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0840" rIns="90000" bIns="45000"/>
          <a:lstStyle>
            <a:lvl1pPr marL="215900" indent="-215900"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r>
              <a:rPr lang="en-US" altLang="en-US" dirty="0" smtClean="0"/>
              <a:t>I’ve </a:t>
            </a:r>
            <a:r>
              <a:rPr lang="en-US" altLang="en-US" dirty="0"/>
              <a:t>joined Anna’s research group in Spring 2012 and have been based at CERN since Summer 2013. </a:t>
            </a:r>
          </a:p>
          <a:p>
            <a:pPr algn="just" hangingPunct="1">
              <a:lnSpc>
                <a:spcPct val="100000"/>
              </a:lnSpc>
              <a:buClrTx/>
              <a:buSzTx/>
              <a:buFontTx/>
              <a:buNone/>
            </a:pPr>
            <a:endParaRPr lang="en-US" altLang="en-US" dirty="0"/>
          </a:p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r>
              <a:rPr lang="en-US" altLang="en-US" dirty="0"/>
              <a:t> Our group’s main focus is beyond standard model (BSM) Higgs searches, with a focus on tau final states. </a:t>
            </a:r>
            <a:r>
              <a:rPr lang="en-US" altLang="en-US" dirty="0" smtClean="0"/>
              <a:t>Currently composed of myself, Anna and Nikolaos </a:t>
            </a:r>
            <a:r>
              <a:rPr lang="en-US" altLang="en-US" dirty="0" err="1" smtClean="0"/>
              <a:t>Rompotis</a:t>
            </a:r>
            <a:r>
              <a:rPr lang="en-US" altLang="en-US" dirty="0" smtClean="0"/>
              <a:t> (post-doc</a:t>
            </a:r>
            <a:r>
              <a:rPr lang="en-US" altLang="en-US" dirty="0" smtClean="0"/>
              <a:t>).</a:t>
            </a:r>
          </a:p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endParaRPr lang="en-US" altLang="en-US" dirty="0"/>
          </a:p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r>
              <a:rPr lang="en-US" altLang="en-US" dirty="0" smtClean="0"/>
              <a:t>Aim </a:t>
            </a:r>
            <a:r>
              <a:rPr lang="en-US" altLang="en-US" dirty="0"/>
              <a:t>to complete my PhD around Summer 2016, ~1 year after we’ve started collecting </a:t>
            </a:r>
            <a:r>
              <a:rPr lang="en-US" altLang="en-US" b="1" dirty="0">
                <a:solidFill>
                  <a:srgbClr val="FF0000"/>
                </a:solidFill>
              </a:rPr>
              <a:t>data</a:t>
            </a:r>
          </a:p>
        </p:txBody>
      </p: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134938"/>
            <a:ext cx="2108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1757" y="1260476"/>
            <a:ext cx="4343399" cy="4343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en-US" smtClean="0"/>
              <a:t>Pedro de Bruin</a:t>
            </a: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altLang="en-US" smtClean="0"/>
              <a:t>General Exam - June 11th, 2015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01F5E28-9895-4004-9514-EC898DE66AAE}" type="slidenum">
              <a:rPr lang="en-US" altLang="en-US" smtClean="0"/>
              <a:pPr/>
              <a:t>3</a:t>
            </a:fld>
            <a:endParaRPr lang="en-US" altLang="en-US"/>
          </a:p>
        </p:txBody>
      </p:sp>
      <p:cxnSp>
        <p:nvCxnSpPr>
          <p:cNvPr id="25" name="Straight Arrow Connector 24"/>
          <p:cNvCxnSpPr/>
          <p:nvPr/>
        </p:nvCxnSpPr>
        <p:spPr bwMode="auto">
          <a:xfrm flipV="1">
            <a:off x="2955131" y="3432175"/>
            <a:ext cx="2057400" cy="1408112"/>
          </a:xfrm>
          <a:prstGeom prst="straightConnector1">
            <a:avLst/>
          </a:prstGeom>
          <a:solidFill>
            <a:srgbClr val="00B8FF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9525"/>
            <a:ext cx="9720263" cy="931863"/>
          </a:xfrm>
          <a:prstGeom prst="rect">
            <a:avLst/>
          </a:prstGeom>
          <a:solidFill>
            <a:srgbClr val="FFFF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1880" tIns="85680" rIns="99000" bIns="54000" anchor="ctr"/>
          <a:lstStyle>
            <a:lvl1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/>
            <a:r>
              <a:rPr lang="en-US" altLang="en-US" sz="2800" dirty="0"/>
              <a:t>Run 2 analysis – </a:t>
            </a:r>
            <a:r>
              <a:rPr lang="en-US" altLang="en-US" sz="2800" dirty="0" smtClean="0"/>
              <a:t>Next steps</a:t>
            </a:r>
            <a:endParaRPr lang="en-US" altLang="en-US" sz="2800" dirty="0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5903913"/>
            <a:ext cx="18288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440" rIns="90000" bIns="4500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 sz="1200" b="1"/>
              <a:t>Pedro Sales de Bruin</a:t>
            </a: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50" y="127000"/>
            <a:ext cx="16002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631031" y="1335087"/>
            <a:ext cx="8458200" cy="3929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0840" rIns="90000" bIns="45000"/>
          <a:lstStyle>
            <a:lvl1pPr marL="215900" indent="-215900"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r>
              <a:rPr lang="en-US" altLang="en-US" dirty="0" smtClean="0"/>
              <a:t>Move to MC15: new Monte Carlo samples that have the full Run 2 software upgrades developed by all the different CP groups</a:t>
            </a:r>
          </a:p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endParaRPr lang="en-US" altLang="en-US" dirty="0"/>
          </a:p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r>
              <a:rPr lang="en-US" altLang="en-US" dirty="0" smtClean="0"/>
              <a:t>Look at data! Analysis will not be blind for first 1fb</a:t>
            </a:r>
            <a:r>
              <a:rPr lang="en-US" altLang="en-US" baseline="30000" dirty="0" smtClean="0"/>
              <a:t>-1</a:t>
            </a:r>
            <a:r>
              <a:rPr lang="en-US" altLang="en-US" dirty="0" smtClean="0"/>
              <a:t>. Expect 50ns data to not be used in final result </a:t>
            </a:r>
          </a:p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endParaRPr lang="en-US" altLang="en-US" dirty="0" smtClean="0"/>
          </a:p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r>
              <a:rPr lang="en-US" altLang="en-US" dirty="0" smtClean="0"/>
              <a:t>Produce and study MC15 signal </a:t>
            </a:r>
            <a:r>
              <a:rPr lang="en-US" altLang="en-US" dirty="0" err="1" smtClean="0"/>
              <a:t>ntuples</a:t>
            </a:r>
            <a:endParaRPr lang="en-US" altLang="en-US" dirty="0"/>
          </a:p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endParaRPr lang="en-US" altLang="en-US" dirty="0" smtClean="0"/>
          </a:p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r>
              <a:rPr lang="en-US" altLang="en-US" dirty="0" smtClean="0"/>
              <a:t>Look at systematics</a:t>
            </a:r>
            <a:endParaRPr lang="en-US" altLang="en-US" dirty="0" smtClean="0"/>
          </a:p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endParaRPr lang="en-US" altLang="en-US" dirty="0" smtClean="0"/>
          </a:p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r>
              <a:rPr lang="en-US" altLang="en-US" dirty="0" smtClean="0"/>
              <a:t>Fake factors study with data</a:t>
            </a:r>
          </a:p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endParaRPr lang="en-US" altLang="en-US" dirty="0"/>
          </a:p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r>
              <a:rPr lang="en-US" altLang="en-US" dirty="0" smtClean="0"/>
              <a:t>Supporting note</a:t>
            </a:r>
          </a:p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endParaRPr lang="en-US" altLang="en-US" dirty="0"/>
          </a:p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endParaRPr lang="en-US" altLang="en-US" dirty="0"/>
          </a:p>
        </p:txBody>
      </p:sp>
      <p:pic>
        <p:nvPicPr>
          <p:cNvPr id="25609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8" y="131763"/>
            <a:ext cx="2108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en-US" smtClean="0"/>
              <a:t>Pedro de Bruin</a:t>
            </a: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altLang="en-US" smtClean="0"/>
              <a:t>General Exam - June 11th, 2015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01F5E28-9895-4004-9514-EC898DE66AAE}" type="slidenum">
              <a:rPr lang="en-US" altLang="en-US" smtClean="0"/>
              <a:pPr/>
              <a:t>30</a:t>
            </a:fld>
            <a:endParaRPr lang="en-US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9525"/>
            <a:ext cx="9720263" cy="931863"/>
          </a:xfrm>
          <a:prstGeom prst="rect">
            <a:avLst/>
          </a:prstGeom>
          <a:solidFill>
            <a:srgbClr val="FFFF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1880" tIns="85680" rIns="99000" bIns="54000" anchor="ctr"/>
          <a:lstStyle>
            <a:lvl1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/>
            <a:r>
              <a:rPr lang="en-US" altLang="en-US" sz="3200" dirty="0" smtClean="0"/>
              <a:t>Conclusion</a:t>
            </a:r>
            <a:endParaRPr lang="en-US" altLang="en-US" sz="3200" dirty="0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5903913"/>
            <a:ext cx="18288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440" rIns="90000" bIns="4500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 sz="1200" b="1"/>
              <a:t>Pedro Sales de Bruin</a:t>
            </a:r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50" y="127000"/>
            <a:ext cx="16002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525066" y="1335088"/>
            <a:ext cx="8670131" cy="4073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0840" rIns="90000" bIns="45000"/>
          <a:lstStyle>
            <a:lvl1pPr marL="215900" indent="-215900"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r>
              <a:rPr lang="en-US" altLang="en-US" dirty="0" smtClean="0"/>
              <a:t>We propose my research topic be the search for neutral supersymmetric </a:t>
            </a:r>
            <a:r>
              <a:rPr lang="en-US" altLang="en-US" dirty="0" err="1" smtClean="0"/>
              <a:t>Higgses</a:t>
            </a:r>
            <a:r>
              <a:rPr lang="en-US" altLang="en-US" dirty="0" smtClean="0"/>
              <a:t> using Run 2 LHC data with ATLAS</a:t>
            </a:r>
          </a:p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endParaRPr lang="en-US" altLang="en-US" dirty="0"/>
          </a:p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r>
              <a:rPr lang="en-US" altLang="en-US" dirty="0" smtClean="0"/>
              <a:t>Our analysis is reasonably advanced (considering we just started getting the first nb</a:t>
            </a:r>
            <a:r>
              <a:rPr lang="en-US" altLang="en-US" baseline="30000" dirty="0" smtClean="0"/>
              <a:t>-1</a:t>
            </a:r>
            <a:r>
              <a:rPr lang="en-US" altLang="en-US" dirty="0" smtClean="0"/>
              <a:t> of data): framework in place from </a:t>
            </a:r>
            <a:r>
              <a:rPr lang="en-US" altLang="en-US" dirty="0" err="1" smtClean="0"/>
              <a:t>ntuple</a:t>
            </a:r>
            <a:r>
              <a:rPr lang="en-US" altLang="en-US" dirty="0" smtClean="0"/>
              <a:t>-making to limit setting, acceptance challenge across several independent groups, background estimates for main backgrounds (apart from QCD), signal samples ready or in production and so on…</a:t>
            </a:r>
          </a:p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endParaRPr lang="en-US" altLang="en-US" dirty="0"/>
          </a:p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r>
              <a:rPr lang="en-US" altLang="en-US" dirty="0" smtClean="0"/>
              <a:t>We expect no show-stoppers for having a public result by next year</a:t>
            </a:r>
          </a:p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endParaRPr lang="en-US" altLang="en-US" dirty="0"/>
          </a:p>
          <a:p>
            <a:pPr marL="0" indent="0" algn="ctr" hangingPunct="1">
              <a:lnSpc>
                <a:spcPct val="100000"/>
              </a:lnSpc>
              <a:buSzPct val="45000"/>
            </a:pPr>
            <a:endParaRPr lang="en-US" altLang="en-US" dirty="0" smtClean="0"/>
          </a:p>
          <a:p>
            <a:pPr marL="0" indent="0" algn="ctr" hangingPunct="1">
              <a:lnSpc>
                <a:spcPct val="100000"/>
              </a:lnSpc>
              <a:buSzPct val="45000"/>
            </a:pPr>
            <a:endParaRPr lang="en-US" altLang="en-US" dirty="0"/>
          </a:p>
          <a:p>
            <a:pPr marL="0" indent="0" algn="ctr" hangingPunct="1">
              <a:lnSpc>
                <a:spcPct val="100000"/>
              </a:lnSpc>
              <a:buSzPct val="45000"/>
            </a:pPr>
            <a:r>
              <a:rPr lang="en-US" altLang="en-US" dirty="0" smtClean="0"/>
              <a:t>If time permits (and if you’re interested) the next slides go over previous work</a:t>
            </a:r>
            <a:endParaRPr lang="en-US" alt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en-US" smtClean="0"/>
              <a:t>Pedro de Bruin</a:t>
            </a: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altLang="en-US" smtClean="0"/>
              <a:t>General Exam - June 11th, 2015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01F5E28-9895-4004-9514-EC898DE66AAE}" type="slidenum">
              <a:rPr lang="en-US" altLang="en-US" smtClean="0"/>
              <a:pPr/>
              <a:t>31</a:t>
            </a:fld>
            <a:endParaRPr lang="en-US" altLang="en-US"/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8" y="131763"/>
            <a:ext cx="2108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9525"/>
            <a:ext cx="9720263" cy="931863"/>
          </a:xfrm>
          <a:prstGeom prst="rect">
            <a:avLst/>
          </a:prstGeom>
          <a:solidFill>
            <a:srgbClr val="FFFF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1880" tIns="85680" rIns="99000" bIns="54000" anchor="ctr"/>
          <a:lstStyle>
            <a:lvl1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/>
            <a:r>
              <a:rPr lang="en-US" altLang="en-US" sz="3200" dirty="0"/>
              <a:t>Other work - Summary</a:t>
            </a:r>
          </a:p>
        </p:txBody>
      </p:sp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0" y="5903913"/>
            <a:ext cx="18288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440" rIns="90000" bIns="4500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 sz="1200" b="1"/>
              <a:t>Pedro Sales de Bruin</a:t>
            </a:r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50" y="127000"/>
            <a:ext cx="16002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6869" name="Rectangle 5"/>
              <p:cNvSpPr>
                <a:spLocks noChangeArrowheads="1"/>
              </p:cNvSpPr>
              <p:nvPr/>
            </p:nvSpPr>
            <p:spPr bwMode="auto">
              <a:xfrm>
                <a:off x="5088731" y="1253290"/>
                <a:ext cx="4416425" cy="23696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0" tIns="60840" rIns="90000" bIns="45000"/>
              <a:lstStyle>
                <a:lvl1pPr marL="215900" indent="-215900"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1pPr>
                <a:lvl2pPr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2pPr>
                <a:lvl3pPr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3pPr>
                <a:lvl4pPr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4pPr>
                <a:lvl5pPr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9pPr>
              </a:lstStyle>
              <a:p>
                <a:pPr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"/>
                </a:pPr>
                <a:r>
                  <a:rPr lang="en-US" altLang="en-US" sz="1600" dirty="0" smtClean="0"/>
                  <a:t> List of talks:</a:t>
                </a:r>
              </a:p>
              <a:p>
                <a:pPr marL="285750" indent="-284163" hangingPunct="1">
                  <a:lnSpc>
                    <a:spcPct val="100000"/>
                  </a:lnSpc>
                  <a:buSzPct val="85000"/>
                  <a:buFont typeface="Times New Roman" panose="02020603050405020304" pitchFamily="18" charset="0"/>
                  <a:buChar char="-"/>
                </a:pPr>
                <a:r>
                  <a:rPr lang="en-US" altLang="en-US" sz="1400" dirty="0" smtClean="0"/>
                  <a:t>Review of BSM neutral Higgs results in ATLAS (Charged Higgs 2015, Uppsala)</a:t>
                </a:r>
              </a:p>
              <a:p>
                <a:pPr marL="285750" indent="-284163" hangingPunct="1">
                  <a:lnSpc>
                    <a:spcPct val="100000"/>
                  </a:lnSpc>
                  <a:buSzPct val="85000"/>
                  <a:buFont typeface="Times New Roman" panose="02020603050405020304" pitchFamily="18" charset="0"/>
                  <a:buChar char="-"/>
                </a:pPr>
                <a:endParaRPr lang="en-US" altLang="en-US" sz="1400" dirty="0" smtClean="0"/>
              </a:p>
              <a:p>
                <a:pPr marL="285750" indent="-284163" hangingPunct="1">
                  <a:lnSpc>
                    <a:spcPct val="100000"/>
                  </a:lnSpc>
                  <a:buSzPct val="85000"/>
                  <a:buFont typeface="Times New Roman" panose="02020603050405020304" pitchFamily="18" charset="0"/>
                  <a:buChar char="-"/>
                </a:pPr>
                <a:r>
                  <a:rPr lang="en-US" altLang="en-US" sz="1400" dirty="0" smtClean="0"/>
                  <a:t>Tau </a:t>
                </a:r>
                <a:r>
                  <a:rPr lang="en-US" altLang="en-US" sz="1400" dirty="0" smtClean="0"/>
                  <a:t>reconstruction and expected performance (Ready for Run II, </a:t>
                </a:r>
                <a:r>
                  <a:rPr lang="en-US" altLang="en-US" sz="1400" dirty="0" smtClean="0"/>
                  <a:t>Aix-les-</a:t>
                </a:r>
                <a:r>
                  <a:rPr lang="en-US" altLang="en-US" sz="1400" dirty="0" err="1" smtClean="0"/>
                  <a:t>Bains</a:t>
                </a:r>
                <a:r>
                  <a:rPr lang="en-US" altLang="en-US" sz="1400" dirty="0" smtClean="0"/>
                  <a:t>)</a:t>
                </a:r>
              </a:p>
              <a:p>
                <a:pPr marL="285750" indent="-284163" hangingPunct="1">
                  <a:lnSpc>
                    <a:spcPct val="100000"/>
                  </a:lnSpc>
                  <a:buSzPct val="85000"/>
                  <a:buFont typeface="Times New Roman" panose="02020603050405020304" pitchFamily="18" charset="0"/>
                  <a:buChar char="-"/>
                </a:pPr>
                <a:endParaRPr lang="en-US" altLang="en-US" sz="1400" dirty="0"/>
              </a:p>
              <a:p>
                <a:pPr marL="285750" indent="-284163" hangingPunct="1">
                  <a:lnSpc>
                    <a:spcPct val="100000"/>
                  </a:lnSpc>
                  <a:buSzPct val="85000"/>
                  <a:buFont typeface="Times New Roman" panose="02020603050405020304" pitchFamily="18" charset="0"/>
                  <a:buChar char="-"/>
                </a:pPr>
                <a14:m>
                  <m:oMath xmlns:m="http://schemas.openxmlformats.org/officeDocument/2006/math">
                    <m:r>
                      <a:rPr lang="en-US" altLang="en-US" sz="14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altLang="en-US" sz="14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en-US" sz="1400" b="0" i="1" smtClean="0">
                        <a:latin typeface="Cambria Math" panose="02040503050406030204" pitchFamily="18" charset="0"/>
                      </a:rPr>
                      <m:t>𝑍h</m:t>
                    </m:r>
                    <m:r>
                      <a:rPr lang="en-US" altLang="en-US" sz="14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en-US" sz="1400" b="0" i="1" smtClean="0">
                        <a:latin typeface="Cambria Math" panose="02040503050406030204" pitchFamily="18" charset="0"/>
                      </a:rPr>
                      <m:t>𝑙𝑙</m:t>
                    </m:r>
                    <m:r>
                      <a:rPr lang="en-US" altLang="en-US" sz="1400" b="0" i="1" smtClean="0">
                        <a:latin typeface="Cambria Math" panose="02040503050406030204" pitchFamily="18" charset="0"/>
                      </a:rPr>
                      <m:t>𝜏𝜏</m:t>
                    </m:r>
                  </m:oMath>
                </a14:m>
                <a:r>
                  <a:rPr lang="en-US" altLang="en-US" sz="1400" dirty="0" smtClean="0"/>
                  <a:t> (Higgs Hunting,</a:t>
                </a:r>
                <a:r>
                  <a:rPr lang="en-US" altLang="en-US" sz="1400" dirty="0" smtClean="0"/>
                  <a:t> </a:t>
                </a:r>
                <a:r>
                  <a:rPr lang="en-US" altLang="en-US" sz="1400" dirty="0" smtClean="0"/>
                  <a:t>06/29/2015</a:t>
                </a:r>
                <a:r>
                  <a:rPr lang="en-US" altLang="en-US" sz="1400" dirty="0"/>
                  <a:t>)</a:t>
                </a:r>
              </a:p>
            </p:txBody>
          </p:sp>
        </mc:Choice>
        <mc:Fallback>
          <p:sp>
            <p:nvSpPr>
              <p:cNvPr id="36869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88731" y="1253290"/>
                <a:ext cx="4416425" cy="2369636"/>
              </a:xfrm>
              <a:prstGeom prst="rect">
                <a:avLst/>
              </a:prstGeom>
              <a:blipFill rotWithShape="0">
                <a:blip r:embed="rId4"/>
                <a:stretch>
                  <a:fillRect t="-25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873" name="Rectangle 9"/>
              <p:cNvSpPr>
                <a:spLocks noChangeArrowheads="1"/>
              </p:cNvSpPr>
              <p:nvPr/>
            </p:nvSpPr>
            <p:spPr bwMode="auto">
              <a:xfrm>
                <a:off x="288131" y="1253290"/>
                <a:ext cx="4648200" cy="252730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0" tIns="60840" rIns="90000" bIns="45000"/>
              <a:lstStyle>
                <a:lvl1pPr marL="215900" indent="-215900"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1pPr>
                <a:lvl2pPr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2pPr>
                <a:lvl3pPr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3pPr>
                <a:lvl4pPr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4pPr>
                <a:lvl5pPr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9pPr>
              </a:lstStyle>
              <a:p>
                <a:pPr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"/>
                </a:pPr>
                <a:r>
                  <a:rPr lang="en-US" altLang="en-US" sz="1600" dirty="0" smtClean="0"/>
                  <a:t> List of papers</a:t>
                </a:r>
              </a:p>
              <a:p>
                <a:pPr marL="285750" indent="-284163" hangingPunct="1">
                  <a:lnSpc>
                    <a:spcPct val="100000"/>
                  </a:lnSpc>
                  <a:buSzPct val="85000"/>
                  <a:buFont typeface="Times New Roman" panose="02020603050405020304" pitchFamily="18" charset="0"/>
                  <a:buChar char="-"/>
                </a:pPr>
                <a:r>
                  <a:rPr lang="en-US" altLang="en-US" sz="1400" i="1" dirty="0" smtClean="0">
                    <a:hlinkClick r:id="rId5"/>
                  </a:rPr>
                  <a:t>Evidence for the Higgs-boson Yukawa coupling to tau leptons with the ATLAS detector</a:t>
                </a:r>
                <a:endParaRPr lang="en-US" altLang="en-US" sz="1400" i="1" dirty="0" smtClean="0"/>
              </a:p>
              <a:p>
                <a:pPr marL="285750" indent="-284163" hangingPunct="1">
                  <a:lnSpc>
                    <a:spcPct val="100000"/>
                  </a:lnSpc>
                  <a:buSzPct val="85000"/>
                  <a:buFont typeface="Times New Roman" panose="02020603050405020304" pitchFamily="18" charset="0"/>
                  <a:buChar char="-"/>
                </a:pPr>
                <a:endParaRPr lang="en-US" altLang="en-US" sz="1400" i="1" dirty="0"/>
              </a:p>
              <a:p>
                <a:pPr marL="285750" indent="-284163" hangingPunct="1">
                  <a:lnSpc>
                    <a:spcPct val="100000"/>
                  </a:lnSpc>
                  <a:buSzPct val="85000"/>
                  <a:buFont typeface="Times New Roman" panose="02020603050405020304" pitchFamily="18" charset="0"/>
                  <a:buChar char="-"/>
                </a:pPr>
                <a:r>
                  <a:rPr lang="en-US" altLang="en-US" sz="1400" i="1" dirty="0" smtClean="0">
                    <a:hlinkClick r:id="rId6"/>
                  </a:rPr>
                  <a:t>Identification and energy calibration of </a:t>
                </a:r>
                <a:r>
                  <a:rPr lang="en-US" altLang="en-US" sz="1400" i="1" dirty="0" err="1" smtClean="0">
                    <a:hlinkClick r:id="rId6"/>
                  </a:rPr>
                  <a:t>hadronically</a:t>
                </a:r>
                <a:r>
                  <a:rPr lang="en-US" altLang="en-US" sz="1400" i="1" dirty="0" smtClean="0">
                    <a:hlinkClick r:id="rId6"/>
                  </a:rPr>
                  <a:t> decaying tau leptons with the ATLAS detector in pp collisions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en-US" sz="1400" b="0" i="1" smtClean="0">
                            <a:latin typeface="Cambria Math" panose="02040503050406030204" pitchFamily="18" charset="0"/>
                            <a:hlinkClick r:id="rId6"/>
                          </a:rPr>
                        </m:ctrlPr>
                      </m:radPr>
                      <m:deg/>
                      <m:e>
                        <m:r>
                          <a:rPr lang="en-US" altLang="en-US" sz="1400" b="0" i="1" smtClean="0">
                            <a:latin typeface="Cambria Math" panose="02040503050406030204" pitchFamily="18" charset="0"/>
                            <a:hlinkClick r:id="rId6"/>
                          </a:rPr>
                          <m:t>8</m:t>
                        </m:r>
                      </m:e>
                    </m:rad>
                  </m:oMath>
                </a14:m>
                <a:r>
                  <a:rPr lang="en-US" altLang="en-US" sz="1400" i="1" dirty="0" smtClean="0">
                    <a:hlinkClick r:id="rId6"/>
                  </a:rPr>
                  <a:t> TeV</a:t>
                </a:r>
                <a:endParaRPr lang="en-US" altLang="en-US" sz="1400" i="1" dirty="0" smtClean="0"/>
              </a:p>
              <a:p>
                <a:pPr marL="285750" indent="-284163" hangingPunct="1">
                  <a:lnSpc>
                    <a:spcPct val="100000"/>
                  </a:lnSpc>
                  <a:buSzPct val="85000"/>
                  <a:buFont typeface="Times New Roman" panose="02020603050405020304" pitchFamily="18" charset="0"/>
                  <a:buChar char="-"/>
                </a:pPr>
                <a:endParaRPr lang="en-US" altLang="en-US" sz="1400" i="1" dirty="0" smtClean="0"/>
              </a:p>
              <a:p>
                <a:pPr marL="285750" indent="-284163" hangingPunct="1">
                  <a:lnSpc>
                    <a:spcPct val="100000"/>
                  </a:lnSpc>
                  <a:buSzPct val="85000"/>
                  <a:buFont typeface="Times New Roman" panose="02020603050405020304" pitchFamily="18" charset="0"/>
                  <a:buChar char="-"/>
                </a:pPr>
                <a:r>
                  <a:rPr lang="en-US" altLang="en-US" sz="1400" i="1" dirty="0" smtClean="0">
                    <a:hlinkClick r:id="rId7"/>
                  </a:rPr>
                  <a:t>Search </a:t>
                </a:r>
                <a:r>
                  <a:rPr lang="en-US" altLang="en-US" sz="1400" i="1" dirty="0">
                    <a:hlinkClick r:id="rId7"/>
                  </a:rPr>
                  <a:t>for a CP-odd Higgs boson decaying to </a:t>
                </a:r>
                <a:r>
                  <a:rPr lang="en-US" altLang="en-US" sz="1400" i="1" dirty="0" err="1">
                    <a:hlinkClick r:id="rId7"/>
                  </a:rPr>
                  <a:t>Zh</a:t>
                </a:r>
                <a:r>
                  <a:rPr lang="en-US" altLang="en-US" sz="1400" i="1" dirty="0">
                    <a:hlinkClick r:id="rId7"/>
                  </a:rPr>
                  <a:t> in pp collisions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hlinkClick r:id="rId7"/>
                          </a:rPr>
                        </m:ctrlPr>
                      </m:radPr>
                      <m:deg/>
                      <m:e>
                        <m:r>
                          <a:rPr lang="en-US" alt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hlinkClick r:id="rId7"/>
                          </a:rPr>
                          <m:t>𝑠</m:t>
                        </m:r>
                      </m:e>
                    </m:rad>
                    <m:r>
                      <a:rPr lang="en-US" alt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  <a:hlinkClick r:id="rId7"/>
                      </a:rPr>
                      <m:t>=8</m:t>
                    </m:r>
                  </m:oMath>
                </a14:m>
                <a:r>
                  <a:rPr lang="en-US" altLang="en-US" sz="1400" i="1" dirty="0">
                    <a:hlinkClick r:id="rId7"/>
                  </a:rPr>
                  <a:t> </a:t>
                </a:r>
                <a:r>
                  <a:rPr lang="en-US" altLang="en-US" sz="1400" i="1" dirty="0" err="1">
                    <a:hlinkClick r:id="rId7"/>
                  </a:rPr>
                  <a:t>TeV</a:t>
                </a:r>
                <a:r>
                  <a:rPr lang="en-US" altLang="en-US" sz="1400" i="1" dirty="0">
                    <a:hlinkClick r:id="rId7"/>
                  </a:rPr>
                  <a:t> with the ATLAS detector</a:t>
                </a:r>
                <a:endParaRPr lang="en-US" altLang="en-US" sz="1400" dirty="0" smtClean="0"/>
              </a:p>
            </p:txBody>
          </p:sp>
        </mc:Choice>
        <mc:Fallback>
          <p:sp>
            <p:nvSpPr>
              <p:cNvPr id="36873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8131" y="1253290"/>
                <a:ext cx="4648200" cy="2527301"/>
              </a:xfrm>
              <a:prstGeom prst="rect">
                <a:avLst/>
              </a:prstGeom>
              <a:blipFill rotWithShape="0">
                <a:blip r:embed="rId8"/>
                <a:stretch>
                  <a:fillRect t="-24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874" name="Rectangle 10"/>
          <p:cNvSpPr>
            <a:spLocks noChangeArrowheads="1"/>
          </p:cNvSpPr>
          <p:nvPr/>
        </p:nvSpPr>
        <p:spPr bwMode="auto">
          <a:xfrm>
            <a:off x="614363" y="4248150"/>
            <a:ext cx="8686800" cy="1288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285750" indent="-284163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1587" indent="0" algn="just" hangingPunct="1"/>
            <a:r>
              <a:rPr lang="en-US" altLang="en-US" dirty="0"/>
              <a:t>I have also done some </a:t>
            </a:r>
            <a:r>
              <a:rPr lang="en-US" altLang="en-US" dirty="0" err="1"/>
              <a:t>TauCP</a:t>
            </a:r>
            <a:r>
              <a:rPr lang="en-US" altLang="en-US" dirty="0"/>
              <a:t> work that is not described in any notes. These include </a:t>
            </a:r>
            <a:r>
              <a:rPr lang="en-US" altLang="en-US" dirty="0" smtClean="0"/>
              <a:t>training, tuning of </a:t>
            </a:r>
            <a:r>
              <a:rPr lang="en-US" altLang="en-US" dirty="0" err="1" smtClean="0"/>
              <a:t>TauID</a:t>
            </a:r>
            <a:r>
              <a:rPr lang="en-US" altLang="en-US" dirty="0" smtClean="0"/>
              <a:t> for Run II and </a:t>
            </a:r>
            <a:r>
              <a:rPr lang="en-US" altLang="en-US" dirty="0" smtClean="0"/>
              <a:t>recalculating </a:t>
            </a:r>
            <a:r>
              <a:rPr lang="en-US" altLang="en-US" dirty="0" smtClean="0"/>
              <a:t>pileup corrections of </a:t>
            </a:r>
            <a:r>
              <a:rPr lang="en-US" altLang="en-US" dirty="0" err="1" smtClean="0"/>
              <a:t>TauID</a:t>
            </a:r>
            <a:r>
              <a:rPr lang="en-US" altLang="en-US" dirty="0" smtClean="0"/>
              <a:t> variables, investigating alternative pileup correction methods for tau kinematic variables, first-look studies on </a:t>
            </a:r>
            <a:r>
              <a:rPr lang="en-US" altLang="en-US" dirty="0" err="1" smtClean="0"/>
              <a:t>TauID</a:t>
            </a:r>
            <a:r>
              <a:rPr lang="en-US" altLang="en-US" dirty="0" smtClean="0"/>
              <a:t> performance with Run II geometry and framework development for tau CP studies </a:t>
            </a:r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altLang="en-US" smtClean="0"/>
              <a:t>General Exam - June 11th, 2015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01F5E28-9895-4004-9514-EC898DE66AAE}" type="slidenum">
              <a:rPr lang="en-US" altLang="en-US" smtClean="0"/>
              <a:pPr/>
              <a:t>32</a:t>
            </a:fld>
            <a:endParaRPr lang="en-US" alt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en-US" smtClean="0"/>
              <a:t>Pedro de Bruin</a:t>
            </a:r>
            <a:endParaRPr lang="en-US" altLang="en-US" dirty="0"/>
          </a:p>
        </p:txBody>
      </p:sp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8" y="131763"/>
            <a:ext cx="2108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6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0525" y="3509963"/>
            <a:ext cx="4217988" cy="2363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1755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5150" y="1058863"/>
            <a:ext cx="3640138" cy="233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1745" name="Rectangle 1"/>
              <p:cNvSpPr>
                <a:spLocks noChangeArrowheads="1"/>
              </p:cNvSpPr>
              <p:nvPr/>
            </p:nvSpPr>
            <p:spPr bwMode="auto">
              <a:xfrm>
                <a:off x="0" y="9525"/>
                <a:ext cx="9720263" cy="931863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91880" tIns="85680" rIns="99000" bIns="54000" anchor="ctr"/>
              <a:lstStyle>
                <a:lvl1pPr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1pPr>
                <a:lvl2pPr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2pPr>
                <a:lvl3pPr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3pPr>
                <a:lvl4pPr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4pPr>
                <a:lvl5pPr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9pPr>
              </a:lstStyle>
              <a:p>
                <a:pPr algn="ctr" hangingPunct="1"/>
                <a14:m>
                  <m:oMath xmlns:m="http://schemas.openxmlformats.org/officeDocument/2006/math">
                    <m:r>
                      <a:rPr lang="en-US" altLang="en-US" sz="32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altLang="en-US" sz="32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en-US" sz="3200" b="0" i="1" smtClean="0">
                        <a:latin typeface="Cambria Math" panose="02040503050406030204" pitchFamily="18" charset="0"/>
                      </a:rPr>
                      <m:t>𝑍h</m:t>
                    </m:r>
                    <m:r>
                      <a:rPr lang="en-US" altLang="en-US" sz="32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en-US" sz="3200" dirty="0"/>
                  <a:t>- </a:t>
                </a:r>
                <a:r>
                  <a:rPr lang="en-US" altLang="en-US" sz="3200" dirty="0" smtClean="0"/>
                  <a:t>Introduction</a:t>
                </a:r>
                <a:endParaRPr lang="en-US" altLang="en-US" sz="3200" dirty="0"/>
              </a:p>
            </p:txBody>
          </p:sp>
        </mc:Choice>
        <mc:Fallback>
          <p:sp>
            <p:nvSpPr>
              <p:cNvPr id="31745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9525"/>
                <a:ext cx="9720263" cy="931863"/>
              </a:xfrm>
              <a:prstGeom prst="rect">
                <a:avLst/>
              </a:prstGeom>
              <a:blipFill rotWithShape="0">
                <a:blip r:embed="rId5"/>
                <a:stretch>
                  <a:fillRect b="-1290"/>
                </a:stretch>
              </a:blip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0" y="5903913"/>
            <a:ext cx="18288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440" rIns="90000" bIns="4500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 sz="1200" b="1"/>
              <a:t>Pedro Sales de Bruin</a:t>
            </a:r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50" y="127000"/>
            <a:ext cx="16002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750" name="Rectangle 6"/>
              <p:cNvSpPr>
                <a:spLocks noChangeArrowheads="1"/>
              </p:cNvSpPr>
              <p:nvPr/>
            </p:nvSpPr>
            <p:spPr bwMode="auto">
              <a:xfrm>
                <a:off x="212725" y="1258888"/>
                <a:ext cx="4854575" cy="43434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0" tIns="60840" rIns="90000" bIns="45000"/>
              <a:lstStyle>
                <a:lvl1pPr marL="285750" indent="-284163">
                  <a:tabLst>
                    <a:tab pos="1009650" algn="l"/>
                    <a:tab pos="1733550" algn="l"/>
                    <a:tab pos="2457450" algn="l"/>
                    <a:tab pos="3179763" algn="l"/>
                    <a:tab pos="3903663" algn="l"/>
                    <a:tab pos="4629150" algn="l"/>
                    <a:tab pos="5353050" algn="l"/>
                    <a:tab pos="6076950" algn="l"/>
                    <a:tab pos="6800850" algn="l"/>
                    <a:tab pos="7523163" algn="l"/>
                    <a:tab pos="824706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1pPr>
                <a:lvl2pPr>
                  <a:tabLst>
                    <a:tab pos="1009650" algn="l"/>
                    <a:tab pos="1733550" algn="l"/>
                    <a:tab pos="2457450" algn="l"/>
                    <a:tab pos="3179763" algn="l"/>
                    <a:tab pos="3903663" algn="l"/>
                    <a:tab pos="4629150" algn="l"/>
                    <a:tab pos="5353050" algn="l"/>
                    <a:tab pos="6076950" algn="l"/>
                    <a:tab pos="6800850" algn="l"/>
                    <a:tab pos="7523163" algn="l"/>
                    <a:tab pos="824706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2pPr>
                <a:lvl3pPr>
                  <a:tabLst>
                    <a:tab pos="1009650" algn="l"/>
                    <a:tab pos="1733550" algn="l"/>
                    <a:tab pos="2457450" algn="l"/>
                    <a:tab pos="3179763" algn="l"/>
                    <a:tab pos="3903663" algn="l"/>
                    <a:tab pos="4629150" algn="l"/>
                    <a:tab pos="5353050" algn="l"/>
                    <a:tab pos="6076950" algn="l"/>
                    <a:tab pos="6800850" algn="l"/>
                    <a:tab pos="7523163" algn="l"/>
                    <a:tab pos="824706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3pPr>
                <a:lvl4pPr>
                  <a:tabLst>
                    <a:tab pos="1009650" algn="l"/>
                    <a:tab pos="1733550" algn="l"/>
                    <a:tab pos="2457450" algn="l"/>
                    <a:tab pos="3179763" algn="l"/>
                    <a:tab pos="3903663" algn="l"/>
                    <a:tab pos="4629150" algn="l"/>
                    <a:tab pos="5353050" algn="l"/>
                    <a:tab pos="6076950" algn="l"/>
                    <a:tab pos="6800850" algn="l"/>
                    <a:tab pos="7523163" algn="l"/>
                    <a:tab pos="824706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4pPr>
                <a:lvl5pPr>
                  <a:tabLst>
                    <a:tab pos="1009650" algn="l"/>
                    <a:tab pos="1733550" algn="l"/>
                    <a:tab pos="2457450" algn="l"/>
                    <a:tab pos="3179763" algn="l"/>
                    <a:tab pos="3903663" algn="l"/>
                    <a:tab pos="4629150" algn="l"/>
                    <a:tab pos="5353050" algn="l"/>
                    <a:tab pos="6076950" algn="l"/>
                    <a:tab pos="6800850" algn="l"/>
                    <a:tab pos="7523163" algn="l"/>
                    <a:tab pos="824706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1009650" algn="l"/>
                    <a:tab pos="1733550" algn="l"/>
                    <a:tab pos="2457450" algn="l"/>
                    <a:tab pos="3179763" algn="l"/>
                    <a:tab pos="3903663" algn="l"/>
                    <a:tab pos="4629150" algn="l"/>
                    <a:tab pos="5353050" algn="l"/>
                    <a:tab pos="6076950" algn="l"/>
                    <a:tab pos="6800850" algn="l"/>
                    <a:tab pos="7523163" algn="l"/>
                    <a:tab pos="824706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1009650" algn="l"/>
                    <a:tab pos="1733550" algn="l"/>
                    <a:tab pos="2457450" algn="l"/>
                    <a:tab pos="3179763" algn="l"/>
                    <a:tab pos="3903663" algn="l"/>
                    <a:tab pos="4629150" algn="l"/>
                    <a:tab pos="5353050" algn="l"/>
                    <a:tab pos="6076950" algn="l"/>
                    <a:tab pos="6800850" algn="l"/>
                    <a:tab pos="7523163" algn="l"/>
                    <a:tab pos="824706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1009650" algn="l"/>
                    <a:tab pos="1733550" algn="l"/>
                    <a:tab pos="2457450" algn="l"/>
                    <a:tab pos="3179763" algn="l"/>
                    <a:tab pos="3903663" algn="l"/>
                    <a:tab pos="4629150" algn="l"/>
                    <a:tab pos="5353050" algn="l"/>
                    <a:tab pos="6076950" algn="l"/>
                    <a:tab pos="6800850" algn="l"/>
                    <a:tab pos="7523163" algn="l"/>
                    <a:tab pos="824706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1009650" algn="l"/>
                    <a:tab pos="1733550" algn="l"/>
                    <a:tab pos="2457450" algn="l"/>
                    <a:tab pos="3179763" algn="l"/>
                    <a:tab pos="3903663" algn="l"/>
                    <a:tab pos="4629150" algn="l"/>
                    <a:tab pos="5353050" algn="l"/>
                    <a:tab pos="6076950" algn="l"/>
                    <a:tab pos="6800850" algn="l"/>
                    <a:tab pos="7523163" algn="l"/>
                    <a:tab pos="824706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9pPr>
              </a:lstStyle>
              <a:p>
                <a:pPr algn="just" hangingPunct="1">
                  <a:buFont typeface="Arial" panose="020B0604020202020204" pitchFamily="34" charset="0"/>
                  <a:buChar char="•"/>
                </a:pPr>
                <a:r>
                  <a:rPr lang="en-US" altLang="en-US" sz="1600" dirty="0" smtClean="0"/>
                  <a:t>Titled “</a:t>
                </a:r>
                <a:r>
                  <a:rPr lang="en-US" altLang="en-US" sz="1600" i="1" dirty="0" smtClean="0"/>
                  <a:t>Search for a CP-odd Higgs boson decaying to </a:t>
                </a:r>
                <a:r>
                  <a:rPr lang="en-US" altLang="en-US" sz="1600" i="1" dirty="0" err="1"/>
                  <a:t>Zh</a:t>
                </a:r>
                <a:r>
                  <a:rPr lang="en-US" altLang="en-US" sz="1600" i="1" dirty="0"/>
                  <a:t> in pp collisions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</m:rad>
                    <m:r>
                      <a:rPr lang="en-US" alt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=8</m:t>
                    </m:r>
                  </m:oMath>
                </a14:m>
                <a:r>
                  <a:rPr lang="en-US" altLang="en-US" sz="1600" i="1" dirty="0" smtClean="0"/>
                  <a:t> </a:t>
                </a:r>
                <a:r>
                  <a:rPr lang="en-US" altLang="en-US" sz="1600" i="1" dirty="0" err="1"/>
                  <a:t>TeV</a:t>
                </a:r>
                <a:r>
                  <a:rPr lang="en-US" altLang="en-US" sz="1600" i="1" dirty="0"/>
                  <a:t> with the ATLAS detector</a:t>
                </a:r>
                <a:r>
                  <a:rPr lang="en-US" altLang="en-US" sz="1600" dirty="0"/>
                  <a:t>”, this analysis was published in early 2015 (</a:t>
                </a:r>
                <a:r>
                  <a:rPr lang="en-US" altLang="en-US" sz="1600" dirty="0">
                    <a:hlinkClick r:id="rId7"/>
                  </a:rPr>
                  <a:t>Physics Letters B 744 (2015) 163–183</a:t>
                </a:r>
                <a:r>
                  <a:rPr lang="en-US" altLang="en-US" sz="1600" dirty="0"/>
                  <a:t>).</a:t>
                </a:r>
              </a:p>
              <a:p>
                <a:pPr algn="just" hangingPunct="1">
                  <a:buClrTx/>
                  <a:buSzTx/>
                  <a:buFontTx/>
                  <a:buNone/>
                </a:pPr>
                <a:endParaRPr lang="en-US" altLang="en-US" sz="1600" dirty="0"/>
              </a:p>
              <a:p>
                <a:pPr algn="just" hangingPunct="1">
                  <a:buFont typeface="Arial" panose="020B0604020202020204" pitchFamily="34" charset="0"/>
                  <a:buChar char="•"/>
                </a:pPr>
                <a:r>
                  <a:rPr lang="en-US" altLang="en-US" sz="1600" dirty="0"/>
                  <a:t>This channel is relevant in 2 Higgs doublet models (2HDM). This is a phenomenological model with an extension of the SM Higgs sector by an additional doublet leading to 5 Higgs bosons: </a:t>
                </a:r>
                <a14:m>
                  <m:oMath xmlns:m="http://schemas.openxmlformats.org/officeDocument/2006/math">
                    <m:r>
                      <a:rPr lang="en-US" altLang="en-US" sz="1600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en-US" sz="16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en-US" sz="1600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altLang="en-US" sz="16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en-US" sz="16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altLang="en-US" sz="1600" b="0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US" alt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en-US" sz="16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altLang="en-US" sz="1600" b="0" i="1" smtClean="0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endParaRPr lang="en-US" altLang="en-US" sz="1600" dirty="0"/>
              </a:p>
              <a:p>
                <a:pPr algn="just" hangingPunct="1">
                  <a:buClrTx/>
                  <a:buSzTx/>
                  <a:buFontTx/>
                  <a:buNone/>
                </a:pPr>
                <a:endParaRPr lang="en-US" altLang="en-US" sz="1600" dirty="0"/>
              </a:p>
              <a:p>
                <a:pPr algn="just" hangingPunct="1">
                  <a:buFont typeface="Arial" panose="020B0604020202020204" pitchFamily="34" charset="0"/>
                  <a:buChar char="•"/>
                </a:pPr>
                <a:r>
                  <a:rPr lang="en-US" altLang="en-US" sz="1600" dirty="0"/>
                  <a:t>The UW group made large contributions to this analysis effort. My tasks included doing background estimation and selection optimization for </a:t>
                </a:r>
                <a:r>
                  <a:rPr lang="en-US" altLang="en-US" sz="1600" dirty="0" smtClean="0"/>
                  <a:t>the </a:t>
                </a:r>
                <a14:m>
                  <m:oMath xmlns:m="http://schemas.openxmlformats.org/officeDocument/2006/math">
                    <m:r>
                      <a:rPr lang="en-US" altLang="en-US" sz="16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altLang="en-US" sz="16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en-US" sz="1600" b="0" i="1" smtClean="0">
                        <a:latin typeface="Cambria Math" panose="02040503050406030204" pitchFamily="18" charset="0"/>
                      </a:rPr>
                      <m:t>𝑍h</m:t>
                    </m:r>
                    <m:r>
                      <a:rPr lang="en-US" altLang="en-US" sz="16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en-US" sz="1600" b="0" i="1" smtClean="0">
                        <a:latin typeface="Cambria Math" panose="02040503050406030204" pitchFamily="18" charset="0"/>
                      </a:rPr>
                      <m:t>𝑙𝑙</m:t>
                    </m:r>
                    <m:sSub>
                      <m:sSubPr>
                        <m:ctrlPr>
                          <a:rPr lang="en-US" alt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16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altLang="en-US" sz="1600" b="0" i="1" smtClean="0">
                            <a:latin typeface="Cambria Math" panose="02040503050406030204" pitchFamily="18" charset="0"/>
                          </a:rPr>
                          <m:t>𝑙𝑒𝑝</m:t>
                        </m:r>
                      </m:sub>
                    </m:sSub>
                    <m:sSub>
                      <m:sSubPr>
                        <m:ctrlPr>
                          <a:rPr lang="en-US" alt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16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altLang="en-US" sz="1600" b="0" i="1" smtClean="0">
                            <a:latin typeface="Cambria Math" panose="02040503050406030204" pitchFamily="18" charset="0"/>
                          </a:rPr>
                          <m:t>h𝑎𝑑</m:t>
                        </m:r>
                      </m:sub>
                    </m:sSub>
                  </m:oMath>
                </a14:m>
                <a:r>
                  <a:rPr lang="en-US" altLang="en-US" sz="1600" dirty="0" smtClean="0"/>
                  <a:t> </a:t>
                </a:r>
                <a:r>
                  <a:rPr lang="en-US" altLang="en-US" sz="1600" dirty="0"/>
                  <a:t>channel. I was also the </a:t>
                </a:r>
                <a:r>
                  <a:rPr lang="en-US" altLang="en-US" sz="1600" dirty="0" err="1"/>
                  <a:t>ntuplemaker</a:t>
                </a:r>
                <a:r>
                  <a:rPr lang="en-US" altLang="en-US" sz="1600" dirty="0"/>
                  <a:t> for both </a:t>
                </a:r>
                <a14:m>
                  <m:oMath xmlns:m="http://schemas.openxmlformats.org/officeDocument/2006/math">
                    <m:r>
                      <a:rPr lang="en-US" altLang="en-US" sz="16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altLang="en-US" sz="16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en-US" sz="1600" b="0" i="1" smtClean="0">
                        <a:latin typeface="Cambria Math" panose="02040503050406030204" pitchFamily="18" charset="0"/>
                      </a:rPr>
                      <m:t>𝑍h</m:t>
                    </m:r>
                    <m:r>
                      <a:rPr lang="en-US" altLang="en-US" sz="16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en-US" sz="1600" b="0" i="1" smtClean="0">
                        <a:latin typeface="Cambria Math" panose="02040503050406030204" pitchFamily="18" charset="0"/>
                      </a:rPr>
                      <m:t>𝑙𝑙</m:t>
                    </m:r>
                    <m:sSub>
                      <m:sSubPr>
                        <m:ctrlPr>
                          <a:rPr lang="en-US" alt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16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altLang="en-US" sz="1600" b="0" i="1" smtClean="0">
                            <a:latin typeface="Cambria Math" panose="02040503050406030204" pitchFamily="18" charset="0"/>
                          </a:rPr>
                          <m:t>𝑙𝑒𝑝</m:t>
                        </m:r>
                      </m:sub>
                    </m:sSub>
                    <m:sSub>
                      <m:sSubPr>
                        <m:ctrlPr>
                          <a:rPr lang="en-US" alt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16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altLang="en-US" sz="1600" b="0" i="1" smtClean="0">
                            <a:latin typeface="Cambria Math" panose="02040503050406030204" pitchFamily="18" charset="0"/>
                          </a:rPr>
                          <m:t>h𝑎𝑑</m:t>
                        </m:r>
                      </m:sub>
                    </m:sSub>
                  </m:oMath>
                </a14:m>
                <a:r>
                  <a:rPr lang="en-US" altLang="en-US" sz="1600" dirty="0" smtClean="0"/>
                  <a:t> </a:t>
                </a:r>
                <a:r>
                  <a:rPr lang="en-US" altLang="en-US" sz="1600" dirty="0"/>
                  <a:t>and  </a:t>
                </a:r>
                <a14:m>
                  <m:oMath xmlns:m="http://schemas.openxmlformats.org/officeDocument/2006/math">
                    <m:r>
                      <a:rPr lang="en-US" altLang="en-US" sz="16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altLang="en-US" sz="16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en-US" sz="1600" b="0" i="1" smtClean="0">
                        <a:latin typeface="Cambria Math" panose="02040503050406030204" pitchFamily="18" charset="0"/>
                      </a:rPr>
                      <m:t>𝑍h</m:t>
                    </m:r>
                    <m:r>
                      <a:rPr lang="en-US" altLang="en-US" sz="16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en-US" sz="1600" b="0" i="1" smtClean="0">
                        <a:latin typeface="Cambria Math" panose="02040503050406030204" pitchFamily="18" charset="0"/>
                      </a:rPr>
                      <m:t>𝑙𝑙</m:t>
                    </m:r>
                    <m:sSub>
                      <m:sSubPr>
                        <m:ctrlPr>
                          <a:rPr lang="en-US" alt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16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altLang="en-US" sz="1600" b="0" i="1" smtClean="0">
                            <a:latin typeface="Cambria Math" panose="02040503050406030204" pitchFamily="18" charset="0"/>
                          </a:rPr>
                          <m:t>h𝑎𝑑</m:t>
                        </m:r>
                      </m:sub>
                    </m:sSub>
                    <m:sSub>
                      <m:sSubPr>
                        <m:ctrlPr>
                          <a:rPr lang="en-US" alt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16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altLang="en-US" sz="1600" b="0" i="1" smtClean="0">
                            <a:latin typeface="Cambria Math" panose="02040503050406030204" pitchFamily="18" charset="0"/>
                          </a:rPr>
                          <m:t>h𝑎𝑑</m:t>
                        </m:r>
                      </m:sub>
                    </m:sSub>
                  </m:oMath>
                </a14:m>
                <a:r>
                  <a:rPr lang="en-US" altLang="en-US" sz="1600" dirty="0" smtClean="0"/>
                  <a:t> channels</a:t>
                </a:r>
                <a:r>
                  <a:rPr lang="en-US" altLang="en-US" sz="1600" dirty="0"/>
                  <a:t>.</a:t>
                </a:r>
              </a:p>
              <a:p>
                <a:pPr algn="just" hangingPunct="1">
                  <a:buClrTx/>
                  <a:buSzTx/>
                  <a:buFontTx/>
                  <a:buNone/>
                </a:pPr>
                <a:endParaRPr lang="en-US" altLang="en-US" sz="1600" dirty="0"/>
              </a:p>
              <a:p>
                <a:pPr algn="just" hangingPunct="1">
                  <a:buClrTx/>
                  <a:buSzTx/>
                  <a:buFontTx/>
                  <a:buNone/>
                </a:pPr>
                <a:endParaRPr lang="en-US" altLang="en-US" sz="1600" dirty="0"/>
              </a:p>
              <a:p>
                <a:pPr algn="just" hangingPunct="1">
                  <a:buClrTx/>
                  <a:buSzTx/>
                  <a:buFontTx/>
                  <a:buNone/>
                </a:pPr>
                <a:endParaRPr lang="en-US" altLang="en-US" sz="1600" dirty="0"/>
              </a:p>
              <a:p>
                <a:pPr algn="just" hangingPunct="1">
                  <a:buClrTx/>
                  <a:buSzTx/>
                  <a:buFontTx/>
                  <a:buNone/>
                </a:pPr>
                <a:endParaRPr lang="en-US" altLang="en-US" sz="1600" dirty="0"/>
              </a:p>
              <a:p>
                <a:pPr algn="just" hangingPunct="1">
                  <a:buClrTx/>
                  <a:buSzTx/>
                  <a:buFontTx/>
                  <a:buNone/>
                </a:pPr>
                <a:endParaRPr lang="en-US" altLang="en-US" sz="1600" dirty="0"/>
              </a:p>
            </p:txBody>
          </p:sp>
        </mc:Choice>
        <mc:Fallback xmlns="">
          <p:sp>
            <p:nvSpPr>
              <p:cNvPr id="31750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12725" y="1258888"/>
                <a:ext cx="4854575" cy="4343400"/>
              </a:xfrm>
              <a:prstGeom prst="rect">
                <a:avLst/>
              </a:prstGeom>
              <a:blipFill rotWithShape="0">
                <a:blip r:embed="rId8"/>
                <a:stretch>
                  <a:fillRect l="-503" t="-421" r="-75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en-US" smtClean="0"/>
              <a:t>Pedro de Bruin</a:t>
            </a: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altLang="en-US" smtClean="0"/>
              <a:t>General Exam - June 11th, 2015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01F5E28-9895-4004-9514-EC898DE66AAE}" type="slidenum">
              <a:rPr lang="en-US" altLang="en-US" smtClean="0"/>
              <a:pPr/>
              <a:t>33</a:t>
            </a:fld>
            <a:endParaRPr lang="en-US" altLang="en-US"/>
          </a:p>
        </p:txBody>
      </p:sp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8" y="131763"/>
            <a:ext cx="2108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2769" name="Rectangle 1"/>
              <p:cNvSpPr>
                <a:spLocks noChangeArrowheads="1"/>
              </p:cNvSpPr>
              <p:nvPr/>
            </p:nvSpPr>
            <p:spPr bwMode="auto">
              <a:xfrm>
                <a:off x="0" y="9525"/>
                <a:ext cx="9720263" cy="931863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91880" tIns="85680" rIns="99000" bIns="54000" anchor="ctr"/>
              <a:lstStyle>
                <a:lvl1pPr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1pPr>
                <a:lvl2pPr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2pPr>
                <a:lvl3pPr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3pPr>
                <a:lvl4pPr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4pPr>
                <a:lvl5pPr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9pPr>
              </a:lstStyle>
              <a:p>
                <a:pPr algn="ctr" hangingPunct="1"/>
                <a14:m>
                  <m:oMath xmlns:m="http://schemas.openxmlformats.org/officeDocument/2006/math">
                    <m:r>
                      <a:rPr lang="en-US" altLang="en-US" sz="32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altLang="en-US" sz="32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en-US" sz="3200" b="0" i="1" smtClean="0">
                        <a:latin typeface="Cambria Math" panose="02040503050406030204" pitchFamily="18" charset="0"/>
                      </a:rPr>
                      <m:t>𝑍h</m:t>
                    </m:r>
                    <m:r>
                      <a:rPr lang="en-US" altLang="en-US" sz="32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en-US" sz="3200" dirty="0" smtClean="0"/>
                  <a:t>- </a:t>
                </a:r>
                <a:r>
                  <a:rPr lang="en-US" altLang="en-US" sz="3200" dirty="0"/>
                  <a:t>Selection</a:t>
                </a:r>
              </a:p>
            </p:txBody>
          </p:sp>
        </mc:Choice>
        <mc:Fallback>
          <p:sp>
            <p:nvSpPr>
              <p:cNvPr id="32769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9525"/>
                <a:ext cx="9720263" cy="931863"/>
              </a:xfrm>
              <a:prstGeom prst="rect">
                <a:avLst/>
              </a:prstGeom>
              <a:blipFill rotWithShape="0">
                <a:blip r:embed="rId3"/>
                <a:stretch>
                  <a:fillRect b="-1290"/>
                </a:stretch>
              </a:blip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0" y="5903913"/>
            <a:ext cx="18288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440" rIns="90000" bIns="4500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 sz="1200" b="1"/>
              <a:t>Pedro Sales de Bruin</a:t>
            </a:r>
          </a:p>
        </p:txBody>
      </p:sp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50" y="127000"/>
            <a:ext cx="16002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2777" name="Group 9"/>
          <p:cNvGrpSpPr>
            <a:grpSpLocks/>
          </p:cNvGrpSpPr>
          <p:nvPr/>
        </p:nvGrpSpPr>
        <p:grpSpPr bwMode="auto">
          <a:xfrm>
            <a:off x="895350" y="2935288"/>
            <a:ext cx="4349750" cy="1203325"/>
            <a:chOff x="564" y="1849"/>
            <a:chExt cx="2740" cy="758"/>
          </a:xfrm>
        </p:grpSpPr>
        <p:sp>
          <p:nvSpPr>
            <p:cNvPr id="32778" name="Rectangle 10"/>
            <p:cNvSpPr>
              <a:spLocks noChangeArrowheads="1"/>
            </p:cNvSpPr>
            <p:nvPr/>
          </p:nvSpPr>
          <p:spPr bwMode="auto">
            <a:xfrm>
              <a:off x="564" y="2169"/>
              <a:ext cx="631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79" name="Rectangle 11"/>
            <p:cNvSpPr>
              <a:spLocks noChangeArrowheads="1"/>
            </p:cNvSpPr>
            <p:nvPr/>
          </p:nvSpPr>
          <p:spPr bwMode="auto">
            <a:xfrm>
              <a:off x="564" y="2169"/>
              <a:ext cx="631" cy="174"/>
            </a:xfrm>
            <a:prstGeom prst="rect">
              <a:avLst/>
            </a:prstGeom>
            <a:blipFill dpi="0" rotWithShape="0">
              <a:blip r:embed="rId5"/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>
              <a:lvl1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en-US" altLang="en-US"/>
                <a:t> </a:t>
              </a:r>
            </a:p>
          </p:txBody>
        </p:sp>
        <p:cxnSp>
          <p:nvCxnSpPr>
            <p:cNvPr id="32780" name="AutoShape 12"/>
            <p:cNvCxnSpPr>
              <a:cxnSpLocks noChangeShapeType="1"/>
            </p:cNvCxnSpPr>
            <p:nvPr/>
          </p:nvCxnSpPr>
          <p:spPr bwMode="auto">
            <a:xfrm flipV="1">
              <a:off x="1195" y="2252"/>
              <a:ext cx="617" cy="4"/>
            </a:xfrm>
            <a:prstGeom prst="bentConnector3">
              <a:avLst>
                <a:gd name="adj1" fmla="val 50000"/>
              </a:avLst>
            </a:prstGeom>
            <a:noFill/>
            <a:ln w="9360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32781" name="AutoShape 13"/>
            <p:cNvCxnSpPr>
              <a:cxnSpLocks noChangeShapeType="1"/>
            </p:cNvCxnSpPr>
            <p:nvPr/>
          </p:nvCxnSpPr>
          <p:spPr bwMode="auto">
            <a:xfrm flipV="1">
              <a:off x="1195" y="1945"/>
              <a:ext cx="614" cy="311"/>
            </a:xfrm>
            <a:prstGeom prst="bentConnector3">
              <a:avLst>
                <a:gd name="adj1" fmla="val 50000"/>
              </a:avLst>
            </a:prstGeom>
            <a:noFill/>
            <a:ln w="9360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32782" name="AutoShape 14"/>
            <p:cNvCxnSpPr>
              <a:cxnSpLocks noChangeShapeType="1"/>
            </p:cNvCxnSpPr>
            <p:nvPr/>
          </p:nvCxnSpPr>
          <p:spPr bwMode="auto">
            <a:xfrm>
              <a:off x="1195" y="2256"/>
              <a:ext cx="617" cy="248"/>
            </a:xfrm>
            <a:prstGeom prst="bentConnector3">
              <a:avLst>
                <a:gd name="adj1" fmla="val 50000"/>
              </a:avLst>
            </a:prstGeom>
            <a:noFill/>
            <a:ln w="9360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32783" name="Rectangle 15"/>
            <p:cNvSpPr>
              <a:spLocks noChangeArrowheads="1"/>
            </p:cNvSpPr>
            <p:nvPr/>
          </p:nvSpPr>
          <p:spPr bwMode="auto">
            <a:xfrm>
              <a:off x="1814" y="2162"/>
              <a:ext cx="352" cy="1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4" name="Rectangle 16"/>
            <p:cNvSpPr>
              <a:spLocks noChangeArrowheads="1"/>
            </p:cNvSpPr>
            <p:nvPr/>
          </p:nvSpPr>
          <p:spPr bwMode="auto">
            <a:xfrm>
              <a:off x="1814" y="2162"/>
              <a:ext cx="352" cy="180"/>
            </a:xfrm>
            <a:prstGeom prst="rect">
              <a:avLst/>
            </a:prstGeom>
            <a:blipFill dpi="0" rotWithShape="0">
              <a:blip r:embed="rId6"/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altLang="en-US">
                  <a:solidFill>
                    <a:srgbClr val="000000"/>
                  </a:solidFill>
                </a:rPr>
                <a:t> </a:t>
              </a:r>
            </a:p>
          </p:txBody>
        </p:sp>
        <p:sp>
          <p:nvSpPr>
            <p:cNvPr id="32785" name="Rectangle 17"/>
            <p:cNvSpPr>
              <a:spLocks noChangeArrowheads="1"/>
            </p:cNvSpPr>
            <p:nvPr/>
          </p:nvSpPr>
          <p:spPr bwMode="auto">
            <a:xfrm>
              <a:off x="1811" y="1858"/>
              <a:ext cx="362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6" name="Rectangle 18"/>
            <p:cNvSpPr>
              <a:spLocks noChangeArrowheads="1"/>
            </p:cNvSpPr>
            <p:nvPr/>
          </p:nvSpPr>
          <p:spPr bwMode="auto">
            <a:xfrm>
              <a:off x="1811" y="1858"/>
              <a:ext cx="362" cy="174"/>
            </a:xfrm>
            <a:prstGeom prst="rect">
              <a:avLst/>
            </a:prstGeom>
            <a:blipFill dpi="0" rotWithShape="0">
              <a:blip r:embed="rId7"/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altLang="en-US">
                  <a:solidFill>
                    <a:srgbClr val="000000"/>
                  </a:solidFill>
                </a:rPr>
                <a:t> </a:t>
              </a:r>
            </a:p>
          </p:txBody>
        </p:sp>
        <p:sp>
          <p:nvSpPr>
            <p:cNvPr id="32787" name="Rectangle 19"/>
            <p:cNvSpPr>
              <a:spLocks noChangeArrowheads="1"/>
            </p:cNvSpPr>
            <p:nvPr/>
          </p:nvSpPr>
          <p:spPr bwMode="auto">
            <a:xfrm>
              <a:off x="1811" y="2411"/>
              <a:ext cx="362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8" name="Rectangle 20"/>
            <p:cNvSpPr>
              <a:spLocks noChangeArrowheads="1"/>
            </p:cNvSpPr>
            <p:nvPr/>
          </p:nvSpPr>
          <p:spPr bwMode="auto">
            <a:xfrm>
              <a:off x="1811" y="2411"/>
              <a:ext cx="362" cy="174"/>
            </a:xfrm>
            <a:prstGeom prst="rect">
              <a:avLst/>
            </a:prstGeom>
            <a:blipFill dpi="0" rotWithShape="0">
              <a:blip r:embed="rId8"/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altLang="en-US">
                  <a:solidFill>
                    <a:srgbClr val="000000"/>
                  </a:solidFill>
                </a:rPr>
                <a:t> </a:t>
              </a:r>
            </a:p>
          </p:txBody>
        </p:sp>
        <p:sp>
          <p:nvSpPr>
            <p:cNvPr id="32789" name="Rectangle 21"/>
            <p:cNvSpPr>
              <a:spLocks noChangeArrowheads="1"/>
            </p:cNvSpPr>
            <p:nvPr/>
          </p:nvSpPr>
          <p:spPr bwMode="auto">
            <a:xfrm>
              <a:off x="2856" y="1849"/>
              <a:ext cx="448" cy="1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0" name="Rectangle 22"/>
            <p:cNvSpPr>
              <a:spLocks noChangeArrowheads="1"/>
            </p:cNvSpPr>
            <p:nvPr/>
          </p:nvSpPr>
          <p:spPr bwMode="auto">
            <a:xfrm>
              <a:off x="2856" y="1849"/>
              <a:ext cx="448" cy="187"/>
            </a:xfrm>
            <a:prstGeom prst="rect">
              <a:avLst/>
            </a:prstGeom>
            <a:blipFill dpi="0" rotWithShape="0">
              <a:blip r:embed="rId9"/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altLang="en-US">
                  <a:solidFill>
                    <a:srgbClr val="000000"/>
                  </a:solidFill>
                </a:rPr>
                <a:t> </a:t>
              </a:r>
            </a:p>
          </p:txBody>
        </p:sp>
        <p:sp>
          <p:nvSpPr>
            <p:cNvPr id="32791" name="Rectangle 23"/>
            <p:cNvSpPr>
              <a:spLocks noChangeArrowheads="1"/>
            </p:cNvSpPr>
            <p:nvPr/>
          </p:nvSpPr>
          <p:spPr bwMode="auto">
            <a:xfrm>
              <a:off x="2856" y="2133"/>
              <a:ext cx="448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2" name="Rectangle 24"/>
            <p:cNvSpPr>
              <a:spLocks noChangeArrowheads="1"/>
            </p:cNvSpPr>
            <p:nvPr/>
          </p:nvSpPr>
          <p:spPr bwMode="auto">
            <a:xfrm>
              <a:off x="2856" y="2133"/>
              <a:ext cx="448" cy="176"/>
            </a:xfrm>
            <a:prstGeom prst="rect">
              <a:avLst/>
            </a:prstGeom>
            <a:blipFill dpi="0" rotWithShape="0">
              <a:blip r:embed="rId10"/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altLang="en-US">
                  <a:solidFill>
                    <a:srgbClr val="000000"/>
                  </a:solidFill>
                </a:rPr>
                <a:t> </a:t>
              </a:r>
            </a:p>
          </p:txBody>
        </p:sp>
        <p:sp>
          <p:nvSpPr>
            <p:cNvPr id="32793" name="Rectangle 25"/>
            <p:cNvSpPr>
              <a:spLocks noChangeArrowheads="1"/>
            </p:cNvSpPr>
            <p:nvPr/>
          </p:nvSpPr>
          <p:spPr bwMode="auto">
            <a:xfrm>
              <a:off x="2850" y="2433"/>
              <a:ext cx="448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4" name="Rectangle 26"/>
            <p:cNvSpPr>
              <a:spLocks noChangeArrowheads="1"/>
            </p:cNvSpPr>
            <p:nvPr/>
          </p:nvSpPr>
          <p:spPr bwMode="auto">
            <a:xfrm>
              <a:off x="2850" y="2433"/>
              <a:ext cx="448" cy="174"/>
            </a:xfrm>
            <a:prstGeom prst="rect">
              <a:avLst/>
            </a:prstGeom>
            <a:blipFill dpi="0" rotWithShape="0">
              <a:blip r:embed="rId11"/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altLang="en-US">
                  <a:solidFill>
                    <a:srgbClr val="000000"/>
                  </a:solidFill>
                </a:rPr>
                <a:t> </a:t>
              </a:r>
            </a:p>
          </p:txBody>
        </p:sp>
        <p:cxnSp>
          <p:nvCxnSpPr>
            <p:cNvPr id="32795" name="AutoShape 27"/>
            <p:cNvCxnSpPr>
              <a:cxnSpLocks noChangeShapeType="1"/>
            </p:cNvCxnSpPr>
            <p:nvPr/>
          </p:nvCxnSpPr>
          <p:spPr bwMode="auto">
            <a:xfrm>
              <a:off x="2170" y="2253"/>
              <a:ext cx="617" cy="2"/>
            </a:xfrm>
            <a:prstGeom prst="bentConnector3">
              <a:avLst>
                <a:gd name="adj1" fmla="val 50000"/>
              </a:avLst>
            </a:prstGeom>
            <a:noFill/>
            <a:ln w="9360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32796" name="AutoShape 28"/>
            <p:cNvCxnSpPr>
              <a:cxnSpLocks noChangeShapeType="1"/>
            </p:cNvCxnSpPr>
            <p:nvPr/>
          </p:nvCxnSpPr>
          <p:spPr bwMode="auto">
            <a:xfrm flipV="1">
              <a:off x="2170" y="1977"/>
              <a:ext cx="617" cy="276"/>
            </a:xfrm>
            <a:prstGeom prst="bentConnector3">
              <a:avLst>
                <a:gd name="adj1" fmla="val 50000"/>
              </a:avLst>
            </a:prstGeom>
            <a:noFill/>
            <a:ln w="9360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32797" name="AutoShape 29"/>
            <p:cNvCxnSpPr>
              <a:cxnSpLocks noChangeShapeType="1"/>
            </p:cNvCxnSpPr>
            <p:nvPr/>
          </p:nvCxnSpPr>
          <p:spPr bwMode="auto">
            <a:xfrm>
              <a:off x="2170" y="2253"/>
              <a:ext cx="617" cy="267"/>
            </a:xfrm>
            <a:prstGeom prst="bentConnector3">
              <a:avLst>
                <a:gd name="adj1" fmla="val 50000"/>
              </a:avLst>
            </a:prstGeom>
            <a:noFill/>
            <a:ln w="9360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pic>
        <p:nvPicPr>
          <p:cNvPr id="32798" name="Picture 3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387" y="1182689"/>
            <a:ext cx="6313488" cy="155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2799" name="Picture 3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3" y="4467225"/>
            <a:ext cx="3190875" cy="1100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2800" name="Picture 3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700" y="4467225"/>
            <a:ext cx="3241675" cy="110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2801" name="Picture 33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513" y="3467100"/>
            <a:ext cx="3001962" cy="213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en-US" smtClean="0"/>
              <a:t>Pedro de Bruin</a:t>
            </a: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altLang="en-US" smtClean="0"/>
              <a:t>General Exam - June 11th, 2015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01F5E28-9895-4004-9514-EC898DE66AAE}" type="slidenum">
              <a:rPr lang="en-US" altLang="en-US" smtClean="0"/>
              <a:pPr/>
              <a:t>34</a:t>
            </a:fld>
            <a:endParaRPr lang="en-US" altLang="en-US"/>
          </a:p>
        </p:txBody>
      </p:sp>
      <p:pic>
        <p:nvPicPr>
          <p:cNvPr id="34" name="Picture 9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8" y="131763"/>
            <a:ext cx="2108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3793" name="Rectangle 1"/>
              <p:cNvSpPr>
                <a:spLocks noChangeArrowheads="1"/>
              </p:cNvSpPr>
              <p:nvPr/>
            </p:nvSpPr>
            <p:spPr bwMode="auto">
              <a:xfrm>
                <a:off x="0" y="9525"/>
                <a:ext cx="9720263" cy="931863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91880" tIns="85680" rIns="99000" bIns="54000" anchor="ctr"/>
              <a:lstStyle>
                <a:lvl1pPr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1pPr>
                <a:lvl2pPr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2pPr>
                <a:lvl3pPr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3pPr>
                <a:lvl4pPr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4pPr>
                <a:lvl5pPr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9pPr>
              </a:lstStyle>
              <a:p>
                <a:pPr algn="ctr" hangingPunct="1"/>
                <a14:m>
                  <m:oMath xmlns:m="http://schemas.openxmlformats.org/officeDocument/2006/math">
                    <m:r>
                      <a:rPr lang="en-US" altLang="en-US" sz="32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altLang="en-US" sz="32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en-US" sz="3200" b="0" i="1" smtClean="0">
                        <a:latin typeface="Cambria Math" panose="02040503050406030204" pitchFamily="18" charset="0"/>
                      </a:rPr>
                      <m:t>𝑍h</m:t>
                    </m:r>
                    <m:r>
                      <a:rPr lang="en-US" altLang="en-US" sz="32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en-US" sz="3200" dirty="0" smtClean="0"/>
                  <a:t>- </a:t>
                </a:r>
                <a:r>
                  <a:rPr lang="en-US" altLang="en-US" sz="3200" dirty="0"/>
                  <a:t>Backgrounds</a:t>
                </a:r>
              </a:p>
            </p:txBody>
          </p:sp>
        </mc:Choice>
        <mc:Fallback>
          <p:sp>
            <p:nvSpPr>
              <p:cNvPr id="33793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9525"/>
                <a:ext cx="9720263" cy="931863"/>
              </a:xfrm>
              <a:prstGeom prst="rect">
                <a:avLst/>
              </a:prstGeom>
              <a:blipFill rotWithShape="0">
                <a:blip r:embed="rId3"/>
                <a:stretch>
                  <a:fillRect b="-1290"/>
                </a:stretch>
              </a:blip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0" y="5903913"/>
            <a:ext cx="18288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440" rIns="90000" bIns="4500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 sz="1200" b="1"/>
              <a:t>Pedro Sales de Bruin</a:t>
            </a:r>
          </a:p>
        </p:txBody>
      </p:sp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50" y="127000"/>
            <a:ext cx="16002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798" name="Rectangle 6"/>
              <p:cNvSpPr>
                <a:spLocks noChangeArrowheads="1"/>
              </p:cNvSpPr>
              <p:nvPr/>
            </p:nvSpPr>
            <p:spPr bwMode="auto">
              <a:xfrm>
                <a:off x="363537" y="1271588"/>
                <a:ext cx="5258593" cy="4483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0" tIns="60840" rIns="90000" bIns="45000"/>
              <a:lstStyle>
                <a:lvl1pPr marL="285750" indent="-284163">
                  <a:tabLst>
                    <a:tab pos="1009650" algn="l"/>
                    <a:tab pos="1733550" algn="l"/>
                    <a:tab pos="2457450" algn="l"/>
                    <a:tab pos="3179763" algn="l"/>
                    <a:tab pos="3903663" algn="l"/>
                    <a:tab pos="4629150" algn="l"/>
                    <a:tab pos="5353050" algn="l"/>
                    <a:tab pos="6076950" algn="l"/>
                    <a:tab pos="6800850" algn="l"/>
                    <a:tab pos="7523163" algn="l"/>
                    <a:tab pos="824706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1pPr>
                <a:lvl2pPr marL="1028700" indent="-500063">
                  <a:tabLst>
                    <a:tab pos="1009650" algn="l"/>
                    <a:tab pos="1733550" algn="l"/>
                    <a:tab pos="2457450" algn="l"/>
                    <a:tab pos="3179763" algn="l"/>
                    <a:tab pos="3903663" algn="l"/>
                    <a:tab pos="4629150" algn="l"/>
                    <a:tab pos="5353050" algn="l"/>
                    <a:tab pos="6076950" algn="l"/>
                    <a:tab pos="6800850" algn="l"/>
                    <a:tab pos="7523163" algn="l"/>
                    <a:tab pos="824706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2pPr>
                <a:lvl3pPr>
                  <a:tabLst>
                    <a:tab pos="1009650" algn="l"/>
                    <a:tab pos="1733550" algn="l"/>
                    <a:tab pos="2457450" algn="l"/>
                    <a:tab pos="3179763" algn="l"/>
                    <a:tab pos="3903663" algn="l"/>
                    <a:tab pos="4629150" algn="l"/>
                    <a:tab pos="5353050" algn="l"/>
                    <a:tab pos="6076950" algn="l"/>
                    <a:tab pos="6800850" algn="l"/>
                    <a:tab pos="7523163" algn="l"/>
                    <a:tab pos="824706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3pPr>
                <a:lvl4pPr>
                  <a:tabLst>
                    <a:tab pos="1009650" algn="l"/>
                    <a:tab pos="1733550" algn="l"/>
                    <a:tab pos="2457450" algn="l"/>
                    <a:tab pos="3179763" algn="l"/>
                    <a:tab pos="3903663" algn="l"/>
                    <a:tab pos="4629150" algn="l"/>
                    <a:tab pos="5353050" algn="l"/>
                    <a:tab pos="6076950" algn="l"/>
                    <a:tab pos="6800850" algn="l"/>
                    <a:tab pos="7523163" algn="l"/>
                    <a:tab pos="824706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4pPr>
                <a:lvl5pPr>
                  <a:tabLst>
                    <a:tab pos="1009650" algn="l"/>
                    <a:tab pos="1733550" algn="l"/>
                    <a:tab pos="2457450" algn="l"/>
                    <a:tab pos="3179763" algn="l"/>
                    <a:tab pos="3903663" algn="l"/>
                    <a:tab pos="4629150" algn="l"/>
                    <a:tab pos="5353050" algn="l"/>
                    <a:tab pos="6076950" algn="l"/>
                    <a:tab pos="6800850" algn="l"/>
                    <a:tab pos="7523163" algn="l"/>
                    <a:tab pos="824706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1009650" algn="l"/>
                    <a:tab pos="1733550" algn="l"/>
                    <a:tab pos="2457450" algn="l"/>
                    <a:tab pos="3179763" algn="l"/>
                    <a:tab pos="3903663" algn="l"/>
                    <a:tab pos="4629150" algn="l"/>
                    <a:tab pos="5353050" algn="l"/>
                    <a:tab pos="6076950" algn="l"/>
                    <a:tab pos="6800850" algn="l"/>
                    <a:tab pos="7523163" algn="l"/>
                    <a:tab pos="824706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1009650" algn="l"/>
                    <a:tab pos="1733550" algn="l"/>
                    <a:tab pos="2457450" algn="l"/>
                    <a:tab pos="3179763" algn="l"/>
                    <a:tab pos="3903663" algn="l"/>
                    <a:tab pos="4629150" algn="l"/>
                    <a:tab pos="5353050" algn="l"/>
                    <a:tab pos="6076950" algn="l"/>
                    <a:tab pos="6800850" algn="l"/>
                    <a:tab pos="7523163" algn="l"/>
                    <a:tab pos="824706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1009650" algn="l"/>
                    <a:tab pos="1733550" algn="l"/>
                    <a:tab pos="2457450" algn="l"/>
                    <a:tab pos="3179763" algn="l"/>
                    <a:tab pos="3903663" algn="l"/>
                    <a:tab pos="4629150" algn="l"/>
                    <a:tab pos="5353050" algn="l"/>
                    <a:tab pos="6076950" algn="l"/>
                    <a:tab pos="6800850" algn="l"/>
                    <a:tab pos="7523163" algn="l"/>
                    <a:tab pos="824706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1009650" algn="l"/>
                    <a:tab pos="1733550" algn="l"/>
                    <a:tab pos="2457450" algn="l"/>
                    <a:tab pos="3179763" algn="l"/>
                    <a:tab pos="3903663" algn="l"/>
                    <a:tab pos="4629150" algn="l"/>
                    <a:tab pos="5353050" algn="l"/>
                    <a:tab pos="6076950" algn="l"/>
                    <a:tab pos="6800850" algn="l"/>
                    <a:tab pos="7523163" algn="l"/>
                    <a:tab pos="824706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9pPr>
              </a:lstStyle>
              <a:p>
                <a:pPr algn="just" hangingPunct="1">
                  <a:buFont typeface="Arial" panose="020B0604020202020204" pitchFamily="34" charset="0"/>
                  <a:buChar char="•"/>
                </a:pPr>
                <a:r>
                  <a:rPr lang="en-US" altLang="en-US" dirty="0" smtClean="0"/>
                  <a:t>The </a:t>
                </a:r>
                <a:r>
                  <a:rPr lang="en-US" altLang="en-US" dirty="0" err="1"/>
                  <a:t>lltautau</a:t>
                </a:r>
                <a:r>
                  <a:rPr lang="en-US" altLang="en-US" dirty="0"/>
                  <a:t> channel is statistically limited (asks for 4 leptons in final state!)</a:t>
                </a:r>
              </a:p>
              <a:p>
                <a:pPr algn="just" hangingPunct="1">
                  <a:buClrTx/>
                  <a:buSzTx/>
                  <a:buFontTx/>
                  <a:buNone/>
                </a:pPr>
                <a:endParaRPr lang="en-US" altLang="en-US" dirty="0"/>
              </a:p>
              <a:p>
                <a:pPr algn="just" hangingPunct="1">
                  <a:buFont typeface="Arial" panose="020B0604020202020204" pitchFamily="34" charset="0"/>
                  <a:buChar char="•"/>
                </a:pPr>
                <a:r>
                  <a:rPr lang="en-US" altLang="en-US" dirty="0"/>
                  <a:t>For </a:t>
                </a:r>
                <a:r>
                  <a:rPr lang="en-US" altLang="en-US" dirty="0" err="1"/>
                  <a:t>lephad</a:t>
                </a:r>
                <a:r>
                  <a:rPr lang="en-US" altLang="en-US" dirty="0"/>
                  <a:t>, main background were </a:t>
                </a:r>
                <a:r>
                  <a:rPr lang="en-US" altLang="en-US" dirty="0" err="1"/>
                  <a:t>diboson</a:t>
                </a:r>
                <a:r>
                  <a:rPr lang="en-US" altLang="en-US" dirty="0"/>
                  <a:t> (irreducible) and </a:t>
                </a:r>
                <a:r>
                  <a:rPr lang="en-US" altLang="en-US" dirty="0" err="1"/>
                  <a:t>Z+Jets</a:t>
                </a:r>
                <a:r>
                  <a:rPr lang="en-US" altLang="en-US" dirty="0"/>
                  <a:t> (</a:t>
                </a:r>
                <a:r>
                  <a:rPr lang="en-US" altLang="en-US" dirty="0" smtClean="0"/>
                  <a:t>reducible). </a:t>
                </a:r>
                <a:endParaRPr lang="en-US" altLang="en-US" dirty="0"/>
              </a:p>
              <a:p>
                <a:pPr algn="just" hangingPunct="1">
                  <a:buClrTx/>
                  <a:buSzTx/>
                  <a:buFontTx/>
                  <a:buNone/>
                </a:pPr>
                <a:endParaRPr lang="en-US" altLang="en-US" dirty="0"/>
              </a:p>
              <a:p>
                <a:pPr algn="just" hangingPunct="1">
                  <a:buFont typeface="Arial" panose="020B0604020202020204" pitchFamily="34" charset="0"/>
                  <a:buChar char="•"/>
                </a:pPr>
                <a:r>
                  <a:rPr lang="en-US" altLang="en-US" dirty="0"/>
                  <a:t>Irreducible backgrounds were estimated using simulation</a:t>
                </a:r>
              </a:p>
              <a:p>
                <a:pPr algn="just" hangingPunct="1">
                  <a:buClrTx/>
                  <a:buSzTx/>
                  <a:buFontTx/>
                  <a:buNone/>
                </a:pPr>
                <a:endParaRPr lang="en-US" altLang="en-US" dirty="0"/>
              </a:p>
              <a:p>
                <a:pPr algn="just" hangingPunct="1">
                  <a:buFont typeface="Arial" panose="020B0604020202020204" pitchFamily="34" charset="0"/>
                  <a:buChar char="•"/>
                </a:pPr>
                <a:r>
                  <a:rPr lang="en-US" altLang="en-US" dirty="0"/>
                  <a:t>Reducible </a:t>
                </a:r>
                <a:r>
                  <a:rPr lang="en-US" altLang="en-US" dirty="0" smtClean="0"/>
                  <a:t>backgrounds were </a:t>
                </a:r>
                <a:r>
                  <a:rPr lang="en-US" altLang="en-US" dirty="0"/>
                  <a:t>estimated using a template method:</a:t>
                </a:r>
              </a:p>
              <a:p>
                <a:pPr lvl="1" algn="just" hangingPunct="1">
                  <a:buFont typeface="Wingdings" panose="05000000000000000000" pitchFamily="2" charset="2"/>
                  <a:buChar char="Ø"/>
                </a:pPr>
                <a:r>
                  <a:rPr lang="en-US" altLang="en-US" sz="1600" dirty="0"/>
                  <a:t>Use control region (B+C+D) to model background shape in signal region (A)</a:t>
                </a:r>
              </a:p>
              <a:p>
                <a:pPr lvl="1" algn="just" hangingPunct="1">
                  <a:buFont typeface="Wingdings" panose="05000000000000000000" pitchFamily="2" charset="2"/>
                  <a:buChar char="Ø"/>
                </a:pPr>
                <a:r>
                  <a:rPr lang="en-US" altLang="en-US" sz="1600" dirty="0"/>
                  <a:t>Scale background using normalization factor from Higgs mass sidebands (outside 75-175 GeV).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16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altLang="en-US" sz="1600" b="0" i="1" smtClean="0">
                            <a:latin typeface="Cambria Math" panose="02040503050406030204" pitchFamily="18" charset="0"/>
                          </a:rPr>
                          <m:t>𝑠𝑐𝑎𝑙𝑒</m:t>
                        </m:r>
                      </m:sub>
                    </m:sSub>
                    <m:r>
                      <a:rPr lang="en-US" alt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en-US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sz="16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en-US" sz="1600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  <m:r>
                              <a:rPr lang="en-US" altLang="en-US" sz="16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altLang="en-US" sz="1600" b="0" i="1" smtClean="0">
                                <a:latin typeface="Cambria Math" panose="02040503050406030204" pitchFamily="18" charset="0"/>
                              </a:rPr>
                              <m:t>𝑠𝑖𝑑𝑒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ctrlPr>
                                  <a:rPr lang="en-US" alt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en-US" sz="1600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  <m:r>
                                  <a:rPr lang="en-US" altLang="en-US" sz="16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altLang="en-US" sz="1600" b="0" i="1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  <m:r>
                                  <a:rPr lang="en-US" altLang="en-US" sz="16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altLang="en-US" sz="1600" b="0" i="1" smtClean="0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</m:d>
                          </m:e>
                          <m:sub>
                            <m:r>
                              <a:rPr lang="en-US" altLang="en-US" sz="1600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  <m:r>
                              <a:rPr lang="en-US" altLang="en-US" sz="16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altLang="en-US" sz="1600" b="0" i="1" smtClean="0">
                                <a:latin typeface="Cambria Math" panose="02040503050406030204" pitchFamily="18" charset="0"/>
                              </a:rPr>
                              <m:t>𝑠𝑖𝑑𝑒</m:t>
                            </m:r>
                          </m:sub>
                        </m:sSub>
                      </m:den>
                    </m:f>
                  </m:oMath>
                </a14:m>
                <a:endParaRPr lang="en-US" altLang="en-US" sz="1600" dirty="0"/>
              </a:p>
              <a:p>
                <a:pPr algn="just" hangingPunct="1">
                  <a:buClrTx/>
                  <a:buSzTx/>
                  <a:buFontTx/>
                  <a:buNone/>
                </a:pPr>
                <a:endParaRPr lang="en-US" altLang="en-US" dirty="0"/>
              </a:p>
            </p:txBody>
          </p:sp>
        </mc:Choice>
        <mc:Fallback xmlns="">
          <p:sp>
            <p:nvSpPr>
              <p:cNvPr id="33798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3537" y="1271588"/>
                <a:ext cx="5258593" cy="4483100"/>
              </a:xfrm>
              <a:prstGeom prst="rect">
                <a:avLst/>
              </a:prstGeom>
              <a:blipFill rotWithShape="0">
                <a:blip r:embed="rId5"/>
                <a:stretch>
                  <a:fillRect l="-812" t="-816" r="-104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3804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4363" y="1944687"/>
            <a:ext cx="3690793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en-US" smtClean="0"/>
              <a:t>Pedro de Bruin</a:t>
            </a:r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altLang="en-US" smtClean="0"/>
              <a:t>General Exam - June 11th, 2015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01F5E28-9895-4004-9514-EC898DE66AAE}" type="slidenum">
              <a:rPr lang="en-US" altLang="en-US" smtClean="0"/>
              <a:pPr/>
              <a:t>35</a:t>
            </a:fld>
            <a:endParaRPr lang="en-US" altLang="en-US" dirty="0"/>
          </a:p>
        </p:txBody>
      </p:sp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8" y="131763"/>
            <a:ext cx="2108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8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519"/>
          <a:stretch>
            <a:fillRect/>
          </a:stretch>
        </p:blipFill>
        <p:spPr bwMode="auto">
          <a:xfrm>
            <a:off x="6013450" y="990600"/>
            <a:ext cx="3492500" cy="234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b="10519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4817" name="Rectangle 1"/>
              <p:cNvSpPr>
                <a:spLocks noChangeArrowheads="1"/>
              </p:cNvSpPr>
              <p:nvPr/>
            </p:nvSpPr>
            <p:spPr bwMode="auto">
              <a:xfrm>
                <a:off x="0" y="9525"/>
                <a:ext cx="9720263" cy="931863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91880" tIns="85680" rIns="99000" bIns="54000" anchor="ctr"/>
              <a:lstStyle>
                <a:lvl1pPr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1pPr>
                <a:lvl2pPr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2pPr>
                <a:lvl3pPr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3pPr>
                <a:lvl4pPr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4pPr>
                <a:lvl5pPr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9pPr>
              </a:lstStyle>
              <a:p>
                <a:pPr algn="ctr" hangingPunct="1"/>
                <a14:m>
                  <m:oMath xmlns:m="http://schemas.openxmlformats.org/officeDocument/2006/math">
                    <m:r>
                      <a:rPr lang="en-US" altLang="en-US" sz="32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altLang="en-US" sz="32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en-US" sz="3200" b="0" i="1" smtClean="0">
                        <a:latin typeface="Cambria Math" panose="02040503050406030204" pitchFamily="18" charset="0"/>
                      </a:rPr>
                      <m:t>𝑍h</m:t>
                    </m:r>
                  </m:oMath>
                </a14:m>
                <a:r>
                  <a:rPr lang="en-US" altLang="en-US" sz="3200" dirty="0" smtClean="0"/>
                  <a:t> </a:t>
                </a:r>
                <a:r>
                  <a:rPr lang="en-US" altLang="en-US" sz="3200" dirty="0"/>
                  <a:t>- Results</a:t>
                </a:r>
              </a:p>
            </p:txBody>
          </p:sp>
        </mc:Choice>
        <mc:Fallback>
          <p:sp>
            <p:nvSpPr>
              <p:cNvPr id="34817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9525"/>
                <a:ext cx="9720263" cy="931863"/>
              </a:xfrm>
              <a:prstGeom prst="rect">
                <a:avLst/>
              </a:prstGeom>
              <a:blipFill rotWithShape="0">
                <a:blip r:embed="rId4"/>
                <a:stretch>
                  <a:fillRect b="-1290"/>
                </a:stretch>
              </a:blip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0" y="5903913"/>
            <a:ext cx="18288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440" rIns="90000" bIns="4500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 sz="1200" b="1"/>
              <a:t>Pedro Sales de Bruin</a:t>
            </a:r>
          </a:p>
        </p:txBody>
      </p:sp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50" y="127000"/>
            <a:ext cx="16002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4825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" y="3260726"/>
            <a:ext cx="7007225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4826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1374775"/>
            <a:ext cx="4572000" cy="146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4827" name="Rectangle 11"/>
              <p:cNvSpPr>
                <a:spLocks noChangeArrowheads="1"/>
              </p:cNvSpPr>
              <p:nvPr/>
            </p:nvSpPr>
            <p:spPr bwMode="auto">
              <a:xfrm>
                <a:off x="7107237" y="3697288"/>
                <a:ext cx="2476501" cy="9158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1pPr>
                <a:lvl2pPr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2pPr>
                <a:lvl3pPr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3pPr>
                <a:lvl4pPr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4pPr>
                <a:lvl5pPr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9pPr>
              </a:lstStyle>
              <a:p>
                <a:pPr algn="just" hangingPunct="1"/>
                <a:r>
                  <a:rPr lang="en-US" altLang="en-US" sz="1600" dirty="0" smtClean="0"/>
                  <a:t>No excess observed </a:t>
                </a:r>
                <a:r>
                  <a:rPr lang="en-US" altLang="en-US" sz="1600" dirty="0" smtClean="0"/>
                  <a:t>with respect to </a:t>
                </a:r>
                <a:r>
                  <a:rPr lang="en-US" altLang="en-US" sz="1600" dirty="0"/>
                  <a:t>SM prediction for all channels. Limits set on production </a:t>
                </a:r>
                <a14:m>
                  <m:oMath xmlns:m="http://schemas.openxmlformats.org/officeDocument/2006/math">
                    <m:r>
                      <a:rPr lang="en-US" altLang="en-US" sz="1600" b="0" i="1" dirty="0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altLang="en-US" sz="1600" dirty="0" smtClean="0"/>
                  <a:t> </a:t>
                </a:r>
                <a:r>
                  <a:rPr lang="en-US" altLang="en-US" sz="1600" dirty="0"/>
                  <a:t>x BR</a:t>
                </a:r>
              </a:p>
            </p:txBody>
          </p:sp>
        </mc:Choice>
        <mc:Fallback>
          <p:sp>
            <p:nvSpPr>
              <p:cNvPr id="34827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07237" y="3697288"/>
                <a:ext cx="2476501" cy="915892"/>
              </a:xfrm>
              <a:prstGeom prst="rect">
                <a:avLst/>
              </a:prstGeom>
              <a:blipFill rotWithShape="0">
                <a:blip r:embed="rId8"/>
                <a:stretch>
                  <a:fillRect l="-5172" t="-8667" r="-4926" b="-1266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altLang="en-US" smtClean="0"/>
              <a:t>General Exam - June 11th, 2015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01F5E28-9895-4004-9514-EC898DE66AAE}" type="slidenum">
              <a:rPr lang="en-US" altLang="en-US" smtClean="0"/>
              <a:pPr/>
              <a:t>36</a:t>
            </a:fld>
            <a:endParaRPr lang="en-US" alt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en-US" smtClean="0"/>
              <a:t>Pedro de Bruin</a:t>
            </a:r>
            <a:endParaRPr lang="en-US" altLang="en-US" dirty="0"/>
          </a:p>
        </p:txBody>
      </p:sp>
      <p:pic>
        <p:nvPicPr>
          <p:cNvPr id="1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8" y="131763"/>
            <a:ext cx="2108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9525"/>
            <a:ext cx="9720263" cy="931863"/>
          </a:xfrm>
          <a:prstGeom prst="rect">
            <a:avLst/>
          </a:prstGeom>
          <a:solidFill>
            <a:srgbClr val="FFFF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5903913"/>
            <a:ext cx="18288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440" rIns="90000" bIns="4500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 sz="1200" b="1"/>
              <a:t>Pedro Sales de Bruin</a:t>
            </a:r>
          </a:p>
        </p:txBody>
      </p:sp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50" y="127000"/>
            <a:ext cx="16002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685800" y="2401888"/>
            <a:ext cx="84582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0840" rIns="90000" bIns="45000"/>
          <a:lstStyle>
            <a:lvl1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100000"/>
              </a:lnSpc>
            </a:pPr>
            <a:r>
              <a:rPr lang="en-US" altLang="en-US" sz="2000"/>
              <a:t>Thanks to Nikolaos Rompotis, Anna Goussiou and all members of the supervisory committee for your time and feedback.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en-US" smtClean="0"/>
              <a:t>Pedro de Bruin</a:t>
            </a:r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altLang="en-US" smtClean="0"/>
              <a:t>General Exam - June 11th, 2015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01F5E28-9895-4004-9514-EC898DE66AAE}" type="slidenum">
              <a:rPr lang="en-US" altLang="en-US" smtClean="0"/>
              <a:pPr/>
              <a:t>37</a:t>
            </a:fld>
            <a:endParaRPr lang="en-US" altLang="en-US" dirty="0"/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8" y="131763"/>
            <a:ext cx="2108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0" y="9525"/>
            <a:ext cx="9720263" cy="931863"/>
          </a:xfrm>
          <a:prstGeom prst="rect">
            <a:avLst/>
          </a:prstGeom>
          <a:solidFill>
            <a:srgbClr val="FFFF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5903913"/>
            <a:ext cx="18288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440" rIns="90000" bIns="4500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 sz="1200" b="1"/>
              <a:t>Pedro Sales de Bruin</a:t>
            </a:r>
          </a:p>
        </p:txBody>
      </p:sp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50" y="127000"/>
            <a:ext cx="16002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685800" y="2401888"/>
            <a:ext cx="84582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0840" rIns="90000" bIns="45000"/>
          <a:lstStyle>
            <a:lvl1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100000"/>
              </a:lnSpc>
            </a:pPr>
            <a:r>
              <a:rPr lang="en-US" altLang="en-US" sz="4000"/>
              <a:t>BACKUP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en-US" smtClean="0"/>
              <a:t>Pedro de Bruin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01F5E28-9895-4004-9514-EC898DE66AAE}" type="slidenum">
              <a:rPr lang="en-US" altLang="en-US" smtClean="0"/>
              <a:pPr/>
              <a:t>38</a:t>
            </a:fld>
            <a:endParaRPr lang="en-US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altLang="en-US" smtClean="0"/>
              <a:t>General Exam - June 11th, 2015</a:t>
            </a:r>
            <a:endParaRPr lang="en-US" altLang="en-US" dirty="0"/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8" y="131763"/>
            <a:ext cx="2108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9525"/>
            <a:ext cx="9720263" cy="931863"/>
          </a:xfrm>
          <a:prstGeom prst="rect">
            <a:avLst/>
          </a:prstGeom>
          <a:solidFill>
            <a:srgbClr val="FFFF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1880" tIns="85680" rIns="99000" bIns="54000" anchor="ctr"/>
          <a:lstStyle>
            <a:lvl1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/>
            <a:r>
              <a:rPr lang="en-US" altLang="en-US" sz="3200" dirty="0" err="1" smtClean="0"/>
              <a:t>TauID</a:t>
            </a:r>
            <a:r>
              <a:rPr lang="en-US" altLang="en-US" sz="3200" dirty="0" smtClean="0"/>
              <a:t> Performance Gain</a:t>
            </a:r>
            <a:endParaRPr lang="en-US" altLang="en-US" sz="3200" dirty="0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5903913"/>
            <a:ext cx="18288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440" rIns="90000" bIns="4500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 sz="1200" b="1"/>
              <a:t>Pedro Sales de Bruin</a:t>
            </a:r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50" y="127000"/>
            <a:ext cx="16002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685800" y="1335088"/>
            <a:ext cx="8458200" cy="1074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0840" rIns="90000" bIns="45000"/>
          <a:lstStyle>
            <a:lvl1pPr marL="215900" indent="-215900"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r>
              <a:rPr lang="en-US" altLang="en-US"/>
              <a:t> Improvement of TauID with substructure with respect to previous ID. </a:t>
            </a:r>
          </a:p>
        </p:txBody>
      </p:sp>
      <p:pic>
        <p:nvPicPr>
          <p:cNvPr id="39945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"/>
          <a:stretch>
            <a:fillRect/>
          </a:stretch>
        </p:blipFill>
        <p:spPr bwMode="auto">
          <a:xfrm>
            <a:off x="4859338" y="2638425"/>
            <a:ext cx="4711700" cy="311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250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9946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2584450"/>
            <a:ext cx="4795838" cy="312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altLang="en-US" smtClean="0"/>
              <a:t>General Exam - June 11th, 2015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01F5E28-9895-4004-9514-EC898DE66AAE}" type="slidenum">
              <a:rPr lang="en-US" altLang="en-US" smtClean="0"/>
              <a:pPr/>
              <a:t>39</a:t>
            </a:fld>
            <a:endParaRPr lang="en-US" alt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en-US" smtClean="0"/>
              <a:t>Pedro de Bruin</a:t>
            </a:r>
            <a:endParaRPr lang="en-US" altLang="en-US" dirty="0"/>
          </a:p>
        </p:txBody>
      </p:sp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8" y="131763"/>
            <a:ext cx="2108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4" name="Picture 1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77"/>
          <a:stretch/>
        </p:blipFill>
        <p:spPr bwMode="auto">
          <a:xfrm>
            <a:off x="5241131" y="1438276"/>
            <a:ext cx="4356100" cy="3981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9525"/>
            <a:ext cx="9720263" cy="931863"/>
          </a:xfrm>
          <a:prstGeom prst="rect">
            <a:avLst/>
          </a:prstGeom>
          <a:solidFill>
            <a:srgbClr val="FFFF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1880" tIns="85680" rIns="99000" bIns="54000" anchor="ctr"/>
          <a:lstStyle>
            <a:lvl1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/>
            <a:r>
              <a:rPr lang="en-US" altLang="en-US" sz="3600"/>
              <a:t>Thesis Proposal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50" y="127000"/>
            <a:ext cx="16002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149" name="Rectangle 5"/>
              <p:cNvSpPr>
                <a:spLocks noChangeArrowheads="1"/>
              </p:cNvSpPr>
              <p:nvPr/>
            </p:nvSpPr>
            <p:spPr bwMode="auto">
              <a:xfrm>
                <a:off x="363537" y="1163638"/>
                <a:ext cx="4648993" cy="46339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0" tIns="60840" rIns="90000" bIns="45000"/>
              <a:lstStyle>
                <a:lvl1pPr marL="215900" indent="-215900"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1pPr>
                <a:lvl2pPr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2pPr>
                <a:lvl3pPr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3pPr>
                <a:lvl4pPr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4pPr>
                <a:lvl5pPr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9pPr>
              </a:lstStyle>
              <a:p>
                <a:pPr algn="just"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"/>
                </a:pPr>
                <a:r>
                  <a:rPr lang="en-US" altLang="en-US" dirty="0" smtClean="0"/>
                  <a:t>My </a:t>
                </a:r>
                <a:r>
                  <a:rPr lang="en-US" altLang="en-US" dirty="0" smtClean="0"/>
                  <a:t>proposed thesis topic will be </a:t>
                </a:r>
                <a:r>
                  <a:rPr lang="en-US" altLang="en-US" dirty="0" smtClean="0">
                    <a:solidFill>
                      <a:schemeClr val="accent2"/>
                    </a:solidFill>
                  </a:rPr>
                  <a:t>Search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en-US" b="0" i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A</m:t>
                    </m:r>
                    <m:r>
                      <a:rPr lang="en-US" altLang="en-US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en-US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altLang="en-US" b="0" i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en-US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en-US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en-US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𝜏𝜏</m:t>
                    </m:r>
                  </m:oMath>
                </a14:m>
                <a:r>
                  <a:rPr lang="en-US" altLang="en-US" dirty="0" smtClean="0">
                    <a:solidFill>
                      <a:schemeClr val="accent2"/>
                    </a:solidFill>
                  </a:rPr>
                  <a:t> </a:t>
                </a:r>
                <a:r>
                  <a:rPr lang="en-US" altLang="en-US" dirty="0">
                    <a:solidFill>
                      <a:schemeClr val="accent2"/>
                    </a:solidFill>
                  </a:rPr>
                  <a:t>using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</m:rad>
                    <m:r>
                      <a:rPr lang="en-US" altLang="en-US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=13</m:t>
                    </m:r>
                  </m:oMath>
                </a14:m>
                <a:r>
                  <a:rPr lang="en-US" altLang="en-US" dirty="0" smtClean="0">
                    <a:solidFill>
                      <a:schemeClr val="accent2"/>
                    </a:solidFill>
                  </a:rPr>
                  <a:t> </a:t>
                </a:r>
                <a:r>
                  <a:rPr lang="en-US" altLang="en-US" dirty="0" err="1">
                    <a:solidFill>
                      <a:schemeClr val="accent2"/>
                    </a:solidFill>
                  </a:rPr>
                  <a:t>TeV</a:t>
                </a:r>
                <a:r>
                  <a:rPr lang="en-US" altLang="en-US" dirty="0">
                    <a:solidFill>
                      <a:schemeClr val="accent2"/>
                    </a:solidFill>
                  </a:rPr>
                  <a:t> </a:t>
                </a:r>
                <a:r>
                  <a:rPr lang="en-US" altLang="en-US" i="1" dirty="0">
                    <a:solidFill>
                      <a:schemeClr val="accent2"/>
                    </a:solidFill>
                  </a:rPr>
                  <a:t>pp</a:t>
                </a:r>
                <a:r>
                  <a:rPr lang="en-US" altLang="en-US" dirty="0">
                    <a:solidFill>
                      <a:schemeClr val="accent2"/>
                    </a:solidFill>
                  </a:rPr>
                  <a:t> collisions at the LHC with the ATLAS detector. </a:t>
                </a:r>
                <a:endParaRPr lang="en-US" altLang="en-US" dirty="0"/>
              </a:p>
              <a:p>
                <a:pPr algn="just"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endParaRPr lang="en-US" altLang="en-US" dirty="0"/>
              </a:p>
              <a:p>
                <a:pPr algn="just"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"/>
                </a:pPr>
                <a:r>
                  <a:rPr lang="en-US" altLang="en-US" dirty="0" smtClean="0"/>
                  <a:t>This </a:t>
                </a:r>
                <a:r>
                  <a:rPr lang="en-US" altLang="en-US" dirty="0"/>
                  <a:t>is considered an analysis optimal for “early” data, i.e. expected to be more sensitive than the Run I result with </a:t>
                </a:r>
                <a:r>
                  <a:rPr lang="en-US" altLang="en-US" dirty="0" smtClean="0"/>
                  <a:t>~5 </a:t>
                </a:r>
                <a:r>
                  <a:rPr lang="en-US" altLang="en-US" dirty="0" smtClean="0"/>
                  <a:t>fb</a:t>
                </a:r>
                <a:r>
                  <a:rPr lang="en-US" altLang="en-US" baseline="30000" dirty="0" smtClean="0"/>
                  <a:t>-1</a:t>
                </a:r>
                <a:r>
                  <a:rPr lang="en-US" altLang="en-US" dirty="0" smtClean="0"/>
                  <a:t> </a:t>
                </a:r>
                <a:r>
                  <a:rPr lang="en-US" altLang="en-US" dirty="0"/>
                  <a:t>luminosity. A public result is expected by the first half of 2016</a:t>
                </a:r>
              </a:p>
              <a:p>
                <a:pPr algn="just"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endParaRPr lang="en-US" altLang="en-US" dirty="0"/>
              </a:p>
              <a:p>
                <a:pPr algn="just"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endParaRPr lang="en-US" altLang="en-US" dirty="0"/>
              </a:p>
              <a:p>
                <a:pPr algn="just"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endParaRPr lang="en-US" altLang="en-US" dirty="0"/>
              </a:p>
              <a:p>
                <a:pPr algn="just"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"/>
                </a:pPr>
                <a:r>
                  <a:rPr lang="en-US" altLang="en-US" dirty="0" smtClean="0"/>
                  <a:t>I’ll </a:t>
                </a:r>
                <a:r>
                  <a:rPr lang="en-US" altLang="en-US" dirty="0"/>
                  <a:t>go into details in a second, but first some background…</a:t>
                </a:r>
              </a:p>
            </p:txBody>
          </p:sp>
        </mc:Choice>
        <mc:Fallback>
          <p:sp>
            <p:nvSpPr>
              <p:cNvPr id="6149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3537" y="1163638"/>
                <a:ext cx="4648993" cy="4633912"/>
              </a:xfrm>
              <a:prstGeom prst="rect">
                <a:avLst/>
              </a:prstGeom>
              <a:blipFill rotWithShape="0">
                <a:blip r:embed="rId5"/>
                <a:stretch>
                  <a:fillRect t="-395" r="-118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134938"/>
            <a:ext cx="2108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en-US" smtClean="0"/>
              <a:t>Pedro de Bruin</a:t>
            </a:r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altLang="en-US" smtClean="0"/>
              <a:t>General Exam - June 11th, 2015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01F5E28-9895-4004-9514-EC898DE66AAE}" type="slidenum">
              <a:rPr lang="en-US" altLang="en-US" smtClean="0"/>
              <a:pPr/>
              <a:t>4</a:t>
            </a:fld>
            <a:endParaRPr lang="en-US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9525"/>
            <a:ext cx="9720263" cy="931863"/>
          </a:xfrm>
          <a:prstGeom prst="rect">
            <a:avLst/>
          </a:prstGeom>
          <a:solidFill>
            <a:srgbClr val="FFFF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1880" tIns="85680" rIns="99000" bIns="54000" anchor="ctr"/>
          <a:lstStyle>
            <a:lvl1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/>
            <a:r>
              <a:rPr lang="en-US" altLang="en-US" sz="2400" dirty="0" smtClean="0"/>
              <a:t>Extra details about run I analysis</a:t>
            </a:r>
            <a:endParaRPr lang="en-US" altLang="en-US" sz="2400" dirty="0"/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0" y="5903913"/>
            <a:ext cx="18288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440" rIns="90000" bIns="4500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 sz="1200" b="1"/>
              <a:t>Pedro Sales de Bruin</a:t>
            </a:r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50" y="127000"/>
            <a:ext cx="16002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altLang="en-US" smtClean="0"/>
              <a:t>General Exam - June 11th, 2015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01F5E28-9895-4004-9514-EC898DE66AAE}" type="slidenum">
              <a:rPr lang="en-US" altLang="en-US" smtClean="0"/>
              <a:pPr/>
              <a:t>40</a:t>
            </a:fld>
            <a:endParaRPr lang="en-US" alt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en-US" smtClean="0"/>
              <a:t>Pedro de Bruin</a:t>
            </a:r>
            <a:endParaRPr lang="en-US" altLang="en-US" dirty="0"/>
          </a:p>
        </p:txBody>
      </p:sp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8" y="131763"/>
            <a:ext cx="2108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23862" y="1248438"/>
            <a:ext cx="5686025" cy="1380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Definition of transverse mass between two objects: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0650" y="1223023"/>
            <a:ext cx="2896235" cy="3937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72169" y="2136863"/>
            <a:ext cx="3532987" cy="319887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0721" y="1841212"/>
            <a:ext cx="5346818" cy="388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9551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9525"/>
            <a:ext cx="9720263" cy="931863"/>
          </a:xfrm>
          <a:prstGeom prst="rect">
            <a:avLst/>
          </a:prstGeom>
          <a:solidFill>
            <a:srgbClr val="FFFF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1880" tIns="85680" rIns="99000" bIns="54000" anchor="ctr"/>
          <a:lstStyle>
            <a:lvl1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/>
            <a:r>
              <a:rPr lang="en-US" altLang="en-US" sz="2800" dirty="0" smtClean="0"/>
              <a:t>MMC details</a:t>
            </a:r>
            <a:endParaRPr lang="en-US" altLang="en-US" sz="2800" dirty="0"/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0" y="5903913"/>
            <a:ext cx="18288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440" rIns="90000" bIns="4500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 sz="1200" b="1"/>
              <a:t>Pedro Sales de Bruin</a:t>
            </a:r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50" y="127000"/>
            <a:ext cx="16002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altLang="en-US" smtClean="0"/>
              <a:t>General Exam - June 11th, 2015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01F5E28-9895-4004-9514-EC898DE66AAE}" type="slidenum">
              <a:rPr lang="en-US" altLang="en-US" smtClean="0"/>
              <a:pPr/>
              <a:t>41</a:t>
            </a:fld>
            <a:endParaRPr lang="en-US" alt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en-US" smtClean="0"/>
              <a:t>Pedro de Bruin</a:t>
            </a:r>
            <a:endParaRPr lang="en-US" altLang="en-US" dirty="0"/>
          </a:p>
        </p:txBody>
      </p:sp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8" y="131763"/>
            <a:ext cx="2108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1814" y="1331905"/>
            <a:ext cx="8408441" cy="31925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01814" y="5032873"/>
            <a:ext cx="8458200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Pick best solution by maximizing the likelihood defined in </a:t>
            </a:r>
            <a:r>
              <a:rPr lang="en-US" dirty="0" err="1" smtClean="0"/>
              <a:t>kinematically</a:t>
            </a:r>
            <a:r>
              <a:rPr lang="en-US" dirty="0" smtClean="0"/>
              <a:t> allowed phase space region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3663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5841" name="Rectangle 1"/>
              <p:cNvSpPr>
                <a:spLocks noChangeArrowheads="1"/>
              </p:cNvSpPr>
              <p:nvPr/>
            </p:nvSpPr>
            <p:spPr bwMode="auto">
              <a:xfrm>
                <a:off x="0" y="9525"/>
                <a:ext cx="9720263" cy="931863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91880" tIns="85680" rIns="99000" bIns="54000" anchor="ctr"/>
              <a:lstStyle>
                <a:lvl1pPr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1pPr>
                <a:lvl2pPr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2pPr>
                <a:lvl3pPr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3pPr>
                <a:lvl4pPr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4pPr>
                <a:lvl5pPr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9pPr>
              </a:lstStyle>
              <a:p>
                <a:pPr algn="ctr" hangingPunct="1"/>
                <a:r>
                  <a:rPr lang="en-US" altLang="en-US" sz="2800" dirty="0" smtClean="0"/>
                  <a:t>Early limits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28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en-US" sz="28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</m:oMath>
                </a14:m>
                <a:endParaRPr lang="en-US" altLang="en-US" sz="2800" dirty="0"/>
              </a:p>
            </p:txBody>
          </p:sp>
        </mc:Choice>
        <mc:Fallback>
          <p:sp>
            <p:nvSpPr>
              <p:cNvPr id="35841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9525"/>
                <a:ext cx="9720263" cy="93186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0" y="5903913"/>
            <a:ext cx="18288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440" rIns="90000" bIns="4500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 sz="1200" b="1"/>
              <a:t>Pedro Sales de Bruin</a:t>
            </a:r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50" y="127000"/>
            <a:ext cx="16002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altLang="en-US" smtClean="0"/>
              <a:t>General Exam - June 11th, 2015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01F5E28-9895-4004-9514-EC898DE66AAE}" type="slidenum">
              <a:rPr lang="en-US" altLang="en-US" smtClean="0"/>
              <a:pPr/>
              <a:t>42</a:t>
            </a:fld>
            <a:endParaRPr lang="en-US" alt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en-US" smtClean="0"/>
              <a:t>Pedro de Bruin</a:t>
            </a:r>
            <a:endParaRPr lang="en-US" altLang="en-US" dirty="0"/>
          </a:p>
        </p:txBody>
      </p:sp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8" y="131763"/>
            <a:ext cx="2108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230758" y="1538532"/>
                <a:ext cx="5943600" cy="3699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Experimentalists had an idea where to look. Higgs mass is constrained by SM and experiments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Strong W/Z interactions put an upper bound around 700GeV. Comparable limits from looking at stability of the </a:t>
                </a:r>
                <a:r>
                  <a:rPr lang="en-US" dirty="0" err="1" smtClean="0"/>
                  <a:t>higgs</a:t>
                </a:r>
                <a:r>
                  <a:rPr lang="en-US" dirty="0" smtClean="0"/>
                  <a:t> potential can be derived depending on cutoff scale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Higgs contributes to radiative corrections to vector bosons. Precision EW fits put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&lt;157</m:t>
                    </m:r>
                  </m:oMath>
                </a14:m>
                <a:r>
                  <a:rPr lang="en-US" dirty="0" smtClean="0"/>
                  <a:t> GeV at 95% CL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LEP also conducted direct searches for </a:t>
                </a:r>
                <a:r>
                  <a:rPr lang="en-US" i="1" dirty="0" err="1" smtClean="0"/>
                  <a:t>Zh</a:t>
                </a:r>
                <a:r>
                  <a:rPr lang="en-US" dirty="0" smtClean="0"/>
                  <a:t> production.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1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&lt;157</m:t>
                    </m:r>
                  </m:oMath>
                </a14:m>
                <a:r>
                  <a:rPr lang="en-US" dirty="0"/>
                  <a:t> GeV at 95% CL</a:t>
                </a:r>
                <a:endParaRPr lang="en-US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758" y="1538532"/>
                <a:ext cx="5943600" cy="3699218"/>
              </a:xfrm>
              <a:prstGeom prst="rect">
                <a:avLst/>
              </a:prstGeom>
              <a:blipFill rotWithShape="0">
                <a:blip r:embed="rId6"/>
                <a:stretch>
                  <a:fillRect l="-718" t="-1318" r="-821" b="-16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12774" y="1149325"/>
            <a:ext cx="2143111" cy="77841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12775" y="2173287"/>
            <a:ext cx="2143111" cy="82564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36830" y="3224558"/>
            <a:ext cx="3258242" cy="2453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9432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9525"/>
            <a:ext cx="9720263" cy="931863"/>
          </a:xfrm>
          <a:prstGeom prst="rect">
            <a:avLst/>
          </a:prstGeom>
          <a:solidFill>
            <a:srgbClr val="FFFF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1880" tIns="85680" rIns="99000" bIns="54000" anchor="ctr"/>
          <a:lstStyle>
            <a:lvl1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/>
            <a:r>
              <a:rPr lang="en-US" altLang="en-US" sz="2800" dirty="0" smtClean="0"/>
              <a:t>More about BSM</a:t>
            </a:r>
            <a:endParaRPr lang="en-US" altLang="en-US" sz="2800" dirty="0"/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0" y="5903913"/>
            <a:ext cx="18288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440" rIns="90000" bIns="4500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 sz="1200" b="1"/>
              <a:t>Pedro Sales de Bruin</a:t>
            </a:r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50" y="127000"/>
            <a:ext cx="16002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altLang="en-US" smtClean="0"/>
              <a:t>General Exam - June 11th, 2015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01F5E28-9895-4004-9514-EC898DE66AAE}" type="slidenum">
              <a:rPr lang="en-US" altLang="en-US" smtClean="0"/>
              <a:pPr/>
              <a:t>43</a:t>
            </a:fld>
            <a:endParaRPr lang="en-US" alt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en-US" smtClean="0"/>
              <a:t>Pedro de Bruin</a:t>
            </a:r>
            <a:endParaRPr lang="en-US" altLang="en-US" dirty="0"/>
          </a:p>
        </p:txBody>
      </p:sp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8" y="131763"/>
            <a:ext cx="2108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110" y="1084262"/>
            <a:ext cx="7376319" cy="164347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2931" y="3011487"/>
            <a:ext cx="8610600" cy="1122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2 Higgs doublets are needed to cancel chiral anomalies from new </a:t>
            </a:r>
            <a:r>
              <a:rPr lang="en-US" dirty="0" err="1" smtClean="0"/>
              <a:t>sparticles</a:t>
            </a:r>
            <a:r>
              <a:rPr lang="en-US" dirty="0" smtClean="0"/>
              <a:t> (particularly the </a:t>
            </a:r>
            <a:r>
              <a:rPr lang="en-US" dirty="0" err="1" smtClean="0"/>
              <a:t>higgsino</a:t>
            </a:r>
            <a:r>
              <a:rPr lang="en-US" dirty="0" smtClean="0"/>
              <a:t>). One doublet for up-type fermions, other for d-type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At tree level: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62200" y="3762893"/>
            <a:ext cx="7131050" cy="10657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3214" y="4944101"/>
            <a:ext cx="8377962" cy="36827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4478" y="5394675"/>
            <a:ext cx="8197461" cy="309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0329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9525"/>
            <a:ext cx="9720263" cy="931863"/>
          </a:xfrm>
          <a:prstGeom prst="rect">
            <a:avLst/>
          </a:prstGeom>
          <a:solidFill>
            <a:srgbClr val="FFFF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1880" tIns="85680" rIns="99000" bIns="54000" anchor="ctr"/>
          <a:lstStyle>
            <a:lvl1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/>
            <a:r>
              <a:rPr lang="en-US" altLang="en-US" sz="2800" dirty="0" smtClean="0"/>
              <a:t>More about MSSM</a:t>
            </a:r>
            <a:endParaRPr lang="en-US" altLang="en-US" sz="2800" dirty="0"/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0" y="5903913"/>
            <a:ext cx="18288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440" rIns="90000" bIns="4500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 sz="1200" b="1"/>
              <a:t>Pedro Sales de Bruin</a:t>
            </a:r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50" y="127000"/>
            <a:ext cx="16002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altLang="en-US" smtClean="0"/>
              <a:t>General Exam - June 11th, 2015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01F5E28-9895-4004-9514-EC898DE66AAE}" type="slidenum">
              <a:rPr lang="en-US" altLang="en-US" smtClean="0"/>
              <a:pPr/>
              <a:t>44</a:t>
            </a:fld>
            <a:endParaRPr lang="en-US" alt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en-US" smtClean="0"/>
              <a:t>Pedro de Bruin</a:t>
            </a:r>
            <a:endParaRPr lang="en-US" altLang="en-US" dirty="0"/>
          </a:p>
        </p:txBody>
      </p:sp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8" y="131763"/>
            <a:ext cx="2108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131" y="1063626"/>
            <a:ext cx="6798017" cy="117468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9131" y="2330047"/>
            <a:ext cx="6357143" cy="3462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7534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9525"/>
            <a:ext cx="9720263" cy="931863"/>
          </a:xfrm>
          <a:prstGeom prst="rect">
            <a:avLst/>
          </a:prstGeom>
          <a:solidFill>
            <a:srgbClr val="FFFF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1880" tIns="85680" rIns="99000" bIns="54000" anchor="ctr"/>
          <a:lstStyle>
            <a:lvl1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/>
            <a:r>
              <a:rPr lang="en-US" altLang="en-US" sz="2800" dirty="0" smtClean="0"/>
              <a:t>Heavy Higgs Masses</a:t>
            </a:r>
            <a:endParaRPr lang="en-US" altLang="en-US" sz="2800" dirty="0"/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0" y="5903913"/>
            <a:ext cx="18288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440" rIns="90000" bIns="4500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 sz="1200" b="1"/>
              <a:t>Pedro Sales de Bruin</a:t>
            </a:r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50" y="127000"/>
            <a:ext cx="16002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altLang="en-US" smtClean="0"/>
              <a:t>General Exam - June 11th, 2015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01F5E28-9895-4004-9514-EC898DE66AAE}" type="slidenum">
              <a:rPr lang="en-US" altLang="en-US" smtClean="0"/>
              <a:pPr/>
              <a:t>45</a:t>
            </a:fld>
            <a:endParaRPr lang="en-US" alt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en-US" smtClean="0"/>
              <a:t>Pedro de Bruin</a:t>
            </a:r>
            <a:endParaRPr lang="en-US" altLang="en-US" dirty="0"/>
          </a:p>
        </p:txBody>
      </p:sp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8" y="131763"/>
            <a:ext cx="2108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8571" y="1190126"/>
            <a:ext cx="8383119" cy="4452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2887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5841" name="Rectangle 1"/>
              <p:cNvSpPr>
                <a:spLocks noChangeArrowheads="1"/>
              </p:cNvSpPr>
              <p:nvPr/>
            </p:nvSpPr>
            <p:spPr bwMode="auto">
              <a:xfrm>
                <a:off x="0" y="9525"/>
                <a:ext cx="9720263" cy="931863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91880" tIns="85680" rIns="99000" bIns="54000" anchor="ctr"/>
              <a:lstStyle>
                <a:lvl1pPr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1pPr>
                <a:lvl2pPr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2pPr>
                <a:lvl3pPr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3pPr>
                <a:lvl4pPr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4pPr>
                <a:lvl5pPr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723900" algn="l"/>
                    <a:tab pos="1447800" algn="l"/>
                    <a:tab pos="2171700" algn="l"/>
                    <a:tab pos="2894013" algn="l"/>
                    <a:tab pos="3617913" algn="l"/>
                    <a:tab pos="4343400" algn="l"/>
                    <a:tab pos="5067300" algn="l"/>
                    <a:tab pos="5791200" algn="l"/>
                    <a:tab pos="6515100" algn="l"/>
                    <a:tab pos="7237413" algn="l"/>
                    <a:tab pos="7961313" algn="l"/>
                    <a:tab pos="8686800" algn="l"/>
                    <a:tab pos="94107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9pPr>
              </a:lstStyle>
              <a:p>
                <a:pPr algn="ctr" hangingPunct="1"/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𝑍h</m:t>
                    </m:r>
                  </m:oMath>
                </a14:m>
                <a:r>
                  <a:rPr lang="en-US" altLang="en-US" sz="2800" dirty="0"/>
                  <a:t> - 2HDM exclusion</a:t>
                </a:r>
              </a:p>
            </p:txBody>
          </p:sp>
        </mc:Choice>
        <mc:Fallback>
          <p:sp>
            <p:nvSpPr>
              <p:cNvPr id="35841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9525"/>
                <a:ext cx="9720263" cy="93186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0" y="5903913"/>
            <a:ext cx="18288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440" rIns="90000" bIns="4500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 sz="1200" b="1"/>
              <a:t>Pedro Sales de Bruin</a:t>
            </a:r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50" y="127000"/>
            <a:ext cx="16002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5849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531" y="1069689"/>
            <a:ext cx="4198937" cy="477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altLang="en-US" smtClean="0"/>
              <a:t>General Exam - June 11th, 2015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01F5E28-9895-4004-9514-EC898DE66AAE}" type="slidenum">
              <a:rPr lang="en-US" altLang="en-US" smtClean="0"/>
              <a:pPr/>
              <a:t>46</a:t>
            </a:fld>
            <a:endParaRPr lang="en-US" alt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en-US" smtClean="0"/>
              <a:t>Pedro de Bruin</a:t>
            </a:r>
            <a:endParaRPr lang="en-US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650326" y="2249487"/>
            <a:ext cx="4832351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2HDM exclusion plots for 4 2HDM scenarios: type I, type II, lepton-specific and flipped</a:t>
            </a:r>
            <a:endParaRPr lang="en-US" dirty="0"/>
          </a:p>
        </p:txBody>
      </p:sp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8" y="131763"/>
            <a:ext cx="2108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9525"/>
            <a:ext cx="9720263" cy="931863"/>
          </a:xfrm>
          <a:prstGeom prst="rect">
            <a:avLst/>
          </a:prstGeom>
          <a:solidFill>
            <a:srgbClr val="FFFF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1880" tIns="85680" rIns="99000" bIns="54000" anchor="ctr"/>
          <a:lstStyle>
            <a:lvl1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/>
            <a:r>
              <a:rPr lang="en-US" altLang="en-US" sz="2800" dirty="0" smtClean="0"/>
              <a:t>Basic QFT </a:t>
            </a:r>
            <a:r>
              <a:rPr lang="en-US" altLang="en-US" sz="2800" dirty="0" err="1" smtClean="0"/>
              <a:t>Lagrangians</a:t>
            </a:r>
            <a:endParaRPr lang="en-US" altLang="en-US" sz="2800" dirty="0"/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0" y="5903913"/>
            <a:ext cx="18288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440" rIns="90000" bIns="4500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 sz="1200" b="1"/>
              <a:t>Pedro Sales de Bruin</a:t>
            </a:r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50" y="127000"/>
            <a:ext cx="16002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altLang="en-US" smtClean="0"/>
              <a:t>General Exam - June 11th, 2015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01F5E28-9895-4004-9514-EC898DE66AAE}" type="slidenum">
              <a:rPr lang="en-US" altLang="en-US" smtClean="0"/>
              <a:pPr/>
              <a:t>47</a:t>
            </a:fld>
            <a:endParaRPr lang="en-US" alt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en-US" smtClean="0"/>
              <a:t>Pedro de Bruin</a:t>
            </a:r>
            <a:endParaRPr lang="en-US" altLang="en-US" dirty="0"/>
          </a:p>
        </p:txBody>
      </p:sp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8" y="131763"/>
            <a:ext cx="2108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TextBox 2"/>
          <p:cNvSpPr txBox="1">
            <a:spLocks noChangeArrowheads="1"/>
          </p:cNvSpPr>
          <p:nvPr/>
        </p:nvSpPr>
        <p:spPr bwMode="auto">
          <a:xfrm>
            <a:off x="761999" y="1837880"/>
            <a:ext cx="1519238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Spin 0 scalar</a:t>
            </a:r>
          </a:p>
        </p:txBody>
      </p:sp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779462" y="2938017"/>
            <a:ext cx="1595437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Spin ½ spinor</a:t>
            </a:r>
          </a:p>
        </p:txBody>
      </p:sp>
      <p:sp>
        <p:nvSpPr>
          <p:cNvPr id="13" name="TextBox 6"/>
          <p:cNvSpPr txBox="1">
            <a:spLocks noChangeArrowheads="1"/>
          </p:cNvSpPr>
          <p:nvPr/>
        </p:nvSpPr>
        <p:spPr bwMode="auto">
          <a:xfrm>
            <a:off x="771757" y="4018621"/>
            <a:ext cx="206375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Spin 1 vector field</a:t>
            </a:r>
            <a:endParaRPr lang="en-US" altLang="en-US" i="1" dirty="0"/>
          </a:p>
        </p:txBody>
      </p:sp>
      <p:pic>
        <p:nvPicPr>
          <p:cNvPr id="14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199" y="996760"/>
            <a:ext cx="2032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5"/>
          <p:cNvSpPr txBox="1">
            <a:spLocks noChangeArrowheads="1"/>
          </p:cNvSpPr>
          <p:nvPr/>
        </p:nvSpPr>
        <p:spPr bwMode="auto">
          <a:xfrm>
            <a:off x="761999" y="1101535"/>
            <a:ext cx="4098925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Generalized Euler-Lagrange equation:</a:t>
            </a:r>
          </a:p>
        </p:txBody>
      </p:sp>
      <p:grpSp>
        <p:nvGrpSpPr>
          <p:cNvPr id="16" name="Group 18"/>
          <p:cNvGrpSpPr>
            <a:grpSpLocks/>
          </p:cNvGrpSpPr>
          <p:nvPr/>
        </p:nvGrpSpPr>
        <p:grpSpPr bwMode="auto">
          <a:xfrm>
            <a:off x="973931" y="2173031"/>
            <a:ext cx="6468268" cy="695581"/>
            <a:chOff x="925512" y="2667748"/>
            <a:chExt cx="7069728" cy="711676"/>
          </a:xfrm>
        </p:grpSpPr>
        <p:pic>
          <p:nvPicPr>
            <p:cNvPr id="17" name="Picture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5512" y="2667748"/>
              <a:ext cx="3412128" cy="703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0640" y="2676798"/>
              <a:ext cx="2514600" cy="702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9" name="Straight Arrow Connector 18"/>
            <p:cNvCxnSpPr/>
            <p:nvPr/>
          </p:nvCxnSpPr>
          <p:spPr bwMode="auto">
            <a:xfrm>
              <a:off x="4642949" y="3065948"/>
              <a:ext cx="532378" cy="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pic>
        <p:nvPicPr>
          <p:cNvPr id="20" name="Picture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471417"/>
            <a:ext cx="3283970" cy="413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1" name="Straight Arrow Connector 20"/>
          <p:cNvCxnSpPr/>
          <p:nvPr/>
        </p:nvCxnSpPr>
        <p:spPr bwMode="auto">
          <a:xfrm>
            <a:off x="4320848" y="3621087"/>
            <a:ext cx="45720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22" name="Picture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156" y="3319304"/>
            <a:ext cx="2286086" cy="607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757" y="4371046"/>
            <a:ext cx="657701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2957" y="5133046"/>
            <a:ext cx="3429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Arrow Connector 24"/>
          <p:cNvCxnSpPr/>
          <p:nvPr/>
        </p:nvCxnSpPr>
        <p:spPr bwMode="auto">
          <a:xfrm>
            <a:off x="2143357" y="5466421"/>
            <a:ext cx="45720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6" name="TextBox 17"/>
          <p:cNvSpPr txBox="1">
            <a:spLocks noChangeArrowheads="1"/>
          </p:cNvSpPr>
          <p:nvPr/>
        </p:nvSpPr>
        <p:spPr bwMode="auto">
          <a:xfrm>
            <a:off x="8226424" y="2321977"/>
            <a:ext cx="7493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(K-G)</a:t>
            </a:r>
          </a:p>
        </p:txBody>
      </p:sp>
      <p:sp>
        <p:nvSpPr>
          <p:cNvPr id="27" name="TextBox 22"/>
          <p:cNvSpPr txBox="1">
            <a:spLocks noChangeArrowheads="1"/>
          </p:cNvSpPr>
          <p:nvPr/>
        </p:nvSpPr>
        <p:spPr bwMode="auto">
          <a:xfrm>
            <a:off x="8162924" y="3353119"/>
            <a:ext cx="8763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(Dirac)</a:t>
            </a:r>
          </a:p>
        </p:txBody>
      </p:sp>
      <p:sp>
        <p:nvSpPr>
          <p:cNvPr id="28" name="TextBox 23"/>
          <p:cNvSpPr txBox="1">
            <a:spLocks noChangeArrowheads="1"/>
          </p:cNvSpPr>
          <p:nvPr/>
        </p:nvSpPr>
        <p:spPr bwMode="auto">
          <a:xfrm>
            <a:off x="8130380" y="5289046"/>
            <a:ext cx="941388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(</a:t>
            </a:r>
            <a:r>
              <a:rPr lang="en-US" altLang="en-US" dirty="0" err="1"/>
              <a:t>Proca</a:t>
            </a:r>
            <a:r>
              <a:rPr lang="en-US" alt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626203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1"/>
          <p:cNvSpPr>
            <a:spLocks noChangeArrowheads="1"/>
          </p:cNvSpPr>
          <p:nvPr/>
        </p:nvSpPr>
        <p:spPr bwMode="auto">
          <a:xfrm>
            <a:off x="0" y="9525"/>
            <a:ext cx="9720263" cy="931863"/>
          </a:xfrm>
          <a:prstGeom prst="rect">
            <a:avLst/>
          </a:prstGeom>
          <a:solidFill>
            <a:srgbClr val="FFFF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1880" tIns="85680" rIns="99000" bIns="54000" anchor="ctr"/>
          <a:lstStyle>
            <a:lvl1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/>
            <a:r>
              <a:rPr lang="en-US" altLang="en-US" sz="2800" dirty="0" err="1" smtClean="0"/>
              <a:t>ElectroWeak</a:t>
            </a:r>
            <a:r>
              <a:rPr lang="en-US" altLang="en-US" sz="2800" dirty="0" smtClean="0"/>
              <a:t> Interactions</a:t>
            </a:r>
            <a:endParaRPr lang="en-US" altLang="en-US" sz="2800" dirty="0"/>
          </a:p>
        </p:txBody>
      </p:sp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50" y="127000"/>
            <a:ext cx="16002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5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8" y="131763"/>
            <a:ext cx="2108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234499" name="Group 19"/>
          <p:cNvGrpSpPr>
            <a:grpSpLocks/>
          </p:cNvGrpSpPr>
          <p:nvPr/>
        </p:nvGrpSpPr>
        <p:grpSpPr bwMode="auto">
          <a:xfrm>
            <a:off x="1342766" y="2515368"/>
            <a:ext cx="6622256" cy="1020607"/>
            <a:chOff x="1382712" y="2512263"/>
            <a:chExt cx="7726207" cy="1191373"/>
          </a:xfrm>
        </p:grpSpPr>
        <p:pic>
          <p:nvPicPr>
            <p:cNvPr id="234510" name="Picture 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2712" y="2865436"/>
              <a:ext cx="2571750" cy="838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4511" name="TextBox 5"/>
            <p:cNvSpPr txBox="1">
              <a:spLocks noChangeArrowheads="1"/>
            </p:cNvSpPr>
            <p:nvPr/>
          </p:nvSpPr>
          <p:spPr bwMode="auto">
            <a:xfrm>
              <a:off x="1382712" y="2512263"/>
              <a:ext cx="1651786" cy="408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dirty="0"/>
                <a:t>Chiral Basis</a:t>
              </a:r>
            </a:p>
          </p:txBody>
        </p:sp>
        <p:pic>
          <p:nvPicPr>
            <p:cNvPr id="234512" name="Picture 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7512" y="2941637"/>
              <a:ext cx="2182091" cy="685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4513" name="TextBox 8"/>
            <p:cNvSpPr txBox="1">
              <a:spLocks noChangeArrowheads="1"/>
            </p:cNvSpPr>
            <p:nvPr/>
          </p:nvSpPr>
          <p:spPr bwMode="auto">
            <a:xfrm>
              <a:off x="7935912" y="3045662"/>
              <a:ext cx="1173007" cy="408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/>
                <a:t>(singlet)</a:t>
              </a:r>
            </a:p>
          </p:txBody>
        </p:sp>
      </p:grpSp>
      <p:pic>
        <p:nvPicPr>
          <p:cNvPr id="234500" name="Picture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4539" y="1966364"/>
            <a:ext cx="2041214" cy="39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4501" name="Group 25"/>
          <p:cNvGrpSpPr>
            <a:grpSpLocks/>
          </p:cNvGrpSpPr>
          <p:nvPr/>
        </p:nvGrpSpPr>
        <p:grpSpPr bwMode="auto">
          <a:xfrm>
            <a:off x="5493783" y="3728575"/>
            <a:ext cx="3101285" cy="1804433"/>
            <a:chOff x="5802312" y="4798263"/>
            <a:chExt cx="3617912" cy="2105774"/>
          </a:xfrm>
        </p:grpSpPr>
        <p:pic>
          <p:nvPicPr>
            <p:cNvPr id="234508" name="Picture 28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78512" y="5190926"/>
              <a:ext cx="3541712" cy="171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4509" name="TextBox 29"/>
            <p:cNvSpPr txBox="1">
              <a:spLocks noChangeArrowheads="1"/>
            </p:cNvSpPr>
            <p:nvPr/>
          </p:nvSpPr>
          <p:spPr bwMode="auto">
            <a:xfrm>
              <a:off x="5802312" y="4798263"/>
              <a:ext cx="1561856" cy="408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/>
                <a:t>For leptons</a:t>
              </a:r>
            </a:p>
          </p:txBody>
        </p:sp>
      </p:grpSp>
      <p:grpSp>
        <p:nvGrpSpPr>
          <p:cNvPr id="234502" name="Group 1"/>
          <p:cNvGrpSpPr>
            <a:grpSpLocks/>
          </p:cNvGrpSpPr>
          <p:nvPr/>
        </p:nvGrpSpPr>
        <p:grpSpPr bwMode="auto">
          <a:xfrm>
            <a:off x="1277447" y="3800209"/>
            <a:ext cx="2155398" cy="1679239"/>
            <a:chOff x="1154112" y="4564062"/>
            <a:chExt cx="2514455" cy="1958975"/>
          </a:xfrm>
        </p:grpSpPr>
        <p:sp>
          <p:nvSpPr>
            <p:cNvPr id="234504" name="TextBox 15"/>
            <p:cNvSpPr txBox="1">
              <a:spLocks noChangeArrowheads="1"/>
            </p:cNvSpPr>
            <p:nvPr/>
          </p:nvSpPr>
          <p:spPr bwMode="auto">
            <a:xfrm>
              <a:off x="1154112" y="4564062"/>
              <a:ext cx="1826281" cy="408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dirty="0"/>
                <a:t>Weak Isospin</a:t>
              </a:r>
            </a:p>
          </p:txBody>
        </p:sp>
        <p:sp>
          <p:nvSpPr>
            <p:cNvPr id="234505" name="TextBox 16"/>
            <p:cNvSpPr txBox="1">
              <a:spLocks noChangeArrowheads="1"/>
            </p:cNvSpPr>
            <p:nvPr/>
          </p:nvSpPr>
          <p:spPr bwMode="auto">
            <a:xfrm>
              <a:off x="1154112" y="5495925"/>
              <a:ext cx="2514455" cy="408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/>
                <a:t>Weak Hypercharge</a:t>
              </a:r>
            </a:p>
          </p:txBody>
        </p:sp>
        <p:pic>
          <p:nvPicPr>
            <p:cNvPr id="234506" name="Picture 22" descr="CodeCogsEqn (7).gif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0312" y="5876925"/>
              <a:ext cx="1600200" cy="6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4507" name="Picture 24" descr="CodeCogsEqn (8).gif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06512" y="4945062"/>
              <a:ext cx="1087437" cy="322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0" y="5962650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957659" y="1278078"/>
            <a:ext cx="7804943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Found some old slides where I try to go through the EWSB process </a:t>
            </a:r>
            <a:r>
              <a:rPr lang="en-US" dirty="0" smtClean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415902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1"/>
          <p:cNvSpPr>
            <a:spLocks noChangeArrowheads="1"/>
          </p:cNvSpPr>
          <p:nvPr/>
        </p:nvSpPr>
        <p:spPr bwMode="auto">
          <a:xfrm>
            <a:off x="0" y="9525"/>
            <a:ext cx="9720263" cy="931863"/>
          </a:xfrm>
          <a:prstGeom prst="rect">
            <a:avLst/>
          </a:prstGeom>
          <a:solidFill>
            <a:srgbClr val="FFFF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1880" tIns="85680" rIns="99000" bIns="54000" anchor="ctr"/>
          <a:lstStyle>
            <a:lvl1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/>
            <a:r>
              <a:rPr lang="en-US" altLang="en-US" sz="2800" err="1" smtClean="0"/>
              <a:t>ElectroWeak</a:t>
            </a:r>
            <a:r>
              <a:rPr lang="en-US" altLang="en-US" sz="2800" smtClean="0"/>
              <a:t> Interactions</a:t>
            </a:r>
            <a:endParaRPr lang="en-US" altLang="en-US" sz="2800" dirty="0"/>
          </a:p>
        </p:txBody>
      </p:sp>
      <p:sp>
        <p:nvSpPr>
          <p:cNvPr id="257027" name="TextBox 1"/>
          <p:cNvSpPr txBox="1">
            <a:spLocks noChangeArrowheads="1"/>
          </p:cNvSpPr>
          <p:nvPr/>
        </p:nvSpPr>
        <p:spPr bwMode="auto">
          <a:xfrm>
            <a:off x="1090690" y="1762249"/>
            <a:ext cx="3608680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Lagrangian will have usual terms:</a:t>
            </a:r>
          </a:p>
        </p:txBody>
      </p:sp>
      <p:pic>
        <p:nvPicPr>
          <p:cNvPr id="257029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0038" y="1019247"/>
            <a:ext cx="2041214" cy="39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7030" name="TextBox 3"/>
          <p:cNvSpPr txBox="1">
            <a:spLocks noChangeArrowheads="1"/>
          </p:cNvSpPr>
          <p:nvPr/>
        </p:nvSpPr>
        <p:spPr bwMode="auto">
          <a:xfrm>
            <a:off x="1156009" y="1043742"/>
            <a:ext cx="2929007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Start with group symmetry:</a:t>
            </a:r>
          </a:p>
        </p:txBody>
      </p:sp>
      <p:pic>
        <p:nvPicPr>
          <p:cNvPr id="257031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6009" y="2260305"/>
            <a:ext cx="1975895" cy="457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7032" name="TextBox 9"/>
          <p:cNvSpPr txBox="1">
            <a:spLocks noChangeArrowheads="1"/>
          </p:cNvSpPr>
          <p:nvPr/>
        </p:nvSpPr>
        <p:spPr bwMode="auto">
          <a:xfrm>
            <a:off x="3223078" y="2325624"/>
            <a:ext cx="941283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, where</a:t>
            </a:r>
          </a:p>
        </p:txBody>
      </p:sp>
      <p:grpSp>
        <p:nvGrpSpPr>
          <p:cNvPr id="257033" name="Group 22"/>
          <p:cNvGrpSpPr>
            <a:grpSpLocks/>
          </p:cNvGrpSpPr>
          <p:nvPr/>
        </p:nvGrpSpPr>
        <p:grpSpPr bwMode="auto">
          <a:xfrm>
            <a:off x="1090690" y="2848175"/>
            <a:ext cx="7699460" cy="831454"/>
            <a:chOff x="849312" y="3322637"/>
            <a:chExt cx="8982218" cy="969963"/>
          </a:xfrm>
        </p:grpSpPr>
        <p:pic>
          <p:nvPicPr>
            <p:cNvPr id="257044" name="Picture 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9312" y="3322637"/>
              <a:ext cx="4191000" cy="916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7045" name="Picture 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49912" y="3322637"/>
              <a:ext cx="4181618" cy="969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7046" name="TextBox 11"/>
            <p:cNvSpPr txBox="1">
              <a:spLocks noChangeArrowheads="1"/>
            </p:cNvSpPr>
            <p:nvPr/>
          </p:nvSpPr>
          <p:spPr bwMode="auto">
            <a:xfrm>
              <a:off x="5116512" y="3703637"/>
              <a:ext cx="290235" cy="408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/>
                <a:t>,</a:t>
              </a:r>
            </a:p>
          </p:txBody>
        </p:sp>
      </p:grpSp>
      <p:grpSp>
        <p:nvGrpSpPr>
          <p:cNvPr id="257034" name="Group 14"/>
          <p:cNvGrpSpPr>
            <a:grpSpLocks/>
          </p:cNvGrpSpPr>
          <p:nvPr/>
        </p:nvGrpSpPr>
        <p:grpSpPr bwMode="auto">
          <a:xfrm>
            <a:off x="1071638" y="3827958"/>
            <a:ext cx="7661358" cy="870918"/>
            <a:chOff x="925512" y="4846637"/>
            <a:chExt cx="8937702" cy="1016000"/>
          </a:xfrm>
        </p:grpSpPr>
        <p:pic>
          <p:nvPicPr>
            <p:cNvPr id="257042" name="Picture 12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5512" y="4846637"/>
              <a:ext cx="4294909" cy="101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7043" name="Picture 13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8912" y="4882896"/>
              <a:ext cx="4594302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57035" name="Group 21"/>
          <p:cNvGrpSpPr>
            <a:grpSpLocks/>
          </p:cNvGrpSpPr>
          <p:nvPr/>
        </p:nvGrpSpPr>
        <p:grpSpPr bwMode="auto">
          <a:xfrm>
            <a:off x="1090690" y="5003697"/>
            <a:ext cx="3617032" cy="783826"/>
            <a:chOff x="849312" y="5837237"/>
            <a:chExt cx="4220029" cy="914400"/>
          </a:xfrm>
        </p:grpSpPr>
        <p:pic>
          <p:nvPicPr>
            <p:cNvPr id="257036" name="Picture 1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9312" y="6218237"/>
              <a:ext cx="2304288" cy="53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7037" name="TextBox 15"/>
            <p:cNvSpPr txBox="1">
              <a:spLocks noChangeArrowheads="1"/>
            </p:cNvSpPr>
            <p:nvPr/>
          </p:nvSpPr>
          <p:spPr bwMode="auto">
            <a:xfrm>
              <a:off x="925512" y="5837237"/>
              <a:ext cx="2145540" cy="408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/>
                <a:t>Full Lagrangian:</a:t>
              </a:r>
            </a:p>
          </p:txBody>
        </p:sp>
        <p:pic>
          <p:nvPicPr>
            <p:cNvPr id="257038" name="Picture 16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9312" y="6294437"/>
              <a:ext cx="812800" cy="406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7039" name="Picture 17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0712" y="6294437"/>
              <a:ext cx="638629" cy="419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7040" name="Picture 20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49600" y="6370637"/>
              <a:ext cx="214312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7041" name="Picture 24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6400" y="6370637"/>
              <a:ext cx="214312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4" name="Rectangle 5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6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50" y="127000"/>
            <a:ext cx="16002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7" name="Picture 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8" y="131763"/>
            <a:ext cx="2108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3395347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9525"/>
            <a:ext cx="9720263" cy="931863"/>
          </a:xfrm>
          <a:prstGeom prst="rect">
            <a:avLst/>
          </a:prstGeom>
          <a:solidFill>
            <a:srgbClr val="FFFF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1880" tIns="85680" rIns="99000" bIns="54000" anchor="ctr"/>
          <a:lstStyle>
            <a:lvl1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/>
            <a:r>
              <a:rPr lang="en-US" altLang="en-US" sz="3600"/>
              <a:t>LHC and ATLAS</a:t>
            </a: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5903913"/>
            <a:ext cx="18288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440" rIns="90000" bIns="4500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 sz="1200" b="1"/>
              <a:t>Pedro Sales de Bruin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50" y="127000"/>
            <a:ext cx="16002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8331" y="3302902"/>
            <a:ext cx="3806825" cy="2461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134938"/>
            <a:ext cx="2108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en-US" smtClean="0"/>
              <a:t>Pedro de Bruin</a:t>
            </a:r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altLang="en-US" smtClean="0"/>
              <a:t>General Exam - June 11th, 2015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01F5E28-9895-4004-9514-EC898DE66AAE}" type="slidenum">
              <a:rPr lang="en-US" altLang="en-US" smtClean="0"/>
              <a:pPr/>
              <a:t>5</a:t>
            </a:fld>
            <a:endParaRPr lang="en-US" alt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212"/>
          <a:stretch/>
        </p:blipFill>
        <p:spPr>
          <a:xfrm>
            <a:off x="6231731" y="1081538"/>
            <a:ext cx="2910840" cy="20081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11931" y="1263252"/>
            <a:ext cx="5105400" cy="4128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Currently probing the energy frontier of particle physics, the Large Hadron Collider (LHC) is a 27 km in circumference machine located near Geneva, Switzerland.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ATLAS </a:t>
            </a:r>
            <a:r>
              <a:rPr lang="en-US" dirty="0" smtClean="0"/>
              <a:t>(</a:t>
            </a:r>
            <a:r>
              <a:rPr lang="en-US" dirty="0" smtClean="0">
                <a:solidFill>
                  <a:srgbClr val="FF0000"/>
                </a:solidFill>
              </a:rPr>
              <a:t>A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T</a:t>
            </a:r>
            <a:r>
              <a:rPr lang="en-US" dirty="0" smtClean="0"/>
              <a:t>oroidal </a:t>
            </a:r>
            <a:r>
              <a:rPr lang="en-US" dirty="0" smtClean="0">
                <a:solidFill>
                  <a:srgbClr val="FF0000"/>
                </a:solidFill>
              </a:rPr>
              <a:t>L</a:t>
            </a:r>
            <a:r>
              <a:rPr lang="en-US" dirty="0" smtClean="0"/>
              <a:t>HC </a:t>
            </a:r>
            <a:r>
              <a:rPr lang="en-US" dirty="0" err="1" smtClean="0">
                <a:solidFill>
                  <a:srgbClr val="FF0000"/>
                </a:solidFill>
              </a:rPr>
              <a:t>A</a:t>
            </a:r>
            <a:r>
              <a:rPr lang="en-US" dirty="0" err="1" smtClean="0"/>
              <a:t>pparatu</a:t>
            </a:r>
            <a:r>
              <a:rPr lang="en-US" dirty="0" err="1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) is one of the flagship experiments at CERN.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A very simple breakdown of the detector architecture is:</a:t>
            </a:r>
          </a:p>
          <a:p>
            <a:pPr marL="1028700" lvl="1" algn="just">
              <a:buFontTx/>
              <a:buChar char="-"/>
            </a:pPr>
            <a:r>
              <a:rPr lang="en-US" sz="1400" b="1" dirty="0" smtClean="0"/>
              <a:t>Inner Detector </a:t>
            </a:r>
            <a:r>
              <a:rPr lang="en-US" sz="1400" dirty="0" smtClean="0"/>
              <a:t>(ID): composed of IBL, Pixel, SCT and TRT. Nearest to interaction point (IP).</a:t>
            </a:r>
          </a:p>
          <a:p>
            <a:pPr marL="1028700" lvl="1" algn="just">
              <a:buFontTx/>
              <a:buChar char="-"/>
            </a:pPr>
            <a:r>
              <a:rPr lang="en-US" sz="1400" b="1" dirty="0" smtClean="0"/>
              <a:t>Calorimeters</a:t>
            </a:r>
            <a:r>
              <a:rPr lang="en-US" sz="1400" dirty="0" smtClean="0"/>
              <a:t>: Liquid Argon (</a:t>
            </a:r>
            <a:r>
              <a:rPr lang="en-US" sz="1400" dirty="0" err="1" smtClean="0"/>
              <a:t>LAr</a:t>
            </a:r>
            <a:r>
              <a:rPr lang="en-US" sz="1400" dirty="0" smtClean="0"/>
              <a:t>) and Tile. Measure energy deposits from particle showers</a:t>
            </a:r>
          </a:p>
          <a:p>
            <a:pPr marL="1028700" lvl="1" algn="just">
              <a:buFontTx/>
              <a:buChar char="-"/>
            </a:pPr>
            <a:r>
              <a:rPr lang="en-US" sz="1400" b="1" dirty="0" err="1" smtClean="0"/>
              <a:t>Muon</a:t>
            </a:r>
            <a:r>
              <a:rPr lang="en-US" sz="1400" b="1" dirty="0" smtClean="0"/>
              <a:t> Spectrometer</a:t>
            </a:r>
            <a:r>
              <a:rPr lang="en-US" sz="1400" dirty="0" smtClean="0"/>
              <a:t>: farthest from IP, is a high-efficiency </a:t>
            </a:r>
            <a:r>
              <a:rPr lang="en-US" sz="1400" dirty="0" err="1" smtClean="0"/>
              <a:t>muon</a:t>
            </a:r>
            <a:r>
              <a:rPr lang="en-US" sz="1400" dirty="0" smtClean="0"/>
              <a:t> detector</a:t>
            </a:r>
            <a:endParaRPr lang="en-US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5" name="TextBox 1"/>
          <p:cNvSpPr txBox="1">
            <a:spLocks noChangeArrowheads="1"/>
          </p:cNvSpPr>
          <p:nvPr/>
        </p:nvSpPr>
        <p:spPr bwMode="auto">
          <a:xfrm>
            <a:off x="4206943" y="300740"/>
            <a:ext cx="1542410" cy="362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1886"/>
              <a:t>EW revisited</a:t>
            </a:r>
          </a:p>
        </p:txBody>
      </p:sp>
      <p:sp>
        <p:nvSpPr>
          <p:cNvPr id="259076" name="TextBox 9"/>
          <p:cNvSpPr txBox="1">
            <a:spLocks noChangeArrowheads="1"/>
          </p:cNvSpPr>
          <p:nvPr/>
        </p:nvSpPr>
        <p:spPr bwMode="auto">
          <a:xfrm>
            <a:off x="1067975" y="924934"/>
            <a:ext cx="7772944" cy="607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 dirty="0"/>
              <a:t>There are two new terms, the Higgs field and a Yukawa coupling for each fermion in the theory:</a:t>
            </a:r>
          </a:p>
        </p:txBody>
      </p:sp>
      <p:grpSp>
        <p:nvGrpSpPr>
          <p:cNvPr id="259077" name="Group 21"/>
          <p:cNvGrpSpPr>
            <a:grpSpLocks/>
          </p:cNvGrpSpPr>
          <p:nvPr/>
        </p:nvGrpSpPr>
        <p:grpSpPr bwMode="auto">
          <a:xfrm>
            <a:off x="1175860" y="1469482"/>
            <a:ext cx="7110631" cy="587870"/>
            <a:chOff x="773112" y="1951037"/>
            <a:chExt cx="8294427" cy="685800"/>
          </a:xfrm>
        </p:grpSpPr>
        <p:pic>
          <p:nvPicPr>
            <p:cNvPr id="259086" name="Picture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3112" y="1951037"/>
              <a:ext cx="4052458" cy="685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9087" name="TextBox 11"/>
            <p:cNvSpPr txBox="1">
              <a:spLocks noChangeArrowheads="1"/>
            </p:cNvSpPr>
            <p:nvPr/>
          </p:nvSpPr>
          <p:spPr bwMode="auto">
            <a:xfrm>
              <a:off x="7326312" y="2131263"/>
              <a:ext cx="1741227" cy="408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/>
                <a:t>(for electron)</a:t>
              </a:r>
            </a:p>
          </p:txBody>
        </p:sp>
      </p:grpSp>
      <p:pic>
        <p:nvPicPr>
          <p:cNvPr id="259078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276" y="2444014"/>
            <a:ext cx="4185850" cy="1383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9079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276" y="3893277"/>
            <a:ext cx="3855173" cy="718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9080" name="Group 22"/>
          <p:cNvGrpSpPr>
            <a:grpSpLocks/>
          </p:cNvGrpSpPr>
          <p:nvPr/>
        </p:nvGrpSpPr>
        <p:grpSpPr bwMode="auto">
          <a:xfrm>
            <a:off x="1202276" y="4742422"/>
            <a:ext cx="6752337" cy="1175739"/>
            <a:chOff x="773111" y="5532437"/>
            <a:chExt cx="7877433" cy="1371600"/>
          </a:xfrm>
        </p:grpSpPr>
        <p:pic>
          <p:nvPicPr>
            <p:cNvPr id="259082" name="Picture 1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1842" y="6142037"/>
              <a:ext cx="3418702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9083" name="Picture 18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3112" y="6218237"/>
              <a:ext cx="3520440" cy="53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9084" name="Picture 1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3111" y="5532437"/>
              <a:ext cx="3951111" cy="60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9085" name="TextBox 19"/>
            <p:cNvSpPr txBox="1">
              <a:spLocks noChangeArrowheads="1"/>
            </p:cNvSpPr>
            <p:nvPr/>
          </p:nvSpPr>
          <p:spPr bwMode="auto">
            <a:xfrm>
              <a:off x="4811712" y="5608637"/>
              <a:ext cx="1098123" cy="408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/>
                <a:t>, where</a:t>
              </a:r>
            </a:p>
          </p:txBody>
        </p:sp>
      </p:grpSp>
      <p:sp>
        <p:nvSpPr>
          <p:cNvPr id="259081" name="TextBox 23"/>
          <p:cNvSpPr txBox="1">
            <a:spLocks noChangeArrowheads="1"/>
          </p:cNvSpPr>
          <p:nvPr/>
        </p:nvSpPr>
        <p:spPr bwMode="auto">
          <a:xfrm>
            <a:off x="1143761" y="2088843"/>
            <a:ext cx="5019323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The new higgs field is a complex scalar doublet</a:t>
            </a:r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Rectangle 1"/>
          <p:cNvSpPr>
            <a:spLocks noChangeArrowheads="1"/>
          </p:cNvSpPr>
          <p:nvPr/>
        </p:nvSpPr>
        <p:spPr bwMode="auto">
          <a:xfrm>
            <a:off x="0" y="9525"/>
            <a:ext cx="9720263" cy="931863"/>
          </a:xfrm>
          <a:prstGeom prst="rect">
            <a:avLst/>
          </a:prstGeom>
          <a:solidFill>
            <a:srgbClr val="FFFF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1880" tIns="85680" rIns="99000" bIns="54000" anchor="ctr"/>
          <a:lstStyle>
            <a:lvl1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/>
            <a:r>
              <a:rPr lang="en-US" altLang="en-US" sz="2800" dirty="0" err="1" smtClean="0"/>
              <a:t>ElectroWeak</a:t>
            </a:r>
            <a:r>
              <a:rPr lang="en-US" altLang="en-US" sz="2800" dirty="0" smtClean="0"/>
              <a:t> Interactions</a:t>
            </a:r>
            <a:endParaRPr lang="en-US" altLang="en-US" sz="2800" dirty="0"/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50" y="127000"/>
            <a:ext cx="16002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8" y="131763"/>
            <a:ext cx="2108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206256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3172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3552" y="953928"/>
            <a:ext cx="2118780" cy="1241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3173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3551" y="2887638"/>
            <a:ext cx="3059100" cy="1201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3174" name="TextBox 6"/>
          <p:cNvSpPr txBox="1">
            <a:spLocks noChangeArrowheads="1"/>
          </p:cNvSpPr>
          <p:nvPr/>
        </p:nvSpPr>
        <p:spPr bwMode="auto">
          <a:xfrm>
            <a:off x="1398232" y="2480756"/>
            <a:ext cx="4326826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Go to U-gauge to look at particle content</a:t>
            </a:r>
          </a:p>
        </p:txBody>
      </p:sp>
      <p:pic>
        <p:nvPicPr>
          <p:cNvPr id="263175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8232" y="4285190"/>
            <a:ext cx="5126169" cy="1306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0" y="9525"/>
            <a:ext cx="9720263" cy="931863"/>
          </a:xfrm>
          <a:prstGeom prst="rect">
            <a:avLst/>
          </a:prstGeom>
          <a:solidFill>
            <a:srgbClr val="FFFF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1880" tIns="85680" rIns="99000" bIns="54000" anchor="ctr"/>
          <a:lstStyle>
            <a:lvl1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/>
            <a:r>
              <a:rPr lang="en-US" altLang="en-US" sz="2800" dirty="0" smtClean="0"/>
              <a:t>Perturbation about the </a:t>
            </a:r>
            <a:r>
              <a:rPr lang="en-US" altLang="en-US" sz="2800" dirty="0" err="1" smtClean="0"/>
              <a:t>vev</a:t>
            </a:r>
            <a:endParaRPr lang="en-US" altLang="en-US" sz="2800" dirty="0"/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50" y="127000"/>
            <a:ext cx="16002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8" y="131763"/>
            <a:ext cx="2108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3947391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5220" name="Group 22"/>
          <p:cNvGrpSpPr>
            <a:grpSpLocks/>
          </p:cNvGrpSpPr>
          <p:nvPr/>
        </p:nvGrpSpPr>
        <p:grpSpPr bwMode="auto">
          <a:xfrm>
            <a:off x="559572" y="1281387"/>
            <a:ext cx="4479645" cy="3811277"/>
            <a:chOff x="1037024" y="960437"/>
            <a:chExt cx="5225475" cy="4446937"/>
          </a:xfrm>
        </p:grpSpPr>
        <p:pic>
          <p:nvPicPr>
            <p:cNvPr id="265222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7024" y="960437"/>
              <a:ext cx="4917688" cy="1066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5223" name="Picture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79761" y="2027237"/>
              <a:ext cx="3376863" cy="1018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5224" name="Picture 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0024" y="3843337"/>
              <a:ext cx="2982784" cy="1003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0" name="Straight Arrow Connector 9"/>
            <p:cNvCxnSpPr/>
            <p:nvPr/>
          </p:nvCxnSpPr>
          <p:spPr bwMode="auto">
            <a:xfrm flipV="1">
              <a:off x="3094262" y="3018188"/>
              <a:ext cx="0" cy="457278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65226" name="TextBox 11"/>
            <p:cNvSpPr txBox="1">
              <a:spLocks noChangeArrowheads="1"/>
            </p:cNvSpPr>
            <p:nvPr/>
          </p:nvSpPr>
          <p:spPr bwMode="auto">
            <a:xfrm>
              <a:off x="2484824" y="3398837"/>
              <a:ext cx="1471979" cy="408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/>
                <a:t>Mass term</a:t>
              </a:r>
            </a:p>
          </p:txBody>
        </p:sp>
        <p:cxnSp>
          <p:nvCxnSpPr>
            <p:cNvPr id="14" name="Straight Arrow Connector 13"/>
            <p:cNvCxnSpPr/>
            <p:nvPr/>
          </p:nvCxnSpPr>
          <p:spPr bwMode="auto">
            <a:xfrm flipV="1">
              <a:off x="4541948" y="4542448"/>
              <a:ext cx="0" cy="457278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65228" name="TextBox 18"/>
            <p:cNvSpPr txBox="1">
              <a:spLocks noChangeArrowheads="1"/>
            </p:cNvSpPr>
            <p:nvPr/>
          </p:nvSpPr>
          <p:spPr bwMode="auto">
            <a:xfrm>
              <a:off x="3281516" y="4999037"/>
              <a:ext cx="2980983" cy="408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/>
                <a:t>Coupling to Higgs ~ m</a:t>
              </a:r>
              <a:r>
                <a:rPr lang="en-US" altLang="en-US" baseline="-25000"/>
                <a:t>F</a:t>
              </a:r>
              <a:endParaRPr lang="en-US" altLang="en-US"/>
            </a:p>
          </p:txBody>
        </p:sp>
      </p:grpSp>
      <p:pic>
        <p:nvPicPr>
          <p:cNvPr id="265221" name="Picture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7931" y="3828822"/>
            <a:ext cx="2482117" cy="718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0" y="9525"/>
            <a:ext cx="9720263" cy="931863"/>
          </a:xfrm>
          <a:prstGeom prst="rect">
            <a:avLst/>
          </a:prstGeom>
          <a:solidFill>
            <a:srgbClr val="FFFF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1880" tIns="85680" rIns="99000" bIns="54000" anchor="ctr"/>
          <a:lstStyle>
            <a:lvl1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/>
            <a:r>
              <a:rPr lang="en-US" altLang="en-US" sz="2800" dirty="0" smtClean="0"/>
              <a:t>Yukawa coupling</a:t>
            </a:r>
            <a:endParaRPr lang="en-US" altLang="en-US" sz="2800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50" y="127000"/>
            <a:ext cx="16002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8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8" y="131763"/>
            <a:ext cx="2108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1627370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7268" name="Group 8"/>
          <p:cNvGrpSpPr>
            <a:grpSpLocks/>
          </p:cNvGrpSpPr>
          <p:nvPr/>
        </p:nvGrpSpPr>
        <p:grpSpPr bwMode="auto">
          <a:xfrm>
            <a:off x="1724827" y="1149885"/>
            <a:ext cx="4021192" cy="1245140"/>
            <a:chOff x="1382712" y="1341437"/>
            <a:chExt cx="4691386" cy="1452563"/>
          </a:xfrm>
        </p:grpSpPr>
        <p:pic>
          <p:nvPicPr>
            <p:cNvPr id="267277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2712" y="1341437"/>
              <a:ext cx="4691386" cy="1452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7278" name="Rectangle 5"/>
            <p:cNvSpPr>
              <a:spLocks noChangeArrowheads="1"/>
            </p:cNvSpPr>
            <p:nvPr/>
          </p:nvSpPr>
          <p:spPr bwMode="auto">
            <a:xfrm>
              <a:off x="5878512" y="2332037"/>
              <a:ext cx="762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/>
            </a:p>
          </p:txBody>
        </p:sp>
      </p:grpSp>
      <p:pic>
        <p:nvPicPr>
          <p:cNvPr id="267269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3972" y="2652218"/>
            <a:ext cx="2188182" cy="653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7270" name="TextBox 10"/>
          <p:cNvSpPr txBox="1">
            <a:spLocks noChangeArrowheads="1"/>
          </p:cNvSpPr>
          <p:nvPr/>
        </p:nvSpPr>
        <p:spPr bwMode="auto">
          <a:xfrm>
            <a:off x="1724827" y="2782856"/>
            <a:ext cx="774571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Using</a:t>
            </a:r>
          </a:p>
        </p:txBody>
      </p:sp>
      <p:sp>
        <p:nvSpPr>
          <p:cNvPr id="267271" name="TextBox 12"/>
          <p:cNvSpPr txBox="1">
            <a:spLocks noChangeArrowheads="1"/>
          </p:cNvSpPr>
          <p:nvPr/>
        </p:nvSpPr>
        <p:spPr bwMode="auto">
          <a:xfrm>
            <a:off x="1594190" y="3370726"/>
            <a:ext cx="1492716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Second term</a:t>
            </a:r>
          </a:p>
        </p:txBody>
      </p:sp>
      <p:grpSp>
        <p:nvGrpSpPr>
          <p:cNvPr id="267272" name="Group 19"/>
          <p:cNvGrpSpPr>
            <a:grpSpLocks/>
          </p:cNvGrpSpPr>
          <p:nvPr/>
        </p:nvGrpSpPr>
        <p:grpSpPr bwMode="auto">
          <a:xfrm>
            <a:off x="1659508" y="3724536"/>
            <a:ext cx="5160190" cy="1344480"/>
            <a:chOff x="1306512" y="4345008"/>
            <a:chExt cx="6019800" cy="1568429"/>
          </a:xfrm>
        </p:grpSpPr>
        <p:pic>
          <p:nvPicPr>
            <p:cNvPr id="267273" name="Picture 1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06512" y="4345008"/>
              <a:ext cx="5944540" cy="1568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7274" name="Picture 1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38506" y="5075237"/>
              <a:ext cx="1487806" cy="838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8" name="Straight Arrow Connector 17"/>
            <p:cNvCxnSpPr/>
            <p:nvPr/>
          </p:nvCxnSpPr>
          <p:spPr bwMode="auto">
            <a:xfrm flipH="1">
              <a:off x="5345112" y="5532442"/>
              <a:ext cx="381000" cy="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67276" name="Rectangle 18"/>
            <p:cNvSpPr>
              <a:spLocks noChangeArrowheads="1"/>
            </p:cNvSpPr>
            <p:nvPr/>
          </p:nvSpPr>
          <p:spPr bwMode="auto">
            <a:xfrm>
              <a:off x="3363912" y="4694237"/>
              <a:ext cx="762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/>
            </a:p>
          </p:txBody>
        </p:sp>
      </p:grp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Rectangle 1"/>
          <p:cNvSpPr>
            <a:spLocks noChangeArrowheads="1"/>
          </p:cNvSpPr>
          <p:nvPr/>
        </p:nvSpPr>
        <p:spPr bwMode="auto">
          <a:xfrm>
            <a:off x="0" y="9525"/>
            <a:ext cx="9720263" cy="931863"/>
          </a:xfrm>
          <a:prstGeom prst="rect">
            <a:avLst/>
          </a:prstGeom>
          <a:solidFill>
            <a:srgbClr val="FFFF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1880" tIns="85680" rIns="99000" bIns="54000" anchor="ctr"/>
          <a:lstStyle>
            <a:lvl1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/>
            <a:r>
              <a:rPr lang="en-US" altLang="en-US" sz="2800" dirty="0" smtClean="0"/>
              <a:t>W boson</a:t>
            </a:r>
            <a:endParaRPr lang="en-US" altLang="en-US" sz="2800" dirty="0"/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50" y="127000"/>
            <a:ext cx="16002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8" y="131763"/>
            <a:ext cx="2108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808751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9315" name="Group 3"/>
          <p:cNvGrpSpPr>
            <a:grpSpLocks/>
          </p:cNvGrpSpPr>
          <p:nvPr/>
        </p:nvGrpSpPr>
        <p:grpSpPr bwMode="auto">
          <a:xfrm>
            <a:off x="1724827" y="964814"/>
            <a:ext cx="4592732" cy="1295491"/>
            <a:chOff x="1382712" y="896937"/>
            <a:chExt cx="5358246" cy="1511300"/>
          </a:xfrm>
        </p:grpSpPr>
        <p:pic>
          <p:nvPicPr>
            <p:cNvPr id="269325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2712" y="896937"/>
              <a:ext cx="5358246" cy="151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9326" name="Rectangle 2"/>
            <p:cNvSpPr>
              <a:spLocks noChangeArrowheads="1"/>
            </p:cNvSpPr>
            <p:nvPr/>
          </p:nvSpPr>
          <p:spPr bwMode="auto">
            <a:xfrm flipH="1">
              <a:off x="6594793" y="1951037"/>
              <a:ext cx="45719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/>
            </a:p>
          </p:txBody>
        </p:sp>
      </p:grpSp>
      <p:pic>
        <p:nvPicPr>
          <p:cNvPr id="269317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2743" y="4611784"/>
            <a:ext cx="1950040" cy="849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9318" name="TextBox 9"/>
          <p:cNvSpPr txBox="1">
            <a:spLocks noChangeArrowheads="1"/>
          </p:cNvSpPr>
          <p:nvPr/>
        </p:nvSpPr>
        <p:spPr bwMode="auto">
          <a:xfrm>
            <a:off x="1395511" y="4219871"/>
            <a:ext cx="7734361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Finally, last linear combination of fields that is orthogonal to Z and W</a:t>
            </a:r>
            <a:r>
              <a:rPr lang="en-US" altLang="en-US" baseline="30000"/>
              <a:t>+</a:t>
            </a:r>
            <a:r>
              <a:rPr lang="en-US" altLang="en-US"/>
              <a:t>, W</a:t>
            </a:r>
            <a:r>
              <a:rPr lang="en-US" altLang="en-US" baseline="30000"/>
              <a:t>- </a:t>
            </a:r>
            <a:r>
              <a:rPr lang="en-US" altLang="en-US"/>
              <a:t>:</a:t>
            </a:r>
          </a:p>
        </p:txBody>
      </p:sp>
      <p:grpSp>
        <p:nvGrpSpPr>
          <p:cNvPr id="269319" name="Group 12"/>
          <p:cNvGrpSpPr>
            <a:grpSpLocks/>
          </p:cNvGrpSpPr>
          <p:nvPr/>
        </p:nvGrpSpPr>
        <p:grpSpPr bwMode="auto">
          <a:xfrm>
            <a:off x="1659508" y="2390943"/>
            <a:ext cx="3596619" cy="718507"/>
            <a:chOff x="1306512" y="2713037"/>
            <a:chExt cx="4196443" cy="838200"/>
          </a:xfrm>
        </p:grpSpPr>
        <p:pic>
          <p:nvPicPr>
            <p:cNvPr id="269323" name="Picture 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7712" y="2713037"/>
              <a:ext cx="2215243" cy="838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9324" name="TextBox 10"/>
            <p:cNvSpPr txBox="1">
              <a:spLocks noChangeArrowheads="1"/>
            </p:cNvSpPr>
            <p:nvPr/>
          </p:nvSpPr>
          <p:spPr bwMode="auto">
            <a:xfrm>
              <a:off x="1306512" y="2941636"/>
              <a:ext cx="1906254" cy="408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/>
                <a:t>, where I used</a:t>
              </a:r>
            </a:p>
          </p:txBody>
        </p:sp>
      </p:grpSp>
      <p:grpSp>
        <p:nvGrpSpPr>
          <p:cNvPr id="269320" name="Group 13"/>
          <p:cNvGrpSpPr>
            <a:grpSpLocks/>
          </p:cNvGrpSpPr>
          <p:nvPr/>
        </p:nvGrpSpPr>
        <p:grpSpPr bwMode="auto">
          <a:xfrm>
            <a:off x="1724827" y="3305407"/>
            <a:ext cx="3656495" cy="718507"/>
            <a:chOff x="1382712" y="3779837"/>
            <a:chExt cx="4265246" cy="838200"/>
          </a:xfrm>
        </p:grpSpPr>
        <p:pic>
          <p:nvPicPr>
            <p:cNvPr id="269321" name="Picture 4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4712" y="3779837"/>
              <a:ext cx="3503246" cy="838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9322" name="TextBox 11"/>
            <p:cNvSpPr txBox="1">
              <a:spLocks noChangeArrowheads="1"/>
            </p:cNvSpPr>
            <p:nvPr/>
          </p:nvSpPr>
          <p:spPr bwMode="auto">
            <a:xfrm>
              <a:off x="1382712" y="3960063"/>
              <a:ext cx="828730" cy="408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/>
                <a:t>Then</a:t>
              </a:r>
            </a:p>
          </p:txBody>
        </p:sp>
      </p:grp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Rectangle 1"/>
          <p:cNvSpPr>
            <a:spLocks noChangeArrowheads="1"/>
          </p:cNvSpPr>
          <p:nvPr/>
        </p:nvSpPr>
        <p:spPr bwMode="auto">
          <a:xfrm>
            <a:off x="0" y="9525"/>
            <a:ext cx="9720263" cy="931863"/>
          </a:xfrm>
          <a:prstGeom prst="rect">
            <a:avLst/>
          </a:prstGeom>
          <a:solidFill>
            <a:srgbClr val="FFFF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1880" tIns="85680" rIns="99000" bIns="54000" anchor="ctr"/>
          <a:lstStyle>
            <a:lvl1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/>
            <a:r>
              <a:rPr lang="en-US" altLang="en-US" sz="2800" dirty="0" smtClean="0"/>
              <a:t>Z and photon</a:t>
            </a:r>
            <a:endParaRPr lang="en-US" altLang="en-US" sz="2800" dirty="0"/>
          </a:p>
        </p:txBody>
      </p: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50" y="127000"/>
            <a:ext cx="16002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2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8" y="131763"/>
            <a:ext cx="2108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5942297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2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1" y="1792287"/>
            <a:ext cx="3907631" cy="2933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9525"/>
            <a:ext cx="9720263" cy="931863"/>
          </a:xfrm>
          <a:prstGeom prst="rect">
            <a:avLst/>
          </a:prstGeom>
          <a:solidFill>
            <a:srgbClr val="FFFF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1880" tIns="85680" rIns="99000" bIns="54000" anchor="ctr"/>
          <a:lstStyle>
            <a:lvl1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/>
            <a:r>
              <a:rPr lang="en-US" altLang="en-US" sz="3600"/>
              <a:t>Standard Model</a:t>
            </a: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5903913"/>
            <a:ext cx="18288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440" rIns="90000" bIns="4500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 sz="1200" b="1"/>
              <a:t>Pedro Sales de Bruin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50" y="127000"/>
            <a:ext cx="16002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4174331" y="1487487"/>
            <a:ext cx="531495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0840" rIns="90000" bIns="45000"/>
          <a:lstStyle>
            <a:lvl1pPr marL="215900" indent="-215900"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r>
              <a:rPr lang="en-US" altLang="en-US" dirty="0" smtClean="0"/>
              <a:t>Currently most successful physics model for high energy / small scales, is basically a </a:t>
            </a:r>
            <a:r>
              <a:rPr lang="en-US" altLang="en-US" dirty="0" smtClean="0"/>
              <a:t>combination of </a:t>
            </a:r>
            <a:r>
              <a:rPr lang="en-US" altLang="en-US" dirty="0" smtClean="0"/>
              <a:t>EWT and QCD</a:t>
            </a:r>
          </a:p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endParaRPr lang="en-US" altLang="en-US" dirty="0"/>
          </a:p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r>
              <a:rPr lang="en-US" altLang="en-US" dirty="0" smtClean="0"/>
              <a:t>All known forces apart from gravity are accounted for (strong, weak, EM). </a:t>
            </a:r>
          </a:p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endParaRPr lang="en-US" altLang="en-US" dirty="0"/>
          </a:p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r>
              <a:rPr lang="en-US" altLang="en-US" dirty="0" smtClean="0"/>
              <a:t>Matter is composed of fermions (quarks and leptons). Forces are mediated by bosons</a:t>
            </a:r>
          </a:p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endParaRPr lang="en-US" altLang="en-US" dirty="0" smtClean="0"/>
          </a:p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r>
              <a:rPr lang="en-US" altLang="en-US" dirty="0" smtClean="0"/>
              <a:t>Boasts a strong </a:t>
            </a:r>
            <a:r>
              <a:rPr lang="en-US" altLang="en-US" dirty="0" smtClean="0"/>
              <a:t>mathematical framework with high predictive power</a:t>
            </a:r>
          </a:p>
        </p:txBody>
      </p:sp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134938"/>
            <a:ext cx="2108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en-US" dirty="0" smtClean="0"/>
              <a:t>Pedro de Bruin</a:t>
            </a:r>
            <a:endParaRPr lang="en-US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altLang="en-US" smtClean="0"/>
              <a:t>General Exam - June 11th, 2015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01F5E28-9895-4004-9514-EC898DE66AAE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9525"/>
            <a:ext cx="9720263" cy="931863"/>
          </a:xfrm>
          <a:prstGeom prst="rect">
            <a:avLst/>
          </a:prstGeom>
          <a:solidFill>
            <a:srgbClr val="FFFF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1880" tIns="85680" rIns="99000" bIns="54000" anchor="ctr"/>
          <a:lstStyle>
            <a:lvl1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/>
            <a:r>
              <a:rPr lang="en-US" altLang="en-US" sz="3600"/>
              <a:t>Higgs Mechanism</a:t>
            </a: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5903913"/>
            <a:ext cx="18288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440" rIns="90000" bIns="4500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 sz="1200" b="1"/>
              <a:t>Pedro Sales de Bruin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50" y="127000"/>
            <a:ext cx="16002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364332" y="1335087"/>
            <a:ext cx="5181600" cy="4187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0840" rIns="90000" bIns="45000"/>
          <a:lstStyle>
            <a:lvl1pPr marL="215900" indent="-215900"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r>
              <a:rPr lang="en-US" altLang="en-US" dirty="0"/>
              <a:t> </a:t>
            </a:r>
            <a:r>
              <a:rPr lang="en-US" altLang="en-US" dirty="0" smtClean="0"/>
              <a:t>Proposed in 1964 by 3 independent groups, the Higgs mechanism describes process of electroweak symmetry breaking (EWSB)</a:t>
            </a:r>
          </a:p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endParaRPr lang="en-US" altLang="en-US" dirty="0" smtClean="0"/>
          </a:p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r>
              <a:rPr lang="en-US" altLang="en-US" dirty="0" smtClean="0"/>
              <a:t>In SM, the Higgs field is a doublet of complex scalar fields</a:t>
            </a:r>
          </a:p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endParaRPr lang="en-US" altLang="en-US" dirty="0"/>
          </a:p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r>
              <a:rPr lang="en-US" altLang="en-US" dirty="0" smtClean="0"/>
              <a:t>Through EWSB the weak isospin and hypercharge massless gauge bosons become the massive W, Z </a:t>
            </a:r>
            <a:r>
              <a:rPr lang="en-US" altLang="en-US" dirty="0" smtClean="0"/>
              <a:t>bosons</a:t>
            </a:r>
            <a:endParaRPr lang="en-US" altLang="en-US" dirty="0" smtClean="0"/>
          </a:p>
          <a:p>
            <a:pPr marL="0" indent="0" algn="just" hangingPunct="1">
              <a:lnSpc>
                <a:spcPct val="100000"/>
              </a:lnSpc>
              <a:buSzPct val="45000"/>
            </a:pPr>
            <a:endParaRPr lang="en-US" altLang="en-US" dirty="0"/>
          </a:p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r>
              <a:rPr lang="en-US" altLang="en-US" dirty="0" smtClean="0"/>
              <a:t>Went without experimental confirmation for 48 years until… </a:t>
            </a:r>
          </a:p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endParaRPr lang="en-US" altLang="en-US" dirty="0"/>
          </a:p>
          <a:p>
            <a:pPr algn="just" hangingPunct="1">
              <a:lnSpc>
                <a:spcPct val="100000"/>
              </a:lnSpc>
              <a:buSzPct val="45000"/>
              <a:buFont typeface="Wingdings" panose="05000000000000000000" pitchFamily="2" charset="2"/>
              <a:buChar char=""/>
            </a:pPr>
            <a:endParaRPr lang="en-US" altLang="en-US" dirty="0"/>
          </a:p>
        </p:txBody>
      </p:sp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134938"/>
            <a:ext cx="2108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26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843" y="2133473"/>
            <a:ext cx="3643313" cy="236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en-US" smtClean="0"/>
              <a:t>Pedro de Bruin</a:t>
            </a: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altLang="en-US" smtClean="0"/>
              <a:t>General Exam - June 11th, 2015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01F5E28-9895-4004-9514-EC898DE66AAE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9525"/>
            <a:ext cx="9720263" cy="931863"/>
          </a:xfrm>
          <a:prstGeom prst="rect">
            <a:avLst/>
          </a:prstGeom>
          <a:solidFill>
            <a:srgbClr val="FFFF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1880" tIns="85680" rIns="99000" bIns="54000" anchor="ctr"/>
          <a:lstStyle>
            <a:lvl1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/>
            <a:r>
              <a:rPr lang="en-US" altLang="en-US" sz="3600"/>
              <a:t>Discovery</a:t>
            </a: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5903913"/>
            <a:ext cx="18288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440" rIns="90000" bIns="4500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 sz="1200" b="1"/>
              <a:t>Pedro Sales de Bruin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50" y="127000"/>
            <a:ext cx="16002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245" name="Rectangle 5"/>
              <p:cNvSpPr>
                <a:spLocks noChangeArrowheads="1"/>
              </p:cNvSpPr>
              <p:nvPr/>
            </p:nvSpPr>
            <p:spPr bwMode="auto">
              <a:xfrm>
                <a:off x="382069" y="1163923"/>
                <a:ext cx="5240337" cy="44561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0" tIns="60840" rIns="90000" bIns="45000"/>
              <a:lstStyle>
                <a:lvl1pPr marL="215900" indent="-215900"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1pPr>
                <a:lvl2pPr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2pPr>
                <a:lvl3pPr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3pPr>
                <a:lvl4pPr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4pPr>
                <a:lvl5pPr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939800" algn="l"/>
                    <a:tab pos="1663700" algn="l"/>
                    <a:tab pos="2387600" algn="l"/>
                    <a:tab pos="3109913" algn="l"/>
                    <a:tab pos="3833813" algn="l"/>
                    <a:tab pos="4559300" algn="l"/>
                    <a:tab pos="5283200" algn="l"/>
                    <a:tab pos="6007100" algn="l"/>
                    <a:tab pos="6731000" algn="l"/>
                    <a:tab pos="7453313" algn="l"/>
                    <a:tab pos="8177213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defRPr>
                </a:lvl9pPr>
              </a:lstStyle>
              <a:p>
                <a:pPr algn="just"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"/>
                </a:pPr>
                <a:r>
                  <a:rPr lang="en-US" altLang="en-US" dirty="0" smtClean="0"/>
                  <a:t>Discovery of 125 GeV Higgs announced </a:t>
                </a:r>
                <a:r>
                  <a:rPr lang="en-US" altLang="en-US" dirty="0" smtClean="0"/>
                  <a:t>simultaneously by ATLAS and CMS on July 4</a:t>
                </a:r>
                <a:r>
                  <a:rPr lang="en-US" altLang="en-US" baseline="30000" dirty="0" smtClean="0"/>
                  <a:t>th</a:t>
                </a:r>
                <a:r>
                  <a:rPr lang="en-US" altLang="en-US" dirty="0" smtClean="0"/>
                  <a:t> 2012</a:t>
                </a:r>
              </a:p>
              <a:p>
                <a:pPr algn="just"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"/>
                </a:pPr>
                <a:endParaRPr lang="en-US" altLang="en-US" dirty="0"/>
              </a:p>
              <a:p>
                <a:pPr algn="just"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"/>
                </a:pPr>
                <a:r>
                  <a:rPr lang="en-US" altLang="en-US" dirty="0" smtClean="0"/>
                  <a:t>Observation (or evidence) </a:t>
                </a:r>
                <a:r>
                  <a:rPr lang="en-US" altLang="en-US" dirty="0" smtClean="0"/>
                  <a:t>now been seen in many decay channels</a:t>
                </a:r>
                <a:r>
                  <a:rPr lang="en-US" altLang="en-US" dirty="0" smtClean="0"/>
                  <a:t>:</a:t>
                </a:r>
              </a:p>
              <a:p>
                <a:pPr marL="457200" lvl="1" indent="0" algn="just" hangingPunct="1">
                  <a:lnSpc>
                    <a:spcPct val="100000"/>
                  </a:lnSpc>
                  <a:buSzPct val="45000"/>
                </a:pPr>
                <a:r>
                  <a:rPr lang="en-US" altLang="en-US" dirty="0" smtClean="0"/>
                  <a:t>- </a:t>
                </a:r>
                <a14:m>
                  <m:oMath xmlns:m="http://schemas.openxmlformats.org/officeDocument/2006/math">
                    <m:r>
                      <a:rPr lang="en-US" alt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en-US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en-US" b="0" i="1" smtClean="0">
                        <a:latin typeface="Cambria Math" panose="02040503050406030204" pitchFamily="18" charset="0"/>
                      </a:rPr>
                      <m:t>𝛾𝛾</m:t>
                    </m:r>
                  </m:oMath>
                </a14:m>
                <a:r>
                  <a:rPr lang="en-US" altLang="en-US" dirty="0"/>
                  <a:t> </a:t>
                </a:r>
                <a:endParaRPr lang="en-US" altLang="en-US" dirty="0" smtClean="0"/>
              </a:p>
              <a:p>
                <a:pPr marL="457200" lvl="1" indent="0" algn="just" hangingPunct="1">
                  <a:lnSpc>
                    <a:spcPct val="100000"/>
                  </a:lnSpc>
                  <a:buSzPct val="45000"/>
                </a:pPr>
                <a:r>
                  <a:rPr lang="en-US" altLang="en-US" dirty="0" smtClean="0"/>
                  <a:t>- </a:t>
                </a:r>
                <a14:m>
                  <m:oMath xmlns:m="http://schemas.openxmlformats.org/officeDocument/2006/math">
                    <m:r>
                      <a:rPr lang="en-US" altLang="en-US" i="1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en-US" i="1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en-US" b="0" i="1" smtClean="0">
                        <a:latin typeface="Cambria Math" panose="02040503050406030204" pitchFamily="18" charset="0"/>
                      </a:rPr>
                      <m:t>𝑍𝑍</m:t>
                    </m:r>
                    <m:r>
                      <a:rPr lang="en-US" altLang="en-US" b="0" i="1" smtClean="0">
                        <a:latin typeface="Cambria Math" panose="02040503050406030204" pitchFamily="18" charset="0"/>
                      </a:rPr>
                      <m:t>→4</m:t>
                    </m:r>
                    <m:r>
                      <a:rPr lang="en-US" altLang="en-US" b="0" i="1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altLang="en-US" dirty="0" smtClean="0"/>
                  <a:t> </a:t>
                </a:r>
                <a:endParaRPr lang="en-US" altLang="en-US" dirty="0"/>
              </a:p>
              <a:p>
                <a:pPr marL="457200" lvl="1" indent="0" algn="just" hangingPunct="1">
                  <a:lnSpc>
                    <a:spcPct val="100000"/>
                  </a:lnSpc>
                  <a:buSzPct val="45000"/>
                </a:pPr>
                <a:r>
                  <a:rPr lang="en-US" altLang="en-US" dirty="0"/>
                  <a:t>- </a:t>
                </a:r>
                <a14:m>
                  <m:oMath xmlns:m="http://schemas.openxmlformats.org/officeDocument/2006/math">
                    <m:r>
                      <a:rPr lang="en-US" altLang="en-US" i="1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en-US" i="1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en-US" b="0" i="1" smtClean="0">
                        <a:latin typeface="Cambria Math" panose="02040503050406030204" pitchFamily="18" charset="0"/>
                      </a:rPr>
                      <m:t>𝑊𝑊</m:t>
                    </m:r>
                  </m:oMath>
                </a14:m>
                <a:r>
                  <a:rPr lang="en-US" altLang="en-US" dirty="0" smtClean="0"/>
                  <a:t> </a:t>
                </a:r>
                <a:endParaRPr lang="en-US" altLang="en-US" dirty="0"/>
              </a:p>
              <a:p>
                <a:pPr marL="457200" lvl="1" indent="0" algn="just" hangingPunct="1">
                  <a:lnSpc>
                    <a:spcPct val="100000"/>
                  </a:lnSpc>
                  <a:buSzPct val="45000"/>
                </a:pPr>
                <a:r>
                  <a:rPr lang="en-US" altLang="en-US" dirty="0"/>
                  <a:t>- </a:t>
                </a:r>
                <a14:m>
                  <m:oMath xmlns:m="http://schemas.openxmlformats.org/officeDocument/2006/math">
                    <m:r>
                      <a:rPr lang="en-US" altLang="en-US" i="1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en-US" i="1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en-US" b="0" i="1" smtClean="0">
                        <a:latin typeface="Cambria Math" panose="02040503050406030204" pitchFamily="18" charset="0"/>
                      </a:rPr>
                      <m:t>𝜏𝜏</m:t>
                    </m:r>
                  </m:oMath>
                </a14:m>
                <a:r>
                  <a:rPr lang="en-US" altLang="en-US" dirty="0" smtClean="0"/>
                  <a:t> </a:t>
                </a:r>
                <a:endParaRPr lang="en-US" altLang="en-US" dirty="0"/>
              </a:p>
              <a:p>
                <a:pPr marL="457200" lvl="1" indent="0" algn="just" hangingPunct="1">
                  <a:lnSpc>
                    <a:spcPct val="100000"/>
                  </a:lnSpc>
                  <a:buSzPct val="45000"/>
                </a:pPr>
                <a:endParaRPr lang="en-US" altLang="en-US" dirty="0" smtClean="0"/>
              </a:p>
              <a:p>
                <a:pPr algn="just" hangingPunct="1">
                  <a:lnSpc>
                    <a:spcPct val="100000"/>
                  </a:lnSpc>
                  <a:buSzPct val="45000"/>
                  <a:buFont typeface="Wingdings" panose="05000000000000000000" pitchFamily="2" charset="2"/>
                  <a:buChar char=""/>
                </a:pPr>
                <a:endParaRPr lang="en-US" altLang="en-US" dirty="0"/>
              </a:p>
            </p:txBody>
          </p:sp>
        </mc:Choice>
        <mc:Fallback>
          <p:sp>
            <p:nvSpPr>
              <p:cNvPr id="10245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2069" y="1163923"/>
                <a:ext cx="5240337" cy="4456113"/>
              </a:xfrm>
              <a:prstGeom prst="rect">
                <a:avLst/>
              </a:prstGeom>
              <a:blipFill rotWithShape="0">
                <a:blip r:embed="rId4"/>
                <a:stretch>
                  <a:fillRect t="-410" r="-104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134938"/>
            <a:ext cx="2108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en-US" smtClean="0"/>
              <a:t>Pedro de Bruin</a:t>
            </a: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altLang="en-US" smtClean="0"/>
              <a:t>General Exam - June 11th, 2015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01F5E28-9895-4004-9514-EC898DE66AAE}" type="slidenum">
              <a:rPr lang="en-US" altLang="en-US" smtClean="0"/>
              <a:pPr/>
              <a:t>8</a:t>
            </a:fld>
            <a:endParaRPr lang="en-US" alt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6354" y="1088994"/>
            <a:ext cx="3642613" cy="353278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6211" y="2943109"/>
            <a:ext cx="3086195" cy="29608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612730" y="4918355"/>
            <a:ext cx="2880519" cy="607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New particle is consistent with SM Higgs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 bwMode="auto">
          <a:xfrm flipH="1" flipV="1">
            <a:off x="5622406" y="4764653"/>
            <a:ext cx="821256" cy="153703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9525"/>
            <a:ext cx="9720263" cy="931863"/>
          </a:xfrm>
          <a:prstGeom prst="rect">
            <a:avLst/>
          </a:prstGeom>
          <a:solidFill>
            <a:srgbClr val="FFFF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1880" tIns="85680" rIns="99000" bIns="54000" anchor="ctr"/>
          <a:lstStyle>
            <a:lvl1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5100" algn="l"/>
                <a:tab pos="7237413" algn="l"/>
                <a:tab pos="7961313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/>
            <a:r>
              <a:rPr lang="en-US" altLang="en-US" sz="3600" dirty="0" smtClean="0"/>
              <a:t>BSM Higgs </a:t>
            </a:r>
            <a:r>
              <a:rPr lang="en-US" altLang="en-US" sz="3600" dirty="0"/>
              <a:t>– Why?</a:t>
            </a: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5903913"/>
            <a:ext cx="18288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440" rIns="90000" bIns="4500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/>
            <a:r>
              <a:rPr lang="en-US" altLang="en-US" sz="1200" b="1"/>
              <a:t>Pedro Sales de Bruin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50" y="127000"/>
            <a:ext cx="16002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5916613"/>
            <a:ext cx="9720263" cy="554037"/>
          </a:xfrm>
          <a:prstGeom prst="rect">
            <a:avLst/>
          </a:prstGeom>
          <a:solidFill>
            <a:srgbClr val="9966CC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685800" y="1335086"/>
            <a:ext cx="8458200" cy="4073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0840" rIns="90000" bIns="45000"/>
          <a:lstStyle>
            <a:lvl1pPr marL="215900" indent="-215900"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39800" algn="l"/>
                <a:tab pos="1663700" algn="l"/>
                <a:tab pos="2387600" algn="l"/>
                <a:tab pos="3109913" algn="l"/>
                <a:tab pos="3833813" algn="l"/>
                <a:tab pos="4559300" algn="l"/>
                <a:tab pos="5283200" algn="l"/>
                <a:tab pos="6007100" algn="l"/>
                <a:tab pos="6731000" algn="l"/>
                <a:tab pos="7453313" algn="l"/>
                <a:tab pos="81772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  <a:spcAft>
                <a:spcPts val="600"/>
              </a:spcAft>
              <a:buSzPct val="45000"/>
              <a:buFont typeface="Wingdings" panose="05000000000000000000" pitchFamily="2" charset="2"/>
              <a:buChar char=""/>
            </a:pPr>
            <a:r>
              <a:rPr lang="en-US" altLang="en-US" dirty="0" smtClean="0"/>
              <a:t>The SM has unanswered questions… </a:t>
            </a:r>
          </a:p>
          <a:p>
            <a:pPr marL="0" indent="0" hangingPunct="1">
              <a:lnSpc>
                <a:spcPct val="100000"/>
              </a:lnSpc>
              <a:spcAft>
                <a:spcPts val="600"/>
              </a:spcAft>
              <a:buSzPct val="45000"/>
            </a:pPr>
            <a:endParaRPr lang="en-US" altLang="en-US" dirty="0"/>
          </a:p>
          <a:p>
            <a:pPr hangingPunct="1">
              <a:lnSpc>
                <a:spcPct val="100000"/>
              </a:lnSpc>
              <a:spcAft>
                <a:spcPts val="600"/>
              </a:spcAft>
              <a:buSzPct val="45000"/>
              <a:buFont typeface="Wingdings" panose="05000000000000000000" pitchFamily="2" charset="2"/>
              <a:buChar char=""/>
            </a:pPr>
            <a:endParaRPr lang="en-US" altLang="en-US" dirty="0" smtClean="0"/>
          </a:p>
          <a:p>
            <a:pPr hangingPunct="1">
              <a:lnSpc>
                <a:spcPct val="100000"/>
              </a:lnSpc>
              <a:spcAft>
                <a:spcPts val="600"/>
              </a:spcAft>
              <a:buSzPct val="45000"/>
              <a:buFont typeface="Wingdings" panose="05000000000000000000" pitchFamily="2" charset="2"/>
              <a:buChar char=""/>
            </a:pPr>
            <a:endParaRPr lang="en-US" altLang="en-US" dirty="0"/>
          </a:p>
          <a:p>
            <a:pPr hangingPunct="1">
              <a:lnSpc>
                <a:spcPct val="100000"/>
              </a:lnSpc>
              <a:spcAft>
                <a:spcPts val="600"/>
              </a:spcAft>
              <a:buSzPct val="45000"/>
              <a:buFont typeface="Wingdings" panose="05000000000000000000" pitchFamily="2" charset="2"/>
              <a:buChar char=""/>
            </a:pPr>
            <a:endParaRPr lang="en-US" altLang="en-US" dirty="0" smtClean="0"/>
          </a:p>
          <a:p>
            <a:pPr hangingPunct="1">
              <a:lnSpc>
                <a:spcPct val="100000"/>
              </a:lnSpc>
              <a:spcAft>
                <a:spcPts val="600"/>
              </a:spcAft>
              <a:buSzPct val="45000"/>
              <a:buFont typeface="Wingdings" panose="05000000000000000000" pitchFamily="2" charset="2"/>
              <a:buChar char=""/>
            </a:pPr>
            <a:endParaRPr lang="en-US" altLang="en-US" dirty="0"/>
          </a:p>
          <a:p>
            <a:pPr hangingPunct="1">
              <a:lnSpc>
                <a:spcPct val="100000"/>
              </a:lnSpc>
              <a:spcAft>
                <a:spcPts val="600"/>
              </a:spcAft>
              <a:buSzPct val="45000"/>
              <a:buFont typeface="Wingdings" panose="05000000000000000000" pitchFamily="2" charset="2"/>
              <a:buChar char=""/>
            </a:pPr>
            <a:endParaRPr lang="en-US" altLang="en-US" dirty="0" smtClean="0"/>
          </a:p>
          <a:p>
            <a:pPr hangingPunct="1">
              <a:lnSpc>
                <a:spcPct val="100000"/>
              </a:lnSpc>
              <a:spcAft>
                <a:spcPts val="600"/>
              </a:spcAft>
              <a:buSzPct val="45000"/>
              <a:buFont typeface="Wingdings" panose="05000000000000000000" pitchFamily="2" charset="2"/>
              <a:buChar char=""/>
            </a:pPr>
            <a:endParaRPr lang="en-US" altLang="en-US" dirty="0"/>
          </a:p>
          <a:p>
            <a:pPr hangingPunct="1">
              <a:lnSpc>
                <a:spcPct val="100000"/>
              </a:lnSpc>
              <a:spcAft>
                <a:spcPts val="600"/>
              </a:spcAft>
              <a:buSzPct val="45000"/>
              <a:buFont typeface="Wingdings" panose="05000000000000000000" pitchFamily="2" charset="2"/>
              <a:buChar char=""/>
            </a:pPr>
            <a:endParaRPr lang="en-US" altLang="en-US" dirty="0" smtClean="0"/>
          </a:p>
          <a:p>
            <a:pPr hangingPunct="1">
              <a:lnSpc>
                <a:spcPct val="100000"/>
              </a:lnSpc>
              <a:spcAft>
                <a:spcPts val="600"/>
              </a:spcAft>
              <a:buSzPct val="45000"/>
              <a:buFont typeface="Wingdings" panose="05000000000000000000" pitchFamily="2" charset="2"/>
              <a:buChar char=""/>
            </a:pPr>
            <a:endParaRPr lang="en-US" altLang="en-US" dirty="0" smtClean="0"/>
          </a:p>
          <a:p>
            <a:pPr hangingPunct="1">
              <a:lnSpc>
                <a:spcPct val="100000"/>
              </a:lnSpc>
              <a:spcAft>
                <a:spcPts val="600"/>
              </a:spcAft>
              <a:buSzPct val="45000"/>
              <a:buFont typeface="Wingdings" panose="05000000000000000000" pitchFamily="2" charset="2"/>
              <a:buChar char=""/>
            </a:pPr>
            <a:r>
              <a:rPr lang="en-US" altLang="en-US" dirty="0" smtClean="0"/>
              <a:t>… and BSM models can solve them</a:t>
            </a:r>
          </a:p>
          <a:p>
            <a:pPr marL="0" indent="0" hangingPunct="1">
              <a:lnSpc>
                <a:spcPct val="100000"/>
              </a:lnSpc>
              <a:buSzPct val="80000"/>
            </a:pPr>
            <a:endParaRPr lang="en-US" altLang="en-US" dirty="0" smtClean="0"/>
          </a:p>
          <a:p>
            <a:pPr marL="285750" indent="-285750" hangingPunct="1">
              <a:lnSpc>
                <a:spcPct val="100000"/>
              </a:lnSpc>
              <a:buSzPct val="80000"/>
              <a:buFont typeface="Arial" panose="020B0604020202020204" pitchFamily="34" charset="0"/>
              <a:buChar char="•"/>
            </a:pPr>
            <a:endParaRPr lang="en-US" altLang="en-US" dirty="0" smtClean="0"/>
          </a:p>
        </p:txBody>
      </p:sp>
      <p:pic>
        <p:nvPicPr>
          <p:cNvPr id="11273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134938"/>
            <a:ext cx="2108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en-US" smtClean="0"/>
              <a:t>Pedro de Bruin</a:t>
            </a: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altLang="en-US" smtClean="0"/>
              <a:t>General Exam - June 11th, 2015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01F5E28-9895-4004-9514-EC898DE66AAE}" type="slidenum">
              <a:rPr lang="en-US" altLang="en-US" smtClean="0"/>
              <a:pPr/>
              <a:t>9</a:t>
            </a:fld>
            <a:endParaRPr lang="en-US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03238" y="2173287"/>
            <a:ext cx="1981200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Dark Matter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602831" y="2173287"/>
            <a:ext cx="2514600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Hierarchy Problem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811962" y="2173287"/>
            <a:ext cx="2514600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CP-violation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 flipV="1">
            <a:off x="4555331" y="2706687"/>
            <a:ext cx="3429000" cy="19812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Arrow Connector 18"/>
          <p:cNvCxnSpPr/>
          <p:nvPr/>
        </p:nvCxnSpPr>
        <p:spPr bwMode="auto">
          <a:xfrm flipV="1">
            <a:off x="4555331" y="2666129"/>
            <a:ext cx="304800" cy="2013597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Arrow Connector 19"/>
          <p:cNvCxnSpPr/>
          <p:nvPr/>
        </p:nvCxnSpPr>
        <p:spPr bwMode="auto">
          <a:xfrm flipH="1" flipV="1">
            <a:off x="1659731" y="2782887"/>
            <a:ext cx="2895600" cy="19050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" name="TextBox 24"/>
          <p:cNvSpPr txBox="1"/>
          <p:nvPr/>
        </p:nvSpPr>
        <p:spPr>
          <a:xfrm rot="1985272">
            <a:off x="1505967" y="3522302"/>
            <a:ext cx="2439771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SUSY, “Higgs Portal”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 rot="16741817">
            <a:off x="3843386" y="3277685"/>
            <a:ext cx="1553556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SUSY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 rot="19781177">
            <a:off x="5293710" y="3254017"/>
            <a:ext cx="2220714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2HDM, SUSY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7918" y="3636604"/>
            <a:ext cx="2747596" cy="2143125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2D2DB9"/>
      </a:hlink>
      <a:folHlink>
        <a:srgbClr val="9E9EFF"/>
      </a:folHlink>
    </a:clrScheme>
    <a:fontScheme name="Office Theme">
      <a:majorFont>
        <a:latin typeface="Arial"/>
        <a:ea typeface="DejaVu LGC Sans"/>
        <a:cs typeface="DejaVu LGC Sans"/>
      </a:majorFont>
      <a:minorFont>
        <a:latin typeface="Arial"/>
        <a:ea typeface="DejaVu LGC Sans"/>
        <a:cs typeface="DejaVu LGC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15032</TotalTime>
  <Words>3116</Words>
  <Application>Microsoft Office PowerPoint</Application>
  <PresentationFormat>Custom</PresentationFormat>
  <Paragraphs>644</Paragraphs>
  <Slides>54</Slides>
  <Notes>54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64" baseType="lpstr">
      <vt:lpstr>Arial Unicode MS</vt:lpstr>
      <vt:lpstr>Microsoft YaHei</vt:lpstr>
      <vt:lpstr>MS PGothic</vt:lpstr>
      <vt:lpstr>MS PGothic</vt:lpstr>
      <vt:lpstr>Arial</vt:lpstr>
      <vt:lpstr>Cambria Math</vt:lpstr>
      <vt:lpstr>DejaVu LGC Sans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Pedro</dc:creator>
  <cp:lastModifiedBy>Pedro</cp:lastModifiedBy>
  <cp:revision>127</cp:revision>
  <cp:lastPrinted>1601-01-01T00:00:00Z</cp:lastPrinted>
  <dcterms:created xsi:type="dcterms:W3CDTF">1601-01-01T00:00:00Z</dcterms:created>
  <dcterms:modified xsi:type="dcterms:W3CDTF">2015-06-11T16:40:07Z</dcterms:modified>
</cp:coreProperties>
</file>