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avi" ContentType="video/x-msvide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2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4.xml" ContentType="application/vnd.openxmlformats-officedocument.presentationml.tags+xml"/>
  <Override PartName="/ppt/notesSlides/notesSlide23.xml" ContentType="application/vnd.openxmlformats-officedocument.presentationml.notesSlide+xml"/>
  <Override PartName="/ppt/tags/tag15.xml" ContentType="application/vnd.openxmlformats-officedocument.presentationml.tags+xml"/>
  <Override PartName="/ppt/notesSlides/notesSlide24.xml" ContentType="application/vnd.openxmlformats-officedocument.presentationml.notesSlide+xml"/>
  <Override PartName="/ppt/tags/tag16.xml" ContentType="application/vnd.openxmlformats-officedocument.presentationml.tags+xml"/>
  <Override PartName="/ppt/notesSlides/notesSlide25.xml" ContentType="application/vnd.openxmlformats-officedocument.presentationml.notesSlide+xml"/>
  <Override PartName="/ppt/tags/tag17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8.xml" ContentType="application/vnd.openxmlformats-officedocument.presentationml.tags+xml"/>
  <Override PartName="/ppt/notesSlides/notesSlide28.xml" ContentType="application/vnd.openxmlformats-officedocument.presentationml.notesSlide+xml"/>
  <Override PartName="/ppt/tags/tag19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20.xml" ContentType="application/vnd.openxmlformats-officedocument.presentationml.tags+xml"/>
  <Override PartName="/ppt/notesSlides/notesSlide32.xml" ContentType="application/vnd.openxmlformats-officedocument.presentationml.notesSlide+xml"/>
  <Override PartName="/ppt/tags/tag21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61" r:id="rId2"/>
    <p:sldId id="324" r:id="rId3"/>
    <p:sldId id="325" r:id="rId4"/>
    <p:sldId id="326" r:id="rId5"/>
    <p:sldId id="327" r:id="rId6"/>
    <p:sldId id="329" r:id="rId7"/>
    <p:sldId id="380" r:id="rId8"/>
    <p:sldId id="379" r:id="rId9"/>
    <p:sldId id="382" r:id="rId10"/>
    <p:sldId id="381" r:id="rId11"/>
    <p:sldId id="341" r:id="rId12"/>
    <p:sldId id="344" r:id="rId13"/>
    <p:sldId id="345" r:id="rId14"/>
    <p:sldId id="346" r:id="rId15"/>
    <p:sldId id="347" r:id="rId16"/>
    <p:sldId id="349" r:id="rId17"/>
    <p:sldId id="350" r:id="rId18"/>
    <p:sldId id="385" r:id="rId19"/>
    <p:sldId id="366" r:id="rId20"/>
    <p:sldId id="332" r:id="rId21"/>
    <p:sldId id="376" r:id="rId22"/>
    <p:sldId id="377" r:id="rId23"/>
    <p:sldId id="358" r:id="rId24"/>
    <p:sldId id="383" r:id="rId25"/>
    <p:sldId id="378" r:id="rId26"/>
    <p:sldId id="368" r:id="rId27"/>
    <p:sldId id="334" r:id="rId28"/>
    <p:sldId id="364" r:id="rId29"/>
    <p:sldId id="333" r:id="rId30"/>
    <p:sldId id="375" r:id="rId31"/>
    <p:sldId id="384" r:id="rId32"/>
    <p:sldId id="369" r:id="rId33"/>
    <p:sldId id="371" r:id="rId34"/>
    <p:sldId id="363" r:id="rId35"/>
    <p:sldId id="362" r:id="rId36"/>
    <p:sldId id="370" r:id="rId37"/>
    <p:sldId id="374" r:id="rId38"/>
    <p:sldId id="314" r:id="rId39"/>
    <p:sldId id="313" r:id="rId40"/>
    <p:sldId id="315" r:id="rId41"/>
    <p:sldId id="316" r:id="rId42"/>
    <p:sldId id="317" r:id="rId43"/>
    <p:sldId id="318" r:id="rId44"/>
    <p:sldId id="319" r:id="rId45"/>
    <p:sldId id="320" r:id="rId46"/>
    <p:sldId id="321" r:id="rId47"/>
    <p:sldId id="322" r:id="rId48"/>
    <p:sldId id="323" r:id="rId49"/>
    <p:sldId id="353" r:id="rId50"/>
    <p:sldId id="348" r:id="rId51"/>
    <p:sldId id="285" r:id="rId52"/>
    <p:sldId id="342" r:id="rId53"/>
    <p:sldId id="343" r:id="rId54"/>
  </p:sldIdLst>
  <p:sldSz cx="9144000" cy="6858000" type="overhead"/>
  <p:notesSz cx="7099300" cy="10234613"/>
  <p:defaultTextStyle>
    <a:defPPr>
      <a:defRPr lang="de-DE"/>
    </a:defPPr>
    <a:lvl1pPr algn="l" defTabSz="41751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2087563" indent="-1630363" algn="l" defTabSz="41751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4175125" indent="-3260725" algn="l" defTabSz="41751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6264275" indent="-4892675" algn="l" defTabSz="41751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8351838" indent="-6523038" algn="l" defTabSz="41751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99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0FF00"/>
    <a:srgbClr val="00FFFF"/>
    <a:srgbClr val="FF04FF"/>
    <a:srgbClr val="5F5F5F"/>
    <a:srgbClr val="000000"/>
    <a:srgbClr val="024EBE"/>
    <a:srgbClr val="000099"/>
    <a:srgbClr val="5DC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778" autoAdjust="0"/>
    <p:restoredTop sz="94660"/>
  </p:normalViewPr>
  <p:slideViewPr>
    <p:cSldViewPr snapToGrid="0">
      <p:cViewPr>
        <p:scale>
          <a:sx n="90" d="100"/>
          <a:sy n="90" d="100"/>
        </p:scale>
        <p:origin x="-1214" y="-10"/>
      </p:cViewPr>
      <p:guideLst>
        <p:guide orient="horz" pos="3499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760" y="-11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defTabSz="4176431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defTabSz="4176431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B93F95D-688C-42E7-B2EC-2F838023D361}" type="datetimeFigureOut">
              <a:rPr lang="de-DE"/>
              <a:pPr>
                <a:defRPr/>
              </a:pPr>
              <a:t>22.06.2015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defTabSz="4176431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defTabSz="4176431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7F42A61-E22C-4826-837C-220D1FFF9E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163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17512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563" algn="l" defTabSz="417512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125" algn="l" defTabSz="417512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275" algn="l" defTabSz="417512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838" algn="l" defTabSz="417512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13FDC-C2F8-479C-98FE-5FC55F31B773}" type="slidenum">
              <a:rPr lang="de-DE"/>
              <a:pPr/>
              <a:t>1</a:t>
            </a:fld>
            <a:endParaRPr lang="de-DE"/>
          </a:p>
        </p:txBody>
      </p:sp>
      <p:sp>
        <p:nvSpPr>
          <p:cNvPr id="116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527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93A06-252F-4CF2-847D-81DEB0FE0528}" type="slidenum">
              <a:rPr lang="de-DE"/>
              <a:pPr/>
              <a:t>11</a:t>
            </a:fld>
            <a:endParaRPr lang="de-DE"/>
          </a:p>
        </p:txBody>
      </p:sp>
      <p:sp>
        <p:nvSpPr>
          <p:cNvPr id="97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037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body"/>
          </p:nvPr>
        </p:nvSpPr>
        <p:spPr>
          <a:xfrm>
            <a:off x="709961" y="4861354"/>
            <a:ext cx="5679346" cy="4605312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de-DE" sz="1900"/>
              <a:t>Spaltkonfiguration</a:t>
            </a:r>
            <a:endParaRPr/>
          </a:p>
          <a:p>
            <a:endParaRPr/>
          </a:p>
          <a:p>
            <a:r>
              <a:rPr lang="de-DE" sz="1900"/>
              <a:t>Beschleunigungsgradiente und Vergleich</a:t>
            </a:r>
            <a:endParaRPr/>
          </a:p>
          <a:p>
            <a:endParaRPr/>
          </a:p>
          <a:p>
            <a:r>
              <a:rPr lang="de-DE" sz="1900"/>
              <a:t>Design-Kriterium war ein elektrisches Oberflächenpeakfeld von E_p &lt;30 MV/m.</a:t>
            </a:r>
            <a:endParaRPr/>
          </a:p>
          <a:p>
            <a:endParaRPr/>
          </a:p>
          <a:p>
            <a:r>
              <a:rPr lang="de-DE" sz="1900"/>
              <a:t>Wichtig: mechanische Steifigkeit</a:t>
            </a:r>
            <a:endParaRPr/>
          </a:p>
          <a:p>
            <a:r>
              <a:rPr lang="de-DE" sz="1900"/>
              <a:t>Durchgehende Stützen</a:t>
            </a:r>
            <a:endParaRPr/>
          </a:p>
          <a:p>
            <a:r>
              <a:rPr lang="de-DE" sz="1900"/>
              <a:t>Verzicht auf Rippen (auf  B_p ~50 mT)</a:t>
            </a:r>
            <a:endParaRPr/>
          </a:p>
          <a:p>
            <a:endParaRPr/>
          </a:p>
          <a:p>
            <a:r>
              <a:rPr lang="de-DE" sz="1900"/>
              <a:t>Sternförmig angeordnete Versteifungsklammern, Verschiebung der Enddeckel minimieren. </a:t>
            </a:r>
            <a:endParaRPr/>
          </a:p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217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2527880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27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629586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77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8434470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E1D47C-F79F-4F9F-BFC8-7B8C95BE49D9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194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xfrm>
            <a:off x="947738" y="4860925"/>
            <a:ext cx="5284787" cy="46053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079885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382C0E-065E-4AEC-8693-48C6571D4DE9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8872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97% </a:t>
            </a:r>
            <a:r>
              <a:rPr lang="de-DE" dirty="0" err="1" smtClean="0"/>
              <a:t>Emittanz</a:t>
            </a:r>
            <a:r>
              <a:rPr lang="de-DE" dirty="0" smtClean="0"/>
              <a:t> ist zu sehen im Vergleich zur </a:t>
            </a:r>
            <a:r>
              <a:rPr lang="de-DE" dirty="0" err="1" smtClean="0"/>
              <a:t>Simualtion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E7133-AB21-454C-9B9E-78B7B36E8617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7355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93A06-252F-4CF2-847D-81DEB0FE0528}" type="slidenum">
              <a:rPr lang="de-DE"/>
              <a:pPr/>
              <a:t>52</a:t>
            </a:fld>
            <a:endParaRPr lang="de-DE"/>
          </a:p>
        </p:txBody>
      </p:sp>
      <p:sp>
        <p:nvSpPr>
          <p:cNvPr id="97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0542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93A06-252F-4CF2-847D-81DEB0FE0528}" type="slidenum">
              <a:rPr lang="de-DE"/>
              <a:pPr/>
              <a:t>53</a:t>
            </a:fld>
            <a:endParaRPr lang="de-DE"/>
          </a:p>
        </p:txBody>
      </p:sp>
      <p:sp>
        <p:nvSpPr>
          <p:cNvPr id="97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354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xfrm>
            <a:off x="947738" y="4860925"/>
            <a:ext cx="5284787" cy="46053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57609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xfrm>
            <a:off x="947738" y="4860925"/>
            <a:ext cx="5284787" cy="46053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7586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21790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21790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2998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 userDrawn="1"/>
        </p:nvSpPr>
        <p:spPr bwMode="auto">
          <a:xfrm>
            <a:off x="1" y="0"/>
            <a:ext cx="9144000" cy="527050"/>
          </a:xfrm>
          <a:prstGeom prst="rect">
            <a:avLst/>
          </a:prstGeom>
          <a:solidFill>
            <a:schemeClr val="tx1"/>
          </a:solidFill>
          <a:ln w="25400" cap="rnd" algn="ctr">
            <a:noFill/>
            <a:miter lim="800000"/>
            <a:headEnd/>
            <a:tailEnd/>
          </a:ln>
        </p:spPr>
        <p:txBody>
          <a:bodyPr lIns="20016" tIns="10008" rIns="20016" bIns="10008"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" name="Datumsplatzhalter 3"/>
          <p:cNvSpPr>
            <a:spLocks/>
          </p:cNvSpPr>
          <p:nvPr userDrawn="1"/>
        </p:nvSpPr>
        <p:spPr bwMode="auto">
          <a:xfrm>
            <a:off x="250825" y="6616714"/>
            <a:ext cx="17272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016" tIns="10008" rIns="20016" bIns="10008"/>
          <a:lstStyle/>
          <a:p>
            <a:pPr defTabSz="914400">
              <a:defRPr/>
            </a:pP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</a:rPr>
              <a:t>Prof. Dr. H. Podlech</a:t>
            </a:r>
            <a:endParaRPr lang="de-D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 userDrawn="1"/>
        </p:nvSpPr>
        <p:spPr bwMode="auto">
          <a:xfrm>
            <a:off x="4025900" y="6588952"/>
            <a:ext cx="1085850" cy="26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AB356BE6-797D-44AB-B568-C73E14627BDF}" type="slidenum">
              <a:rPr lang="de-DE" sz="1400">
                <a:solidFill>
                  <a:schemeClr val="bg1"/>
                </a:solidFill>
                <a:latin typeface="+mj-lt"/>
              </a:rPr>
              <a:pPr algn="ctr">
                <a:defRPr/>
              </a:pPr>
              <a:t>‹#›</a:t>
            </a:fld>
            <a:endParaRPr lang="de-DE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 userDrawn="1"/>
        </p:nvSpPr>
        <p:spPr bwMode="auto">
          <a:xfrm>
            <a:off x="74140" y="73025"/>
            <a:ext cx="5902797" cy="38690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900" dirty="0">
                <a:solidFill>
                  <a:srgbClr val="F8F8F8"/>
                </a:solidFill>
                <a:latin typeface="+mj-lt"/>
              </a:rPr>
              <a:t>LINAC </a:t>
            </a:r>
            <a:r>
              <a:rPr lang="de-DE" sz="1900" dirty="0" smtClean="0">
                <a:solidFill>
                  <a:srgbClr val="F8F8F8"/>
                </a:solidFill>
                <a:latin typeface="+mj-lt"/>
              </a:rPr>
              <a:t>AG  </a:t>
            </a:r>
            <a:r>
              <a:rPr lang="de-DE" sz="1900" dirty="0" smtClean="0">
                <a:solidFill>
                  <a:srgbClr val="F8F8F8"/>
                </a:solidFill>
                <a:latin typeface="+mj-lt"/>
                <a:cs typeface="Arial" charset="0"/>
              </a:rPr>
              <a:t>•  IAP  •  Goethe-Universität Frankfurt am Main</a:t>
            </a:r>
            <a:endParaRPr lang="de-DE" sz="1900" dirty="0">
              <a:solidFill>
                <a:srgbClr val="F8F8F8"/>
              </a:solidFill>
              <a:latin typeface="+mj-lt"/>
              <a:cs typeface="Arial" charset="0"/>
            </a:endParaRPr>
          </a:p>
        </p:txBody>
      </p:sp>
      <p:pic>
        <p:nvPicPr>
          <p:cNvPr id="16" name="Picture 49" descr="C:\Users\Linac\Podlech\Bilder\Logos\Linac-AG_Bildleiste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32488" y="11113"/>
            <a:ext cx="30321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0"/>
          <p:cNvSpPr>
            <a:spLocks noChangeArrowheads="1"/>
          </p:cNvSpPr>
          <p:nvPr userDrawn="1"/>
        </p:nvSpPr>
        <p:spPr bwMode="auto">
          <a:xfrm>
            <a:off x="0" y="6607189"/>
            <a:ext cx="9144000" cy="249237"/>
          </a:xfrm>
          <a:prstGeom prst="rect">
            <a:avLst/>
          </a:prstGeom>
          <a:solidFill>
            <a:schemeClr val="tx1"/>
          </a:solidFill>
          <a:ln w="25400" cap="rnd" algn="ctr">
            <a:noFill/>
            <a:miter lim="800000"/>
            <a:headEnd/>
            <a:tailEnd/>
          </a:ln>
        </p:spPr>
        <p:txBody>
          <a:bodyPr lIns="20016" tIns="10008" rIns="20016" bIns="10008"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Datumsplatzhalter 3"/>
          <p:cNvSpPr>
            <a:spLocks/>
          </p:cNvSpPr>
          <p:nvPr userDrawn="1"/>
        </p:nvSpPr>
        <p:spPr bwMode="auto">
          <a:xfrm>
            <a:off x="4224" y="6615656"/>
            <a:ext cx="17272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016" tIns="10008" rIns="20016" bIns="10008"/>
          <a:lstStyle/>
          <a:p>
            <a:pPr defTabSz="914400">
              <a:defRPr/>
            </a:pP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</a:rPr>
              <a:t>H. Podlech</a:t>
            </a:r>
            <a:endParaRPr lang="de-D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 userDrawn="1"/>
        </p:nvSpPr>
        <p:spPr bwMode="auto">
          <a:xfrm>
            <a:off x="4016375" y="6579427"/>
            <a:ext cx="1085850" cy="26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AB356BE6-797D-44AB-B568-C73E14627BDF}" type="slidenum">
              <a:rPr lang="de-DE" sz="1400">
                <a:solidFill>
                  <a:schemeClr val="bg1"/>
                </a:solidFill>
                <a:latin typeface="+mj-lt"/>
              </a:rPr>
              <a:pPr algn="ctr">
                <a:defRPr/>
              </a:pPr>
              <a:t>‹#›</a:t>
            </a:fld>
            <a:endParaRPr lang="de-DE" sz="1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61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 userDrawn="1"/>
        </p:nvSpPr>
        <p:spPr bwMode="auto">
          <a:xfrm>
            <a:off x="1" y="0"/>
            <a:ext cx="9144000" cy="527050"/>
          </a:xfrm>
          <a:prstGeom prst="rect">
            <a:avLst/>
          </a:prstGeom>
          <a:solidFill>
            <a:schemeClr val="tx1"/>
          </a:solidFill>
          <a:ln w="25400" cap="rnd" algn="ctr">
            <a:noFill/>
            <a:miter lim="800000"/>
            <a:headEnd/>
            <a:tailEnd/>
          </a:ln>
        </p:spPr>
        <p:txBody>
          <a:bodyPr lIns="20016" tIns="10008" rIns="20016" bIns="10008"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392"/>
            <a:ext cx="25737979" cy="917608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5" name="Text Box 14"/>
          <p:cNvSpPr txBox="1">
            <a:spLocks noChangeArrowheads="1"/>
          </p:cNvSpPr>
          <p:nvPr userDrawn="1"/>
        </p:nvSpPr>
        <p:spPr bwMode="auto">
          <a:xfrm>
            <a:off x="74140" y="73025"/>
            <a:ext cx="5902797" cy="38690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900" dirty="0">
                <a:solidFill>
                  <a:srgbClr val="F8F8F8"/>
                </a:solidFill>
                <a:latin typeface="+mj-lt"/>
              </a:rPr>
              <a:t>LINAC </a:t>
            </a:r>
            <a:r>
              <a:rPr lang="de-DE" sz="1900" dirty="0" smtClean="0">
                <a:solidFill>
                  <a:srgbClr val="F8F8F8"/>
                </a:solidFill>
                <a:latin typeface="+mj-lt"/>
              </a:rPr>
              <a:t>AG  </a:t>
            </a:r>
            <a:r>
              <a:rPr lang="de-DE" sz="1900" dirty="0" smtClean="0">
                <a:solidFill>
                  <a:srgbClr val="F8F8F8"/>
                </a:solidFill>
                <a:latin typeface="+mj-lt"/>
                <a:cs typeface="Arial" charset="0"/>
              </a:rPr>
              <a:t>•  IAP  •  Goethe-Universität Frankfurt am Main</a:t>
            </a:r>
            <a:endParaRPr lang="de-DE" sz="1900" dirty="0">
              <a:solidFill>
                <a:srgbClr val="F8F8F8"/>
              </a:solidFill>
              <a:latin typeface="+mj-lt"/>
              <a:cs typeface="Arial" charset="0"/>
            </a:endParaRPr>
          </a:p>
        </p:txBody>
      </p:sp>
      <p:pic>
        <p:nvPicPr>
          <p:cNvPr id="16" name="Picture 49" descr="C:\Users\Linac\Podlech\Bilder\Logos\Linac-AG_Bildleiste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32488" y="11113"/>
            <a:ext cx="30321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eck 10"/>
          <p:cNvSpPr>
            <a:spLocks noChangeArrowheads="1"/>
          </p:cNvSpPr>
          <p:nvPr userDrawn="1"/>
        </p:nvSpPr>
        <p:spPr bwMode="auto">
          <a:xfrm>
            <a:off x="0" y="6616714"/>
            <a:ext cx="9144000" cy="249237"/>
          </a:xfrm>
          <a:prstGeom prst="rect">
            <a:avLst/>
          </a:prstGeom>
          <a:solidFill>
            <a:schemeClr val="tx1"/>
          </a:solidFill>
          <a:ln w="25400" cap="rnd" algn="ctr">
            <a:noFill/>
            <a:miter lim="800000"/>
            <a:headEnd/>
            <a:tailEnd/>
          </a:ln>
        </p:spPr>
        <p:txBody>
          <a:bodyPr lIns="20016" tIns="10008" rIns="20016" bIns="10008"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Datumsplatzhalter 3"/>
          <p:cNvSpPr>
            <a:spLocks/>
          </p:cNvSpPr>
          <p:nvPr userDrawn="1"/>
        </p:nvSpPr>
        <p:spPr bwMode="auto">
          <a:xfrm>
            <a:off x="13749" y="6625181"/>
            <a:ext cx="17272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016" tIns="10008" rIns="20016" bIns="10008"/>
          <a:lstStyle/>
          <a:p>
            <a:pPr defTabSz="914400">
              <a:defRPr/>
            </a:pP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</a:rPr>
              <a:t>H. Podlech</a:t>
            </a:r>
            <a:endParaRPr lang="de-D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 userDrawn="1"/>
        </p:nvSpPr>
        <p:spPr bwMode="auto">
          <a:xfrm>
            <a:off x="4025900" y="6588952"/>
            <a:ext cx="1085850" cy="26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AB356BE6-797D-44AB-B568-C73E14627BDF}" type="slidenum">
              <a:rPr lang="de-DE" sz="1400">
                <a:solidFill>
                  <a:schemeClr val="bg1"/>
                </a:solidFill>
                <a:latin typeface="+mj-lt"/>
              </a:rPr>
              <a:pPr algn="ctr">
                <a:defRPr/>
              </a:pPr>
              <a:t>‹#›</a:t>
            </a:fld>
            <a:endParaRPr lang="de-DE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701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20016" tIns="10008" rIns="20016" bIns="1000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4885E26-3AA7-4931-9F5B-E9CF1CE3FAD1}" type="datetimeFigureOut">
              <a:rPr lang="de-DE"/>
              <a:pPr>
                <a:defRPr/>
              </a:pPr>
              <a:t>22.06.2015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20016" tIns="10008" rIns="20016" bIns="1000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20016" tIns="10008" rIns="20016" bIns="1000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0C2D1D4-1B26-4921-A7CE-B76355E866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24934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172" y="534621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42887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20016" tIns="10008" rIns="20016" bIns="1000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43910A4-A42A-4948-912B-60174774CFCC}" type="datetimeFigureOut">
              <a:rPr lang="de-DE"/>
              <a:pPr>
                <a:defRPr/>
              </a:pPr>
              <a:t>22.06.2015</a:t>
            </a:fld>
            <a:endParaRPr lang="de-DE"/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20016" tIns="10008" rIns="20016" bIns="1000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20016" tIns="10008" rIns="20016" bIns="10008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28658B-A1E2-4C5A-A415-581F0D11246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7752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9C5E3F1-9F90-4F49-90BA-BC1D1D0C5D6E}" type="datetimeFigureOut">
              <a:rPr lang="de-DE" smtClean="0"/>
              <a:t>22.06.2015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6A8FA53-90D1-442E-BD3A-B02A5F23FE8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10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1" y="0"/>
            <a:ext cx="9144000" cy="527050"/>
          </a:xfrm>
          <a:prstGeom prst="rect">
            <a:avLst/>
          </a:prstGeom>
          <a:solidFill>
            <a:schemeClr val="tx1"/>
          </a:solidFill>
          <a:ln w="25400" cap="rnd" algn="ctr">
            <a:noFill/>
            <a:miter lim="800000"/>
            <a:headEnd/>
            <a:tailEnd/>
          </a:ln>
        </p:spPr>
        <p:txBody>
          <a:bodyPr lIns="20016" tIns="10008" rIns="20016" bIns="10008"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9" name="Rechteck 10"/>
          <p:cNvSpPr>
            <a:spLocks noChangeArrowheads="1"/>
          </p:cNvSpPr>
          <p:nvPr userDrawn="1"/>
        </p:nvSpPr>
        <p:spPr bwMode="auto">
          <a:xfrm>
            <a:off x="0" y="6616714"/>
            <a:ext cx="9144000" cy="249237"/>
          </a:xfrm>
          <a:prstGeom prst="rect">
            <a:avLst/>
          </a:prstGeom>
          <a:solidFill>
            <a:schemeClr val="tx1"/>
          </a:solidFill>
          <a:ln w="25400" cap="rnd" algn="ctr">
            <a:noFill/>
            <a:miter lim="800000"/>
            <a:headEnd/>
            <a:tailEnd/>
          </a:ln>
        </p:spPr>
        <p:txBody>
          <a:bodyPr lIns="20016" tIns="10008" rIns="20016" bIns="10008" anchor="ctr"/>
          <a:lstStyle/>
          <a:p>
            <a:pPr algn="ctr" defTabSz="914400">
              <a:defRPr/>
            </a:pPr>
            <a:endParaRPr lang="de-DE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Datumsplatzhalter 3"/>
          <p:cNvSpPr>
            <a:spLocks/>
          </p:cNvSpPr>
          <p:nvPr userDrawn="1"/>
        </p:nvSpPr>
        <p:spPr bwMode="auto">
          <a:xfrm>
            <a:off x="13749" y="6625181"/>
            <a:ext cx="17272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016" tIns="10008" rIns="20016" bIns="10008"/>
          <a:lstStyle/>
          <a:p>
            <a:pPr defTabSz="914400">
              <a:defRPr/>
            </a:pP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</a:rPr>
              <a:t>H. Podlech</a:t>
            </a:r>
            <a:endParaRPr lang="de-D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3" name="Rectangle 23"/>
          <p:cNvSpPr>
            <a:spLocks noChangeArrowheads="1"/>
          </p:cNvSpPr>
          <p:nvPr userDrawn="1"/>
        </p:nvSpPr>
        <p:spPr bwMode="auto">
          <a:xfrm>
            <a:off x="4025900" y="6588952"/>
            <a:ext cx="1085850" cy="26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AB356BE6-797D-44AB-B568-C73E14627BDF}" type="slidenum">
              <a:rPr lang="de-DE" sz="1400">
                <a:solidFill>
                  <a:schemeClr val="bg1"/>
                </a:solidFill>
                <a:latin typeface="+mj-lt"/>
              </a:rPr>
              <a:pPr algn="ctr">
                <a:defRPr/>
              </a:pPr>
              <a:t>‹#›</a:t>
            </a:fld>
            <a:endParaRPr lang="de-DE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" name="Picture 49" descr="C:\Users\Linac\Podlech\Bilder\Logos\Linac-AG_Bildleiste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20772" y="53448"/>
            <a:ext cx="2479147" cy="41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:\Podlech\BILDER\LOGO\IAP\IAP-3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06612" y="35625"/>
            <a:ext cx="785963" cy="468842"/>
          </a:xfrm>
          <a:prstGeom prst="rect">
            <a:avLst/>
          </a:prstGeom>
          <a:noFill/>
        </p:spPr>
      </p:pic>
      <p:sp>
        <p:nvSpPr>
          <p:cNvPr id="16" name="Rechteck 15"/>
          <p:cNvSpPr/>
          <p:nvPr userDrawn="1"/>
        </p:nvSpPr>
        <p:spPr>
          <a:xfrm>
            <a:off x="142490" y="50802"/>
            <a:ext cx="872067" cy="423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9" name="Picture 5" descr="D:\Podlech\BILDER\LOGO\Goethe-Logo\Goethe-Logo RGB.tif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365" y="59269"/>
            <a:ext cx="732460" cy="39917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4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9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8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hyperlink" Target="Daumenkino.gif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3.jpeg"/><Relationship Id="rId4" Type="http://schemas.openxmlformats.org/officeDocument/2006/relationships/image" Target="../media/image9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7" Type="http://schemas.openxmlformats.org/officeDocument/2006/relationships/image" Target="../media/image10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0.png"/><Relationship Id="rId5" Type="http://schemas.openxmlformats.org/officeDocument/2006/relationships/image" Target="../media/image98.wmf"/><Relationship Id="rId4" Type="http://schemas.openxmlformats.org/officeDocument/2006/relationships/oleObject" Target="../embeddings/oleObject1.bin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10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104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881"/>
          <a:stretch/>
        </p:blipFill>
        <p:spPr>
          <a:xfrm>
            <a:off x="1" y="520164"/>
            <a:ext cx="9144000" cy="633548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029978" y="1650676"/>
            <a:ext cx="707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Research Areas of LINAC and NNP Groups</a:t>
            </a:r>
          </a:p>
          <a:p>
            <a:pPr algn="ctr"/>
            <a:r>
              <a:rPr lang="de-DE" sz="1600" b="1" dirty="0" err="1" smtClean="0"/>
              <a:t>at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the</a:t>
            </a:r>
            <a:r>
              <a:rPr lang="de-DE" sz="1600" b="1" dirty="0" smtClean="0"/>
              <a:t> Institute for Applied Physics Frankfurt </a:t>
            </a:r>
            <a:endParaRPr lang="de-DE" sz="1600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619620" y="2728735"/>
            <a:ext cx="7895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LINAC Group</a:t>
            </a:r>
          </a:p>
          <a:p>
            <a:pPr algn="ctr"/>
            <a:r>
              <a:rPr lang="de-DE" dirty="0" smtClean="0"/>
              <a:t>H. Podlech, F. Schneider, M. Busch, F. Dziuba, M. Schwarz, M. Basten et al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62783" y="3522403"/>
            <a:ext cx="761208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NNP Group</a:t>
            </a:r>
          </a:p>
          <a:p>
            <a:pPr algn="ctr"/>
            <a:r>
              <a:rPr lang="de-DE" dirty="0" smtClean="0"/>
              <a:t>K. Schulte, M. Droba, O. </a:t>
            </a:r>
            <a:r>
              <a:rPr lang="de-DE" dirty="0" err="1" smtClean="0"/>
              <a:t>Meusel</a:t>
            </a:r>
            <a:r>
              <a:rPr lang="de-DE" dirty="0" smtClean="0"/>
              <a:t> et al</a:t>
            </a:r>
          </a:p>
          <a:p>
            <a:pPr algn="ctr"/>
            <a:endParaRPr lang="de-DE" sz="1600" dirty="0" smtClean="0"/>
          </a:p>
          <a:p>
            <a:pPr algn="ctr"/>
            <a:r>
              <a:rPr lang="de-DE" dirty="0" smtClean="0"/>
              <a:t>in </a:t>
            </a:r>
            <a:r>
              <a:rPr lang="de-DE" dirty="0" err="1" smtClean="0"/>
              <a:t>close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and </a:t>
            </a:r>
            <a:r>
              <a:rPr lang="de-DE" dirty="0" err="1" smtClean="0"/>
              <a:t>collaboration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endParaRPr lang="de-DE" dirty="0" smtClean="0"/>
          </a:p>
          <a:p>
            <a:pPr algn="ctr"/>
            <a:endParaRPr lang="de-DE" sz="1600" dirty="0" smtClean="0"/>
          </a:p>
          <a:p>
            <a:pPr algn="ctr"/>
            <a:r>
              <a:rPr lang="de-DE" dirty="0" smtClean="0"/>
              <a:t>G. </a:t>
            </a:r>
            <a:r>
              <a:rPr lang="de-DE" dirty="0" err="1" smtClean="0"/>
              <a:t>Franchetti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908752" y="6060172"/>
            <a:ext cx="5320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CERN, </a:t>
            </a:r>
            <a:r>
              <a:rPr lang="de-DE" dirty="0" err="1" smtClean="0"/>
              <a:t>Geneva</a:t>
            </a:r>
            <a:endParaRPr lang="de-DE" dirty="0" smtClean="0"/>
          </a:p>
          <a:p>
            <a:pPr algn="ctr"/>
            <a:r>
              <a:rPr lang="de-DE" dirty="0" smtClean="0"/>
              <a:t>June 18th, 2015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029978" y="828675"/>
            <a:ext cx="7077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/>
              <a:t>From</a:t>
            </a:r>
            <a:r>
              <a:rPr lang="de-DE" sz="2400" b="1" dirty="0" smtClean="0"/>
              <a:t> Ion </a:t>
            </a:r>
            <a:r>
              <a:rPr lang="de-DE" sz="2400" b="1" dirty="0" err="1" smtClean="0"/>
              <a:t>Sources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to</a:t>
            </a:r>
            <a:r>
              <a:rPr lang="de-DE" sz="2400" b="1" dirty="0" smtClean="0"/>
              <a:t> High Power Linacs</a:t>
            </a:r>
            <a:endParaRPr lang="de-DE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413370" y="2589409"/>
            <a:ext cx="8320762" cy="1595620"/>
            <a:chOff x="590911" y="2052282"/>
            <a:chExt cx="8320762" cy="1595620"/>
          </a:xfrm>
        </p:grpSpPr>
        <p:grpSp>
          <p:nvGrpSpPr>
            <p:cNvPr id="26" name="Gruppieren 25"/>
            <p:cNvGrpSpPr/>
            <p:nvPr/>
          </p:nvGrpSpPr>
          <p:grpSpPr>
            <a:xfrm>
              <a:off x="590911" y="2589409"/>
              <a:ext cx="8117650" cy="815543"/>
              <a:chOff x="670086" y="1662545"/>
              <a:chExt cx="8117650" cy="815543"/>
            </a:xfrm>
          </p:grpSpPr>
          <p:pic>
            <p:nvPicPr>
              <p:cNvPr id="27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b="26898"/>
              <a:stretch>
                <a:fillRect/>
              </a:stretch>
            </p:blipFill>
            <p:spPr bwMode="auto">
              <a:xfrm>
                <a:off x="3256601" y="1714355"/>
                <a:ext cx="2956956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22" r="69236"/>
              <a:stretch/>
            </p:blipFill>
            <p:spPr bwMode="auto">
              <a:xfrm>
                <a:off x="1786366" y="1712376"/>
                <a:ext cx="566309" cy="7657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15305" b="27526"/>
              <a:stretch>
                <a:fillRect/>
              </a:stretch>
            </p:blipFill>
            <p:spPr bwMode="auto">
              <a:xfrm>
                <a:off x="6010106" y="1719646"/>
                <a:ext cx="2777630" cy="5549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" name="Rechteck 29"/>
              <p:cNvSpPr/>
              <p:nvPr/>
            </p:nvSpPr>
            <p:spPr>
              <a:xfrm>
                <a:off x="670086" y="1662545"/>
                <a:ext cx="1116280" cy="66501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HLI</a:t>
                </a:r>
                <a:endParaRPr lang="de-DE" dirty="0"/>
              </a:p>
            </p:txBody>
          </p:sp>
          <p:pic>
            <p:nvPicPr>
              <p:cNvPr id="31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30560" b="26898"/>
              <a:stretch/>
            </p:blipFill>
            <p:spPr bwMode="auto">
              <a:xfrm>
                <a:off x="2189801" y="1712376"/>
                <a:ext cx="1115374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2" name="Textfeld 31"/>
            <p:cNvSpPr txBox="1"/>
            <p:nvPr/>
          </p:nvSpPr>
          <p:spPr>
            <a:xfrm>
              <a:off x="2495611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CH0</a:t>
              </a:r>
              <a:endParaRPr lang="de-DE" sz="1100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3240701" y="2244922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CH1</a:t>
              </a:r>
              <a:endParaRPr lang="de-DE" sz="1100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579375" y="2244916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CH2</a:t>
              </a:r>
              <a:endParaRPr lang="de-DE" sz="1100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091141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CH3</a:t>
              </a:r>
              <a:endParaRPr lang="de-DE" sz="1100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497551" y="2244922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CH4</a:t>
              </a:r>
              <a:endParaRPr lang="de-DE" sz="1100" dirty="0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5039433" y="2244916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CH5</a:t>
              </a:r>
              <a:endParaRPr lang="de-DE" sz="1100" dirty="0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5480573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CH6</a:t>
              </a:r>
              <a:endParaRPr lang="de-DE" sz="1100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1602120" y="2221209"/>
              <a:ext cx="7343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err="1" smtClean="0"/>
                <a:t>Buncher</a:t>
              </a:r>
              <a:endParaRPr lang="de-DE" sz="1100" dirty="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645389" y="2052282"/>
              <a:ext cx="10668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High Charge </a:t>
              </a:r>
              <a:r>
                <a:rPr lang="de-DE" sz="1100" dirty="0" err="1" smtClean="0"/>
                <a:t>Injector</a:t>
              </a:r>
              <a:endParaRPr lang="de-DE" sz="1100" dirty="0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6157071" y="2253377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CH7</a:t>
              </a:r>
              <a:endParaRPr lang="de-DE" sz="1100" dirty="0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598211" y="2253389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CH8</a:t>
              </a:r>
              <a:endParaRPr lang="de-DE" sz="1100" dirty="0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7376319" y="2244910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CH9</a:t>
              </a:r>
              <a:endParaRPr lang="de-DE" sz="1100" dirty="0"/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7817459" y="2244922"/>
              <a:ext cx="6003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CH10</a:t>
              </a:r>
              <a:endParaRPr lang="de-DE" sz="1100" dirty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2049774" y="3217015"/>
              <a:ext cx="14065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CH-</a:t>
              </a:r>
              <a:r>
                <a:rPr lang="de-DE" sz="1100" dirty="0" err="1" smtClean="0"/>
                <a:t>cavity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demonstrator</a:t>
              </a:r>
              <a:endParaRPr lang="de-DE" sz="1100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1271924" y="3301653"/>
              <a:ext cx="88053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1.4 </a:t>
              </a:r>
              <a:r>
                <a:rPr lang="de-DE" sz="1100" dirty="0" err="1" smtClean="0"/>
                <a:t>AMeV</a:t>
              </a:r>
              <a:endParaRPr lang="de-DE" sz="1100" dirty="0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8031142" y="3292745"/>
              <a:ext cx="88053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6 </a:t>
              </a:r>
              <a:r>
                <a:rPr lang="de-DE" sz="1100" dirty="0" err="1" smtClean="0"/>
                <a:t>AMeV</a:t>
              </a:r>
              <a:endParaRPr lang="de-DE" sz="1100" dirty="0"/>
            </a:p>
          </p:txBody>
        </p:sp>
      </p:grpSp>
      <p:sp>
        <p:nvSpPr>
          <p:cNvPr id="50" name="Inhaltsplatzhalter 2"/>
          <p:cNvSpPr>
            <a:spLocks noGrp="1"/>
          </p:cNvSpPr>
          <p:nvPr>
            <p:ph idx="1"/>
          </p:nvPr>
        </p:nvSpPr>
        <p:spPr>
          <a:xfrm>
            <a:off x="1918394" y="4547035"/>
            <a:ext cx="5332143" cy="1348940"/>
          </a:xfrm>
        </p:spPr>
        <p:txBody>
          <a:bodyPr/>
          <a:lstStyle/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identical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CH-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cavities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cryomodule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Constant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beta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Warm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quadrupoles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inter-tank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sections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itel 1"/>
          <p:cNvSpPr>
            <a:spLocks noGrp="1"/>
          </p:cNvSpPr>
          <p:nvPr>
            <p:ph type="title"/>
          </p:nvPr>
        </p:nvSpPr>
        <p:spPr>
          <a:xfrm>
            <a:off x="892454" y="533401"/>
            <a:ext cx="7352741" cy="465665"/>
          </a:xfrm>
        </p:spPr>
        <p:txBody>
          <a:bodyPr/>
          <a:lstStyle/>
          <a:p>
            <a:r>
              <a:rPr lang="en-US" altLang="de-D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Demonstrator for GSI-SHE-Linac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09600" y="1258670"/>
            <a:ext cx="7902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dirty="0" err="1"/>
              <a:t>Superconducting</a:t>
            </a:r>
            <a:r>
              <a:rPr lang="de-DE" sz="2000" dirty="0"/>
              <a:t> </a:t>
            </a:r>
            <a:r>
              <a:rPr lang="de-DE" sz="2000" dirty="0" err="1"/>
              <a:t>cw</a:t>
            </a:r>
            <a:r>
              <a:rPr lang="de-DE" sz="2000" dirty="0"/>
              <a:t> </a:t>
            </a:r>
            <a:r>
              <a:rPr lang="de-DE" sz="2000" dirty="0" err="1"/>
              <a:t>operated</a:t>
            </a:r>
            <a:r>
              <a:rPr lang="de-DE" sz="2000" dirty="0"/>
              <a:t> heavy </a:t>
            </a:r>
            <a:r>
              <a:rPr lang="de-DE" sz="2000" dirty="0" err="1"/>
              <a:t>ion</a:t>
            </a:r>
            <a:r>
              <a:rPr lang="de-DE" sz="2000" dirty="0"/>
              <a:t> linac </a:t>
            </a:r>
            <a:endParaRPr lang="de-DE" sz="2000" dirty="0" smtClean="0"/>
          </a:p>
          <a:p>
            <a:pPr algn="ctr"/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production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superheavy </a:t>
            </a:r>
            <a:r>
              <a:rPr lang="de-DE" sz="2000" dirty="0" err="1"/>
              <a:t>elements</a:t>
            </a:r>
            <a:r>
              <a:rPr lang="de-DE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6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ChangeArrowheads="1"/>
          </p:cNvSpPr>
          <p:nvPr/>
        </p:nvSpPr>
        <p:spPr bwMode="auto">
          <a:xfrm>
            <a:off x="1987550" y="531813"/>
            <a:ext cx="5144966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b="1" dirty="0" smtClean="0"/>
              <a:t>RFQ Structures</a:t>
            </a:r>
            <a:endParaRPr lang="en-US" sz="24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1457330" y="1248510"/>
            <a:ext cx="6198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RFQ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electric</a:t>
            </a:r>
            <a:r>
              <a:rPr lang="de-DE" dirty="0" smtClean="0"/>
              <a:t> RF </a:t>
            </a:r>
            <a:r>
              <a:rPr lang="de-DE" dirty="0" err="1" smtClean="0"/>
              <a:t>quadrupole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endParaRPr lang="de-DE" dirty="0" smtClean="0"/>
          </a:p>
          <a:p>
            <a:pPr algn="ctr"/>
            <a:endParaRPr lang="de-DE" dirty="0"/>
          </a:p>
          <a:p>
            <a:pPr algn="ctr"/>
            <a:r>
              <a:rPr lang="de-DE" dirty="0" smtClean="0">
                <a:sym typeface="Wingdings" pitchFamily="2" charset="2"/>
              </a:rPr>
              <a:t> Strong </a:t>
            </a:r>
            <a:r>
              <a:rPr lang="de-DE" dirty="0" err="1" smtClean="0">
                <a:sym typeface="Wingdings" pitchFamily="2" charset="2"/>
              </a:rPr>
              <a:t>electric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focusing</a:t>
            </a:r>
            <a:endParaRPr lang="de-DE" dirty="0"/>
          </a:p>
        </p:txBody>
      </p:sp>
      <p:pic>
        <p:nvPicPr>
          <p:cNvPr id="80898" name="Picture 2" descr="RFQchann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78" y="2953708"/>
            <a:ext cx="3855436" cy="205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RFQmodul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133" y="2657124"/>
            <a:ext cx="3985132" cy="2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39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443" y="2174640"/>
            <a:ext cx="3704039" cy="30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857417"/>
              </p:ext>
            </p:extLst>
          </p:nvPr>
        </p:nvGraphicFramePr>
        <p:xfrm>
          <a:off x="176667" y="1287330"/>
          <a:ext cx="4862059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962"/>
                <a:gridCol w="841530"/>
                <a:gridCol w="942230"/>
                <a:gridCol w="1078330"/>
                <a:gridCol w="84800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SARAF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FRANZ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MHYRRA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Unit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RF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Structure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4-Rod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4-Rod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4.Rod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---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176.1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MHz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Beam </a:t>
                      </a:r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current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2-50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mA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Duty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factor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de-DE" sz="1400" baseline="-25000" dirty="0" err="1" smtClean="0">
                          <a:latin typeface="Arial" pitchFamily="34" charset="0"/>
                          <a:cs typeface="Arial" pitchFamily="34" charset="0"/>
                        </a:rPr>
                        <a:t>out</a:t>
                      </a:r>
                      <a:endParaRPr lang="de-DE" sz="14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0.7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MeV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de-DE" sz="1400" baseline="-25000" dirty="0" err="1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de-DE" sz="1400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de-DE" sz="1400" dirty="0" err="1" smtClean="0">
                          <a:latin typeface="Symbol" pitchFamily="18" charset="2"/>
                          <a:cs typeface="Arial" pitchFamily="34" charset="0"/>
                        </a:rPr>
                        <a:t>W</a:t>
                      </a:r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RF Power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240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110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108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kW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Specific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 power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kW/m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Voltage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kV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itchFamily="34" charset="0"/>
                          <a:cs typeface="Arial" pitchFamily="34" charset="0"/>
                        </a:rPr>
                        <a:t>Length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491968" y="5182840"/>
            <a:ext cx="242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A. Bechtold, NTG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116285" y="1493322"/>
            <a:ext cx="370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175 MHz 4-Rod SARAF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00542" y="532090"/>
            <a:ext cx="7736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RFQ Development </a:t>
            </a:r>
            <a:r>
              <a:rPr lang="de-DE" sz="2400" b="1" dirty="0" err="1" smtClean="0"/>
              <a:t>for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cw</a:t>
            </a:r>
            <a:r>
              <a:rPr lang="de-DE" sz="2400" b="1" dirty="0" smtClean="0"/>
              <a:t> Operation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402966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2006600" y="534025"/>
            <a:ext cx="509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175 MHz </a:t>
            </a:r>
            <a:r>
              <a:rPr lang="de-DE" sz="2400" b="1" dirty="0" err="1" smtClean="0"/>
              <a:t>cw</a:t>
            </a:r>
            <a:r>
              <a:rPr lang="de-DE" sz="2400" b="1" dirty="0" smtClean="0"/>
              <a:t> Prototype RFQ</a:t>
            </a:r>
            <a:endParaRPr lang="de-DE" sz="24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r="6384"/>
          <a:stretch/>
        </p:blipFill>
        <p:spPr>
          <a:xfrm>
            <a:off x="497204" y="1134536"/>
            <a:ext cx="8341995" cy="53372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583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1435099" y="520901"/>
            <a:ext cx="627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/>
              <a:t>Philosophy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Cooling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Concept</a:t>
            </a:r>
            <a:endParaRPr lang="de-DE" sz="24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1628775" y="1228725"/>
            <a:ext cx="6105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As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homogeneous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endParaRPr lang="de-DE" dirty="0"/>
          </a:p>
        </p:txBody>
      </p:sp>
      <p:pic>
        <p:nvPicPr>
          <p:cNvPr id="6146" name="Picture 2" descr="C:\Users\Linac\Desktop\MAX_RFQtest\Bilder\Stütze - Kühlun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7" t="3776" r="35180"/>
          <a:stretch/>
        </p:blipFill>
        <p:spPr bwMode="auto">
          <a:xfrm>
            <a:off x="486943" y="2133005"/>
            <a:ext cx="2455114" cy="4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ieren 5"/>
          <p:cNvGrpSpPr/>
          <p:nvPr/>
        </p:nvGrpSpPr>
        <p:grpSpPr>
          <a:xfrm rot="16992467">
            <a:off x="5546351" y="3531879"/>
            <a:ext cx="4032448" cy="1800201"/>
            <a:chOff x="395536" y="1916832"/>
            <a:chExt cx="8353003" cy="388124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3346213"/>
              <a:ext cx="7992963" cy="2451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916832"/>
              <a:ext cx="8036968" cy="2448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uppieren 8"/>
          <p:cNvGrpSpPr/>
          <p:nvPr/>
        </p:nvGrpSpPr>
        <p:grpSpPr>
          <a:xfrm>
            <a:off x="3120841" y="2889689"/>
            <a:ext cx="3260165" cy="3300576"/>
            <a:chOff x="467544" y="1484784"/>
            <a:chExt cx="4543425" cy="468052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2554" y="1484784"/>
              <a:ext cx="4301852" cy="3407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3498304"/>
              <a:ext cx="4543425" cy="266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23882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1435099" y="529368"/>
            <a:ext cx="627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175 MHz </a:t>
            </a:r>
            <a:r>
              <a:rPr lang="de-DE" sz="2400" b="1" dirty="0" err="1" smtClean="0"/>
              <a:t>cw</a:t>
            </a:r>
            <a:r>
              <a:rPr lang="de-DE" sz="2400" b="1" dirty="0" smtClean="0"/>
              <a:t> Prototype RFQ</a:t>
            </a:r>
            <a:endParaRPr lang="de-DE" sz="2400" b="1" dirty="0"/>
          </a:p>
        </p:txBody>
      </p:sp>
      <p:pic>
        <p:nvPicPr>
          <p:cNvPr id="5" name="Picture 2" descr="C:\Users\Linac\Desktop\Bilder\L10408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30" y="1716048"/>
            <a:ext cx="9168342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979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1549399" y="537835"/>
            <a:ext cx="6270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err="1" smtClean="0">
                <a:solidFill>
                  <a:srgbClr val="000099"/>
                </a:solidFill>
              </a:rPr>
              <a:t>Philosophy</a:t>
            </a:r>
            <a:r>
              <a:rPr lang="de-DE" sz="2800" b="1" dirty="0" smtClean="0">
                <a:solidFill>
                  <a:srgbClr val="000099"/>
                </a:solidFill>
              </a:rPr>
              <a:t> </a:t>
            </a:r>
            <a:r>
              <a:rPr lang="de-DE" sz="2800" b="1" dirty="0" err="1" smtClean="0">
                <a:solidFill>
                  <a:srgbClr val="000099"/>
                </a:solidFill>
              </a:rPr>
              <a:t>of</a:t>
            </a:r>
            <a:r>
              <a:rPr lang="de-DE" sz="2800" b="1" dirty="0" smtClean="0">
                <a:solidFill>
                  <a:srgbClr val="000099"/>
                </a:solidFill>
              </a:rPr>
              <a:t> </a:t>
            </a:r>
            <a:r>
              <a:rPr lang="de-DE" sz="2800" b="1" dirty="0" err="1" smtClean="0">
                <a:solidFill>
                  <a:srgbClr val="000099"/>
                </a:solidFill>
              </a:rPr>
              <a:t>Cooling</a:t>
            </a:r>
            <a:r>
              <a:rPr lang="de-DE" sz="2800" b="1" dirty="0" smtClean="0">
                <a:solidFill>
                  <a:srgbClr val="000099"/>
                </a:solidFill>
              </a:rPr>
              <a:t> </a:t>
            </a:r>
            <a:r>
              <a:rPr lang="de-DE" sz="2800" b="1" dirty="0" err="1" smtClean="0">
                <a:solidFill>
                  <a:srgbClr val="000099"/>
                </a:solidFill>
              </a:rPr>
              <a:t>Concept</a:t>
            </a:r>
            <a:endParaRPr lang="de-DE" sz="2800" b="1" dirty="0">
              <a:solidFill>
                <a:srgbClr val="000099"/>
              </a:solidFill>
            </a:endParaRPr>
          </a:p>
        </p:txBody>
      </p:sp>
      <p:pic>
        <p:nvPicPr>
          <p:cNvPr id="1026" name="Picture 2" descr="C:\Users\Linac\Desktop\MAX_RFQtest\Bilder\P20707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5"/>
            <a:ext cx="9144000" cy="685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419350" y="414724"/>
            <a:ext cx="1704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FF00"/>
                </a:solidFill>
              </a:rPr>
              <a:t>300 kW </a:t>
            </a:r>
            <a:r>
              <a:rPr lang="de-DE" b="1" dirty="0" err="1" smtClean="0">
                <a:solidFill>
                  <a:srgbClr val="FFFF00"/>
                </a:solidFill>
              </a:rPr>
              <a:t>cw</a:t>
            </a:r>
            <a:endParaRPr lang="de-DE" b="1" dirty="0" smtClean="0">
              <a:solidFill>
                <a:srgbClr val="FFFF00"/>
              </a:solidFill>
            </a:endParaRPr>
          </a:p>
          <a:p>
            <a:r>
              <a:rPr lang="de-DE" b="1" dirty="0" err="1" smtClean="0">
                <a:solidFill>
                  <a:srgbClr val="FFFF00"/>
                </a:solidFill>
              </a:rPr>
              <a:t>Amplifier</a:t>
            </a:r>
            <a:endParaRPr lang="de-DE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577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inac\Desktop\MAX_RFQtest\Bilder\MAX_RFQ_Pt_18112013_linlo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0" y="704195"/>
            <a:ext cx="8272463" cy="580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1425574" y="537835"/>
            <a:ext cx="627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/>
              <a:t>Conditioning</a:t>
            </a:r>
            <a:endParaRPr lang="de-DE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218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Linac\Desktop\MAX_RFQtest\Bilder\MAX_RFQ_Pt_Pf_280120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9" y="586518"/>
            <a:ext cx="8480425" cy="595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1430861" y="529368"/>
            <a:ext cx="6270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/>
              <a:t>RF Power Test </a:t>
            </a:r>
            <a:endParaRPr lang="de-DE" sz="2800" b="1" dirty="0"/>
          </a:p>
        </p:txBody>
      </p:sp>
      <p:sp>
        <p:nvSpPr>
          <p:cNvPr id="18" name="Stern mit 7 Zacken 17"/>
          <p:cNvSpPr/>
          <p:nvPr/>
        </p:nvSpPr>
        <p:spPr>
          <a:xfrm>
            <a:off x="4663012" y="3182408"/>
            <a:ext cx="4010025" cy="31623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err="1" smtClean="0">
                <a:solidFill>
                  <a:schemeClr val="bg1"/>
                </a:solidFill>
              </a:rPr>
              <a:t>P</a:t>
            </a:r>
            <a:r>
              <a:rPr lang="de-DE" sz="2400" b="1" baseline="-25000" dirty="0" err="1" smtClean="0">
                <a:solidFill>
                  <a:schemeClr val="bg1"/>
                </a:solidFill>
              </a:rPr>
              <a:t>th</a:t>
            </a:r>
            <a:r>
              <a:rPr lang="de-DE" sz="2400" b="1" dirty="0" smtClean="0">
                <a:solidFill>
                  <a:schemeClr val="bg1"/>
                </a:solidFill>
              </a:rPr>
              <a:t>=116 kW/m</a:t>
            </a:r>
          </a:p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U=94.5 kV</a:t>
            </a:r>
          </a:p>
          <a:p>
            <a:pPr algn="ctr"/>
            <a:r>
              <a:rPr lang="de-DE" sz="2400" b="1" dirty="0" err="1" smtClean="0">
                <a:solidFill>
                  <a:schemeClr val="bg1"/>
                </a:solidFill>
              </a:rPr>
              <a:t>E</a:t>
            </a:r>
            <a:r>
              <a:rPr lang="de-DE" sz="2400" b="1" baseline="-25000" dirty="0" err="1" smtClean="0">
                <a:solidFill>
                  <a:schemeClr val="bg1"/>
                </a:solidFill>
              </a:rPr>
              <a:t>p</a:t>
            </a:r>
            <a:r>
              <a:rPr lang="de-DE" sz="2400" b="1" dirty="0" smtClean="0">
                <a:solidFill>
                  <a:schemeClr val="bg1"/>
                </a:solidFill>
              </a:rPr>
              <a:t>=29 MV/m</a:t>
            </a:r>
          </a:p>
        </p:txBody>
      </p:sp>
    </p:spTree>
    <p:extLst>
      <p:ext uri="{BB962C8B-B14F-4D97-AF65-F5344CB8AC3E}">
        <p14:creationId xmlns:p14="http://schemas.microsoft.com/office/powerpoint/2010/main" val="2620792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inac\Desktop\Paris_MYRTE_15062015\WP_20150410_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301"/>
            <a:ext cx="9144000" cy="514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1429653" y="530215"/>
            <a:ext cx="6270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/>
              <a:t>FRANZ RFQ</a:t>
            </a:r>
            <a:endParaRPr lang="de-DE" sz="28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213360" y="1053435"/>
            <a:ext cx="871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175 MHz, 700 keV, 1-50 mA, </a:t>
            </a:r>
            <a:r>
              <a:rPr lang="de-DE" dirty="0" err="1" smtClean="0"/>
              <a:t>cw</a:t>
            </a:r>
            <a:r>
              <a:rPr lang="de-DE" dirty="0" smtClean="0"/>
              <a:t>, 60 kW/m: </a:t>
            </a:r>
            <a:r>
              <a:rPr lang="de-DE" dirty="0" err="1" smtClean="0"/>
              <a:t>Delivered</a:t>
            </a:r>
            <a:r>
              <a:rPr lang="de-DE" dirty="0" smtClean="0"/>
              <a:t> 12.6.2015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54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eutsches-architektur-forum.de/pics/schmittchen/campuswestend_luftbildstadtffm_g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" y="900112"/>
            <a:ext cx="3971925" cy="2648909"/>
          </a:xfrm>
          <a:prstGeom prst="rect">
            <a:avLst/>
          </a:prstGeom>
          <a:noFill/>
        </p:spPr>
      </p:pic>
      <p:pic>
        <p:nvPicPr>
          <p:cNvPr id="2052" name="Picture 4" descr="http://2.bp.blogspot.com/_giWsrT56tWc/S-EvLI-GAiI/AAAAAAAAALE/-dQuOgJRyTA/s1600/Campus-Bockenheim-200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425" y="3900487"/>
            <a:ext cx="3409950" cy="2274123"/>
          </a:xfrm>
          <a:prstGeom prst="rect">
            <a:avLst/>
          </a:prstGeom>
          <a:noFill/>
        </p:spPr>
      </p:pic>
      <p:pic>
        <p:nvPicPr>
          <p:cNvPr id="2054" name="Picture 6" descr="http://www.cef-mc.de/fileadmin/user_upload/Frankfurt/Ausschnitt__IMG_82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9044" y="3905250"/>
            <a:ext cx="5152406" cy="2297114"/>
          </a:xfrm>
          <a:prstGeom prst="rect">
            <a:avLst/>
          </a:prstGeom>
          <a:noFill/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730750" y="615950"/>
            <a:ext cx="40608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/>
          <a:lstStyle/>
          <a:p>
            <a:pPr algn="ctr" defTabSz="914400"/>
            <a:r>
              <a:rPr lang="de-DE" sz="2400" b="1" dirty="0" smtClean="0"/>
              <a:t>Goethe University Frankfurt</a:t>
            </a:r>
            <a:endParaRPr lang="de-DE" sz="24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4997450" y="1514475"/>
            <a:ext cx="35464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600" dirty="0" smtClean="0"/>
              <a:t> </a:t>
            </a:r>
            <a:r>
              <a:rPr lang="de-DE" sz="1600" dirty="0" err="1" smtClean="0"/>
              <a:t>Founded</a:t>
            </a:r>
            <a:r>
              <a:rPr lang="de-DE" sz="1600" dirty="0" smtClean="0"/>
              <a:t> in 1914</a:t>
            </a:r>
          </a:p>
          <a:p>
            <a:pPr>
              <a:buFont typeface="Arial" pitchFamily="34" charset="0"/>
              <a:buChar char="•"/>
            </a:pPr>
            <a:endParaRPr lang="de-DE" sz="1600" dirty="0" smtClean="0"/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 16 Departments</a:t>
            </a:r>
          </a:p>
          <a:p>
            <a:pPr>
              <a:buFont typeface="Arial" pitchFamily="34" charset="0"/>
              <a:buChar char="•"/>
            </a:pPr>
            <a:endParaRPr lang="de-DE" sz="1600" dirty="0" smtClean="0"/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 3 Campus </a:t>
            </a:r>
            <a:r>
              <a:rPr lang="de-DE" sz="1600" dirty="0" err="1" smtClean="0"/>
              <a:t>areas</a:t>
            </a:r>
            <a:endParaRPr lang="de-DE" sz="1600" dirty="0" smtClean="0"/>
          </a:p>
          <a:p>
            <a:pPr>
              <a:buFont typeface="Arial" pitchFamily="34" charset="0"/>
              <a:buChar char="•"/>
            </a:pPr>
            <a:endParaRPr lang="de-DE" sz="1600" dirty="0" smtClean="0"/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 45000 </a:t>
            </a:r>
            <a:r>
              <a:rPr lang="de-DE" sz="1600" dirty="0" err="1" smtClean="0"/>
              <a:t>Students</a:t>
            </a:r>
            <a:r>
              <a:rPr lang="de-DE" sz="1600" dirty="0" smtClean="0"/>
              <a:t> (# 3 in Germany)</a:t>
            </a:r>
            <a:endParaRPr lang="de-DE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76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524"/>
    </mc:Choice>
    <mc:Fallback xmlns="">
      <p:transition advTm="652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2004459" y="537835"/>
            <a:ext cx="5127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RFQ-Injection</a:t>
            </a:r>
            <a:endParaRPr lang="de-DE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46" y="3181348"/>
            <a:ext cx="3972104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095" y="3295648"/>
            <a:ext cx="3792767" cy="318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06911" y="1211794"/>
            <a:ext cx="8491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RFQ-</a:t>
            </a:r>
            <a:r>
              <a:rPr lang="de-DE" dirty="0" err="1" smtClean="0"/>
              <a:t>accelerators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sensitive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beam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often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poor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transmission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Systematic</a:t>
            </a:r>
            <a:r>
              <a:rPr lang="de-DE" dirty="0" smtClean="0"/>
              <a:t> </a:t>
            </a:r>
            <a:r>
              <a:rPr lang="de-DE" dirty="0" err="1" smtClean="0"/>
              <a:t>investigation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RFQ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LEBT </a:t>
            </a:r>
            <a:r>
              <a:rPr lang="de-DE" dirty="0" err="1" smtClean="0"/>
              <a:t>parmeters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effects</a:t>
            </a:r>
            <a:r>
              <a:rPr lang="de-DE" dirty="0" smtClean="0"/>
              <a:t>: Field </a:t>
            </a:r>
            <a:r>
              <a:rPr lang="de-DE" dirty="0" err="1" smtClean="0"/>
              <a:t>errors</a:t>
            </a:r>
            <a:r>
              <a:rPr lang="de-DE" dirty="0" smtClean="0"/>
              <a:t>, </a:t>
            </a:r>
            <a:r>
              <a:rPr lang="de-DE" dirty="0" err="1" smtClean="0"/>
              <a:t>misalignment</a:t>
            </a:r>
            <a:r>
              <a:rPr lang="de-DE" dirty="0" smtClean="0"/>
              <a:t>,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compensation</a:t>
            </a:r>
            <a:r>
              <a:rPr lang="de-DE" dirty="0" smtClean="0"/>
              <a:t>, residual gas </a:t>
            </a:r>
            <a:r>
              <a:rPr lang="de-DE" dirty="0" err="1" smtClean="0"/>
              <a:t>pressure</a:t>
            </a:r>
            <a:r>
              <a:rPr lang="de-DE" dirty="0" smtClean="0"/>
              <a:t>, </a:t>
            </a:r>
            <a:r>
              <a:rPr lang="de-DE" dirty="0" err="1" smtClean="0"/>
              <a:t>lens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Planned</a:t>
            </a:r>
            <a:r>
              <a:rPr lang="de-DE" dirty="0" smtClean="0"/>
              <a:t>:  Investigation (</a:t>
            </a:r>
            <a:r>
              <a:rPr lang="de-DE" dirty="0" err="1" smtClean="0"/>
              <a:t>Theor</a:t>
            </a:r>
            <a:r>
              <a:rPr lang="de-DE" dirty="0" smtClean="0"/>
              <a:t>.+</a:t>
            </a:r>
            <a:r>
              <a:rPr lang="de-DE" dirty="0" err="1" smtClean="0"/>
              <a:t>Exp</a:t>
            </a:r>
            <a:r>
              <a:rPr lang="de-DE" dirty="0" smtClean="0"/>
              <a:t>) at FRANZ, MYRRHA, HSI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106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ChangeArrowheads="1"/>
          </p:cNvSpPr>
          <p:nvPr/>
        </p:nvSpPr>
        <p:spPr bwMode="auto">
          <a:xfrm>
            <a:off x="1503865" y="533618"/>
            <a:ext cx="61529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ctr" eaLnBrk="0" hangingPunct="0"/>
            <a:r>
              <a:rPr lang="en-US" sz="2400" b="1" dirty="0" smtClean="0"/>
              <a:t>The Family of H-Mode Drift Tube Cavities</a:t>
            </a:r>
            <a:endParaRPr lang="de-DE" sz="2400" b="1" dirty="0"/>
          </a:p>
        </p:txBody>
      </p:sp>
      <p:pic>
        <p:nvPicPr>
          <p:cNvPr id="199683" name="Picture 3" descr="H_Moden_DT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2046288"/>
            <a:ext cx="8658225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388938" y="5014913"/>
            <a:ext cx="2670175" cy="78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temperature</a:t>
            </a:r>
            <a:r>
              <a:rPr lang="de-DE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de-DE" dirty="0" smtClean="0"/>
              <a:t>IH-DTL</a:t>
            </a:r>
            <a:endParaRPr lang="de-DE" dirty="0"/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3192463" y="4999038"/>
            <a:ext cx="2940050" cy="78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temperature</a:t>
            </a:r>
            <a:endParaRPr lang="de-DE" dirty="0" smtClean="0"/>
          </a:p>
          <a:p>
            <a:pPr algn="ctr">
              <a:spcBef>
                <a:spcPct val="50000"/>
              </a:spcBef>
            </a:pPr>
            <a:r>
              <a:rPr lang="de-DE" dirty="0" smtClean="0"/>
              <a:t>CH-DTL</a:t>
            </a:r>
            <a:endParaRPr lang="de-DE" dirty="0"/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6281738" y="4976813"/>
            <a:ext cx="2754312" cy="78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err="1" smtClean="0"/>
              <a:t>Superconducting</a:t>
            </a:r>
            <a:r>
              <a:rPr lang="de-DE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de-DE" dirty="0" smtClean="0"/>
              <a:t>CH-DTL</a:t>
            </a:r>
            <a:endParaRPr lang="de-DE" dirty="0"/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1025525" y="2060575"/>
            <a:ext cx="1349375" cy="541338"/>
          </a:xfrm>
          <a:prstGeom prst="rect">
            <a:avLst/>
          </a:prstGeom>
          <a:solidFill>
            <a:srgbClr val="FFFF99">
              <a:alpha val="50000"/>
            </a:srgbClr>
          </a:solidFill>
          <a:ln w="25400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de-DE" sz="2400"/>
              <a:t>H</a:t>
            </a:r>
            <a:r>
              <a:rPr lang="de-DE" sz="2400" baseline="-25000"/>
              <a:t>11(0)</a:t>
            </a:r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3905250" y="2060575"/>
            <a:ext cx="1349375" cy="541338"/>
          </a:xfrm>
          <a:prstGeom prst="rect">
            <a:avLst/>
          </a:prstGeom>
          <a:solidFill>
            <a:srgbClr val="FFFF99">
              <a:alpha val="50000"/>
            </a:srgbClr>
          </a:solidFill>
          <a:ln w="25400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de-DE" sz="2400"/>
              <a:t>H</a:t>
            </a:r>
            <a:r>
              <a:rPr lang="de-DE" sz="2400" baseline="-25000"/>
              <a:t>21(0)</a:t>
            </a:r>
          </a:p>
        </p:txBody>
      </p:sp>
      <p:sp>
        <p:nvSpPr>
          <p:cNvPr id="199689" name="Rectangle 9"/>
          <p:cNvSpPr>
            <a:spLocks noChangeArrowheads="1"/>
          </p:cNvSpPr>
          <p:nvPr/>
        </p:nvSpPr>
        <p:spPr bwMode="auto">
          <a:xfrm>
            <a:off x="6919913" y="2060575"/>
            <a:ext cx="1349375" cy="541338"/>
          </a:xfrm>
          <a:prstGeom prst="rect">
            <a:avLst/>
          </a:prstGeom>
          <a:solidFill>
            <a:srgbClr val="FFFF99">
              <a:alpha val="50000"/>
            </a:srgbClr>
          </a:solidFill>
          <a:ln w="25400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de-DE" sz="2400"/>
              <a:t>H</a:t>
            </a:r>
            <a:r>
              <a:rPr lang="de-DE" sz="2400" baseline="-25000"/>
              <a:t>21(0)</a:t>
            </a:r>
          </a:p>
        </p:txBody>
      </p:sp>
    </p:spTree>
    <p:extLst>
      <p:ext uri="{BB962C8B-B14F-4D97-AF65-F5344CB8AC3E}">
        <p14:creationId xmlns:p14="http://schemas.microsoft.com/office/powerpoint/2010/main" val="1840761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2" name="Picture 4" descr="IH_CH_Fel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" y="1552575"/>
            <a:ext cx="4906963" cy="458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1733" name="Picture 5" descr="IH_CH_Felder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6"/>
          <a:stretch>
            <a:fillRect/>
          </a:stretch>
        </p:blipFill>
        <p:spPr bwMode="auto">
          <a:xfrm>
            <a:off x="5894388" y="3924300"/>
            <a:ext cx="2565400" cy="25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1734" name="Picture 6" descr="IH_CH_Felder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5713413" y="1517650"/>
            <a:ext cx="2632075" cy="254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86931" y="529990"/>
            <a:ext cx="61529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ctr" eaLnBrk="0" hangingPunct="0"/>
            <a:r>
              <a:rPr lang="en-US" sz="2400" b="1" dirty="0" smtClean="0"/>
              <a:t>The Family of H-Mode Drift Tube Cavities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530476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95474" y="537587"/>
            <a:ext cx="5740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/>
              <a:t>r</a:t>
            </a:r>
            <a:r>
              <a:rPr lang="de-DE" sz="2400" b="1" dirty="0" err="1" smtClean="0"/>
              <a:t>t</a:t>
            </a:r>
            <a:r>
              <a:rPr lang="de-DE" sz="2400" b="1" dirty="0" smtClean="0"/>
              <a:t> CH-Cavity </a:t>
            </a:r>
            <a:r>
              <a:rPr lang="de-DE" sz="2400" b="1" dirty="0" err="1" smtClean="0"/>
              <a:t>Program</a:t>
            </a:r>
            <a:endParaRPr lang="de-DE" sz="2400" b="1" dirty="0"/>
          </a:p>
        </p:txBody>
      </p:sp>
      <p:pic>
        <p:nvPicPr>
          <p:cNvPr id="4" name="Picture 2" descr="D:\Podlech\PROJEKTE\FRANZ\CH-Rebuncher\2015\20150302_FRANZ_CH_10.jpg"/>
          <p:cNvPicPr>
            <a:picLocks noChangeAspect="1" noChangeArrowheads="1"/>
          </p:cNvPicPr>
          <p:nvPr/>
        </p:nvPicPr>
        <p:blipFill>
          <a:blip r:embed="rId4" cstate="print"/>
          <a:srcRect l="17931"/>
          <a:stretch>
            <a:fillRect/>
          </a:stretch>
        </p:blipFill>
        <p:spPr bwMode="auto">
          <a:xfrm>
            <a:off x="280737" y="1705208"/>
            <a:ext cx="5053263" cy="4105041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543550" y="2038350"/>
            <a:ext cx="34861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Duty factor 100%</a:t>
            </a:r>
          </a:p>
          <a:p>
            <a:endParaRPr lang="de-DE" dirty="0"/>
          </a:p>
          <a:p>
            <a:r>
              <a:rPr lang="de-DE" dirty="0" smtClean="0"/>
              <a:t>FRANZ, MYRRHA</a:t>
            </a:r>
          </a:p>
          <a:p>
            <a:endParaRPr lang="de-DE" dirty="0"/>
          </a:p>
          <a:p>
            <a:r>
              <a:rPr lang="de-DE" dirty="0" smtClean="0"/>
              <a:t>P/L≈30 kW/m</a:t>
            </a:r>
          </a:p>
          <a:p>
            <a:endParaRPr lang="de-DE" dirty="0"/>
          </a:p>
          <a:p>
            <a:r>
              <a:rPr lang="de-DE" dirty="0" smtClean="0"/>
              <a:t>RF </a:t>
            </a:r>
            <a:r>
              <a:rPr lang="de-DE" dirty="0" err="1" smtClean="0"/>
              <a:t>simulations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Thermal/</a:t>
            </a:r>
            <a:r>
              <a:rPr lang="de-DE" dirty="0" err="1" smtClean="0"/>
              <a:t>structural</a:t>
            </a:r>
            <a:r>
              <a:rPr lang="de-DE" dirty="0" smtClean="0"/>
              <a:t> </a:t>
            </a:r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simulations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Tuning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21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04999" y="518537"/>
            <a:ext cx="5740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Rt CH-Cavity Programme</a:t>
            </a:r>
            <a:endParaRPr lang="de-DE" sz="2400" b="1" dirty="0"/>
          </a:p>
        </p:txBody>
      </p:sp>
      <p:pic>
        <p:nvPicPr>
          <p:cNvPr id="3" name="Picture 3" descr="D:\Podlech\PROJEKTE\FRANZ\CH-Rebuncher\2015\20150227_FRANZ_CH_02.jpg"/>
          <p:cNvPicPr>
            <a:picLocks noChangeAspect="1" noChangeArrowheads="1"/>
          </p:cNvPicPr>
          <p:nvPr/>
        </p:nvPicPr>
        <p:blipFill>
          <a:blip r:embed="rId4" cstate="print"/>
          <a:srcRect l="1421"/>
          <a:stretch>
            <a:fillRect/>
          </a:stretch>
        </p:blipFill>
        <p:spPr bwMode="auto">
          <a:xfrm>
            <a:off x="0" y="524878"/>
            <a:ext cx="9144000" cy="633312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979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524"/>
    </mc:Choice>
    <mc:Fallback xmlns="">
      <p:transition advTm="6524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0" name="Picture 10" descr="CH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7632701" cy="688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1116013" y="53975"/>
            <a:ext cx="5292725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Worldwide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first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superconducting</a:t>
            </a:r>
            <a:r>
              <a:rPr lang="de-DE" dirty="0" smtClean="0">
                <a:solidFill>
                  <a:schemeClr val="bg1"/>
                </a:solidFill>
              </a:rPr>
              <a:t> multi-</a:t>
            </a:r>
            <a:r>
              <a:rPr lang="de-DE" dirty="0" err="1" smtClean="0">
                <a:solidFill>
                  <a:schemeClr val="bg1"/>
                </a:solidFill>
              </a:rPr>
              <a:t>cell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cavity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low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medium </a:t>
            </a:r>
            <a:r>
              <a:rPr lang="de-DE" dirty="0" err="1" smtClean="0">
                <a:solidFill>
                  <a:schemeClr val="bg1"/>
                </a:solidFill>
              </a:rPr>
              <a:t>energy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range</a:t>
            </a:r>
            <a:endParaRPr lang="de-DE" dirty="0">
              <a:solidFill>
                <a:schemeClr val="bg1"/>
              </a:solidFill>
            </a:endParaRPr>
          </a:p>
        </p:txBody>
      </p:sp>
      <p:graphicFrame>
        <p:nvGraphicFramePr>
          <p:cNvPr id="286732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971728"/>
              </p:ext>
            </p:extLst>
          </p:nvPr>
        </p:nvGraphicFramePr>
        <p:xfrm>
          <a:off x="5853113" y="3475038"/>
          <a:ext cx="3290887" cy="3382965"/>
        </p:xfrm>
        <a:graphic>
          <a:graphicData uri="http://schemas.openxmlformats.org/drawingml/2006/table">
            <a:tbl>
              <a:tblPr/>
              <a:tblGrid>
                <a:gridCol w="2057400"/>
                <a:gridCol w="1233487"/>
              </a:tblGrid>
              <a:tr h="423863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Cavity</a:t>
                      </a:r>
                      <a:endParaRPr kumimoji="0" lang="de-DE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CH-Mode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Length</a:t>
                      </a: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 (mm)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1048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Diameter (mm)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280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Cells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19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 =v/c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0.1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 (MHz)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360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Material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Niob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Quality </a:t>
                      </a:r>
                      <a:r>
                        <a:rPr kumimoji="0" lang="de-DE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factor</a:t>
                      </a:r>
                      <a:endParaRPr kumimoji="0" lang="de-DE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5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+mn-cs"/>
                        </a:rPr>
                        <a:t>7</a:t>
                      </a:r>
                      <a:r>
                        <a:rPr kumimoji="0" lang="el-G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·</a:t>
                      </a:r>
                      <a:r>
                        <a:rPr kumimoji="0" 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de-DE" sz="15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0000"/>
                    </a:solidFill>
                  </a:tcPr>
                </a:tc>
              </a:tr>
            </a:tbl>
          </a:graphicData>
        </a:graphic>
      </p:graphicFrame>
      <p:sp>
        <p:nvSpPr>
          <p:cNvPr id="286761" name="Rectangle 41"/>
          <p:cNvSpPr>
            <a:spLocks noChangeArrowheads="1"/>
          </p:cNvSpPr>
          <p:nvPr/>
        </p:nvSpPr>
        <p:spPr bwMode="auto">
          <a:xfrm>
            <a:off x="0" y="6429375"/>
            <a:ext cx="4267200" cy="322263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de-DE" sz="1100"/>
              <a:t>H. Podlech et. al, Phys. Rev. ST Accel. Beams, </a:t>
            </a:r>
            <a:r>
              <a:rPr lang="de-DE" sz="1100" b="1"/>
              <a:t>10</a:t>
            </a:r>
            <a:r>
              <a:rPr lang="de-DE" sz="1100"/>
              <a:t>, 080101 (2007)  </a:t>
            </a:r>
          </a:p>
        </p:txBody>
      </p:sp>
    </p:spTree>
    <p:extLst>
      <p:ext uri="{BB962C8B-B14F-4D97-AF65-F5344CB8AC3E}">
        <p14:creationId xmlns:p14="http://schemas.microsoft.com/office/powerpoint/2010/main" val="19162341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Cavity_comple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8" y="1916113"/>
            <a:ext cx="6443662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 flipV="1">
            <a:off x="4040188" y="5249863"/>
            <a:ext cx="203200" cy="6794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4943475" y="1712913"/>
            <a:ext cx="998538" cy="27051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7153276" y="1709738"/>
            <a:ext cx="1209674" cy="175736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7593014" y="1712913"/>
            <a:ext cx="769936" cy="25971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 flipV="1">
            <a:off x="6180138" y="2806700"/>
            <a:ext cx="1136650" cy="3124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 flipV="1">
            <a:off x="6915150" y="2806700"/>
            <a:ext cx="401638" cy="3124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01" name="Textfeld 22"/>
          <p:cNvSpPr txBox="1">
            <a:spLocks noChangeArrowheads="1"/>
          </p:cNvSpPr>
          <p:nvPr/>
        </p:nvSpPr>
        <p:spPr bwMode="auto">
          <a:xfrm>
            <a:off x="3789363" y="1296988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/>
              <a:t>Bellow Tuners</a:t>
            </a:r>
          </a:p>
        </p:txBody>
      </p:sp>
      <p:sp>
        <p:nvSpPr>
          <p:cNvPr id="8202" name="Textfeld 24"/>
          <p:cNvSpPr txBox="1">
            <a:spLocks noChangeArrowheads="1"/>
          </p:cNvSpPr>
          <p:nvPr/>
        </p:nvSpPr>
        <p:spPr bwMode="auto">
          <a:xfrm>
            <a:off x="3530600" y="5929313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/>
              <a:t>Helium Vessel</a:t>
            </a:r>
          </a:p>
        </p:txBody>
      </p:sp>
      <p:sp>
        <p:nvSpPr>
          <p:cNvPr id="8203" name="Textfeld 25"/>
          <p:cNvSpPr txBox="1">
            <a:spLocks noChangeArrowheads="1"/>
          </p:cNvSpPr>
          <p:nvPr/>
        </p:nvSpPr>
        <p:spPr bwMode="auto">
          <a:xfrm>
            <a:off x="6508750" y="5953125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/>
              <a:t>Coupler Flanges</a:t>
            </a:r>
          </a:p>
        </p:txBody>
      </p:sp>
      <p:sp>
        <p:nvSpPr>
          <p:cNvPr id="8204" name="Textfeld 23"/>
          <p:cNvSpPr txBox="1">
            <a:spLocks noChangeArrowheads="1"/>
          </p:cNvSpPr>
          <p:nvPr/>
        </p:nvSpPr>
        <p:spPr bwMode="auto">
          <a:xfrm>
            <a:off x="7153275" y="1296988"/>
            <a:ext cx="1876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 dirty="0" err="1"/>
              <a:t>Static</a:t>
            </a:r>
            <a:r>
              <a:rPr lang="de-DE" altLang="de-DE" sz="2000" dirty="0"/>
              <a:t> Tuners</a:t>
            </a:r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4943475" y="1712913"/>
            <a:ext cx="1331913" cy="186213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9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139722"/>
              </p:ext>
            </p:extLst>
          </p:nvPr>
        </p:nvGraphicFramePr>
        <p:xfrm>
          <a:off x="193675" y="2135188"/>
          <a:ext cx="3114675" cy="3352800"/>
        </p:xfrm>
        <a:graphic>
          <a:graphicData uri="http://schemas.openxmlformats.org/drawingml/2006/table">
            <a:tbl>
              <a:tblPr/>
              <a:tblGrid>
                <a:gridCol w="1899412"/>
                <a:gridCol w="1215263"/>
              </a:tblGrid>
              <a:tr h="273050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0.155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(MHz)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325.224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Cells 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Length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bl</a:t>
                      </a: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-def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(mm) 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505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Diameter (mm)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350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 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(MV/m)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5.1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 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[mT/(MV/m)]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 (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W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/Q</a:t>
                      </a:r>
                      <a:r>
                        <a:rPr kumimoji="0" lang="de-DE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 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W</a:t>
                      </a: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1248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de-DE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</a:t>
                      </a: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de-DE" sz="1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</a:t>
                      </a:r>
                      <a:r>
                        <a:rPr kumimoji="0" lang="de-DE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W</a:t>
                      </a:r>
                      <a:r>
                        <a:rPr kumimoji="0" lang="de-DE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91450" marR="9145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25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80000</a:t>
                      </a:r>
                    </a:p>
                  </a:txBody>
                  <a:tcPr marL="91450" marR="9145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8229" name="Rectangle 2"/>
          <p:cNvSpPr>
            <a:spLocks noChangeArrowheads="1"/>
          </p:cNvSpPr>
          <p:nvPr/>
        </p:nvSpPr>
        <p:spPr bwMode="auto">
          <a:xfrm>
            <a:off x="633413" y="528638"/>
            <a:ext cx="7856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pPr algn="ctr" eaLnBrk="0" hangingPunct="0"/>
            <a:r>
              <a:rPr lang="en-US" altLang="de-DE" sz="2400" b="1" dirty="0"/>
              <a:t>325 MHz CH-Cavity</a:t>
            </a:r>
            <a:endParaRPr lang="en-US" altLang="de-DE" b="1" dirty="0"/>
          </a:p>
        </p:txBody>
      </p:sp>
    </p:spTree>
    <p:extLst>
      <p:ext uri="{BB962C8B-B14F-4D97-AF65-F5344CB8AC3E}">
        <p14:creationId xmlns:p14="http://schemas.microsoft.com/office/powerpoint/2010/main" val="595429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2573638" y="530053"/>
            <a:ext cx="6513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Dynamic Tuning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sc</a:t>
            </a:r>
            <a:r>
              <a:rPr lang="de-DE" sz="2400" b="1" dirty="0" smtClean="0"/>
              <a:t> CH-</a:t>
            </a:r>
            <a:r>
              <a:rPr lang="de-DE" sz="2400" b="1" dirty="0" err="1" smtClean="0"/>
              <a:t>Cavities</a:t>
            </a:r>
            <a:endParaRPr lang="de-DE" sz="2400" b="1" dirty="0"/>
          </a:p>
        </p:txBody>
      </p:sp>
      <p:pic>
        <p:nvPicPr>
          <p:cNvPr id="5" name="Bild 9" descr="D:\Podlech\BMBF\2015-2018\Bilder\FINAL\CH\Tuner1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770" y="2952750"/>
            <a:ext cx="8253730" cy="362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feld 2"/>
          <p:cNvSpPr txBox="1"/>
          <p:nvPr/>
        </p:nvSpPr>
        <p:spPr>
          <a:xfrm>
            <a:off x="4305300" y="1323975"/>
            <a:ext cx="4067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Bellow </a:t>
            </a:r>
            <a:r>
              <a:rPr lang="de-DE" dirty="0" err="1" smtClean="0"/>
              <a:t>tuner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Niobium, </a:t>
            </a:r>
            <a:r>
              <a:rPr lang="de-DE" dirty="0" err="1" smtClean="0"/>
              <a:t>cooled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No</a:t>
            </a:r>
            <a:r>
              <a:rPr lang="de-DE" dirty="0" smtClean="0"/>
              <a:t> longitudinal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±1 mm (</a:t>
            </a:r>
            <a:r>
              <a:rPr lang="de-DE" dirty="0" err="1" smtClean="0"/>
              <a:t>slow</a:t>
            </a:r>
            <a:r>
              <a:rPr lang="de-DE" dirty="0" smtClean="0"/>
              <a:t> </a:t>
            </a:r>
            <a:r>
              <a:rPr lang="de-DE" dirty="0" err="1" smtClean="0"/>
              <a:t>tuner</a:t>
            </a:r>
            <a:r>
              <a:rPr lang="de-DE" dirty="0" smtClean="0"/>
              <a:t>, </a:t>
            </a:r>
            <a:r>
              <a:rPr lang="de-DE" dirty="0" err="1" smtClean="0"/>
              <a:t>stepper</a:t>
            </a:r>
            <a:r>
              <a:rPr lang="de-DE" dirty="0" smtClean="0"/>
              <a:t> </a:t>
            </a:r>
            <a:r>
              <a:rPr lang="de-DE" dirty="0" err="1" smtClean="0"/>
              <a:t>motor</a:t>
            </a:r>
            <a:r>
              <a:rPr lang="de-DE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± 5 </a:t>
            </a:r>
            <a:r>
              <a:rPr lang="de-DE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 (fast </a:t>
            </a:r>
            <a:r>
              <a:rPr lang="de-DE" dirty="0" err="1" smtClean="0"/>
              <a:t>piezo</a:t>
            </a:r>
            <a:r>
              <a:rPr lang="de-DE" dirty="0" smtClean="0"/>
              <a:t> </a:t>
            </a:r>
            <a:r>
              <a:rPr lang="de-DE" dirty="0" err="1" smtClean="0"/>
              <a:t>tuner</a:t>
            </a:r>
            <a:r>
              <a:rPr lang="de-DE" dirty="0" smtClean="0"/>
              <a:t>)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-5238749" y="-698221"/>
            <a:ext cx="7699976" cy="3850045"/>
            <a:chOff x="681455" y="4012392"/>
            <a:chExt cx="6088245" cy="3440454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0000" b="-10081"/>
            <a:stretch/>
          </p:blipFill>
          <p:spPr>
            <a:xfrm>
              <a:off x="681455" y="4012392"/>
              <a:ext cx="3683725" cy="20888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967" t="5737" r="3735" b="-5737"/>
            <a:stretch/>
          </p:blipFill>
          <p:spPr>
            <a:xfrm>
              <a:off x="5281721" y="5375853"/>
              <a:ext cx="1487979" cy="20769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29950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98645" y="518537"/>
            <a:ext cx="5740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Development of Power </a:t>
            </a:r>
            <a:r>
              <a:rPr lang="de-DE" sz="2400" b="1" dirty="0" err="1" smtClean="0"/>
              <a:t>Couplers</a:t>
            </a:r>
            <a:endParaRPr lang="de-DE" sz="2400" b="1" dirty="0"/>
          </a:p>
        </p:txBody>
      </p:sp>
      <p:pic>
        <p:nvPicPr>
          <p:cNvPr id="2051" name="Picture 3" descr="D:\Podlech\PROJEKTE\Kopplerentwicklung\koppler_getrennt.png"/>
          <p:cNvPicPr>
            <a:picLocks noChangeAspect="1" noChangeArrowheads="1"/>
          </p:cNvPicPr>
          <p:nvPr/>
        </p:nvPicPr>
        <p:blipFill>
          <a:blip r:embed="rId4" cstate="print"/>
          <a:srcRect l="20279" r="21886"/>
          <a:stretch>
            <a:fillRect/>
          </a:stretch>
        </p:blipFill>
        <p:spPr bwMode="auto">
          <a:xfrm>
            <a:off x="4193886" y="1088666"/>
            <a:ext cx="4950114" cy="2002782"/>
          </a:xfrm>
          <a:prstGeom prst="rect">
            <a:avLst/>
          </a:prstGeom>
          <a:noFill/>
        </p:spPr>
      </p:pic>
      <p:pic>
        <p:nvPicPr>
          <p:cNvPr id="2050" name="Picture 2" descr="D:\Podlech\PROJEKTE\Kopplerentwicklung\Cavity mit Koppler_hal.png"/>
          <p:cNvPicPr>
            <a:picLocks noChangeAspect="1" noChangeArrowheads="1"/>
          </p:cNvPicPr>
          <p:nvPr/>
        </p:nvPicPr>
        <p:blipFill>
          <a:blip r:embed="rId5"/>
          <a:srcRect l="11104" r="30195"/>
          <a:stretch>
            <a:fillRect/>
          </a:stretch>
        </p:blipFill>
        <p:spPr bwMode="auto">
          <a:xfrm>
            <a:off x="380011" y="2394578"/>
            <a:ext cx="5201392" cy="4204255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98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1355720" y="529367"/>
            <a:ext cx="641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/>
              <a:t>Testing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Superconducting</a:t>
            </a:r>
            <a:r>
              <a:rPr lang="de-DE" sz="2400" b="1" dirty="0" smtClean="0"/>
              <a:t> CH-</a:t>
            </a:r>
            <a:r>
              <a:rPr lang="de-DE" sz="2400" b="1" dirty="0" err="1" smtClean="0"/>
              <a:t>Cavities</a:t>
            </a:r>
            <a:endParaRPr lang="de-DE" sz="2400" b="1" dirty="0"/>
          </a:p>
        </p:txBody>
      </p:sp>
      <p:pic>
        <p:nvPicPr>
          <p:cNvPr id="6" name="Bild 1" descr="CH1_2"/>
          <p:cNvPicPr/>
          <p:nvPr/>
        </p:nvPicPr>
        <p:blipFill rotWithShape="1">
          <a:blip r:embed="rId4" cstate="print"/>
          <a:srcRect l="46847" t="5016" r="1155" b="7210"/>
          <a:stretch/>
        </p:blipFill>
        <p:spPr bwMode="auto">
          <a:xfrm>
            <a:off x="5286374" y="4190998"/>
            <a:ext cx="3857625" cy="266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Podlech\BILDER\325MHz_CH\Messungen\Kaltmessungen\Dezember2012\L10407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62148"/>
            <a:ext cx="2698073" cy="4895851"/>
          </a:xfrm>
          <a:prstGeom prst="rect">
            <a:avLst/>
          </a:prstGeom>
          <a:noFill/>
        </p:spPr>
      </p:pic>
      <p:pic>
        <p:nvPicPr>
          <p:cNvPr id="8" name="Picture 3" descr="D:\Podlech\BILDER\325MHz_CH\Messungen\Kaltmessungen\Dezember2012\L10408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8073" y="1962149"/>
            <a:ext cx="2689723" cy="4895851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5613400" y="1896533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 </a:t>
            </a:r>
            <a:r>
              <a:rPr lang="de-DE" dirty="0" err="1" smtClean="0"/>
              <a:t>cryogenic</a:t>
            </a:r>
            <a:r>
              <a:rPr lang="de-DE" dirty="0" smtClean="0"/>
              <a:t> RF </a:t>
            </a:r>
            <a:r>
              <a:rPr lang="de-DE" dirty="0" err="1" smtClean="0"/>
              <a:t>labs</a:t>
            </a:r>
            <a:r>
              <a:rPr lang="de-DE" dirty="0" smtClean="0"/>
              <a:t> at IAP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790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509588" y="530225"/>
            <a:ext cx="81010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/>
          <a:lstStyle/>
          <a:p>
            <a:pPr algn="ctr" defTabSz="914400"/>
            <a:r>
              <a:rPr lang="de-DE" sz="2400" b="1" dirty="0" smtClean="0"/>
              <a:t>Department of Physics at Goethe University (FB13)</a:t>
            </a:r>
            <a:endParaRPr lang="de-DE" sz="2400" b="1" dirty="0"/>
          </a:p>
        </p:txBody>
      </p:sp>
      <p:pic>
        <p:nvPicPr>
          <p:cNvPr id="78852" name="Picture 4" descr="http://www2.uni-frankfurt.de/38914972/campus-riedberg-biozentrum-aussen-2011-09-14-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45" y="1182688"/>
            <a:ext cx="7769260" cy="517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550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10004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-1921"/>
            <a:ext cx="9144000" cy="6859921"/>
          </a:xfrm>
          <a:prstGeom prst="rect">
            <a:avLst/>
          </a:prstGeom>
          <a:noFill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79400" y="6108700"/>
            <a:ext cx="5522913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 smtClean="0">
                <a:solidFill>
                  <a:schemeClr val="bg1"/>
                </a:solidFill>
              </a:rPr>
              <a:t>Linde </a:t>
            </a:r>
            <a:r>
              <a:rPr lang="de-DE" b="1" dirty="0">
                <a:solidFill>
                  <a:schemeClr val="bg1"/>
                </a:solidFill>
              </a:rPr>
              <a:t>L140 </a:t>
            </a:r>
            <a:r>
              <a:rPr lang="de-DE" b="1" dirty="0" err="1">
                <a:solidFill>
                  <a:schemeClr val="bg1"/>
                </a:solidFill>
              </a:rPr>
              <a:t>liquifier</a:t>
            </a:r>
            <a:r>
              <a:rPr lang="de-DE" b="1" dirty="0">
                <a:solidFill>
                  <a:schemeClr val="bg1"/>
                </a:solidFill>
              </a:rPr>
              <a:t>, 90 l </a:t>
            </a:r>
            <a:r>
              <a:rPr lang="de-DE" b="1" dirty="0" err="1">
                <a:solidFill>
                  <a:schemeClr val="bg1"/>
                </a:solidFill>
              </a:rPr>
              <a:t>lHe</a:t>
            </a:r>
            <a:r>
              <a:rPr lang="de-DE" b="1" dirty="0">
                <a:solidFill>
                  <a:schemeClr val="bg1"/>
                </a:solidFill>
              </a:rPr>
              <a:t>/</a:t>
            </a:r>
            <a:r>
              <a:rPr lang="de-DE" b="1" dirty="0" err="1">
                <a:solidFill>
                  <a:schemeClr val="bg1"/>
                </a:solidFill>
              </a:rPr>
              <a:t>hr</a:t>
            </a:r>
            <a:r>
              <a:rPr lang="de-DE" b="1" dirty="0">
                <a:solidFill>
                  <a:schemeClr val="bg1"/>
                </a:solidFill>
              </a:rPr>
              <a:t> @ 4K</a:t>
            </a:r>
          </a:p>
        </p:txBody>
      </p:sp>
    </p:spTree>
    <p:extLst>
      <p:ext uri="{BB962C8B-B14F-4D97-AF65-F5344CB8AC3E}">
        <p14:creationId xmlns:p14="http://schemas.microsoft.com/office/powerpoint/2010/main" val="319105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568321" y="529368"/>
            <a:ext cx="8010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Test </a:t>
            </a:r>
            <a:r>
              <a:rPr lang="de-DE" sz="2400" b="1" dirty="0" err="1" smtClean="0"/>
              <a:t>Results</a:t>
            </a:r>
            <a:r>
              <a:rPr lang="de-DE" sz="2400" b="1" dirty="0" smtClean="0"/>
              <a:t> 325 MHz CH-Cavity</a:t>
            </a:r>
            <a:endParaRPr lang="de-DE" sz="2400" b="1" dirty="0"/>
          </a:p>
        </p:txBody>
      </p:sp>
      <p:pic>
        <p:nvPicPr>
          <p:cNvPr id="1026" name="Picture 2" descr="C:\Users\Linac\Desktop\BMBF\SL\325MHzCH_Ea_Q0_072014_NeueKalibrierun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0" t="5725" r="8465" b="2812"/>
          <a:stretch/>
        </p:blipFill>
        <p:spPr bwMode="auto">
          <a:xfrm>
            <a:off x="337490" y="1253067"/>
            <a:ext cx="6924794" cy="515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262284" y="2330913"/>
            <a:ext cx="1729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</a:t>
            </a:r>
            <a:r>
              <a:rPr lang="de-DE" baseline="-25000" dirty="0" err="1" smtClean="0"/>
              <a:t>p</a:t>
            </a:r>
            <a:r>
              <a:rPr lang="de-DE" dirty="0" smtClean="0"/>
              <a:t>=72 MV/m</a:t>
            </a:r>
          </a:p>
          <a:p>
            <a:endParaRPr lang="de-DE" dirty="0"/>
          </a:p>
          <a:p>
            <a:r>
              <a:rPr lang="de-DE" dirty="0" err="1" smtClean="0"/>
              <a:t>B</a:t>
            </a:r>
            <a:r>
              <a:rPr lang="de-DE" baseline="-25000" dirty="0" err="1" smtClean="0"/>
              <a:t>p</a:t>
            </a:r>
            <a:r>
              <a:rPr lang="de-DE" dirty="0" smtClean="0"/>
              <a:t>=182 </a:t>
            </a:r>
            <a:r>
              <a:rPr lang="de-DE" dirty="0" err="1" smtClean="0"/>
              <a:t>mT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378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40556" y="535782"/>
            <a:ext cx="7856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pPr algn="ctr" eaLnBrk="0" hangingPunct="0"/>
            <a:r>
              <a:rPr lang="en-US" altLang="de-DE" sz="2400" b="1" dirty="0" smtClean="0"/>
              <a:t>Gap Voltages and Residual Resistance</a:t>
            </a:r>
            <a:endParaRPr lang="en-US" altLang="de-DE" b="1" dirty="0"/>
          </a:p>
        </p:txBody>
      </p:sp>
      <p:pic>
        <p:nvPicPr>
          <p:cNvPr id="20484" name="Picture 4" descr="E:\Dropbox\Daten\RI\Messung\Spaltspannung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1382713"/>
            <a:ext cx="4261114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E:\Dropbox\Daten\RI\Messung\R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41" y="2967831"/>
            <a:ext cx="4287347" cy="3205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252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3524250" y="975456"/>
            <a:ext cx="5565182" cy="4415693"/>
            <a:chOff x="3868352" y="2198292"/>
            <a:chExt cx="5219451" cy="3890059"/>
          </a:xfrm>
        </p:grpSpPr>
        <p:pic>
          <p:nvPicPr>
            <p:cNvPr id="36" name="Grafik 3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00501" y="2266755"/>
              <a:ext cx="4884420" cy="3476134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 bwMode="auto">
            <a:xfrm>
              <a:off x="3868352" y="5811352"/>
              <a:ext cx="5219451" cy="27699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anchor="ctr">
              <a:spAutoFit/>
            </a:bodyPr>
            <a:lstStyle/>
            <a:p>
              <a:pPr algn="ctr" defTabSz="965200">
                <a:defRPr/>
              </a:pPr>
              <a:endParaRPr lang="de-DE" sz="1200" kern="0" dirty="0">
                <a:latin typeface="+mn-lt"/>
                <a:ea typeface="+mj-ea"/>
                <a:cs typeface="+mj-cs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067584" y="2198292"/>
              <a:ext cx="880369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Helium out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7001937" y="4828902"/>
              <a:ext cx="1045607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Helium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vessel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6946225" y="2486389"/>
              <a:ext cx="959302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Tuner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flange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46225" y="5465890"/>
              <a:ext cx="782587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Helium in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6745810" y="3376258"/>
              <a:ext cx="1557862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Dynamic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bellow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tuner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5302618" y="3156063"/>
              <a:ext cx="905954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Static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tuner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951837" y="4910557"/>
              <a:ext cx="917046" cy="46166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Preparation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  <a:p>
              <a:pPr algn="ctr"/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flange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4919436" y="4557045"/>
              <a:ext cx="766364" cy="46166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Inclined</a:t>
              </a:r>
              <a:endParaRPr lang="de-DE" sz="1200" dirty="0" smtClean="0">
                <a:solidFill>
                  <a:schemeClr val="tx2"/>
                </a:solidFill>
                <a:latin typeface="+mn-lt"/>
              </a:endParaRPr>
            </a:p>
            <a:p>
              <a:pPr algn="ctr"/>
              <a:r>
                <a:rPr lang="de-DE" sz="1200" dirty="0">
                  <a:solidFill>
                    <a:schemeClr val="tx2"/>
                  </a:solidFill>
                  <a:latin typeface="+mn-lt"/>
                </a:rPr>
                <a:t>e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nd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stem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16" name="TextShape 1"/>
          <p:cNvSpPr txBox="1"/>
          <p:nvPr/>
        </p:nvSpPr>
        <p:spPr>
          <a:xfrm>
            <a:off x="1076297" y="534620"/>
            <a:ext cx="6924703" cy="38930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de-DE" sz="2400" b="1" dirty="0" smtClean="0"/>
              <a:t>217 MHz SC CH-Prototype</a:t>
            </a:r>
            <a:endParaRPr sz="2400" b="1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052366"/>
              </p:ext>
            </p:extLst>
          </p:nvPr>
        </p:nvGraphicFramePr>
        <p:xfrm>
          <a:off x="295970" y="1198941"/>
          <a:ext cx="3168352" cy="34544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92729"/>
                <a:gridCol w="740015"/>
                <a:gridCol w="935608"/>
              </a:tblGrid>
              <a:tr h="215902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PARAMETER</a:t>
                      </a:r>
                      <a:endParaRPr lang="de-DE" sz="900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 smtClean="0"/>
                        <a:t>UNIT</a:t>
                      </a:r>
                      <a:endParaRPr lang="de-DE" sz="900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 dirty="0"/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smtClean="0"/>
                        <a:t>Beta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0.059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Frequency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MHz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216.816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smtClean="0"/>
                        <a:t>Gap </a:t>
                      </a:r>
                      <a:r>
                        <a:rPr lang="de-DE" sz="900" b="1" dirty="0" err="1" smtClean="0"/>
                        <a:t>number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15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smtClean="0"/>
                        <a:t>Total </a:t>
                      </a:r>
                      <a:r>
                        <a:rPr lang="de-DE" sz="900" b="1" dirty="0" err="1" smtClean="0"/>
                        <a:t>length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mm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691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Cavity</a:t>
                      </a:r>
                      <a:r>
                        <a:rPr lang="de-DE" sz="900" b="1" dirty="0" smtClean="0"/>
                        <a:t> </a:t>
                      </a:r>
                      <a:r>
                        <a:rPr lang="de-DE" sz="900" b="1" dirty="0" err="1" smtClean="0"/>
                        <a:t>diameter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mm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409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Cell</a:t>
                      </a:r>
                      <a:r>
                        <a:rPr lang="de-DE" sz="900" b="1" dirty="0" smtClean="0"/>
                        <a:t> </a:t>
                      </a:r>
                      <a:r>
                        <a:rPr lang="de-DE" sz="900" b="1" dirty="0" err="1" smtClean="0"/>
                        <a:t>length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mm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40.82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Aperture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mm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20 /</a:t>
                      </a:r>
                      <a:r>
                        <a:rPr lang="de-DE" sz="900" b="1" baseline="0" dirty="0" smtClean="0"/>
                        <a:t> </a:t>
                      </a:r>
                      <a:r>
                        <a:rPr lang="de-DE" sz="900" b="1" dirty="0" smtClean="0"/>
                        <a:t>18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smtClean="0"/>
                        <a:t>U</a:t>
                      </a:r>
                      <a:r>
                        <a:rPr lang="de-DE" sz="900" b="1" baseline="-25000" smtClean="0"/>
                        <a:t>a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MV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3.369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Energy</a:t>
                      </a:r>
                      <a:r>
                        <a:rPr lang="de-DE" sz="900" b="1" baseline="0" dirty="0" smtClean="0"/>
                        <a:t> </a:t>
                      </a:r>
                      <a:r>
                        <a:rPr lang="de-DE" sz="900" b="1" baseline="0" dirty="0" err="1" smtClean="0"/>
                        <a:t>gain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err="1" smtClean="0"/>
                        <a:t>MeV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2.97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Accelerating</a:t>
                      </a:r>
                      <a:r>
                        <a:rPr lang="de-DE" sz="900" b="1" dirty="0" smtClean="0"/>
                        <a:t> </a:t>
                      </a:r>
                      <a:r>
                        <a:rPr lang="de-DE" sz="900" b="1" dirty="0" err="1" smtClean="0"/>
                        <a:t>gradient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MV/ m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5.1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E</a:t>
                      </a:r>
                      <a:r>
                        <a:rPr lang="de-DE" sz="900" b="1" baseline="-25000" dirty="0" err="1" smtClean="0"/>
                        <a:t>p</a:t>
                      </a:r>
                      <a:r>
                        <a:rPr lang="de-DE" sz="900" b="1" baseline="0" dirty="0" smtClean="0"/>
                        <a:t>/ </a:t>
                      </a:r>
                      <a:r>
                        <a:rPr lang="de-DE" sz="900" b="1" baseline="0" dirty="0" err="1" smtClean="0"/>
                        <a:t>E</a:t>
                      </a:r>
                      <a:r>
                        <a:rPr lang="de-DE" sz="900" b="1" baseline="-25000" dirty="0" err="1" smtClean="0"/>
                        <a:t>a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6.3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B</a:t>
                      </a:r>
                      <a:r>
                        <a:rPr lang="de-DE" sz="900" b="1" baseline="-25000" dirty="0" err="1" smtClean="0"/>
                        <a:t>p</a:t>
                      </a:r>
                      <a:r>
                        <a:rPr lang="de-DE" sz="900" b="1" baseline="0" dirty="0" smtClean="0"/>
                        <a:t>/ </a:t>
                      </a:r>
                      <a:r>
                        <a:rPr lang="de-DE" sz="900" b="1" baseline="0" dirty="0" err="1" smtClean="0"/>
                        <a:t>E</a:t>
                      </a:r>
                      <a:r>
                        <a:rPr lang="de-DE" sz="900" b="1" baseline="-25000" dirty="0" err="1" smtClean="0"/>
                        <a:t>a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err="1" smtClean="0"/>
                        <a:t>mT</a:t>
                      </a:r>
                      <a:r>
                        <a:rPr lang="de-DE" sz="900" b="1" dirty="0" smtClean="0"/>
                        <a:t>/ (MV/m)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5.7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smtClean="0"/>
                        <a:t>R/ Q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b="1" dirty="0" smtClean="0">
                          <a:latin typeface="Arial"/>
                          <a:cs typeface="Arial"/>
                        </a:rPr>
                        <a:t>Ω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 smtClean="0"/>
                        <a:t>3240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dirty="0" err="1" smtClean="0"/>
                        <a:t>Static</a:t>
                      </a:r>
                      <a:r>
                        <a:rPr lang="de-DE" sz="900" b="1" dirty="0" smtClean="0"/>
                        <a:t> </a:t>
                      </a:r>
                      <a:r>
                        <a:rPr lang="de-DE" sz="900" b="1" dirty="0" err="1" smtClean="0"/>
                        <a:t>tuner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9</a:t>
                      </a:r>
                    </a:p>
                  </a:txBody>
                  <a:tcPr marL="51469" marR="51469" marT="25734" marB="25734" anchor="ctr"/>
                </a:tc>
              </a:tr>
              <a:tr h="215902">
                <a:tc>
                  <a:txBody>
                    <a:bodyPr/>
                    <a:lstStyle/>
                    <a:p>
                      <a:r>
                        <a:rPr lang="de-DE" sz="900" b="1" baseline="0" dirty="0" smtClean="0"/>
                        <a:t>Dynamic </a:t>
                      </a:r>
                      <a:r>
                        <a:rPr lang="de-DE" sz="900" b="1" baseline="0" dirty="0" err="1" smtClean="0"/>
                        <a:t>bellow</a:t>
                      </a:r>
                      <a:r>
                        <a:rPr lang="de-DE" sz="900" b="1" baseline="0" dirty="0" smtClean="0"/>
                        <a:t> </a:t>
                      </a:r>
                      <a:r>
                        <a:rPr lang="de-DE" sz="900" b="1" baseline="0" dirty="0" err="1" smtClean="0"/>
                        <a:t>tuner</a:t>
                      </a:r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900" b="1" dirty="0"/>
                    </a:p>
                  </a:txBody>
                  <a:tcPr marL="51469" marR="51469" marT="25734" marB="257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 smtClean="0"/>
                        <a:t>3</a:t>
                      </a:r>
                    </a:p>
                  </a:txBody>
                  <a:tcPr marL="51469" marR="51469" marT="25734" marB="25734" anchor="ctr"/>
                </a:tc>
              </a:tr>
            </a:tbl>
          </a:graphicData>
        </a:graphic>
      </p:graphicFrame>
      <p:grpSp>
        <p:nvGrpSpPr>
          <p:cNvPr id="15" name="Gruppieren 14"/>
          <p:cNvGrpSpPr/>
          <p:nvPr/>
        </p:nvGrpSpPr>
        <p:grpSpPr>
          <a:xfrm>
            <a:off x="467848" y="4951280"/>
            <a:ext cx="8320762" cy="1595620"/>
            <a:chOff x="590911" y="2052282"/>
            <a:chExt cx="8320762" cy="1595620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590911" y="2589409"/>
              <a:ext cx="8117650" cy="815543"/>
              <a:chOff x="670086" y="1662545"/>
              <a:chExt cx="8117650" cy="815543"/>
            </a:xfrm>
          </p:grpSpPr>
          <p:pic>
            <p:nvPicPr>
              <p:cNvPr id="44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b="26898"/>
              <a:stretch>
                <a:fillRect/>
              </a:stretch>
            </p:blipFill>
            <p:spPr bwMode="auto">
              <a:xfrm>
                <a:off x="3256601" y="1714355"/>
                <a:ext cx="2956956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22" r="69236"/>
              <a:stretch/>
            </p:blipFill>
            <p:spPr bwMode="auto">
              <a:xfrm>
                <a:off x="1786366" y="1712376"/>
                <a:ext cx="566309" cy="7657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15305" b="27526"/>
              <a:stretch>
                <a:fillRect/>
              </a:stretch>
            </p:blipFill>
            <p:spPr bwMode="auto">
              <a:xfrm>
                <a:off x="6010106" y="1719646"/>
                <a:ext cx="2777630" cy="5549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Rechteck 46"/>
              <p:cNvSpPr/>
              <p:nvPr/>
            </p:nvSpPr>
            <p:spPr>
              <a:xfrm>
                <a:off x="670086" y="1662545"/>
                <a:ext cx="1116280" cy="66501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HLI</a:t>
                </a:r>
                <a:endParaRPr lang="de-DE" dirty="0"/>
              </a:p>
            </p:txBody>
          </p:sp>
          <p:pic>
            <p:nvPicPr>
              <p:cNvPr id="48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30560" b="26898"/>
              <a:stretch/>
            </p:blipFill>
            <p:spPr bwMode="auto">
              <a:xfrm>
                <a:off x="2189801" y="1712376"/>
                <a:ext cx="1115374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Textfeld 17"/>
            <p:cNvSpPr txBox="1"/>
            <p:nvPr/>
          </p:nvSpPr>
          <p:spPr>
            <a:xfrm>
              <a:off x="2495611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CH0</a:t>
              </a:r>
              <a:endParaRPr lang="de-DE" sz="11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3240701" y="2244922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CH1</a:t>
              </a:r>
              <a:endParaRPr lang="de-DE" sz="1100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3579375" y="2244916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CH2</a:t>
              </a:r>
              <a:endParaRPr lang="de-DE" sz="11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091141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CH3</a:t>
              </a:r>
              <a:endParaRPr lang="de-DE" sz="11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4497551" y="2244922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CH4</a:t>
              </a:r>
              <a:endParaRPr lang="de-DE" sz="1100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039433" y="2244916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CH5</a:t>
              </a:r>
              <a:endParaRPr lang="de-DE" sz="1100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480573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CH6</a:t>
              </a:r>
              <a:endParaRPr lang="de-DE" sz="1100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1602120" y="2221209"/>
              <a:ext cx="7343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err="1" smtClean="0"/>
                <a:t>Buncher</a:t>
              </a:r>
              <a:endParaRPr lang="de-DE" sz="1100" dirty="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45389" y="2052282"/>
              <a:ext cx="10668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High Charge </a:t>
              </a:r>
              <a:r>
                <a:rPr lang="de-DE" sz="1100" dirty="0" err="1" smtClean="0"/>
                <a:t>Injector</a:t>
              </a:r>
              <a:endParaRPr lang="de-DE" sz="1100" dirty="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157071" y="2253377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CH7</a:t>
              </a:r>
              <a:endParaRPr lang="de-DE" sz="1100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598211" y="2253389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CH8</a:t>
              </a:r>
              <a:endParaRPr lang="de-DE" sz="1100" dirty="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7376319" y="2244910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CH9</a:t>
              </a:r>
              <a:endParaRPr lang="de-DE" sz="1100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7817459" y="2244922"/>
              <a:ext cx="6003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CH10</a:t>
              </a:r>
              <a:endParaRPr lang="de-DE" sz="1100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2049774" y="3217015"/>
              <a:ext cx="14065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CH-</a:t>
              </a:r>
              <a:r>
                <a:rPr lang="de-DE" sz="1100" dirty="0" err="1" smtClean="0"/>
                <a:t>cavity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demonstrator</a:t>
              </a:r>
              <a:endParaRPr lang="de-DE" sz="1100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1271924" y="3301653"/>
              <a:ext cx="88053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1.4 </a:t>
              </a:r>
              <a:r>
                <a:rPr lang="de-DE" sz="1100" dirty="0" err="1" smtClean="0"/>
                <a:t>AMeV</a:t>
              </a:r>
              <a:endParaRPr lang="de-DE" sz="1100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8031142" y="3292745"/>
              <a:ext cx="88053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6 </a:t>
              </a:r>
              <a:r>
                <a:rPr lang="de-DE" sz="1100" dirty="0" err="1" smtClean="0"/>
                <a:t>AMeV</a:t>
              </a:r>
              <a:endParaRPr lang="de-DE" sz="1100" dirty="0"/>
            </a:p>
          </p:txBody>
        </p:sp>
      </p:grpSp>
      <p:cxnSp>
        <p:nvCxnSpPr>
          <p:cNvPr id="4" name="Gerade Verbindung mit Pfeil 3"/>
          <p:cNvCxnSpPr/>
          <p:nvPr/>
        </p:nvCxnSpPr>
        <p:spPr>
          <a:xfrm flipH="1">
            <a:off x="2853835" y="4656005"/>
            <a:ext cx="1200700" cy="7294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08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03903" y="518537"/>
            <a:ext cx="6133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/>
              <a:t>Production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217 MHz CH-Prototype </a:t>
            </a:r>
            <a:endParaRPr lang="de-DE" sz="2400" b="1" dirty="0"/>
          </a:p>
        </p:txBody>
      </p:sp>
      <p:pic>
        <p:nvPicPr>
          <p:cNvPr id="9218" name="Picture 2" descr="D:\Podlech\BILDER\cw_Linac\217MHz_CH1.png"/>
          <p:cNvPicPr>
            <a:picLocks noChangeAspect="1" noChangeArrowheads="1"/>
          </p:cNvPicPr>
          <p:nvPr/>
        </p:nvPicPr>
        <p:blipFill rotWithShape="1">
          <a:blip r:embed="rId4"/>
          <a:srcRect l="54228" t="6287" r="1514" b="5756"/>
          <a:stretch/>
        </p:blipFill>
        <p:spPr bwMode="auto">
          <a:xfrm>
            <a:off x="3625401" y="3259667"/>
            <a:ext cx="5518599" cy="3598333"/>
          </a:xfrm>
          <a:prstGeom prst="rect">
            <a:avLst/>
          </a:prstGeom>
          <a:noFill/>
        </p:spPr>
      </p:pic>
      <p:pic>
        <p:nvPicPr>
          <p:cNvPr id="4" name="Picture 2" descr="D:\Podlech\BILDER\cw_Linac\217MHz_CH1.png"/>
          <p:cNvPicPr>
            <a:picLocks noChangeAspect="1" noChangeArrowheads="1"/>
          </p:cNvPicPr>
          <p:nvPr/>
        </p:nvPicPr>
        <p:blipFill rotWithShape="1">
          <a:blip r:embed="rId4"/>
          <a:srcRect l="5755" t="5944" r="58194" b="5601"/>
          <a:stretch/>
        </p:blipFill>
        <p:spPr bwMode="auto">
          <a:xfrm>
            <a:off x="0" y="1166469"/>
            <a:ext cx="4267201" cy="343516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2249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98645" y="535471"/>
            <a:ext cx="5740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Horizontal </a:t>
            </a:r>
            <a:r>
              <a:rPr lang="de-DE" sz="2400" b="1" dirty="0" err="1" smtClean="0"/>
              <a:t>Cryo</a:t>
            </a:r>
            <a:r>
              <a:rPr lang="de-DE" sz="2400" b="1" dirty="0" smtClean="0"/>
              <a:t> Module </a:t>
            </a:r>
            <a:r>
              <a:rPr lang="de-DE" sz="2400" b="1" dirty="0" err="1" smtClean="0"/>
              <a:t>for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cw</a:t>
            </a:r>
            <a:r>
              <a:rPr lang="de-DE" sz="2400" b="1" dirty="0" smtClean="0"/>
              <a:t> Linac</a:t>
            </a:r>
            <a:endParaRPr lang="de-DE" sz="2400" b="1" dirty="0"/>
          </a:p>
        </p:txBody>
      </p:sp>
      <p:pic>
        <p:nvPicPr>
          <p:cNvPr id="8195" name="Picture 3" descr="D:\Podlech\BILDER\cw_Linac\kryostat\2013\Kryostat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6124" y="3390712"/>
            <a:ext cx="3878317" cy="3467288"/>
          </a:xfrm>
          <a:prstGeom prst="rect">
            <a:avLst/>
          </a:prstGeom>
          <a:noFill/>
        </p:spPr>
      </p:pic>
      <p:pic>
        <p:nvPicPr>
          <p:cNvPr id="8194" name="Picture 2" descr="D:\Podlech\BILDER\cw_Linac\kryostat\2013\Kryostat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88946" y="1174859"/>
            <a:ext cx="5955053" cy="3523265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721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05028" y="534819"/>
            <a:ext cx="8893175" cy="461665"/>
          </a:xfrm>
          <a:prstGeom prst="rect">
            <a:avLst/>
          </a:prstGeom>
          <a:noFill/>
          <a:ln w="38100">
            <a:noFill/>
          </a:ln>
        </p:spPr>
        <p:txBody>
          <a:bodyPr anchor="ctr">
            <a:spAutoFit/>
          </a:bodyPr>
          <a:lstStyle/>
          <a:p>
            <a:pPr marL="914400" indent="-914400" algn="ctr" defTabSz="965200">
              <a:defRPr/>
            </a:pPr>
            <a:r>
              <a:rPr lang="de-DE" sz="2400" b="1" kern="0" dirty="0">
                <a:ea typeface="+mj-ea"/>
              </a:rPr>
              <a:t>The </a:t>
            </a:r>
            <a:r>
              <a:rPr lang="de-DE" sz="2400" b="1" kern="0" dirty="0" err="1">
                <a:ea typeface="+mj-ea"/>
              </a:rPr>
              <a:t>cw</a:t>
            </a:r>
            <a:r>
              <a:rPr lang="de-DE" sz="2400" b="1" kern="0" dirty="0">
                <a:ea typeface="+mj-ea"/>
              </a:rPr>
              <a:t> </a:t>
            </a:r>
            <a:r>
              <a:rPr lang="de-DE" sz="2400" b="1" kern="0" dirty="0" smtClean="0">
                <a:ea typeface="+mj-ea"/>
              </a:rPr>
              <a:t>LINAC Demonstrator Project at GSI</a:t>
            </a:r>
            <a:endParaRPr lang="de-DE" sz="2400" b="1" kern="0" dirty="0">
              <a:ea typeface="+mj-ea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718369" y="1410916"/>
            <a:ext cx="8375644" cy="954107"/>
            <a:chOff x="539750" y="1482398"/>
            <a:chExt cx="8375644" cy="954107"/>
          </a:xfrm>
        </p:grpSpPr>
        <p:sp>
          <p:nvSpPr>
            <p:cNvPr id="15" name="Textfeld 14"/>
            <p:cNvSpPr txBox="1"/>
            <p:nvPr/>
          </p:nvSpPr>
          <p:spPr bwMode="auto">
            <a:xfrm>
              <a:off x="4905369" y="1582420"/>
              <a:ext cx="4010025" cy="584200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txBody>
            <a:bodyPr anchor="ctr">
              <a:spAutoFit/>
            </a:bodyPr>
            <a:lstStyle/>
            <a:p>
              <a:pPr marL="914400" indent="-914400" algn="ctr" defTabSz="965200">
                <a:defRPr/>
              </a:pP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The HLI </a:t>
              </a:r>
              <a:r>
                <a:rPr lang="de-DE" sz="1600" b="1" kern="0" dirty="0" smtClean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will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be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used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as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an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injector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</a:t>
              </a:r>
            </a:p>
            <a:p>
              <a:pPr marL="914400" indent="-914400" algn="ctr" defTabSz="965200">
                <a:defRPr/>
              </a:pP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for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the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cw</a:t>
              </a:r>
              <a:r>
                <a:rPr lang="de-DE" sz="1600" b="1" kern="0" dirty="0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 LINAC </a:t>
              </a:r>
              <a:r>
                <a:rPr lang="de-DE" sz="1600" b="1" kern="0" dirty="0" err="1">
                  <a:solidFill>
                    <a:srgbClr val="F4284A"/>
                  </a:solidFill>
                  <a:latin typeface="+mj-lt"/>
                  <a:ea typeface="+mj-ea"/>
                  <a:cs typeface="+mj-cs"/>
                </a:rPr>
                <a:t>demonstrator</a:t>
              </a:r>
              <a:endParaRPr lang="de-DE" sz="1600" b="1" kern="0" dirty="0">
                <a:solidFill>
                  <a:srgbClr val="F4284A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39750" y="1482398"/>
              <a:ext cx="3241675" cy="954107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ctr">
              <a:spAutoFit/>
            </a:bodyPr>
            <a:lstStyle/>
            <a:p>
              <a:pPr algn="just" defTabSz="965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>
                  <a:latin typeface="+mn-lt"/>
                  <a:cs typeface="+mn-cs"/>
                </a:rPr>
                <a:t>A </a:t>
              </a:r>
              <a:r>
                <a:rPr lang="de-DE" sz="1400" b="1" kern="0" dirty="0" err="1">
                  <a:latin typeface="+mn-lt"/>
                  <a:cs typeface="+mn-cs"/>
                </a:rPr>
                <a:t>full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performance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test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of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the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demonstrator</a:t>
              </a:r>
              <a:r>
                <a:rPr lang="de-DE" sz="1400" b="1" kern="0" dirty="0">
                  <a:latin typeface="+mn-lt"/>
                  <a:cs typeface="+mn-cs"/>
                </a:rPr>
                <a:t> in </a:t>
              </a:r>
              <a:r>
                <a:rPr lang="de-DE" sz="1400" b="1" kern="0" dirty="0" smtClean="0">
                  <a:latin typeface="+mn-lt"/>
                  <a:cs typeface="+mn-cs"/>
                </a:rPr>
                <a:t>2016 </a:t>
              </a:r>
              <a:r>
                <a:rPr lang="de-DE" sz="1400" b="1" kern="0" dirty="0" err="1">
                  <a:latin typeface="+mn-lt"/>
                  <a:cs typeface="+mn-cs"/>
                </a:rPr>
                <a:t>is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one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important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milestone</a:t>
              </a:r>
              <a:r>
                <a:rPr lang="de-DE" sz="1400" b="1" kern="0" dirty="0">
                  <a:latin typeface="+mn-lt"/>
                  <a:cs typeface="+mn-cs"/>
                </a:rPr>
                <a:t> on </a:t>
              </a:r>
              <a:r>
                <a:rPr lang="de-DE" sz="1400" b="1" kern="0" dirty="0" err="1">
                  <a:latin typeface="+mn-lt"/>
                  <a:cs typeface="+mn-cs"/>
                </a:rPr>
                <a:t>the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way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to</a:t>
              </a:r>
              <a:r>
                <a:rPr lang="de-DE" sz="1400" b="1" kern="0" dirty="0">
                  <a:latin typeface="+mn-lt"/>
                  <a:cs typeface="+mn-cs"/>
                </a:rPr>
                <a:t> a </a:t>
              </a:r>
              <a:r>
                <a:rPr lang="de-DE" sz="1400" b="1" kern="0" dirty="0" err="1">
                  <a:latin typeface="+mn-lt"/>
                  <a:cs typeface="+mn-cs"/>
                </a:rPr>
                <a:t>new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sc</a:t>
              </a:r>
              <a:r>
                <a:rPr lang="de-DE" sz="1400" b="1" kern="0" dirty="0">
                  <a:latin typeface="+mn-lt"/>
                  <a:cs typeface="+mn-cs"/>
                </a:rPr>
                <a:t> </a:t>
              </a:r>
              <a:r>
                <a:rPr lang="de-DE" sz="1400" b="1" kern="0" dirty="0" err="1">
                  <a:latin typeface="+mn-lt"/>
                  <a:cs typeface="+mn-cs"/>
                </a:rPr>
                <a:t>cw</a:t>
              </a:r>
              <a:r>
                <a:rPr lang="de-DE" sz="1400" b="1" kern="0" dirty="0">
                  <a:latin typeface="+mn-lt"/>
                  <a:cs typeface="+mn-cs"/>
                </a:rPr>
                <a:t> LINAC at GSI</a:t>
              </a:r>
            </a:p>
          </p:txBody>
        </p:sp>
        <p:sp>
          <p:nvSpPr>
            <p:cNvPr id="30" name="Pfeil nach rechts 13"/>
            <p:cNvSpPr>
              <a:spLocks noChangeArrowheads="1"/>
            </p:cNvSpPr>
            <p:nvPr/>
          </p:nvSpPr>
          <p:spPr bwMode="auto">
            <a:xfrm>
              <a:off x="4277628" y="1754505"/>
              <a:ext cx="706964" cy="195103"/>
            </a:xfrm>
            <a:prstGeom prst="rightArrow">
              <a:avLst>
                <a:gd name="adj1" fmla="val 50000"/>
                <a:gd name="adj2" fmla="val 49874"/>
              </a:avLst>
            </a:prstGeom>
            <a:solidFill>
              <a:srgbClr val="F4284A"/>
            </a:solidFill>
            <a:ln w="25400" algn="ctr">
              <a:solidFill>
                <a:srgbClr val="F4284A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346710" y="2645046"/>
            <a:ext cx="3404235" cy="3451272"/>
            <a:chOff x="422910" y="2645046"/>
            <a:chExt cx="3404235" cy="3451272"/>
          </a:xfrm>
        </p:grpSpPr>
        <p:pic>
          <p:nvPicPr>
            <p:cNvPr id="24" name="Picture 223" descr="C:\Users\Dziuba\Documents\GSI SHE Linac\Cryogenic Kryostat\pictures\cut1-compr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03" r="13071"/>
            <a:stretch/>
          </p:blipFill>
          <p:spPr bwMode="auto">
            <a:xfrm>
              <a:off x="422910" y="2847800"/>
              <a:ext cx="3105151" cy="3248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1362053" y="5376129"/>
              <a:ext cx="1514517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sc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 217 MHz CH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cavity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2606939" y="4409935"/>
              <a:ext cx="1220206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sc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 9.5 T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solenoid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1473365" y="2645046"/>
              <a:ext cx="1307922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LN /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LHe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reservoir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3710110" y="3141944"/>
            <a:ext cx="5260078" cy="2660149"/>
            <a:chOff x="3833935" y="3141944"/>
            <a:chExt cx="5260078" cy="2660149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0485" y="3342523"/>
              <a:ext cx="5213528" cy="2459570"/>
            </a:xfrm>
            <a:prstGeom prst="rect">
              <a:avLst/>
            </a:prstGeom>
          </p:spPr>
        </p:pic>
        <p:sp>
          <p:nvSpPr>
            <p:cNvPr id="45" name="Textfeld 44"/>
            <p:cNvSpPr txBox="1"/>
            <p:nvPr/>
          </p:nvSpPr>
          <p:spPr>
            <a:xfrm>
              <a:off x="5481894" y="4202855"/>
              <a:ext cx="1058560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Demonstrator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5815480" y="5284856"/>
              <a:ext cx="1014573" cy="46166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3000 l</a:t>
              </a:r>
            </a:p>
            <a:p>
              <a:pPr algn="ctr"/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LHe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reservoir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7506314" y="3772362"/>
              <a:ext cx="598112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IH-DTL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8157816" y="3570377"/>
              <a:ext cx="441403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RFQ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8104426" y="3141944"/>
              <a:ext cx="874727" cy="276999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ECR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source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3833935" y="4886021"/>
              <a:ext cx="1056701" cy="46166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Control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room</a:t>
              </a: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,</a:t>
              </a:r>
              <a:br>
                <a:rPr lang="de-DE" sz="1200" dirty="0" smtClean="0">
                  <a:solidFill>
                    <a:schemeClr val="tx2"/>
                  </a:solidFill>
                  <a:latin typeface="+mn-lt"/>
                </a:rPr>
              </a:br>
              <a:r>
                <a:rPr lang="de-DE" sz="1200" dirty="0" smtClean="0">
                  <a:solidFill>
                    <a:schemeClr val="tx2"/>
                  </a:solidFill>
                  <a:latin typeface="+mn-lt"/>
                </a:rPr>
                <a:t>RF </a:t>
              </a:r>
              <a:r>
                <a:rPr lang="de-DE" sz="1200" dirty="0" err="1" smtClean="0">
                  <a:solidFill>
                    <a:schemeClr val="tx2"/>
                  </a:solidFill>
                  <a:latin typeface="+mn-lt"/>
                </a:rPr>
                <a:t>amplifiers</a:t>
              </a:r>
              <a:endParaRPr lang="de-DE" sz="1200" dirty="0">
                <a:solidFill>
                  <a:schemeClr val="tx2"/>
                </a:solidFill>
                <a:latin typeface="+mn-lt"/>
              </a:endParaRPr>
            </a:p>
          </p:txBody>
        </p:sp>
      </p:grpSp>
      <p:pic>
        <p:nvPicPr>
          <p:cNvPr id="41" name="Picture 224" descr="C:\Users\Dziuba\Documents\GSI SHE Linac\Cryogenic Kryostat\pictures\frame-and outer-cryostat-compr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" t="3833" r="9570" b="4995"/>
          <a:stretch/>
        </p:blipFill>
        <p:spPr bwMode="auto">
          <a:xfrm>
            <a:off x="3375159" y="2163603"/>
            <a:ext cx="2229852" cy="174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70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2454" y="533401"/>
            <a:ext cx="7352741" cy="465665"/>
          </a:xfrm>
        </p:spPr>
        <p:txBody>
          <a:bodyPr/>
          <a:lstStyle/>
          <a:p>
            <a:r>
              <a:rPr lang="en-US" altLang="de-D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Demonstrator for GSI-SHE-Linac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7" descr="C:\Users\MarkusBasten\Desktop\Zeichnungen\Finale Zeichnung 2015\Render bild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9891" t="-2732" r="5030" b="2732"/>
          <a:stretch/>
        </p:blipFill>
        <p:spPr bwMode="auto">
          <a:xfrm>
            <a:off x="2782123" y="960359"/>
            <a:ext cx="6234548" cy="4305246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3067309" y="1290571"/>
            <a:ext cx="157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CH-1/2</a:t>
            </a:r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505948" y="5265605"/>
            <a:ext cx="8117650" cy="1352670"/>
            <a:chOff x="590911" y="2052282"/>
            <a:chExt cx="8117650" cy="1352670"/>
          </a:xfrm>
        </p:grpSpPr>
        <p:grpSp>
          <p:nvGrpSpPr>
            <p:cNvPr id="6" name="Gruppieren 5"/>
            <p:cNvGrpSpPr/>
            <p:nvPr/>
          </p:nvGrpSpPr>
          <p:grpSpPr>
            <a:xfrm>
              <a:off x="590911" y="2589409"/>
              <a:ext cx="8117650" cy="815543"/>
              <a:chOff x="670086" y="1662545"/>
              <a:chExt cx="8117650" cy="815543"/>
            </a:xfrm>
          </p:grpSpPr>
          <p:pic>
            <p:nvPicPr>
              <p:cNvPr id="23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b="26898"/>
              <a:stretch>
                <a:fillRect/>
              </a:stretch>
            </p:blipFill>
            <p:spPr bwMode="auto">
              <a:xfrm>
                <a:off x="3256601" y="1714355"/>
                <a:ext cx="2956956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22" r="69236"/>
              <a:stretch/>
            </p:blipFill>
            <p:spPr bwMode="auto">
              <a:xfrm>
                <a:off x="1786366" y="1712376"/>
                <a:ext cx="566309" cy="7657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15305" b="18849"/>
              <a:stretch/>
            </p:blipFill>
            <p:spPr bwMode="auto">
              <a:xfrm>
                <a:off x="6010106" y="1719646"/>
                <a:ext cx="2777630" cy="5549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Rechteck 25"/>
              <p:cNvSpPr/>
              <p:nvPr/>
            </p:nvSpPr>
            <p:spPr>
              <a:xfrm>
                <a:off x="670086" y="1662545"/>
                <a:ext cx="1116280" cy="66501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HLI</a:t>
                </a:r>
                <a:endParaRPr lang="de-DE" dirty="0"/>
              </a:p>
            </p:txBody>
          </p:sp>
          <p:pic>
            <p:nvPicPr>
              <p:cNvPr id="27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30560" b="26898"/>
              <a:stretch/>
            </p:blipFill>
            <p:spPr bwMode="auto">
              <a:xfrm>
                <a:off x="2189801" y="1712376"/>
                <a:ext cx="1115374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Textfeld 6"/>
            <p:cNvSpPr txBox="1"/>
            <p:nvPr/>
          </p:nvSpPr>
          <p:spPr>
            <a:xfrm>
              <a:off x="2495611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CH0</a:t>
              </a:r>
              <a:endParaRPr lang="de-DE" sz="1100" dirty="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3240701" y="2244922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CH1</a:t>
              </a:r>
              <a:endParaRPr lang="de-DE" sz="1100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3579375" y="2244916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CH2</a:t>
              </a:r>
              <a:endParaRPr lang="de-DE" sz="1100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091141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CH3</a:t>
              </a:r>
              <a:endParaRPr lang="de-DE" sz="1100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4497551" y="2244922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CH4</a:t>
              </a:r>
              <a:endParaRPr lang="de-DE" sz="1100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039433" y="2244916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CH5</a:t>
              </a:r>
              <a:endParaRPr lang="de-DE" sz="11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5480573" y="2244928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CH6</a:t>
              </a:r>
              <a:endParaRPr lang="de-DE" sz="1100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602120" y="2221209"/>
              <a:ext cx="7343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err="1" smtClean="0"/>
                <a:t>Buncher</a:t>
              </a:r>
              <a:endParaRPr lang="de-DE" sz="11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45389" y="2052282"/>
              <a:ext cx="10668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High Charge </a:t>
              </a:r>
              <a:r>
                <a:rPr lang="de-DE" sz="1100" dirty="0" err="1" smtClean="0"/>
                <a:t>Injector</a:t>
              </a:r>
              <a:endParaRPr lang="de-DE" sz="11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6157071" y="2253377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CH7</a:t>
              </a:r>
              <a:endParaRPr lang="de-DE" sz="1100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598211" y="2253389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CH8</a:t>
              </a:r>
              <a:endParaRPr lang="de-DE" sz="1100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376319" y="2244910"/>
              <a:ext cx="528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CH9</a:t>
              </a:r>
              <a:endParaRPr lang="de-DE" sz="11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7817459" y="2244922"/>
              <a:ext cx="6003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 smtClean="0"/>
                <a:t>CH10</a:t>
              </a:r>
              <a:endParaRPr lang="de-DE" sz="1100" dirty="0"/>
            </a:p>
          </p:txBody>
        </p:sp>
      </p:grpSp>
      <p:sp>
        <p:nvSpPr>
          <p:cNvPr id="28" name="Ellipse 27"/>
          <p:cNvSpPr/>
          <p:nvPr/>
        </p:nvSpPr>
        <p:spPr>
          <a:xfrm>
            <a:off x="3054363" y="5305425"/>
            <a:ext cx="1041387" cy="51856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66675" y="1475237"/>
            <a:ext cx="2686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Call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tender</a:t>
            </a:r>
            <a:r>
              <a:rPr lang="de-DE" dirty="0" smtClean="0"/>
              <a:t> </a:t>
            </a:r>
            <a:r>
              <a:rPr lang="de-DE" dirty="0" err="1" smtClean="0"/>
              <a:t>finished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Cryo</a:t>
            </a:r>
            <a:r>
              <a:rPr lang="de-DE" dirty="0" smtClean="0"/>
              <a:t> </a:t>
            </a:r>
            <a:r>
              <a:rPr lang="de-DE" dirty="0" err="1" smtClean="0"/>
              <a:t>module</a:t>
            </a:r>
            <a:r>
              <a:rPr lang="de-DE" dirty="0" smtClean="0"/>
              <a:t> design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24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704" y="1564410"/>
            <a:ext cx="2624503" cy="193613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43" y="4270116"/>
            <a:ext cx="4537255" cy="211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471" y="1699688"/>
            <a:ext cx="4497254" cy="2002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extLst/>
        </p:spPr>
      </p:pic>
      <p:sp>
        <p:nvSpPr>
          <p:cNvPr id="2" name="Textfeld 1"/>
          <p:cNvSpPr txBox="1"/>
          <p:nvPr/>
        </p:nvSpPr>
        <p:spPr>
          <a:xfrm>
            <a:off x="700891" y="1182342"/>
            <a:ext cx="197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„BABY“ - Prototype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4014044" y="1278197"/>
            <a:ext cx="316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„HERO“ </a:t>
            </a:r>
            <a:r>
              <a:rPr lang="de-DE" dirty="0"/>
              <a:t>– High Field Gabor Lens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2336972" y="3853284"/>
            <a:ext cx="4140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„HERBERT“ – Gradient </a:t>
            </a:r>
            <a:r>
              <a:rPr lang="de-DE" dirty="0" err="1"/>
              <a:t>Density</a:t>
            </a:r>
            <a:r>
              <a:rPr lang="de-DE" dirty="0"/>
              <a:t> Gabor Lens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534375" y="532495"/>
            <a:ext cx="8063345" cy="548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en-US" sz="2400" b="1" dirty="0" smtClean="0">
                <a:latin typeface="Arial" pitchFamily="34" charset="0"/>
                <a:cs typeface="Arial" pitchFamily="34" charset="0"/>
              </a:rPr>
              <a:t>Space Charge </a:t>
            </a:r>
            <a:r>
              <a:rPr lang="de-DE" altLang="en-US" sz="2400" b="1" dirty="0" err="1" smtClean="0">
                <a:latin typeface="Arial" pitchFamily="34" charset="0"/>
                <a:cs typeface="Arial" pitchFamily="34" charset="0"/>
              </a:rPr>
              <a:t>Lenses</a:t>
            </a:r>
            <a:r>
              <a:rPr lang="de-DE" alt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en-US" sz="24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altLang="en-US" sz="2400" b="1" dirty="0" smtClean="0">
                <a:latin typeface="Arial" pitchFamily="34" charset="0"/>
                <a:cs typeface="Arial" pitchFamily="34" charset="0"/>
              </a:rPr>
              <a:t> E-Cloud </a:t>
            </a:r>
            <a:r>
              <a:rPr lang="de-DE" altLang="en-US" sz="2400" b="1" dirty="0" err="1" smtClean="0">
                <a:latin typeface="Arial" pitchFamily="34" charset="0"/>
                <a:cs typeface="Arial" pitchFamily="34" charset="0"/>
              </a:rPr>
              <a:t>Confinement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650458" y="3294484"/>
            <a:ext cx="1134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160 </a:t>
            </a:r>
            <a:r>
              <a:rPr lang="de-DE" dirty="0" err="1" smtClean="0"/>
              <a:t>mT</a:t>
            </a:r>
            <a:endParaRPr lang="de-DE" dirty="0" smtClean="0"/>
          </a:p>
          <a:p>
            <a:r>
              <a:rPr lang="de-DE" dirty="0" smtClean="0"/>
              <a:t>35 kV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03704" y="3853284"/>
            <a:ext cx="1134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 </a:t>
            </a:r>
            <a:r>
              <a:rPr lang="de-DE" dirty="0" err="1" smtClean="0"/>
              <a:t>mT</a:t>
            </a:r>
            <a:endParaRPr lang="de-DE" dirty="0" smtClean="0"/>
          </a:p>
          <a:p>
            <a:r>
              <a:rPr lang="de-DE" dirty="0"/>
              <a:t>6</a:t>
            </a:r>
            <a:r>
              <a:rPr lang="de-DE" dirty="0" smtClean="0"/>
              <a:t> kV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81292" y="533401"/>
            <a:ext cx="5556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/>
              <a:t>Scheme</a:t>
            </a:r>
            <a:r>
              <a:rPr lang="de-DE" sz="2400" b="1" dirty="0" smtClean="0"/>
              <a:t> of Gabor Plasma-</a:t>
            </a:r>
            <a:r>
              <a:rPr lang="de-DE" sz="2400" b="1" dirty="0" err="1" smtClean="0"/>
              <a:t>Lenses</a:t>
            </a:r>
            <a:endParaRPr lang="de-DE" sz="2400" b="1" dirty="0"/>
          </a:p>
        </p:txBody>
      </p:sp>
      <p:pic>
        <p:nvPicPr>
          <p:cNvPr id="3" name="Grafik 2" descr="D:\Podlech\BMBF\2015-2018\Bilder\FINAL\RFQ\Gaborlins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5748" y="3404605"/>
            <a:ext cx="7576457" cy="319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1227660" y="1261533"/>
            <a:ext cx="665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Longitudinal </a:t>
            </a:r>
            <a:r>
              <a:rPr lang="de-DE" dirty="0" err="1" smtClean="0"/>
              <a:t>and</a:t>
            </a:r>
            <a:r>
              <a:rPr lang="de-DE" dirty="0" smtClean="0"/>
              <a:t> transversal </a:t>
            </a:r>
            <a:r>
              <a:rPr lang="de-DE" dirty="0" err="1" smtClean="0"/>
              <a:t>confinement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an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201337" y="2099733"/>
            <a:ext cx="477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Homogeneous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leads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linear </a:t>
            </a:r>
            <a:r>
              <a:rPr lang="de-DE" dirty="0" err="1" smtClean="0"/>
              <a:t>forces</a:t>
            </a:r>
            <a:r>
              <a:rPr lang="de-DE" dirty="0" smtClean="0"/>
              <a:t> (at least in </a:t>
            </a:r>
            <a:r>
              <a:rPr lang="de-DE" dirty="0" err="1" smtClean="0"/>
              <a:t>the</a:t>
            </a:r>
            <a:r>
              <a:rPr lang="de-DE" dirty="0" smtClean="0"/>
              <a:t> ideal </a:t>
            </a:r>
            <a:r>
              <a:rPr lang="de-DE" dirty="0" err="1" smtClean="0"/>
              <a:t>world</a:t>
            </a:r>
            <a:r>
              <a:rPr lang="de-DE" dirty="0" smtClean="0"/>
              <a:t>)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err="1" smtClean="0">
                <a:solidFill>
                  <a:srgbClr val="FF0000"/>
                </a:solidFill>
              </a:rPr>
              <a:t>Focusing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space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charge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compensation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30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5343525" y="1857375"/>
            <a:ext cx="3343275" cy="21145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latin typeface="Arial" pitchFamily="34" charset="0"/>
                <a:cs typeface="Arial" pitchFamily="34" charset="0"/>
              </a:rPr>
              <a:t>Plasma-Physics</a:t>
            </a:r>
          </a:p>
          <a:p>
            <a:pPr algn="ctr"/>
            <a:endParaRPr lang="de-DE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dirty="0" smtClean="0">
                <a:latin typeface="Arial" pitchFamily="34" charset="0"/>
                <a:cs typeface="Arial" pitchFamily="34" charset="0"/>
              </a:rPr>
              <a:t>Prof. Dr. J. Jacoby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gelmäßiges Fünfeck 3"/>
          <p:cNvSpPr/>
          <p:nvPr/>
        </p:nvSpPr>
        <p:spPr>
          <a:xfrm>
            <a:off x="1114424" y="3714750"/>
            <a:ext cx="5133976" cy="2476500"/>
          </a:xfrm>
          <a:prstGeom prst="pentagon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latin typeface="Arial" pitchFamily="34" charset="0"/>
                <a:cs typeface="Arial" pitchFamily="34" charset="0"/>
              </a:rPr>
              <a:t>Accelerator Physics</a:t>
            </a:r>
          </a:p>
          <a:p>
            <a:pPr algn="ctr"/>
            <a:endParaRPr lang="de-DE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dirty="0" smtClean="0">
                <a:latin typeface="Arial" pitchFamily="34" charset="0"/>
                <a:cs typeface="Arial" pitchFamily="34" charset="0"/>
              </a:rPr>
              <a:t>Prof. Dr. O.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Kester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dirty="0" smtClean="0">
                <a:latin typeface="Arial" pitchFamily="34" charset="0"/>
                <a:cs typeface="Arial" pitchFamily="34" charset="0"/>
              </a:rPr>
              <a:t>Prof. Dr. H. Podlech</a:t>
            </a:r>
          </a:p>
          <a:p>
            <a:pPr algn="ctr"/>
            <a:r>
              <a:rPr lang="de-DE" dirty="0" smtClean="0">
                <a:latin typeface="Arial" pitchFamily="34" charset="0"/>
                <a:cs typeface="Arial" pitchFamily="34" charset="0"/>
              </a:rPr>
              <a:t>Prof. Dr. U. Ratzinger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33450" y="1600200"/>
            <a:ext cx="3768725" cy="13144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latin typeface="Arial" pitchFamily="34" charset="0"/>
                <a:cs typeface="Arial" pitchFamily="34" charset="0"/>
              </a:rPr>
              <a:t>Nuclear Astro-Physics</a:t>
            </a:r>
          </a:p>
          <a:p>
            <a:pPr algn="ctr"/>
            <a:endParaRPr lang="de-DE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dirty="0" smtClean="0">
                <a:latin typeface="Arial" pitchFamily="34" charset="0"/>
                <a:cs typeface="Arial" pitchFamily="34" charset="0"/>
              </a:rPr>
              <a:t>Prof. Dr. R.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Reifarth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19113" y="530225"/>
            <a:ext cx="81010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/>
          <a:lstStyle/>
          <a:p>
            <a:pPr algn="ctr" defTabSz="914400"/>
            <a:r>
              <a:rPr lang="de-DE" sz="2400" b="1" dirty="0" smtClean="0"/>
              <a:t>Institute for Applied Physics (IAP)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12677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Frequenc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1" y="3612527"/>
            <a:ext cx="3558066" cy="294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528865" y="3962765"/>
            <a:ext cx="4538968" cy="229026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285643" y="3879372"/>
            <a:ext cx="104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FF0000"/>
                </a:solidFill>
              </a:rPr>
              <a:t>RF-pick </a:t>
            </a:r>
            <a:r>
              <a:rPr lang="de-DE" sz="1400" b="1" dirty="0" err="1">
                <a:solidFill>
                  <a:srgbClr val="FF0000"/>
                </a:solidFill>
              </a:rPr>
              <a:t>up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4541412" y="4867252"/>
            <a:ext cx="1026784" cy="39281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499997" y="4894382"/>
            <a:ext cx="959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beam</a:t>
            </a:r>
          </a:p>
        </p:txBody>
      </p:sp>
      <p:sp>
        <p:nvSpPr>
          <p:cNvPr id="8" name="Ellipse 7"/>
          <p:cNvSpPr/>
          <p:nvPr/>
        </p:nvSpPr>
        <p:spPr>
          <a:xfrm>
            <a:off x="5639574" y="4789181"/>
            <a:ext cx="2424571" cy="569635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45000"/>
                  <a:lumOff val="55000"/>
                </a:schemeClr>
              </a:gs>
              <a:gs pos="85000">
                <a:srgbClr val="CCCC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165503" y="4903903"/>
            <a:ext cx="1464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0070C0"/>
                </a:solidFill>
              </a:rPr>
              <a:t>e-</a:t>
            </a:r>
            <a:r>
              <a:rPr lang="de-DE" sz="1600" b="1" dirty="0" err="1">
                <a:solidFill>
                  <a:srgbClr val="0070C0"/>
                </a:solidFill>
              </a:rPr>
              <a:t>column</a:t>
            </a:r>
            <a:endParaRPr lang="de-DE" sz="1600" b="1" dirty="0">
              <a:solidFill>
                <a:srgbClr val="0070C0"/>
              </a:solidFill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53" y="1603169"/>
            <a:ext cx="2506332" cy="189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576" y="1543791"/>
            <a:ext cx="2514324" cy="200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46" y="1567543"/>
            <a:ext cx="2517184" cy="1906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2736757" y="4138078"/>
            <a:ext cx="0" cy="1223963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de-DE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3047657" y="4138078"/>
            <a:ext cx="0" cy="1223963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de-DE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2339752" y="4138078"/>
            <a:ext cx="0" cy="1223963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364358" y="933898"/>
            <a:ext cx="84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/>
              <a:t>Investigation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Frequency</a:t>
            </a:r>
            <a:r>
              <a:rPr lang="de-DE" sz="1600" b="1" dirty="0"/>
              <a:t> </a:t>
            </a:r>
            <a:r>
              <a:rPr lang="de-DE" sz="1600" b="1" dirty="0" err="1"/>
              <a:t>Spectrum</a:t>
            </a:r>
            <a:r>
              <a:rPr lang="de-DE" sz="1600" b="1" dirty="0"/>
              <a:t> </a:t>
            </a:r>
            <a:r>
              <a:rPr lang="de-DE" sz="1600" b="1" dirty="0" err="1"/>
              <a:t>Emitted</a:t>
            </a:r>
            <a:r>
              <a:rPr lang="de-DE" sz="1600" b="1" dirty="0"/>
              <a:t> </a:t>
            </a:r>
            <a:r>
              <a:rPr lang="de-DE" sz="1600" b="1" dirty="0" err="1"/>
              <a:t>by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Undisturbed</a:t>
            </a:r>
            <a:r>
              <a:rPr lang="de-DE" sz="1600" b="1" dirty="0"/>
              <a:t> </a:t>
            </a:r>
            <a:r>
              <a:rPr lang="de-DE" sz="1600" b="1" dirty="0" err="1"/>
              <a:t>Electron</a:t>
            </a:r>
            <a:r>
              <a:rPr lang="de-DE" sz="1600" b="1" dirty="0"/>
              <a:t> </a:t>
            </a:r>
            <a:r>
              <a:rPr lang="de-DE" sz="1600" b="1" dirty="0" err="1"/>
              <a:t>Column</a:t>
            </a:r>
            <a:r>
              <a:rPr lang="de-DE" sz="1600" b="1" dirty="0"/>
              <a:t> </a:t>
            </a: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 flipH="1">
            <a:off x="2339879" y="3342137"/>
            <a:ext cx="215900" cy="795941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de-DE"/>
          </a:p>
        </p:txBody>
      </p:sp>
      <p:sp>
        <p:nvSpPr>
          <p:cNvPr id="23" name="Line 12"/>
          <p:cNvSpPr>
            <a:spLocks noChangeShapeType="1"/>
          </p:cNvSpPr>
          <p:nvPr/>
        </p:nvSpPr>
        <p:spPr bwMode="auto">
          <a:xfrm flipH="1">
            <a:off x="2747424" y="3342137"/>
            <a:ext cx="1283863" cy="795941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de-DE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 flipH="1">
            <a:off x="3068705" y="3327624"/>
            <a:ext cx="3445665" cy="811099"/>
          </a:xfrm>
          <a:prstGeom prst="line">
            <a:avLst/>
          </a:prstGeom>
          <a:noFill/>
          <a:ln w="190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313447" y="5192830"/>
            <a:ext cx="45719" cy="104746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4137711" y="6240300"/>
            <a:ext cx="397191" cy="7498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feld 27"/>
          <p:cNvSpPr txBox="1"/>
          <p:nvPr/>
        </p:nvSpPr>
        <p:spPr>
          <a:xfrm>
            <a:off x="3957411" y="6286086"/>
            <a:ext cx="797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>
                <a:solidFill>
                  <a:srgbClr val="FF0000"/>
                </a:solidFill>
              </a:rPr>
              <a:t>antenna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itel 1"/>
          <p:cNvSpPr txBox="1">
            <a:spLocks/>
          </p:cNvSpPr>
          <p:nvPr/>
        </p:nvSpPr>
        <p:spPr>
          <a:xfrm>
            <a:off x="0" y="532487"/>
            <a:ext cx="9144000" cy="3565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b="1" dirty="0">
                <a:latin typeface="Arial" pitchFamily="34" charset="0"/>
                <a:cs typeface="Arial" pitchFamily="34" charset="0"/>
              </a:rPr>
              <a:t>RF Probe </a:t>
            </a:r>
            <a:r>
              <a:rPr lang="de-DE" sz="2400" b="1" dirty="0" err="1">
                <a:latin typeface="Arial" pitchFamily="34" charset="0"/>
                <a:cs typeface="Arial" pitchFamily="34" charset="0"/>
              </a:rPr>
              <a:t>Diagnostics</a:t>
            </a:r>
            <a:r>
              <a:rPr lang="de-DE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>
                <a:latin typeface="Arial" pitchFamily="34" charset="0"/>
                <a:cs typeface="Arial" pitchFamily="34" charset="0"/>
              </a:rPr>
              <a:t>of</a:t>
            </a:r>
            <a:r>
              <a:rPr lang="de-DE" sz="2400" b="1" dirty="0">
                <a:latin typeface="Arial" pitchFamily="34" charset="0"/>
                <a:cs typeface="Arial" pitchFamily="34" charset="0"/>
              </a:rPr>
              <a:t> E-Cloud Response </a:t>
            </a:r>
            <a:r>
              <a:rPr lang="de-DE" sz="2400" b="1" dirty="0" err="1">
                <a:latin typeface="Arial" pitchFamily="34" charset="0"/>
                <a:cs typeface="Arial" pitchFamily="34" charset="0"/>
              </a:rPr>
              <a:t>to</a:t>
            </a:r>
            <a:r>
              <a:rPr lang="de-DE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>
                <a:latin typeface="Arial" pitchFamily="34" charset="0"/>
                <a:cs typeface="Arial" pitchFamily="34" charset="0"/>
              </a:rPr>
              <a:t>Bunch</a:t>
            </a:r>
            <a:r>
              <a:rPr lang="de-DE" sz="2400" b="1" dirty="0">
                <a:latin typeface="Arial" pitchFamily="34" charset="0"/>
                <a:cs typeface="Arial" pitchFamily="34" charset="0"/>
              </a:rPr>
              <a:t> Impact</a:t>
            </a:r>
          </a:p>
        </p:txBody>
      </p:sp>
    </p:spTree>
    <p:extLst>
      <p:ext uri="{BB962C8B-B14F-4D97-AF65-F5344CB8AC3E}">
        <p14:creationId xmlns:p14="http://schemas.microsoft.com/office/powerpoint/2010/main" val="155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06" y="1853307"/>
            <a:ext cx="4000335" cy="302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933" y="1587912"/>
            <a:ext cx="3539324" cy="218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71" y="4103308"/>
            <a:ext cx="3510986" cy="208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feld 6"/>
          <p:cNvSpPr txBox="1">
            <a:spLocks noChangeArrowheads="1"/>
          </p:cNvSpPr>
          <p:nvPr/>
        </p:nvSpPr>
        <p:spPr bwMode="auto">
          <a:xfrm>
            <a:off x="574236" y="1023108"/>
            <a:ext cx="33778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n-US" sz="1600" b="1" dirty="0" err="1"/>
              <a:t>Emitted</a:t>
            </a:r>
            <a:r>
              <a:rPr lang="de-DE" altLang="en-US" sz="1600" b="1" dirty="0"/>
              <a:t> Bremsstrahlung </a:t>
            </a:r>
            <a:r>
              <a:rPr lang="de-DE" altLang="en-US" sz="1600" b="1" dirty="0" err="1" smtClean="0"/>
              <a:t>Spectra</a:t>
            </a:r>
            <a:endParaRPr lang="de-DE" altLang="en-US" sz="1600" b="1" dirty="0" smtClean="0"/>
          </a:p>
          <a:p>
            <a:pPr algn="ctr" eaLnBrk="1" hangingPunct="1"/>
            <a:r>
              <a:rPr lang="de-DE" altLang="en-US" sz="1600" b="1" dirty="0" smtClean="0">
                <a:sym typeface="Wingdings" panose="05000000000000000000" pitchFamily="2" charset="2"/>
              </a:rPr>
              <a:t> Loss </a:t>
            </a:r>
            <a:r>
              <a:rPr lang="de-DE" altLang="en-US" sz="1600" b="1" dirty="0" err="1" smtClean="0">
                <a:sym typeface="Wingdings" panose="05000000000000000000" pitchFamily="2" charset="2"/>
              </a:rPr>
              <a:t>mechanism</a:t>
            </a:r>
            <a:endParaRPr lang="de-DE" altLang="en-US" sz="1600" b="1" dirty="0"/>
          </a:p>
        </p:txBody>
      </p:sp>
      <p:sp>
        <p:nvSpPr>
          <p:cNvPr id="15367" name="Textfeld 7"/>
          <p:cNvSpPr txBox="1">
            <a:spLocks noChangeArrowheads="1"/>
          </p:cNvSpPr>
          <p:nvPr/>
        </p:nvSpPr>
        <p:spPr bwMode="auto">
          <a:xfrm>
            <a:off x="5209792" y="1239425"/>
            <a:ext cx="32762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n-US" b="1" dirty="0" err="1">
                <a:latin typeface="+mn-lt"/>
              </a:rPr>
              <a:t>Dependence</a:t>
            </a:r>
            <a:r>
              <a:rPr lang="de-DE" altLang="en-US" b="1" dirty="0">
                <a:latin typeface="+mn-lt"/>
              </a:rPr>
              <a:t> on Anode Potential</a:t>
            </a:r>
          </a:p>
        </p:txBody>
      </p:sp>
      <p:sp>
        <p:nvSpPr>
          <p:cNvPr id="15368" name="Textfeld 8"/>
          <p:cNvSpPr txBox="1">
            <a:spLocks noChangeArrowheads="1"/>
          </p:cNvSpPr>
          <p:nvPr/>
        </p:nvSpPr>
        <p:spPr bwMode="auto">
          <a:xfrm>
            <a:off x="5394328" y="3741126"/>
            <a:ext cx="31390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b="1" dirty="0" err="1">
                <a:latin typeface="+mn-lt"/>
              </a:rPr>
              <a:t>Dependence</a:t>
            </a:r>
            <a:r>
              <a:rPr lang="de-DE" altLang="en-US" b="1" dirty="0">
                <a:latin typeface="+mn-lt"/>
              </a:rPr>
              <a:t> on </a:t>
            </a:r>
            <a:r>
              <a:rPr lang="de-DE" altLang="en-US" b="1" dirty="0" err="1">
                <a:latin typeface="+mn-lt"/>
              </a:rPr>
              <a:t>Magnetic</a:t>
            </a:r>
            <a:r>
              <a:rPr lang="de-DE" altLang="en-US" b="1" dirty="0">
                <a:latin typeface="+mn-lt"/>
              </a:rPr>
              <a:t> Field</a:t>
            </a:r>
          </a:p>
        </p:txBody>
      </p:sp>
      <p:sp>
        <p:nvSpPr>
          <p:cNvPr id="15369" name="Textfeld 8"/>
          <p:cNvSpPr txBox="1">
            <a:spLocks noChangeArrowheads="1"/>
          </p:cNvSpPr>
          <p:nvPr/>
        </p:nvSpPr>
        <p:spPr bwMode="auto">
          <a:xfrm>
            <a:off x="900119" y="5553263"/>
            <a:ext cx="283366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b="1" dirty="0" err="1">
                <a:latin typeface="+mn-lt"/>
              </a:rPr>
              <a:t>Objectives</a:t>
            </a:r>
            <a:r>
              <a:rPr lang="de-DE" altLang="en-US" b="1" dirty="0">
                <a:latin typeface="+mn-lt"/>
              </a:rPr>
              <a:t>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study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of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loss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channels</a:t>
            </a:r>
            <a:endParaRPr lang="de-DE" altLang="en-US" dirty="0">
              <a:latin typeface="+mn-lt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determination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of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loss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rates</a:t>
            </a:r>
            <a:endParaRPr lang="de-DE" altLang="en-US" dirty="0">
              <a:latin typeface="+mn-lt"/>
            </a:endParaRPr>
          </a:p>
        </p:txBody>
      </p:sp>
      <p:sp>
        <p:nvSpPr>
          <p:cNvPr id="15371" name="Textfeld 10"/>
          <p:cNvSpPr txBox="1">
            <a:spLocks noChangeArrowheads="1"/>
          </p:cNvSpPr>
          <p:nvPr/>
        </p:nvSpPr>
        <p:spPr bwMode="auto">
          <a:xfrm>
            <a:off x="1238430" y="1594391"/>
            <a:ext cx="21570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100" dirty="0"/>
              <a:t>B=9,7 </a:t>
            </a:r>
            <a:r>
              <a:rPr lang="de-DE" altLang="en-US" sz="1100" dirty="0" err="1" smtClean="0"/>
              <a:t>mT</a:t>
            </a:r>
            <a:r>
              <a:rPr lang="de-DE" altLang="en-US" sz="1100" dirty="0" smtClean="0"/>
              <a:t>, p=3,4e-7 </a:t>
            </a:r>
            <a:r>
              <a:rPr lang="de-DE" altLang="en-US" sz="1100" dirty="0"/>
              <a:t>hPa</a:t>
            </a:r>
          </a:p>
        </p:txBody>
      </p:sp>
      <p:sp>
        <p:nvSpPr>
          <p:cNvPr id="15372" name="Textfeld 11"/>
          <p:cNvSpPr txBox="1">
            <a:spLocks noChangeArrowheads="1"/>
          </p:cNvSpPr>
          <p:nvPr/>
        </p:nvSpPr>
        <p:spPr bwMode="auto">
          <a:xfrm>
            <a:off x="5591946" y="1754359"/>
            <a:ext cx="10342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100" dirty="0"/>
              <a:t>B=11,8 </a:t>
            </a:r>
            <a:r>
              <a:rPr lang="de-DE" altLang="en-US" sz="1100" dirty="0" err="1"/>
              <a:t>mT</a:t>
            </a:r>
            <a:endParaRPr lang="de-DE" altLang="en-US" sz="1100" dirty="0"/>
          </a:p>
          <a:p>
            <a:pPr eaLnBrk="1" hangingPunct="1"/>
            <a:r>
              <a:rPr lang="de-DE" altLang="en-US" sz="1100" dirty="0"/>
              <a:t>p=1,7e-7 hPa</a:t>
            </a:r>
          </a:p>
          <a:p>
            <a:pPr eaLnBrk="1" hangingPunct="1"/>
            <a:r>
              <a:rPr lang="de-DE" altLang="en-US" sz="1100" dirty="0" err="1">
                <a:latin typeface="Symbol" panose="05050102010706020507" pitchFamily="18" charset="2"/>
              </a:rPr>
              <a:t>D</a:t>
            </a:r>
            <a:r>
              <a:rPr lang="de-DE" altLang="en-US" sz="1100" dirty="0" err="1"/>
              <a:t>t</a:t>
            </a:r>
            <a:r>
              <a:rPr lang="de-DE" altLang="en-US" sz="1100" dirty="0"/>
              <a:t>=120 s</a:t>
            </a:r>
          </a:p>
        </p:txBody>
      </p:sp>
      <p:sp>
        <p:nvSpPr>
          <p:cNvPr id="15373" name="Textfeld 12"/>
          <p:cNvSpPr txBox="1">
            <a:spLocks noChangeArrowheads="1"/>
          </p:cNvSpPr>
          <p:nvPr/>
        </p:nvSpPr>
        <p:spPr bwMode="auto">
          <a:xfrm>
            <a:off x="7324209" y="4155339"/>
            <a:ext cx="103425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200" dirty="0">
                <a:latin typeface="Symbol" panose="05050102010706020507" pitchFamily="18" charset="2"/>
              </a:rPr>
              <a:t>F</a:t>
            </a:r>
            <a:r>
              <a:rPr lang="de-DE" altLang="en-US" sz="1100" dirty="0">
                <a:latin typeface="Symbol" panose="05050102010706020507" pitchFamily="18" charset="2"/>
              </a:rPr>
              <a:t>=</a:t>
            </a:r>
            <a:r>
              <a:rPr lang="de-DE" altLang="en-US" sz="1100" dirty="0"/>
              <a:t>22 kV</a:t>
            </a:r>
          </a:p>
          <a:p>
            <a:pPr eaLnBrk="1" hangingPunct="1"/>
            <a:r>
              <a:rPr lang="de-DE" altLang="en-US" sz="1100" dirty="0"/>
              <a:t>p=5,1e-7 hPa</a:t>
            </a:r>
          </a:p>
          <a:p>
            <a:pPr eaLnBrk="1" hangingPunct="1"/>
            <a:r>
              <a:rPr lang="de-DE" altLang="en-US" sz="1100" dirty="0" err="1">
                <a:latin typeface="Symbol" panose="05050102010706020507" pitchFamily="18" charset="2"/>
              </a:rPr>
              <a:t>D</a:t>
            </a:r>
            <a:r>
              <a:rPr lang="de-DE" altLang="en-US" sz="1100" dirty="0" err="1"/>
              <a:t>t</a:t>
            </a:r>
            <a:r>
              <a:rPr lang="de-DE" altLang="en-US" sz="1100" dirty="0"/>
              <a:t>=300 s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0" y="532496"/>
            <a:ext cx="9143999" cy="321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en-US" sz="2100" b="1" dirty="0">
                <a:latin typeface="Arial" pitchFamily="34" charset="0"/>
                <a:cs typeface="Arial" pitchFamily="34" charset="0"/>
              </a:rPr>
              <a:t>X-Ray </a:t>
            </a:r>
            <a:r>
              <a:rPr lang="de-DE" altLang="en-US" sz="2100" b="1" dirty="0" err="1">
                <a:latin typeface="Arial" pitchFamily="34" charset="0"/>
                <a:cs typeface="Arial" pitchFamily="34" charset="0"/>
              </a:rPr>
              <a:t>Spectroscopy</a:t>
            </a:r>
            <a:r>
              <a:rPr lang="de-DE" altLang="en-US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en-US" sz="2100" b="1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de-DE" altLang="en-US" sz="2100" b="1" dirty="0">
                <a:latin typeface="Arial" pitchFamily="34" charset="0"/>
                <a:cs typeface="Arial" pitchFamily="34" charset="0"/>
              </a:rPr>
              <a:t> Investigation </a:t>
            </a:r>
            <a:r>
              <a:rPr lang="de-DE" altLang="en-US" sz="2100" b="1" dirty="0" err="1">
                <a:latin typeface="Arial" pitchFamily="34" charset="0"/>
                <a:cs typeface="Arial" pitchFamily="34" charset="0"/>
              </a:rPr>
              <a:t>of</a:t>
            </a:r>
            <a:r>
              <a:rPr lang="de-DE" altLang="en-US" sz="21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en-US" sz="2100" b="1" dirty="0" err="1">
                <a:latin typeface="Arial" pitchFamily="34" charset="0"/>
                <a:cs typeface="Arial" pitchFamily="34" charset="0"/>
              </a:rPr>
              <a:t>Electron</a:t>
            </a:r>
            <a:r>
              <a:rPr lang="de-DE" altLang="en-US" sz="2100" b="1" dirty="0">
                <a:latin typeface="Arial" pitchFamily="34" charset="0"/>
                <a:cs typeface="Arial" pitchFamily="34" charset="0"/>
              </a:rPr>
              <a:t> Loss </a:t>
            </a:r>
            <a:r>
              <a:rPr lang="de-DE" altLang="en-US" sz="2100" b="1" dirty="0" err="1">
                <a:latin typeface="Arial" pitchFamily="34" charset="0"/>
                <a:cs typeface="Arial" pitchFamily="34" charset="0"/>
              </a:rPr>
              <a:t>Characteristics</a:t>
            </a:r>
            <a:endParaRPr lang="de-DE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3850" y="4936572"/>
            <a:ext cx="3626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Some</a:t>
            </a:r>
            <a:r>
              <a:rPr lang="de-DE" sz="1600" dirty="0" smtClean="0"/>
              <a:t> </a:t>
            </a:r>
            <a:r>
              <a:rPr lang="de-DE" sz="1600" dirty="0" err="1" smtClean="0"/>
              <a:t>electrons</a:t>
            </a:r>
            <a:r>
              <a:rPr lang="de-DE" sz="1600" dirty="0" smtClean="0"/>
              <a:t> </a:t>
            </a:r>
            <a:r>
              <a:rPr lang="de-DE" sz="1600" dirty="0" err="1" smtClean="0"/>
              <a:t>have</a:t>
            </a:r>
            <a:r>
              <a:rPr lang="de-DE" sz="1600" dirty="0" smtClean="0"/>
              <a:t> </a:t>
            </a:r>
            <a:r>
              <a:rPr lang="de-DE" sz="1600" dirty="0" err="1" smtClean="0"/>
              <a:t>higher</a:t>
            </a:r>
            <a:r>
              <a:rPr lang="de-DE" sz="1600" dirty="0" smtClean="0"/>
              <a:t> energy </a:t>
            </a:r>
            <a:r>
              <a:rPr lang="de-DE" sz="1600" dirty="0" err="1" smtClean="0"/>
              <a:t>as</a:t>
            </a:r>
            <a:r>
              <a:rPr lang="de-DE" sz="1600" dirty="0" smtClean="0"/>
              <a:t> </a:t>
            </a:r>
            <a:r>
              <a:rPr lang="de-DE" sz="1600" dirty="0" err="1" smtClean="0"/>
              <a:t>expected</a:t>
            </a:r>
            <a:r>
              <a:rPr lang="de-DE" sz="1600" dirty="0" smtClean="0"/>
              <a:t> </a:t>
            </a:r>
            <a:r>
              <a:rPr lang="de-DE" sz="1600" dirty="0" smtClean="0">
                <a:sym typeface="Wingdings" panose="05000000000000000000" pitchFamily="2" charset="2"/>
              </a:rPr>
              <a:t> Plasma </a:t>
            </a:r>
            <a:r>
              <a:rPr lang="de-DE" sz="1600" dirty="0" err="1" smtClean="0">
                <a:sym typeface="Wingdings" panose="05000000000000000000" pitchFamily="2" charset="2"/>
              </a:rPr>
              <a:t>instabilities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420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805" y="1446247"/>
            <a:ext cx="3975299" cy="258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91" y="3973710"/>
            <a:ext cx="3052225" cy="227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3" y="1304915"/>
            <a:ext cx="2860262" cy="224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feld 6"/>
          <p:cNvSpPr txBox="1">
            <a:spLocks noChangeArrowheads="1"/>
          </p:cNvSpPr>
          <p:nvPr/>
        </p:nvSpPr>
        <p:spPr bwMode="auto">
          <a:xfrm>
            <a:off x="901576" y="1093442"/>
            <a:ext cx="22853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b="1" dirty="0" err="1">
                <a:latin typeface="+mn-lt"/>
              </a:rPr>
              <a:t>Measured</a:t>
            </a:r>
            <a:r>
              <a:rPr lang="de-DE" altLang="en-US" b="1" dirty="0">
                <a:latin typeface="+mn-lt"/>
              </a:rPr>
              <a:t> Ion </a:t>
            </a:r>
            <a:r>
              <a:rPr lang="de-DE" altLang="en-US" b="1" dirty="0" err="1">
                <a:latin typeface="+mn-lt"/>
              </a:rPr>
              <a:t>Current</a:t>
            </a:r>
            <a:endParaRPr lang="de-DE" altLang="en-US" b="1" dirty="0">
              <a:latin typeface="+mn-lt"/>
            </a:endParaRPr>
          </a:p>
        </p:txBody>
      </p:sp>
      <p:sp>
        <p:nvSpPr>
          <p:cNvPr id="12295" name="Textfeld 7"/>
          <p:cNvSpPr txBox="1">
            <a:spLocks noChangeArrowheads="1"/>
          </p:cNvSpPr>
          <p:nvPr/>
        </p:nvSpPr>
        <p:spPr bwMode="auto">
          <a:xfrm>
            <a:off x="749179" y="3518832"/>
            <a:ext cx="26149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n-US" b="1" dirty="0" err="1">
                <a:latin typeface="+mn-lt"/>
              </a:rPr>
              <a:t>Measured</a:t>
            </a:r>
            <a:r>
              <a:rPr lang="de-DE" altLang="en-US" b="1" dirty="0">
                <a:latin typeface="+mn-lt"/>
              </a:rPr>
              <a:t> </a:t>
            </a:r>
            <a:r>
              <a:rPr lang="de-DE" altLang="en-US" b="1" dirty="0" err="1" smtClean="0">
                <a:latin typeface="+mn-lt"/>
              </a:rPr>
              <a:t>Intensity</a:t>
            </a:r>
            <a:r>
              <a:rPr lang="de-DE" altLang="en-US" b="1" dirty="0" smtClean="0">
                <a:latin typeface="+mn-lt"/>
              </a:rPr>
              <a:t> </a:t>
            </a:r>
            <a:r>
              <a:rPr lang="de-DE" altLang="en-US" b="1" dirty="0" err="1" smtClean="0">
                <a:latin typeface="+mn-lt"/>
              </a:rPr>
              <a:t>of</a:t>
            </a:r>
            <a:r>
              <a:rPr lang="de-DE" altLang="en-US" b="1" dirty="0" smtClean="0">
                <a:latin typeface="+mn-lt"/>
              </a:rPr>
              <a:t> </a:t>
            </a:r>
          </a:p>
          <a:p>
            <a:pPr algn="ctr" eaLnBrk="1" hangingPunct="1"/>
            <a:r>
              <a:rPr lang="de-DE" altLang="en-US" b="1" dirty="0" smtClean="0">
                <a:latin typeface="+mn-lt"/>
              </a:rPr>
              <a:t>Light </a:t>
            </a:r>
            <a:r>
              <a:rPr lang="de-DE" altLang="en-US" b="1" dirty="0" err="1" smtClean="0">
                <a:latin typeface="+mn-lt"/>
              </a:rPr>
              <a:t>Density</a:t>
            </a:r>
            <a:r>
              <a:rPr lang="de-DE" altLang="en-US" b="1" dirty="0" smtClean="0">
                <a:latin typeface="+mn-lt"/>
              </a:rPr>
              <a:t> Distribution</a:t>
            </a:r>
            <a:endParaRPr lang="de-DE" altLang="en-US" b="1" dirty="0">
              <a:latin typeface="+mn-lt"/>
            </a:endParaRPr>
          </a:p>
        </p:txBody>
      </p:sp>
      <p:sp>
        <p:nvSpPr>
          <p:cNvPr id="12296" name="Textfeld 8"/>
          <p:cNvSpPr txBox="1">
            <a:spLocks noChangeArrowheads="1"/>
          </p:cNvSpPr>
          <p:nvPr/>
        </p:nvSpPr>
        <p:spPr bwMode="auto">
          <a:xfrm>
            <a:off x="3989677" y="1068009"/>
            <a:ext cx="44785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b="1" dirty="0" smtClean="0">
                <a:latin typeface="+mn-lt"/>
              </a:rPr>
              <a:t>Time-</a:t>
            </a:r>
            <a:r>
              <a:rPr lang="de-DE" altLang="en-US" b="1" dirty="0" err="1" smtClean="0">
                <a:latin typeface="+mn-lt"/>
              </a:rPr>
              <a:t>Resolved</a:t>
            </a:r>
            <a:r>
              <a:rPr lang="de-DE" altLang="en-US" b="1" dirty="0" smtClean="0"/>
              <a:t> </a:t>
            </a:r>
            <a:r>
              <a:rPr lang="de-DE" altLang="en-US" b="1" dirty="0">
                <a:latin typeface="+mn-lt"/>
              </a:rPr>
              <a:t>Measurement </a:t>
            </a:r>
            <a:r>
              <a:rPr lang="de-DE" altLang="en-US" b="1" dirty="0" err="1">
                <a:latin typeface="+mn-lt"/>
              </a:rPr>
              <a:t>of</a:t>
            </a:r>
            <a:r>
              <a:rPr lang="de-DE" altLang="en-US" b="1" dirty="0">
                <a:latin typeface="+mn-lt"/>
              </a:rPr>
              <a:t> an </a:t>
            </a:r>
            <a:r>
              <a:rPr lang="de-DE" altLang="en-US" b="1" dirty="0" err="1">
                <a:latin typeface="+mn-lt"/>
              </a:rPr>
              <a:t>Instabilty</a:t>
            </a:r>
            <a:endParaRPr lang="de-DE" altLang="en-US" b="1" dirty="0">
              <a:latin typeface="+mn-lt"/>
            </a:endParaRPr>
          </a:p>
        </p:txBody>
      </p:sp>
      <p:sp>
        <p:nvSpPr>
          <p:cNvPr id="12298" name="Textfeld 11"/>
          <p:cNvSpPr txBox="1">
            <a:spLocks noChangeArrowheads="1"/>
          </p:cNvSpPr>
          <p:nvPr/>
        </p:nvSpPr>
        <p:spPr bwMode="auto">
          <a:xfrm>
            <a:off x="3579476" y="5594985"/>
            <a:ext cx="5448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de-DE" altLang="en-US" dirty="0" err="1">
                <a:latin typeface="+mn-lt"/>
              </a:rPr>
              <a:t>Arising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instability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seems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to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be</a:t>
            </a:r>
            <a:r>
              <a:rPr lang="de-DE" altLang="en-US" dirty="0">
                <a:latin typeface="+mn-lt"/>
              </a:rPr>
              <a:t> a </a:t>
            </a:r>
            <a:r>
              <a:rPr lang="de-DE" altLang="en-US" dirty="0" err="1">
                <a:latin typeface="+mn-lt"/>
              </a:rPr>
              <a:t>result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of</a:t>
            </a:r>
            <a:r>
              <a:rPr lang="de-DE" altLang="en-US" dirty="0">
                <a:latin typeface="+mn-lt"/>
              </a:rPr>
              <a:t> a </a:t>
            </a:r>
            <a:r>
              <a:rPr lang="de-DE" altLang="en-US" dirty="0" err="1" smtClean="0">
                <a:latin typeface="+mn-lt"/>
              </a:rPr>
              <a:t>difference</a:t>
            </a:r>
            <a:r>
              <a:rPr lang="de-DE" altLang="en-US" dirty="0" smtClean="0">
                <a:latin typeface="+mn-lt"/>
              </a:rPr>
              <a:t> in </a:t>
            </a:r>
            <a:r>
              <a:rPr lang="de-DE" altLang="en-US" dirty="0" err="1">
                <a:latin typeface="+mn-lt"/>
              </a:rPr>
              <a:t>the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local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electron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density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distribution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and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the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 smtClean="0">
                <a:latin typeface="+mn-lt"/>
              </a:rPr>
              <a:t>electron</a:t>
            </a:r>
            <a:r>
              <a:rPr lang="de-DE" altLang="en-US" dirty="0" smtClean="0">
                <a:latin typeface="+mn-lt"/>
              </a:rPr>
              <a:t> </a:t>
            </a:r>
            <a:r>
              <a:rPr lang="de-DE" altLang="en-US" dirty="0" err="1" smtClean="0">
                <a:latin typeface="+mn-lt"/>
              </a:rPr>
              <a:t>temperature</a:t>
            </a:r>
            <a:r>
              <a:rPr lang="de-DE" altLang="en-US" dirty="0" smtClean="0">
                <a:latin typeface="+mn-lt"/>
              </a:rPr>
              <a:t> </a:t>
            </a:r>
            <a:r>
              <a:rPr lang="de-DE" altLang="en-US" dirty="0">
                <a:latin typeface="+mn-lt"/>
              </a:rPr>
              <a:t>in </a:t>
            </a:r>
            <a:r>
              <a:rPr lang="de-DE" altLang="en-US" dirty="0" err="1">
                <a:latin typeface="+mn-lt"/>
              </a:rPr>
              <a:t>transverse</a:t>
            </a:r>
            <a:r>
              <a:rPr lang="de-DE" altLang="en-US" dirty="0">
                <a:latin typeface="+mn-lt"/>
              </a:rPr>
              <a:t> </a:t>
            </a:r>
            <a:r>
              <a:rPr lang="de-DE" altLang="en-US" dirty="0" err="1">
                <a:latin typeface="+mn-lt"/>
              </a:rPr>
              <a:t>and</a:t>
            </a:r>
            <a:r>
              <a:rPr lang="de-DE" altLang="en-US" dirty="0">
                <a:latin typeface="+mn-lt"/>
              </a:rPr>
              <a:t> longitudinal </a:t>
            </a:r>
            <a:r>
              <a:rPr lang="de-DE" altLang="en-US" dirty="0" err="1">
                <a:latin typeface="+mn-lt"/>
              </a:rPr>
              <a:t>direction</a:t>
            </a:r>
            <a:r>
              <a:rPr lang="de-DE" altLang="en-US" dirty="0">
                <a:latin typeface="+mn-lt"/>
              </a:rPr>
              <a:t>.</a:t>
            </a:r>
          </a:p>
        </p:txBody>
      </p:sp>
      <p:sp>
        <p:nvSpPr>
          <p:cNvPr id="12300" name="Textfeld 13"/>
          <p:cNvSpPr txBox="1">
            <a:spLocks noChangeArrowheads="1"/>
          </p:cNvSpPr>
          <p:nvPr/>
        </p:nvSpPr>
        <p:spPr bwMode="auto">
          <a:xfrm>
            <a:off x="3401518" y="4524733"/>
            <a:ext cx="116730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000" dirty="0">
                <a:latin typeface="Symbol" panose="05050102010706020507" pitchFamily="18" charset="2"/>
              </a:rPr>
              <a:t>F</a:t>
            </a:r>
            <a:r>
              <a:rPr lang="de-DE" altLang="en-US" sz="1000" dirty="0"/>
              <a:t>=3400V</a:t>
            </a:r>
          </a:p>
          <a:p>
            <a:pPr eaLnBrk="1" hangingPunct="1"/>
            <a:r>
              <a:rPr lang="de-DE" altLang="en-US" sz="1000" dirty="0"/>
              <a:t>B=12 </a:t>
            </a:r>
            <a:r>
              <a:rPr lang="de-DE" altLang="en-US" sz="1000" dirty="0" err="1"/>
              <a:t>mT</a:t>
            </a:r>
            <a:endParaRPr lang="de-DE" altLang="en-US" sz="1000" dirty="0"/>
          </a:p>
          <a:p>
            <a:pPr eaLnBrk="1" hangingPunct="1"/>
            <a:r>
              <a:rPr lang="de-DE" altLang="en-US" sz="1000" dirty="0"/>
              <a:t>p=7,9-4 hPa (He)</a:t>
            </a:r>
          </a:p>
          <a:p>
            <a:pPr eaLnBrk="1" hangingPunct="1"/>
            <a:r>
              <a:rPr lang="de-DE" altLang="en-US" sz="800" dirty="0"/>
              <a:t>Datei: 18072011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51357" y="532486"/>
            <a:ext cx="8619507" cy="465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en-US" sz="2400" b="1" dirty="0">
                <a:latin typeface="Arial" pitchFamily="34" charset="0"/>
                <a:cs typeface="Arial" pitchFamily="34" charset="0"/>
              </a:rPr>
              <a:t>Time-</a:t>
            </a:r>
            <a:r>
              <a:rPr lang="de-DE" altLang="en-US" sz="2400" b="1" dirty="0" err="1">
                <a:latin typeface="Arial" pitchFamily="34" charset="0"/>
                <a:cs typeface="Arial" pitchFamily="34" charset="0"/>
              </a:rPr>
              <a:t>Resolved</a:t>
            </a:r>
            <a:r>
              <a:rPr lang="de-DE" alt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en-US" sz="2400" b="1" dirty="0" err="1">
                <a:latin typeface="Arial" pitchFamily="34" charset="0"/>
                <a:cs typeface="Arial" pitchFamily="34" charset="0"/>
              </a:rPr>
              <a:t>Measurements</a:t>
            </a:r>
            <a:r>
              <a:rPr lang="de-DE" alt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en-US" sz="2400" b="1" dirty="0" err="1">
                <a:latin typeface="Arial" pitchFamily="34" charset="0"/>
                <a:cs typeface="Arial" pitchFamily="34" charset="0"/>
              </a:rPr>
              <a:t>of</a:t>
            </a:r>
            <a:r>
              <a:rPr lang="de-DE" altLang="en-US" sz="2400" b="1" dirty="0">
                <a:latin typeface="Arial" pitchFamily="34" charset="0"/>
                <a:cs typeface="Arial" pitchFamily="34" charset="0"/>
              </a:rPr>
              <a:t> E-Cloud </a:t>
            </a:r>
            <a:r>
              <a:rPr lang="de-DE" altLang="en-US" sz="2400" b="1" dirty="0" err="1">
                <a:latin typeface="Arial" pitchFamily="34" charset="0"/>
                <a:cs typeface="Arial" pitchFamily="34" charset="0"/>
              </a:rPr>
              <a:t>Instabilities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74945" y="4249833"/>
            <a:ext cx="218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 smtClean="0"/>
              <a:t>Diacotron-instability</a:t>
            </a:r>
            <a:endParaRPr lang="de-DE" sz="1600" dirty="0"/>
          </a:p>
        </p:txBody>
      </p:sp>
      <p:pic>
        <p:nvPicPr>
          <p:cNvPr id="4" name="Diocotro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957845" y="4194827"/>
            <a:ext cx="1271099" cy="128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2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/>
          <p:cNvSpPr/>
          <p:nvPr/>
        </p:nvSpPr>
        <p:spPr>
          <a:xfrm>
            <a:off x="0" y="522514"/>
            <a:ext cx="9144000" cy="6335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4007" y="4510805"/>
            <a:ext cx="3012407" cy="221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0805" y="4644008"/>
            <a:ext cx="2799989" cy="212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70" y="1699207"/>
            <a:ext cx="2808315" cy="258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1606" y="1735206"/>
            <a:ext cx="2434595" cy="237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70271" y="1154088"/>
            <a:ext cx="8573357" cy="36595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de-DE" sz="1800" b="1" dirty="0" err="1" smtClean="0"/>
              <a:t>Shaping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of</a:t>
            </a:r>
            <a:r>
              <a:rPr lang="de-DE" sz="1800" b="1" dirty="0" smtClean="0"/>
              <a:t> Phase Space Distribution </a:t>
            </a:r>
            <a:r>
              <a:rPr lang="de-DE" sz="1800" b="1" dirty="0" err="1" smtClean="0"/>
              <a:t>by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Stably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Confined</a:t>
            </a:r>
            <a:r>
              <a:rPr lang="de-DE" sz="1800" b="1" dirty="0" smtClean="0"/>
              <a:t> E-Clouds</a:t>
            </a:r>
            <a:endParaRPr lang="de-DE" sz="1800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536182" y="529190"/>
            <a:ext cx="8065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Ion Beam Transport </a:t>
            </a:r>
            <a:r>
              <a:rPr lang="de-DE" sz="2000" b="1" dirty="0" err="1" smtClean="0"/>
              <a:t>and</a:t>
            </a:r>
            <a:r>
              <a:rPr lang="de-DE" sz="2000" b="1" dirty="0" smtClean="0"/>
              <a:t> Space Charge </a:t>
            </a:r>
            <a:r>
              <a:rPr lang="de-DE" sz="2000" b="1" dirty="0" err="1" smtClean="0"/>
              <a:t>Compensation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Strategies</a:t>
            </a:r>
            <a:endParaRPr lang="de-DE" sz="2000" b="1" dirty="0"/>
          </a:p>
        </p:txBody>
      </p:sp>
      <p:sp>
        <p:nvSpPr>
          <p:cNvPr id="26" name="Rechteck 25"/>
          <p:cNvSpPr/>
          <p:nvPr/>
        </p:nvSpPr>
        <p:spPr>
          <a:xfrm>
            <a:off x="3923928" y="1700808"/>
            <a:ext cx="1440160" cy="23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measurement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35896" y="3286732"/>
            <a:ext cx="4644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latin typeface="Symbol" pitchFamily="18" charset="2"/>
              </a:rPr>
              <a:t>F</a:t>
            </a:r>
            <a:r>
              <a:rPr lang="de-DE" sz="1200" baseline="-25000" dirty="0"/>
              <a:t>A</a:t>
            </a:r>
            <a:r>
              <a:rPr lang="de-DE" sz="1200" dirty="0"/>
              <a:t>= 9.8 </a:t>
            </a:r>
            <a:r>
              <a:rPr lang="de-DE" sz="1200" dirty="0" err="1"/>
              <a:t>kV</a:t>
            </a:r>
            <a:endParaRPr lang="de-DE" sz="1200" dirty="0"/>
          </a:p>
          <a:p>
            <a:r>
              <a:rPr lang="de-DE" sz="1200" dirty="0" err="1"/>
              <a:t>B</a:t>
            </a:r>
            <a:r>
              <a:rPr lang="de-DE" sz="1200" baseline="-25000" dirty="0" err="1"/>
              <a:t>z</a:t>
            </a:r>
            <a:r>
              <a:rPr lang="de-DE" sz="1200" dirty="0"/>
              <a:t>= 10.8 </a:t>
            </a:r>
            <a:r>
              <a:rPr lang="de-DE" sz="1200" dirty="0" err="1"/>
              <a:t>mT</a:t>
            </a:r>
            <a:endParaRPr lang="de-DE" sz="1200" dirty="0"/>
          </a:p>
          <a:p>
            <a:r>
              <a:rPr lang="de-DE" sz="1200" dirty="0" err="1">
                <a:latin typeface="Symbol" pitchFamily="18" charset="2"/>
              </a:rPr>
              <a:t>e</a:t>
            </a:r>
            <a:r>
              <a:rPr lang="de-DE" sz="1200" baseline="-25000" dirty="0" err="1"/>
              <a:t>rms,n</a:t>
            </a:r>
            <a:r>
              <a:rPr lang="de-DE" sz="1200" dirty="0"/>
              <a:t>= 0.236 </a:t>
            </a:r>
            <a:r>
              <a:rPr lang="de-DE" sz="1200" dirty="0">
                <a:latin typeface="Symbol" pitchFamily="18" charset="2"/>
              </a:rPr>
              <a:t>p </a:t>
            </a:r>
            <a:r>
              <a:rPr lang="de-DE" sz="1200" dirty="0"/>
              <a:t>mm </a:t>
            </a:r>
            <a:r>
              <a:rPr lang="de-DE" sz="1200" dirty="0" err="1"/>
              <a:t>mrad</a:t>
            </a:r>
            <a:endParaRPr lang="de-DE" sz="1200" dirty="0"/>
          </a:p>
        </p:txBody>
      </p:sp>
      <p:sp>
        <p:nvSpPr>
          <p:cNvPr id="32" name="Textfeld 31"/>
          <p:cNvSpPr txBox="1"/>
          <p:nvPr/>
        </p:nvSpPr>
        <p:spPr>
          <a:xfrm>
            <a:off x="3527629" y="4149087"/>
            <a:ext cx="2124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 err="1"/>
              <a:t>measured</a:t>
            </a:r>
            <a:r>
              <a:rPr lang="de-DE" sz="1600" dirty="0"/>
              <a:t> </a:t>
            </a:r>
            <a:r>
              <a:rPr lang="de-DE" sz="1600" dirty="0" err="1"/>
              <a:t>light</a:t>
            </a:r>
            <a:r>
              <a:rPr lang="de-DE" sz="1600" dirty="0"/>
              <a:t> </a:t>
            </a:r>
            <a:r>
              <a:rPr lang="de-DE" sz="1600" dirty="0" err="1"/>
              <a:t>density</a:t>
            </a:r>
            <a:r>
              <a:rPr lang="de-DE" sz="1600" dirty="0"/>
              <a:t> </a:t>
            </a:r>
          </a:p>
          <a:p>
            <a:pPr algn="ctr"/>
            <a:r>
              <a:rPr lang="de-DE" sz="1600" dirty="0" err="1"/>
              <a:t>distribution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3635896" y="5919670"/>
            <a:ext cx="4644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Symbol" pitchFamily="18" charset="2"/>
              </a:rPr>
              <a:t>F</a:t>
            </a:r>
            <a:r>
              <a:rPr lang="de-DE" sz="1200" baseline="-25000" dirty="0">
                <a:solidFill>
                  <a:schemeClr val="bg1"/>
                </a:solidFill>
              </a:rPr>
              <a:t>A</a:t>
            </a:r>
            <a:r>
              <a:rPr lang="de-DE" sz="1200" dirty="0">
                <a:solidFill>
                  <a:schemeClr val="bg1"/>
                </a:solidFill>
              </a:rPr>
              <a:t>= 9.8 </a:t>
            </a:r>
            <a:r>
              <a:rPr lang="de-DE" sz="1200" dirty="0" err="1">
                <a:solidFill>
                  <a:schemeClr val="bg1"/>
                </a:solidFill>
              </a:rPr>
              <a:t>kV</a:t>
            </a:r>
            <a:endParaRPr lang="de-DE" sz="1200" dirty="0">
              <a:solidFill>
                <a:schemeClr val="bg1"/>
              </a:solidFill>
            </a:endParaRPr>
          </a:p>
          <a:p>
            <a:r>
              <a:rPr lang="de-DE" sz="1200" dirty="0" err="1">
                <a:solidFill>
                  <a:schemeClr val="bg1"/>
                </a:solidFill>
              </a:rPr>
              <a:t>B</a:t>
            </a:r>
            <a:r>
              <a:rPr lang="de-DE" sz="1200" baseline="-25000" dirty="0" err="1">
                <a:solidFill>
                  <a:schemeClr val="bg1"/>
                </a:solidFill>
              </a:rPr>
              <a:t>z</a:t>
            </a:r>
            <a:r>
              <a:rPr lang="de-DE" sz="1200" dirty="0">
                <a:solidFill>
                  <a:schemeClr val="bg1"/>
                </a:solidFill>
              </a:rPr>
              <a:t>=10.8mT</a:t>
            </a:r>
          </a:p>
        </p:txBody>
      </p:sp>
      <p:sp>
        <p:nvSpPr>
          <p:cNvPr id="15" name="Rechteck 14"/>
          <p:cNvSpPr/>
          <p:nvPr/>
        </p:nvSpPr>
        <p:spPr>
          <a:xfrm>
            <a:off x="2915816" y="1628800"/>
            <a:ext cx="6120680" cy="51125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6660233" y="4149087"/>
            <a:ext cx="2124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 err="1"/>
              <a:t>measured</a:t>
            </a:r>
            <a:r>
              <a:rPr lang="de-DE" sz="1600" dirty="0"/>
              <a:t> </a:t>
            </a:r>
            <a:r>
              <a:rPr lang="de-DE" sz="1600" dirty="0" err="1"/>
              <a:t>light</a:t>
            </a:r>
            <a:r>
              <a:rPr lang="de-DE" sz="1600" dirty="0"/>
              <a:t> </a:t>
            </a:r>
            <a:r>
              <a:rPr lang="de-DE" sz="1600" dirty="0" err="1"/>
              <a:t>density</a:t>
            </a:r>
            <a:r>
              <a:rPr lang="de-DE" sz="1600" dirty="0"/>
              <a:t> </a:t>
            </a:r>
          </a:p>
          <a:p>
            <a:pPr algn="ctr"/>
            <a:r>
              <a:rPr lang="de-DE" sz="1600" dirty="0" err="1"/>
              <a:t>distribution</a:t>
            </a:r>
            <a:r>
              <a:rPr lang="de-DE" sz="1600" dirty="0"/>
              <a:t> </a:t>
            </a:r>
            <a:r>
              <a:rPr lang="de-DE" sz="1600" dirty="0" err="1"/>
              <a:t>profile</a:t>
            </a:r>
            <a:endParaRPr lang="de-DE" sz="1600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2150" y="1927871"/>
            <a:ext cx="2218545" cy="217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hteck 22"/>
          <p:cNvSpPr/>
          <p:nvPr/>
        </p:nvSpPr>
        <p:spPr>
          <a:xfrm>
            <a:off x="803076" y="1712683"/>
            <a:ext cx="1440160" cy="23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measurement</a:t>
            </a:r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7019" y="5168555"/>
            <a:ext cx="2076793" cy="148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feld 26"/>
          <p:cNvSpPr txBox="1"/>
          <p:nvPr/>
        </p:nvSpPr>
        <p:spPr>
          <a:xfrm>
            <a:off x="587052" y="4267079"/>
            <a:ext cx="1722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Symbol" pitchFamily="18" charset="2"/>
              </a:rPr>
              <a:t>e</a:t>
            </a:r>
            <a:r>
              <a:rPr lang="de-DE" sz="1200" baseline="-25000" dirty="0" err="1"/>
              <a:t>rms,n</a:t>
            </a:r>
            <a:r>
              <a:rPr lang="de-DE" sz="1200" dirty="0"/>
              <a:t>= 0.170 </a:t>
            </a:r>
            <a:r>
              <a:rPr lang="de-DE" sz="1200" dirty="0">
                <a:latin typeface="Symbol" pitchFamily="18" charset="2"/>
              </a:rPr>
              <a:t>p </a:t>
            </a:r>
            <a:r>
              <a:rPr lang="de-DE" sz="1200" dirty="0"/>
              <a:t>mm </a:t>
            </a:r>
            <a:r>
              <a:rPr lang="de-DE" sz="1200" dirty="0" err="1"/>
              <a:t>mrad</a:t>
            </a:r>
            <a:endParaRPr lang="de-DE" sz="1200" dirty="0"/>
          </a:p>
          <a:p>
            <a:endParaRPr lang="de-DE" sz="1200" dirty="0"/>
          </a:p>
        </p:txBody>
      </p:sp>
      <p:sp>
        <p:nvSpPr>
          <p:cNvPr id="29" name="Textfeld 28"/>
          <p:cNvSpPr txBox="1"/>
          <p:nvPr/>
        </p:nvSpPr>
        <p:spPr>
          <a:xfrm>
            <a:off x="371028" y="4627119"/>
            <a:ext cx="2192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 err="1"/>
              <a:t>measured</a:t>
            </a:r>
            <a:r>
              <a:rPr lang="de-DE" sz="1600" dirty="0"/>
              <a:t> beam </a:t>
            </a:r>
            <a:r>
              <a:rPr lang="de-DE" sz="1600" dirty="0" err="1"/>
              <a:t>current</a:t>
            </a:r>
            <a:endParaRPr lang="de-DE" sz="1600" dirty="0"/>
          </a:p>
          <a:p>
            <a:pPr algn="ctr"/>
            <a:r>
              <a:rPr lang="de-DE" sz="1600" dirty="0" err="1"/>
              <a:t>profile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155004" y="1638796"/>
            <a:ext cx="2552569" cy="5106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6576784" y="1692104"/>
            <a:ext cx="2192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 err="1"/>
              <a:t>measured</a:t>
            </a:r>
            <a:r>
              <a:rPr lang="de-DE" sz="1600" dirty="0"/>
              <a:t> beam </a:t>
            </a:r>
            <a:r>
              <a:rPr lang="de-DE" sz="1600" dirty="0" err="1"/>
              <a:t>current</a:t>
            </a:r>
            <a:endParaRPr lang="de-DE" sz="1600" dirty="0"/>
          </a:p>
          <a:p>
            <a:pPr algn="ctr"/>
            <a:r>
              <a:rPr lang="de-DE" sz="1600" dirty="0" err="1"/>
              <a:t>profile</a:t>
            </a:r>
            <a:endParaRPr lang="de-DE" sz="1600" dirty="0"/>
          </a:p>
        </p:txBody>
      </p:sp>
      <p:sp>
        <p:nvSpPr>
          <p:cNvPr id="21" name="Textfeld 20"/>
          <p:cNvSpPr txBox="1"/>
          <p:nvPr/>
        </p:nvSpPr>
        <p:spPr>
          <a:xfrm>
            <a:off x="3635904" y="1988847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</a:t>
            </a:r>
            <a:r>
              <a:rPr lang="de-DE" sz="1200" baseline="-25000" dirty="0"/>
              <a:t>B</a:t>
            </a:r>
            <a:r>
              <a:rPr lang="de-DE" sz="1200" dirty="0"/>
              <a:t>=35 mA</a:t>
            </a:r>
          </a:p>
        </p:txBody>
      </p:sp>
    </p:spTree>
    <p:extLst>
      <p:ext uri="{BB962C8B-B14F-4D97-AF65-F5344CB8AC3E}">
        <p14:creationId xmlns:p14="http://schemas.microsoft.com/office/powerpoint/2010/main" val="323950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0" y="522514"/>
            <a:ext cx="9144000" cy="6335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Picture 2" descr="W6715_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605" y="3735640"/>
            <a:ext cx="1977080" cy="148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6117" y="520773"/>
            <a:ext cx="8517248" cy="47675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de-DE" sz="2400" b="1" dirty="0" err="1" smtClean="0"/>
              <a:t>Superconducting</a:t>
            </a:r>
            <a:r>
              <a:rPr lang="de-DE" sz="2400" b="1" dirty="0" smtClean="0"/>
              <a:t> Gabor Lens </a:t>
            </a:r>
            <a:r>
              <a:rPr lang="de-DE" sz="2400" b="1" dirty="0" err="1" smtClean="0"/>
              <a:t>for</a:t>
            </a:r>
            <a:r>
              <a:rPr lang="de-DE" sz="2400" b="1" dirty="0" smtClean="0"/>
              <a:t> XHV </a:t>
            </a:r>
            <a:r>
              <a:rPr lang="de-DE" sz="2400" b="1" dirty="0" err="1" smtClean="0"/>
              <a:t>Applications</a:t>
            </a:r>
            <a:endParaRPr lang="de-DE" sz="24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201" y="3164490"/>
            <a:ext cx="4411748" cy="337273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"/>
          <a:stretch>
            <a:fillRect/>
          </a:stretch>
        </p:blipFill>
        <p:spPr>
          <a:xfrm>
            <a:off x="59379" y="1647261"/>
            <a:ext cx="3558460" cy="2863011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51304" y="999389"/>
            <a:ext cx="767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Gabor Lens </a:t>
            </a:r>
            <a:r>
              <a:rPr lang="de-DE" b="1" dirty="0" err="1"/>
              <a:t>Filling</a:t>
            </a:r>
            <a:r>
              <a:rPr lang="de-DE" b="1" dirty="0"/>
              <a:t> </a:t>
            </a:r>
            <a:r>
              <a:rPr lang="de-DE" b="1" dirty="0" err="1"/>
              <a:t>Scheme</a:t>
            </a:r>
            <a:r>
              <a:rPr lang="de-DE" b="1" dirty="0"/>
              <a:t> </a:t>
            </a:r>
            <a:r>
              <a:rPr lang="de-DE" b="1" dirty="0" err="1"/>
              <a:t>under</a:t>
            </a:r>
            <a:r>
              <a:rPr lang="de-DE" b="1" dirty="0"/>
              <a:t> XHV - </a:t>
            </a:r>
            <a:r>
              <a:rPr lang="de-DE" b="1" dirty="0" err="1"/>
              <a:t>Conditions</a:t>
            </a:r>
            <a:endParaRPr lang="de-DE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1187631" y="5250690"/>
            <a:ext cx="1260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chemeClr val="accent2">
                    <a:lumMod val="75000"/>
                  </a:schemeClr>
                </a:solidFill>
              </a:rPr>
              <a:t>Ion Beam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176914" y="6463709"/>
            <a:ext cx="2615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chemeClr val="accent1">
                    <a:lumMod val="50000"/>
                  </a:schemeClr>
                </a:solidFill>
              </a:rPr>
              <a:t>SC – </a:t>
            </a:r>
            <a:r>
              <a:rPr lang="de-DE" sz="1600" b="1" dirty="0" err="1">
                <a:solidFill>
                  <a:schemeClr val="accent1">
                    <a:lumMod val="50000"/>
                  </a:schemeClr>
                </a:solidFill>
              </a:rPr>
              <a:t>Cavity</a:t>
            </a:r>
            <a:r>
              <a:rPr lang="de-DE" sz="1600" b="1" dirty="0">
                <a:solidFill>
                  <a:schemeClr val="accent1">
                    <a:lumMod val="50000"/>
                  </a:schemeClr>
                </a:solidFill>
              </a:rPr>
              <a:t> (DTL)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3131848" y="5554663"/>
            <a:ext cx="2152671" cy="94739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rot="5400000" flipH="1" flipV="1">
            <a:off x="2849396" y="5765103"/>
            <a:ext cx="947391" cy="52651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1367487" y="5557580"/>
            <a:ext cx="947676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1721919" y="6475584"/>
            <a:ext cx="2483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C00000"/>
                </a:solidFill>
              </a:rPr>
              <a:t>SC – Gabor Lens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737959" y="1320567"/>
            <a:ext cx="4411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chemeClr val="accent1">
                    <a:lumMod val="50000"/>
                  </a:schemeClr>
                </a:solidFill>
              </a:rPr>
              <a:t>Beam </a:t>
            </a:r>
            <a:r>
              <a:rPr lang="de-DE" sz="1600" b="1" dirty="0" err="1">
                <a:solidFill>
                  <a:schemeClr val="accent1">
                    <a:lumMod val="50000"/>
                  </a:schemeClr>
                </a:solidFill>
              </a:rPr>
              <a:t>optics</a:t>
            </a:r>
            <a:r>
              <a:rPr lang="de-DE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1600" b="1" dirty="0" err="1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de-DE" sz="1600" b="1" dirty="0">
                <a:solidFill>
                  <a:schemeClr val="accent1">
                    <a:lumMod val="50000"/>
                  </a:schemeClr>
                </a:solidFill>
              </a:rPr>
              <a:t> SC LINACs</a:t>
            </a:r>
          </a:p>
          <a:p>
            <a:pPr algn="ctr"/>
            <a:r>
              <a:rPr lang="de-DE" sz="1600" dirty="0" err="1"/>
              <a:t>Reduced</a:t>
            </a:r>
            <a:r>
              <a:rPr lang="de-DE" sz="1600" dirty="0"/>
              <a:t> </a:t>
            </a:r>
            <a:r>
              <a:rPr lang="de-DE" sz="1600" dirty="0" err="1"/>
              <a:t>risk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quenching</a:t>
            </a:r>
            <a:r>
              <a:rPr lang="de-DE" sz="1600" dirty="0"/>
              <a:t> due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reduced</a:t>
            </a:r>
            <a:r>
              <a:rPr lang="de-DE" sz="1600" dirty="0"/>
              <a:t> </a:t>
            </a:r>
            <a:r>
              <a:rPr lang="de-DE" sz="1600" dirty="0" err="1"/>
              <a:t>magnetic</a:t>
            </a:r>
            <a:r>
              <a:rPr lang="de-DE" sz="1600" dirty="0"/>
              <a:t> </a:t>
            </a:r>
            <a:r>
              <a:rPr lang="de-DE" sz="1600" dirty="0" err="1"/>
              <a:t>field</a:t>
            </a:r>
            <a:r>
              <a:rPr lang="de-DE" sz="1600" dirty="0"/>
              <a:t> </a:t>
            </a:r>
            <a:r>
              <a:rPr lang="de-DE" sz="1600" dirty="0" err="1"/>
              <a:t>strength</a:t>
            </a:r>
            <a:endParaRPr lang="de-DE" sz="1600" dirty="0"/>
          </a:p>
        </p:txBody>
      </p:sp>
      <p:sp>
        <p:nvSpPr>
          <p:cNvPr id="17" name="Textfeld 16"/>
          <p:cNvSpPr txBox="1"/>
          <p:nvPr/>
        </p:nvSpPr>
        <p:spPr>
          <a:xfrm>
            <a:off x="5927612" y="2435901"/>
            <a:ext cx="2981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/>
              <a:t>Cold</a:t>
            </a:r>
            <a:r>
              <a:rPr lang="de-DE" sz="1600" b="1" dirty="0"/>
              <a:t> </a:t>
            </a:r>
            <a:r>
              <a:rPr lang="de-DE" sz="1600" b="1" dirty="0" err="1"/>
              <a:t>emitter</a:t>
            </a:r>
            <a:r>
              <a:rPr lang="de-DE" sz="1600" b="1" dirty="0"/>
              <a:t> </a:t>
            </a:r>
            <a:r>
              <a:rPr lang="de-DE" sz="1600" b="1" dirty="0" err="1"/>
              <a:t>as</a:t>
            </a:r>
            <a:r>
              <a:rPr lang="de-DE" sz="1600" b="1" dirty="0"/>
              <a:t> an e-</a:t>
            </a:r>
            <a:r>
              <a:rPr lang="de-DE" sz="1600" b="1" dirty="0" err="1"/>
              <a:t>source</a:t>
            </a:r>
            <a:endParaRPr lang="de-DE" sz="1600" b="1" dirty="0"/>
          </a:p>
        </p:txBody>
      </p:sp>
      <p:pic>
        <p:nvPicPr>
          <p:cNvPr id="27" name="Picture 5" descr="0189 - 20100308_12170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365" y="2837414"/>
            <a:ext cx="1562215" cy="12509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feld 29"/>
          <p:cNvSpPr txBox="1"/>
          <p:nvPr/>
        </p:nvSpPr>
        <p:spPr>
          <a:xfrm>
            <a:off x="7581204" y="2993437"/>
            <a:ext cx="12806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err="1" smtClean="0">
                <a:solidFill>
                  <a:schemeClr val="accent1">
                    <a:lumMod val="50000"/>
                  </a:schemeClr>
                </a:solidFill>
              </a:rPr>
              <a:t>Collaboration</a:t>
            </a:r>
            <a:r>
              <a:rPr lang="de-DE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sz="1000" b="1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de-DE" sz="1000" b="1" dirty="0" smtClean="0">
                <a:solidFill>
                  <a:schemeClr val="accent1">
                    <a:lumMod val="50000"/>
                  </a:schemeClr>
                </a:solidFill>
              </a:rPr>
              <a:t> INFN Catania </a:t>
            </a:r>
            <a:r>
              <a:rPr lang="de-DE" sz="1000" b="1" dirty="0" err="1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de-DE" sz="1000" b="1" dirty="0" smtClean="0">
                <a:solidFill>
                  <a:schemeClr val="accent1">
                    <a:lumMod val="50000"/>
                  </a:schemeClr>
                </a:solidFill>
              </a:rPr>
              <a:t> Bologna</a:t>
            </a:r>
            <a:endParaRPr lang="en-US" sz="1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97088" y="4598594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CNT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0" name="Gerade Verbindung mit Pfeil 19"/>
          <p:cNvCxnSpPr>
            <a:stCxn id="9" idx="0"/>
          </p:cNvCxnSpPr>
          <p:nvPr/>
        </p:nvCxnSpPr>
        <p:spPr>
          <a:xfrm rot="16200000" flipV="1">
            <a:off x="4572290" y="5551198"/>
            <a:ext cx="909046" cy="91597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6729620" y="5175566"/>
            <a:ext cx="24251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err="1" smtClean="0"/>
              <a:t>Courtesy</a:t>
            </a:r>
            <a:r>
              <a:rPr lang="de-DE" sz="1000" dirty="0" smtClean="0"/>
              <a:t> </a:t>
            </a:r>
            <a:r>
              <a:rPr lang="de-DE" sz="1000" dirty="0" err="1" smtClean="0"/>
              <a:t>of</a:t>
            </a:r>
            <a:r>
              <a:rPr lang="de-DE" sz="1000" dirty="0" smtClean="0"/>
              <a:t> F. </a:t>
            </a:r>
            <a:r>
              <a:rPr lang="de-DE" sz="1000" dirty="0" err="1" smtClean="0"/>
              <a:t>Odorici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1895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hteck 107"/>
          <p:cNvSpPr/>
          <p:nvPr/>
        </p:nvSpPr>
        <p:spPr>
          <a:xfrm>
            <a:off x="0" y="522514"/>
            <a:ext cx="9144000" cy="6335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1559754" y="1891677"/>
            <a:ext cx="1141571" cy="16680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hteck 68"/>
          <p:cNvSpPr/>
          <p:nvPr/>
        </p:nvSpPr>
        <p:spPr>
          <a:xfrm>
            <a:off x="1559754" y="2721322"/>
            <a:ext cx="1141571" cy="16680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hteck 69"/>
          <p:cNvSpPr/>
          <p:nvPr/>
        </p:nvSpPr>
        <p:spPr>
          <a:xfrm>
            <a:off x="1927615" y="2476212"/>
            <a:ext cx="295585" cy="204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 Box 15"/>
          <p:cNvSpPr txBox="1">
            <a:spLocks noChangeArrowheads="1"/>
          </p:cNvSpPr>
          <p:nvPr/>
        </p:nvSpPr>
        <p:spPr bwMode="auto">
          <a:xfrm>
            <a:off x="1559756" y="1556254"/>
            <a:ext cx="11501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 b="1" dirty="0">
                <a:solidFill>
                  <a:srgbClr val="006699"/>
                </a:solidFill>
              </a:rPr>
              <a:t>Gabor Lens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1409563" y="2862555"/>
            <a:ext cx="11935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Ion </a:t>
            </a:r>
            <a:r>
              <a:rPr lang="de-DE" sz="1400" b="1" dirty="0" err="1"/>
              <a:t>sources</a:t>
            </a:r>
            <a:r>
              <a:rPr lang="de-DE" sz="1400" b="1" dirty="0"/>
              <a:t> </a:t>
            </a:r>
          </a:p>
          <a:p>
            <a:pPr algn="ctr"/>
            <a:r>
              <a:rPr lang="de-DE" sz="1400" b="1" dirty="0"/>
              <a:t>&amp; </a:t>
            </a:r>
            <a:r>
              <a:rPr lang="de-DE" sz="1400" b="1" dirty="0" err="1"/>
              <a:t>LEBT‘s</a:t>
            </a:r>
            <a:endParaRPr lang="de-DE" sz="1400" b="1" dirty="0"/>
          </a:p>
        </p:txBody>
      </p:sp>
      <p:sp>
        <p:nvSpPr>
          <p:cNvPr id="73" name="Textfeld 72"/>
          <p:cNvSpPr txBox="1"/>
          <p:nvPr/>
        </p:nvSpPr>
        <p:spPr>
          <a:xfrm>
            <a:off x="1860299" y="3015852"/>
            <a:ext cx="9885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merging</a:t>
            </a:r>
            <a:endParaRPr lang="de-DE" sz="1400" b="1" dirty="0"/>
          </a:p>
        </p:txBody>
      </p:sp>
      <p:pic>
        <p:nvPicPr>
          <p:cNvPr id="74" name="Grafik 7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3398" y="1136418"/>
            <a:ext cx="6865947" cy="2220579"/>
          </a:xfrm>
          <a:prstGeom prst="rect">
            <a:avLst/>
          </a:prstGeom>
        </p:spPr>
      </p:pic>
      <p:sp>
        <p:nvSpPr>
          <p:cNvPr id="75" name="Rechteck 74"/>
          <p:cNvSpPr/>
          <p:nvPr/>
        </p:nvSpPr>
        <p:spPr>
          <a:xfrm>
            <a:off x="6836739" y="2173193"/>
            <a:ext cx="909375" cy="184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6841763" y="1776281"/>
            <a:ext cx="909375" cy="184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/>
          <p:cNvSpPr/>
          <p:nvPr/>
        </p:nvSpPr>
        <p:spPr>
          <a:xfrm>
            <a:off x="6902047" y="1868459"/>
            <a:ext cx="808892" cy="424233"/>
          </a:xfrm>
          <a:prstGeom prst="ellipse">
            <a:avLst/>
          </a:prstGeom>
          <a:solidFill>
            <a:srgbClr val="F30DB7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Textfeld 77"/>
          <p:cNvSpPr txBox="1"/>
          <p:nvPr/>
        </p:nvSpPr>
        <p:spPr>
          <a:xfrm>
            <a:off x="1033557" y="524369"/>
            <a:ext cx="7070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/>
              <a:t>Neutralized</a:t>
            </a:r>
            <a:r>
              <a:rPr lang="de-DE" sz="2000" b="1" dirty="0"/>
              <a:t> </a:t>
            </a:r>
            <a:r>
              <a:rPr lang="de-DE" sz="2000" b="1" dirty="0" err="1"/>
              <a:t>Merging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Bunch</a:t>
            </a:r>
            <a:r>
              <a:rPr lang="de-DE" sz="2000" b="1" dirty="0"/>
              <a:t> Trains </a:t>
            </a:r>
            <a:r>
              <a:rPr lang="de-DE" sz="2000" b="1" dirty="0" err="1"/>
              <a:t>by</a:t>
            </a:r>
            <a:r>
              <a:rPr lang="de-DE" sz="2000" b="1" dirty="0"/>
              <a:t> Gabor Lens</a:t>
            </a:r>
          </a:p>
        </p:txBody>
      </p:sp>
      <p:sp>
        <p:nvSpPr>
          <p:cNvPr id="79" name="Text Box 9"/>
          <p:cNvSpPr txBox="1">
            <a:spLocks noChangeArrowheads="1"/>
          </p:cNvSpPr>
          <p:nvPr/>
        </p:nvSpPr>
        <p:spPr bwMode="auto">
          <a:xfrm>
            <a:off x="214303" y="3322864"/>
            <a:ext cx="264791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dirty="0" err="1">
                <a:latin typeface="+mj-lt"/>
              </a:rPr>
              <a:t>Shift</a:t>
            </a:r>
            <a:r>
              <a:rPr lang="de-DE" altLang="de-DE" sz="1600" dirty="0">
                <a:latin typeface="+mj-lt"/>
              </a:rPr>
              <a:t> </a:t>
            </a:r>
            <a:r>
              <a:rPr lang="de-DE" altLang="de-DE" sz="1600" dirty="0" err="1">
                <a:latin typeface="+mj-lt"/>
              </a:rPr>
              <a:t>of</a:t>
            </a:r>
            <a:r>
              <a:rPr lang="de-DE" altLang="de-DE" sz="1600" dirty="0">
                <a:latin typeface="+mj-lt"/>
              </a:rPr>
              <a:t> beam </a:t>
            </a:r>
            <a:r>
              <a:rPr lang="de-DE" altLang="de-DE" sz="1600" dirty="0" err="1">
                <a:latin typeface="+mj-lt"/>
              </a:rPr>
              <a:t>axis</a:t>
            </a:r>
            <a:r>
              <a:rPr lang="de-DE" altLang="de-DE" sz="1600" dirty="0">
                <a:latin typeface="+mj-lt"/>
              </a:rPr>
              <a:t> </a:t>
            </a:r>
            <a:r>
              <a:rPr lang="de-DE" altLang="de-DE" sz="1600" dirty="0" err="1">
                <a:latin typeface="+mj-lt"/>
              </a:rPr>
              <a:t>behind</a:t>
            </a:r>
            <a:r>
              <a:rPr lang="de-DE" altLang="de-DE" sz="1600" dirty="0">
                <a:latin typeface="+mj-lt"/>
              </a:rPr>
              <a:t> </a:t>
            </a:r>
            <a:r>
              <a:rPr lang="de-DE" altLang="de-DE" sz="1600" dirty="0" err="1">
                <a:latin typeface="+mj-lt"/>
              </a:rPr>
              <a:t>electron</a:t>
            </a:r>
            <a:r>
              <a:rPr lang="de-DE" altLang="de-DE" sz="1600" dirty="0">
                <a:latin typeface="+mj-lt"/>
              </a:rPr>
              <a:t> </a:t>
            </a:r>
            <a:r>
              <a:rPr lang="de-DE" altLang="de-DE" sz="1600" dirty="0" err="1">
                <a:latin typeface="+mj-lt"/>
              </a:rPr>
              <a:t>column</a:t>
            </a:r>
            <a:r>
              <a:rPr lang="de-DE" altLang="de-DE" sz="1600" dirty="0">
                <a:latin typeface="+mj-lt"/>
              </a:rPr>
              <a:t> at t = 75 </a:t>
            </a:r>
            <a:r>
              <a:rPr lang="de-DE" altLang="de-DE" sz="1600" dirty="0" err="1">
                <a:latin typeface="+mj-lt"/>
              </a:rPr>
              <a:t>ms</a:t>
            </a:r>
            <a:endParaRPr lang="de-DE" altLang="de-DE" sz="1600" dirty="0">
              <a:latin typeface="+mj-lt"/>
            </a:endParaRPr>
          </a:p>
        </p:txBody>
      </p:sp>
      <p:grpSp>
        <p:nvGrpSpPr>
          <p:cNvPr id="80" name="Gruppieren 79"/>
          <p:cNvGrpSpPr/>
          <p:nvPr/>
        </p:nvGrpSpPr>
        <p:grpSpPr>
          <a:xfrm>
            <a:off x="30389" y="3859571"/>
            <a:ext cx="3182859" cy="2967356"/>
            <a:chOff x="6693442" y="2462743"/>
            <a:chExt cx="3168352" cy="3037884"/>
          </a:xfrm>
        </p:grpSpPr>
        <p:pic>
          <p:nvPicPr>
            <p:cNvPr id="81" name="Picture 8" descr="Profil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3442" y="2642301"/>
              <a:ext cx="3168352" cy="2858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2" name="Gerader Verbinder 45"/>
            <p:cNvCxnSpPr/>
            <p:nvPr/>
          </p:nvCxnSpPr>
          <p:spPr>
            <a:xfrm flipH="1">
              <a:off x="8145194" y="2462743"/>
              <a:ext cx="30170" cy="2626475"/>
            </a:xfrm>
            <a:prstGeom prst="line">
              <a:avLst/>
            </a:prstGeom>
            <a:ln w="19050">
              <a:solidFill>
                <a:srgbClr val="F30D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r Verbinder 46"/>
            <p:cNvCxnSpPr/>
            <p:nvPr/>
          </p:nvCxnSpPr>
          <p:spPr>
            <a:xfrm flipH="1">
              <a:off x="7890111" y="2462743"/>
              <a:ext cx="23018" cy="1394587"/>
            </a:xfrm>
            <a:prstGeom prst="line">
              <a:avLst/>
            </a:prstGeom>
            <a:ln w="1905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mit Pfeil 83"/>
            <p:cNvCxnSpPr/>
            <p:nvPr/>
          </p:nvCxnSpPr>
          <p:spPr>
            <a:xfrm>
              <a:off x="7913129" y="2561855"/>
              <a:ext cx="26223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uppieren 84"/>
          <p:cNvGrpSpPr/>
          <p:nvPr/>
        </p:nvGrpSpPr>
        <p:grpSpPr>
          <a:xfrm>
            <a:off x="3272511" y="3457575"/>
            <a:ext cx="5176164" cy="3101446"/>
            <a:chOff x="3395887" y="3619084"/>
            <a:chExt cx="4632497" cy="2819507"/>
          </a:xfrm>
        </p:grpSpPr>
        <p:sp>
          <p:nvSpPr>
            <p:cNvPr id="86" name="Rechteck 85"/>
            <p:cNvSpPr/>
            <p:nvPr/>
          </p:nvSpPr>
          <p:spPr>
            <a:xfrm>
              <a:off x="3446371" y="3619084"/>
              <a:ext cx="4492192" cy="280598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5689214" y="3619084"/>
              <a:ext cx="23391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Crossover </a:t>
              </a:r>
              <a:r>
                <a:rPr lang="de-DE" sz="1400" b="1" dirty="0" err="1">
                  <a:solidFill>
                    <a:schemeClr val="bg1"/>
                  </a:solidFill>
                </a:rPr>
                <a:t>under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full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space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charge</a:t>
              </a:r>
              <a:r>
                <a:rPr lang="de-DE" sz="1400" b="1" dirty="0">
                  <a:solidFill>
                    <a:schemeClr val="bg1"/>
                  </a:solidFill>
                </a:rPr>
                <a:t> w/o e-</a:t>
              </a:r>
              <a:r>
                <a:rPr lang="de-DE" sz="1400" b="1" dirty="0" err="1">
                  <a:solidFill>
                    <a:schemeClr val="bg1"/>
                  </a:solidFill>
                </a:rPr>
                <a:t>column</a:t>
              </a:r>
              <a:endParaRPr lang="de-DE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88" name="Grafik 8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91499" y="4176848"/>
              <a:ext cx="1804181" cy="1835367"/>
            </a:xfrm>
            <a:prstGeom prst="rect">
              <a:avLst/>
            </a:prstGeom>
          </p:spPr>
        </p:pic>
        <p:pic>
          <p:nvPicPr>
            <p:cNvPr id="89" name="Grafik 8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38979" y="4176848"/>
              <a:ext cx="1736991" cy="1835367"/>
            </a:xfrm>
            <a:prstGeom prst="rect">
              <a:avLst/>
            </a:prstGeom>
          </p:spPr>
        </p:pic>
        <p:sp>
          <p:nvSpPr>
            <p:cNvPr id="90" name="Textfeld 89"/>
            <p:cNvSpPr txBox="1"/>
            <p:nvPr/>
          </p:nvSpPr>
          <p:spPr>
            <a:xfrm>
              <a:off x="3465660" y="3619084"/>
              <a:ext cx="23627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Two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separted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bunch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trains</a:t>
              </a:r>
              <a:r>
                <a:rPr lang="de-DE" sz="1400" b="1" dirty="0">
                  <a:solidFill>
                    <a:schemeClr val="bg1"/>
                  </a:solidFill>
                </a:rPr>
                <a:t> at </a:t>
              </a:r>
              <a:r>
                <a:rPr lang="de-DE" sz="1400" b="1" dirty="0" err="1">
                  <a:solidFill>
                    <a:schemeClr val="bg1"/>
                  </a:solidFill>
                </a:rPr>
                <a:t>the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exit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of</a:t>
              </a:r>
              <a:r>
                <a:rPr lang="de-DE" sz="1400" b="1" dirty="0">
                  <a:solidFill>
                    <a:schemeClr val="bg1"/>
                  </a:solidFill>
                </a:rPr>
                <a:t> </a:t>
              </a:r>
              <a:r>
                <a:rPr lang="de-DE" sz="1400" b="1" dirty="0" err="1">
                  <a:solidFill>
                    <a:schemeClr val="bg1"/>
                  </a:solidFill>
                </a:rPr>
                <a:t>the</a:t>
              </a:r>
              <a:r>
                <a:rPr lang="de-DE" sz="1400" b="1" dirty="0">
                  <a:solidFill>
                    <a:schemeClr val="bg1"/>
                  </a:solidFill>
                </a:rPr>
                <a:t> RFQ</a:t>
              </a:r>
            </a:p>
          </p:txBody>
        </p:sp>
        <p:cxnSp>
          <p:nvCxnSpPr>
            <p:cNvPr id="91" name="Gerade Verbindung mit Pfeil 90"/>
            <p:cNvCxnSpPr/>
            <p:nvPr/>
          </p:nvCxnSpPr>
          <p:spPr>
            <a:xfrm>
              <a:off x="5791326" y="6130814"/>
              <a:ext cx="1946821" cy="0"/>
            </a:xfrm>
            <a:prstGeom prst="straightConnector1">
              <a:avLst/>
            </a:prstGeom>
            <a:ln w="190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mit Pfeil 91"/>
            <p:cNvCxnSpPr/>
            <p:nvPr/>
          </p:nvCxnSpPr>
          <p:spPr>
            <a:xfrm flipV="1">
              <a:off x="5791326" y="4176848"/>
              <a:ext cx="20825" cy="1953967"/>
            </a:xfrm>
            <a:prstGeom prst="straightConnector1">
              <a:avLst/>
            </a:prstGeom>
            <a:ln w="190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feld 92"/>
            <p:cNvSpPr txBox="1"/>
            <p:nvPr/>
          </p:nvSpPr>
          <p:spPr>
            <a:xfrm>
              <a:off x="5551274" y="4950083"/>
              <a:ext cx="2820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92D050"/>
                  </a:solidFill>
                </a:rPr>
                <a:t>y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6644549" y="6130814"/>
              <a:ext cx="2820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92D050"/>
                  </a:solidFill>
                </a:rPr>
                <a:t>x</a:t>
              </a:r>
            </a:p>
          </p:txBody>
        </p:sp>
        <p:cxnSp>
          <p:nvCxnSpPr>
            <p:cNvPr id="95" name="Gerade Verbindung mit Pfeil 94"/>
            <p:cNvCxnSpPr/>
            <p:nvPr/>
          </p:nvCxnSpPr>
          <p:spPr>
            <a:xfrm>
              <a:off x="3646346" y="6130814"/>
              <a:ext cx="1946821" cy="0"/>
            </a:xfrm>
            <a:prstGeom prst="straightConnector1">
              <a:avLst/>
            </a:prstGeom>
            <a:ln w="190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mit Pfeil 95"/>
            <p:cNvCxnSpPr/>
            <p:nvPr/>
          </p:nvCxnSpPr>
          <p:spPr>
            <a:xfrm flipV="1">
              <a:off x="3646346" y="4176848"/>
              <a:ext cx="20825" cy="1953967"/>
            </a:xfrm>
            <a:prstGeom prst="straightConnector1">
              <a:avLst/>
            </a:prstGeom>
            <a:ln w="190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feld 96"/>
            <p:cNvSpPr txBox="1"/>
            <p:nvPr/>
          </p:nvSpPr>
          <p:spPr>
            <a:xfrm>
              <a:off x="3395887" y="4950084"/>
              <a:ext cx="2820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92D050"/>
                  </a:solidFill>
                </a:rPr>
                <a:t>y</a:t>
              </a:r>
            </a:p>
          </p:txBody>
        </p:sp>
        <p:sp>
          <p:nvSpPr>
            <p:cNvPr id="98" name="Textfeld 97"/>
            <p:cNvSpPr txBox="1"/>
            <p:nvPr/>
          </p:nvSpPr>
          <p:spPr>
            <a:xfrm>
              <a:off x="4489163" y="6130814"/>
              <a:ext cx="2820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92D050"/>
                  </a:solidFill>
                </a:rPr>
                <a:t>x</a:t>
              </a:r>
            </a:p>
          </p:txBody>
        </p:sp>
      </p:grpSp>
      <p:sp>
        <p:nvSpPr>
          <p:cNvPr id="99" name="Rechteck 98"/>
          <p:cNvSpPr/>
          <p:nvPr/>
        </p:nvSpPr>
        <p:spPr>
          <a:xfrm>
            <a:off x="1927615" y="2941744"/>
            <a:ext cx="6038687" cy="401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feld 99"/>
          <p:cNvSpPr txBox="1"/>
          <p:nvPr/>
        </p:nvSpPr>
        <p:spPr>
          <a:xfrm>
            <a:off x="2909068" y="2882274"/>
            <a:ext cx="267671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bunching</a:t>
            </a:r>
            <a:r>
              <a:rPr lang="de-DE" sz="1400" b="1" dirty="0"/>
              <a:t> </a:t>
            </a:r>
            <a:r>
              <a:rPr lang="de-DE" sz="1400" b="1" dirty="0" err="1"/>
              <a:t>and</a:t>
            </a:r>
            <a:r>
              <a:rPr lang="de-DE" sz="1400" b="1" dirty="0"/>
              <a:t> </a:t>
            </a:r>
            <a:r>
              <a:rPr lang="de-DE" sz="1400" b="1" dirty="0" err="1"/>
              <a:t>acceleration</a:t>
            </a:r>
            <a:endParaRPr lang="de-DE" sz="1400" b="1" dirty="0"/>
          </a:p>
        </p:txBody>
      </p:sp>
      <p:sp>
        <p:nvSpPr>
          <p:cNvPr id="101" name="Textfeld 100"/>
          <p:cNvSpPr txBox="1"/>
          <p:nvPr/>
        </p:nvSpPr>
        <p:spPr>
          <a:xfrm>
            <a:off x="6804248" y="2890636"/>
            <a:ext cx="9885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merging</a:t>
            </a:r>
            <a:endParaRPr lang="de-DE" sz="1400" b="1" dirty="0"/>
          </a:p>
        </p:txBody>
      </p:sp>
      <p:sp>
        <p:nvSpPr>
          <p:cNvPr id="102" name="Textfeld 101"/>
          <p:cNvSpPr txBox="1"/>
          <p:nvPr/>
        </p:nvSpPr>
        <p:spPr>
          <a:xfrm>
            <a:off x="5585772" y="2890636"/>
            <a:ext cx="9885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matching</a:t>
            </a:r>
            <a:endParaRPr lang="de-DE" sz="1400" b="1" dirty="0"/>
          </a:p>
        </p:txBody>
      </p:sp>
      <p:sp>
        <p:nvSpPr>
          <p:cNvPr id="103" name="Textfeld 102"/>
          <p:cNvSpPr txBox="1"/>
          <p:nvPr/>
        </p:nvSpPr>
        <p:spPr>
          <a:xfrm>
            <a:off x="3777766" y="1389074"/>
            <a:ext cx="1803051" cy="30777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two</a:t>
            </a:r>
            <a:r>
              <a:rPr lang="de-DE" sz="1400" b="1" dirty="0"/>
              <a:t> beam RFQ</a:t>
            </a:r>
          </a:p>
        </p:txBody>
      </p:sp>
      <p:sp>
        <p:nvSpPr>
          <p:cNvPr id="104" name="Textfeld 103"/>
          <p:cNvSpPr txBox="1"/>
          <p:nvPr/>
        </p:nvSpPr>
        <p:spPr>
          <a:xfrm>
            <a:off x="1757391" y="2758426"/>
            <a:ext cx="11935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ion</a:t>
            </a:r>
            <a:r>
              <a:rPr lang="de-DE" sz="1400" b="1" dirty="0"/>
              <a:t> </a:t>
            </a:r>
            <a:r>
              <a:rPr lang="de-DE" sz="1400" b="1" dirty="0" err="1"/>
              <a:t>sources</a:t>
            </a:r>
            <a:r>
              <a:rPr lang="de-DE" sz="1400" b="1" dirty="0"/>
              <a:t> </a:t>
            </a:r>
          </a:p>
          <a:p>
            <a:pPr algn="ctr"/>
            <a:r>
              <a:rPr lang="de-DE" sz="1400" b="1" dirty="0"/>
              <a:t>&amp; LEBTs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6876265" y="2617174"/>
            <a:ext cx="856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/>
              <a:t>deflector</a:t>
            </a:r>
            <a:endParaRPr lang="de-DE" sz="1400" b="1" dirty="0"/>
          </a:p>
        </p:txBody>
      </p:sp>
      <p:sp>
        <p:nvSpPr>
          <p:cNvPr id="106" name="Textfeld 105"/>
          <p:cNvSpPr txBox="1"/>
          <p:nvPr/>
        </p:nvSpPr>
        <p:spPr>
          <a:xfrm>
            <a:off x="6732243" y="2636916"/>
            <a:ext cx="121546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F30DB7"/>
                </a:solidFill>
              </a:rPr>
              <a:t>Gabor </a:t>
            </a:r>
            <a:r>
              <a:rPr lang="de-DE" sz="1400" b="1" dirty="0" err="1">
                <a:solidFill>
                  <a:srgbClr val="F30DB7"/>
                </a:solidFill>
              </a:rPr>
              <a:t>lens</a:t>
            </a:r>
            <a:endParaRPr lang="de-DE" sz="1400" b="1" dirty="0">
              <a:solidFill>
                <a:srgbClr val="F30DB7"/>
              </a:solidFill>
            </a:endParaRPr>
          </a:p>
        </p:txBody>
      </p:sp>
      <p:cxnSp>
        <p:nvCxnSpPr>
          <p:cNvPr id="107" name="Gerade Verbindung 106"/>
          <p:cNvCxnSpPr/>
          <p:nvPr/>
        </p:nvCxnSpPr>
        <p:spPr>
          <a:xfrm flipV="1">
            <a:off x="6574300" y="2564905"/>
            <a:ext cx="301956" cy="89267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43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0" y="522514"/>
            <a:ext cx="9144000" cy="6335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70597" y="2741749"/>
            <a:ext cx="8784976" cy="2091680"/>
          </a:xfrm>
          <a:prstGeom prst="rect">
            <a:avLst/>
          </a:prstGeom>
          <a:solidFill>
            <a:schemeClr val="bg1">
              <a:alpha val="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170597" y="4922866"/>
            <a:ext cx="8784976" cy="1870683"/>
          </a:xfrm>
          <a:prstGeom prst="rect">
            <a:avLst/>
          </a:prstGeom>
          <a:solidFill>
            <a:schemeClr val="bg1">
              <a:alpha val="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179512" y="1053963"/>
            <a:ext cx="8784976" cy="1598361"/>
          </a:xfrm>
          <a:prstGeom prst="rect">
            <a:avLst/>
          </a:prstGeom>
          <a:solidFill>
            <a:schemeClr val="bg1">
              <a:alpha val="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11560" y="4869167"/>
            <a:ext cx="4392488" cy="125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874" indent="-342874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de-DE" sz="2400" b="1" kern="0" dirty="0" err="1"/>
              <a:t>bender</a:t>
            </a:r>
            <a:r>
              <a:rPr lang="de-DE" sz="2800" kern="0" dirty="0"/>
              <a:t>	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/>
              <a:t>3D PIC </a:t>
            </a:r>
            <a:r>
              <a:rPr lang="de-DE" sz="1600" kern="0" dirty="0" err="1" smtClean="0"/>
              <a:t>code</a:t>
            </a:r>
            <a:r>
              <a:rPr lang="de-DE" sz="1600" kern="0" dirty="0" smtClean="0"/>
              <a:t>, </a:t>
            </a:r>
            <a:r>
              <a:rPr lang="de-DE" sz="1600" kern="0" dirty="0" err="1" smtClean="0"/>
              <a:t>kinetic</a:t>
            </a:r>
            <a:r>
              <a:rPr lang="de-DE" sz="1600" kern="0" dirty="0" smtClean="0"/>
              <a:t> </a:t>
            </a:r>
            <a:r>
              <a:rPr lang="de-DE" sz="1600" kern="0" dirty="0" err="1"/>
              <a:t>description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 err="1"/>
              <a:t>ionization</a:t>
            </a:r>
            <a:r>
              <a:rPr lang="de-DE" sz="1600" kern="0" dirty="0"/>
              <a:t> </a:t>
            </a:r>
            <a:r>
              <a:rPr lang="de-DE" sz="1600" kern="0" dirty="0" err="1"/>
              <a:t>of</a:t>
            </a:r>
            <a:r>
              <a:rPr lang="de-DE" sz="1600" kern="0" dirty="0"/>
              <a:t> residual gas </a:t>
            </a:r>
            <a:r>
              <a:rPr lang="de-DE" sz="1600" kern="0" dirty="0" err="1"/>
              <a:t>and</a:t>
            </a:r>
            <a:r>
              <a:rPr lang="de-DE" sz="1600" kern="0" dirty="0"/>
              <a:t> </a:t>
            </a:r>
            <a:r>
              <a:rPr lang="de-DE" sz="1600" kern="0" dirty="0" err="1"/>
              <a:t>secondary</a:t>
            </a:r>
            <a:r>
              <a:rPr lang="de-DE" sz="1600" kern="0" dirty="0"/>
              <a:t> </a:t>
            </a:r>
            <a:r>
              <a:rPr lang="de-DE" sz="1600" kern="0" dirty="0" err="1"/>
              <a:t>electrons</a:t>
            </a:r>
            <a:r>
              <a:rPr lang="de-DE" sz="1600" kern="0" dirty="0"/>
              <a:t> on </a:t>
            </a:r>
            <a:r>
              <a:rPr lang="de-DE" sz="1600" kern="0" dirty="0" err="1"/>
              <a:t>surfaces</a:t>
            </a:r>
            <a:r>
              <a:rPr lang="de-DE" sz="1600" kern="0" dirty="0"/>
              <a:t> </a:t>
            </a:r>
            <a:r>
              <a:rPr lang="de-DE" sz="1600" kern="0" dirty="0" err="1" smtClean="0"/>
              <a:t>implemented</a:t>
            </a:r>
            <a:endParaRPr lang="de-DE" sz="1600" kern="0" dirty="0" smtClean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 err="1"/>
              <a:t>b</a:t>
            </a:r>
            <a:r>
              <a:rPr lang="de-DE" sz="1600" kern="0" dirty="0" err="1" smtClean="0"/>
              <a:t>uilt-up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and</a:t>
            </a:r>
            <a:r>
              <a:rPr lang="de-DE" sz="1600" kern="0" dirty="0" smtClean="0"/>
              <a:t> </a:t>
            </a:r>
            <a:r>
              <a:rPr lang="de-DE" sz="1600" kern="0" dirty="0" err="1" smtClean="0"/>
              <a:t>decay</a:t>
            </a:r>
            <a:r>
              <a:rPr lang="de-DE" sz="1600" kern="0" dirty="0" smtClean="0"/>
              <a:t> time </a:t>
            </a:r>
            <a:r>
              <a:rPr lang="de-DE" sz="1600" kern="0" dirty="0" err="1" smtClean="0"/>
              <a:t>of</a:t>
            </a:r>
            <a:r>
              <a:rPr lang="de-DE" sz="1600" kern="0" dirty="0" smtClean="0"/>
              <a:t> e-</a:t>
            </a:r>
            <a:r>
              <a:rPr lang="de-DE" sz="1600" kern="0" dirty="0" err="1" smtClean="0"/>
              <a:t>clouds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endParaRPr lang="de-DE" sz="1600" kern="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5" y="1099087"/>
            <a:ext cx="1690653" cy="150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Object 1024"/>
          <p:cNvGraphicFramePr>
            <a:graphicFrameLocks noChangeAspect="1"/>
          </p:cNvGraphicFramePr>
          <p:nvPr>
            <p:extLst/>
          </p:nvPr>
        </p:nvGraphicFramePr>
        <p:xfrm>
          <a:off x="5484883" y="1539440"/>
          <a:ext cx="1113656" cy="645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Formel" r:id="rId4" imgW="787400" imgH="457200" progId="Equation.3">
                  <p:embed/>
                </p:oleObj>
              </mc:Choice>
              <mc:Fallback>
                <p:oleObj name="Formel" r:id="rId4" imgW="7874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4883" y="1539440"/>
                        <a:ext cx="1113656" cy="64542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 descr="\\VBOXSVR\hbworkshop\density_gl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5" b="18359"/>
          <a:stretch/>
        </p:blipFill>
        <p:spPr bwMode="auto">
          <a:xfrm>
            <a:off x="5040059" y="5013179"/>
            <a:ext cx="3822969" cy="159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858903" y="6542383"/>
            <a:ext cx="40679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/>
              <a:t>State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the</a:t>
            </a:r>
            <a:r>
              <a:rPr lang="de-DE" sz="900" dirty="0"/>
              <a:t> </a:t>
            </a:r>
            <a:r>
              <a:rPr lang="de-DE" sz="900" dirty="0" err="1"/>
              <a:t>plasma</a:t>
            </a:r>
            <a:r>
              <a:rPr lang="de-DE" sz="900" dirty="0"/>
              <a:t> </a:t>
            </a:r>
            <a:r>
              <a:rPr lang="de-DE" sz="900" dirty="0" err="1"/>
              <a:t>column</a:t>
            </a:r>
            <a:r>
              <a:rPr lang="de-DE" sz="900" dirty="0"/>
              <a:t> after 140 </a:t>
            </a:r>
            <a:r>
              <a:rPr lang="el-GR" sz="900" dirty="0"/>
              <a:t>μ</a:t>
            </a:r>
            <a:r>
              <a:rPr lang="de-DE" sz="900" dirty="0"/>
              <a:t>s, U=9.8 kV, B=10.8 </a:t>
            </a:r>
            <a:r>
              <a:rPr lang="de-DE" sz="900" dirty="0" err="1"/>
              <a:t>mT</a:t>
            </a:r>
            <a:r>
              <a:rPr lang="de-DE" sz="900" dirty="0"/>
              <a:t>, 1e-3 </a:t>
            </a:r>
            <a:r>
              <a:rPr lang="de-DE" sz="900" dirty="0" err="1"/>
              <a:t>Pa</a:t>
            </a:r>
            <a:r>
              <a:rPr lang="de-DE" sz="900" dirty="0"/>
              <a:t> Ar+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2821985"/>
            <a:ext cx="3024336" cy="197517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83568" y="1123366"/>
            <a:ext cx="4801314" cy="1391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874" indent="-342874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de-DE" sz="2400" b="1" kern="0" dirty="0" err="1"/>
              <a:t>GaborM</a:t>
            </a:r>
            <a:r>
              <a:rPr lang="de-DE" sz="2400" b="1" kern="0" dirty="0"/>
              <a:t> </a:t>
            </a:r>
            <a:r>
              <a:rPr lang="de-DE" sz="2800" kern="0" dirty="0"/>
              <a:t>				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/>
              <a:t>fluid </a:t>
            </a:r>
            <a:r>
              <a:rPr lang="de-DE" sz="1600" kern="0" dirty="0" err="1"/>
              <a:t>description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 err="1"/>
              <a:t>steady</a:t>
            </a:r>
            <a:r>
              <a:rPr lang="de-DE" sz="1600" kern="0" dirty="0"/>
              <a:t> </a:t>
            </a:r>
            <a:r>
              <a:rPr lang="de-DE" sz="1600" kern="0" dirty="0" err="1"/>
              <a:t>state</a:t>
            </a:r>
            <a:endParaRPr lang="de-DE" sz="2400" kern="0" dirty="0"/>
          </a:p>
          <a:p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683575" y="2846907"/>
            <a:ext cx="2954655" cy="1686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874" indent="-342874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de-DE" sz="2400" b="1" kern="0" dirty="0"/>
              <a:t>GabLensM2</a:t>
            </a:r>
            <a:r>
              <a:rPr lang="de-DE" sz="2800" kern="0" dirty="0"/>
              <a:t>	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/>
              <a:t>3D PIC </a:t>
            </a:r>
            <a:r>
              <a:rPr lang="de-DE" sz="1600" kern="0" dirty="0" err="1"/>
              <a:t>code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 err="1"/>
              <a:t>kinetic</a:t>
            </a:r>
            <a:r>
              <a:rPr lang="de-DE" sz="1600" kern="0" dirty="0"/>
              <a:t> </a:t>
            </a:r>
            <a:r>
              <a:rPr lang="de-DE" sz="1600" kern="0" dirty="0" err="1"/>
              <a:t>description</a:t>
            </a:r>
            <a:endParaRPr lang="de-DE" sz="1600" kern="0" dirty="0"/>
          </a:p>
          <a:p>
            <a:pPr marL="742895" lvl="1" indent="-28573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de-DE" sz="1600" kern="0" dirty="0" err="1"/>
              <a:t>dynamic</a:t>
            </a:r>
            <a:r>
              <a:rPr lang="de-DE" sz="1600" kern="0" dirty="0"/>
              <a:t> </a:t>
            </a:r>
            <a:r>
              <a:rPr lang="de-DE" sz="1600" kern="0" dirty="0" err="1"/>
              <a:t>processes</a:t>
            </a:r>
            <a:endParaRPr lang="de-DE" sz="1600" kern="0" dirty="0"/>
          </a:p>
          <a:p>
            <a:endParaRPr lang="en-US" dirty="0"/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738245" y="532498"/>
            <a:ext cx="7633855" cy="465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en-US" sz="2400" b="1" dirty="0" err="1" smtClean="0">
                <a:latin typeface="Arial" pitchFamily="34" charset="0"/>
                <a:cs typeface="Arial" pitchFamily="34" charset="0"/>
              </a:rPr>
              <a:t>Numerical</a:t>
            </a:r>
            <a:r>
              <a:rPr lang="de-DE" altLang="en-US" sz="2400" b="1" dirty="0" smtClean="0">
                <a:latin typeface="Arial" pitchFamily="34" charset="0"/>
                <a:cs typeface="Arial" pitchFamily="34" charset="0"/>
              </a:rPr>
              <a:t> Simulation </a:t>
            </a:r>
            <a:r>
              <a:rPr lang="de-DE" altLang="en-US" sz="2400" b="1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altLang="en-US" sz="2400" b="1" dirty="0" smtClean="0">
                <a:latin typeface="Arial" pitchFamily="34" charset="0"/>
                <a:cs typeface="Arial" pitchFamily="34" charset="0"/>
              </a:rPr>
              <a:t> E-Cloud Dynamics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>
          <a:xfrm>
            <a:off x="738245" y="532498"/>
            <a:ext cx="7633855" cy="465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en-US" sz="2400" b="1" dirty="0" err="1" smtClean="0">
                <a:latin typeface="Arial" pitchFamily="34" charset="0"/>
                <a:cs typeface="Arial" pitchFamily="34" charset="0"/>
              </a:rPr>
              <a:t>Summary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81000" y="1727201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Capabilities</a:t>
            </a:r>
            <a:r>
              <a:rPr lang="de-DE" b="1" dirty="0" smtClean="0"/>
              <a:t> at IAP</a:t>
            </a:r>
            <a:endParaRPr lang="de-DE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643484" y="2429930"/>
            <a:ext cx="4267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Test </a:t>
            </a:r>
            <a:r>
              <a:rPr lang="de-DE" dirty="0" err="1" smtClean="0"/>
              <a:t>stands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sc</a:t>
            </a:r>
            <a:r>
              <a:rPr lang="de-DE" dirty="0" smtClean="0"/>
              <a:t> </a:t>
            </a:r>
            <a:r>
              <a:rPr lang="de-DE" dirty="0" err="1" smtClean="0"/>
              <a:t>cavities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cryostat</a:t>
            </a:r>
            <a:r>
              <a:rPr lang="de-DE" dirty="0" smtClean="0"/>
              <a:t> Ø 900 </a:t>
            </a:r>
            <a:r>
              <a:rPr lang="de-DE" dirty="0" err="1" smtClean="0"/>
              <a:t>and</a:t>
            </a:r>
            <a:r>
              <a:rPr lang="de-DE" dirty="0" smtClean="0"/>
              <a:t> 600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RF </a:t>
            </a:r>
            <a:r>
              <a:rPr lang="de-DE" dirty="0" err="1" smtClean="0"/>
              <a:t>amplifiers</a:t>
            </a:r>
            <a:r>
              <a:rPr lang="de-DE" dirty="0" smtClean="0"/>
              <a:t> 4 W-300 kW </a:t>
            </a:r>
            <a:r>
              <a:rPr lang="de-DE" dirty="0" err="1" smtClean="0"/>
              <a:t>and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</a:t>
            </a:r>
            <a:r>
              <a:rPr lang="de-DE" dirty="0" err="1" smtClean="0"/>
              <a:t>rom</a:t>
            </a:r>
            <a:r>
              <a:rPr lang="de-DE" dirty="0" smtClean="0"/>
              <a:t> 50-1000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Test </a:t>
            </a:r>
            <a:r>
              <a:rPr lang="de-DE" dirty="0" err="1" smtClean="0"/>
              <a:t>stands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rt</a:t>
            </a:r>
            <a:r>
              <a:rPr lang="de-DE" dirty="0" smtClean="0"/>
              <a:t> </a:t>
            </a:r>
            <a:r>
              <a:rPr lang="de-DE" dirty="0" err="1" smtClean="0"/>
              <a:t>cavities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RFQ design, RFQ </a:t>
            </a:r>
            <a:r>
              <a:rPr lang="de-DE" dirty="0" err="1" smtClean="0"/>
              <a:t>tuning</a:t>
            </a:r>
            <a:r>
              <a:rPr lang="de-DE" dirty="0" smtClean="0"/>
              <a:t>, </a:t>
            </a:r>
            <a:r>
              <a:rPr lang="de-DE" dirty="0" err="1" smtClean="0"/>
              <a:t>testing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IH/CH design, </a:t>
            </a:r>
            <a:r>
              <a:rPr lang="de-DE" dirty="0" err="1" smtClean="0"/>
              <a:t>tuning</a:t>
            </a:r>
            <a:r>
              <a:rPr lang="de-DE" dirty="0" smtClean="0"/>
              <a:t>, </a:t>
            </a:r>
            <a:r>
              <a:rPr lang="de-DE" dirty="0" err="1" smtClean="0"/>
              <a:t>testing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Beam </a:t>
            </a:r>
            <a:r>
              <a:rPr lang="de-DE" dirty="0" err="1" smtClean="0"/>
              <a:t>diagnostics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RF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systems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He-</a:t>
            </a:r>
            <a:r>
              <a:rPr lang="de-DE" dirty="0" err="1" smtClean="0"/>
              <a:t>Liquifier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Proton/Ion </a:t>
            </a:r>
            <a:r>
              <a:rPr lang="de-DE" dirty="0" err="1" smtClean="0"/>
              <a:t>sources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Tuner </a:t>
            </a:r>
            <a:r>
              <a:rPr lang="de-DE" dirty="0" err="1" smtClean="0"/>
              <a:t>systems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LEBT </a:t>
            </a:r>
            <a:r>
              <a:rPr lang="de-DE" dirty="0" err="1" smtClean="0"/>
              <a:t>sections</a:t>
            </a: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5080018" y="2443782"/>
            <a:ext cx="37408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Beam </a:t>
            </a:r>
            <a:r>
              <a:rPr lang="de-DE" dirty="0" err="1" smtClean="0"/>
              <a:t>dynamics</a:t>
            </a:r>
            <a:r>
              <a:rPr lang="de-DE" dirty="0" smtClean="0"/>
              <a:t> </a:t>
            </a:r>
            <a:r>
              <a:rPr lang="de-DE" dirty="0" err="1" smtClean="0"/>
              <a:t>codes</a:t>
            </a:r>
            <a:endParaRPr lang="de-DE" dirty="0" smtClean="0"/>
          </a:p>
          <a:p>
            <a:pPr marL="285750" indent="-285750">
              <a:buFont typeface="Wingdings"/>
              <a:buChar char="à"/>
            </a:pPr>
            <a:r>
              <a:rPr lang="de-DE" dirty="0" err="1" smtClean="0">
                <a:sym typeface="Wingdings" panose="05000000000000000000" pitchFamily="2" charset="2"/>
              </a:rPr>
              <a:t>Parmteq</a:t>
            </a:r>
            <a:r>
              <a:rPr lang="de-DE" dirty="0" smtClean="0">
                <a:sym typeface="Wingdings" panose="05000000000000000000" pitchFamily="2" charset="2"/>
              </a:rPr>
              <a:t>, LORASR, </a:t>
            </a:r>
            <a:r>
              <a:rPr lang="de-DE" dirty="0" err="1" smtClean="0">
                <a:sym typeface="Wingdings" panose="05000000000000000000" pitchFamily="2" charset="2"/>
              </a:rPr>
              <a:t>TraceWin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Bender, </a:t>
            </a:r>
            <a:r>
              <a:rPr lang="de-DE" dirty="0" err="1" smtClean="0">
                <a:sym typeface="Wingdings" panose="05000000000000000000" pitchFamily="2" charset="2"/>
              </a:rPr>
              <a:t>GaborM</a:t>
            </a:r>
            <a:r>
              <a:rPr lang="de-DE" dirty="0" smtClean="0">
                <a:sym typeface="Wingdings" panose="05000000000000000000" pitchFamily="2" charset="2"/>
              </a:rPr>
              <a:t>, GabLensM2</a:t>
            </a:r>
          </a:p>
          <a:p>
            <a:pPr marL="285750" indent="-285750">
              <a:buFont typeface="Wingdings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RF </a:t>
            </a:r>
            <a:r>
              <a:rPr lang="de-DE" dirty="0" err="1" smtClean="0">
                <a:sym typeface="Wingdings" panose="05000000000000000000" pitchFamily="2" charset="2"/>
              </a:rPr>
              <a:t>Simulations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Thermal </a:t>
            </a:r>
            <a:r>
              <a:rPr lang="de-DE" dirty="0" err="1" smtClean="0">
                <a:sym typeface="Wingdings" panose="05000000000000000000" pitchFamily="2" charset="2"/>
              </a:rPr>
              <a:t>simulations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ym typeface="Wingdings" panose="05000000000000000000" pitchFamily="2" charset="2"/>
              </a:rPr>
              <a:t>Structural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mechanics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simulations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93489" y="1116060"/>
            <a:ext cx="7957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>
                <a:solidFill>
                  <a:srgbClr val="7F7F7F"/>
                </a:solidFill>
              </a:rPr>
              <a:t>Broad</a:t>
            </a:r>
            <a:r>
              <a:rPr lang="de-DE" b="1" dirty="0" smtClean="0">
                <a:solidFill>
                  <a:srgbClr val="7F7F7F"/>
                </a:solidFill>
              </a:rPr>
              <a:t> </a:t>
            </a:r>
            <a:r>
              <a:rPr lang="de-DE" b="1" dirty="0" err="1" smtClean="0">
                <a:solidFill>
                  <a:srgbClr val="7F7F7F"/>
                </a:solidFill>
              </a:rPr>
              <a:t>research</a:t>
            </a:r>
            <a:r>
              <a:rPr lang="de-DE" b="1" dirty="0" smtClean="0">
                <a:solidFill>
                  <a:srgbClr val="7F7F7F"/>
                </a:solidFill>
              </a:rPr>
              <a:t> </a:t>
            </a:r>
            <a:r>
              <a:rPr lang="de-DE" b="1" dirty="0" err="1" smtClean="0">
                <a:solidFill>
                  <a:srgbClr val="7F7F7F"/>
                </a:solidFill>
              </a:rPr>
              <a:t>portfolio</a:t>
            </a:r>
            <a:r>
              <a:rPr lang="de-DE" b="1" dirty="0" smtClean="0">
                <a:solidFill>
                  <a:srgbClr val="7F7F7F"/>
                </a:solidFill>
              </a:rPr>
              <a:t> in </a:t>
            </a:r>
            <a:r>
              <a:rPr lang="de-DE" b="1" dirty="0" err="1" smtClean="0">
                <a:solidFill>
                  <a:srgbClr val="7F7F7F"/>
                </a:solidFill>
              </a:rPr>
              <a:t>accelerator</a:t>
            </a:r>
            <a:r>
              <a:rPr lang="de-DE" b="1" dirty="0" smtClean="0">
                <a:solidFill>
                  <a:srgbClr val="7F7F7F"/>
                </a:solidFill>
              </a:rPr>
              <a:t> </a:t>
            </a:r>
            <a:r>
              <a:rPr lang="de-DE" b="1" dirty="0" err="1" smtClean="0">
                <a:solidFill>
                  <a:srgbClr val="7F7F7F"/>
                </a:solidFill>
              </a:rPr>
              <a:t>physics</a:t>
            </a:r>
            <a:endParaRPr lang="de-DE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 descr="D:\Podlech\BILDER\privat\Berge\Expeditionen\Bolivien\Fotos Alex\DSC_0497.JPG"/>
          <p:cNvPicPr>
            <a:picLocks noChangeAspect="1" noChangeArrowheads="1"/>
          </p:cNvPicPr>
          <p:nvPr/>
        </p:nvPicPr>
        <p:blipFill>
          <a:blip r:embed="rId2"/>
          <a:srcRect l="10005"/>
          <a:stretch>
            <a:fillRect/>
          </a:stretch>
        </p:blipFill>
        <p:spPr bwMode="auto">
          <a:xfrm>
            <a:off x="1" y="0"/>
            <a:ext cx="9144000" cy="6868634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>
          <a:xfrm>
            <a:off x="665019" y="605642"/>
            <a:ext cx="2018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 smtClean="0"/>
              <a:t>Bolivia</a:t>
            </a:r>
            <a:r>
              <a:rPr lang="de-DE" sz="2000" b="1" dirty="0" smtClean="0"/>
              <a:t> 2014</a:t>
            </a:r>
          </a:p>
          <a:p>
            <a:pPr algn="ctr"/>
            <a:r>
              <a:rPr lang="de-DE" sz="2000" b="1" dirty="0" err="1" smtClean="0"/>
              <a:t>Pomerape</a:t>
            </a:r>
            <a:r>
              <a:rPr lang="de-DE" sz="2000" b="1" dirty="0" smtClean="0"/>
              <a:t> 6250 m</a:t>
            </a:r>
            <a:endParaRPr lang="de-DE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1549399" y="537835"/>
            <a:ext cx="6270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solidFill>
                  <a:srgbClr val="000099"/>
                </a:solidFill>
              </a:rPr>
              <a:t>RF Power Test </a:t>
            </a:r>
            <a:endParaRPr lang="de-DE" sz="2800" b="1" dirty="0">
              <a:solidFill>
                <a:srgbClr val="000099"/>
              </a:solidFill>
            </a:endParaRPr>
          </a:p>
        </p:txBody>
      </p:sp>
      <p:pic>
        <p:nvPicPr>
          <p:cNvPr id="1026" name="Picture 2" descr="D:\Podlech\PROJEKTE\MAX\RFQ\Test\Dauertest.png"/>
          <p:cNvPicPr>
            <a:picLocks noChangeAspect="1" noChangeArrowheads="1"/>
          </p:cNvPicPr>
          <p:nvPr/>
        </p:nvPicPr>
        <p:blipFill>
          <a:blip r:embed="rId4"/>
          <a:srcRect l="2925" t="7774" b="2002"/>
          <a:stretch>
            <a:fillRect/>
          </a:stretch>
        </p:blipFill>
        <p:spPr bwMode="auto">
          <a:xfrm>
            <a:off x="823990" y="1045731"/>
            <a:ext cx="7713570" cy="5485693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369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524"/>
    </mc:Choice>
    <mc:Fallback xmlns="">
      <p:transition advTm="652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19113" y="530225"/>
            <a:ext cx="81010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/>
          <a:lstStyle/>
          <a:p>
            <a:pPr algn="ctr" defTabSz="914400"/>
            <a:r>
              <a:rPr lang="de-DE" sz="2400" b="1" dirty="0" smtClean="0"/>
              <a:t>Accelerator Physics </a:t>
            </a:r>
            <a:r>
              <a:rPr lang="de-DE" sz="2400" b="1" dirty="0" err="1" smtClean="0"/>
              <a:t>at</a:t>
            </a:r>
            <a:r>
              <a:rPr lang="de-DE" sz="2400" b="1" dirty="0" smtClean="0"/>
              <a:t> IAP</a:t>
            </a:r>
            <a:endParaRPr lang="de-DE" sz="2400" b="1" dirty="0"/>
          </a:p>
        </p:txBody>
      </p:sp>
      <p:pic>
        <p:nvPicPr>
          <p:cNvPr id="45058" name="Picture 2" descr="D:\Podlech\BILDER\CH_prototyp\C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4" y="1140759"/>
            <a:ext cx="1744647" cy="1573866"/>
          </a:xfrm>
          <a:prstGeom prst="rect">
            <a:avLst/>
          </a:prstGeom>
          <a:noFill/>
        </p:spPr>
      </p:pic>
      <p:pic>
        <p:nvPicPr>
          <p:cNvPr id="45059" name="Picture 3" descr="D:\Podlech\FIRMA\Messestände\IPAC2014\L1030164.JPG"/>
          <p:cNvPicPr>
            <a:picLocks noChangeAspect="1" noChangeArrowheads="1"/>
          </p:cNvPicPr>
          <p:nvPr/>
        </p:nvPicPr>
        <p:blipFill>
          <a:blip r:embed="rId4" cstate="print"/>
          <a:srcRect t="12417" b="15722"/>
          <a:stretch>
            <a:fillRect/>
          </a:stretch>
        </p:blipFill>
        <p:spPr bwMode="auto">
          <a:xfrm>
            <a:off x="960836" y="4797425"/>
            <a:ext cx="1185464" cy="1514475"/>
          </a:xfrm>
          <a:prstGeom prst="rect">
            <a:avLst/>
          </a:prstGeom>
          <a:noFill/>
        </p:spPr>
      </p:pic>
      <p:pic>
        <p:nvPicPr>
          <p:cNvPr id="45062" name="Picture 6" descr="D:\Podlech\BILDER\MAX\RFQ_Prototyp\L10408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5" y="3072210"/>
            <a:ext cx="2025650" cy="1139428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2438400" y="1323975"/>
            <a:ext cx="2714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Superconducting RF </a:t>
            </a:r>
            <a:r>
              <a:rPr lang="de-DE" sz="1400" dirty="0" err="1" smtClean="0"/>
              <a:t>cavities</a:t>
            </a:r>
            <a:endParaRPr lang="de-DE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4721225" y="2011263"/>
            <a:ext cx="236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/>
              <a:t>Space Charge </a:t>
            </a:r>
            <a:r>
              <a:rPr lang="de-DE" sz="1400" dirty="0" err="1" smtClean="0"/>
              <a:t>Lenses</a:t>
            </a:r>
            <a:endParaRPr lang="de-DE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2228850" y="4800600"/>
            <a:ext cx="2714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Room</a:t>
            </a:r>
            <a:r>
              <a:rPr lang="de-DE" sz="1400" dirty="0" smtClean="0"/>
              <a:t> </a:t>
            </a:r>
            <a:r>
              <a:rPr lang="de-DE" sz="1400" dirty="0" err="1" smtClean="0"/>
              <a:t>temperature</a:t>
            </a:r>
            <a:r>
              <a:rPr lang="de-DE" sz="1400" dirty="0" smtClean="0"/>
              <a:t> RF </a:t>
            </a:r>
            <a:r>
              <a:rPr lang="de-DE" sz="1400" dirty="0" err="1" smtClean="0"/>
              <a:t>cavities</a:t>
            </a:r>
            <a:endParaRPr lang="de-DE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2771775" y="3076575"/>
            <a:ext cx="2714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RFQ </a:t>
            </a:r>
            <a:r>
              <a:rPr lang="de-DE" sz="1400" dirty="0" err="1" smtClean="0"/>
              <a:t>accelerators</a:t>
            </a:r>
            <a:endParaRPr lang="de-DE" sz="1400" dirty="0"/>
          </a:p>
        </p:txBody>
      </p:sp>
      <p:sp>
        <p:nvSpPr>
          <p:cNvPr id="14" name="Rechteck 13"/>
          <p:cNvSpPr/>
          <p:nvPr/>
        </p:nvSpPr>
        <p:spPr>
          <a:xfrm>
            <a:off x="5384948" y="3057525"/>
            <a:ext cx="3076575" cy="30121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Beam Dynamics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Code </a:t>
            </a:r>
            <a:r>
              <a:rPr lang="de-DE" dirty="0" err="1" smtClean="0">
                <a:solidFill>
                  <a:schemeClr val="tx1"/>
                </a:solidFill>
              </a:rPr>
              <a:t>development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Ion </a:t>
            </a:r>
            <a:r>
              <a:rPr lang="de-DE" dirty="0" err="1" smtClean="0">
                <a:solidFill>
                  <a:schemeClr val="tx1"/>
                </a:solidFill>
              </a:rPr>
              <a:t>sources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Beam </a:t>
            </a:r>
            <a:r>
              <a:rPr lang="de-DE" dirty="0" err="1" smtClean="0">
                <a:solidFill>
                  <a:schemeClr val="tx1"/>
                </a:solidFill>
              </a:rPr>
              <a:t>diagnostics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Laser-Plasma </a:t>
            </a:r>
            <a:r>
              <a:rPr lang="de-DE" dirty="0" err="1" smtClean="0">
                <a:solidFill>
                  <a:schemeClr val="tx1"/>
                </a:solidFill>
              </a:rPr>
              <a:t>acceleration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Plasma </a:t>
            </a:r>
            <a:r>
              <a:rPr lang="de-DE" dirty="0" err="1" smtClean="0">
                <a:solidFill>
                  <a:schemeClr val="tx1"/>
                </a:solidFill>
              </a:rPr>
              <a:t>stripper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Magnet design (rt)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LEBT </a:t>
            </a:r>
            <a:r>
              <a:rPr lang="de-DE" dirty="0" err="1" smtClean="0">
                <a:solidFill>
                  <a:schemeClr val="tx1"/>
                </a:solidFill>
              </a:rPr>
              <a:t>Sections</a:t>
            </a: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Magnetic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storage</a:t>
            </a:r>
            <a:r>
              <a:rPr lang="de-DE" dirty="0" smtClean="0">
                <a:solidFill>
                  <a:schemeClr val="tx1"/>
                </a:solidFill>
              </a:rPr>
              <a:t> ring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6" name="Grafik 15" descr="D:\Podlech\BMBF\2015-2018\Bilder\FINAL\RFQ\Gaborlinse.png"/>
          <p:cNvPicPr/>
          <p:nvPr/>
        </p:nvPicPr>
        <p:blipFill rotWithShape="1">
          <a:blip r:embed="rId6"/>
          <a:srcRect r="50000"/>
          <a:stretch/>
        </p:blipFill>
        <p:spPr bwMode="auto">
          <a:xfrm>
            <a:off x="7249143" y="1202998"/>
            <a:ext cx="1542431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6028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inac\Desktop\MAX_RFQtest\Bilder\P206075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99"/>
          <a:stretch/>
        </p:blipFill>
        <p:spPr bwMode="auto">
          <a:xfrm>
            <a:off x="-1" y="0"/>
            <a:ext cx="628861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374341" y="947410"/>
            <a:ext cx="2683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err="1" smtClean="0">
                <a:solidFill>
                  <a:srgbClr val="000099"/>
                </a:solidFill>
              </a:rPr>
              <a:t>Water</a:t>
            </a:r>
            <a:r>
              <a:rPr lang="de-DE" sz="2800" b="1" dirty="0" smtClean="0">
                <a:solidFill>
                  <a:srgbClr val="000099"/>
                </a:solidFill>
              </a:rPr>
              <a:t> </a:t>
            </a:r>
            <a:r>
              <a:rPr lang="de-DE" sz="2800" b="1" dirty="0" err="1" smtClean="0">
                <a:solidFill>
                  <a:srgbClr val="000099"/>
                </a:solidFill>
              </a:rPr>
              <a:t>cooling</a:t>
            </a:r>
            <a:endParaRPr lang="de-DE" sz="2800" b="1" dirty="0">
              <a:solidFill>
                <a:srgbClr val="000099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879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524"/>
    </mc:Choice>
    <mc:Fallback xmlns="">
      <p:transition advTm="6524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nac\Desktop\CERN_18062015\CH_325MHz_sta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1649413"/>
            <a:ext cx="9032875" cy="355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ChangeArrowheads="1"/>
          </p:cNvSpPr>
          <p:nvPr/>
        </p:nvSpPr>
        <p:spPr bwMode="auto">
          <a:xfrm>
            <a:off x="1978025" y="531813"/>
            <a:ext cx="5144966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b="1" dirty="0" smtClean="0"/>
              <a:t>RFQ Structures</a:t>
            </a:r>
            <a:endParaRPr lang="en-US" sz="24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410313" y="1124199"/>
            <a:ext cx="5829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modulation</a:t>
            </a:r>
            <a:r>
              <a:rPr lang="de-DE" dirty="0" smtClean="0"/>
              <a:t> on </a:t>
            </a:r>
            <a:r>
              <a:rPr lang="de-DE" dirty="0" err="1" smtClean="0"/>
              <a:t>electrodes</a:t>
            </a:r>
            <a:endParaRPr lang="de-DE" dirty="0"/>
          </a:p>
          <a:p>
            <a:pPr algn="ctr"/>
            <a:r>
              <a:rPr lang="de-DE" dirty="0" smtClean="0">
                <a:sym typeface="Wingdings" pitchFamily="2" charset="2"/>
              </a:rPr>
              <a:t> Longitudinal </a:t>
            </a:r>
            <a:r>
              <a:rPr lang="de-DE" dirty="0" err="1" smtClean="0">
                <a:sym typeface="Wingdings" pitchFamily="2" charset="2"/>
              </a:rPr>
              <a:t>field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components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for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bunching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and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acceleration</a:t>
            </a:r>
            <a:endParaRPr lang="de-DE" dirty="0"/>
          </a:p>
        </p:txBody>
      </p:sp>
      <p:pic>
        <p:nvPicPr>
          <p:cNvPr id="81922" name="Picture 2" descr="RFQmod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83" y="3028019"/>
            <a:ext cx="4589585" cy="321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3" t="20461" r="33930"/>
          <a:stretch/>
        </p:blipFill>
        <p:spPr bwMode="auto">
          <a:xfrm>
            <a:off x="6454247" y="1115267"/>
            <a:ext cx="2019962" cy="5270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35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ChangeArrowheads="1"/>
          </p:cNvSpPr>
          <p:nvPr/>
        </p:nvSpPr>
        <p:spPr bwMode="auto">
          <a:xfrm>
            <a:off x="1997075" y="531813"/>
            <a:ext cx="5144966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b="1" dirty="0" smtClean="0"/>
              <a:t>RFQ Structures</a:t>
            </a:r>
            <a:endParaRPr lang="en-US" sz="2400" b="1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3" y="1080359"/>
            <a:ext cx="5946531" cy="306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5" descr="RFQ_4r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2400" y="4143476"/>
            <a:ext cx="2892426" cy="231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IPHI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02" y="4213811"/>
            <a:ext cx="2962275" cy="2220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705601" y="1362075"/>
            <a:ext cx="232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More </a:t>
            </a:r>
            <a:r>
              <a:rPr lang="de-DE" dirty="0" err="1" smtClean="0"/>
              <a:t>than</a:t>
            </a:r>
            <a:r>
              <a:rPr lang="de-DE" dirty="0" smtClean="0"/>
              <a:t> 60 4-Rod RFQs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built</a:t>
            </a:r>
            <a:r>
              <a:rPr lang="de-DE" dirty="0" smtClean="0"/>
              <a:t> at IAP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4316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516897" y="530225"/>
            <a:ext cx="81010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/>
          <a:lstStyle/>
          <a:p>
            <a:pPr algn="ctr" defTabSz="914400"/>
            <a:r>
              <a:rPr lang="de-DE" sz="2400" b="1" dirty="0" smtClean="0"/>
              <a:t>Projects </a:t>
            </a:r>
          </a:p>
          <a:p>
            <a:pPr algn="ctr" defTabSz="914400"/>
            <a:endParaRPr lang="de-DE" sz="2300" b="1" dirty="0">
              <a:solidFill>
                <a:srgbClr val="000099"/>
              </a:solidFill>
            </a:endParaRPr>
          </a:p>
        </p:txBody>
      </p:sp>
      <p:pic>
        <p:nvPicPr>
          <p:cNvPr id="3" name="Grafik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78886" y="1248816"/>
            <a:ext cx="3978375" cy="1266825"/>
          </a:xfrm>
          <a:prstGeom prst="rect">
            <a:avLst/>
          </a:prstGeom>
          <a:ln>
            <a:noFill/>
          </a:ln>
        </p:spPr>
      </p:pic>
      <p:pic>
        <p:nvPicPr>
          <p:cNvPr id="4" name="Picture 15" descr="franz_aufbau_6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910" y="2843336"/>
            <a:ext cx="4817435" cy="1783011"/>
          </a:xfrm>
          <a:prstGeom prst="rect">
            <a:avLst/>
          </a:prstGeom>
          <a:noFill/>
        </p:spPr>
      </p:pic>
      <p:grpSp>
        <p:nvGrpSpPr>
          <p:cNvPr id="27" name="Gruppieren 26"/>
          <p:cNvGrpSpPr/>
          <p:nvPr/>
        </p:nvGrpSpPr>
        <p:grpSpPr>
          <a:xfrm>
            <a:off x="1606375" y="5094609"/>
            <a:ext cx="7191376" cy="1188774"/>
            <a:chOff x="600893" y="3814407"/>
            <a:chExt cx="8298944" cy="1669932"/>
          </a:xfrm>
        </p:grpSpPr>
        <p:grpSp>
          <p:nvGrpSpPr>
            <p:cNvPr id="5" name="Gruppieren 4"/>
            <p:cNvGrpSpPr/>
            <p:nvPr/>
          </p:nvGrpSpPr>
          <p:grpSpPr>
            <a:xfrm>
              <a:off x="600893" y="4323008"/>
              <a:ext cx="8117650" cy="815543"/>
              <a:chOff x="670086" y="1662545"/>
              <a:chExt cx="8117650" cy="815543"/>
            </a:xfrm>
          </p:grpSpPr>
          <p:pic>
            <p:nvPicPr>
              <p:cNvPr id="6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b="26898"/>
              <a:stretch>
                <a:fillRect/>
              </a:stretch>
            </p:blipFill>
            <p:spPr bwMode="auto">
              <a:xfrm>
                <a:off x="3256601" y="1714355"/>
                <a:ext cx="2956956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22" r="69236"/>
              <a:stretch/>
            </p:blipFill>
            <p:spPr bwMode="auto">
              <a:xfrm>
                <a:off x="1786366" y="1712376"/>
                <a:ext cx="566309" cy="7657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 descr="D:\MAX meeting Capri 2013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15305" b="27526"/>
              <a:stretch>
                <a:fillRect/>
              </a:stretch>
            </p:blipFill>
            <p:spPr bwMode="auto">
              <a:xfrm>
                <a:off x="6010106" y="1719646"/>
                <a:ext cx="2777630" cy="5549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Rechteck 8"/>
              <p:cNvSpPr/>
              <p:nvPr/>
            </p:nvSpPr>
            <p:spPr>
              <a:xfrm>
                <a:off x="670086" y="1662545"/>
                <a:ext cx="1116280" cy="66501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 smtClean="0"/>
                  <a:t>HLI</a:t>
                </a:r>
                <a:endParaRPr lang="de-DE" sz="1000" dirty="0"/>
              </a:p>
            </p:txBody>
          </p:sp>
          <p:pic>
            <p:nvPicPr>
              <p:cNvPr id="10" name="Picture 2" descr="D:\MAX meeting Capri 2013.pn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38" r="30560" b="26898"/>
              <a:stretch/>
            </p:blipFill>
            <p:spPr bwMode="auto">
              <a:xfrm>
                <a:off x="2189801" y="1712376"/>
                <a:ext cx="1115374" cy="559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Textfeld 10"/>
            <p:cNvSpPr txBox="1"/>
            <p:nvPr/>
          </p:nvSpPr>
          <p:spPr>
            <a:xfrm>
              <a:off x="2483775" y="4007053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CH0</a:t>
              </a:r>
              <a:endParaRPr lang="de-DE" sz="1000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228865" y="4007047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CH1</a:t>
              </a:r>
              <a:endParaRPr lang="de-DE" sz="10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567539" y="4007041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CH2</a:t>
              </a:r>
              <a:endParaRPr lang="de-DE" sz="1000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079305" y="4007053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CH3</a:t>
              </a:r>
              <a:endParaRPr lang="de-DE" sz="10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485715" y="4007047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CH4</a:t>
              </a:r>
              <a:endParaRPr lang="de-DE" sz="10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5027597" y="4007041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CH5</a:t>
              </a:r>
              <a:endParaRPr lang="de-DE" sz="1000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5468738" y="4007053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CH6</a:t>
              </a:r>
              <a:endParaRPr lang="de-DE" sz="1000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590284" y="3983334"/>
              <a:ext cx="734388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err="1" smtClean="0"/>
                <a:t>Buncher</a:t>
              </a:r>
              <a:endParaRPr lang="de-DE" sz="10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33553" y="3814407"/>
              <a:ext cx="1066802" cy="505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Hochladungs-Injektor</a:t>
              </a:r>
              <a:endParaRPr lang="de-DE" sz="1000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6145236" y="4015502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CH7</a:t>
              </a:r>
              <a:endParaRPr lang="de-DE" sz="10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586375" y="4015514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CH8</a:t>
              </a:r>
              <a:endParaRPr lang="de-DE" sz="10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364483" y="4007036"/>
              <a:ext cx="528912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CH9</a:t>
              </a:r>
              <a:endParaRPr lang="de-DE" sz="1000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7805623" y="4007047"/>
              <a:ext cx="600324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CH10</a:t>
              </a:r>
              <a:endParaRPr lang="de-DE" sz="1000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2037938" y="4979140"/>
              <a:ext cx="1406532" cy="505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CH-</a:t>
              </a:r>
              <a:r>
                <a:rPr lang="de-DE" sz="1000" dirty="0" err="1" smtClean="0"/>
                <a:t>cavity</a:t>
              </a:r>
              <a:r>
                <a:rPr lang="de-DE" sz="1000" dirty="0" smtClean="0"/>
                <a:t> </a:t>
              </a:r>
              <a:r>
                <a:rPr lang="de-DE" sz="1000" dirty="0" err="1" smtClean="0"/>
                <a:t>demonstrator</a:t>
              </a:r>
              <a:endParaRPr lang="de-DE" sz="1000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1260088" y="5063778"/>
              <a:ext cx="880531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1.4 </a:t>
              </a:r>
              <a:r>
                <a:rPr lang="de-DE" sz="1000" dirty="0" err="1" smtClean="0"/>
                <a:t>AMeV</a:t>
              </a:r>
              <a:endParaRPr lang="de-DE" sz="1000" dirty="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8019306" y="5054870"/>
              <a:ext cx="880531" cy="310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6 </a:t>
              </a:r>
              <a:r>
                <a:rPr lang="de-DE" sz="1000" dirty="0" err="1" smtClean="0"/>
                <a:t>AMeV</a:t>
              </a:r>
              <a:endParaRPr lang="de-DE" sz="1000" dirty="0"/>
            </a:p>
          </p:txBody>
        </p:sp>
      </p:grpSp>
      <p:sp>
        <p:nvSpPr>
          <p:cNvPr id="28" name="Textfeld 27"/>
          <p:cNvSpPr txBox="1"/>
          <p:nvPr/>
        </p:nvSpPr>
        <p:spPr>
          <a:xfrm>
            <a:off x="4928530" y="3713648"/>
            <a:ext cx="199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FRANZ @ IAP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3474568" y="4713609"/>
            <a:ext cx="4059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s</a:t>
            </a:r>
            <a:r>
              <a:rPr lang="de-DE" dirty="0" err="1" smtClean="0"/>
              <a:t>c</a:t>
            </a:r>
            <a:r>
              <a:rPr lang="de-DE" dirty="0" smtClean="0"/>
              <a:t> </a:t>
            </a:r>
            <a:r>
              <a:rPr lang="de-DE" dirty="0" err="1" smtClean="0"/>
              <a:t>cw</a:t>
            </a:r>
            <a:r>
              <a:rPr lang="de-DE" dirty="0" smtClean="0"/>
              <a:t> linac @ GSI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939910" y="1162049"/>
            <a:ext cx="27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100% RF </a:t>
            </a:r>
            <a:r>
              <a:rPr lang="de-DE" dirty="0" err="1" smtClean="0"/>
              <a:t>duty</a:t>
            </a:r>
            <a:r>
              <a:rPr lang="de-DE" dirty="0" smtClean="0"/>
              <a:t> 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RFQ-</a:t>
            </a:r>
            <a:r>
              <a:rPr lang="de-DE" dirty="0" err="1" smtClean="0"/>
              <a:t>structures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rt</a:t>
            </a:r>
            <a:r>
              <a:rPr lang="de-DE" dirty="0" smtClean="0"/>
              <a:t> DTL-</a:t>
            </a:r>
            <a:r>
              <a:rPr lang="de-DE" dirty="0" err="1" smtClean="0"/>
              <a:t>structures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</a:t>
            </a:r>
            <a:r>
              <a:rPr lang="de-DE" dirty="0" err="1" smtClean="0"/>
              <a:t>c</a:t>
            </a:r>
            <a:r>
              <a:rPr lang="de-DE" dirty="0" smtClean="0"/>
              <a:t> DTL </a:t>
            </a:r>
            <a:r>
              <a:rPr lang="de-DE" dirty="0" err="1" smtClean="0"/>
              <a:t>structures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4749800" y="2006600"/>
            <a:ext cx="681257" cy="592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5203934" y="2474004"/>
            <a:ext cx="3436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17 MeV p-</a:t>
            </a:r>
            <a:r>
              <a:rPr lang="de-DE" dirty="0" err="1" smtClean="0"/>
              <a:t>Injector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MYRRHA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6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516897" y="530225"/>
            <a:ext cx="81010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/>
          <a:lstStyle/>
          <a:p>
            <a:pPr algn="ctr" defTabSz="914400"/>
            <a:r>
              <a:rPr lang="de-DE" sz="2400" b="1" dirty="0" smtClean="0"/>
              <a:t>Frankfurt Neutron Source FRANZ</a:t>
            </a:r>
            <a:endParaRPr lang="de-DE" sz="2400" b="1" dirty="0"/>
          </a:p>
        </p:txBody>
      </p:sp>
      <p:pic>
        <p:nvPicPr>
          <p:cNvPr id="3" name="Picture 15" descr="franz_aufbau_6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071" y="1409664"/>
            <a:ext cx="8329613" cy="3082925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1552575" y="4410075"/>
            <a:ext cx="68103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 MeV Protons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baseline="30000" dirty="0" smtClean="0">
                <a:sym typeface="Wingdings" panose="05000000000000000000" pitchFamily="2" charset="2"/>
              </a:rPr>
              <a:t>7</a:t>
            </a:r>
            <a:r>
              <a:rPr lang="de-DE" dirty="0" smtClean="0">
                <a:sym typeface="Wingdings" panose="05000000000000000000" pitchFamily="2" charset="2"/>
              </a:rPr>
              <a:t>Li </a:t>
            </a:r>
            <a:r>
              <a:rPr lang="de-DE" dirty="0" err="1" smtClean="0">
                <a:sym typeface="Wingdings" panose="05000000000000000000" pitchFamily="2" charset="2"/>
              </a:rPr>
              <a:t>as</a:t>
            </a:r>
            <a:r>
              <a:rPr lang="de-DE" dirty="0" smtClean="0">
                <a:sym typeface="Wingdings" panose="05000000000000000000" pitchFamily="2" charset="2"/>
              </a:rPr>
              <a:t> Target  Neutrons 0-500 keV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2 mA </a:t>
            </a:r>
            <a:r>
              <a:rPr lang="de-DE" dirty="0" err="1" smtClean="0">
                <a:sym typeface="Wingdings" panose="05000000000000000000" pitchFamily="2" charset="2"/>
              </a:rPr>
              <a:t>cw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50-200 mA </a:t>
            </a:r>
            <a:r>
              <a:rPr lang="de-DE" dirty="0" err="1" smtClean="0">
                <a:sym typeface="Wingdings" panose="05000000000000000000" pitchFamily="2" charset="2"/>
              </a:rPr>
              <a:t>pulsed</a:t>
            </a:r>
            <a:r>
              <a:rPr lang="de-DE" dirty="0" smtClean="0">
                <a:sym typeface="Wingdings" panose="05000000000000000000" pitchFamily="2" charset="2"/>
              </a:rPr>
              <a:t>, t=50 </a:t>
            </a:r>
            <a:r>
              <a:rPr lang="de-DE" dirty="0" err="1" smtClean="0">
                <a:sym typeface="Wingdings" panose="05000000000000000000" pitchFamily="2" charset="2"/>
              </a:rPr>
              <a:t>ns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rep</a:t>
            </a:r>
            <a:r>
              <a:rPr lang="de-DE" dirty="0" smtClean="0">
                <a:sym typeface="Wingdings" panose="05000000000000000000" pitchFamily="2" charset="2"/>
              </a:rPr>
              <a:t>. rate 250 kHz  RF </a:t>
            </a:r>
            <a:r>
              <a:rPr lang="de-DE" dirty="0" err="1" smtClean="0">
                <a:sym typeface="Wingdings" panose="05000000000000000000" pitchFamily="2" charset="2"/>
              </a:rPr>
              <a:t>cw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Next </a:t>
            </a:r>
            <a:r>
              <a:rPr lang="de-DE" dirty="0" err="1" smtClean="0">
                <a:sym typeface="Wingdings" panose="05000000000000000000" pitchFamily="2" charset="2"/>
              </a:rPr>
              <a:t>stage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err="1" smtClean="0">
                <a:sym typeface="Wingdings" panose="05000000000000000000" pitchFamily="2" charset="2"/>
              </a:rPr>
              <a:t>Bunch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compressor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886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2587625" y="537835"/>
            <a:ext cx="395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MYRRHA Project</a:t>
            </a:r>
            <a:endParaRPr lang="de-DE" sz="2400" b="1" dirty="0"/>
          </a:p>
        </p:txBody>
      </p:sp>
      <p:pic>
        <p:nvPicPr>
          <p:cNvPr id="3" name="Picture 1" descr="D:\Podlech\BILDER\EUROTRANS\MAX\IaM3_home_NEW.ashx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082" y="2286000"/>
            <a:ext cx="8755160" cy="4328940"/>
          </a:xfrm>
          <a:prstGeom prst="rect">
            <a:avLst/>
          </a:prstGeom>
          <a:noFill/>
        </p:spPr>
      </p:pic>
      <p:sp>
        <p:nvSpPr>
          <p:cNvPr id="2" name="Ellipse 1"/>
          <p:cNvSpPr/>
          <p:nvPr/>
        </p:nvSpPr>
        <p:spPr>
          <a:xfrm rot="1337601">
            <a:off x="714675" y="2483228"/>
            <a:ext cx="1343025" cy="6572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064436" y="1199525"/>
            <a:ext cx="5005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600 MeV Protons, 4 mA, </a:t>
            </a:r>
            <a:r>
              <a:rPr lang="de-DE" dirty="0" err="1" smtClean="0"/>
              <a:t>cw</a:t>
            </a:r>
            <a:endParaRPr lang="de-DE" dirty="0" smtClean="0"/>
          </a:p>
          <a:p>
            <a:pPr algn="ctr"/>
            <a:r>
              <a:rPr lang="de-DE" dirty="0" smtClean="0"/>
              <a:t>Demonstration </a:t>
            </a:r>
            <a:r>
              <a:rPr lang="de-DE" dirty="0" err="1" smtClean="0"/>
              <a:t>of</a:t>
            </a:r>
            <a:r>
              <a:rPr lang="de-DE" dirty="0" smtClean="0"/>
              <a:t> large 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transmutation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07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1562426" y="537835"/>
            <a:ext cx="6042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MYRRHA Project 17 MeV </a:t>
            </a:r>
            <a:r>
              <a:rPr lang="de-DE" sz="2400" b="1" dirty="0" err="1" smtClean="0"/>
              <a:t>Injector</a:t>
            </a:r>
            <a:endParaRPr lang="de-DE" sz="24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942976" y="251077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rt</a:t>
            </a:r>
            <a:r>
              <a:rPr lang="de-DE" dirty="0" smtClean="0"/>
              <a:t> CH-</a:t>
            </a:r>
            <a:r>
              <a:rPr lang="de-DE" dirty="0" err="1" smtClean="0"/>
              <a:t>cavities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005671" y="1067081"/>
            <a:ext cx="711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de-DE" dirty="0" smtClean="0"/>
              <a:t>100% </a:t>
            </a:r>
            <a:r>
              <a:rPr lang="de-DE" dirty="0" err="1" smtClean="0"/>
              <a:t>duty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, </a:t>
            </a:r>
            <a:r>
              <a:rPr lang="de-DE" dirty="0" err="1" smtClean="0"/>
              <a:t>high</a:t>
            </a:r>
            <a:r>
              <a:rPr lang="de-DE" dirty="0" smtClean="0"/>
              <a:t> </a:t>
            </a:r>
            <a:r>
              <a:rPr lang="de-DE" dirty="0" err="1" smtClean="0"/>
              <a:t>reliability</a:t>
            </a:r>
            <a:r>
              <a:rPr lang="de-DE" dirty="0" smtClean="0"/>
              <a:t>, </a:t>
            </a:r>
            <a:r>
              <a:rPr lang="de-DE" dirty="0" err="1" smtClean="0"/>
              <a:t>excellent</a:t>
            </a:r>
            <a:r>
              <a:rPr lang="de-DE" dirty="0" smtClean="0"/>
              <a:t> beam </a:t>
            </a:r>
            <a:r>
              <a:rPr lang="de-DE" dirty="0" err="1" smtClean="0"/>
              <a:t>quality</a:t>
            </a:r>
            <a:endParaRPr lang="de-DE" dirty="0"/>
          </a:p>
        </p:txBody>
      </p:sp>
      <p:pic>
        <p:nvPicPr>
          <p:cNvPr id="11" name="Grafik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6676" y="1814492"/>
            <a:ext cx="7143347" cy="1269663"/>
          </a:xfrm>
          <a:prstGeom prst="rect">
            <a:avLst/>
          </a:prstGeom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1974395" y="1602230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4-rod RFQ</a:t>
            </a:r>
            <a:endParaRPr lang="de-DE" dirty="0"/>
          </a:p>
        </p:txBody>
      </p:sp>
      <p:pic>
        <p:nvPicPr>
          <p:cNvPr id="12" name="Picture 2" descr="D:\Podlech\PROJEKTE\MAX\Bilder_Dominik\EnergieSpannungC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202" y="3045788"/>
            <a:ext cx="4415447" cy="3532358"/>
          </a:xfrm>
          <a:prstGeom prst="rect">
            <a:avLst/>
          </a:prstGeom>
          <a:noFill/>
        </p:spPr>
      </p:pic>
      <p:pic>
        <p:nvPicPr>
          <p:cNvPr id="16" name="Grafik 15"/>
          <p:cNvPicPr/>
          <p:nvPr/>
        </p:nvPicPr>
        <p:blipFill>
          <a:blip r:embed="rId6" cstate="print"/>
          <a:srcRect l="6382" t="6274" r="13597"/>
          <a:stretch>
            <a:fillRect/>
          </a:stretch>
        </p:blipFill>
        <p:spPr>
          <a:xfrm>
            <a:off x="5011948" y="4617965"/>
            <a:ext cx="3528204" cy="1892446"/>
          </a:xfrm>
          <a:prstGeom prst="rect">
            <a:avLst/>
          </a:prstGeom>
          <a:ln>
            <a:noFill/>
          </a:ln>
        </p:spPr>
      </p:pic>
      <p:pic>
        <p:nvPicPr>
          <p:cNvPr id="19" name="Grafik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65298" y="2751825"/>
            <a:ext cx="3755156" cy="1906649"/>
          </a:xfrm>
          <a:prstGeom prst="rect">
            <a:avLst/>
          </a:prstGeom>
          <a:ln>
            <a:noFill/>
          </a:ln>
        </p:spPr>
      </p:pic>
      <p:sp>
        <p:nvSpPr>
          <p:cNvPr id="10" name="Textfeld 9"/>
          <p:cNvSpPr txBox="1"/>
          <p:nvPr/>
        </p:nvSpPr>
        <p:spPr>
          <a:xfrm>
            <a:off x="3810000" y="1629826"/>
            <a:ext cx="1801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r</a:t>
            </a:r>
            <a:r>
              <a:rPr lang="de-DE" dirty="0" err="1" smtClean="0"/>
              <a:t>t</a:t>
            </a:r>
            <a:r>
              <a:rPr lang="de-DE" dirty="0" smtClean="0"/>
              <a:t> CH-</a:t>
            </a:r>
            <a:r>
              <a:rPr lang="de-DE" dirty="0" err="1" smtClean="0"/>
              <a:t>cavities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5984420" y="1598426"/>
            <a:ext cx="217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s</a:t>
            </a:r>
            <a:r>
              <a:rPr lang="de-DE" dirty="0" err="1" smtClean="0"/>
              <a:t>c</a:t>
            </a:r>
            <a:r>
              <a:rPr lang="de-DE" dirty="0" smtClean="0"/>
              <a:t> CH-</a:t>
            </a:r>
            <a:r>
              <a:rPr lang="de-DE" dirty="0" err="1" smtClean="0"/>
              <a:t>cavities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638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heme/theme1.xml><?xml version="1.0" encoding="utf-8"?>
<a:theme xmlns:a="http://schemas.openxmlformats.org/drawingml/2006/main" name="Larissa-Design">
  <a:themeElements>
    <a:clrScheme name="Benutzerdefinier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1632</Words>
  <Application>Microsoft Office PowerPoint</Application>
  <PresentationFormat>Overhead</PresentationFormat>
  <Paragraphs>542</Paragraphs>
  <Slides>53</Slides>
  <Notes>35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Arial</vt:lpstr>
      <vt:lpstr>Calibri</vt:lpstr>
      <vt:lpstr>Symbol</vt:lpstr>
      <vt:lpstr>Wingdings</vt:lpstr>
      <vt:lpstr>Larissa-Design</vt:lpstr>
      <vt:lpstr>Formel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Advanced Demonstrator for GSI-SHE-Linac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Advanced Demonstrator for GSI-SHE-Linac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Shaping of Phase Space Distribution by Stably Confined E-Clouds</vt:lpstr>
      <vt:lpstr>Superconducting Gabor Lens for XHV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Dynamics in Terms of E-Field-Asymmetries at the FRANZ / MYRRHA CH-Rebuncher</dc:title>
  <dc:creator>lpc</dc:creator>
  <cp:lastModifiedBy>Julia Double</cp:lastModifiedBy>
  <cp:revision>850</cp:revision>
  <dcterms:created xsi:type="dcterms:W3CDTF">2010-08-30T14:55:50Z</dcterms:created>
  <dcterms:modified xsi:type="dcterms:W3CDTF">2015-06-22T06:23:11Z</dcterms:modified>
</cp:coreProperties>
</file>