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8" r:id="rId3"/>
    <p:sldId id="275" r:id="rId4"/>
    <p:sldId id="279" r:id="rId5"/>
    <p:sldId id="276" r:id="rId6"/>
    <p:sldId id="280" r:id="rId7"/>
    <p:sldId id="282" r:id="rId8"/>
    <p:sldId id="284" r:id="rId9"/>
    <p:sldId id="285" r:id="rId10"/>
    <p:sldId id="291" r:id="rId11"/>
    <p:sldId id="286" r:id="rId12"/>
    <p:sldId id="261" r:id="rId13"/>
  </p:sldIdLst>
  <p:sldSz cx="9144000" cy="6858000" type="screen4x3"/>
  <p:notesSz cx="9928225" cy="6797675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4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901"/>
    <a:srgbClr val="FA9A08"/>
    <a:srgbClr val="FEB140"/>
    <a:srgbClr val="DE8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116" autoAdjust="0"/>
  </p:normalViewPr>
  <p:slideViewPr>
    <p:cSldViewPr>
      <p:cViewPr varScale="1">
        <p:scale>
          <a:sx n="132" d="100"/>
          <a:sy n="132" d="100"/>
        </p:scale>
        <p:origin x="1014" y="132"/>
      </p:cViewPr>
      <p:guideLst>
        <p:guide orient="horz" pos="2160"/>
        <p:guide pos="2880"/>
        <p:guide orient="horz" pos="43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52" y="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F435-60D0-41AF-89CC-05411CBFACBC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B6EA0-3539-470D-BB88-FCB1D8C5F3B2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9591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3EE20-210B-4BEE-9151-BD30288A68B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94264-6230-4487-A62E-5FA7F08ED69C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0584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4264-6230-4487-A62E-5FA7F08ED69C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712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4264-6230-4487-A62E-5FA7F08ED69C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6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4264-6230-4487-A62E-5FA7F08ED69C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855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35697" y="3284984"/>
            <a:ext cx="5256584" cy="792088"/>
          </a:xfrm>
        </p:spPr>
        <p:txBody>
          <a:bodyPr>
            <a:normAutofit/>
          </a:bodyPr>
          <a:lstStyle>
            <a:lvl1pPr>
              <a:defRPr sz="2400">
                <a:latin typeface="Trebuchet MS" pitchFamily="34" charset="0"/>
              </a:defRPr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491880" y="458113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E4409AC7-04B4-4208-9305-CBD247628C30}" type="datetimeFigureOut">
              <a:rPr lang="pt-PT" smtClean="0"/>
              <a:pPr/>
              <a:t>04-06-2015</a:t>
            </a:fld>
            <a:endParaRPr lang="pt-PT" dirty="0"/>
          </a:p>
        </p:txBody>
      </p:sp>
      <p:sp>
        <p:nvSpPr>
          <p:cNvPr id="17" name="Marcador de Posição do Texto 16"/>
          <p:cNvSpPr>
            <a:spLocks noGrp="1"/>
          </p:cNvSpPr>
          <p:nvPr>
            <p:ph type="body" sz="quarter" idx="13"/>
          </p:nvPr>
        </p:nvSpPr>
        <p:spPr>
          <a:xfrm>
            <a:off x="3059832" y="4077072"/>
            <a:ext cx="2952328" cy="432048"/>
          </a:xfrm>
        </p:spPr>
        <p:txBody>
          <a:bodyPr>
            <a:normAutofit/>
          </a:bodyPr>
          <a:lstStyle>
            <a:lvl1pPr algn="ctr">
              <a:buNone/>
              <a:defRPr sz="1600"/>
            </a:lvl1pPr>
          </a:lstStyle>
          <a:p>
            <a:pPr lvl="0"/>
            <a:r>
              <a:rPr lang="pt-PT" dirty="0" smtClean="0"/>
              <a:t>Clique para editar os estilos</a:t>
            </a:r>
          </a:p>
        </p:txBody>
      </p:sp>
      <p:grpSp>
        <p:nvGrpSpPr>
          <p:cNvPr id="19" name="Grupo 18"/>
          <p:cNvGrpSpPr/>
          <p:nvPr userDrawn="1"/>
        </p:nvGrpSpPr>
        <p:grpSpPr>
          <a:xfrm>
            <a:off x="1" y="1798382"/>
            <a:ext cx="9144149" cy="46443"/>
            <a:chOff x="0" y="1916832"/>
            <a:chExt cx="9144149" cy="46443"/>
          </a:xfrm>
        </p:grpSpPr>
        <p:sp>
          <p:nvSpPr>
            <p:cNvPr id="18" name="Rectângulo 17"/>
            <p:cNvSpPr/>
            <p:nvPr userDrawn="1"/>
          </p:nvSpPr>
          <p:spPr>
            <a:xfrm>
              <a:off x="0" y="1916832"/>
              <a:ext cx="9144000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20" name="Rectângulo 19"/>
            <p:cNvSpPr/>
            <p:nvPr userDrawn="1"/>
          </p:nvSpPr>
          <p:spPr>
            <a:xfrm>
              <a:off x="0" y="1916832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22" name="Rectângulo 21"/>
            <p:cNvSpPr/>
            <p:nvPr userDrawn="1"/>
          </p:nvSpPr>
          <p:spPr>
            <a:xfrm rot="10800000">
              <a:off x="8352061" y="1917556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</p:grpSp>
      <p:grpSp>
        <p:nvGrpSpPr>
          <p:cNvPr id="21" name="Grupo 20"/>
          <p:cNvGrpSpPr/>
          <p:nvPr userDrawn="1"/>
        </p:nvGrpSpPr>
        <p:grpSpPr>
          <a:xfrm>
            <a:off x="1" y="5326775"/>
            <a:ext cx="9144149" cy="46443"/>
            <a:chOff x="0" y="5157192"/>
            <a:chExt cx="9144149" cy="46443"/>
          </a:xfrm>
        </p:grpSpPr>
        <p:sp>
          <p:nvSpPr>
            <p:cNvPr id="24" name="Rectângulo 23"/>
            <p:cNvSpPr/>
            <p:nvPr userDrawn="1"/>
          </p:nvSpPr>
          <p:spPr>
            <a:xfrm>
              <a:off x="0" y="5157192"/>
              <a:ext cx="9144000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27" name="Rectângulo 26"/>
            <p:cNvSpPr/>
            <p:nvPr userDrawn="1"/>
          </p:nvSpPr>
          <p:spPr>
            <a:xfrm>
              <a:off x="0" y="5157192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28" name="Rectângulo 27"/>
            <p:cNvSpPr/>
            <p:nvPr userDrawn="1"/>
          </p:nvSpPr>
          <p:spPr>
            <a:xfrm rot="10800000">
              <a:off x="8352061" y="5157916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</p:grpSp>
      <p:pic>
        <p:nvPicPr>
          <p:cNvPr id="21506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9589" y="5661248"/>
            <a:ext cx="844824" cy="843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>
          <a:xfrm>
            <a:off x="282891" y="97084"/>
            <a:ext cx="8229600" cy="504056"/>
          </a:xfrm>
        </p:spPr>
        <p:txBody>
          <a:bodyPr>
            <a:noAutofit/>
          </a:bodyPr>
          <a:lstStyle>
            <a:lvl1pPr algn="l">
              <a:defRPr sz="2800">
                <a:latin typeface="Trebuchet MS" pitchFamily="34" charset="0"/>
              </a:defRPr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14" name="Marcador de Posição do Texto 13"/>
          <p:cNvSpPr>
            <a:spLocks noGrp="1"/>
          </p:cNvSpPr>
          <p:nvPr userDrawn="1">
            <p:ph type="body" sz="quarter" idx="13"/>
          </p:nvPr>
        </p:nvSpPr>
        <p:spPr>
          <a:xfrm>
            <a:off x="606891" y="836712"/>
            <a:ext cx="7489328" cy="503634"/>
          </a:xfrm>
        </p:spPr>
        <p:txBody>
          <a:bodyPr>
            <a:normAutofit/>
          </a:bodyPr>
          <a:lstStyle>
            <a:lvl1pPr>
              <a:buNone/>
              <a:defRPr sz="2400"/>
            </a:lvl1pPr>
          </a:lstStyle>
          <a:p>
            <a:pPr lvl="0"/>
            <a:r>
              <a:rPr lang="pt-PT" dirty="0" smtClean="0"/>
              <a:t>Clique para editar os estilos</a:t>
            </a:r>
          </a:p>
        </p:txBody>
      </p:sp>
      <p:sp>
        <p:nvSpPr>
          <p:cNvPr id="15" name="CaixaDeTexto 14"/>
          <p:cNvSpPr txBox="1"/>
          <p:nvPr userDrawn="1"/>
        </p:nvSpPr>
        <p:spPr>
          <a:xfrm>
            <a:off x="251520" y="6525344"/>
            <a:ext cx="2088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b="0" dirty="0" smtClean="0">
                <a:solidFill>
                  <a:schemeClr val="tx1"/>
                </a:solidFill>
              </a:rPr>
              <a:t>André</a:t>
            </a:r>
            <a:r>
              <a:rPr lang="pt-PT" sz="1050" b="0" baseline="0" dirty="0" smtClean="0">
                <a:solidFill>
                  <a:schemeClr val="tx1"/>
                </a:solidFill>
              </a:rPr>
              <a:t> Manuel Paiva e Rocha</a:t>
            </a:r>
            <a:endParaRPr lang="pt-PT" sz="1050" b="0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 userDrawn="1">
            <p:ph type="dt" sz="half" idx="10"/>
          </p:nvPr>
        </p:nvSpPr>
        <p:spPr>
          <a:xfrm>
            <a:off x="8343056" y="6470821"/>
            <a:ext cx="2133600" cy="365125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fld id="{E4409AC7-04B4-4208-9305-CBD247628C30}" type="datetimeFigureOut">
              <a:rPr lang="pt-PT" smtClean="0"/>
              <a:pPr/>
              <a:t>04-06-2015</a:t>
            </a:fld>
            <a:endParaRPr lang="pt-PT" dirty="0"/>
          </a:p>
        </p:txBody>
      </p:sp>
      <p:sp>
        <p:nvSpPr>
          <p:cNvPr id="48" name="Rectângulo 47"/>
          <p:cNvSpPr/>
          <p:nvPr userDrawn="1"/>
        </p:nvSpPr>
        <p:spPr>
          <a:xfrm>
            <a:off x="4077470" y="5929659"/>
            <a:ext cx="1108365" cy="477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6" name="Marcador de Posição do Número do Diapositivo 5"/>
          <p:cNvSpPr>
            <a:spLocks noGrp="1"/>
          </p:cNvSpPr>
          <p:nvPr userDrawn="1">
            <p:ph type="sldNum" sz="quarter" idx="12"/>
          </p:nvPr>
        </p:nvSpPr>
        <p:spPr>
          <a:xfrm>
            <a:off x="4328294" y="6496085"/>
            <a:ext cx="504056" cy="365125"/>
          </a:xfrm>
        </p:spPr>
        <p:txBody>
          <a:bodyPr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4D571C32-97D0-4E92-B558-45648DD0FC37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63" name="Rectângulo 62"/>
          <p:cNvSpPr/>
          <p:nvPr userDrawn="1"/>
        </p:nvSpPr>
        <p:spPr>
          <a:xfrm>
            <a:off x="0" y="646978"/>
            <a:ext cx="9144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64" name="Rectângulo 63"/>
          <p:cNvSpPr/>
          <p:nvPr userDrawn="1"/>
        </p:nvSpPr>
        <p:spPr>
          <a:xfrm>
            <a:off x="0" y="646978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69" name="Rectângulo 68"/>
          <p:cNvSpPr/>
          <p:nvPr userDrawn="1"/>
        </p:nvSpPr>
        <p:spPr>
          <a:xfrm rot="10800000">
            <a:off x="8352062" y="647702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pic>
        <p:nvPicPr>
          <p:cNvPr id="21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4037" y="86990"/>
            <a:ext cx="504056" cy="503218"/>
          </a:xfrm>
          <a:prstGeom prst="rect">
            <a:avLst/>
          </a:prstGeom>
          <a:noFill/>
        </p:spPr>
      </p:pic>
      <p:sp>
        <p:nvSpPr>
          <p:cNvPr id="18" name="Rectângulo 62"/>
          <p:cNvSpPr/>
          <p:nvPr userDrawn="1"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19" name="Rectângulo 63"/>
          <p:cNvSpPr/>
          <p:nvPr userDrawn="1"/>
        </p:nvSpPr>
        <p:spPr>
          <a:xfrm>
            <a:off x="0" y="6453336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22" name="Rectângulo 68"/>
          <p:cNvSpPr/>
          <p:nvPr userDrawn="1"/>
        </p:nvSpPr>
        <p:spPr>
          <a:xfrm rot="10800000">
            <a:off x="8352062" y="6454060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>
          <a:xfrm>
            <a:off x="0" y="1916832"/>
            <a:ext cx="9144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8" name="Rectângulo 7"/>
          <p:cNvSpPr/>
          <p:nvPr userDrawn="1"/>
        </p:nvSpPr>
        <p:spPr>
          <a:xfrm>
            <a:off x="0" y="1916832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sp>
        <p:nvSpPr>
          <p:cNvPr id="9" name="Rectângulo 8"/>
          <p:cNvSpPr/>
          <p:nvPr userDrawn="1"/>
        </p:nvSpPr>
        <p:spPr>
          <a:xfrm rot="10800000">
            <a:off x="8352062" y="1917558"/>
            <a:ext cx="792088" cy="45719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/>
          </a:p>
        </p:txBody>
      </p:sp>
      <p:grpSp>
        <p:nvGrpSpPr>
          <p:cNvPr id="17" name="Grupo 16"/>
          <p:cNvGrpSpPr/>
          <p:nvPr userDrawn="1"/>
        </p:nvGrpSpPr>
        <p:grpSpPr>
          <a:xfrm>
            <a:off x="1" y="5157194"/>
            <a:ext cx="9144149" cy="46443"/>
            <a:chOff x="0" y="5157192"/>
            <a:chExt cx="9144149" cy="46443"/>
          </a:xfrm>
        </p:grpSpPr>
        <p:sp>
          <p:nvSpPr>
            <p:cNvPr id="11" name="Rectângulo 10"/>
            <p:cNvSpPr/>
            <p:nvPr userDrawn="1"/>
          </p:nvSpPr>
          <p:spPr>
            <a:xfrm>
              <a:off x="0" y="5157192"/>
              <a:ext cx="9144000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12" name="Rectângulo 11"/>
            <p:cNvSpPr/>
            <p:nvPr userDrawn="1"/>
          </p:nvSpPr>
          <p:spPr>
            <a:xfrm>
              <a:off x="0" y="5157192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  <p:sp>
          <p:nvSpPr>
            <p:cNvPr id="13" name="Rectângulo 12"/>
            <p:cNvSpPr/>
            <p:nvPr userDrawn="1"/>
          </p:nvSpPr>
          <p:spPr>
            <a:xfrm rot="10800000">
              <a:off x="8352061" y="5157916"/>
              <a:ext cx="792088" cy="45719"/>
            </a:xfrm>
            <a:prstGeom prst="rect">
              <a:avLst/>
            </a:prstGeom>
            <a:gradFill>
              <a:gsLst>
                <a:gs pos="15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/>
            </a:p>
          </p:txBody>
        </p:sp>
      </p:grpSp>
      <p:sp>
        <p:nvSpPr>
          <p:cNvPr id="14" name="CaixaDeTexto 13"/>
          <p:cNvSpPr txBox="1"/>
          <p:nvPr userDrawn="1"/>
        </p:nvSpPr>
        <p:spPr>
          <a:xfrm>
            <a:off x="827584" y="3717032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err="1" smtClean="0"/>
              <a:t>Thank</a:t>
            </a:r>
            <a:r>
              <a:rPr lang="pt-PT" sz="2000" baseline="0" dirty="0" smtClean="0"/>
              <a:t> </a:t>
            </a:r>
            <a:r>
              <a:rPr lang="pt-PT" sz="2000" baseline="0" dirty="0" err="1" smtClean="0"/>
              <a:t>You</a:t>
            </a:r>
            <a:r>
              <a:rPr lang="pt-PT" sz="2000" baseline="0" dirty="0" smtClean="0"/>
              <a:t> !</a:t>
            </a:r>
            <a:endParaRPr lang="pt-PT" sz="2000" dirty="0"/>
          </a:p>
        </p:txBody>
      </p:sp>
      <p:sp>
        <p:nvSpPr>
          <p:cNvPr id="15" name="CaixaDeTexto 14"/>
          <p:cNvSpPr txBox="1"/>
          <p:nvPr userDrawn="1"/>
        </p:nvSpPr>
        <p:spPr>
          <a:xfrm>
            <a:off x="827584" y="2996954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THE</a:t>
            </a:r>
            <a:r>
              <a:rPr lang="pt-PT" sz="4800" baseline="0" dirty="0" smtClean="0"/>
              <a:t> END</a:t>
            </a:r>
            <a:endParaRPr lang="pt-PT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  <p:pic>
        <p:nvPicPr>
          <p:cNvPr id="7" name="Picture 8" descr="http://www.continentallastiketiler.com/images/img2.jpg"/>
          <p:cNvPicPr>
            <a:picLocks noChangeAspect="1" noChangeArrowheads="1"/>
          </p:cNvPicPr>
          <p:nvPr userDrawn="1"/>
        </p:nvPicPr>
        <p:blipFill>
          <a:blip r:embed="rId2" cstate="print"/>
          <a:srcRect l="16401" r="17848"/>
          <a:stretch>
            <a:fillRect/>
          </a:stretch>
        </p:blipFill>
        <p:spPr bwMode="auto">
          <a:xfrm rot="20773871">
            <a:off x="7182485" y="4168256"/>
            <a:ext cx="1632762" cy="2165338"/>
          </a:xfrm>
          <a:prstGeom prst="rect">
            <a:avLst/>
          </a:prstGeom>
          <a:noFill/>
        </p:spPr>
      </p:pic>
      <p:pic>
        <p:nvPicPr>
          <p:cNvPr id="8" name="Imagem 7" descr="pneu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211961" y="1772816"/>
            <a:ext cx="4216568" cy="28130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09AC7-04B4-4208-9305-CBD247628C30}" type="datetimeFigureOut">
              <a:rPr lang="pt-PT" smtClean="0"/>
              <a:pPr/>
              <a:t>04-06-2015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71C32-97D0-4E92-B558-45648DD0FC37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13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13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8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9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35697" y="3429000"/>
            <a:ext cx="5256584" cy="576064"/>
          </a:xfrm>
        </p:spPr>
        <p:txBody>
          <a:bodyPr>
            <a:noAutofit/>
          </a:bodyPr>
          <a:lstStyle/>
          <a:p>
            <a:r>
              <a:rPr lang="pt-PT" sz="3200" dirty="0" smtClean="0"/>
              <a:t>TOWARDS UNICOS</a:t>
            </a:r>
            <a:endParaRPr lang="pt-PT" sz="3200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quarter" idx="13"/>
          </p:nvPr>
        </p:nvSpPr>
        <p:spPr>
          <a:xfrm>
            <a:off x="3059832" y="4365104"/>
            <a:ext cx="2952328" cy="432048"/>
          </a:xfrm>
        </p:spPr>
        <p:txBody>
          <a:bodyPr>
            <a:normAutofit/>
          </a:bodyPr>
          <a:lstStyle/>
          <a:p>
            <a:r>
              <a:rPr lang="pt-PT" sz="1400" b="1" dirty="0" smtClean="0"/>
              <a:t>André Manuel Paiva e Rocha</a:t>
            </a:r>
            <a:endParaRPr lang="pt-PT" sz="1400" b="1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3491880" y="4581128"/>
            <a:ext cx="2133600" cy="365125"/>
          </a:xfrm>
        </p:spPr>
        <p:txBody>
          <a:bodyPr/>
          <a:lstStyle/>
          <a:p>
            <a:fld id="{50C66424-F32B-4C38-9509-9345F4B8B08A}" type="datetime1">
              <a:rPr lang="pt-PT" smtClean="0">
                <a:solidFill>
                  <a:schemeClr val="tx1"/>
                </a:solidFill>
              </a:rPr>
              <a:pPr/>
              <a:t>04-06-2015</a:t>
            </a:fld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6" name="Marcador de Posição do Texto 2"/>
          <p:cNvSpPr txBox="1">
            <a:spLocks/>
          </p:cNvSpPr>
          <p:nvPr/>
        </p:nvSpPr>
        <p:spPr>
          <a:xfrm>
            <a:off x="2987824" y="3933056"/>
            <a:ext cx="295232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pt-PT" sz="1600" dirty="0" smtClean="0"/>
              <a:t>PRELIMINARY ANALYSIS</a:t>
            </a:r>
            <a:endParaRPr lang="pt-PT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20888"/>
            <a:ext cx="1289696" cy="864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94"/>
    </mc:Choice>
    <mc:Fallback xmlns="">
      <p:transition spd="slow" advTm="135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Roadmap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10</a:t>
            </a:fld>
            <a:endParaRPr lang="pt-PT" dirty="0"/>
          </a:p>
        </p:txBody>
      </p:sp>
      <p:sp>
        <p:nvSpPr>
          <p:cNvPr id="5" name="Rectangle 4"/>
          <p:cNvSpPr/>
          <p:nvPr/>
        </p:nvSpPr>
        <p:spPr>
          <a:xfrm>
            <a:off x="-756592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36512" y="3187850"/>
            <a:ext cx="548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Today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692188" y="2426589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700" b="1" dirty="0" smtClean="0"/>
              <a:t>Specification of new UNICOS objects</a:t>
            </a:r>
            <a:endParaRPr lang="en-GB" sz="700" b="1" dirty="0"/>
          </a:p>
        </p:txBody>
      </p:sp>
      <p:sp>
        <p:nvSpPr>
          <p:cNvPr id="9" name="Rectangle 8"/>
          <p:cNvSpPr/>
          <p:nvPr/>
        </p:nvSpPr>
        <p:spPr>
          <a:xfrm>
            <a:off x="2916324" y="2420888"/>
            <a:ext cx="936104" cy="36272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700" b="1" dirty="0" smtClean="0"/>
              <a:t>Mini-set of UNICOS objects for HIE-ISL (2015)</a:t>
            </a:r>
          </a:p>
          <a:p>
            <a:pPr algn="ctr"/>
            <a:endParaRPr lang="en-GB" sz="700" b="1" dirty="0" smtClean="0"/>
          </a:p>
          <a:p>
            <a:pPr algn="ctr"/>
            <a:endParaRPr lang="en-GB" sz="700" b="1" dirty="0"/>
          </a:p>
        </p:txBody>
      </p:sp>
      <p:sp>
        <p:nvSpPr>
          <p:cNvPr id="10" name="Rectangle 9"/>
          <p:cNvSpPr/>
          <p:nvPr/>
        </p:nvSpPr>
        <p:spPr>
          <a:xfrm>
            <a:off x="4140460" y="2420888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/>
              <a:t>Pilot Project </a:t>
            </a:r>
            <a:r>
              <a:rPr lang="en-US" sz="700" b="1" dirty="0"/>
              <a:t>HIE-ISL</a:t>
            </a:r>
          </a:p>
          <a:p>
            <a:pPr algn="ctr"/>
            <a:r>
              <a:rPr lang="en-US" sz="700" b="1" dirty="0"/>
              <a:t> (2015)</a:t>
            </a:r>
            <a:endParaRPr lang="en-GB" sz="700" b="1" dirty="0"/>
          </a:p>
        </p:txBody>
      </p:sp>
      <p:sp>
        <p:nvSpPr>
          <p:cNvPr id="11" name="Rectangle 10"/>
          <p:cNvSpPr/>
          <p:nvPr/>
        </p:nvSpPr>
        <p:spPr>
          <a:xfrm>
            <a:off x="2916324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 smtClean="0"/>
              <a:t>Develop UNICOS objects full set for L4 (2015)</a:t>
            </a:r>
            <a:endParaRPr lang="en-GB" sz="700" b="1" dirty="0"/>
          </a:p>
        </p:txBody>
      </p:sp>
      <p:sp>
        <p:nvSpPr>
          <p:cNvPr id="12" name="Rectangle 11"/>
          <p:cNvSpPr/>
          <p:nvPr/>
        </p:nvSpPr>
        <p:spPr>
          <a:xfrm>
            <a:off x="4064336" y="3576034"/>
            <a:ext cx="1168123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/>
              <a:t>Develop Data Source</a:t>
            </a:r>
          </a:p>
          <a:p>
            <a:pPr algn="ctr"/>
            <a:r>
              <a:rPr lang="en-GB" sz="700" b="1" dirty="0"/>
              <a:t>+ Specs Generation</a:t>
            </a:r>
          </a:p>
          <a:p>
            <a:pPr algn="ctr"/>
            <a:r>
              <a:rPr lang="en-US" sz="700" b="1" dirty="0"/>
              <a:t>(in UNIVAC)</a:t>
            </a:r>
            <a:endParaRPr lang="en-GB" sz="700" b="1" dirty="0"/>
          </a:p>
        </p:txBody>
      </p:sp>
      <p:sp>
        <p:nvSpPr>
          <p:cNvPr id="13" name="Rectangle 12"/>
          <p:cNvSpPr/>
          <p:nvPr/>
        </p:nvSpPr>
        <p:spPr>
          <a:xfrm>
            <a:off x="5444367" y="3576034"/>
            <a:ext cx="1080080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Develop </a:t>
            </a:r>
            <a:r>
              <a:rPr lang="en-GB" sz="800" b="1" dirty="0" smtClean="0"/>
              <a:t>Migration Tool</a:t>
            </a:r>
            <a:endParaRPr lang="en-GB" sz="800" b="1" dirty="0"/>
          </a:p>
        </p:txBody>
      </p:sp>
      <p:sp>
        <p:nvSpPr>
          <p:cNvPr id="14" name="Rectangle 13"/>
          <p:cNvSpPr/>
          <p:nvPr/>
        </p:nvSpPr>
        <p:spPr>
          <a:xfrm>
            <a:off x="6736355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 smtClean="0"/>
              <a:t>Pilot Project</a:t>
            </a:r>
          </a:p>
          <a:p>
            <a:pPr algn="ctr"/>
            <a:r>
              <a:rPr lang="en-GB" sz="700" b="1" dirty="0" smtClean="0"/>
              <a:t>LINAC4</a:t>
            </a:r>
            <a:endParaRPr lang="en-GB" sz="700" b="1" dirty="0"/>
          </a:p>
        </p:txBody>
      </p:sp>
      <p:sp>
        <p:nvSpPr>
          <p:cNvPr id="15" name="Rectangle 14"/>
          <p:cNvSpPr/>
          <p:nvPr/>
        </p:nvSpPr>
        <p:spPr>
          <a:xfrm>
            <a:off x="7884368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/>
              <a:t>Extension to LHC </a:t>
            </a:r>
          </a:p>
          <a:p>
            <a:pPr algn="ctr"/>
            <a:r>
              <a:rPr lang="en-GB" sz="700" b="1" dirty="0"/>
              <a:t>+ Injectors</a:t>
            </a:r>
          </a:p>
          <a:p>
            <a:pPr algn="ctr"/>
            <a:r>
              <a:rPr lang="en-US" sz="700" b="1" dirty="0"/>
              <a:t>(2018)</a:t>
            </a:r>
            <a:endParaRPr lang="en-GB" sz="700" b="1" dirty="0"/>
          </a:p>
        </p:txBody>
      </p:sp>
      <p:sp>
        <p:nvSpPr>
          <p:cNvPr id="16" name="Rectangle 15"/>
          <p:cNvSpPr/>
          <p:nvPr/>
        </p:nvSpPr>
        <p:spPr>
          <a:xfrm>
            <a:off x="1692188" y="499879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 smtClean="0"/>
              <a:t>Specification of Functionalities</a:t>
            </a:r>
            <a:endParaRPr lang="en-GB" sz="700" b="1" dirty="0"/>
          </a:p>
        </p:txBody>
      </p:sp>
      <p:sp>
        <p:nvSpPr>
          <p:cNvPr id="17" name="Rectangle 16"/>
          <p:cNvSpPr/>
          <p:nvPr/>
        </p:nvSpPr>
        <p:spPr>
          <a:xfrm>
            <a:off x="2916303" y="4204931"/>
            <a:ext cx="2316155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/>
              <a:t>Develop Data Source + Specs Generation</a:t>
            </a:r>
          </a:p>
          <a:p>
            <a:pPr algn="ctr"/>
            <a:r>
              <a:rPr lang="en-US" sz="700" b="1" dirty="0"/>
              <a:t>(in </a:t>
            </a:r>
            <a:r>
              <a:rPr lang="en-US" sz="700" b="1" dirty="0" smtClean="0"/>
              <a:t>Layout-DB)</a:t>
            </a:r>
            <a:endParaRPr lang="en-GB" sz="700" b="1" dirty="0"/>
          </a:p>
        </p:txBody>
      </p:sp>
      <p:sp>
        <p:nvSpPr>
          <p:cNvPr id="23" name="Rectangle 22"/>
          <p:cNvSpPr/>
          <p:nvPr/>
        </p:nvSpPr>
        <p:spPr>
          <a:xfrm>
            <a:off x="323528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800" b="1" dirty="0" smtClean="0"/>
              <a:t>Solve Blocking issues</a:t>
            </a:r>
            <a:endParaRPr lang="en-GB" b="1" dirty="0"/>
          </a:p>
        </p:txBody>
      </p:sp>
      <p:sp>
        <p:nvSpPr>
          <p:cNvPr id="25" name="Rectangle 24"/>
          <p:cNvSpPr/>
          <p:nvPr/>
        </p:nvSpPr>
        <p:spPr>
          <a:xfrm>
            <a:off x="2916324" y="4998794"/>
            <a:ext cx="129614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b="1" dirty="0" smtClean="0"/>
              <a:t>Implement Vacuum Specific Functionalities in UNICOS</a:t>
            </a:r>
            <a:endParaRPr lang="en-GB" sz="700" b="1" dirty="0"/>
          </a:p>
        </p:txBody>
      </p:sp>
      <p:sp>
        <p:nvSpPr>
          <p:cNvPr id="34" name="Rectangle 33"/>
          <p:cNvSpPr/>
          <p:nvPr/>
        </p:nvSpPr>
        <p:spPr>
          <a:xfrm>
            <a:off x="8892480" y="3576034"/>
            <a:ext cx="936104" cy="35702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8783154" y="318785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LS2</a:t>
            </a:r>
            <a:endParaRPr lang="en-GB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314349" y="2636912"/>
            <a:ext cx="305323" cy="1088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314349" y="3725089"/>
            <a:ext cx="305323" cy="1432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627784" y="2599399"/>
            <a:ext cx="2552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852428" y="2599399"/>
            <a:ext cx="2552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851920" y="3741708"/>
            <a:ext cx="172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232459" y="3741708"/>
            <a:ext cx="172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524447" y="3741708"/>
            <a:ext cx="172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7672459" y="3754545"/>
            <a:ext cx="172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627784" y="5185904"/>
            <a:ext cx="2552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314349" y="3741708"/>
            <a:ext cx="1390066" cy="623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8" idx="3"/>
          </p:cNvCxnSpPr>
          <p:nvPr/>
        </p:nvCxnSpPr>
        <p:spPr>
          <a:xfrm>
            <a:off x="2628292" y="2605100"/>
            <a:ext cx="215516" cy="1149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5232459" y="4005064"/>
            <a:ext cx="347653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66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3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ICM </a:t>
            </a:r>
            <a:r>
              <a:rPr lang="en-GB" sz="2000" dirty="0" smtClean="0"/>
              <a:t>Actions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5" name="Rectangle 4"/>
          <p:cNvSpPr/>
          <p:nvPr/>
        </p:nvSpPr>
        <p:spPr>
          <a:xfrm>
            <a:off x="107504" y="118746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Decide if we wait for BE/CO to provide Layout DB + Editor, or develop our own solution, keeping in mind of possible future changes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07504" y="2302616"/>
            <a:ext cx="84530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Start discussions with EN/ICE on the modifications of UAB to suit vacuum needs: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Possibility of executing batch UAB jobs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Single SCADA import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504" y="3694771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 1 new vacuum-specific UNICOS object in order to estimate the development efforts required. </a:t>
            </a:r>
            <a:endParaRPr lang="en-GB" dirty="0"/>
          </a:p>
          <a:p>
            <a:pPr lvl="1"/>
            <a:r>
              <a:rPr lang="en-GB" dirty="0"/>
              <a:t> </a:t>
            </a:r>
            <a:r>
              <a:rPr lang="en-GB" dirty="0" smtClean="0"/>
              <a:t>     Ideal new UNICOS objects = Gauge, Pump, Valve, Gauge Controller, etc..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7504" y="5086925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Estimate PLC Hardware requirements for UNICOS. From that, determine which PLCs need to be replaced, and the associated cost.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65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4294967295"/>
          </p:nvPr>
        </p:nvSpPr>
        <p:spPr>
          <a:xfrm>
            <a:off x="8640765" y="6230940"/>
            <a:ext cx="503237" cy="365125"/>
          </a:xfrm>
        </p:spPr>
        <p:txBody>
          <a:bodyPr/>
          <a:lstStyle/>
          <a:p>
            <a:fld id="{4D571C32-97D0-4E92-B558-45648DD0FC37}" type="slidenum">
              <a:rPr lang="pt-PT" smtClean="0"/>
              <a:pPr/>
              <a:t>12</a:t>
            </a:fld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"/>
    </mc:Choice>
    <mc:Fallback xmlns="">
      <p:transition spd="slow" advTm="34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Introduction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5" name="Rectangle 4"/>
          <p:cNvSpPr/>
          <p:nvPr/>
        </p:nvSpPr>
        <p:spPr>
          <a:xfrm>
            <a:off x="699490" y="1906554"/>
            <a:ext cx="440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UNICOS limitations / solutions for vacuum</a:t>
            </a:r>
          </a:p>
        </p:txBody>
      </p:sp>
      <p:sp>
        <p:nvSpPr>
          <p:cNvPr id="6" name="Rectangle 5"/>
          <p:cNvSpPr/>
          <p:nvPr/>
        </p:nvSpPr>
        <p:spPr>
          <a:xfrm>
            <a:off x="699490" y="2558052"/>
            <a:ext cx="3640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Blocking points for getting started</a:t>
            </a:r>
          </a:p>
        </p:txBody>
      </p:sp>
      <p:sp>
        <p:nvSpPr>
          <p:cNvPr id="7" name="Rectangle 6"/>
          <p:cNvSpPr/>
          <p:nvPr/>
        </p:nvSpPr>
        <p:spPr>
          <a:xfrm>
            <a:off x="699490" y="3209550"/>
            <a:ext cx="1364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Roadmap</a:t>
            </a:r>
          </a:p>
        </p:txBody>
      </p:sp>
      <p:sp>
        <p:nvSpPr>
          <p:cNvPr id="8" name="Rectangle 7"/>
          <p:cNvSpPr/>
          <p:nvPr/>
        </p:nvSpPr>
        <p:spPr>
          <a:xfrm>
            <a:off x="699490" y="3861048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Conclusions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9490" y="1255056"/>
            <a:ext cx="4501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Vac-FW workflow VS UNICOS-FW workflow</a:t>
            </a:r>
          </a:p>
        </p:txBody>
      </p:sp>
    </p:spTree>
    <p:extLst>
      <p:ext uri="{BB962C8B-B14F-4D97-AF65-F5344CB8AC3E}">
        <p14:creationId xmlns:p14="http://schemas.microsoft.com/office/powerpoint/2010/main" val="124824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075" y="385895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Vacuum-FW Workflow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3</a:t>
            </a:fld>
            <a:endParaRPr lang="pt-P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358" y="1000892"/>
            <a:ext cx="976250" cy="8016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272" y="2348880"/>
            <a:ext cx="183326" cy="4743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918" y="3928276"/>
            <a:ext cx="300122" cy="3600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179" y="392827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745" y="3865350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849" y="3934674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389" y="3865350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493" y="3934674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1882" y="3865350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986" y="3934674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6318" y="4754718"/>
            <a:ext cx="623366" cy="33952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871" y="4754718"/>
            <a:ext cx="623366" cy="33952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767" y="4754718"/>
            <a:ext cx="623366" cy="33952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051720" y="3948391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#1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767887" y="3949135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 #2</a:t>
            </a:r>
            <a:endParaRPr lang="en-GB" sz="600" b="1" dirty="0" smtClean="0"/>
          </a:p>
          <a:p>
            <a:r>
              <a:rPr lang="en-GB" sz="600" b="1" dirty="0" smtClean="0"/>
              <a:t>CODE </a:t>
            </a:r>
            <a:endParaRPr lang="en-GB" sz="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487967" y="3948391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 #N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279777" y="3969796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  <a:p>
            <a:r>
              <a:rPr lang="en-GB" sz="600" b="1" dirty="0" smtClean="0"/>
              <a:t>FILE</a:t>
            </a:r>
            <a:endParaRPr lang="en-GB" sz="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997297" y="3961812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CONF</a:t>
            </a:r>
          </a:p>
          <a:p>
            <a:r>
              <a:rPr lang="en-GB" sz="600" b="1" dirty="0" smtClean="0"/>
              <a:t>FILES</a:t>
            </a:r>
            <a:endParaRPr lang="en-GB" sz="600" b="1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652007" y="35318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356857" y="35318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074407" y="355092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790027" y="358902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520277" y="35953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652007" y="43700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356857" y="43700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074407" y="43700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828127" y="43700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513927" y="4370076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438878" y="5111598"/>
            <a:ext cx="298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1447600" y="2574597"/>
            <a:ext cx="244080" cy="11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357768" y="4398348"/>
            <a:ext cx="4475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71865" y="4398348"/>
            <a:ext cx="35779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COPY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51106" y="4398348"/>
            <a:ext cx="5148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Download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48322" y="4398348"/>
            <a:ext cx="5148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Download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570050" y="4398348"/>
            <a:ext cx="5148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Download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89487" y="5111598"/>
            <a:ext cx="298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03210" y="5111598"/>
            <a:ext cx="298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</a:t>
            </a:r>
          </a:p>
        </p:txBody>
      </p:sp>
      <p:cxnSp>
        <p:nvCxnSpPr>
          <p:cNvPr id="61" name="Straight Arrow Connector 60"/>
          <p:cNvCxnSpPr>
            <a:stCxn id="11" idx="2"/>
          </p:cNvCxnSpPr>
          <p:nvPr/>
        </p:nvCxnSpPr>
        <p:spPr>
          <a:xfrm>
            <a:off x="4716483" y="1802575"/>
            <a:ext cx="0" cy="3345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72" y="3741724"/>
            <a:ext cx="300122" cy="3600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2" name="TextBox 61"/>
          <p:cNvSpPr txBox="1"/>
          <p:nvPr/>
        </p:nvSpPr>
        <p:spPr>
          <a:xfrm>
            <a:off x="844776" y="3804375"/>
            <a:ext cx="498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PLC</a:t>
            </a:r>
          </a:p>
          <a:p>
            <a:r>
              <a:rPr lang="en-GB" sz="600" b="1" dirty="0" smtClean="0"/>
              <a:t>HW CONF</a:t>
            </a:r>
            <a:endParaRPr lang="en-GB" sz="600" b="1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008447" y="4114694"/>
            <a:ext cx="1142659" cy="640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51004" y="4223510"/>
            <a:ext cx="51488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Download</a:t>
            </a:r>
          </a:p>
        </p:txBody>
      </p:sp>
      <p:sp>
        <p:nvSpPr>
          <p:cNvPr id="3" name="Rectangle 2"/>
          <p:cNvSpPr/>
          <p:nvPr/>
        </p:nvSpPr>
        <p:spPr>
          <a:xfrm>
            <a:off x="5581547" y="4653136"/>
            <a:ext cx="1150693" cy="64266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SCADA APPLICATION</a:t>
            </a:r>
            <a:endParaRPr lang="en-GB" sz="1000" dirty="0"/>
          </a:p>
        </p:txBody>
      </p:sp>
      <p:sp>
        <p:nvSpPr>
          <p:cNvPr id="65" name="Rectangle 64"/>
          <p:cNvSpPr/>
          <p:nvPr/>
        </p:nvSpPr>
        <p:spPr>
          <a:xfrm>
            <a:off x="1937042" y="2324614"/>
            <a:ext cx="5558612" cy="103237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1600" b="1" dirty="0" smtClean="0"/>
              <a:t>DB EDITOR</a:t>
            </a:r>
            <a:endParaRPr lang="en-GB" sz="1600" b="1" dirty="0"/>
          </a:p>
        </p:txBody>
      </p:sp>
      <p:sp>
        <p:nvSpPr>
          <p:cNvPr id="66" name="Rectangle 65"/>
          <p:cNvSpPr/>
          <p:nvPr/>
        </p:nvSpPr>
        <p:spPr>
          <a:xfrm>
            <a:off x="1937042" y="2764826"/>
            <a:ext cx="5558612" cy="59216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1100" dirty="0" smtClean="0"/>
              <a:t>EXPORT TOOL</a:t>
            </a:r>
            <a:endParaRPr lang="en-GB" sz="1100" dirty="0"/>
          </a:p>
        </p:txBody>
      </p:sp>
      <p:sp>
        <p:nvSpPr>
          <p:cNvPr id="67" name="Rectangle 66"/>
          <p:cNvSpPr/>
          <p:nvPr/>
        </p:nvSpPr>
        <p:spPr>
          <a:xfrm>
            <a:off x="1934582" y="3189087"/>
            <a:ext cx="2805181" cy="167904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1000" dirty="0" smtClean="0"/>
              <a:t>PLC</a:t>
            </a:r>
            <a:endParaRPr lang="en-GB" sz="1000" dirty="0"/>
          </a:p>
        </p:txBody>
      </p:sp>
      <p:sp>
        <p:nvSpPr>
          <p:cNvPr id="68" name="Rectangle 67"/>
          <p:cNvSpPr/>
          <p:nvPr/>
        </p:nvSpPr>
        <p:spPr>
          <a:xfrm>
            <a:off x="4700106" y="3189087"/>
            <a:ext cx="2798008" cy="167904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1000" dirty="0" smtClean="0"/>
              <a:t>SCADA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1192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51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2" grpId="0"/>
      <p:bldP spid="64" grpId="0"/>
      <p:bldP spid="3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UNICOS-FW </a:t>
            </a:r>
            <a:r>
              <a:rPr lang="en-GB" sz="2000" dirty="0" err="1" smtClean="0"/>
              <a:t>WorkFlow</a:t>
            </a:r>
            <a:r>
              <a:rPr lang="en-GB" sz="2000" dirty="0"/>
              <a:t> </a:t>
            </a:r>
            <a:r>
              <a:rPr lang="en-GB" sz="2000" dirty="0" smtClean="0"/>
              <a:t>(as in ISOLDE)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4</a:t>
            </a:fld>
            <a:endParaRPr lang="pt-PT" dirty="0"/>
          </a:p>
        </p:txBody>
      </p:sp>
      <p:sp>
        <p:nvSpPr>
          <p:cNvPr id="13" name="Rectangle 12"/>
          <p:cNvSpPr/>
          <p:nvPr/>
        </p:nvSpPr>
        <p:spPr>
          <a:xfrm>
            <a:off x="241176" y="1406882"/>
            <a:ext cx="4546848" cy="42484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60" y="1493456"/>
            <a:ext cx="183326" cy="4743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825" y="390603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929" y="397535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981" y="4795400"/>
            <a:ext cx="623366" cy="33952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616947" y="401687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</a:t>
            </a:r>
          </a:p>
          <a:p>
            <a:r>
              <a:rPr lang="en-GB" sz="600" b="1" dirty="0" smtClean="0"/>
              <a:t>CODE </a:t>
            </a:r>
            <a:endParaRPr lang="en-GB" sz="600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437439" y="1926160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439817" y="3585832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436087" y="442980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378" y="1523172"/>
            <a:ext cx="300122" cy="36004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893237" y="1556913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</a:t>
            </a:r>
          </a:p>
          <a:p>
            <a:r>
              <a:rPr lang="en-US" sz="600" b="1" dirty="0" smtClean="0"/>
              <a:t>.xls</a:t>
            </a:r>
            <a:endParaRPr lang="en-GB" sz="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2214192"/>
            <a:ext cx="4026438" cy="124362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512" y="3975356"/>
            <a:ext cx="300122" cy="36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984371" y="4016876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  <a:p>
            <a:r>
              <a:rPr lang="en-GB" sz="600" b="1" dirty="0" smtClean="0"/>
              <a:t>FILE</a:t>
            </a:r>
            <a:endParaRPr lang="en-GB" sz="600" b="1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527129" y="3641712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527129" y="4436745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1616947" y="1719173"/>
            <a:ext cx="244080" cy="11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45930" y="5177117"/>
            <a:ext cx="33695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dirty="0"/>
              <a:t>PLC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996143" y="4433288"/>
            <a:ext cx="44114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Import</a:t>
            </a:r>
            <a:endParaRPr lang="en-GB" sz="8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6894" y="1491937"/>
            <a:ext cx="1930723" cy="1802276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3001" y="1561483"/>
            <a:ext cx="1930723" cy="1802276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9108" y="1631029"/>
            <a:ext cx="1930723" cy="1802276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5655" y="1706667"/>
            <a:ext cx="1930723" cy="1802276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2160" y="1770693"/>
            <a:ext cx="1930723" cy="180227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235902" y="2531111"/>
            <a:ext cx="450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x</a:t>
            </a:r>
            <a:endParaRPr lang="en-GB" sz="48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61513" y="3636995"/>
            <a:ext cx="1514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Number of PLCs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27584" y="4421286"/>
            <a:ext cx="5677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Download</a:t>
            </a:r>
          </a:p>
        </p:txBody>
      </p:sp>
      <p:pic>
        <p:nvPicPr>
          <p:cNvPr id="109" name="Picture 6" descr="http://unicos.web.cern.ch/sites/unicos.web.cern.ch/files/unicos-logo_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781" y="1478048"/>
            <a:ext cx="470794" cy="47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" name="TextBox 113"/>
          <p:cNvSpPr txBox="1"/>
          <p:nvPr/>
        </p:nvSpPr>
        <p:spPr>
          <a:xfrm>
            <a:off x="5439258" y="3904185"/>
            <a:ext cx="3218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(worst case scenario: update all 140 PLCs of LHC)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48" y="394755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3" name="TextBox 42"/>
          <p:cNvSpPr txBox="1"/>
          <p:nvPr/>
        </p:nvSpPr>
        <p:spPr>
          <a:xfrm>
            <a:off x="539552" y="4010203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PLC</a:t>
            </a:r>
          </a:p>
          <a:p>
            <a:r>
              <a:rPr lang="en-GB" sz="600" b="1" dirty="0" smtClean="0"/>
              <a:t>HW CONF</a:t>
            </a:r>
            <a:endParaRPr lang="en-GB" sz="600" b="1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581182" y="4320522"/>
            <a:ext cx="457225" cy="586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2803" y="4506522"/>
            <a:ext cx="5148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Download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944982"/>
              </p:ext>
            </p:extLst>
          </p:nvPr>
        </p:nvGraphicFramePr>
        <p:xfrm>
          <a:off x="4932040" y="4245536"/>
          <a:ext cx="3941367" cy="1415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3789"/>
                <a:gridCol w="1313789"/>
                <a:gridCol w="1313789"/>
              </a:tblGrid>
              <a:tr h="254868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Vacuum-FW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UNICOS-FW</a:t>
                      </a:r>
                      <a:endParaRPr lang="en-GB" sz="1000" dirty="0"/>
                    </a:p>
                  </a:txBody>
                  <a:tcPr anchor="ctr"/>
                </a:tc>
              </a:tr>
              <a:tr h="3802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Data Sources</a:t>
                      </a:r>
                      <a:r>
                        <a:rPr lang="en-GB" sz="1000" baseline="0" dirty="0" smtClean="0"/>
                        <a:t> to Update/Maintain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140</a:t>
                      </a:r>
                      <a:endParaRPr lang="en-GB" sz="1000" dirty="0"/>
                    </a:p>
                  </a:txBody>
                  <a:tcPr anchor="ctr"/>
                </a:tc>
              </a:tr>
              <a:tr h="25486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Generation Jobs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140</a:t>
                      </a:r>
                      <a:endParaRPr lang="en-GB" sz="1000" dirty="0"/>
                    </a:p>
                  </a:txBody>
                  <a:tcPr anchor="ctr"/>
                </a:tc>
              </a:tr>
              <a:tr h="25486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SCADA imports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140</a:t>
                      </a:r>
                      <a:endParaRPr lang="en-GB" sz="1000" dirty="0"/>
                    </a:p>
                  </a:txBody>
                  <a:tcPr anchor="ctr"/>
                </a:tc>
              </a:tr>
              <a:tr h="25486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PLC updates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140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140</a:t>
                      </a:r>
                      <a:endParaRPr lang="en-GB" sz="1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0" name="Rectangle 49"/>
          <p:cNvSpPr/>
          <p:nvPr/>
        </p:nvSpPr>
        <p:spPr>
          <a:xfrm>
            <a:off x="2951782" y="4729905"/>
            <a:ext cx="1150693" cy="64266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SCADA APPLICATION</a:t>
            </a:r>
            <a:endParaRPr lang="en-GB" sz="10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143" y="5184430"/>
            <a:ext cx="188413" cy="22602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48" name="TextBox 47"/>
          <p:cNvSpPr txBox="1"/>
          <p:nvPr/>
        </p:nvSpPr>
        <p:spPr>
          <a:xfrm>
            <a:off x="3131840" y="5229200"/>
            <a:ext cx="57182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CONF FILES</a:t>
            </a:r>
            <a:endParaRPr lang="en-GB" sz="600" b="1" dirty="0"/>
          </a:p>
        </p:txBody>
      </p:sp>
    </p:spTree>
    <p:extLst>
      <p:ext uri="{BB962C8B-B14F-4D97-AF65-F5344CB8AC3E}">
        <p14:creationId xmlns:p14="http://schemas.microsoft.com/office/powerpoint/2010/main" val="306305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/>
      <p:bldP spid="51" grpId="0"/>
      <p:bldP spid="53" grpId="0"/>
      <p:bldP spid="9" grpId="0"/>
      <p:bldP spid="57" grpId="0"/>
      <p:bldP spid="27" grpId="0"/>
      <p:bldP spid="104" grpId="0"/>
      <p:bldP spid="108" grpId="0"/>
      <p:bldP spid="114" grpId="0"/>
      <p:bldP spid="43" grpId="0"/>
      <p:bldP spid="45" grpId="0"/>
      <p:bldP spid="50" grpId="0" animBg="1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UNICOS – Limitations for Vacuum</a:t>
            </a:r>
            <a:endParaRPr lang="en-GB" sz="2000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How to create/maintain a huge number of specs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5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217" y="2328127"/>
            <a:ext cx="139587" cy="36117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3487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645" y="3226868"/>
            <a:ext cx="228517" cy="274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80483" y="325255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#1</a:t>
            </a:r>
            <a:endParaRPr lang="en-GB" sz="600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590369" y="2442863"/>
            <a:ext cx="185846" cy="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595" y="1435355"/>
            <a:ext cx="613423" cy="37545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0780" y="2169887"/>
            <a:ext cx="2441055" cy="7404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132" y="3226868"/>
            <a:ext cx="228517" cy="2741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18970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#2</a:t>
            </a:r>
            <a:endParaRPr lang="en-GB" sz="6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113" y="3226868"/>
            <a:ext cx="228517" cy="2741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08951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#N</a:t>
            </a:r>
            <a:endParaRPr lang="en-GB" sz="600" b="1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4181306" y="1844824"/>
            <a:ext cx="0" cy="312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181480" y="299695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063210" y="299791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Placeholder 2"/>
          <p:cNvSpPr txBox="1">
            <a:spLocks/>
          </p:cNvSpPr>
          <p:nvPr/>
        </p:nvSpPr>
        <p:spPr>
          <a:xfrm>
            <a:off x="827336" y="5496667"/>
            <a:ext cx="7489328" cy="452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sz="1600" dirty="0" smtClean="0"/>
              <a:t>By generating them from a single source of data, i.e. a database (</a:t>
            </a:r>
            <a:r>
              <a:rPr lang="en-GB" sz="1600" dirty="0" err="1" smtClean="0"/>
              <a:t>VacDB</a:t>
            </a:r>
            <a:r>
              <a:rPr lang="en-GB" sz="1600" dirty="0" smtClean="0"/>
              <a:t> or Layout DB)</a:t>
            </a:r>
          </a:p>
        </p:txBody>
      </p:sp>
    </p:spTree>
    <p:extLst>
      <p:ext uri="{BB962C8B-B14F-4D97-AF65-F5344CB8AC3E}">
        <p14:creationId xmlns:p14="http://schemas.microsoft.com/office/powerpoint/2010/main" val="362524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16" grpId="0"/>
      <p:bldP spid="31" grpId="0"/>
      <p:bldP spid="33" grpId="0"/>
      <p:bldP spid="6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UNICOS – Limitations for Vacuum</a:t>
            </a:r>
            <a:endParaRPr lang="en-GB" sz="2000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How to manage a huge number of UAB builds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217" y="2328127"/>
            <a:ext cx="139587" cy="36117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3487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03951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645" y="3226868"/>
            <a:ext cx="228517" cy="274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80483" y="325255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#1</a:t>
            </a:r>
            <a:endParaRPr lang="en-GB" sz="6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158" y="3778234"/>
            <a:ext cx="3121860" cy="94691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590369" y="2442863"/>
            <a:ext cx="185846" cy="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0780" y="2169887"/>
            <a:ext cx="2441055" cy="7404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132" y="3226868"/>
            <a:ext cx="228517" cy="2741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18970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#2</a:t>
            </a:r>
            <a:endParaRPr lang="en-GB" sz="6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113" y="3226868"/>
            <a:ext cx="228517" cy="2741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08951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#N</a:t>
            </a:r>
            <a:endParaRPr lang="en-GB" sz="600" b="1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1480" y="299695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063210" y="299791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361556" y="352063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194326" y="355015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076056" y="355111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034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138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678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782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171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275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607" y="5877272"/>
            <a:ext cx="623366" cy="33952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8160" y="5877272"/>
            <a:ext cx="623366" cy="33952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056" y="5877272"/>
            <a:ext cx="623366" cy="33952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016009" y="51146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1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732176" y="511537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#2</a:t>
            </a:r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452256" y="511463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N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61629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32114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38696" y="557441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394530" y="62167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644269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038696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91110" y="3933056"/>
            <a:ext cx="87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x 1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20184" y="619959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43940" y="62167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5401835" y="5808393"/>
            <a:ext cx="4248472" cy="817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sz="1600" dirty="0" smtClean="0"/>
              <a:t>UAB must process a batch of specs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4595" y="1435355"/>
            <a:ext cx="613423" cy="375454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V="1">
            <a:off x="4181306" y="1844824"/>
            <a:ext cx="0" cy="312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09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16" grpId="0"/>
      <p:bldP spid="31" grpId="0"/>
      <p:bldP spid="33" grpId="0"/>
      <p:bldP spid="58" grpId="0"/>
      <p:bldP spid="59" grpId="0"/>
      <p:bldP spid="60" grpId="0"/>
      <p:bldP spid="64" grpId="0"/>
      <p:bldP spid="48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UNICOS – Limitations for Vacuum</a:t>
            </a:r>
            <a:endParaRPr lang="en-GB" sz="2000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How to manage a huge number of SCADA imports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217" y="2328127"/>
            <a:ext cx="139587" cy="36117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3487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46546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645" y="3226868"/>
            <a:ext cx="228517" cy="274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80483" y="325255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#1</a:t>
            </a:r>
            <a:endParaRPr lang="en-GB" sz="6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420" y="3778234"/>
            <a:ext cx="3155598" cy="9469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855" y="5038116"/>
            <a:ext cx="228517" cy="2741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55976" y="5062336"/>
            <a:ext cx="340777" cy="210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  <a:p>
            <a:r>
              <a:rPr lang="en-GB" sz="600" b="1" dirty="0" smtClean="0"/>
              <a:t>FILE</a:t>
            </a:r>
            <a:endParaRPr lang="en-GB" sz="6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61319" y="47676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63014" y="5413145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590369" y="2442863"/>
            <a:ext cx="185846" cy="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989758" y="5373216"/>
            <a:ext cx="406687" cy="164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dirty="0" smtClean="0"/>
              <a:t>IMPORT</a:t>
            </a:r>
            <a:endParaRPr lang="en-GB" sz="800" b="1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0780" y="2169887"/>
            <a:ext cx="2441055" cy="7404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132" y="3226868"/>
            <a:ext cx="228517" cy="2741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18970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#2</a:t>
            </a:r>
            <a:endParaRPr lang="en-GB" sz="6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113" y="3226868"/>
            <a:ext cx="228517" cy="2741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08951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#N</a:t>
            </a:r>
            <a:endParaRPr lang="en-GB" sz="600" b="1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1480" y="299695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063210" y="299791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361556" y="352063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194326" y="355015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076056" y="355111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034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138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678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782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171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275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607" y="5877272"/>
            <a:ext cx="623366" cy="33952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8160" y="5877272"/>
            <a:ext cx="623366" cy="33952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056" y="5877272"/>
            <a:ext cx="623366" cy="339527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>
          <a:xfrm>
            <a:off x="261629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32114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3869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654396" y="478287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038696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105115" y="4973106"/>
            <a:ext cx="87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x 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394530" y="62167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20184" y="619959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843940" y="62167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70" name="Text Placeholder 2"/>
          <p:cNvSpPr txBox="1">
            <a:spLocks/>
          </p:cNvSpPr>
          <p:nvPr/>
        </p:nvSpPr>
        <p:spPr>
          <a:xfrm>
            <a:off x="5770204" y="5688374"/>
            <a:ext cx="4248472" cy="817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sz="1200" dirty="0" smtClean="0"/>
              <a:t>By having a single import operation for the SCADA </a:t>
            </a:r>
          </a:p>
          <a:p>
            <a:pPr marL="0" indent="0"/>
            <a:r>
              <a:rPr lang="en-GB" sz="1200" dirty="0" smtClean="0"/>
              <a:t>independently of the number of PLCs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4595" y="1435355"/>
            <a:ext cx="613423" cy="375454"/>
          </a:xfrm>
          <a:prstGeom prst="rect">
            <a:avLst/>
          </a:prstGeom>
        </p:spPr>
      </p:pic>
      <p:cxnSp>
        <p:nvCxnSpPr>
          <p:cNvPr id="71" name="Straight Arrow Connector 70"/>
          <p:cNvCxnSpPr/>
          <p:nvPr/>
        </p:nvCxnSpPr>
        <p:spPr>
          <a:xfrm flipV="1">
            <a:off x="4181306" y="1844824"/>
            <a:ext cx="0" cy="312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496148" y="5682814"/>
            <a:ext cx="949563" cy="53033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SCADA APPLICATION</a:t>
            </a:r>
            <a:endParaRPr lang="en-GB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016009" y="51146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1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2732176" y="511537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#2</a:t>
            </a:r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3452256" y="511463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N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</p:spTree>
    <p:extLst>
      <p:ext uri="{BB962C8B-B14F-4D97-AF65-F5344CB8AC3E}">
        <p14:creationId xmlns:p14="http://schemas.microsoft.com/office/powerpoint/2010/main" val="373519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16" grpId="0"/>
      <p:bldP spid="19" grpId="0"/>
      <p:bldP spid="25" grpId="0"/>
      <p:bldP spid="31" grpId="0"/>
      <p:bldP spid="33" grpId="0"/>
      <p:bldP spid="48" grpId="0"/>
      <p:bldP spid="67" grpId="0"/>
      <p:bldP spid="68" grpId="0"/>
      <p:bldP spid="69" grpId="0"/>
      <p:bldP spid="70" grpId="0"/>
      <p:bldP spid="72" grpId="0" animBg="1"/>
      <p:bldP spid="73" grpId="0"/>
      <p:bldP spid="74" grpId="0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UNICOS – Limitations for Vacuum</a:t>
            </a:r>
            <a:endParaRPr lang="en-GB" sz="2000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Adding Vacuum Specific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8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217" y="2328127"/>
            <a:ext cx="139587" cy="36117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3487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03951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645" y="3226868"/>
            <a:ext cx="228517" cy="274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80483" y="325255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#1</a:t>
            </a:r>
            <a:endParaRPr lang="en-GB" sz="6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158" y="3778234"/>
            <a:ext cx="3121860" cy="9469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855" y="5038116"/>
            <a:ext cx="228517" cy="2741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55976" y="5114633"/>
            <a:ext cx="340777" cy="210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  <a:p>
            <a:r>
              <a:rPr lang="en-GB" sz="600" b="1" dirty="0" smtClean="0"/>
              <a:t>FILE</a:t>
            </a:r>
            <a:endParaRPr lang="en-GB" sz="6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61319" y="47676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590369" y="2442863"/>
            <a:ext cx="185846" cy="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145697" y="5589240"/>
            <a:ext cx="38824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COPY</a:t>
            </a:r>
            <a:endParaRPr lang="en-GB" sz="700" b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132" y="3226868"/>
            <a:ext cx="228517" cy="2741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18970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#2</a:t>
            </a:r>
            <a:endParaRPr lang="en-GB" sz="6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113" y="3226868"/>
            <a:ext cx="228517" cy="2741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08951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#N</a:t>
            </a:r>
            <a:endParaRPr lang="en-GB" sz="600" b="1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148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0632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361556" y="352063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194326" y="355015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076056" y="355111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034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138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678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782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171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275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607" y="5877272"/>
            <a:ext cx="623366" cy="33952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8160" y="5877272"/>
            <a:ext cx="623366" cy="33952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5056" y="5877272"/>
            <a:ext cx="623366" cy="339527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>
          <a:xfrm>
            <a:off x="261629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32114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38696" y="557441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644269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038696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4835" y="2193803"/>
            <a:ext cx="2270100" cy="6885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339739" y="2967432"/>
            <a:ext cx="17234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500" y="3205973"/>
            <a:ext cx="204394" cy="2452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604" y="3275297"/>
            <a:ext cx="204394" cy="245201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1" name="Straight Arrow Connector 70"/>
          <p:cNvCxnSpPr/>
          <p:nvPr/>
        </p:nvCxnSpPr>
        <p:spPr>
          <a:xfrm>
            <a:off x="6145697" y="2808682"/>
            <a:ext cx="0" cy="332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352689" y="2808682"/>
            <a:ext cx="79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302732" y="3227229"/>
            <a:ext cx="12362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Vacuum Application specific files</a:t>
            </a:r>
            <a:endParaRPr lang="en-GB" sz="600" b="1" dirty="0"/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6145697" y="3589822"/>
            <a:ext cx="0" cy="2331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543577" y="5920960"/>
            <a:ext cx="6021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1957203" y="5589240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78" name="Rectangle 77"/>
          <p:cNvSpPr/>
          <p:nvPr/>
        </p:nvSpPr>
        <p:spPr>
          <a:xfrm>
            <a:off x="2632158" y="5589240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79" name="Rectangle 78"/>
          <p:cNvSpPr/>
          <p:nvPr/>
        </p:nvSpPr>
        <p:spPr>
          <a:xfrm>
            <a:off x="3343425" y="5589240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2394530" y="62167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120184" y="619959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43940" y="62167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3675137" y="2876011"/>
            <a:ext cx="0" cy="82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4595" y="1435355"/>
            <a:ext cx="613423" cy="375454"/>
          </a:xfrm>
          <a:prstGeom prst="rect">
            <a:avLst/>
          </a:prstGeom>
        </p:spPr>
      </p:pic>
      <p:cxnSp>
        <p:nvCxnSpPr>
          <p:cNvPr id="68" name="Straight Arrow Connector 67"/>
          <p:cNvCxnSpPr/>
          <p:nvPr/>
        </p:nvCxnSpPr>
        <p:spPr>
          <a:xfrm flipV="1">
            <a:off x="4181306" y="1844824"/>
            <a:ext cx="0" cy="312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4496148" y="5682814"/>
            <a:ext cx="949563" cy="53033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SCADA APPLICATION</a:t>
            </a:r>
            <a:endParaRPr lang="en-GB" sz="1000" dirty="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4963014" y="5413145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4989758" y="5373216"/>
            <a:ext cx="406687" cy="164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dirty="0" smtClean="0"/>
              <a:t>IMPORT</a:t>
            </a:r>
            <a:endParaRPr lang="en-GB" sz="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2016009" y="51146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1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732176" y="511537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#2</a:t>
            </a:r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3452256" y="511463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N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</p:spTree>
    <p:extLst>
      <p:ext uri="{BB962C8B-B14F-4D97-AF65-F5344CB8AC3E}">
        <p14:creationId xmlns:p14="http://schemas.microsoft.com/office/powerpoint/2010/main" val="418791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16" grpId="0"/>
      <p:bldP spid="19" grpId="0"/>
      <p:bldP spid="25" grpId="0"/>
      <p:bldP spid="31" grpId="0"/>
      <p:bldP spid="33" grpId="0"/>
      <p:bldP spid="73" grpId="0"/>
      <p:bldP spid="77" grpId="0"/>
      <p:bldP spid="78" grpId="0"/>
      <p:bldP spid="79" grpId="0"/>
      <p:bldP spid="80" grpId="0"/>
      <p:bldP spid="81" grpId="0"/>
      <p:bldP spid="82" grpId="0"/>
      <p:bldP spid="84" grpId="0" animBg="1"/>
      <p:bldP spid="86" grpId="0"/>
      <p:bldP spid="87" grpId="0"/>
      <p:bldP spid="88" grpId="0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Towards UNICOS – Blocking/important issues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71C32-97D0-4E92-B558-45648DD0FC37}" type="slidenum">
              <a:rPr lang="pt-PT" smtClean="0"/>
              <a:pPr/>
              <a:t>9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217" y="2328127"/>
            <a:ext cx="139587" cy="36117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345535" y="2964257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03951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645" y="3226868"/>
            <a:ext cx="228517" cy="274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80483" y="325255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#1</a:t>
            </a:r>
            <a:endParaRPr lang="en-GB" sz="6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2158" y="3778234"/>
            <a:ext cx="3121860" cy="9469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855" y="5038116"/>
            <a:ext cx="228517" cy="2741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55976" y="5062336"/>
            <a:ext cx="340777" cy="210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IMPORT</a:t>
            </a:r>
          </a:p>
          <a:p>
            <a:r>
              <a:rPr lang="en-GB" sz="600" b="1" dirty="0" smtClean="0"/>
              <a:t>FILE</a:t>
            </a:r>
            <a:endParaRPr lang="en-GB" sz="6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61319" y="47676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63014" y="5413145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590369" y="2442863"/>
            <a:ext cx="185846" cy="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132" y="3226868"/>
            <a:ext cx="228517" cy="2741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18970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#2</a:t>
            </a:r>
            <a:endParaRPr lang="en-GB" sz="6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113" y="3226868"/>
            <a:ext cx="228517" cy="2741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08951" y="32525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UNICOS </a:t>
            </a:r>
          </a:p>
          <a:p>
            <a:r>
              <a:rPr lang="en-GB" sz="600" b="1" dirty="0" smtClean="0"/>
              <a:t>SPEC #N</a:t>
            </a:r>
            <a:endParaRPr lang="en-GB" sz="600" b="1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148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063210" y="296743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361556" y="352063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194326" y="355015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076056" y="3551116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034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138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678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782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6171" y="5031592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275" y="5100916"/>
            <a:ext cx="300122" cy="360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607" y="5920960"/>
            <a:ext cx="623366" cy="33952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8160" y="5920960"/>
            <a:ext cx="623366" cy="33952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056" y="5920960"/>
            <a:ext cx="623366" cy="339527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>
          <a:xfrm>
            <a:off x="261629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321146" y="555536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38696" y="5574418"/>
            <a:ext cx="0" cy="22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644269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038696" y="4790492"/>
            <a:ext cx="0" cy="173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41315" y="1717615"/>
            <a:ext cx="1516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Layout DB ?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4835" y="2193803"/>
            <a:ext cx="2270100" cy="6885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339739" y="2967432"/>
            <a:ext cx="17234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500" y="3205973"/>
            <a:ext cx="204394" cy="2452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3604" y="3275297"/>
            <a:ext cx="204394" cy="245201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1" name="Straight Arrow Connector 70"/>
          <p:cNvCxnSpPr/>
          <p:nvPr/>
        </p:nvCxnSpPr>
        <p:spPr>
          <a:xfrm>
            <a:off x="6145697" y="2808682"/>
            <a:ext cx="0" cy="332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352689" y="2808682"/>
            <a:ext cx="79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302732" y="3227229"/>
            <a:ext cx="12362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Vacuum Application specific files</a:t>
            </a:r>
            <a:endParaRPr lang="en-GB" sz="600" b="1" dirty="0"/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6145697" y="3589822"/>
            <a:ext cx="0" cy="2331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543577" y="5920960"/>
            <a:ext cx="6021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4983706" y="5371903"/>
            <a:ext cx="4924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IMPORT</a:t>
            </a:r>
            <a:endParaRPr lang="en-GB" sz="700" b="1" dirty="0"/>
          </a:p>
        </p:txBody>
      </p:sp>
      <p:sp>
        <p:nvSpPr>
          <p:cNvPr id="77" name="Rectangle 76"/>
          <p:cNvSpPr/>
          <p:nvPr/>
        </p:nvSpPr>
        <p:spPr>
          <a:xfrm>
            <a:off x="1957203" y="5564611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78" name="Rectangle 77"/>
          <p:cNvSpPr/>
          <p:nvPr/>
        </p:nvSpPr>
        <p:spPr>
          <a:xfrm>
            <a:off x="2632158" y="5571958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79" name="Rectangle 78"/>
          <p:cNvSpPr/>
          <p:nvPr/>
        </p:nvSpPr>
        <p:spPr>
          <a:xfrm>
            <a:off x="3343425" y="5583077"/>
            <a:ext cx="6527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DOWNLOAD</a:t>
            </a:r>
            <a:endParaRPr lang="en-GB" sz="7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341315" y="2005647"/>
            <a:ext cx="134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Vac DB 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41315" y="2293679"/>
            <a:ext cx="1532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UNIVAC DB 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12160" y="1556792"/>
            <a:ext cx="439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{</a:t>
            </a:r>
            <a:endParaRPr lang="en-GB" sz="66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675137" y="2876011"/>
            <a:ext cx="0" cy="82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473185" y="1340346"/>
            <a:ext cx="3394959" cy="1671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 rot="10800000">
            <a:off x="2188593" y="3759448"/>
            <a:ext cx="439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{</a:t>
            </a:r>
            <a:endParaRPr lang="en-GB" sz="6600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5601" y="4101532"/>
            <a:ext cx="2824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Can EN/ICE modify UAB 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rot="10800000">
            <a:off x="1955930" y="5829113"/>
            <a:ext cx="311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{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7353" y="5764028"/>
            <a:ext cx="1904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Are the current (S)PLCs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fit for UNICOS ?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4595" y="1435355"/>
            <a:ext cx="613423" cy="375454"/>
          </a:xfrm>
          <a:prstGeom prst="rect">
            <a:avLst/>
          </a:prstGeom>
        </p:spPr>
      </p:pic>
      <p:cxnSp>
        <p:nvCxnSpPr>
          <p:cNvPr id="91" name="Straight Arrow Connector 90"/>
          <p:cNvCxnSpPr/>
          <p:nvPr/>
        </p:nvCxnSpPr>
        <p:spPr>
          <a:xfrm flipV="1">
            <a:off x="4181306" y="1844824"/>
            <a:ext cx="0" cy="312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06891" y="836712"/>
            <a:ext cx="7489328" cy="50363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Blocking issues</a:t>
            </a:r>
            <a:endParaRPr lang="en-GB" dirty="0" smtClean="0"/>
          </a:p>
        </p:txBody>
      </p:sp>
      <p:sp>
        <p:nvSpPr>
          <p:cNvPr id="94" name="Rectangle 93"/>
          <p:cNvSpPr/>
          <p:nvPr/>
        </p:nvSpPr>
        <p:spPr>
          <a:xfrm>
            <a:off x="4496148" y="5682814"/>
            <a:ext cx="949563" cy="53033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SCADA APPLICATION</a:t>
            </a:r>
            <a:endParaRPr lang="en-GB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2016009" y="51146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1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2732176" y="511537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#2</a:t>
            </a:r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3452256" y="511463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PLC #</a:t>
            </a:r>
            <a:r>
              <a:rPr lang="en-GB" sz="600" b="1" dirty="0" smtClean="0"/>
              <a:t>N</a:t>
            </a:r>
            <a:endParaRPr lang="en-GB" sz="600" b="1" dirty="0" smtClean="0"/>
          </a:p>
          <a:p>
            <a:r>
              <a:rPr lang="en-GB" sz="600" b="1" dirty="0" smtClean="0"/>
              <a:t>CODE</a:t>
            </a:r>
            <a:endParaRPr lang="en-GB" sz="600" b="1" dirty="0"/>
          </a:p>
        </p:txBody>
      </p:sp>
      <p:sp>
        <p:nvSpPr>
          <p:cNvPr id="98" name="Rectangle 97"/>
          <p:cNvSpPr/>
          <p:nvPr/>
        </p:nvSpPr>
        <p:spPr>
          <a:xfrm>
            <a:off x="6145697" y="5589240"/>
            <a:ext cx="38824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b="1" dirty="0" smtClean="0"/>
              <a:t>COPY</a:t>
            </a:r>
            <a:endParaRPr lang="en-GB" sz="7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2394530" y="62167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120184" y="619959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43940" y="62167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PLC</a:t>
            </a:r>
          </a:p>
        </p:txBody>
      </p:sp>
    </p:spTree>
    <p:extLst>
      <p:ext uri="{BB962C8B-B14F-4D97-AF65-F5344CB8AC3E}">
        <p14:creationId xmlns:p14="http://schemas.microsoft.com/office/powerpoint/2010/main" val="401423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8" grpId="0"/>
      <p:bldP spid="80" grpId="0"/>
      <p:bldP spid="81" grpId="0"/>
      <p:bldP spid="9" grpId="0" animBg="1"/>
      <p:bldP spid="82" grpId="0"/>
      <p:bldP spid="83" grpId="0"/>
      <p:bldP spid="84" grpId="0"/>
      <p:bldP spid="85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5225</TotalTime>
  <Words>612</Words>
  <Application>Microsoft Office PowerPoint</Application>
  <PresentationFormat>On-screen Show (4:3)</PresentationFormat>
  <Paragraphs>227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Trebuchet MS</vt:lpstr>
      <vt:lpstr>Tema do Office</vt:lpstr>
      <vt:lpstr>TOWARDS UNICOS</vt:lpstr>
      <vt:lpstr>Introduction</vt:lpstr>
      <vt:lpstr>Vacuum-FW Workflow</vt:lpstr>
      <vt:lpstr>UNICOS-FW WorkFlow (as in ISOLDE)</vt:lpstr>
      <vt:lpstr>UNICOS – Limitations for Vacuum</vt:lpstr>
      <vt:lpstr>UNICOS – Limitations for Vacuum</vt:lpstr>
      <vt:lpstr>UNICOS – Limitations for Vacuum</vt:lpstr>
      <vt:lpstr>UNICOS – Limitations for Vacuum</vt:lpstr>
      <vt:lpstr>Towards UNICOS – Blocking/important issues </vt:lpstr>
      <vt:lpstr>Roadmap</vt:lpstr>
      <vt:lpstr>ICM Actions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Andre</dc:creator>
  <cp:lastModifiedBy>Andre Manuel Paiva E Rocha</cp:lastModifiedBy>
  <cp:revision>623</cp:revision>
  <cp:lastPrinted>2015-06-04T12:41:17Z</cp:lastPrinted>
  <dcterms:created xsi:type="dcterms:W3CDTF">2012-09-30T22:35:30Z</dcterms:created>
  <dcterms:modified xsi:type="dcterms:W3CDTF">2015-06-04T12:46:03Z</dcterms:modified>
</cp:coreProperties>
</file>