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7"/>
  </p:notesMasterIdLst>
  <p:sldIdLst>
    <p:sldId id="276" r:id="rId5"/>
    <p:sldId id="327" r:id="rId6"/>
    <p:sldId id="307" r:id="rId7"/>
    <p:sldId id="308" r:id="rId8"/>
    <p:sldId id="309" r:id="rId9"/>
    <p:sldId id="310" r:id="rId10"/>
    <p:sldId id="312" r:id="rId11"/>
    <p:sldId id="313" r:id="rId12"/>
    <p:sldId id="314" r:id="rId13"/>
    <p:sldId id="325" r:id="rId14"/>
    <p:sldId id="326" r:id="rId15"/>
    <p:sldId id="302" r:id="rId16"/>
    <p:sldId id="303" r:id="rId17"/>
    <p:sldId id="318" r:id="rId18"/>
    <p:sldId id="319" r:id="rId19"/>
    <p:sldId id="320" r:id="rId20"/>
    <p:sldId id="322" r:id="rId21"/>
    <p:sldId id="321" r:id="rId22"/>
    <p:sldId id="323" r:id="rId23"/>
    <p:sldId id="324" r:id="rId24"/>
    <p:sldId id="305" r:id="rId25"/>
    <p:sldId id="279" r:id="rId26"/>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556"/>
    <a:srgbClr val="003F5D"/>
    <a:srgbClr val="1C4161"/>
    <a:srgbClr val="004361"/>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405" autoAdjust="0"/>
  </p:normalViewPr>
  <p:slideViewPr>
    <p:cSldViewPr snapToGrid="0">
      <p:cViewPr varScale="1">
        <p:scale>
          <a:sx n="85" d="100"/>
          <a:sy n="85" d="100"/>
        </p:scale>
        <p:origin x="1363" y="5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41D8A83-A817-41E3-A602-3B517E18334E}" type="datetimeFigureOut">
              <a:rPr lang="en-GB" smtClean="0"/>
              <a:t>20/10/2015</a:t>
            </a:fld>
            <a:endParaRPr lang="en-GB"/>
          </a:p>
        </p:txBody>
      </p:sp>
      <p:sp>
        <p:nvSpPr>
          <p:cNvPr id="4" name="Slide Image Placeholder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1</a:t>
            </a:fld>
            <a:endParaRPr lang="en-GB"/>
          </a:p>
        </p:txBody>
      </p:sp>
    </p:spTree>
    <p:extLst>
      <p:ext uri="{BB962C8B-B14F-4D97-AF65-F5344CB8AC3E}">
        <p14:creationId xmlns:p14="http://schemas.microsoft.com/office/powerpoint/2010/main" val="1075519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sz="900" dirty="0" smtClean="0"/>
              <a:t>The implementation of the GUI has been done adding an extra tab to the Open Daylight GUI. The GUI supports the addition and deletion of L2 services, defined by the ingress and egress ports of the source and destination nodes respectively, and the source and destination MAC addresses. </a:t>
            </a:r>
          </a:p>
          <a:p>
            <a:r>
              <a:rPr lang="en-US" sz="900" dirty="0" smtClean="0"/>
              <a:t>As mentioned before, the GUI also provides the means to specify the duration of the service, the bandwidth and the service type. </a:t>
            </a:r>
            <a:endParaRPr lang="es-ES" sz="900" dirty="0" smtClean="0"/>
          </a:p>
        </p:txBody>
      </p:sp>
      <p:sp>
        <p:nvSpPr>
          <p:cNvPr id="4" name="3 Marcador de número de diapositiva"/>
          <p:cNvSpPr>
            <a:spLocks noGrp="1"/>
          </p:cNvSpPr>
          <p:nvPr>
            <p:ph type="sldNum" sz="quarter" idx="10"/>
          </p:nvPr>
        </p:nvSpPr>
        <p:spPr/>
        <p:txBody>
          <a:bodyPr/>
          <a:lstStyle/>
          <a:p>
            <a:fld id="{66FBC473-5E03-4942-8552-6844ADC679FC}" type="slidenum">
              <a:rPr lang="en-GB" smtClean="0"/>
              <a:pPr/>
              <a:t>18</a:t>
            </a:fld>
            <a:endParaRPr lang="en-GB"/>
          </a:p>
        </p:txBody>
      </p:sp>
    </p:spTree>
    <p:extLst>
      <p:ext uri="{BB962C8B-B14F-4D97-AF65-F5344CB8AC3E}">
        <p14:creationId xmlns:p14="http://schemas.microsoft.com/office/powerpoint/2010/main" val="2002291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9CBC110B-1C27-4A5B-8007-E6BF4BB6C5F7}" type="slidenum">
              <a:rPr lang="en-GB" smtClean="0"/>
              <a:pPr/>
              <a:t>10</a:t>
            </a:fld>
            <a:endParaRPr lang="en-GB"/>
          </a:p>
        </p:txBody>
      </p:sp>
    </p:spTree>
    <p:extLst>
      <p:ext uri="{BB962C8B-B14F-4D97-AF65-F5344CB8AC3E}">
        <p14:creationId xmlns:p14="http://schemas.microsoft.com/office/powerpoint/2010/main" val="1718010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defTabSz="715951">
              <a:defRPr/>
            </a:pPr>
            <a:r>
              <a:rPr lang="en-GB" sz="800" dirty="0" smtClean="0"/>
              <a:t>The general objective defined for the DynPaC project is to allow the deployment of a disruptive point-to-point Ethernet connectivity service, like GÉANT Plus, </a:t>
            </a:r>
            <a:r>
              <a:rPr lang="en-GB" sz="900" dirty="0" smtClean="0"/>
              <a:t>on top of a SDN/</a:t>
            </a:r>
            <a:r>
              <a:rPr lang="en-GB" sz="900" dirty="0" err="1" smtClean="0"/>
              <a:t>OpenFlow</a:t>
            </a:r>
            <a:r>
              <a:rPr lang="en-GB" sz="900" dirty="0" smtClean="0"/>
              <a:t>-pure infrastructure. In a nutshell, with DynPaC users are able to request bidirectional L2 services with a guaranteed bandwidth from a given source to a given destination. </a:t>
            </a:r>
            <a:endParaRPr lang="es-ES" sz="900" dirty="0" smtClean="0"/>
          </a:p>
          <a:p>
            <a:r>
              <a:rPr lang="en-GB" sz="900" dirty="0" smtClean="0"/>
              <a:t>Therefore, DynPaC proposes and implements a TE algorithm which maximizes network utilization while preserving the performance of the applications being transmitted through the network.</a:t>
            </a:r>
            <a:endParaRPr lang="en-GB" sz="800" dirty="0" smtClean="0"/>
          </a:p>
          <a:p>
            <a:r>
              <a:rPr lang="en-US" sz="900" dirty="0" smtClean="0"/>
              <a:t>In fact, traffic engineering (TE) is one of the most promising applications for Software Defined Networking (SDN), mainly due to two key reasons: on the one hand, the logically centralized nature of the control plane allows making routing decisions based on an overall view of the network topology and real-time information about the network status. On the other hand, SDN technologies provide the necessary mechanisms to implement at the data plane level the routing decisions taken by the centralized control plane. That is, SDN provides the flexibility and granularity demanded by TE algorithms to manage and route independently specific traffic flows.</a:t>
            </a:r>
            <a:endParaRPr lang="en-GB" sz="800" dirty="0" smtClean="0"/>
          </a:p>
        </p:txBody>
      </p:sp>
      <p:sp>
        <p:nvSpPr>
          <p:cNvPr id="4" name="3 Marcador de número de diapositiva"/>
          <p:cNvSpPr>
            <a:spLocks noGrp="1"/>
          </p:cNvSpPr>
          <p:nvPr>
            <p:ph type="sldNum" sz="quarter" idx="10"/>
          </p:nvPr>
        </p:nvSpPr>
        <p:spPr/>
        <p:txBody>
          <a:bodyPr/>
          <a:lstStyle/>
          <a:p>
            <a:fld id="{66FBC473-5E03-4942-8552-6844ADC679FC}" type="slidenum">
              <a:rPr lang="en-GB" smtClean="0"/>
              <a:pPr/>
              <a:t>11</a:t>
            </a:fld>
            <a:endParaRPr lang="en-GB"/>
          </a:p>
        </p:txBody>
      </p:sp>
    </p:spTree>
    <p:extLst>
      <p:ext uri="{BB962C8B-B14F-4D97-AF65-F5344CB8AC3E}">
        <p14:creationId xmlns:p14="http://schemas.microsoft.com/office/powerpoint/2010/main" val="3772657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defTabSz="715951">
              <a:defRPr/>
            </a:pPr>
            <a:r>
              <a:rPr lang="en-US" sz="900" dirty="0" err="1" smtClean="0"/>
              <a:t>DynPaC</a:t>
            </a:r>
            <a:r>
              <a:rPr lang="en-US" sz="900" dirty="0" smtClean="0"/>
              <a:t> is a very powerful framework that supports the dynamic computation of paths taking into consideration time and bandwidth constraints. </a:t>
            </a:r>
          </a:p>
          <a:p>
            <a:pPr defTabSz="715951">
              <a:defRPr/>
            </a:pPr>
            <a:r>
              <a:rPr lang="en-US" sz="900" dirty="0" smtClean="0"/>
              <a:t>It is also a very powerful tool in terms of network utilization. Thanks to its flow relocation and disaggregation mechanisms it is capable of making room for new service requests either moving already established flows to alternative paths or splitting the traffic into multiple sub-services in order to route them along other paths.</a:t>
            </a:r>
          </a:p>
          <a:p>
            <a:r>
              <a:rPr lang="en-US" sz="900" dirty="0" smtClean="0"/>
              <a:t>The framework is also able to react against link failures To achieve this functionality, at the</a:t>
            </a:r>
          </a:p>
          <a:p>
            <a:r>
              <a:rPr lang="en-US" sz="900" dirty="0" smtClean="0"/>
              <a:t>time of computing the optimal path through which a flow is transmitted, a set of backup paths are also computed. Regarding resiliency functionalities, DynPaC distinguishes two types of services: regular and gold. For regular services no bandwidth is reserved for backup paths, while for gold services it is reserved, in order to be able to guarantee that it can be provided at any moment.</a:t>
            </a:r>
          </a:p>
          <a:p>
            <a:r>
              <a:rPr lang="en-US" sz="900" dirty="0" smtClean="0"/>
              <a:t>On the other hand, thanks to the use of SDN, </a:t>
            </a:r>
            <a:r>
              <a:rPr lang="en-US" sz="900" dirty="0" err="1" smtClean="0"/>
              <a:t>DynPaC</a:t>
            </a:r>
            <a:r>
              <a:rPr lang="en-US" sz="900" dirty="0" smtClean="0"/>
              <a:t> enables the automation of service management, reducing the operational costs of the service management.</a:t>
            </a:r>
          </a:p>
          <a:p>
            <a:r>
              <a:rPr lang="en-US" sz="900" dirty="0" smtClean="0"/>
              <a:t>Additionally, the </a:t>
            </a:r>
            <a:r>
              <a:rPr lang="en-US" sz="900" dirty="0" err="1" smtClean="0"/>
              <a:t>centralised</a:t>
            </a:r>
            <a:r>
              <a:rPr lang="en-US" sz="900" dirty="0" smtClean="0"/>
              <a:t> control plane allows to be aware of the state of the entire network, which leads to better monitoring strategies.</a:t>
            </a:r>
            <a:endParaRPr lang="es-ES" sz="900" dirty="0" smtClean="0"/>
          </a:p>
          <a:p>
            <a:endParaRPr lang="es-ES" dirty="0"/>
          </a:p>
        </p:txBody>
      </p:sp>
      <p:sp>
        <p:nvSpPr>
          <p:cNvPr id="4" name="3 Marcador de número de diapositiva"/>
          <p:cNvSpPr>
            <a:spLocks noGrp="1"/>
          </p:cNvSpPr>
          <p:nvPr>
            <p:ph type="sldNum" sz="quarter" idx="10"/>
          </p:nvPr>
        </p:nvSpPr>
        <p:spPr/>
        <p:txBody>
          <a:bodyPr/>
          <a:lstStyle/>
          <a:p>
            <a:fld id="{66FBC473-5E03-4942-8552-6844ADC679FC}" type="slidenum">
              <a:rPr lang="en-GB" smtClean="0"/>
              <a:pPr/>
              <a:t>12</a:t>
            </a:fld>
            <a:endParaRPr lang="en-GB"/>
          </a:p>
        </p:txBody>
      </p:sp>
    </p:spTree>
    <p:extLst>
      <p:ext uri="{BB962C8B-B14F-4D97-AF65-F5344CB8AC3E}">
        <p14:creationId xmlns:p14="http://schemas.microsoft.com/office/powerpoint/2010/main" val="2997693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defTabSz="715951">
              <a:defRPr/>
            </a:pPr>
            <a:r>
              <a:rPr lang="en-GB" sz="900" dirty="0" err="1" smtClean="0"/>
              <a:t>DynPaC</a:t>
            </a:r>
            <a:r>
              <a:rPr lang="en-GB" sz="900" dirty="0" smtClean="0"/>
              <a:t> has been implemented as a flexible and modular software framework with well-defined interfaces between the modules it consists of. </a:t>
            </a:r>
            <a:endParaRPr lang="es-ES" sz="900" dirty="0" smtClean="0"/>
          </a:p>
          <a:p>
            <a:pPr defTabSz="715951">
              <a:defRPr/>
            </a:pPr>
            <a:r>
              <a:rPr lang="en-GB" sz="900" dirty="0" smtClean="0"/>
              <a:t>The architecture aims to be as technology agnostic as possible and consists of six different modules: GUI, </a:t>
            </a:r>
            <a:r>
              <a:rPr lang="en-GB" sz="900" dirty="0" err="1" smtClean="0"/>
              <a:t>DynPaC</a:t>
            </a:r>
            <a:r>
              <a:rPr lang="en-GB" sz="900" dirty="0" smtClean="0"/>
              <a:t> Service Manager, PCE, Monitoring, </a:t>
            </a:r>
            <a:r>
              <a:rPr lang="en-GB" sz="900" dirty="0" err="1" smtClean="0"/>
              <a:t>DynPaC</a:t>
            </a:r>
            <a:r>
              <a:rPr lang="en-GB" sz="900" dirty="0" smtClean="0"/>
              <a:t> ARP Handler and </a:t>
            </a:r>
            <a:r>
              <a:rPr lang="en-GB" sz="900" dirty="0" err="1" smtClean="0"/>
              <a:t>DynPaC</a:t>
            </a:r>
            <a:r>
              <a:rPr lang="en-GB" sz="900" dirty="0" smtClean="0"/>
              <a:t> Rules Manager. Besides, the architecture also includes an interface to a traffic information gathering system.</a:t>
            </a:r>
            <a:endParaRPr lang="es-ES" sz="900" dirty="0" smtClean="0"/>
          </a:p>
        </p:txBody>
      </p:sp>
      <p:sp>
        <p:nvSpPr>
          <p:cNvPr id="4" name="3 Marcador de número de diapositiva"/>
          <p:cNvSpPr>
            <a:spLocks noGrp="1"/>
          </p:cNvSpPr>
          <p:nvPr>
            <p:ph type="sldNum" sz="quarter" idx="10"/>
          </p:nvPr>
        </p:nvSpPr>
        <p:spPr/>
        <p:txBody>
          <a:bodyPr/>
          <a:lstStyle/>
          <a:p>
            <a:fld id="{66FBC473-5E03-4942-8552-6844ADC679FC}" type="slidenum">
              <a:rPr lang="en-GB" smtClean="0"/>
              <a:pPr/>
              <a:t>13</a:t>
            </a:fld>
            <a:endParaRPr lang="en-GB"/>
          </a:p>
        </p:txBody>
      </p:sp>
    </p:spTree>
    <p:extLst>
      <p:ext uri="{BB962C8B-B14F-4D97-AF65-F5344CB8AC3E}">
        <p14:creationId xmlns:p14="http://schemas.microsoft.com/office/powerpoint/2010/main" val="694113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sz="900" dirty="0" smtClean="0"/>
              <a:t>The DynPaC Service Manager is the core module of the architecture, as it is the entity in charge of coordinating the workflow between the rest of the DynPaC modules. </a:t>
            </a:r>
          </a:p>
          <a:p>
            <a:r>
              <a:rPr lang="en-US" sz="900" dirty="0" smtClean="0"/>
              <a:t>The coordinator is in charge of notifying the DynPaC Rules Manager module when a service must be installed or removed from the networking devices. </a:t>
            </a:r>
          </a:p>
          <a:p>
            <a:r>
              <a:rPr lang="en-US" sz="900" dirty="0" smtClean="0"/>
              <a:t>It also  provides resiliency, by handling the transition from the primary paths of a given service to the secondary path.</a:t>
            </a:r>
          </a:p>
          <a:p>
            <a:r>
              <a:rPr lang="en-US" sz="900" dirty="0" smtClean="0"/>
              <a:t>This module is also in charge of handling the reallocation of already installed flows in the network to make room </a:t>
            </a:r>
            <a:r>
              <a:rPr lang="es-ES" sz="900" dirty="0" err="1" smtClean="0"/>
              <a:t>for</a:t>
            </a:r>
            <a:r>
              <a:rPr lang="es-ES" sz="900" dirty="0" smtClean="0"/>
              <a:t> new </a:t>
            </a:r>
            <a:r>
              <a:rPr lang="es-ES" sz="900" dirty="0" err="1" smtClean="0"/>
              <a:t>services</a:t>
            </a:r>
            <a:r>
              <a:rPr lang="es-ES" sz="900" dirty="0" smtClean="0"/>
              <a:t>. </a:t>
            </a:r>
            <a:r>
              <a:rPr lang="en-US" sz="900" dirty="0" smtClean="0"/>
              <a:t>Regarding flow reallocation and disaggregation, once a service is programmed into the network, it remains </a:t>
            </a:r>
          </a:p>
          <a:p>
            <a:r>
              <a:rPr lang="en-US" sz="900" dirty="0" smtClean="0"/>
              <a:t>unchanged as long as possible. However, it is possible to reallocate a service into another path in order to free the necessary resources for a new service request. In this case, it is a priority to reallocate the service without disaggregating it. But in the cases in which it is not enough with moving the service to another path, the service can be disaggregated into multiple sub-services using the information provided by the </a:t>
            </a:r>
            <a:r>
              <a:rPr lang="es-ES" sz="900" dirty="0" err="1" smtClean="0"/>
              <a:t>traffic</a:t>
            </a:r>
            <a:r>
              <a:rPr lang="es-ES" sz="900" dirty="0" smtClean="0"/>
              <a:t> </a:t>
            </a:r>
            <a:r>
              <a:rPr lang="es-ES" sz="900" dirty="0" err="1" smtClean="0"/>
              <a:t>information</a:t>
            </a:r>
            <a:r>
              <a:rPr lang="es-ES" sz="900" dirty="0" smtClean="0"/>
              <a:t> </a:t>
            </a:r>
            <a:r>
              <a:rPr lang="es-ES" sz="900" dirty="0" err="1" smtClean="0"/>
              <a:t>gathering</a:t>
            </a:r>
            <a:r>
              <a:rPr lang="es-ES" sz="900" dirty="0" smtClean="0"/>
              <a:t> </a:t>
            </a:r>
            <a:r>
              <a:rPr lang="es-ES" sz="900" dirty="0" err="1" smtClean="0"/>
              <a:t>system</a:t>
            </a:r>
            <a:r>
              <a:rPr lang="es-ES" sz="900" dirty="0" smtClean="0"/>
              <a:t>.</a:t>
            </a:r>
          </a:p>
          <a:p>
            <a:r>
              <a:rPr lang="en-US" sz="900" dirty="0" smtClean="0"/>
              <a:t>The DynPaC Service Manager also receives the notifications sent by the monitoring module to inform about services that</a:t>
            </a:r>
          </a:p>
          <a:p>
            <a:r>
              <a:rPr lang="en-US" sz="900" dirty="0" smtClean="0"/>
              <a:t>violate the SLAs agreed between the user and the service provider. When the DynPaC Service Manager receives a notification of this nature, it informs both the user and the service provider about </a:t>
            </a:r>
            <a:r>
              <a:rPr lang="es-ES" sz="900" dirty="0" err="1" smtClean="0"/>
              <a:t>the</a:t>
            </a:r>
            <a:r>
              <a:rPr lang="es-ES" sz="900" dirty="0" smtClean="0"/>
              <a:t> </a:t>
            </a:r>
            <a:r>
              <a:rPr lang="es-ES" sz="900" dirty="0" err="1" smtClean="0"/>
              <a:t>situation</a:t>
            </a:r>
            <a:r>
              <a:rPr lang="es-ES" sz="900" dirty="0" smtClean="0"/>
              <a:t>.</a:t>
            </a:r>
          </a:p>
          <a:p>
            <a:r>
              <a:rPr lang="en-US" sz="900" dirty="0" smtClean="0"/>
              <a:t>Taking into consideration that the architecture must be able to handle future network states, it stores the information about all the requested services.</a:t>
            </a:r>
          </a:p>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9102137-07D0-4762-B688-EA048ACF2F85}" type="slidenum">
              <a:rPr lang="es-ES" smtClean="0"/>
              <a:pPr/>
              <a:t>14</a:t>
            </a:fld>
            <a:endParaRPr lang="es-ES"/>
          </a:p>
        </p:txBody>
      </p:sp>
    </p:spTree>
    <p:extLst>
      <p:ext uri="{BB962C8B-B14F-4D97-AF65-F5344CB8AC3E}">
        <p14:creationId xmlns:p14="http://schemas.microsoft.com/office/powerpoint/2010/main" val="29188143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sz="900" dirty="0" smtClean="0"/>
              <a:t>The PCE implements two different algorithms.</a:t>
            </a:r>
          </a:p>
          <a:p>
            <a:r>
              <a:rPr lang="en-US" sz="900" dirty="0" smtClean="0"/>
              <a:t>The first one pre-computes all the possible paths in the network at </a:t>
            </a:r>
            <a:r>
              <a:rPr lang="en-US" sz="900" dirty="0" err="1" smtClean="0"/>
              <a:t>bootup</a:t>
            </a:r>
            <a:r>
              <a:rPr lang="en-US" sz="900" dirty="0" smtClean="0"/>
              <a:t> time between all the possible sources and all the</a:t>
            </a:r>
          </a:p>
          <a:p>
            <a:r>
              <a:rPr lang="en-US" sz="900" dirty="0" smtClean="0"/>
              <a:t>possible destinations. This way, when a user request a service between a given source and a given destination, the DynPaC Services Manager communicates with the PCE and obtains all the possible paths for that specific pair of nodes. The list of possible paths is ordered, </a:t>
            </a:r>
            <a:r>
              <a:rPr lang="en-US" sz="900" dirty="0" err="1" smtClean="0"/>
              <a:t>prioritising</a:t>
            </a:r>
            <a:r>
              <a:rPr lang="en-US" sz="900" dirty="0" smtClean="0"/>
              <a:t> the shortest paths. Later, the DynPaC services manager uses this path list with all the alternatives of the affected snapshots to check whether the network can allocate the </a:t>
            </a:r>
            <a:r>
              <a:rPr lang="es-ES" sz="900" dirty="0" err="1" smtClean="0"/>
              <a:t>service</a:t>
            </a:r>
            <a:r>
              <a:rPr lang="es-ES" sz="900" dirty="0" smtClean="0"/>
              <a:t> </a:t>
            </a:r>
            <a:r>
              <a:rPr lang="es-ES" sz="900" dirty="0" err="1" smtClean="0"/>
              <a:t>or</a:t>
            </a:r>
            <a:r>
              <a:rPr lang="es-ES" sz="900" dirty="0" smtClean="0"/>
              <a:t> </a:t>
            </a:r>
            <a:r>
              <a:rPr lang="es-ES" sz="900" dirty="0" err="1" smtClean="0"/>
              <a:t>not</a:t>
            </a:r>
            <a:r>
              <a:rPr lang="es-ES" sz="900" dirty="0" smtClean="0"/>
              <a:t>.</a:t>
            </a:r>
          </a:p>
        </p:txBody>
      </p:sp>
      <p:sp>
        <p:nvSpPr>
          <p:cNvPr id="4" name="3 Marcador de número de diapositiva"/>
          <p:cNvSpPr>
            <a:spLocks noGrp="1"/>
          </p:cNvSpPr>
          <p:nvPr>
            <p:ph type="sldNum" sz="quarter" idx="10"/>
          </p:nvPr>
        </p:nvSpPr>
        <p:spPr/>
        <p:txBody>
          <a:bodyPr/>
          <a:lstStyle/>
          <a:p>
            <a:fld id="{A9102137-07D0-4762-B688-EA048ACF2F85}" type="slidenum">
              <a:rPr lang="es-ES" smtClean="0"/>
              <a:pPr/>
              <a:t>15</a:t>
            </a:fld>
            <a:endParaRPr lang="es-ES"/>
          </a:p>
        </p:txBody>
      </p:sp>
    </p:spTree>
    <p:extLst>
      <p:ext uri="{BB962C8B-B14F-4D97-AF65-F5344CB8AC3E}">
        <p14:creationId xmlns:p14="http://schemas.microsoft.com/office/powerpoint/2010/main" val="3794761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US" sz="900" dirty="0" smtClean="0"/>
              <a:t>On the other hand, the second algorithm is in charge of the disaggregation of flows and it is only called when a service cannot be allocated in the network just be moving ongoing services. </a:t>
            </a:r>
          </a:p>
          <a:p>
            <a:r>
              <a:rPr lang="en-US" sz="900" dirty="0" smtClean="0"/>
              <a:t>To be able to disaggregate the services, the algorithm identifies the services tracked by the traffic information gathering system and obtains </a:t>
            </a:r>
            <a:r>
              <a:rPr lang="es-ES" sz="900" dirty="0" err="1" smtClean="0"/>
              <a:t>their</a:t>
            </a:r>
            <a:r>
              <a:rPr lang="es-ES" sz="900" dirty="0" smtClean="0"/>
              <a:t> </a:t>
            </a:r>
            <a:r>
              <a:rPr lang="es-ES" sz="900" dirty="0" err="1" smtClean="0"/>
              <a:t>disaggregation</a:t>
            </a:r>
            <a:r>
              <a:rPr lang="es-ES" sz="900" dirty="0" smtClean="0"/>
              <a:t> </a:t>
            </a:r>
            <a:r>
              <a:rPr lang="es-ES" sz="900" dirty="0" err="1" smtClean="0"/>
              <a:t>information</a:t>
            </a:r>
            <a:r>
              <a:rPr lang="es-ES" sz="900" dirty="0" smtClean="0"/>
              <a:t>.</a:t>
            </a:r>
          </a:p>
          <a:p>
            <a:r>
              <a:rPr lang="en-US" sz="900" dirty="0" smtClean="0"/>
              <a:t>The disaggregation algorithm checks one by one the </a:t>
            </a:r>
            <a:r>
              <a:rPr lang="en-US" sz="900" dirty="0" err="1" smtClean="0"/>
              <a:t>disaggregable</a:t>
            </a:r>
            <a:r>
              <a:rPr lang="en-US" sz="900" dirty="0" smtClean="0"/>
              <a:t> services, and analyses in each of the possible paths for the new service the bandwidth that it is necessary to free and if it is possible to do it by moving one of the </a:t>
            </a:r>
            <a:r>
              <a:rPr lang="en-US" sz="900" dirty="0" err="1" smtClean="0"/>
              <a:t>dissagregable</a:t>
            </a:r>
            <a:r>
              <a:rPr lang="en-US" sz="900" dirty="0" smtClean="0"/>
              <a:t> services. If it is possible to free the required bandwidth, the disaggregation algorithm tries to reallocate the sub-services in which the </a:t>
            </a:r>
            <a:r>
              <a:rPr lang="en-US" sz="900" dirty="0" err="1" smtClean="0"/>
              <a:t>dissagregable</a:t>
            </a:r>
            <a:r>
              <a:rPr lang="en-US" sz="900" dirty="0" smtClean="0"/>
              <a:t> service can be divided until it finds a </a:t>
            </a:r>
            <a:r>
              <a:rPr lang="es-ES" sz="900" dirty="0" err="1" smtClean="0"/>
              <a:t>solution</a:t>
            </a:r>
            <a:r>
              <a:rPr lang="es-ES" sz="900" dirty="0" smtClean="0"/>
              <a:t>.</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9102137-07D0-4762-B688-EA048ACF2F85}" type="slidenum">
              <a:rPr lang="es-ES" smtClean="0"/>
              <a:pPr/>
              <a:t>16</a:t>
            </a:fld>
            <a:endParaRPr lang="es-ES"/>
          </a:p>
        </p:txBody>
      </p:sp>
    </p:spTree>
    <p:extLst>
      <p:ext uri="{BB962C8B-B14F-4D97-AF65-F5344CB8AC3E}">
        <p14:creationId xmlns:p14="http://schemas.microsoft.com/office/powerpoint/2010/main" val="3058773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defTabSz="715951">
              <a:defRPr/>
            </a:pPr>
            <a:r>
              <a:rPr lang="en-GB" sz="900" dirty="0" err="1" smtClean="0"/>
              <a:t>DynPaC</a:t>
            </a:r>
            <a:r>
              <a:rPr lang="en-GB" sz="900" dirty="0" smtClean="0"/>
              <a:t> has been implemented as a flexible and modular software framework with well-defined interfaces between the modules it consists of. </a:t>
            </a:r>
            <a:endParaRPr lang="es-ES" sz="900" dirty="0" smtClean="0"/>
          </a:p>
          <a:p>
            <a:pPr defTabSz="715951">
              <a:defRPr/>
            </a:pPr>
            <a:r>
              <a:rPr lang="en-GB" sz="900" dirty="0" smtClean="0"/>
              <a:t>The architecture aims to be as technology agnostic as possible and consists of six different modules: GUI, </a:t>
            </a:r>
            <a:r>
              <a:rPr lang="en-GB" sz="900" dirty="0" err="1" smtClean="0"/>
              <a:t>DynPaC</a:t>
            </a:r>
            <a:r>
              <a:rPr lang="en-GB" sz="900" dirty="0" smtClean="0"/>
              <a:t> Service Manager, PCE, Monitoring, </a:t>
            </a:r>
            <a:r>
              <a:rPr lang="en-GB" sz="900" dirty="0" err="1" smtClean="0"/>
              <a:t>DynPaC</a:t>
            </a:r>
            <a:r>
              <a:rPr lang="en-GB" sz="900" dirty="0" smtClean="0"/>
              <a:t> ARP Handler and </a:t>
            </a:r>
            <a:r>
              <a:rPr lang="en-GB" sz="900" dirty="0" err="1" smtClean="0"/>
              <a:t>DynPaC</a:t>
            </a:r>
            <a:r>
              <a:rPr lang="en-GB" sz="900" dirty="0" smtClean="0"/>
              <a:t> Rules Manager. Besides, the architecture also includes an interface to a traffic information gathering system.</a:t>
            </a:r>
            <a:endParaRPr lang="es-ES" sz="900" dirty="0" smtClean="0"/>
          </a:p>
        </p:txBody>
      </p:sp>
      <p:sp>
        <p:nvSpPr>
          <p:cNvPr id="4" name="3 Marcador de número de diapositiva"/>
          <p:cNvSpPr>
            <a:spLocks noGrp="1"/>
          </p:cNvSpPr>
          <p:nvPr>
            <p:ph type="sldNum" sz="quarter" idx="10"/>
          </p:nvPr>
        </p:nvSpPr>
        <p:spPr/>
        <p:txBody>
          <a:bodyPr/>
          <a:lstStyle/>
          <a:p>
            <a:fld id="{66FBC473-5E03-4942-8552-6844ADC679FC}" type="slidenum">
              <a:rPr lang="en-GB" smtClean="0"/>
              <a:pPr/>
              <a:t>17</a:t>
            </a:fld>
            <a:endParaRPr lang="en-GB"/>
          </a:p>
        </p:txBody>
      </p:sp>
    </p:spTree>
    <p:extLst>
      <p:ext uri="{BB962C8B-B14F-4D97-AF65-F5344CB8AC3E}">
        <p14:creationId xmlns:p14="http://schemas.microsoft.com/office/powerpoint/2010/main" val="15667415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050" y="3094772"/>
            <a:ext cx="9186861" cy="3779897"/>
          </a:xfrm>
          <a:prstGeom prst="rect">
            <a:avLst/>
          </a:prstGeom>
        </p:spPr>
      </p:pic>
      <p:sp>
        <p:nvSpPr>
          <p:cNvPr id="5" name="Text Placeholder 4"/>
          <p:cNvSpPr>
            <a:spLocks noGrp="1"/>
          </p:cNvSpPr>
          <p:nvPr>
            <p:ph type="body" sz="quarter" idx="11" hasCustomPrompt="1"/>
          </p:nvPr>
        </p:nvSpPr>
        <p:spPr>
          <a:xfrm>
            <a:off x="930191" y="2448121"/>
            <a:ext cx="5096933" cy="375289"/>
          </a:xfrm>
        </p:spPr>
        <p:txBody>
          <a:bodyPr/>
          <a:lstStyle>
            <a:lvl1pPr marL="0" indent="0">
              <a:buNone/>
              <a:defRPr b="1" baseline="0"/>
            </a:lvl1pPr>
          </a:lstStyle>
          <a:p>
            <a:pPr lvl="0"/>
            <a:r>
              <a:rPr lang="en-US" dirty="0" smtClean="0"/>
              <a:t>Presenter</a:t>
            </a:r>
          </a:p>
        </p:txBody>
      </p:sp>
      <p:sp>
        <p:nvSpPr>
          <p:cNvPr id="7" name="Text Placeholder 6"/>
          <p:cNvSpPr>
            <a:spLocks noGrp="1"/>
          </p:cNvSpPr>
          <p:nvPr>
            <p:ph type="body" sz="quarter" idx="12" hasCustomPrompt="1"/>
          </p:nvPr>
        </p:nvSpPr>
        <p:spPr>
          <a:xfrm>
            <a:off x="930191" y="4552754"/>
            <a:ext cx="5003270" cy="436340"/>
          </a:xfrm>
        </p:spPr>
        <p:txBody>
          <a:bodyPr/>
          <a:lstStyle>
            <a:lvl1pPr marL="0" indent="0">
              <a:buNone/>
              <a:defRPr/>
            </a:lvl1pPr>
          </a:lstStyle>
          <a:p>
            <a:pPr lvl="0"/>
            <a:r>
              <a:rPr lang="en-US" dirty="0" smtClean="0"/>
              <a:t>Event, Location</a:t>
            </a:r>
            <a:endParaRPr lang="en-GB" dirty="0"/>
          </a:p>
        </p:txBody>
      </p:sp>
      <p:sp>
        <p:nvSpPr>
          <p:cNvPr id="14" name="Rectangle 13"/>
          <p:cNvSpPr/>
          <p:nvPr userDrawn="1"/>
        </p:nvSpPr>
        <p:spPr>
          <a:xfrm>
            <a:off x="64168" y="272717"/>
            <a:ext cx="9023685" cy="1195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p:cNvPicPr>
            <a:picLocks noChangeAspect="1"/>
          </p:cNvPicPr>
          <p:nvPr userDrawn="1"/>
        </p:nvPicPr>
        <p:blipFill>
          <a:blip r:embed="rId3"/>
          <a:stretch>
            <a:fillRect/>
          </a:stretch>
        </p:blipFill>
        <p:spPr>
          <a:xfrm>
            <a:off x="6772258" y="770731"/>
            <a:ext cx="1834330" cy="977860"/>
          </a:xfrm>
          <a:prstGeom prst="rect">
            <a:avLst/>
          </a:prstGeom>
        </p:spPr>
      </p:pic>
      <p:sp>
        <p:nvSpPr>
          <p:cNvPr id="12" name="Text Placeholder 10"/>
          <p:cNvSpPr>
            <a:spLocks noGrp="1"/>
          </p:cNvSpPr>
          <p:nvPr>
            <p:ph type="body" sz="quarter" idx="17" hasCustomPrompt="1"/>
          </p:nvPr>
        </p:nvSpPr>
        <p:spPr>
          <a:xfrm>
            <a:off x="930191" y="1830667"/>
            <a:ext cx="5012795" cy="503459"/>
          </a:xfrm>
        </p:spPr>
        <p:txBody>
          <a:bodyPr>
            <a:normAutofit/>
          </a:bodyPr>
          <a:lstStyle>
            <a:lvl1pPr marL="0" indent="0">
              <a:buNone/>
              <a:defRPr sz="2600"/>
            </a:lvl1pPr>
          </a:lstStyle>
          <a:p>
            <a:pPr lvl="0"/>
            <a:r>
              <a:rPr lang="en-US" dirty="0" smtClean="0"/>
              <a:t>Subtitle</a:t>
            </a:r>
          </a:p>
        </p:txBody>
      </p:sp>
      <p:sp>
        <p:nvSpPr>
          <p:cNvPr id="11" name="Text Placeholder 10"/>
          <p:cNvSpPr>
            <a:spLocks noGrp="1"/>
          </p:cNvSpPr>
          <p:nvPr>
            <p:ph type="body" sz="quarter" idx="14" hasCustomPrompt="1"/>
          </p:nvPr>
        </p:nvSpPr>
        <p:spPr>
          <a:xfrm>
            <a:off x="930191" y="1331495"/>
            <a:ext cx="5012795" cy="473242"/>
          </a:xfrm>
        </p:spPr>
        <p:txBody>
          <a:bodyPr>
            <a:noAutofit/>
          </a:bodyPr>
          <a:lstStyle>
            <a:lvl1pPr marL="0" indent="0">
              <a:buNone/>
              <a:defRPr sz="3200" b="1"/>
            </a:lvl1pPr>
          </a:lstStyle>
          <a:p>
            <a:pPr lvl="0"/>
            <a:r>
              <a:rPr lang="en-US" dirty="0" smtClean="0"/>
              <a:t>Title</a:t>
            </a:r>
          </a:p>
        </p:txBody>
      </p:sp>
      <p:sp>
        <p:nvSpPr>
          <p:cNvPr id="13" name="Text Placeholder 6"/>
          <p:cNvSpPr>
            <a:spLocks noGrp="1"/>
          </p:cNvSpPr>
          <p:nvPr>
            <p:ph type="body" sz="quarter" idx="18" hasCustomPrompt="1"/>
          </p:nvPr>
        </p:nvSpPr>
        <p:spPr>
          <a:xfrm>
            <a:off x="930191" y="4921723"/>
            <a:ext cx="5003270" cy="428319"/>
          </a:xfrm>
        </p:spPr>
        <p:txBody>
          <a:bodyPr/>
          <a:lstStyle>
            <a:lvl1pPr marL="0" indent="0">
              <a:buNone/>
              <a:defRPr/>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930191" y="2821101"/>
            <a:ext cx="5096933" cy="347215"/>
          </a:xfrm>
        </p:spPr>
        <p:txBody>
          <a:bodyPr/>
          <a:lstStyle>
            <a:lvl1pPr marL="0" indent="0">
              <a:buNone/>
              <a:defRPr b="0" baseline="0"/>
            </a:lvl1pPr>
          </a:lstStyle>
          <a:p>
            <a:pPr lvl="0"/>
            <a:r>
              <a:rPr lang="en-US" dirty="0" smtClean="0"/>
              <a:t>Role in Project, GÉANT Project</a:t>
            </a:r>
          </a:p>
        </p:txBody>
      </p:sp>
      <p:sp>
        <p:nvSpPr>
          <p:cNvPr id="18" name="Text Placeholder 4"/>
          <p:cNvSpPr>
            <a:spLocks noGrp="1"/>
          </p:cNvSpPr>
          <p:nvPr>
            <p:ph type="body" sz="quarter" idx="20" hasCustomPrompt="1"/>
          </p:nvPr>
        </p:nvSpPr>
        <p:spPr>
          <a:xfrm>
            <a:off x="930191" y="3166006"/>
            <a:ext cx="5096933" cy="347215"/>
          </a:xfrm>
        </p:spPr>
        <p:txBody>
          <a:bodyPr/>
          <a:lstStyle>
            <a:lvl1pPr marL="0" indent="0">
              <a:buNone/>
              <a:defRPr b="0" baseline="0"/>
            </a:lvl1pPr>
          </a:lstStyle>
          <a:p>
            <a:pPr lvl="0"/>
            <a:r>
              <a:rPr lang="en-US" dirty="0" smtClean="0"/>
              <a:t>Role in Organisation, Organisation Name</a:t>
            </a:r>
          </a:p>
        </p:txBody>
      </p:sp>
      <p:sp>
        <p:nvSpPr>
          <p:cNvPr id="4" name="Text Placeholder 3"/>
          <p:cNvSpPr>
            <a:spLocks noGrp="1"/>
          </p:cNvSpPr>
          <p:nvPr>
            <p:ph type="body" sz="quarter" idx="21" hasCustomPrompt="1"/>
          </p:nvPr>
        </p:nvSpPr>
        <p:spPr>
          <a:xfrm>
            <a:off x="1115094" y="3682167"/>
            <a:ext cx="914400" cy="190399"/>
          </a:xfrm>
        </p:spPr>
        <p:txBody>
          <a:bodyPr>
            <a:normAutofit/>
          </a:bodyPr>
          <a:lstStyle>
            <a:lvl1pPr marL="0" indent="0">
              <a:buNone/>
              <a:defRPr sz="800"/>
            </a:lvl1pPr>
          </a:lstStyle>
          <a:p>
            <a:pPr lvl="0"/>
            <a:r>
              <a:rPr lang="en-US" dirty="0" smtClean="0"/>
              <a:t>Logo (optional)</a:t>
            </a:r>
            <a:endParaRPr lang="en-GB" dirty="0"/>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716834"/>
            <a:ext cx="4629150" cy="414421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342900" y="1716834"/>
            <a:ext cx="3236119" cy="415215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2" name="TextBox 1"/>
          <p:cNvSpPr txBox="1"/>
          <p:nvPr userDrawn="1"/>
        </p:nvSpPr>
        <p:spPr>
          <a:xfrm>
            <a:off x="489285" y="304799"/>
            <a:ext cx="5553380" cy="830997"/>
          </a:xfrm>
          <a:prstGeom prst="rect">
            <a:avLst/>
          </a:prstGeom>
          <a:noFill/>
        </p:spPr>
        <p:txBody>
          <a:bodyPr wrap="none" rtlCol="0">
            <a:spAutoFit/>
          </a:bodyPr>
          <a:lstStyle/>
          <a:p>
            <a:r>
              <a:rPr lang="en-GB" sz="2400" b="1" dirty="0" smtClean="0">
                <a:solidFill>
                  <a:srgbClr val="003F5D"/>
                </a:solidFill>
              </a:rPr>
              <a:t>Style</a:t>
            </a:r>
            <a:r>
              <a:rPr lang="en-GB" sz="2400" b="1" baseline="0" dirty="0" smtClean="0">
                <a:solidFill>
                  <a:srgbClr val="003F5D"/>
                </a:solidFill>
              </a:rPr>
              <a:t> Guide</a:t>
            </a:r>
          </a:p>
          <a:p>
            <a:r>
              <a:rPr lang="en-GB" sz="2400" baseline="0" dirty="0" smtClean="0">
                <a:solidFill>
                  <a:srgbClr val="ED1556"/>
                </a:solidFill>
              </a:rPr>
              <a:t>A Guide to Using the New GÉANT Template</a:t>
            </a:r>
            <a:endParaRPr lang="en-GB" sz="2400" dirty="0">
              <a:solidFill>
                <a:srgbClr val="ED1556"/>
              </a:solidFill>
            </a:endParaRPr>
          </a:p>
        </p:txBody>
      </p:sp>
      <p:sp>
        <p:nvSpPr>
          <p:cNvPr id="4" name="TextBox 3"/>
          <p:cNvSpPr txBox="1"/>
          <p:nvPr userDrawn="1"/>
        </p:nvSpPr>
        <p:spPr>
          <a:xfrm>
            <a:off x="585273" y="1331499"/>
            <a:ext cx="7612243" cy="4801314"/>
          </a:xfrm>
          <a:prstGeom prst="rect">
            <a:avLst/>
          </a:prstGeom>
          <a:noFill/>
        </p:spPr>
        <p:txBody>
          <a:bodyPr wrap="square" rtlCol="0">
            <a:spAutoFit/>
          </a:bodyPr>
          <a:lstStyle/>
          <a:p>
            <a:pPr marL="285750" indent="-285750">
              <a:buFont typeface="Arial" panose="020B0604020202020204" pitchFamily="34" charset="0"/>
              <a:buChar char="•"/>
            </a:pPr>
            <a:r>
              <a:rPr lang="en-GB" dirty="0" smtClean="0">
                <a:solidFill>
                  <a:srgbClr val="003F5D"/>
                </a:solidFill>
              </a:rPr>
              <a:t>This template is for use both to</a:t>
            </a:r>
            <a:r>
              <a:rPr lang="en-GB" baseline="0" dirty="0" smtClean="0">
                <a:solidFill>
                  <a:srgbClr val="003F5D"/>
                </a:solidFill>
              </a:rPr>
              <a:t> present information on behalf of the GÉANT Project (GN4-1) and for the organisation</a:t>
            </a:r>
          </a:p>
          <a:p>
            <a:pPr marL="285750" indent="-285750">
              <a:buFont typeface="Arial" panose="020B0604020202020204" pitchFamily="34" charset="0"/>
              <a:buChar char="•"/>
            </a:pPr>
            <a:endParaRPr lang="en-GB" baseline="0" dirty="0" smtClean="0">
              <a:solidFill>
                <a:srgbClr val="003F5D"/>
              </a:solidFill>
            </a:endParaRPr>
          </a:p>
          <a:p>
            <a:pPr marL="285750" indent="-285750">
              <a:buFont typeface="Arial" panose="020B0604020202020204" pitchFamily="34" charset="0"/>
              <a:buChar char="•"/>
            </a:pPr>
            <a:r>
              <a:rPr lang="en-GB" baseline="0" dirty="0" smtClean="0">
                <a:solidFill>
                  <a:srgbClr val="003F5D"/>
                </a:solidFill>
              </a:rPr>
              <a:t>Font is Calibri and will auto-size. Avoid using a font size less than 18pt.  Main font colour is Teal, </a:t>
            </a:r>
            <a:r>
              <a:rPr lang="en-GB" baseline="0" dirty="0" smtClean="0">
                <a:solidFill>
                  <a:srgbClr val="ED1556"/>
                </a:solidFill>
              </a:rPr>
              <a:t>Subtitle colour is Crimson and should be used sparingly. </a:t>
            </a:r>
            <a:r>
              <a:rPr lang="en-GB" baseline="0" dirty="0" smtClean="0">
                <a:solidFill>
                  <a:srgbClr val="003F5D"/>
                </a:solidFill>
              </a:rPr>
              <a:t>If the colours are not shown in PowerPoint use the colour picker to select the correct colour from the logo or these samples</a:t>
            </a:r>
            <a:endParaRPr lang="en-GB" baseline="0" dirty="0" smtClean="0">
              <a:solidFill>
                <a:srgbClr val="ED1556"/>
              </a:solidFill>
            </a:endParaRPr>
          </a:p>
          <a:p>
            <a:pPr marL="285750" indent="-285750">
              <a:buFont typeface="Arial" panose="020B0604020202020204" pitchFamily="34" charset="0"/>
              <a:buChar char="•"/>
            </a:pPr>
            <a:endParaRPr lang="en-GB" baseline="0" dirty="0" smtClean="0">
              <a:solidFill>
                <a:srgbClr val="ED1556"/>
              </a:solidFill>
            </a:endParaRPr>
          </a:p>
          <a:p>
            <a:pPr marL="285750" indent="-285750">
              <a:buFont typeface="Arial" panose="020B0604020202020204" pitchFamily="34" charset="0"/>
              <a:buChar char="•"/>
            </a:pPr>
            <a:r>
              <a:rPr lang="en-GB" baseline="0" dirty="0" smtClean="0">
                <a:solidFill>
                  <a:srgbClr val="003F5D"/>
                </a:solidFill>
              </a:rPr>
              <a:t>The title slide has space for the speaker’s own organisation logo which should be no larger than the main GÉANT logo </a:t>
            </a:r>
          </a:p>
          <a:p>
            <a:pPr marL="285750" indent="-285750">
              <a:buFont typeface="Arial" panose="020B0604020202020204" pitchFamily="34" charset="0"/>
              <a:buChar char="•"/>
            </a:pPr>
            <a:endParaRPr lang="en-GB" baseline="0" dirty="0" smtClean="0">
              <a:solidFill>
                <a:srgbClr val="003F5D"/>
              </a:solidFill>
            </a:endParaRPr>
          </a:p>
          <a:p>
            <a:pPr marL="285750" indent="-285750">
              <a:buFont typeface="Arial" panose="020B0604020202020204" pitchFamily="34" charset="0"/>
              <a:buChar char="•"/>
            </a:pPr>
            <a:r>
              <a:rPr lang="en-GB" baseline="0" dirty="0" smtClean="0">
                <a:solidFill>
                  <a:srgbClr val="003F5D"/>
                </a:solidFill>
              </a:rPr>
              <a:t>There are two end slide versions: </a:t>
            </a:r>
          </a:p>
          <a:p>
            <a:pPr marL="742950" lvl="1" indent="-285750">
              <a:buFont typeface="Arial" panose="020B0604020202020204" pitchFamily="34" charset="0"/>
              <a:buChar char="•"/>
            </a:pPr>
            <a:r>
              <a:rPr lang="en-GB" baseline="0" dirty="0" smtClean="0">
                <a:solidFill>
                  <a:srgbClr val="003F5D"/>
                </a:solidFill>
              </a:rPr>
              <a:t>One for Project (GN4-1) presentations which includes EU logo, copyright, and funding statement</a:t>
            </a:r>
          </a:p>
          <a:p>
            <a:pPr marL="742950" lvl="1" indent="-285750">
              <a:buFont typeface="Arial" panose="020B0604020202020204" pitchFamily="34" charset="0"/>
              <a:buChar char="•"/>
            </a:pPr>
            <a:r>
              <a:rPr lang="en-GB" baseline="0" dirty="0" smtClean="0">
                <a:solidFill>
                  <a:srgbClr val="003F5D"/>
                </a:solidFill>
              </a:rPr>
              <a:t>One for when presenting on behalf of the organisation</a:t>
            </a:r>
          </a:p>
          <a:p>
            <a:pPr marL="457200" lvl="1" indent="0">
              <a:buFont typeface="Arial" panose="020B0604020202020204" pitchFamily="34" charset="0"/>
              <a:buNone/>
            </a:pPr>
            <a:r>
              <a:rPr lang="en-GB" baseline="0" dirty="0" smtClean="0">
                <a:solidFill>
                  <a:srgbClr val="003F5D"/>
                </a:solidFill>
              </a:rPr>
              <a:t> </a:t>
            </a:r>
          </a:p>
          <a:p>
            <a:pPr marL="0" lvl="0" indent="0">
              <a:buFont typeface="Arial" panose="020B0604020202020204" pitchFamily="34" charset="0"/>
              <a:buNone/>
            </a:pPr>
            <a:r>
              <a:rPr lang="en-GB" baseline="0" dirty="0" smtClean="0">
                <a:solidFill>
                  <a:srgbClr val="003F5D"/>
                </a:solidFill>
              </a:rPr>
              <a:t>If in doubt contact your line manager for clarification on which version to use</a:t>
            </a:r>
            <a:endParaRPr lang="en-GB" dirty="0">
              <a:solidFill>
                <a:srgbClr val="003F5D"/>
              </a:solidFill>
            </a:endParaRPr>
          </a:p>
        </p:txBody>
      </p:sp>
      <p:sp>
        <p:nvSpPr>
          <p:cNvPr id="5" name="Oval 4"/>
          <p:cNvSpPr/>
          <p:nvPr userDrawn="1"/>
        </p:nvSpPr>
        <p:spPr>
          <a:xfrm>
            <a:off x="6448923" y="3046373"/>
            <a:ext cx="545432"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userDrawn="1"/>
        </p:nvSpPr>
        <p:spPr>
          <a:xfrm>
            <a:off x="5694943" y="3046373"/>
            <a:ext cx="545432" cy="529390"/>
          </a:xfrm>
          <a:prstGeom prst="ellipse">
            <a:avLst/>
          </a:prstGeom>
          <a:solidFill>
            <a:srgbClr val="ED1556"/>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78045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for GN4 related presenta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p:cNvSpPr/>
          <p:nvPr userDrawn="1"/>
        </p:nvSpPr>
        <p:spPr>
          <a:xfrm>
            <a:off x="0" y="85725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Rectangle 12"/>
          <p:cNvSpPr/>
          <p:nvPr userDrawn="1"/>
        </p:nvSpPr>
        <p:spPr>
          <a:xfrm>
            <a:off x="1941584" y="1024187"/>
            <a:ext cx="5602848" cy="3984690"/>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4" name="Title 3"/>
          <p:cNvSpPr txBox="1">
            <a:spLocks/>
          </p:cNvSpPr>
          <p:nvPr userDrawn="1"/>
        </p:nvSpPr>
        <p:spPr>
          <a:xfrm>
            <a:off x="0" y="2970258"/>
            <a:ext cx="9144000" cy="589228"/>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you and any questions</a:t>
            </a:r>
          </a:p>
        </p:txBody>
      </p:sp>
      <p:sp>
        <p:nvSpPr>
          <p:cNvPr id="21" name="TextBox 20"/>
          <p:cNvSpPr txBox="1"/>
          <p:nvPr userDrawn="1"/>
        </p:nvSpPr>
        <p:spPr>
          <a:xfrm>
            <a:off x="3002547" y="5294836"/>
            <a:ext cx="3115734" cy="646331"/>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rPr>
              <a:t>Networks </a:t>
            </a:r>
            <a:r>
              <a:rPr lang="en-GB" sz="1200" baseline="0" dirty="0" smtClean="0">
                <a:solidFill>
                  <a:schemeClr val="bg1"/>
                </a:solidFill>
              </a:rPr>
              <a:t>∙ Services ∙ People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dirty="0" smtClean="0">
                <a:solidFill>
                  <a:schemeClr val="bg1"/>
                </a:solidFill>
              </a:rPr>
              <a:t>www.geant.org</a:t>
            </a:r>
          </a:p>
          <a:p>
            <a:pPr algn="ctr"/>
            <a:r>
              <a:rPr lang="en-GB" sz="1200" i="0" baseline="0" dirty="0" smtClean="0">
                <a:solidFill>
                  <a:schemeClr val="bg1"/>
                </a:solidFill>
              </a:rPr>
              <a:t> </a:t>
            </a:r>
            <a:endParaRPr lang="en-GB" sz="1200" i="0" dirty="0">
              <a:solidFill>
                <a:schemeClr val="bg1"/>
              </a:solidFill>
            </a:endParaRPr>
          </a:p>
        </p:txBody>
      </p:sp>
      <p:sp>
        <p:nvSpPr>
          <p:cNvPr id="22" name="TextBox 21"/>
          <p:cNvSpPr txBox="1"/>
          <p:nvPr userDrawn="1"/>
        </p:nvSpPr>
        <p:spPr>
          <a:xfrm>
            <a:off x="678947" y="6254092"/>
            <a:ext cx="7786106" cy="338554"/>
          </a:xfrm>
          <a:prstGeom prst="rect">
            <a:avLst/>
          </a:prstGeom>
          <a:noFill/>
        </p:spPr>
        <p:txBody>
          <a:bodyPr wrap="none" rtlCol="0">
            <a:spAutoFit/>
          </a:bodyPr>
          <a:lstStyle/>
          <a:p>
            <a:pPr algn="l"/>
            <a:r>
              <a:rPr lang="en-GB" sz="800" kern="1200" dirty="0" smtClean="0">
                <a:solidFill>
                  <a:schemeClr val="bg1"/>
                </a:solidFill>
                <a:effectLst/>
                <a:latin typeface="+mn-lt"/>
                <a:ea typeface="+mn-ea"/>
                <a:cs typeface="+mn-cs"/>
              </a:rPr>
              <a:t>© GEANT Limited on behalf of the GN4 Phase 1 project.</a:t>
            </a:r>
          </a:p>
          <a:p>
            <a:pPr algn="l"/>
            <a:r>
              <a:rPr lang="en-GB" sz="800" kern="1200" dirty="0" smtClean="0">
                <a:solidFill>
                  <a:schemeClr val="bg1"/>
                </a:solidFill>
                <a:effectLst/>
                <a:latin typeface="+mn-lt"/>
                <a:ea typeface="+mn-ea"/>
                <a:cs typeface="+mn-cs"/>
              </a:rPr>
              <a:t>The research leading to these results has received funding from the European Union’s Horizon 2020 research and innovation programme under Grant Agreement No. 691567 (GN4-1).</a:t>
            </a:r>
            <a:endParaRPr lang="en-GB" sz="800" dirty="0">
              <a:solidFill>
                <a:schemeClr val="bg1"/>
              </a:solidFill>
            </a:endParaRPr>
          </a:p>
        </p:txBody>
      </p:sp>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4799" y="4773547"/>
            <a:ext cx="1219200" cy="529760"/>
          </a:xfrm>
          <a:prstGeom prst="rect">
            <a:avLst/>
          </a:prstGeom>
        </p:spPr>
      </p:pic>
      <p:pic>
        <p:nvPicPr>
          <p:cNvPr id="25" name="Picture 2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38054" y="6304265"/>
            <a:ext cx="350587" cy="238209"/>
          </a:xfrm>
          <a:prstGeom prst="rect">
            <a:avLst/>
          </a:prstGeom>
        </p:spPr>
      </p:pic>
      <p:sp>
        <p:nvSpPr>
          <p:cNvPr id="5" name="Text Placeholder 4"/>
          <p:cNvSpPr>
            <a:spLocks noGrp="1"/>
          </p:cNvSpPr>
          <p:nvPr>
            <p:ph type="body" sz="quarter" idx="11" hasCustomPrompt="1"/>
          </p:nvPr>
        </p:nvSpPr>
        <p:spPr>
          <a:xfrm>
            <a:off x="2041358" y="305910"/>
            <a:ext cx="5061285" cy="350836"/>
          </a:xfrm>
        </p:spPr>
        <p:txBody>
          <a:bodyPr>
            <a:normAutofit/>
          </a:bodyPr>
          <a:lstStyle>
            <a:lvl1pPr marL="0" indent="0" algn="ctr">
              <a:buNone/>
              <a:defRPr sz="1200" baseline="0">
                <a:solidFill>
                  <a:schemeClr val="bg1"/>
                </a:solidFill>
              </a:defRPr>
            </a:lvl1pPr>
          </a:lstStyle>
          <a:p>
            <a:pPr lvl="0"/>
            <a:r>
              <a:rPr lang="en-GB" dirty="0" smtClean="0"/>
              <a:t>Presenter email</a:t>
            </a:r>
            <a:endParaRPr lang="en-GB" dirty="0"/>
          </a:p>
        </p:txBody>
      </p:sp>
    </p:spTree>
    <p:extLst>
      <p:ext uri="{BB962C8B-B14F-4D97-AF65-F5344CB8AC3E}">
        <p14:creationId xmlns:p14="http://schemas.microsoft.com/office/powerpoint/2010/main" val="211851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p:cNvSpPr/>
          <p:nvPr userDrawn="1"/>
        </p:nvSpPr>
        <p:spPr>
          <a:xfrm>
            <a:off x="0" y="85725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Rectangle 12"/>
          <p:cNvSpPr/>
          <p:nvPr userDrawn="1"/>
        </p:nvSpPr>
        <p:spPr>
          <a:xfrm>
            <a:off x="1941584" y="1024187"/>
            <a:ext cx="5602848" cy="3984690"/>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4" name="Title 3"/>
          <p:cNvSpPr txBox="1">
            <a:spLocks/>
          </p:cNvSpPr>
          <p:nvPr userDrawn="1"/>
        </p:nvSpPr>
        <p:spPr>
          <a:xfrm>
            <a:off x="0" y="2970258"/>
            <a:ext cx="9144000" cy="589228"/>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you and any questions</a:t>
            </a:r>
          </a:p>
        </p:txBody>
      </p:sp>
      <p:sp>
        <p:nvSpPr>
          <p:cNvPr id="21" name="TextBox 20"/>
          <p:cNvSpPr txBox="1"/>
          <p:nvPr userDrawn="1"/>
        </p:nvSpPr>
        <p:spPr>
          <a:xfrm>
            <a:off x="3002547" y="5623697"/>
            <a:ext cx="3115734" cy="646331"/>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rPr>
              <a:t>Networks </a:t>
            </a:r>
            <a:r>
              <a:rPr lang="en-GB" sz="1200" baseline="0" dirty="0" smtClean="0">
                <a:solidFill>
                  <a:schemeClr val="bg1"/>
                </a:solidFill>
              </a:rPr>
              <a:t>∙ Services ∙ People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dirty="0" smtClean="0">
                <a:solidFill>
                  <a:schemeClr val="bg1"/>
                </a:solidFill>
              </a:rPr>
              <a:t>www.geant.org</a:t>
            </a:r>
          </a:p>
          <a:p>
            <a:pPr algn="ctr"/>
            <a:r>
              <a:rPr lang="en-GB" sz="1200" i="0" baseline="0" dirty="0" smtClean="0">
                <a:solidFill>
                  <a:schemeClr val="bg1"/>
                </a:solidFill>
              </a:rPr>
              <a:t> </a:t>
            </a:r>
            <a:endParaRPr lang="en-GB" sz="1200" i="0" dirty="0">
              <a:solidFill>
                <a:schemeClr val="bg1"/>
              </a:solidFill>
            </a:endParaRPr>
          </a:p>
        </p:txBody>
      </p:sp>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4799" y="5102408"/>
            <a:ext cx="1219200" cy="529760"/>
          </a:xfrm>
          <a:prstGeom prst="rect">
            <a:avLst/>
          </a:prstGeom>
        </p:spPr>
      </p:pic>
      <p:sp>
        <p:nvSpPr>
          <p:cNvPr id="10" name="Text Placeholder 4"/>
          <p:cNvSpPr>
            <a:spLocks noGrp="1"/>
          </p:cNvSpPr>
          <p:nvPr>
            <p:ph type="body" sz="quarter" idx="11" hasCustomPrompt="1"/>
          </p:nvPr>
        </p:nvSpPr>
        <p:spPr>
          <a:xfrm>
            <a:off x="2041358" y="305910"/>
            <a:ext cx="5061285" cy="350836"/>
          </a:xfrm>
        </p:spPr>
        <p:txBody>
          <a:bodyPr>
            <a:normAutofit/>
          </a:bodyPr>
          <a:lstStyle>
            <a:lvl1pPr marL="0" indent="0" algn="ctr">
              <a:buNone/>
              <a:defRPr sz="1200" baseline="0">
                <a:solidFill>
                  <a:schemeClr val="bg1"/>
                </a:solidFill>
              </a:defRPr>
            </a:lvl1pPr>
          </a:lstStyle>
          <a:p>
            <a:pPr lvl="0"/>
            <a:r>
              <a:rPr lang="en-GB" dirty="0" smtClean="0"/>
              <a:t>Presenter email</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2" y="301660"/>
            <a:ext cx="6035675" cy="864096"/>
          </a:xfrm>
        </p:spPr>
        <p:txBody>
          <a:bodyPr/>
          <a:lstStyle>
            <a:lvl1pPr>
              <a:defRPr sz="1700" b="1"/>
            </a:lvl1pPr>
          </a:lstStyle>
          <a:p>
            <a:r>
              <a:rPr lang="es-ES" smtClean="0"/>
              <a:t>Haga clic para modificar el estilo de título del patrón</a:t>
            </a:r>
            <a:endParaRPr lang="es-ES" dirty="0"/>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Rectángulo 3"/>
          <p:cNvSpPr/>
          <p:nvPr userDrawn="1"/>
        </p:nvSpPr>
        <p:spPr>
          <a:xfrm>
            <a:off x="4288979" y="6559460"/>
            <a:ext cx="4387479" cy="192360"/>
          </a:xfrm>
          <a:prstGeom prst="rect">
            <a:avLst/>
          </a:prstGeom>
        </p:spPr>
        <p:txBody>
          <a:bodyPr wrap="square" lIns="68580" tIns="34290" rIns="68580" bIns="34290">
            <a:spAutoFit/>
          </a:bodyPr>
          <a:lstStyle/>
          <a:p>
            <a:r>
              <a:rPr lang="en-US" sz="800" b="1" dirty="0" smtClean="0">
                <a:solidFill>
                  <a:schemeClr val="bg1"/>
                </a:solidFill>
                <a:latin typeface="+mj-lt"/>
              </a:rPr>
              <a:t>Hands on Open Daylight project development: The DynPaC case</a:t>
            </a:r>
            <a:endParaRPr lang="es-ES" sz="800" b="1" dirty="0">
              <a:solidFill>
                <a:schemeClr val="bg1"/>
              </a:solidFill>
              <a:latin typeface="+mj-lt"/>
            </a:endParaRPr>
          </a:p>
        </p:txBody>
      </p:sp>
    </p:spTree>
    <p:extLst>
      <p:ext uri="{BB962C8B-B14F-4D97-AF65-F5344CB8AC3E}">
        <p14:creationId xmlns:p14="http://schemas.microsoft.com/office/powerpoint/2010/main" val="19928467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2283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825625"/>
            <a:ext cx="417195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825625"/>
            <a:ext cx="3886200" cy="4351338"/>
          </a:xfrm>
        </p:spPr>
        <p:txBody>
          <a:bodyPr/>
          <a:lstStyle>
            <a:lvl1pPr>
              <a:defRPr sz="20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1" y="1681163"/>
            <a:ext cx="413623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61951" y="2489201"/>
            <a:ext cx="4164806"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524000"/>
            <a:ext cx="5898092" cy="4652963"/>
          </a:xfrm>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6239933"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3" y="1532467"/>
            <a:ext cx="2"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676400"/>
            <a:ext cx="9144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5"/>
          <p:cNvSpPr>
            <a:spLocks noGrp="1"/>
          </p:cNvSpPr>
          <p:nvPr>
            <p:ph type="body" sz="quarter" idx="13"/>
          </p:nvPr>
        </p:nvSpPr>
        <p:spPr>
          <a:xfrm>
            <a:off x="352928" y="4083050"/>
            <a:ext cx="8406062" cy="21813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6" name="Rectangle 5"/>
          <p:cNvSpPr/>
          <p:nvPr userDrawn="1"/>
        </p:nvSpPr>
        <p:spPr>
          <a:xfrm>
            <a:off x="0" y="3858126"/>
            <a:ext cx="9144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6"/>
          <p:cNvSpPr>
            <a:spLocks noGrp="1"/>
          </p:cNvSpPr>
          <p:nvPr>
            <p:ph type="body" sz="quarter" idx="13"/>
          </p:nvPr>
        </p:nvSpPr>
        <p:spPr>
          <a:xfrm>
            <a:off x="336215" y="1524586"/>
            <a:ext cx="8486943" cy="21009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651518"/>
            <a:ext cx="4629150" cy="4209532"/>
          </a:xfrm>
        </p:spPr>
        <p:txBody>
          <a:bodyPr/>
          <a:lstStyle>
            <a:lvl1pPr>
              <a:defRPr sz="2400"/>
            </a:lvl1pPr>
            <a:lvl2pPr>
              <a:defRPr sz="22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0" y="1642188"/>
            <a:ext cx="3236119" cy="42268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203200"/>
            <a:ext cx="6780516"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333375" y="1524000"/>
            <a:ext cx="8181975" cy="4652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296359" y="6406016"/>
            <a:ext cx="555766" cy="274873"/>
          </a:xfrm>
          <a:prstGeom prst="rect">
            <a:avLst/>
          </a:prstGeom>
        </p:spPr>
        <p:txBody>
          <a:bodyPr vert="horz" lIns="91440" tIns="45720" rIns="91440" bIns="45720" rtlCol="0" anchor="ctr"/>
          <a:lstStyle>
            <a:lvl1pPr algn="r">
              <a:defRPr sz="900">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26875" y="6413247"/>
            <a:ext cx="8362562"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355599" y="6457890"/>
            <a:ext cx="3115734"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3F5E"/>
                </a:solidFill>
              </a:rPr>
              <a:t>Networks </a:t>
            </a:r>
            <a:r>
              <a:rPr lang="en-GB" sz="1000" baseline="0" dirty="0" smtClean="0">
                <a:solidFill>
                  <a:srgbClr val="003F5E"/>
                </a:solidFill>
              </a:rPr>
              <a:t>∙ Services ∙ People           </a:t>
            </a:r>
            <a:r>
              <a:rPr lang="en-GB" sz="1000" b="0" i="1" dirty="0" smtClean="0">
                <a:solidFill>
                  <a:srgbClr val="004361"/>
                </a:solidFill>
              </a:rPr>
              <a:t>www.geant.org</a:t>
            </a:r>
          </a:p>
          <a:p>
            <a:r>
              <a:rPr lang="en-GB" sz="1000" baseline="0" dirty="0" smtClean="0">
                <a:solidFill>
                  <a:srgbClr val="003F5E"/>
                </a:solidFill>
              </a:rPr>
              <a:t> </a:t>
            </a:r>
            <a:endParaRPr lang="en-GB" sz="1000" dirty="0">
              <a:solidFill>
                <a:srgbClr val="003F5E"/>
              </a:solidFill>
            </a:endParaRPr>
          </a:p>
        </p:txBody>
      </p:sp>
      <p:pic>
        <p:nvPicPr>
          <p:cNvPr id="9" name="Picture 8"/>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234987" y="219648"/>
            <a:ext cx="1691439" cy="759922"/>
          </a:xfrm>
          <a:prstGeom prst="rect">
            <a:avLst/>
          </a:prstGeom>
        </p:spPr>
      </p:pic>
      <p:pic>
        <p:nvPicPr>
          <p:cNvPr id="11" name="Picture 10"/>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224590" y="1015675"/>
            <a:ext cx="8678778" cy="314021"/>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1" r:id="rId12"/>
    <p:sldLayoutId id="2147483662" r:id="rId13"/>
    <p:sldLayoutId id="2147483664" r:id="rId14"/>
    <p:sldLayoutId id="2147483670" r:id="rId15"/>
  </p:sldLayoutIdLst>
  <p:hf hdr="0" ftr="0" dt="0"/>
  <p:txStyles>
    <p:titleStyle>
      <a:lvl1pPr algn="l" defTabSz="9144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004360"/>
          </a:solidFill>
          <a:latin typeface="+mn-lt"/>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003F5E"/>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4.xml"/><Relationship Id="rId6" Type="http://schemas.openxmlformats.org/officeDocument/2006/relationships/image" Target="../media/image12.png"/><Relationship Id="rId5" Type="http://schemas.openxmlformats.org/officeDocument/2006/relationships/image" Target="../media/image11.gif"/><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4.xml"/><Relationship Id="rId6" Type="http://schemas.openxmlformats.org/officeDocument/2006/relationships/image" Target="../media/image13.png"/><Relationship Id="rId5" Type="http://schemas.openxmlformats.org/officeDocument/2006/relationships/image" Target="../media/image11.gif"/><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4.xml"/><Relationship Id="rId5" Type="http://schemas.openxmlformats.org/officeDocument/2006/relationships/image" Target="../media/image11.gif"/><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1.gif"/><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image" Target="../media/image17.emf"/><Relationship Id="rId5" Type="http://schemas.openxmlformats.org/officeDocument/2006/relationships/oleObject" Target="../embeddings/oleObject2.bin"/><Relationship Id="rId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smtClean="0"/>
              <a:t>Mian Usman</a:t>
            </a:r>
            <a:endParaRPr lang="en-GB" dirty="0"/>
          </a:p>
        </p:txBody>
      </p:sp>
      <p:sp>
        <p:nvSpPr>
          <p:cNvPr id="4" name="Text Placeholder 3"/>
          <p:cNvSpPr>
            <a:spLocks noGrp="1"/>
          </p:cNvSpPr>
          <p:nvPr>
            <p:ph type="body" sz="quarter" idx="17"/>
          </p:nvPr>
        </p:nvSpPr>
        <p:spPr/>
        <p:txBody>
          <a:bodyPr>
            <a:normAutofit fontScale="85000" lnSpcReduction="10000"/>
          </a:bodyPr>
          <a:lstStyle/>
          <a:p>
            <a:r>
              <a:rPr lang="en-GB" b="1" dirty="0"/>
              <a:t>Introducing SDN capabilities in </a:t>
            </a:r>
            <a:r>
              <a:rPr lang="en-GB" b="1" dirty="0" smtClean="0"/>
              <a:t>backbone</a:t>
            </a:r>
            <a:endParaRPr lang="en-GB" dirty="0"/>
          </a:p>
        </p:txBody>
      </p:sp>
      <p:sp>
        <p:nvSpPr>
          <p:cNvPr id="5" name="Text Placeholder 4"/>
          <p:cNvSpPr>
            <a:spLocks noGrp="1"/>
          </p:cNvSpPr>
          <p:nvPr>
            <p:ph type="body" sz="quarter" idx="14"/>
          </p:nvPr>
        </p:nvSpPr>
        <p:spPr>
          <a:xfrm>
            <a:off x="930191" y="897147"/>
            <a:ext cx="5012795" cy="907590"/>
          </a:xfrm>
        </p:spPr>
        <p:txBody>
          <a:bodyPr/>
          <a:lstStyle/>
          <a:p>
            <a:r>
              <a:rPr lang="en-GB" dirty="0" smtClean="0"/>
              <a:t>GÉANT </a:t>
            </a:r>
            <a:r>
              <a:rPr lang="en-GB" dirty="0" err="1" smtClean="0"/>
              <a:t>BoD</a:t>
            </a:r>
            <a:r>
              <a:rPr lang="en-GB" dirty="0" smtClean="0"/>
              <a:t> Service </a:t>
            </a:r>
            <a:r>
              <a:rPr lang="en-GB" dirty="0" smtClean="0"/>
              <a:t>Evolution</a:t>
            </a:r>
            <a:endParaRPr lang="en-GB" dirty="0"/>
          </a:p>
        </p:txBody>
      </p:sp>
      <p:sp>
        <p:nvSpPr>
          <p:cNvPr id="7" name="Text Placeholder 6"/>
          <p:cNvSpPr>
            <a:spLocks noGrp="1"/>
          </p:cNvSpPr>
          <p:nvPr>
            <p:ph type="body" sz="quarter" idx="19"/>
          </p:nvPr>
        </p:nvSpPr>
        <p:spPr/>
        <p:txBody>
          <a:bodyPr>
            <a:normAutofit lnSpcReduction="10000"/>
          </a:bodyPr>
          <a:lstStyle/>
          <a:p>
            <a:r>
              <a:rPr lang="en-GB" dirty="0" smtClean="0"/>
              <a:t>IP Network Architect</a:t>
            </a:r>
            <a:endParaRPr lang="en-GB" dirty="0"/>
          </a:p>
        </p:txBody>
      </p:sp>
      <p:sp>
        <p:nvSpPr>
          <p:cNvPr id="8" name="Text Placeholder 7"/>
          <p:cNvSpPr>
            <a:spLocks noGrp="1"/>
          </p:cNvSpPr>
          <p:nvPr>
            <p:ph type="body" sz="quarter" idx="20"/>
          </p:nvPr>
        </p:nvSpPr>
        <p:spPr/>
        <p:txBody>
          <a:bodyPr>
            <a:normAutofit lnSpcReduction="10000"/>
          </a:bodyPr>
          <a:lstStyle/>
          <a:p>
            <a:r>
              <a:rPr lang="en-GB" dirty="0" smtClean="0"/>
              <a:t>GÉANT</a:t>
            </a:r>
            <a:endParaRPr lang="en-GB" dirty="0"/>
          </a:p>
        </p:txBody>
      </p:sp>
      <p:sp>
        <p:nvSpPr>
          <p:cNvPr id="13" name="Text Placeholder 4"/>
          <p:cNvSpPr>
            <a:spLocks noGrp="1"/>
          </p:cNvSpPr>
          <p:nvPr>
            <p:ph type="body" sz="quarter" idx="12"/>
          </p:nvPr>
        </p:nvSpPr>
        <p:spPr>
          <a:xfrm>
            <a:off x="930191" y="4552755"/>
            <a:ext cx="5003271" cy="436340"/>
          </a:xfrm>
        </p:spPr>
        <p:txBody>
          <a:bodyPr/>
          <a:lstStyle/>
          <a:p>
            <a:r>
              <a:rPr lang="en-GB" dirty="0" smtClean="0"/>
              <a:t>LHCOPN/ONE meeting – </a:t>
            </a:r>
            <a:r>
              <a:rPr lang="en-GB" dirty="0" smtClean="0"/>
              <a:t>Amsterdam</a:t>
            </a:r>
            <a:endParaRPr lang="en-GB" dirty="0"/>
          </a:p>
        </p:txBody>
      </p:sp>
      <p:sp>
        <p:nvSpPr>
          <p:cNvPr id="14" name="Text Placeholder 7"/>
          <p:cNvSpPr>
            <a:spLocks noGrp="1"/>
          </p:cNvSpPr>
          <p:nvPr>
            <p:ph type="body" sz="quarter" idx="18"/>
          </p:nvPr>
        </p:nvSpPr>
        <p:spPr>
          <a:xfrm>
            <a:off x="930191" y="4921725"/>
            <a:ext cx="5003271" cy="428319"/>
          </a:xfrm>
        </p:spPr>
        <p:txBody>
          <a:bodyPr/>
          <a:lstStyle/>
          <a:p>
            <a:r>
              <a:rPr lang="en-GB" dirty="0" smtClean="0"/>
              <a:t>28</a:t>
            </a:r>
            <a:r>
              <a:rPr lang="en-GB" baseline="30000" dirty="0" smtClean="0"/>
              <a:t>th</a:t>
            </a:r>
            <a:r>
              <a:rPr lang="en-GB" dirty="0" smtClean="0"/>
              <a:t> – 29</a:t>
            </a:r>
            <a:r>
              <a:rPr lang="en-GB" baseline="30000" dirty="0" smtClean="0"/>
              <a:t>th</a:t>
            </a:r>
            <a:r>
              <a:rPr lang="en-GB" dirty="0" smtClean="0"/>
              <a:t> Oct 2015</a:t>
            </a:r>
            <a:endParaRPr lang="en-GB" dirty="0"/>
          </a:p>
        </p:txBody>
      </p:sp>
    </p:spTree>
    <p:extLst>
      <p:ext uri="{BB962C8B-B14F-4D97-AF65-F5344CB8AC3E}">
        <p14:creationId xmlns:p14="http://schemas.microsoft.com/office/powerpoint/2010/main" val="24874984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0191" y="2448121"/>
            <a:ext cx="6050901" cy="673148"/>
          </a:xfrm>
        </p:spPr>
        <p:txBody>
          <a:bodyPr>
            <a:normAutofit lnSpcReduction="10000"/>
          </a:bodyPr>
          <a:lstStyle/>
          <a:p>
            <a:r>
              <a:rPr lang="en-GB" sz="2300" u="sng" dirty="0" smtClean="0"/>
              <a:t>Jasone Astorga</a:t>
            </a:r>
            <a:r>
              <a:rPr lang="en-GB" dirty="0" smtClean="0"/>
              <a:t>, </a:t>
            </a:r>
            <a:r>
              <a:rPr lang="en-GB" b="0" dirty="0" smtClean="0"/>
              <a:t>Alaitz Mendiola, Aitor Urtasun, Eduardo Jacob, Mariví Higuero, Victor Fuentes</a:t>
            </a:r>
            <a:endParaRPr lang="en-GB" b="0" dirty="0"/>
          </a:p>
        </p:txBody>
      </p:sp>
      <p:sp>
        <p:nvSpPr>
          <p:cNvPr id="5" name="Text Placeholder 4"/>
          <p:cNvSpPr>
            <a:spLocks noGrp="1"/>
          </p:cNvSpPr>
          <p:nvPr>
            <p:ph type="body" sz="quarter" idx="14"/>
          </p:nvPr>
        </p:nvSpPr>
        <p:spPr>
          <a:xfrm>
            <a:off x="930191" y="1331495"/>
            <a:ext cx="5822301" cy="473242"/>
          </a:xfrm>
        </p:spPr>
        <p:txBody>
          <a:bodyPr/>
          <a:lstStyle/>
          <a:p>
            <a:r>
              <a:rPr lang="en-GB" dirty="0" smtClean="0"/>
              <a:t>DynPaC: Dynamic and Adaptive Traffic Engineering for SDNs </a:t>
            </a:r>
          </a:p>
          <a:p>
            <a:endParaRPr lang="en-GB" dirty="0"/>
          </a:p>
        </p:txBody>
      </p:sp>
      <p:sp>
        <p:nvSpPr>
          <p:cNvPr id="8" name="Text Placeholder 7"/>
          <p:cNvSpPr>
            <a:spLocks noGrp="1"/>
          </p:cNvSpPr>
          <p:nvPr>
            <p:ph type="body" sz="quarter" idx="20"/>
          </p:nvPr>
        </p:nvSpPr>
        <p:spPr/>
        <p:txBody>
          <a:bodyPr>
            <a:normAutofit fontScale="70000" lnSpcReduction="20000"/>
          </a:bodyPr>
          <a:lstStyle/>
          <a:p>
            <a:r>
              <a:rPr lang="en-US" dirty="0" smtClean="0"/>
              <a:t>PhD Assistant Professor in the University of the Basque Country</a:t>
            </a:r>
            <a:endParaRPr lang="en-GB" dirty="0" smtClean="0"/>
          </a:p>
          <a:p>
            <a:endParaRPr lang="en-GB" dirty="0"/>
          </a:p>
        </p:txBody>
      </p:sp>
      <p:pic>
        <p:nvPicPr>
          <p:cNvPr id="10"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9027" y="3668896"/>
            <a:ext cx="1016473" cy="452330"/>
          </a:xfrm>
          <a:prstGeom prst="rect">
            <a:avLst/>
          </a:prstGeom>
        </p:spPr>
      </p:pic>
    </p:spTree>
    <p:extLst>
      <p:ext uri="{BB962C8B-B14F-4D97-AF65-F5344CB8AC3E}">
        <p14:creationId xmlns:p14="http://schemas.microsoft.com/office/powerpoint/2010/main" val="38168116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400" dirty="0" err="1" smtClean="0"/>
              <a:t>The</a:t>
            </a:r>
            <a:r>
              <a:rPr lang="es-ES" sz="2400" dirty="0" smtClean="0"/>
              <a:t> DynPaC Framework</a:t>
            </a:r>
            <a:endParaRPr lang="es-ES" sz="2400" dirty="0"/>
          </a:p>
        </p:txBody>
      </p:sp>
      <p:grpSp>
        <p:nvGrpSpPr>
          <p:cNvPr id="3" name="9 Grupo"/>
          <p:cNvGrpSpPr/>
          <p:nvPr/>
        </p:nvGrpSpPr>
        <p:grpSpPr>
          <a:xfrm>
            <a:off x="646145" y="2174167"/>
            <a:ext cx="7851710" cy="1720687"/>
            <a:chOff x="2257396" y="2586022"/>
            <a:chExt cx="9929882" cy="1785950"/>
          </a:xfrm>
        </p:grpSpPr>
        <p:pic>
          <p:nvPicPr>
            <p:cNvPr id="5" name="Picture 4"/>
            <p:cNvPicPr>
              <a:picLocks noChangeAspect="1" noChangeArrowheads="1"/>
            </p:cNvPicPr>
            <p:nvPr/>
          </p:nvPicPr>
          <p:blipFill>
            <a:blip r:embed="rId3" cstate="print"/>
            <a:srcRect l="35352" t="33886" r="28320" b="47802"/>
            <a:stretch>
              <a:fillRect/>
            </a:stretch>
          </p:blipFill>
          <p:spPr bwMode="auto">
            <a:xfrm>
              <a:off x="7758122" y="2586022"/>
              <a:ext cx="4429156" cy="1785950"/>
            </a:xfrm>
            <a:prstGeom prst="rect">
              <a:avLst/>
            </a:prstGeom>
            <a:noFill/>
            <a:ln w="76200">
              <a:solidFill>
                <a:schemeClr val="bg1"/>
              </a:solidFill>
              <a:miter lim="800000"/>
              <a:headEnd/>
              <a:tailEnd/>
            </a:ln>
            <a:effectLst/>
          </p:spPr>
        </p:pic>
        <p:pic>
          <p:nvPicPr>
            <p:cNvPr id="6" name="Picture 3"/>
            <p:cNvPicPr>
              <a:picLocks noChangeAspect="1" noChangeArrowheads="1"/>
            </p:cNvPicPr>
            <p:nvPr/>
          </p:nvPicPr>
          <p:blipFill>
            <a:blip r:embed="rId4" cstate="print"/>
            <a:srcRect l="35352" t="34619" r="28320" b="47070"/>
            <a:stretch>
              <a:fillRect/>
            </a:stretch>
          </p:blipFill>
          <p:spPr bwMode="auto">
            <a:xfrm>
              <a:off x="5614982" y="2586022"/>
              <a:ext cx="4429156" cy="1785950"/>
            </a:xfrm>
            <a:prstGeom prst="rect">
              <a:avLst/>
            </a:prstGeom>
            <a:noFill/>
            <a:ln w="76200">
              <a:solidFill>
                <a:schemeClr val="bg1"/>
              </a:solidFill>
              <a:miter lim="800000"/>
              <a:headEnd/>
              <a:tailEnd/>
            </a:ln>
            <a:effectLst/>
          </p:spPr>
        </p:pic>
        <p:pic>
          <p:nvPicPr>
            <p:cNvPr id="7" name="Picture 2"/>
            <p:cNvPicPr>
              <a:picLocks noChangeAspect="1" noChangeArrowheads="1"/>
            </p:cNvPicPr>
            <p:nvPr/>
          </p:nvPicPr>
          <p:blipFill>
            <a:blip r:embed="rId5" cstate="print"/>
            <a:srcRect l="32677" t="33400" r="29622" b="47525"/>
            <a:stretch>
              <a:fillRect/>
            </a:stretch>
          </p:blipFill>
          <p:spPr bwMode="auto">
            <a:xfrm>
              <a:off x="3614718" y="2586022"/>
              <a:ext cx="4412347" cy="1785950"/>
            </a:xfrm>
            <a:prstGeom prst="rect">
              <a:avLst/>
            </a:prstGeom>
            <a:noFill/>
            <a:ln w="76200">
              <a:solidFill>
                <a:schemeClr val="bg1"/>
              </a:solidFill>
              <a:miter lim="800000"/>
              <a:headEnd/>
              <a:tailEnd/>
            </a:ln>
            <a:effectLst/>
            <a:extLst>
              <a:ext uri="{909E8E84-426E-40DD-AFC4-6F175D3DCCD1}">
                <a14:hiddenFill xmlns:a14="http://schemas.microsoft.com/office/drawing/2010/main">
                  <a:solidFill>
                    <a:srgbClr val="FFFFFF"/>
                  </a:solidFill>
                </a14:hiddenFill>
              </a:ext>
            </a:extLst>
          </p:spPr>
        </p:pic>
        <p:pic>
          <p:nvPicPr>
            <p:cNvPr id="8" name="Picture 5"/>
            <p:cNvPicPr>
              <a:picLocks noChangeAspect="1" noChangeArrowheads="1"/>
            </p:cNvPicPr>
            <p:nvPr/>
          </p:nvPicPr>
          <p:blipFill>
            <a:blip r:embed="rId6" cstate="print"/>
            <a:srcRect l="32422" t="44873" r="32422" b="33154"/>
            <a:stretch>
              <a:fillRect/>
            </a:stretch>
          </p:blipFill>
          <p:spPr bwMode="auto">
            <a:xfrm>
              <a:off x="2257396" y="2586022"/>
              <a:ext cx="3571900" cy="1785950"/>
            </a:xfrm>
            <a:prstGeom prst="rect">
              <a:avLst/>
            </a:prstGeom>
            <a:noFill/>
            <a:ln w="76200">
              <a:solidFill>
                <a:schemeClr val="bg1"/>
              </a:solidFill>
              <a:miter lim="800000"/>
              <a:headEnd/>
              <a:tailEnd/>
            </a:ln>
            <a:effectLst/>
          </p:spPr>
        </p:pic>
      </p:grpSp>
      <p:sp>
        <p:nvSpPr>
          <p:cNvPr id="9" name="2 Marcador de contenido"/>
          <p:cNvSpPr>
            <a:spLocks noGrp="1"/>
          </p:cNvSpPr>
          <p:nvPr>
            <p:ph idx="1"/>
          </p:nvPr>
        </p:nvSpPr>
        <p:spPr>
          <a:xfrm>
            <a:off x="456618" y="1484785"/>
            <a:ext cx="5230526" cy="3555860"/>
          </a:xfrm>
        </p:spPr>
        <p:txBody>
          <a:bodyPr/>
          <a:lstStyle/>
          <a:p>
            <a:pPr lvl="1">
              <a:buNone/>
            </a:pPr>
            <a:r>
              <a:rPr lang="en-GB" sz="2700" b="1" dirty="0">
                <a:solidFill>
                  <a:srgbClr val="004360"/>
                </a:solidFill>
              </a:rPr>
              <a:t>GÉANT Connectivity Services</a:t>
            </a:r>
          </a:p>
          <a:p>
            <a:pPr lvl="1">
              <a:buNone/>
            </a:pPr>
            <a:endParaRPr lang="en-GB" sz="800" i="1" dirty="0"/>
          </a:p>
          <a:p>
            <a:pPr lvl="1">
              <a:buNone/>
            </a:pPr>
            <a:endParaRPr lang="en-GB" sz="800" i="1" dirty="0"/>
          </a:p>
          <a:p>
            <a:pPr lvl="1">
              <a:buNone/>
            </a:pPr>
            <a:endParaRPr lang="en-GB" sz="800" i="1" dirty="0"/>
          </a:p>
          <a:p>
            <a:pPr lvl="1">
              <a:buNone/>
            </a:pPr>
            <a:endParaRPr lang="en-GB" sz="800" i="1" dirty="0"/>
          </a:p>
          <a:p>
            <a:pPr lvl="1">
              <a:buNone/>
            </a:pPr>
            <a:endParaRPr lang="en-GB" sz="800" i="1" dirty="0"/>
          </a:p>
          <a:p>
            <a:pPr lvl="1">
              <a:buNone/>
            </a:pPr>
            <a:endParaRPr lang="en-GB" sz="800" i="1" dirty="0"/>
          </a:p>
          <a:p>
            <a:pPr lvl="1">
              <a:buNone/>
            </a:pPr>
            <a:endParaRPr lang="en-GB" sz="800" i="1" dirty="0"/>
          </a:p>
          <a:p>
            <a:pPr lvl="1">
              <a:buNone/>
            </a:pPr>
            <a:endParaRPr lang="en-GB" sz="800" i="1" dirty="0"/>
          </a:p>
          <a:p>
            <a:pPr lvl="1">
              <a:buNone/>
            </a:pPr>
            <a:endParaRPr lang="en-GB" sz="800" i="1" dirty="0"/>
          </a:p>
          <a:p>
            <a:pPr lvl="1">
              <a:buNone/>
            </a:pPr>
            <a:endParaRPr lang="en-GB" sz="800" i="1" dirty="0"/>
          </a:p>
          <a:p>
            <a:pPr lvl="1">
              <a:buNone/>
            </a:pPr>
            <a:endParaRPr lang="en-GB" sz="800" i="1" dirty="0"/>
          </a:p>
          <a:p>
            <a:pPr lvl="1">
              <a:buNone/>
            </a:pPr>
            <a:endParaRPr lang="en-GB" sz="800" i="1" dirty="0"/>
          </a:p>
          <a:p>
            <a:pPr lvl="1">
              <a:buNone/>
            </a:pPr>
            <a:endParaRPr lang="en-GB" sz="800" i="1" dirty="0"/>
          </a:p>
          <a:p>
            <a:pPr lvl="1">
              <a:buNone/>
            </a:pPr>
            <a:endParaRPr lang="en-GB" sz="800" i="1" dirty="0"/>
          </a:p>
          <a:p>
            <a:pPr lvl="1">
              <a:buNone/>
            </a:pPr>
            <a:endParaRPr lang="en-GB" sz="800" i="1" dirty="0"/>
          </a:p>
        </p:txBody>
      </p:sp>
      <p:sp>
        <p:nvSpPr>
          <p:cNvPr id="10" name="11 CuadroTexto"/>
          <p:cNvSpPr txBox="1"/>
          <p:nvPr/>
        </p:nvSpPr>
        <p:spPr>
          <a:xfrm>
            <a:off x="1379262" y="4182381"/>
            <a:ext cx="5828637" cy="392415"/>
          </a:xfrm>
          <a:prstGeom prst="rect">
            <a:avLst/>
          </a:prstGeom>
          <a:noFill/>
        </p:spPr>
        <p:txBody>
          <a:bodyPr wrap="square" lIns="68580" tIns="34290" rIns="68580" bIns="34290" rtlCol="0">
            <a:spAutoFit/>
          </a:bodyPr>
          <a:lstStyle/>
          <a:p>
            <a:pPr marL="0" lvl="1"/>
            <a:r>
              <a:rPr lang="en-GB" sz="2100" dirty="0">
                <a:solidFill>
                  <a:srgbClr val="004360"/>
                </a:solidFill>
              </a:rPr>
              <a:t>How can we </a:t>
            </a:r>
            <a:r>
              <a:rPr lang="en-GB" sz="2100" dirty="0" smtClean="0">
                <a:solidFill>
                  <a:srgbClr val="004360"/>
                </a:solidFill>
              </a:rPr>
              <a:t>improve this service?</a:t>
            </a:r>
            <a:endParaRPr lang="es-ES_tradnl" sz="2100" b="1" dirty="0">
              <a:solidFill>
                <a:srgbClr val="004360"/>
              </a:solidFill>
            </a:endParaRPr>
          </a:p>
        </p:txBody>
      </p:sp>
      <p:pic>
        <p:nvPicPr>
          <p:cNvPr id="11" name="Imagen 19"/>
          <p:cNvPicPr/>
          <p:nvPr/>
        </p:nvPicPr>
        <p:blipFill>
          <a:blip r:embed="rId7" cstate="print"/>
          <a:stretch>
            <a:fillRect/>
          </a:stretch>
        </p:blipFill>
        <p:spPr>
          <a:xfrm>
            <a:off x="2333984" y="4582353"/>
            <a:ext cx="4453678" cy="2937176"/>
          </a:xfrm>
          <a:prstGeom prst="rect">
            <a:avLst/>
          </a:prstGeom>
          <a:ln>
            <a:noFill/>
          </a:ln>
        </p:spPr>
      </p:pic>
    </p:spTree>
    <p:extLst>
      <p:ext uri="{BB962C8B-B14F-4D97-AF65-F5344CB8AC3E}">
        <p14:creationId xmlns:p14="http://schemas.microsoft.com/office/powerpoint/2010/main" val="928936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400" dirty="0" err="1"/>
              <a:t>The</a:t>
            </a:r>
            <a:r>
              <a:rPr lang="es-ES" sz="2400" dirty="0"/>
              <a:t> DynPaC Framework</a:t>
            </a:r>
          </a:p>
        </p:txBody>
      </p:sp>
      <p:pic>
        <p:nvPicPr>
          <p:cNvPr id="16" name="Imagen 15"/>
          <p:cNvPicPr>
            <a:picLocks noChangeAspect="1"/>
          </p:cNvPicPr>
          <p:nvPr/>
        </p:nvPicPr>
        <p:blipFill>
          <a:blip r:embed="rId3" cstate="print"/>
          <a:stretch>
            <a:fillRect/>
          </a:stretch>
        </p:blipFill>
        <p:spPr>
          <a:xfrm>
            <a:off x="538133" y="1978090"/>
            <a:ext cx="4733180" cy="3166079"/>
          </a:xfrm>
          <a:prstGeom prst="rect">
            <a:avLst/>
          </a:prstGeom>
        </p:spPr>
      </p:pic>
      <p:sp>
        <p:nvSpPr>
          <p:cNvPr id="4" name="2 Marcador de contenido"/>
          <p:cNvSpPr>
            <a:spLocks noGrp="1"/>
          </p:cNvSpPr>
          <p:nvPr>
            <p:ph idx="1"/>
          </p:nvPr>
        </p:nvSpPr>
        <p:spPr>
          <a:xfrm>
            <a:off x="4718304" y="1187116"/>
            <a:ext cx="4212117" cy="5497093"/>
          </a:xfrm>
        </p:spPr>
        <p:txBody>
          <a:bodyPr>
            <a:normAutofit fontScale="70000" lnSpcReduction="20000"/>
          </a:bodyPr>
          <a:lstStyle/>
          <a:p>
            <a:pPr>
              <a:buNone/>
            </a:pPr>
            <a:endParaRPr lang="en-GB" sz="1300" dirty="0"/>
          </a:p>
          <a:p>
            <a:r>
              <a:rPr lang="en-GB" sz="4000" b="1" dirty="0" smtClean="0"/>
              <a:t>Objectives:</a:t>
            </a:r>
            <a:endParaRPr lang="en-GB" sz="4000" b="1" dirty="0"/>
          </a:p>
          <a:p>
            <a:pPr lvl="1"/>
            <a:r>
              <a:rPr lang="en-GB" sz="3300" dirty="0" smtClean="0">
                <a:solidFill>
                  <a:srgbClr val="004360"/>
                </a:solidFill>
              </a:rPr>
              <a:t>Efficient use of the network capacity:</a:t>
            </a:r>
          </a:p>
          <a:p>
            <a:pPr lvl="2"/>
            <a:r>
              <a:rPr lang="en-GB" sz="2900" dirty="0" smtClean="0">
                <a:solidFill>
                  <a:srgbClr val="004360"/>
                </a:solidFill>
              </a:rPr>
              <a:t>Flow relocation.</a:t>
            </a:r>
          </a:p>
          <a:p>
            <a:pPr lvl="2"/>
            <a:r>
              <a:rPr lang="en-GB" sz="2900" dirty="0" smtClean="0">
                <a:solidFill>
                  <a:srgbClr val="004360"/>
                </a:solidFill>
              </a:rPr>
              <a:t>Flow disaggregation.</a:t>
            </a:r>
          </a:p>
          <a:p>
            <a:pPr lvl="1"/>
            <a:r>
              <a:rPr lang="en-GB" sz="3300" dirty="0" smtClean="0">
                <a:solidFill>
                  <a:srgbClr val="004360"/>
                </a:solidFill>
              </a:rPr>
              <a:t>Resiliency in case of a link failure with quick recovery times:</a:t>
            </a:r>
          </a:p>
          <a:p>
            <a:pPr lvl="2"/>
            <a:r>
              <a:rPr lang="en-GB" sz="2900" dirty="0" smtClean="0">
                <a:solidFill>
                  <a:srgbClr val="004360"/>
                </a:solidFill>
              </a:rPr>
              <a:t>Pre-computed backup paths.</a:t>
            </a:r>
          </a:p>
          <a:p>
            <a:pPr lvl="2"/>
            <a:r>
              <a:rPr lang="en-GB" sz="2900" dirty="0" smtClean="0">
                <a:solidFill>
                  <a:srgbClr val="004360"/>
                </a:solidFill>
              </a:rPr>
              <a:t>Two types of services: regular and gold.</a:t>
            </a:r>
          </a:p>
          <a:p>
            <a:pPr lvl="1"/>
            <a:r>
              <a:rPr lang="en-GB" sz="3300" dirty="0" smtClean="0">
                <a:solidFill>
                  <a:srgbClr val="004360"/>
                </a:solidFill>
              </a:rPr>
              <a:t>Reduction of the operational costs of the service management:</a:t>
            </a:r>
          </a:p>
          <a:p>
            <a:pPr lvl="1"/>
            <a:r>
              <a:rPr lang="en-GB" sz="3300" dirty="0" smtClean="0">
                <a:solidFill>
                  <a:srgbClr val="004360"/>
                </a:solidFill>
              </a:rPr>
              <a:t>Improvement of the network monitoring by gathering real time information.</a:t>
            </a:r>
            <a:endParaRPr lang="es-ES" sz="3300" dirty="0" smtClean="0">
              <a:solidFill>
                <a:srgbClr val="004360"/>
              </a:solidFill>
            </a:endParaRPr>
          </a:p>
          <a:p>
            <a:pPr lvl="1"/>
            <a:endParaRPr lang="en-GB" sz="1500" dirty="0" smtClean="0"/>
          </a:p>
          <a:p>
            <a:pPr lvl="1"/>
            <a:endParaRPr lang="en-GB" sz="2000" dirty="0"/>
          </a:p>
          <a:p>
            <a:endParaRPr lang="es-ES_tradnl" sz="900" dirty="0"/>
          </a:p>
        </p:txBody>
      </p:sp>
    </p:spTree>
    <p:extLst>
      <p:ext uri="{BB962C8B-B14F-4D97-AF65-F5344CB8AC3E}">
        <p14:creationId xmlns:p14="http://schemas.microsoft.com/office/powerpoint/2010/main" val="17264465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400" dirty="0" err="1"/>
              <a:t>The</a:t>
            </a:r>
            <a:r>
              <a:rPr lang="es-ES" sz="2400" dirty="0"/>
              <a:t> DynPaC Framework</a:t>
            </a:r>
          </a:p>
        </p:txBody>
      </p:sp>
      <p:pic>
        <p:nvPicPr>
          <p:cNvPr id="3" name="2 Imagen" descr="framework_figure.jpg"/>
          <p:cNvPicPr>
            <a:picLocks noChangeAspect="1"/>
          </p:cNvPicPr>
          <p:nvPr/>
        </p:nvPicPr>
        <p:blipFill>
          <a:blip r:embed="rId3" cstate="print"/>
          <a:stretch>
            <a:fillRect/>
          </a:stretch>
        </p:blipFill>
        <p:spPr>
          <a:xfrm>
            <a:off x="2036064" y="1394067"/>
            <a:ext cx="5181600" cy="5104270"/>
          </a:xfrm>
          <a:prstGeom prst="rect">
            <a:avLst/>
          </a:prstGeom>
        </p:spPr>
      </p:pic>
    </p:spTree>
    <p:extLst>
      <p:ext uri="{BB962C8B-B14F-4D97-AF65-F5344CB8AC3E}">
        <p14:creationId xmlns:p14="http://schemas.microsoft.com/office/powerpoint/2010/main" val="9411571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stomShape 1"/>
          <p:cNvSpPr/>
          <p:nvPr/>
        </p:nvSpPr>
        <p:spPr>
          <a:xfrm>
            <a:off x="335902" y="295565"/>
            <a:ext cx="7102928" cy="1116923"/>
          </a:xfrm>
          <a:prstGeom prst="rect">
            <a:avLst/>
          </a:prstGeom>
          <a:noFill/>
          <a:ln>
            <a:noFill/>
          </a:ln>
        </p:spPr>
        <p:txBody>
          <a:bodyPr lIns="77621" tIns="38927" rIns="77621" bIns="38927"/>
          <a:lstStyle/>
          <a:p>
            <a:pPr lvl="0">
              <a:lnSpc>
                <a:spcPct val="90000"/>
              </a:lnSpc>
              <a:spcBef>
                <a:spcPct val="0"/>
              </a:spcBef>
            </a:pPr>
            <a:r>
              <a:rPr lang="es-ES" sz="2400" b="1" dirty="0" err="1" smtClean="0">
                <a:solidFill>
                  <a:srgbClr val="004361"/>
                </a:solidFill>
                <a:ea typeface="Verdana" panose="020B0604030504040204" pitchFamily="34" charset="0"/>
                <a:cs typeface="Verdana" panose="020B0604030504040204" pitchFamily="34" charset="0"/>
              </a:rPr>
              <a:t>The</a:t>
            </a:r>
            <a:r>
              <a:rPr lang="es-ES" sz="2400" b="1" dirty="0" smtClean="0">
                <a:solidFill>
                  <a:srgbClr val="004361"/>
                </a:solidFill>
                <a:ea typeface="Verdana" panose="020B0604030504040204" pitchFamily="34" charset="0"/>
                <a:cs typeface="Verdana" panose="020B0604030504040204" pitchFamily="34" charset="0"/>
              </a:rPr>
              <a:t> DynPaC Framework:</a:t>
            </a:r>
          </a:p>
          <a:p>
            <a:pPr lvl="0">
              <a:lnSpc>
                <a:spcPct val="90000"/>
              </a:lnSpc>
              <a:spcBef>
                <a:spcPct val="0"/>
              </a:spcBef>
            </a:pPr>
            <a:r>
              <a:rPr lang="es-ES" sz="2200" dirty="0" smtClean="0">
                <a:solidFill>
                  <a:srgbClr val="E51A4C"/>
                </a:solidFill>
                <a:ea typeface="Verdana" panose="020B0604030504040204" pitchFamily="34" charset="0"/>
                <a:cs typeface="Verdana" panose="020B0604030504040204" pitchFamily="34" charset="0"/>
              </a:rPr>
              <a:t> DynPaC </a:t>
            </a:r>
            <a:r>
              <a:rPr lang="es-ES" sz="2200" dirty="0" err="1" smtClean="0">
                <a:solidFill>
                  <a:srgbClr val="E51A4C"/>
                </a:solidFill>
                <a:ea typeface="Verdana" panose="020B0604030504040204" pitchFamily="34" charset="0"/>
                <a:cs typeface="Verdana" panose="020B0604030504040204" pitchFamily="34" charset="0"/>
              </a:rPr>
              <a:t>Service</a:t>
            </a:r>
            <a:r>
              <a:rPr lang="es-ES" sz="2200" dirty="0" smtClean="0">
                <a:solidFill>
                  <a:srgbClr val="E51A4C"/>
                </a:solidFill>
                <a:ea typeface="Verdana" panose="020B0604030504040204" pitchFamily="34" charset="0"/>
                <a:cs typeface="Verdana" panose="020B0604030504040204" pitchFamily="34" charset="0"/>
              </a:rPr>
              <a:t> Manager</a:t>
            </a:r>
          </a:p>
        </p:txBody>
      </p:sp>
      <p:sp>
        <p:nvSpPr>
          <p:cNvPr id="12" name="TextShape 1"/>
          <p:cNvSpPr txBox="1"/>
          <p:nvPr/>
        </p:nvSpPr>
        <p:spPr>
          <a:xfrm>
            <a:off x="278892" y="1346162"/>
            <a:ext cx="8313921" cy="1677454"/>
          </a:xfrm>
          <a:prstGeom prst="rect">
            <a:avLst/>
          </a:prstGeom>
        </p:spPr>
        <p:txBody>
          <a:bodyPr lIns="77621" tIns="38927" rIns="77621" bIns="38927"/>
          <a:lstStyle/>
          <a:p>
            <a:pPr marL="171450" indent="-171450">
              <a:lnSpc>
                <a:spcPct val="90000"/>
              </a:lnSpc>
              <a:spcBef>
                <a:spcPts val="750"/>
              </a:spcBef>
              <a:buFont typeface="Arial" panose="020B0604020202020204" pitchFamily="34" charset="0"/>
              <a:buChar char="•"/>
            </a:pPr>
            <a:r>
              <a:rPr lang="en-GB" sz="2400" dirty="0" smtClean="0">
                <a:solidFill>
                  <a:srgbClr val="004360"/>
                </a:solidFill>
              </a:rPr>
              <a:t>DynPaC Service Manager:</a:t>
            </a:r>
          </a:p>
          <a:p>
            <a:pPr marL="514350" lvl="1" indent="-171450">
              <a:lnSpc>
                <a:spcPct val="90000"/>
              </a:lnSpc>
              <a:spcBef>
                <a:spcPts val="375"/>
              </a:spcBef>
              <a:buFont typeface="Arial" panose="020B0604020202020204" pitchFamily="34" charset="0"/>
              <a:buChar char="•"/>
            </a:pPr>
            <a:r>
              <a:rPr lang="en-GB" sz="2000" dirty="0" smtClean="0">
                <a:solidFill>
                  <a:srgbClr val="004360"/>
                </a:solidFill>
              </a:rPr>
              <a:t>The CORE of the DynPaC framework.</a:t>
            </a:r>
          </a:p>
          <a:p>
            <a:pPr marL="514350" lvl="1" indent="-171450">
              <a:lnSpc>
                <a:spcPct val="90000"/>
              </a:lnSpc>
              <a:spcBef>
                <a:spcPts val="375"/>
              </a:spcBef>
              <a:buFont typeface="Arial" panose="020B0604020202020204" pitchFamily="34" charset="0"/>
              <a:buChar char="•"/>
            </a:pPr>
            <a:r>
              <a:rPr lang="en-GB" sz="2000" dirty="0" smtClean="0">
                <a:solidFill>
                  <a:srgbClr val="004360"/>
                </a:solidFill>
              </a:rPr>
              <a:t>Acts as the coordinator.</a:t>
            </a:r>
          </a:p>
          <a:p>
            <a:pPr marL="857250" lvl="3" indent="-171450">
              <a:lnSpc>
                <a:spcPct val="90000"/>
              </a:lnSpc>
              <a:spcBef>
                <a:spcPts val="375"/>
              </a:spcBef>
              <a:buFont typeface="Arial" panose="020B0604020202020204" pitchFamily="34" charset="0"/>
              <a:buChar char="•"/>
            </a:pPr>
            <a:r>
              <a:rPr lang="en-GB" dirty="0" smtClean="0">
                <a:solidFill>
                  <a:srgbClr val="004360"/>
                </a:solidFill>
              </a:rPr>
              <a:t>Orchestrates the interaction between the modules of the framework.</a:t>
            </a:r>
          </a:p>
          <a:p>
            <a:pPr marL="857250" lvl="3" indent="-171450">
              <a:lnSpc>
                <a:spcPct val="90000"/>
              </a:lnSpc>
              <a:spcBef>
                <a:spcPts val="375"/>
              </a:spcBef>
              <a:buFont typeface="Arial" panose="020B0604020202020204" pitchFamily="34" charset="0"/>
              <a:buChar char="•"/>
            </a:pPr>
            <a:r>
              <a:rPr lang="en-GB" dirty="0" smtClean="0">
                <a:solidFill>
                  <a:srgbClr val="004360"/>
                </a:solidFill>
              </a:rPr>
              <a:t>Listens to topological and monitoring events to react upon changing conditions.</a:t>
            </a:r>
          </a:p>
        </p:txBody>
      </p:sp>
      <p:sp>
        <p:nvSpPr>
          <p:cNvPr id="11" name="TextShape 1"/>
          <p:cNvSpPr txBox="1"/>
          <p:nvPr/>
        </p:nvSpPr>
        <p:spPr>
          <a:xfrm>
            <a:off x="4114800" y="3108961"/>
            <a:ext cx="5029200" cy="1958746"/>
          </a:xfrm>
          <a:prstGeom prst="rect">
            <a:avLst/>
          </a:prstGeom>
        </p:spPr>
        <p:txBody>
          <a:bodyPr lIns="77621" tIns="38927" rIns="77621" bIns="38927"/>
          <a:lstStyle/>
          <a:p>
            <a:pPr marL="514350" lvl="1" indent="-171450">
              <a:lnSpc>
                <a:spcPct val="90000"/>
              </a:lnSpc>
              <a:buFont typeface="Arial" panose="020B0604020202020204" pitchFamily="34" charset="0"/>
              <a:buChar char="•"/>
            </a:pPr>
            <a:r>
              <a:rPr lang="en-GB" sz="2000" smtClean="0">
                <a:solidFill>
                  <a:srgbClr val="004360"/>
                </a:solidFill>
              </a:rPr>
              <a:t>Manages the introduction of new services in the network. If necessary…</a:t>
            </a:r>
          </a:p>
          <a:p>
            <a:pPr marL="857250" lvl="2" indent="-171450">
              <a:lnSpc>
                <a:spcPct val="90000"/>
              </a:lnSpc>
              <a:buFont typeface="Arial" panose="020B0604020202020204" pitchFamily="34" charset="0"/>
              <a:buChar char="•"/>
            </a:pPr>
            <a:r>
              <a:rPr lang="en-GB" smtClean="0">
                <a:solidFill>
                  <a:srgbClr val="004360"/>
                </a:solidFill>
              </a:rPr>
              <a:t>Moving ongoing flows to alternative paths.</a:t>
            </a:r>
          </a:p>
          <a:p>
            <a:pPr marL="857250" lvl="2" indent="-171450">
              <a:lnSpc>
                <a:spcPct val="90000"/>
              </a:lnSpc>
              <a:buFont typeface="Arial" panose="020B0604020202020204" pitchFamily="34" charset="0"/>
              <a:buChar char="•"/>
            </a:pPr>
            <a:r>
              <a:rPr lang="en-GB" smtClean="0">
                <a:solidFill>
                  <a:srgbClr val="004360"/>
                </a:solidFill>
              </a:rPr>
              <a:t>Asking for the disaggregation of ongoing services.</a:t>
            </a:r>
          </a:p>
          <a:p>
            <a:pPr marL="514350" lvl="1" indent="-171450">
              <a:lnSpc>
                <a:spcPct val="90000"/>
              </a:lnSpc>
              <a:buFont typeface="Arial" panose="020B0604020202020204" pitchFamily="34" charset="0"/>
              <a:buChar char="•"/>
            </a:pPr>
            <a:r>
              <a:rPr lang="en-GB" sz="2000" smtClean="0">
                <a:solidFill>
                  <a:srgbClr val="004360"/>
                </a:solidFill>
              </a:rPr>
              <a:t>Provides resiliency and fault recovery:</a:t>
            </a:r>
          </a:p>
          <a:p>
            <a:pPr marL="857250" lvl="2" indent="-171450">
              <a:lnSpc>
                <a:spcPct val="90000"/>
              </a:lnSpc>
              <a:buFont typeface="Arial" panose="020B0604020202020204" pitchFamily="34" charset="0"/>
              <a:buChar char="•"/>
            </a:pPr>
            <a:r>
              <a:rPr lang="en-GB" smtClean="0">
                <a:solidFill>
                  <a:srgbClr val="004360"/>
                </a:solidFill>
              </a:rPr>
              <a:t>Keeping track of the services and the links they are using.</a:t>
            </a:r>
          </a:p>
          <a:p>
            <a:pPr marL="857250" lvl="2" indent="-171450">
              <a:lnSpc>
                <a:spcPct val="90000"/>
              </a:lnSpc>
              <a:buFont typeface="Arial" panose="020B0604020202020204" pitchFamily="34" charset="0"/>
              <a:buChar char="•"/>
            </a:pPr>
            <a:r>
              <a:rPr lang="en-GB" smtClean="0">
                <a:solidFill>
                  <a:srgbClr val="004360"/>
                </a:solidFill>
              </a:rPr>
              <a:t>When a link goes down, it identifies the affected services and commits the backup path.</a:t>
            </a:r>
          </a:p>
          <a:p>
            <a:pPr marL="514350" lvl="1" indent="-171450">
              <a:lnSpc>
                <a:spcPct val="90000"/>
              </a:lnSpc>
              <a:buFont typeface="Arial" panose="020B0604020202020204" pitchFamily="34" charset="0"/>
              <a:buChar char="•"/>
            </a:pPr>
            <a:r>
              <a:rPr lang="en-GB" sz="2000" smtClean="0">
                <a:solidFill>
                  <a:srgbClr val="004360"/>
                </a:solidFill>
              </a:rPr>
              <a:t>Performs the scheduling of the services.</a:t>
            </a:r>
          </a:p>
          <a:p>
            <a:pPr marL="857250" lvl="2" indent="-171450">
              <a:lnSpc>
                <a:spcPct val="90000"/>
              </a:lnSpc>
              <a:buFont typeface="Arial" panose="020B0604020202020204" pitchFamily="34" charset="0"/>
              <a:buChar char="•"/>
            </a:pPr>
            <a:r>
              <a:rPr lang="en-GB" smtClean="0">
                <a:solidFill>
                  <a:srgbClr val="004360"/>
                </a:solidFill>
              </a:rPr>
              <a:t>By defining network snapshots.</a:t>
            </a:r>
          </a:p>
          <a:p>
            <a:pPr lvl="1">
              <a:buFontTx/>
              <a:buBlip>
                <a:blip r:embed="rId3"/>
              </a:buBlip>
            </a:pPr>
            <a:endParaRPr lang="en-GB" sz="1700">
              <a:solidFill>
                <a:prstClr val="black"/>
              </a:solidFill>
            </a:endParaRPr>
          </a:p>
        </p:txBody>
      </p:sp>
      <p:pic>
        <p:nvPicPr>
          <p:cNvPr id="13" name="12 Imagen" descr="ServicesManager.jpg"/>
          <p:cNvPicPr>
            <a:picLocks noChangeAspect="1"/>
          </p:cNvPicPr>
          <p:nvPr/>
        </p:nvPicPr>
        <p:blipFill>
          <a:blip r:embed="rId4" cstate="print"/>
          <a:stretch>
            <a:fillRect/>
          </a:stretch>
        </p:blipFill>
        <p:spPr>
          <a:xfrm>
            <a:off x="395867" y="3681983"/>
            <a:ext cx="4000588" cy="2011681"/>
          </a:xfrm>
          <a:prstGeom prst="rect">
            <a:avLst/>
          </a:prstGeom>
        </p:spPr>
      </p:pic>
    </p:spTree>
    <p:extLst>
      <p:ext uri="{BB962C8B-B14F-4D97-AF65-F5344CB8AC3E}">
        <p14:creationId xmlns:p14="http://schemas.microsoft.com/office/powerpoint/2010/main" val="1621744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stomShape 1"/>
          <p:cNvSpPr/>
          <p:nvPr/>
        </p:nvSpPr>
        <p:spPr>
          <a:xfrm>
            <a:off x="265781" y="280890"/>
            <a:ext cx="6788021" cy="863743"/>
          </a:xfrm>
          <a:prstGeom prst="rect">
            <a:avLst/>
          </a:prstGeom>
          <a:noFill/>
          <a:ln>
            <a:noFill/>
          </a:ln>
        </p:spPr>
        <p:txBody>
          <a:bodyPr lIns="77621" tIns="38927" rIns="77621" bIns="38927"/>
          <a:lstStyle/>
          <a:p>
            <a:pPr>
              <a:lnSpc>
                <a:spcPct val="90000"/>
              </a:lnSpc>
              <a:spcBef>
                <a:spcPct val="0"/>
              </a:spcBef>
            </a:pPr>
            <a:r>
              <a:rPr lang="es-ES" sz="2400" b="1" dirty="0" err="1" smtClean="0">
                <a:solidFill>
                  <a:srgbClr val="004361"/>
                </a:solidFill>
                <a:ea typeface="Verdana" panose="020B0604030504040204" pitchFamily="34" charset="0"/>
                <a:cs typeface="Verdana" panose="020B0604030504040204" pitchFamily="34" charset="0"/>
              </a:rPr>
              <a:t>The</a:t>
            </a:r>
            <a:r>
              <a:rPr lang="es-ES" sz="2400" b="1" dirty="0" smtClean="0">
                <a:solidFill>
                  <a:srgbClr val="004361"/>
                </a:solidFill>
                <a:ea typeface="Verdana" panose="020B0604030504040204" pitchFamily="34" charset="0"/>
                <a:cs typeface="Verdana" panose="020B0604030504040204" pitchFamily="34" charset="0"/>
              </a:rPr>
              <a:t> DynPaC Framework: </a:t>
            </a:r>
          </a:p>
          <a:p>
            <a:pPr>
              <a:lnSpc>
                <a:spcPct val="90000"/>
              </a:lnSpc>
              <a:spcBef>
                <a:spcPct val="0"/>
              </a:spcBef>
            </a:pPr>
            <a:r>
              <a:rPr lang="es-ES" sz="2200" dirty="0" err="1" smtClean="0">
                <a:solidFill>
                  <a:srgbClr val="E51A4C"/>
                </a:solidFill>
                <a:ea typeface="Verdana" panose="020B0604030504040204" pitchFamily="34" charset="0"/>
                <a:cs typeface="Verdana" panose="020B0604030504040204" pitchFamily="34" charset="0"/>
              </a:rPr>
              <a:t>Path</a:t>
            </a:r>
            <a:r>
              <a:rPr lang="es-ES" sz="2200" dirty="0" smtClean="0">
                <a:solidFill>
                  <a:srgbClr val="E51A4C"/>
                </a:solidFill>
                <a:ea typeface="Verdana" panose="020B0604030504040204" pitchFamily="34" charset="0"/>
                <a:cs typeface="Verdana" panose="020B0604030504040204" pitchFamily="34" charset="0"/>
              </a:rPr>
              <a:t> </a:t>
            </a:r>
            <a:r>
              <a:rPr lang="es-ES" sz="2200" dirty="0" err="1" smtClean="0">
                <a:solidFill>
                  <a:srgbClr val="E51A4C"/>
                </a:solidFill>
                <a:ea typeface="Verdana" panose="020B0604030504040204" pitchFamily="34" charset="0"/>
                <a:cs typeface="Verdana" panose="020B0604030504040204" pitchFamily="34" charset="0"/>
              </a:rPr>
              <a:t>Computation</a:t>
            </a:r>
            <a:r>
              <a:rPr lang="es-ES" sz="2200" dirty="0" smtClean="0">
                <a:solidFill>
                  <a:srgbClr val="E51A4C"/>
                </a:solidFill>
                <a:ea typeface="Verdana" panose="020B0604030504040204" pitchFamily="34" charset="0"/>
                <a:cs typeface="Verdana" panose="020B0604030504040204" pitchFamily="34" charset="0"/>
              </a:rPr>
              <a:t> </a:t>
            </a:r>
            <a:r>
              <a:rPr lang="es-ES" sz="2200" dirty="0" err="1" smtClean="0">
                <a:solidFill>
                  <a:srgbClr val="E51A4C"/>
                </a:solidFill>
                <a:ea typeface="Verdana" panose="020B0604030504040204" pitchFamily="34" charset="0"/>
                <a:cs typeface="Verdana" panose="020B0604030504040204" pitchFamily="34" charset="0"/>
              </a:rPr>
              <a:t>Element</a:t>
            </a:r>
            <a:endParaRPr lang="es-ES" sz="2200" dirty="0" smtClean="0">
              <a:solidFill>
                <a:srgbClr val="E51A4C"/>
              </a:solidFill>
              <a:ea typeface="Verdana" panose="020B0604030504040204" pitchFamily="34" charset="0"/>
              <a:cs typeface="Verdana" panose="020B0604030504040204" pitchFamily="34" charset="0"/>
            </a:endParaRPr>
          </a:p>
        </p:txBody>
      </p:sp>
      <p:sp>
        <p:nvSpPr>
          <p:cNvPr id="4" name="3 Rectángulo"/>
          <p:cNvSpPr/>
          <p:nvPr/>
        </p:nvSpPr>
        <p:spPr>
          <a:xfrm>
            <a:off x="4672513" y="4355360"/>
            <a:ext cx="4226768" cy="1166879"/>
          </a:xfrm>
          <a:prstGeom prst="rect">
            <a:avLst/>
          </a:prstGeom>
        </p:spPr>
        <p:txBody>
          <a:bodyPr wrap="square" lIns="58313" tIns="29157" rIns="58313" bIns="29157">
            <a:spAutoFit/>
          </a:bodyPr>
          <a:lstStyle/>
          <a:p>
            <a:pPr algn="just">
              <a:lnSpc>
                <a:spcPct val="100000"/>
              </a:lnSpc>
            </a:pPr>
            <a:r>
              <a:rPr lang="en-US" dirty="0" smtClean="0">
                <a:solidFill>
                  <a:srgbClr val="074359"/>
                </a:solidFill>
              </a:rPr>
              <a:t>DynPaC Service Manager asks the PCE for a path </a:t>
            </a:r>
            <a:r>
              <a:rPr lang="en-US" dirty="0">
                <a:solidFill>
                  <a:srgbClr val="074359"/>
                </a:solidFill>
              </a:rPr>
              <a:t>between the source and destination </a:t>
            </a:r>
            <a:r>
              <a:rPr lang="en-US" dirty="0" smtClean="0">
                <a:solidFill>
                  <a:srgbClr val="074359"/>
                </a:solidFill>
              </a:rPr>
              <a:t>nodes, accordingly with the available bandwidth and topology.</a:t>
            </a:r>
            <a:endParaRPr lang="en-US" dirty="0"/>
          </a:p>
        </p:txBody>
      </p:sp>
      <p:sp>
        <p:nvSpPr>
          <p:cNvPr id="12" name="TextShape 1"/>
          <p:cNvSpPr txBox="1"/>
          <p:nvPr/>
        </p:nvSpPr>
        <p:spPr>
          <a:xfrm>
            <a:off x="294933" y="1335466"/>
            <a:ext cx="8605448" cy="1594463"/>
          </a:xfrm>
          <a:prstGeom prst="rect">
            <a:avLst/>
          </a:prstGeom>
        </p:spPr>
        <p:txBody>
          <a:bodyPr lIns="77621" tIns="38927" rIns="77621" bIns="38927"/>
          <a:lstStyle/>
          <a:p>
            <a:pPr marL="171450" indent="-171450">
              <a:lnSpc>
                <a:spcPct val="90000"/>
              </a:lnSpc>
              <a:spcBef>
                <a:spcPts val="750"/>
              </a:spcBef>
              <a:buFont typeface="Arial" panose="020B0604020202020204" pitchFamily="34" charset="0"/>
              <a:buChar char="•"/>
            </a:pPr>
            <a:r>
              <a:rPr lang="en-GB" sz="2400" dirty="0" smtClean="0">
                <a:solidFill>
                  <a:srgbClr val="004360"/>
                </a:solidFill>
              </a:rPr>
              <a:t>Path Computation Element:</a:t>
            </a:r>
            <a:endParaRPr lang="es-ES" sz="2400" dirty="0" smtClean="0">
              <a:solidFill>
                <a:srgbClr val="004360"/>
              </a:solidFill>
            </a:endParaRPr>
          </a:p>
          <a:p>
            <a:pPr marL="514350" lvl="2" indent="-171450">
              <a:lnSpc>
                <a:spcPct val="90000"/>
              </a:lnSpc>
              <a:spcBef>
                <a:spcPts val="450"/>
              </a:spcBef>
              <a:buFont typeface="Arial" panose="020B0604020202020204" pitchFamily="34" charset="0"/>
              <a:buChar char="•"/>
            </a:pPr>
            <a:r>
              <a:rPr lang="en-GB" sz="1800" dirty="0" smtClean="0">
                <a:solidFill>
                  <a:srgbClr val="004360"/>
                </a:solidFill>
              </a:rPr>
              <a:t> </a:t>
            </a:r>
            <a:r>
              <a:rPr lang="en-GB" sz="2000" dirty="0" smtClean="0">
                <a:solidFill>
                  <a:srgbClr val="004360"/>
                </a:solidFill>
              </a:rPr>
              <a:t>Obtains the network </a:t>
            </a:r>
            <a:r>
              <a:rPr lang="en-GB" sz="2000" dirty="0">
                <a:solidFill>
                  <a:srgbClr val="004360"/>
                </a:solidFill>
              </a:rPr>
              <a:t>physical topology </a:t>
            </a:r>
            <a:r>
              <a:rPr lang="en-GB" sz="2000" dirty="0" smtClean="0">
                <a:solidFill>
                  <a:srgbClr val="004360"/>
                </a:solidFill>
              </a:rPr>
              <a:t>and </a:t>
            </a:r>
            <a:r>
              <a:rPr lang="en-GB" sz="2000" dirty="0">
                <a:solidFill>
                  <a:srgbClr val="004360"/>
                </a:solidFill>
              </a:rPr>
              <a:t>computes the </a:t>
            </a:r>
            <a:r>
              <a:rPr lang="en-GB" sz="2000" dirty="0" smtClean="0">
                <a:solidFill>
                  <a:srgbClr val="004360"/>
                </a:solidFill>
              </a:rPr>
              <a:t>shortest path between two network points:</a:t>
            </a:r>
          </a:p>
          <a:p>
            <a:pPr marL="857250" lvl="4" indent="-171450">
              <a:lnSpc>
                <a:spcPct val="90000"/>
              </a:lnSpc>
              <a:spcBef>
                <a:spcPts val="450"/>
              </a:spcBef>
              <a:buSzPct val="125000"/>
              <a:buFont typeface="Arial" panose="020B0604020202020204" pitchFamily="34" charset="0"/>
              <a:buChar char="•"/>
            </a:pPr>
            <a:r>
              <a:rPr lang="es-ES_tradnl" dirty="0" smtClean="0">
                <a:solidFill>
                  <a:srgbClr val="004360"/>
                </a:solidFill>
              </a:rPr>
              <a:t>ODL </a:t>
            </a:r>
            <a:r>
              <a:rPr lang="es-ES_tradnl" dirty="0" err="1" smtClean="0">
                <a:solidFill>
                  <a:srgbClr val="004360"/>
                </a:solidFill>
              </a:rPr>
              <a:t>topology</a:t>
            </a:r>
            <a:r>
              <a:rPr lang="es-ES_tradnl" dirty="0" smtClean="0">
                <a:solidFill>
                  <a:srgbClr val="004360"/>
                </a:solidFill>
              </a:rPr>
              <a:t> and </a:t>
            </a:r>
            <a:r>
              <a:rPr lang="es-ES_tradnl" dirty="0" err="1" smtClean="0">
                <a:solidFill>
                  <a:srgbClr val="004360"/>
                </a:solidFill>
              </a:rPr>
              <a:t>switch</a:t>
            </a:r>
            <a:r>
              <a:rPr lang="es-ES_tradnl" dirty="0" smtClean="0">
                <a:solidFill>
                  <a:srgbClr val="004360"/>
                </a:solidFill>
              </a:rPr>
              <a:t> manager modules are </a:t>
            </a:r>
            <a:r>
              <a:rPr lang="es-ES_tradnl" dirty="0" err="1" smtClean="0">
                <a:solidFill>
                  <a:srgbClr val="004360"/>
                </a:solidFill>
              </a:rPr>
              <a:t>used</a:t>
            </a:r>
            <a:r>
              <a:rPr lang="es-ES_tradnl" dirty="0" smtClean="0">
                <a:solidFill>
                  <a:srgbClr val="004360"/>
                </a:solidFill>
              </a:rPr>
              <a:t> </a:t>
            </a:r>
            <a:r>
              <a:rPr lang="es-ES_tradnl" dirty="0" err="1" smtClean="0">
                <a:solidFill>
                  <a:srgbClr val="004360"/>
                </a:solidFill>
              </a:rPr>
              <a:t>for</a:t>
            </a:r>
            <a:r>
              <a:rPr lang="es-ES_tradnl" dirty="0" smtClean="0">
                <a:solidFill>
                  <a:srgbClr val="004360"/>
                </a:solidFill>
              </a:rPr>
              <a:t> </a:t>
            </a:r>
            <a:r>
              <a:rPr lang="es-ES_tradnl" dirty="0" err="1" smtClean="0">
                <a:solidFill>
                  <a:srgbClr val="004360"/>
                </a:solidFill>
              </a:rPr>
              <a:t>this</a:t>
            </a:r>
            <a:r>
              <a:rPr lang="es-ES_tradnl" dirty="0" smtClean="0">
                <a:solidFill>
                  <a:srgbClr val="004360"/>
                </a:solidFill>
              </a:rPr>
              <a:t> </a:t>
            </a:r>
            <a:r>
              <a:rPr lang="es-ES_tradnl" dirty="0" err="1" smtClean="0">
                <a:solidFill>
                  <a:srgbClr val="004360"/>
                </a:solidFill>
              </a:rPr>
              <a:t>purpouse</a:t>
            </a:r>
            <a:r>
              <a:rPr lang="es-ES_tradnl" dirty="0" smtClean="0">
                <a:solidFill>
                  <a:srgbClr val="004360"/>
                </a:solidFill>
              </a:rPr>
              <a:t>.</a:t>
            </a:r>
            <a:endParaRPr lang="en-GB" dirty="0" smtClean="0">
              <a:solidFill>
                <a:srgbClr val="004360"/>
              </a:solidFill>
            </a:endParaRPr>
          </a:p>
          <a:p>
            <a:pPr marL="514350" lvl="2" indent="-171450">
              <a:lnSpc>
                <a:spcPct val="90000"/>
              </a:lnSpc>
              <a:spcBef>
                <a:spcPts val="450"/>
              </a:spcBef>
              <a:buFont typeface="Arial" panose="020B0604020202020204" pitchFamily="34" charset="0"/>
              <a:buChar char="•"/>
            </a:pPr>
            <a:r>
              <a:rPr lang="en-GB" sz="2000" dirty="0" smtClean="0">
                <a:solidFill>
                  <a:srgbClr val="004360"/>
                </a:solidFill>
              </a:rPr>
              <a:t> It </a:t>
            </a:r>
            <a:r>
              <a:rPr lang="en-GB" sz="2000" dirty="0">
                <a:solidFill>
                  <a:srgbClr val="004360"/>
                </a:solidFill>
              </a:rPr>
              <a:t>takes into consideration bandwidth constraints </a:t>
            </a:r>
            <a:r>
              <a:rPr lang="en-GB" sz="2000" dirty="0" smtClean="0">
                <a:solidFill>
                  <a:srgbClr val="004360"/>
                </a:solidFill>
              </a:rPr>
              <a:t>and scheduling information.</a:t>
            </a:r>
          </a:p>
          <a:p>
            <a:pPr marL="514350" lvl="2" indent="-171450">
              <a:lnSpc>
                <a:spcPct val="90000"/>
              </a:lnSpc>
              <a:spcBef>
                <a:spcPts val="450"/>
              </a:spcBef>
              <a:buFont typeface="Arial" panose="020B0604020202020204" pitchFamily="34" charset="0"/>
              <a:buChar char="•"/>
            </a:pPr>
            <a:r>
              <a:rPr lang="en-GB" sz="2000" dirty="0" smtClean="0">
                <a:solidFill>
                  <a:srgbClr val="004360"/>
                </a:solidFill>
              </a:rPr>
              <a:t> Provides a primary path and a pair of auxiliary paths. </a:t>
            </a:r>
          </a:p>
        </p:txBody>
      </p:sp>
      <p:pic>
        <p:nvPicPr>
          <p:cNvPr id="11" name="10 Imagen" descr="PCE.jpg"/>
          <p:cNvPicPr>
            <a:picLocks noChangeAspect="1"/>
          </p:cNvPicPr>
          <p:nvPr/>
        </p:nvPicPr>
        <p:blipFill>
          <a:blip r:embed="rId3" cstate="print"/>
          <a:stretch>
            <a:fillRect/>
          </a:stretch>
        </p:blipFill>
        <p:spPr>
          <a:xfrm>
            <a:off x="158348" y="4012115"/>
            <a:ext cx="4374285" cy="2254573"/>
          </a:xfrm>
          <a:prstGeom prst="rect">
            <a:avLst/>
          </a:prstGeom>
        </p:spPr>
      </p:pic>
    </p:spTree>
    <p:extLst>
      <p:ext uri="{BB962C8B-B14F-4D97-AF65-F5344CB8AC3E}">
        <p14:creationId xmlns:p14="http://schemas.microsoft.com/office/powerpoint/2010/main" val="36828574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stomShape 1"/>
          <p:cNvSpPr/>
          <p:nvPr/>
        </p:nvSpPr>
        <p:spPr>
          <a:xfrm>
            <a:off x="223935" y="327071"/>
            <a:ext cx="6795018" cy="863743"/>
          </a:xfrm>
          <a:prstGeom prst="rect">
            <a:avLst/>
          </a:prstGeom>
          <a:noFill/>
          <a:ln>
            <a:noFill/>
          </a:ln>
        </p:spPr>
        <p:txBody>
          <a:bodyPr lIns="77621" tIns="38927" rIns="77621" bIns="38927"/>
          <a:lstStyle/>
          <a:p>
            <a:pPr>
              <a:lnSpc>
                <a:spcPct val="90000"/>
              </a:lnSpc>
              <a:spcBef>
                <a:spcPct val="0"/>
              </a:spcBef>
            </a:pPr>
            <a:r>
              <a:rPr lang="es-ES" sz="2400" b="1" dirty="0" err="1" smtClean="0">
                <a:solidFill>
                  <a:srgbClr val="004361"/>
                </a:solidFill>
                <a:ea typeface="Verdana" panose="020B0604030504040204" pitchFamily="34" charset="0"/>
                <a:cs typeface="Verdana" panose="020B0604030504040204" pitchFamily="34" charset="0"/>
              </a:rPr>
              <a:t>The</a:t>
            </a:r>
            <a:r>
              <a:rPr lang="es-ES" sz="2400" b="1" dirty="0" smtClean="0">
                <a:solidFill>
                  <a:srgbClr val="004361"/>
                </a:solidFill>
                <a:ea typeface="Verdana" panose="020B0604030504040204" pitchFamily="34" charset="0"/>
                <a:cs typeface="Verdana" panose="020B0604030504040204" pitchFamily="34" charset="0"/>
              </a:rPr>
              <a:t> DynPaC Framework: </a:t>
            </a:r>
          </a:p>
          <a:p>
            <a:pPr>
              <a:lnSpc>
                <a:spcPct val="90000"/>
              </a:lnSpc>
              <a:spcBef>
                <a:spcPct val="0"/>
              </a:spcBef>
            </a:pPr>
            <a:r>
              <a:rPr lang="es-ES" sz="2200" dirty="0" err="1" smtClean="0">
                <a:solidFill>
                  <a:srgbClr val="E51A4C"/>
                </a:solidFill>
                <a:ea typeface="Verdana" panose="020B0604030504040204" pitchFamily="34" charset="0"/>
                <a:cs typeface="Verdana" panose="020B0604030504040204" pitchFamily="34" charset="0"/>
              </a:rPr>
              <a:t>Path</a:t>
            </a:r>
            <a:r>
              <a:rPr lang="es-ES" sz="2200" dirty="0" smtClean="0">
                <a:solidFill>
                  <a:srgbClr val="E51A4C"/>
                </a:solidFill>
                <a:ea typeface="Verdana" panose="020B0604030504040204" pitchFamily="34" charset="0"/>
                <a:cs typeface="Verdana" panose="020B0604030504040204" pitchFamily="34" charset="0"/>
              </a:rPr>
              <a:t> </a:t>
            </a:r>
            <a:r>
              <a:rPr lang="es-ES" sz="2200" dirty="0" err="1" smtClean="0">
                <a:solidFill>
                  <a:srgbClr val="E51A4C"/>
                </a:solidFill>
                <a:ea typeface="Verdana" panose="020B0604030504040204" pitchFamily="34" charset="0"/>
                <a:cs typeface="Verdana" panose="020B0604030504040204" pitchFamily="34" charset="0"/>
              </a:rPr>
              <a:t>Computation</a:t>
            </a:r>
            <a:r>
              <a:rPr lang="es-ES" sz="2200" dirty="0" smtClean="0">
                <a:solidFill>
                  <a:srgbClr val="E51A4C"/>
                </a:solidFill>
                <a:ea typeface="Verdana" panose="020B0604030504040204" pitchFamily="34" charset="0"/>
                <a:cs typeface="Verdana" panose="020B0604030504040204" pitchFamily="34" charset="0"/>
              </a:rPr>
              <a:t> </a:t>
            </a:r>
            <a:r>
              <a:rPr lang="es-ES" sz="2200" dirty="0" err="1" smtClean="0">
                <a:solidFill>
                  <a:srgbClr val="E51A4C"/>
                </a:solidFill>
                <a:ea typeface="Verdana" panose="020B0604030504040204" pitchFamily="34" charset="0"/>
                <a:cs typeface="Verdana" panose="020B0604030504040204" pitchFamily="34" charset="0"/>
              </a:rPr>
              <a:t>Element</a:t>
            </a:r>
            <a:endParaRPr lang="es-ES" sz="2200" dirty="0" smtClean="0">
              <a:solidFill>
                <a:srgbClr val="E51A4C"/>
              </a:solidFill>
              <a:ea typeface="Verdana" panose="020B0604030504040204" pitchFamily="34" charset="0"/>
              <a:cs typeface="Verdana" panose="020B0604030504040204" pitchFamily="34" charset="0"/>
            </a:endParaRPr>
          </a:p>
        </p:txBody>
      </p:sp>
      <p:sp>
        <p:nvSpPr>
          <p:cNvPr id="12" name="TextShape 1"/>
          <p:cNvSpPr txBox="1"/>
          <p:nvPr/>
        </p:nvSpPr>
        <p:spPr>
          <a:xfrm>
            <a:off x="302954" y="1474498"/>
            <a:ext cx="8321990" cy="4205541"/>
          </a:xfrm>
          <a:prstGeom prst="rect">
            <a:avLst/>
          </a:prstGeom>
        </p:spPr>
        <p:txBody>
          <a:bodyPr lIns="77621" tIns="38927" rIns="77621" bIns="38927"/>
          <a:lstStyle/>
          <a:p>
            <a:pPr marL="171450" indent="-171450">
              <a:lnSpc>
                <a:spcPct val="90000"/>
              </a:lnSpc>
              <a:spcBef>
                <a:spcPts val="750"/>
              </a:spcBef>
              <a:buFont typeface="Arial" panose="020B0604020202020204" pitchFamily="34" charset="0"/>
              <a:buChar char="•"/>
            </a:pPr>
            <a:r>
              <a:rPr lang="en-GB" sz="2400" dirty="0" smtClean="0">
                <a:solidFill>
                  <a:srgbClr val="004360"/>
                </a:solidFill>
              </a:rPr>
              <a:t>Path Computation Element:</a:t>
            </a:r>
          </a:p>
          <a:p>
            <a:pPr marL="514350" lvl="2" indent="-171450">
              <a:lnSpc>
                <a:spcPct val="90000"/>
              </a:lnSpc>
              <a:buFont typeface="Arial" panose="020B0604020202020204" pitchFamily="34" charset="0"/>
              <a:buChar char="•"/>
            </a:pPr>
            <a:r>
              <a:rPr lang="en-GB" sz="2000" dirty="0" smtClean="0">
                <a:solidFill>
                  <a:srgbClr val="004360"/>
                </a:solidFill>
              </a:rPr>
              <a:t>When a new service request cannot be provided with the current flow distribution:</a:t>
            </a:r>
          </a:p>
          <a:p>
            <a:pPr marL="1143000" lvl="4" indent="-457200">
              <a:lnSpc>
                <a:spcPct val="90000"/>
              </a:lnSpc>
              <a:buSzPct val="125000"/>
              <a:buFont typeface="+mj-lt"/>
              <a:buAutoNum type="arabicPeriod"/>
            </a:pPr>
            <a:r>
              <a:rPr lang="en-GB" dirty="0" smtClean="0">
                <a:solidFill>
                  <a:srgbClr val="004360"/>
                </a:solidFill>
              </a:rPr>
              <a:t>RELOCATION of flows: The DynPaC Service Manager implements an algorithm which evaluates all possible flow distributions for all the snapshots affected by the new service request.</a:t>
            </a:r>
          </a:p>
          <a:p>
            <a:pPr marL="1143000" lvl="4" indent="-457200">
              <a:lnSpc>
                <a:spcPct val="90000"/>
              </a:lnSpc>
              <a:buSzPct val="125000"/>
              <a:buFont typeface="+mj-lt"/>
              <a:buAutoNum type="arabicPeriod"/>
            </a:pPr>
            <a:r>
              <a:rPr lang="en-GB" dirty="0" smtClean="0">
                <a:solidFill>
                  <a:srgbClr val="004360"/>
                </a:solidFill>
              </a:rPr>
              <a:t>If the relocation algorithm does not provide a positive outcome for all the affected snapshots: </a:t>
            </a:r>
            <a:r>
              <a:rPr lang="en-GB" b="1" dirty="0" smtClean="0">
                <a:solidFill>
                  <a:srgbClr val="FF0000"/>
                </a:solidFill>
              </a:rPr>
              <a:t>Traffic disaggregation.</a:t>
            </a:r>
          </a:p>
          <a:p>
            <a:pPr marL="514350" lvl="2" indent="-171450">
              <a:lnSpc>
                <a:spcPct val="90000"/>
              </a:lnSpc>
            </a:pPr>
            <a:endParaRPr lang="en-GB" sz="2000" dirty="0" smtClean="0">
              <a:solidFill>
                <a:srgbClr val="004360"/>
              </a:solidFill>
            </a:endParaRPr>
          </a:p>
          <a:p>
            <a:pPr marL="514350" lvl="2" indent="-171450">
              <a:lnSpc>
                <a:spcPct val="90000"/>
              </a:lnSpc>
              <a:buFont typeface="Arial" panose="020B0604020202020204" pitchFamily="34" charset="0"/>
              <a:buChar char="•"/>
            </a:pPr>
            <a:r>
              <a:rPr lang="en-GB" sz="2000" b="1" dirty="0" smtClean="0">
                <a:solidFill>
                  <a:srgbClr val="004360"/>
                </a:solidFill>
              </a:rPr>
              <a:t>Traffic disaggregation:</a:t>
            </a:r>
          </a:p>
          <a:p>
            <a:pPr marL="857250" lvl="3" indent="-171450">
              <a:lnSpc>
                <a:spcPct val="90000"/>
              </a:lnSpc>
              <a:buFont typeface="Arial" panose="020B0604020202020204" pitchFamily="34" charset="0"/>
              <a:buChar char="•"/>
            </a:pPr>
            <a:r>
              <a:rPr lang="en-GB" sz="2000" dirty="0" smtClean="0">
                <a:solidFill>
                  <a:srgbClr val="004360"/>
                </a:solidFill>
              </a:rPr>
              <a:t>Attempt to split flows according to the information provided by the Traffic  Pattern Analyser.</a:t>
            </a:r>
          </a:p>
          <a:p>
            <a:pPr marL="857250" lvl="3" indent="-171450">
              <a:lnSpc>
                <a:spcPct val="90000"/>
              </a:lnSpc>
              <a:buFont typeface="Arial" panose="020B0604020202020204" pitchFamily="34" charset="0"/>
              <a:buChar char="•"/>
            </a:pPr>
            <a:r>
              <a:rPr lang="en-GB" sz="2000" dirty="0" smtClean="0">
                <a:solidFill>
                  <a:srgbClr val="004360"/>
                </a:solidFill>
              </a:rPr>
              <a:t>Try to accommodate the resulting more granular sub-flows in the network.</a:t>
            </a:r>
          </a:p>
          <a:p>
            <a:pPr marL="857250" lvl="3" indent="-171450">
              <a:lnSpc>
                <a:spcPct val="90000"/>
              </a:lnSpc>
              <a:buFont typeface="Arial" panose="020B0604020202020204" pitchFamily="34" charset="0"/>
              <a:buChar char="•"/>
            </a:pPr>
            <a:r>
              <a:rPr lang="en-GB" sz="2000" dirty="0" smtClean="0">
                <a:solidFill>
                  <a:srgbClr val="004360"/>
                </a:solidFill>
              </a:rPr>
              <a:t>The algorithm prioritizes solutions that minimize the number of split flows.</a:t>
            </a:r>
          </a:p>
          <a:p>
            <a:pPr marL="514350" lvl="2" indent="-171450">
              <a:lnSpc>
                <a:spcPct val="90000"/>
              </a:lnSpc>
              <a:buFont typeface="Arial" panose="020B0604020202020204" pitchFamily="34" charset="0"/>
              <a:buChar char="•"/>
            </a:pPr>
            <a:endParaRPr lang="en-GB" sz="1500" dirty="0" smtClean="0">
              <a:solidFill>
                <a:srgbClr val="004360"/>
              </a:solidFill>
            </a:endParaRPr>
          </a:p>
        </p:txBody>
      </p:sp>
    </p:spTree>
    <p:extLst>
      <p:ext uri="{BB962C8B-B14F-4D97-AF65-F5344CB8AC3E}">
        <p14:creationId xmlns:p14="http://schemas.microsoft.com/office/powerpoint/2010/main" val="15877127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2400" dirty="0" err="1"/>
              <a:t>The</a:t>
            </a:r>
            <a:r>
              <a:rPr lang="es-ES" sz="2400" dirty="0"/>
              <a:t> DynPaC Framework</a:t>
            </a:r>
          </a:p>
        </p:txBody>
      </p:sp>
      <p:pic>
        <p:nvPicPr>
          <p:cNvPr id="5" name="Picture 4"/>
          <p:cNvPicPr>
            <a:picLocks noChangeAspect="1"/>
          </p:cNvPicPr>
          <p:nvPr/>
        </p:nvPicPr>
        <p:blipFill>
          <a:blip r:embed="rId3"/>
          <a:stretch>
            <a:fillRect/>
          </a:stretch>
        </p:blipFill>
        <p:spPr>
          <a:xfrm>
            <a:off x="303120" y="1850370"/>
            <a:ext cx="8591550" cy="3838575"/>
          </a:xfrm>
          <a:prstGeom prst="rect">
            <a:avLst/>
          </a:prstGeom>
        </p:spPr>
      </p:pic>
    </p:spTree>
    <p:extLst>
      <p:ext uri="{BB962C8B-B14F-4D97-AF65-F5344CB8AC3E}">
        <p14:creationId xmlns:p14="http://schemas.microsoft.com/office/powerpoint/2010/main" val="39010659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927" y="301660"/>
            <a:ext cx="6469550" cy="864096"/>
          </a:xfrm>
        </p:spPr>
        <p:txBody>
          <a:bodyPr>
            <a:normAutofit/>
          </a:bodyPr>
          <a:lstStyle/>
          <a:p>
            <a:r>
              <a:rPr lang="en-US" sz="2400" dirty="0" smtClean="0"/>
              <a:t>The DynPaC Framework: </a:t>
            </a:r>
            <a:br>
              <a:rPr lang="en-US" sz="2400" dirty="0" smtClean="0"/>
            </a:br>
            <a:r>
              <a:rPr lang="en-US" sz="2400" dirty="0" smtClean="0">
                <a:solidFill>
                  <a:srgbClr val="E51A4C"/>
                </a:solidFill>
              </a:rPr>
              <a:t>GUI</a:t>
            </a:r>
          </a:p>
        </p:txBody>
      </p:sp>
      <p:pic>
        <p:nvPicPr>
          <p:cNvPr id="4" name="0 Imagen"/>
          <p:cNvPicPr/>
          <p:nvPr/>
        </p:nvPicPr>
        <p:blipFill>
          <a:blip r:embed="rId3" cstate="print">
            <a:extLst>
              <a:ext uri="{28A0092B-C50C-407E-A947-70E740481C1C}">
                <a14:useLocalDpi xmlns:a14="http://schemas.microsoft.com/office/drawing/2010/main" val="0"/>
              </a:ext>
            </a:extLst>
          </a:blip>
          <a:stretch>
            <a:fillRect/>
          </a:stretch>
        </p:blipFill>
        <p:spPr>
          <a:xfrm>
            <a:off x="587120" y="1547140"/>
            <a:ext cx="4686605" cy="4598979"/>
          </a:xfrm>
          <a:prstGeom prst="rect">
            <a:avLst/>
          </a:prstGeom>
          <a:ln w="12700">
            <a:solidFill>
              <a:schemeClr val="accent1">
                <a:lumMod val="50000"/>
              </a:schemeClr>
            </a:solidFill>
          </a:ln>
        </p:spPr>
      </p:pic>
      <p:pic>
        <p:nvPicPr>
          <p:cNvPr id="5" name="Imagen 4"/>
          <p:cNvPicPr>
            <a:picLocks noChangeAspect="1"/>
          </p:cNvPicPr>
          <p:nvPr/>
        </p:nvPicPr>
        <p:blipFill>
          <a:blip r:embed="rId4" cstate="print"/>
          <a:stretch>
            <a:fillRect/>
          </a:stretch>
        </p:blipFill>
        <p:spPr>
          <a:xfrm>
            <a:off x="4971167" y="2777165"/>
            <a:ext cx="2446469" cy="3123308"/>
          </a:xfrm>
          <a:prstGeom prst="rect">
            <a:avLst/>
          </a:prstGeom>
        </p:spPr>
      </p:pic>
      <p:sp>
        <p:nvSpPr>
          <p:cNvPr id="6" name="5 CuadroTexto"/>
          <p:cNvSpPr txBox="1"/>
          <p:nvPr/>
        </p:nvSpPr>
        <p:spPr>
          <a:xfrm>
            <a:off x="5942341" y="1802250"/>
            <a:ext cx="2431639" cy="674437"/>
          </a:xfrm>
          <a:prstGeom prst="rect">
            <a:avLst/>
          </a:prstGeom>
          <a:noFill/>
        </p:spPr>
        <p:txBody>
          <a:bodyPr wrap="square" lIns="58313" tIns="29157" rIns="58313" bIns="29157" rtlCol="0">
            <a:spAutoFit/>
          </a:bodyPr>
          <a:lstStyle/>
          <a:p>
            <a:pPr algn="just"/>
            <a:r>
              <a:rPr lang="es-ES_tradnl" sz="2000" dirty="0" err="1" smtClean="0">
                <a:solidFill>
                  <a:srgbClr val="074359"/>
                </a:solidFill>
              </a:rPr>
              <a:t>Procedure</a:t>
            </a:r>
            <a:r>
              <a:rPr lang="es-ES_tradnl" sz="2000" dirty="0" smtClean="0">
                <a:solidFill>
                  <a:srgbClr val="074359"/>
                </a:solidFill>
              </a:rPr>
              <a:t> </a:t>
            </a:r>
            <a:r>
              <a:rPr lang="es-ES_tradnl" sz="2000" dirty="0" err="1" smtClean="0">
                <a:solidFill>
                  <a:srgbClr val="074359"/>
                </a:solidFill>
              </a:rPr>
              <a:t>to</a:t>
            </a:r>
            <a:r>
              <a:rPr lang="es-ES_tradnl" sz="2000" dirty="0" smtClean="0">
                <a:solidFill>
                  <a:srgbClr val="074359"/>
                </a:solidFill>
              </a:rPr>
              <a:t> </a:t>
            </a:r>
            <a:r>
              <a:rPr lang="es-ES_tradnl" sz="2000" dirty="0" err="1" smtClean="0">
                <a:solidFill>
                  <a:srgbClr val="074359"/>
                </a:solidFill>
              </a:rPr>
              <a:t>request</a:t>
            </a:r>
            <a:r>
              <a:rPr lang="es-ES_tradnl" sz="2000" dirty="0" smtClean="0">
                <a:solidFill>
                  <a:srgbClr val="074359"/>
                </a:solidFill>
              </a:rPr>
              <a:t> a new </a:t>
            </a:r>
            <a:r>
              <a:rPr lang="es-ES_tradnl" sz="2000" dirty="0" err="1" smtClean="0">
                <a:solidFill>
                  <a:srgbClr val="074359"/>
                </a:solidFill>
              </a:rPr>
              <a:t>service</a:t>
            </a:r>
            <a:endParaRPr lang="es-ES" sz="2000" dirty="0">
              <a:solidFill>
                <a:srgbClr val="074359"/>
              </a:solidFill>
            </a:endParaRPr>
          </a:p>
        </p:txBody>
      </p:sp>
    </p:spTree>
    <p:extLst>
      <p:ext uri="{BB962C8B-B14F-4D97-AF65-F5344CB8AC3E}">
        <p14:creationId xmlns:p14="http://schemas.microsoft.com/office/powerpoint/2010/main" val="14388381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19</a:t>
            </a:fld>
            <a:endParaRPr lang="en-GB"/>
          </a:p>
        </p:txBody>
      </p:sp>
      <p:sp>
        <p:nvSpPr>
          <p:cNvPr id="4" name="Title 3"/>
          <p:cNvSpPr>
            <a:spLocks noGrp="1"/>
          </p:cNvSpPr>
          <p:nvPr>
            <p:ph type="title"/>
          </p:nvPr>
        </p:nvSpPr>
        <p:spPr/>
        <p:txBody>
          <a:bodyPr/>
          <a:lstStyle/>
          <a:p>
            <a:r>
              <a:rPr lang="en-GB" dirty="0" smtClean="0"/>
              <a:t>SDN based </a:t>
            </a:r>
            <a:r>
              <a:rPr lang="en-GB" dirty="0" err="1" smtClean="0"/>
              <a:t>BoD</a:t>
            </a:r>
            <a:r>
              <a:rPr lang="en-GB" dirty="0" smtClean="0"/>
              <a:t> Architecture</a:t>
            </a:r>
            <a:endParaRPr lang="en-GB" dirty="0"/>
          </a:p>
        </p:txBody>
      </p:sp>
      <p:pic>
        <p:nvPicPr>
          <p:cNvPr id="8" name="Picture 7"/>
          <p:cNvPicPr>
            <a:picLocks noChangeAspect="1"/>
          </p:cNvPicPr>
          <p:nvPr/>
        </p:nvPicPr>
        <p:blipFill>
          <a:blip r:embed="rId2"/>
          <a:stretch>
            <a:fillRect/>
          </a:stretch>
        </p:blipFill>
        <p:spPr>
          <a:xfrm>
            <a:off x="512355" y="1400209"/>
            <a:ext cx="8339770" cy="5103999"/>
          </a:xfrm>
          <a:prstGeom prst="rect">
            <a:avLst/>
          </a:prstGeom>
        </p:spPr>
      </p:pic>
    </p:spTree>
    <p:extLst>
      <p:ext uri="{BB962C8B-B14F-4D97-AF65-F5344CB8AC3E}">
        <p14:creationId xmlns:p14="http://schemas.microsoft.com/office/powerpoint/2010/main" val="24138686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Current Implementation of </a:t>
            </a:r>
            <a:r>
              <a:rPr lang="en-GB" dirty="0" err="1" smtClean="0"/>
              <a:t>BoD</a:t>
            </a:r>
            <a:r>
              <a:rPr lang="en-GB" dirty="0" smtClean="0"/>
              <a:t> Service in GÉANT</a:t>
            </a:r>
          </a:p>
          <a:p>
            <a:r>
              <a:rPr lang="en-GB" dirty="0" smtClean="0"/>
              <a:t>Role of Technology Proxy</a:t>
            </a:r>
          </a:p>
          <a:p>
            <a:r>
              <a:rPr lang="en-GB" dirty="0" err="1" smtClean="0"/>
              <a:t>DynPac</a:t>
            </a:r>
            <a:r>
              <a:rPr lang="en-GB" dirty="0" smtClean="0"/>
              <a:t> Framework</a:t>
            </a:r>
          </a:p>
          <a:p>
            <a:pPr lvl="1"/>
            <a:r>
              <a:rPr lang="en-GB" dirty="0" smtClean="0"/>
              <a:t>Path Computation Element</a:t>
            </a:r>
          </a:p>
          <a:p>
            <a:r>
              <a:rPr lang="en-GB" dirty="0" smtClean="0"/>
              <a:t>SDN based </a:t>
            </a:r>
            <a:r>
              <a:rPr lang="en-GB" dirty="0" err="1" smtClean="0"/>
              <a:t>BoD</a:t>
            </a:r>
            <a:r>
              <a:rPr lang="en-GB" dirty="0" smtClean="0"/>
              <a:t> Architecture</a:t>
            </a:r>
          </a:p>
          <a:p>
            <a:r>
              <a:rPr lang="en-GB" dirty="0" smtClean="0"/>
              <a:t>Work in progress</a:t>
            </a: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a:t>
            </a:fld>
            <a:endParaRPr lang="en-GB"/>
          </a:p>
        </p:txBody>
      </p:sp>
      <p:sp>
        <p:nvSpPr>
          <p:cNvPr id="4" name="Title 3"/>
          <p:cNvSpPr>
            <a:spLocks noGrp="1"/>
          </p:cNvSpPr>
          <p:nvPr>
            <p:ph type="title"/>
          </p:nvPr>
        </p:nvSpPr>
        <p:spPr/>
        <p:txBody>
          <a:bodyPr/>
          <a:lstStyle/>
          <a:p>
            <a:r>
              <a:rPr lang="en-GB" dirty="0" smtClean="0"/>
              <a:t>Agenda</a:t>
            </a:r>
            <a:endParaRPr lang="en-GB" dirty="0"/>
          </a:p>
        </p:txBody>
      </p:sp>
    </p:spTree>
    <p:extLst>
      <p:ext uri="{BB962C8B-B14F-4D97-AF65-F5344CB8AC3E}">
        <p14:creationId xmlns:p14="http://schemas.microsoft.com/office/powerpoint/2010/main" val="25970386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20</a:t>
            </a:fld>
            <a:endParaRPr lang="en-GB"/>
          </a:p>
        </p:txBody>
      </p:sp>
      <p:sp>
        <p:nvSpPr>
          <p:cNvPr id="4" name="Title 3"/>
          <p:cNvSpPr>
            <a:spLocks noGrp="1"/>
          </p:cNvSpPr>
          <p:nvPr>
            <p:ph type="title"/>
          </p:nvPr>
        </p:nvSpPr>
        <p:spPr/>
        <p:txBody>
          <a:bodyPr/>
          <a:lstStyle/>
          <a:p>
            <a:r>
              <a:rPr lang="en-GB" dirty="0" smtClean="0"/>
              <a:t>SDN based </a:t>
            </a:r>
            <a:r>
              <a:rPr lang="en-GB" dirty="0" err="1" smtClean="0"/>
              <a:t>BoD</a:t>
            </a:r>
            <a:r>
              <a:rPr lang="en-GB" dirty="0" smtClean="0"/>
              <a:t> Architecture</a:t>
            </a:r>
            <a:endParaRPr lang="en-GB" dirty="0"/>
          </a:p>
        </p:txBody>
      </p:sp>
      <p:pic>
        <p:nvPicPr>
          <p:cNvPr id="5" name="Picture 4"/>
          <p:cNvPicPr>
            <a:picLocks noChangeAspect="1"/>
          </p:cNvPicPr>
          <p:nvPr/>
        </p:nvPicPr>
        <p:blipFill>
          <a:blip r:embed="rId2"/>
          <a:stretch>
            <a:fillRect/>
          </a:stretch>
        </p:blipFill>
        <p:spPr>
          <a:xfrm>
            <a:off x="0" y="1265094"/>
            <a:ext cx="9056896" cy="5061815"/>
          </a:xfrm>
          <a:prstGeom prst="rect">
            <a:avLst/>
          </a:prstGeom>
        </p:spPr>
      </p:pic>
    </p:spTree>
    <p:extLst>
      <p:ext uri="{BB962C8B-B14F-4D97-AF65-F5344CB8AC3E}">
        <p14:creationId xmlns:p14="http://schemas.microsoft.com/office/powerpoint/2010/main" val="13828606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err="1" smtClean="0"/>
              <a:t>DynPac</a:t>
            </a:r>
            <a:r>
              <a:rPr lang="en-GB" dirty="0" smtClean="0"/>
              <a:t> GUI and Interface</a:t>
            </a:r>
          </a:p>
          <a:p>
            <a:r>
              <a:rPr lang="en-GB" dirty="0" err="1" smtClean="0"/>
              <a:t>DynPac</a:t>
            </a:r>
            <a:r>
              <a:rPr lang="en-GB" dirty="0" smtClean="0"/>
              <a:t> Migration to ONOS</a:t>
            </a:r>
          </a:p>
          <a:p>
            <a:r>
              <a:rPr lang="en-GB" dirty="0" smtClean="0"/>
              <a:t>Topology Exchange</a:t>
            </a:r>
            <a:endParaRPr lang="en-GB" dirty="0" smtClean="0"/>
          </a:p>
          <a:p>
            <a:pPr marL="228600" lvl="1">
              <a:spcBef>
                <a:spcPts val="1000"/>
              </a:spcBef>
            </a:pPr>
            <a:r>
              <a:rPr lang="en-GB" sz="2000" dirty="0" smtClean="0"/>
              <a:t>Working </a:t>
            </a:r>
            <a:r>
              <a:rPr lang="en-GB" sz="2000" dirty="0"/>
              <a:t>with </a:t>
            </a:r>
            <a:r>
              <a:rPr lang="en-GB" sz="2000" dirty="0" err="1"/>
              <a:t>On.Lab</a:t>
            </a:r>
            <a:r>
              <a:rPr lang="en-GB" sz="2000" dirty="0"/>
              <a:t>, CORSA and </a:t>
            </a:r>
            <a:r>
              <a:rPr lang="en-GB" sz="2000" dirty="0" err="1"/>
              <a:t>Infinera</a:t>
            </a:r>
            <a:r>
              <a:rPr lang="en-GB" sz="2000" dirty="0"/>
              <a:t> to test these frameworks and develop new </a:t>
            </a:r>
            <a:r>
              <a:rPr lang="en-GB" sz="2000" dirty="0" smtClean="0"/>
              <a:t>features</a:t>
            </a:r>
          </a:p>
          <a:p>
            <a:r>
              <a:rPr lang="en-GB" dirty="0" smtClean="0"/>
              <a:t>Developing </a:t>
            </a:r>
            <a:r>
              <a:rPr lang="en-GB" dirty="0" err="1" smtClean="0"/>
              <a:t>DynPac</a:t>
            </a:r>
            <a:r>
              <a:rPr lang="en-GB" dirty="0" smtClean="0"/>
              <a:t> Framework / APP for ONOS Controller</a:t>
            </a:r>
          </a:p>
          <a:p>
            <a:r>
              <a:rPr lang="en-GB" dirty="0" smtClean="0"/>
              <a:t>Developing REST API plugin for </a:t>
            </a:r>
            <a:r>
              <a:rPr lang="en-GB" dirty="0" err="1" smtClean="0"/>
              <a:t>Infinera</a:t>
            </a:r>
            <a:r>
              <a:rPr lang="en-GB" dirty="0" smtClean="0"/>
              <a:t> </a:t>
            </a:r>
            <a:r>
              <a:rPr lang="en-GB" dirty="0" err="1" smtClean="0"/>
              <a:t>OTSv</a:t>
            </a:r>
            <a:endParaRPr lang="en-GB" dirty="0" smtClean="0"/>
          </a:p>
        </p:txBody>
      </p:sp>
      <p:sp>
        <p:nvSpPr>
          <p:cNvPr id="3" name="Slide Number Placeholder 2"/>
          <p:cNvSpPr>
            <a:spLocks noGrp="1"/>
          </p:cNvSpPr>
          <p:nvPr>
            <p:ph type="sldNum" sz="quarter" idx="12"/>
          </p:nvPr>
        </p:nvSpPr>
        <p:spPr/>
        <p:txBody>
          <a:bodyPr/>
          <a:lstStyle/>
          <a:p>
            <a:fld id="{6F576E6A-F32A-4612-884C-86870357C6B4}" type="slidenum">
              <a:rPr lang="en-GB" smtClean="0"/>
              <a:pPr/>
              <a:t>21</a:t>
            </a:fld>
            <a:endParaRPr lang="en-GB"/>
          </a:p>
        </p:txBody>
      </p:sp>
      <p:sp>
        <p:nvSpPr>
          <p:cNvPr id="4" name="Title 3"/>
          <p:cNvSpPr>
            <a:spLocks noGrp="1"/>
          </p:cNvSpPr>
          <p:nvPr>
            <p:ph type="title"/>
          </p:nvPr>
        </p:nvSpPr>
        <p:spPr/>
        <p:txBody>
          <a:bodyPr/>
          <a:lstStyle/>
          <a:p>
            <a:r>
              <a:rPr lang="en-GB" dirty="0" smtClean="0"/>
              <a:t>Work in Progress</a:t>
            </a:r>
            <a:endParaRPr lang="en-GB" dirty="0"/>
          </a:p>
        </p:txBody>
      </p:sp>
    </p:spTree>
    <p:extLst>
      <p:ext uri="{BB962C8B-B14F-4D97-AF65-F5344CB8AC3E}">
        <p14:creationId xmlns:p14="http://schemas.microsoft.com/office/powerpoint/2010/main" val="25143062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22</a:t>
            </a:fld>
            <a:endParaRPr lang="en-GB" dirty="0"/>
          </a:p>
        </p:txBody>
      </p:sp>
      <p:sp>
        <p:nvSpPr>
          <p:cNvPr id="4" name="Text Placeholder 3"/>
          <p:cNvSpPr>
            <a:spLocks noGrp="1"/>
          </p:cNvSpPr>
          <p:nvPr>
            <p:ph type="body" sz="quarter" idx="11"/>
          </p:nvPr>
        </p:nvSpPr>
        <p:spPr/>
        <p:txBody>
          <a:bodyPr/>
          <a:lstStyle/>
          <a:p>
            <a:r>
              <a:rPr lang="en-GB" dirty="0" smtClean="0"/>
              <a:t>Mian.usman@geant.org</a:t>
            </a:r>
            <a:endParaRPr lang="en-GB" dirty="0"/>
          </a:p>
        </p:txBody>
      </p:sp>
    </p:spTree>
    <p:extLst>
      <p:ext uri="{BB962C8B-B14F-4D97-AF65-F5344CB8AC3E}">
        <p14:creationId xmlns:p14="http://schemas.microsoft.com/office/powerpoint/2010/main" val="4281104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smtClean="0"/>
              <a:t>Current implementation of BoD Service</a:t>
            </a:r>
            <a:endParaRPr lang="en-GB" sz="2400" dirty="0"/>
          </a:p>
        </p:txBody>
      </p:sp>
      <p:sp>
        <p:nvSpPr>
          <p:cNvPr id="4" name="Rectangle 3"/>
          <p:cNvSpPr/>
          <p:nvPr/>
        </p:nvSpPr>
        <p:spPr bwMode="auto">
          <a:xfrm>
            <a:off x="323528" y="1556792"/>
            <a:ext cx="2232248" cy="648072"/>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charset="0"/>
              </a:rPr>
              <a:t>BoD</a:t>
            </a:r>
            <a:r>
              <a:rPr kumimoji="0" lang="en-GB" sz="2400" b="0" i="0" u="none" strike="noStrike" cap="none" normalizeH="0" dirty="0" smtClean="0">
                <a:ln>
                  <a:noFill/>
                </a:ln>
                <a:solidFill>
                  <a:schemeClr val="tx1"/>
                </a:solidFill>
                <a:effectLst/>
                <a:latin typeface="Times" charset="0"/>
              </a:rPr>
              <a:t> Portal</a:t>
            </a:r>
            <a:endParaRPr kumimoji="0" lang="en-GB" sz="2400" b="0" i="0" u="none" strike="noStrike" cap="none" normalizeH="0" baseline="0" dirty="0" smtClean="0">
              <a:ln>
                <a:noFill/>
              </a:ln>
              <a:solidFill>
                <a:schemeClr val="tx1"/>
              </a:solidFill>
              <a:effectLst/>
              <a:latin typeface="Times" charset="0"/>
            </a:endParaRPr>
          </a:p>
        </p:txBody>
      </p:sp>
      <p:sp>
        <p:nvSpPr>
          <p:cNvPr id="5" name="Down Arrow 4"/>
          <p:cNvSpPr/>
          <p:nvPr/>
        </p:nvSpPr>
        <p:spPr bwMode="auto">
          <a:xfrm rot="16200000">
            <a:off x="2591780" y="1664804"/>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6" name="Rectangle 5"/>
          <p:cNvSpPr/>
          <p:nvPr/>
        </p:nvSpPr>
        <p:spPr bwMode="auto">
          <a:xfrm>
            <a:off x="2987824" y="1547680"/>
            <a:ext cx="2664296" cy="1953328"/>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Autobahn</a:t>
            </a:r>
            <a:r>
              <a:rPr kumimoji="0" lang="en-GB" sz="2400" b="0" i="0" u="none" strike="noStrike" cap="none" normalizeH="0" dirty="0" smtClean="0">
                <a:ln>
                  <a:noFill/>
                </a:ln>
                <a:solidFill>
                  <a:schemeClr val="tx1"/>
                </a:solidFill>
                <a:effectLst/>
                <a:latin typeface="Times" charset="0"/>
              </a:rPr>
              <a:t> instance IDM/DM</a:t>
            </a:r>
            <a:endParaRPr kumimoji="0" lang="en-GB" sz="2400" b="0" i="0" u="none" strike="noStrike" cap="none" normalizeH="0" baseline="0" dirty="0" smtClean="0">
              <a:ln>
                <a:noFill/>
              </a:ln>
              <a:solidFill>
                <a:schemeClr val="tx1"/>
              </a:solidFill>
              <a:effectLst/>
              <a:latin typeface="Times" charset="0"/>
            </a:endParaRPr>
          </a:p>
        </p:txBody>
      </p:sp>
      <p:pic>
        <p:nvPicPr>
          <p:cNvPr id="7" name="Picture 2" descr="C:\Users\SEBAST~1\AppData\Local\Temp\13528469417691-smal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2372" y="2459588"/>
            <a:ext cx="919216" cy="969412"/>
          </a:xfrm>
          <a:prstGeom prst="rect">
            <a:avLst/>
          </a:prstGeom>
          <a:noFill/>
          <a:extLst>
            <a:ext uri="{909E8E84-426E-40DD-AFC4-6F175D3DCCD1}">
              <a14:hiddenFill xmlns:a14="http://schemas.microsoft.com/office/drawing/2010/main">
                <a:solidFill>
                  <a:srgbClr val="FFFFFF"/>
                </a:solidFill>
              </a14:hiddenFill>
            </a:ext>
          </a:extLst>
        </p:spPr>
      </p:pic>
      <p:sp>
        <p:nvSpPr>
          <p:cNvPr id="8" name="Down Arrow 7"/>
          <p:cNvSpPr/>
          <p:nvPr/>
        </p:nvSpPr>
        <p:spPr bwMode="auto">
          <a:xfrm rot="16200000">
            <a:off x="5688124" y="1942866"/>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9" name="Rectangle 8"/>
          <p:cNvSpPr/>
          <p:nvPr/>
        </p:nvSpPr>
        <p:spPr bwMode="auto">
          <a:xfrm>
            <a:off x="323528" y="2636912"/>
            <a:ext cx="2232248" cy="1800200"/>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charset="0"/>
              </a:rPr>
              <a:t>cNIS</a:t>
            </a:r>
            <a:endParaRPr kumimoji="0" lang="en-GB" sz="2400" b="0" i="0" u="none" strike="noStrike" cap="none" normalizeH="0" baseline="0" dirty="0" smtClean="0">
              <a:ln>
                <a:noFill/>
              </a:ln>
              <a:solidFill>
                <a:schemeClr val="tx1"/>
              </a:solidFill>
              <a:effectLst/>
              <a:latin typeface="Times" charset="0"/>
            </a:endParaRPr>
          </a:p>
        </p:txBody>
      </p:sp>
      <p:pic>
        <p:nvPicPr>
          <p:cNvPr id="10" name="Picture 6" descr="http://upload.wikimedia.org/wikipedia/commons/thumb/3/3c/NetworkTopology-FullyConnected.png/220px-NetworkTopology-FullyConnect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024" y="3161133"/>
            <a:ext cx="1311255" cy="1203971"/>
          </a:xfrm>
          <a:prstGeom prst="rect">
            <a:avLst/>
          </a:prstGeom>
          <a:noFill/>
          <a:extLst>
            <a:ext uri="{909E8E84-426E-40DD-AFC4-6F175D3DCCD1}">
              <a14:hiddenFill xmlns:a14="http://schemas.microsoft.com/office/drawing/2010/main">
                <a:solidFill>
                  <a:srgbClr val="FFFFFF"/>
                </a:solidFill>
              </a14:hiddenFill>
            </a:ext>
          </a:extLst>
        </p:spPr>
      </p:pic>
      <p:sp>
        <p:nvSpPr>
          <p:cNvPr id="11" name="Down Arrow 10"/>
          <p:cNvSpPr/>
          <p:nvPr/>
        </p:nvSpPr>
        <p:spPr bwMode="auto">
          <a:xfrm rot="16200000">
            <a:off x="2591780" y="2728270"/>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2" name="Rectangle 11"/>
          <p:cNvSpPr/>
          <p:nvPr/>
        </p:nvSpPr>
        <p:spPr bwMode="auto">
          <a:xfrm>
            <a:off x="6084168" y="1547680"/>
            <a:ext cx="2808312" cy="1296144"/>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Technology Proxy</a:t>
            </a:r>
          </a:p>
        </p:txBody>
      </p:sp>
      <p:pic>
        <p:nvPicPr>
          <p:cNvPr id="13" name="Picture 4" descr="http://communities.ptc.com/themes/ptc/images/featured-docume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6085" y="1979728"/>
            <a:ext cx="1122239" cy="77877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ttp://communities.ptc.com/themes/ptc/images/featured-docume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88324" y="1979728"/>
            <a:ext cx="1122239" cy="778779"/>
          </a:xfrm>
          <a:prstGeom prst="rect">
            <a:avLst/>
          </a:prstGeom>
          <a:noFill/>
          <a:extLst>
            <a:ext uri="{909E8E84-426E-40DD-AFC4-6F175D3DCCD1}">
              <a14:hiddenFill xmlns:a14="http://schemas.microsoft.com/office/drawing/2010/main">
                <a:solidFill>
                  <a:srgbClr val="FFFFFF"/>
                </a:solidFill>
              </a14:hiddenFill>
            </a:ext>
          </a:extLst>
        </p:spPr>
      </p:pic>
      <p:sp>
        <p:nvSpPr>
          <p:cNvPr id="15" name="Right Arrow 14"/>
          <p:cNvSpPr/>
          <p:nvPr/>
        </p:nvSpPr>
        <p:spPr bwMode="auto">
          <a:xfrm>
            <a:off x="7308304" y="2195752"/>
            <a:ext cx="360040" cy="288032"/>
          </a:xfrm>
          <a:prstGeom prst="rightArrow">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6" name="Rectangle 15"/>
          <p:cNvSpPr/>
          <p:nvPr/>
        </p:nvSpPr>
        <p:spPr bwMode="auto">
          <a:xfrm>
            <a:off x="6110725" y="3284984"/>
            <a:ext cx="2808312" cy="1368152"/>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915988"/>
            <a:r>
              <a:rPr kumimoji="0" lang="en-GB" sz="2400" b="0" i="0" u="none" strike="noStrike" cap="none" normalizeH="0" baseline="0" dirty="0" err="1" smtClean="0">
                <a:ln>
                  <a:noFill/>
                </a:ln>
                <a:solidFill>
                  <a:schemeClr val="tx1"/>
                </a:solidFill>
                <a:effectLst/>
                <a:latin typeface="Times" charset="0"/>
              </a:rPr>
              <a:t>JunOS</a:t>
            </a:r>
            <a:r>
              <a:rPr lang="en-GB" dirty="0"/>
              <a:t> </a:t>
            </a:r>
            <a:r>
              <a:rPr lang="en-GB" dirty="0" smtClean="0"/>
              <a:t>Space</a:t>
            </a:r>
            <a:endParaRPr lang="en-GB" dirty="0"/>
          </a:p>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charset="0"/>
              </a:rPr>
              <a:t>ce</a:t>
            </a:r>
            <a:endParaRPr kumimoji="0" lang="en-GB" sz="2400" b="0" i="0" u="none" strike="noStrike" cap="none" normalizeH="0" baseline="0" dirty="0" smtClean="0">
              <a:ln>
                <a:noFill/>
              </a:ln>
              <a:solidFill>
                <a:schemeClr val="tx1"/>
              </a:solidFill>
              <a:effectLst/>
              <a:latin typeface="Times" charset="0"/>
            </a:endParaRPr>
          </a:p>
        </p:txBody>
      </p:sp>
      <p:pic>
        <p:nvPicPr>
          <p:cNvPr id="17" name="Picture 8" descr="http://www.juniper.net/shared/img/products/junos/junos-space.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93011" y="3706543"/>
            <a:ext cx="1190625" cy="838201"/>
          </a:xfrm>
          <a:prstGeom prst="rect">
            <a:avLst/>
          </a:prstGeom>
          <a:noFill/>
          <a:extLst>
            <a:ext uri="{909E8E84-426E-40DD-AFC4-6F175D3DCCD1}">
              <a14:hiddenFill xmlns:a14="http://schemas.microsoft.com/office/drawing/2010/main">
                <a:solidFill>
                  <a:srgbClr val="FFFFFF"/>
                </a:solidFill>
              </a14:hiddenFill>
            </a:ext>
          </a:extLst>
        </p:spPr>
      </p:pic>
      <p:sp>
        <p:nvSpPr>
          <p:cNvPr id="18" name="Down Arrow 17"/>
          <p:cNvSpPr/>
          <p:nvPr/>
        </p:nvSpPr>
        <p:spPr bwMode="auto">
          <a:xfrm>
            <a:off x="7334861" y="2843824"/>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9" name="Cloud 18"/>
          <p:cNvSpPr/>
          <p:nvPr/>
        </p:nvSpPr>
        <p:spPr bwMode="auto">
          <a:xfrm>
            <a:off x="1907704" y="4725144"/>
            <a:ext cx="5112568" cy="1728192"/>
          </a:xfrm>
          <a:prstGeom prst="cloud">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Times" charset="0"/>
            </a:endParaRPr>
          </a:p>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GEANT</a:t>
            </a:r>
            <a:r>
              <a:rPr kumimoji="0" lang="en-GB" sz="2400" b="0" i="0" u="none" strike="noStrike" cap="none" normalizeH="0" dirty="0" smtClean="0">
                <a:ln>
                  <a:noFill/>
                </a:ln>
                <a:solidFill>
                  <a:schemeClr val="tx1"/>
                </a:solidFill>
                <a:effectLst/>
                <a:latin typeface="Times" charset="0"/>
              </a:rPr>
              <a:t> MPLS Core</a:t>
            </a:r>
            <a:endParaRPr kumimoji="0" lang="en-GB" sz="2400" b="0" i="0" u="none" strike="noStrike" cap="none" normalizeH="0" baseline="0" dirty="0" smtClean="0">
              <a:ln>
                <a:noFill/>
              </a:ln>
              <a:solidFill>
                <a:schemeClr val="tx1"/>
              </a:solidFill>
              <a:effectLst/>
              <a:latin typeface="Times" charset="0"/>
            </a:endParaRPr>
          </a:p>
        </p:txBody>
      </p:sp>
      <p:sp>
        <p:nvSpPr>
          <p:cNvPr id="20" name="Bent-Up Arrow 19"/>
          <p:cNvSpPr/>
          <p:nvPr/>
        </p:nvSpPr>
        <p:spPr bwMode="auto">
          <a:xfrm rot="10800000">
            <a:off x="4200781" y="4066814"/>
            <a:ext cx="1908212" cy="730569"/>
          </a:xfrm>
          <a:prstGeom prst="bentUp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grpSp>
        <p:nvGrpSpPr>
          <p:cNvPr id="27" name="Group 26"/>
          <p:cNvGrpSpPr/>
          <p:nvPr/>
        </p:nvGrpSpPr>
        <p:grpSpPr>
          <a:xfrm>
            <a:off x="2987824" y="1340768"/>
            <a:ext cx="5095812" cy="4824536"/>
            <a:chOff x="2987824" y="1340768"/>
            <a:chExt cx="5095812" cy="4824536"/>
          </a:xfrm>
        </p:grpSpPr>
        <p:sp>
          <p:nvSpPr>
            <p:cNvPr id="21" name="Rounded Rectangle 20"/>
            <p:cNvSpPr/>
            <p:nvPr/>
          </p:nvSpPr>
          <p:spPr bwMode="auto">
            <a:xfrm>
              <a:off x="2987824" y="1340768"/>
              <a:ext cx="5095812" cy="4824536"/>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It is</a:t>
              </a:r>
              <a:r>
                <a:rPr kumimoji="0" lang="en-GB" sz="2400" b="0" i="0" u="none" strike="noStrike" cap="none" normalizeH="0" dirty="0" smtClean="0">
                  <a:ln>
                    <a:noFill/>
                  </a:ln>
                  <a:solidFill>
                    <a:schemeClr val="tx1"/>
                  </a:solidFill>
                  <a:effectLst/>
                  <a:latin typeface="Times" charset="0"/>
                </a:rPr>
                <a:t> repository for data regarding the network topology which is loaded into Autobahn at </a:t>
              </a:r>
              <a:r>
                <a:rPr kumimoji="0" lang="en-GB" sz="2400" b="0" i="0" u="none" strike="noStrike" cap="none" normalizeH="0" dirty="0" err="1" smtClean="0">
                  <a:ln>
                    <a:noFill/>
                  </a:ln>
                  <a:solidFill>
                    <a:schemeClr val="tx1"/>
                  </a:solidFill>
                  <a:effectLst/>
                  <a:latin typeface="Times" charset="0"/>
                </a:rPr>
                <a:t>startup</a:t>
              </a:r>
              <a:endParaRPr kumimoji="0" lang="en-GB" sz="2400" b="0" i="0" u="none" strike="noStrike" cap="none" normalizeH="0" baseline="0" dirty="0" smtClean="0">
                <a:ln>
                  <a:noFill/>
                </a:ln>
                <a:solidFill>
                  <a:schemeClr val="tx1"/>
                </a:solidFill>
                <a:effectLst/>
                <a:latin typeface="Times" charset="0"/>
              </a:endParaRPr>
            </a:p>
          </p:txBody>
        </p:sp>
        <p:pic>
          <p:nvPicPr>
            <p:cNvPr id="3074" name="Picture 2" descr="\\CHFILE02\Folders\sebastiano\Desktop\cNI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5856" y="2873557"/>
              <a:ext cx="4565774" cy="293170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6" name="Group 25"/>
          <p:cNvGrpSpPr/>
          <p:nvPr/>
        </p:nvGrpSpPr>
        <p:grpSpPr>
          <a:xfrm>
            <a:off x="2024079" y="2462458"/>
            <a:ext cx="720080" cy="720080"/>
            <a:chOff x="539552" y="4941168"/>
            <a:chExt cx="720080" cy="720080"/>
          </a:xfrm>
          <a:solidFill>
            <a:srgbClr val="FF6600"/>
          </a:solidFill>
        </p:grpSpPr>
        <p:sp>
          <p:nvSpPr>
            <p:cNvPr id="24" name="Teardrop 23"/>
            <p:cNvSpPr/>
            <p:nvPr/>
          </p:nvSpPr>
          <p:spPr bwMode="auto">
            <a:xfrm>
              <a:off x="539552" y="4941168"/>
              <a:ext cx="720080" cy="720080"/>
            </a:xfrm>
            <a:prstGeom prst="teardrop">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5" name="Rectangle 24"/>
            <p:cNvSpPr/>
            <p:nvPr/>
          </p:nvSpPr>
          <p:spPr bwMode="auto">
            <a:xfrm>
              <a:off x="899592" y="4950532"/>
              <a:ext cx="333431" cy="43204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r>
                <a:rPr kumimoji="0" lang="en-GB" sz="2400" b="1" i="0" u="none" strike="noStrike" cap="none" normalizeH="0" baseline="0" dirty="0" smtClean="0">
                  <a:ln>
                    <a:noFill/>
                  </a:ln>
                  <a:solidFill>
                    <a:schemeClr val="bg1"/>
                  </a:solidFill>
                  <a:effectLst/>
                  <a:latin typeface="Times" charset="0"/>
                </a:rPr>
                <a:t>0</a:t>
              </a:r>
            </a:p>
          </p:txBody>
        </p:sp>
      </p:grpSp>
    </p:spTree>
    <p:extLst>
      <p:ext uri="{BB962C8B-B14F-4D97-AF65-F5344CB8AC3E}">
        <p14:creationId xmlns:p14="http://schemas.microsoft.com/office/powerpoint/2010/main" val="1432019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1800" dirty="0"/>
              <a:t>Current implementation of BoD Service</a:t>
            </a:r>
            <a:endParaRPr lang="en-GB" dirty="0"/>
          </a:p>
        </p:txBody>
      </p:sp>
      <p:sp>
        <p:nvSpPr>
          <p:cNvPr id="4" name="Rectangle 3"/>
          <p:cNvSpPr/>
          <p:nvPr/>
        </p:nvSpPr>
        <p:spPr bwMode="auto">
          <a:xfrm>
            <a:off x="323528" y="1556792"/>
            <a:ext cx="2232248" cy="648072"/>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charset="0"/>
              </a:rPr>
              <a:t>BoD</a:t>
            </a:r>
            <a:r>
              <a:rPr kumimoji="0" lang="en-GB" sz="2400" b="0" i="0" u="none" strike="noStrike" cap="none" normalizeH="0" dirty="0" smtClean="0">
                <a:ln>
                  <a:noFill/>
                </a:ln>
                <a:solidFill>
                  <a:schemeClr val="tx1"/>
                </a:solidFill>
                <a:effectLst/>
                <a:latin typeface="Times" charset="0"/>
              </a:rPr>
              <a:t> Portal</a:t>
            </a:r>
            <a:endParaRPr kumimoji="0" lang="en-GB" sz="2400" b="0" i="0" u="none" strike="noStrike" cap="none" normalizeH="0" baseline="0" dirty="0" smtClean="0">
              <a:ln>
                <a:noFill/>
              </a:ln>
              <a:solidFill>
                <a:schemeClr val="tx1"/>
              </a:solidFill>
              <a:effectLst/>
              <a:latin typeface="Times" charset="0"/>
            </a:endParaRPr>
          </a:p>
        </p:txBody>
      </p:sp>
      <p:sp>
        <p:nvSpPr>
          <p:cNvPr id="5" name="Down Arrow 4"/>
          <p:cNvSpPr/>
          <p:nvPr/>
        </p:nvSpPr>
        <p:spPr bwMode="auto">
          <a:xfrm rot="16200000">
            <a:off x="2591780" y="1664804"/>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6" name="Rectangle 5"/>
          <p:cNvSpPr/>
          <p:nvPr/>
        </p:nvSpPr>
        <p:spPr bwMode="auto">
          <a:xfrm>
            <a:off x="2987824" y="1547680"/>
            <a:ext cx="2664296" cy="1953328"/>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Autobahn</a:t>
            </a:r>
            <a:r>
              <a:rPr kumimoji="0" lang="en-GB" sz="2400" b="0" i="0" u="none" strike="noStrike" cap="none" normalizeH="0" dirty="0" smtClean="0">
                <a:ln>
                  <a:noFill/>
                </a:ln>
                <a:solidFill>
                  <a:schemeClr val="tx1"/>
                </a:solidFill>
                <a:effectLst/>
                <a:latin typeface="Times" charset="0"/>
              </a:rPr>
              <a:t> instance IDM/DM</a:t>
            </a:r>
            <a:endParaRPr kumimoji="0" lang="en-GB" sz="2400" b="0" i="0" u="none" strike="noStrike" cap="none" normalizeH="0" baseline="0" dirty="0" smtClean="0">
              <a:ln>
                <a:noFill/>
              </a:ln>
              <a:solidFill>
                <a:schemeClr val="tx1"/>
              </a:solidFill>
              <a:effectLst/>
              <a:latin typeface="Times" charset="0"/>
            </a:endParaRPr>
          </a:p>
        </p:txBody>
      </p:sp>
      <p:pic>
        <p:nvPicPr>
          <p:cNvPr id="7" name="Picture 2" descr="C:\Users\SEBAST~1\AppData\Local\Temp\13528469417691-smal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2372" y="2459588"/>
            <a:ext cx="919216" cy="969412"/>
          </a:xfrm>
          <a:prstGeom prst="rect">
            <a:avLst/>
          </a:prstGeom>
          <a:noFill/>
          <a:extLst>
            <a:ext uri="{909E8E84-426E-40DD-AFC4-6F175D3DCCD1}">
              <a14:hiddenFill xmlns:a14="http://schemas.microsoft.com/office/drawing/2010/main">
                <a:solidFill>
                  <a:srgbClr val="FFFFFF"/>
                </a:solidFill>
              </a14:hiddenFill>
            </a:ext>
          </a:extLst>
        </p:spPr>
      </p:pic>
      <p:sp>
        <p:nvSpPr>
          <p:cNvPr id="8" name="Down Arrow 7"/>
          <p:cNvSpPr/>
          <p:nvPr/>
        </p:nvSpPr>
        <p:spPr bwMode="auto">
          <a:xfrm rot="16200000">
            <a:off x="5688124" y="1942866"/>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9" name="Rectangle 8"/>
          <p:cNvSpPr/>
          <p:nvPr/>
        </p:nvSpPr>
        <p:spPr bwMode="auto">
          <a:xfrm>
            <a:off x="323528" y="2636912"/>
            <a:ext cx="2232248" cy="1800200"/>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charset="0"/>
              </a:rPr>
              <a:t>cNIS</a:t>
            </a:r>
            <a:endParaRPr kumimoji="0" lang="en-GB" sz="2400" b="0" i="0" u="none" strike="noStrike" cap="none" normalizeH="0" baseline="0" dirty="0" smtClean="0">
              <a:ln>
                <a:noFill/>
              </a:ln>
              <a:solidFill>
                <a:schemeClr val="tx1"/>
              </a:solidFill>
              <a:effectLst/>
              <a:latin typeface="Times" charset="0"/>
            </a:endParaRPr>
          </a:p>
        </p:txBody>
      </p:sp>
      <p:pic>
        <p:nvPicPr>
          <p:cNvPr id="10" name="Picture 6" descr="http://upload.wikimedia.org/wikipedia/commons/thumb/3/3c/NetworkTopology-FullyConnected.png/220px-NetworkTopology-FullyConnect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024" y="3161133"/>
            <a:ext cx="1311255" cy="1203971"/>
          </a:xfrm>
          <a:prstGeom prst="rect">
            <a:avLst/>
          </a:prstGeom>
          <a:noFill/>
          <a:extLst>
            <a:ext uri="{909E8E84-426E-40DD-AFC4-6F175D3DCCD1}">
              <a14:hiddenFill xmlns:a14="http://schemas.microsoft.com/office/drawing/2010/main">
                <a:solidFill>
                  <a:srgbClr val="FFFFFF"/>
                </a:solidFill>
              </a14:hiddenFill>
            </a:ext>
          </a:extLst>
        </p:spPr>
      </p:pic>
      <p:sp>
        <p:nvSpPr>
          <p:cNvPr id="11" name="Down Arrow 10"/>
          <p:cNvSpPr/>
          <p:nvPr/>
        </p:nvSpPr>
        <p:spPr bwMode="auto">
          <a:xfrm rot="16200000">
            <a:off x="2591780" y="2728270"/>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2" name="Rectangle 11"/>
          <p:cNvSpPr/>
          <p:nvPr/>
        </p:nvSpPr>
        <p:spPr bwMode="auto">
          <a:xfrm>
            <a:off x="6084168" y="1547680"/>
            <a:ext cx="2808312" cy="1296144"/>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Technology Proxy</a:t>
            </a:r>
          </a:p>
        </p:txBody>
      </p:sp>
      <p:pic>
        <p:nvPicPr>
          <p:cNvPr id="13" name="Picture 4" descr="http://communities.ptc.com/themes/ptc/images/featured-docume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6085" y="1979728"/>
            <a:ext cx="1122239" cy="77877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ttp://communities.ptc.com/themes/ptc/images/featured-docume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88324" y="1979728"/>
            <a:ext cx="1122239" cy="778779"/>
          </a:xfrm>
          <a:prstGeom prst="rect">
            <a:avLst/>
          </a:prstGeom>
          <a:noFill/>
          <a:extLst>
            <a:ext uri="{909E8E84-426E-40DD-AFC4-6F175D3DCCD1}">
              <a14:hiddenFill xmlns:a14="http://schemas.microsoft.com/office/drawing/2010/main">
                <a:solidFill>
                  <a:srgbClr val="FFFFFF"/>
                </a:solidFill>
              </a14:hiddenFill>
            </a:ext>
          </a:extLst>
        </p:spPr>
      </p:pic>
      <p:sp>
        <p:nvSpPr>
          <p:cNvPr id="15" name="Right Arrow 14"/>
          <p:cNvSpPr/>
          <p:nvPr/>
        </p:nvSpPr>
        <p:spPr bwMode="auto">
          <a:xfrm>
            <a:off x="7308304" y="2195752"/>
            <a:ext cx="360040" cy="288032"/>
          </a:xfrm>
          <a:prstGeom prst="rightArrow">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6" name="Rectangle 15"/>
          <p:cNvSpPr/>
          <p:nvPr/>
        </p:nvSpPr>
        <p:spPr bwMode="auto">
          <a:xfrm>
            <a:off x="6110725" y="3284984"/>
            <a:ext cx="2808312" cy="1368152"/>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915988"/>
            <a:r>
              <a:rPr kumimoji="0" lang="en-GB" sz="2400" b="0" i="0" u="none" strike="noStrike" cap="none" normalizeH="0" baseline="0" dirty="0" err="1" smtClean="0">
                <a:ln>
                  <a:noFill/>
                </a:ln>
                <a:solidFill>
                  <a:schemeClr val="tx1"/>
                </a:solidFill>
                <a:effectLst/>
                <a:latin typeface="Times" charset="0"/>
              </a:rPr>
              <a:t>JunOS</a:t>
            </a:r>
            <a:r>
              <a:rPr lang="en-GB" dirty="0"/>
              <a:t> </a:t>
            </a:r>
            <a:r>
              <a:rPr lang="en-GB" dirty="0" smtClean="0"/>
              <a:t>Space</a:t>
            </a:r>
            <a:endParaRPr lang="en-GB" dirty="0"/>
          </a:p>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charset="0"/>
              </a:rPr>
              <a:t>ce</a:t>
            </a:r>
            <a:endParaRPr kumimoji="0" lang="en-GB" sz="2400" b="0" i="0" u="none" strike="noStrike" cap="none" normalizeH="0" baseline="0" dirty="0" smtClean="0">
              <a:ln>
                <a:noFill/>
              </a:ln>
              <a:solidFill>
                <a:schemeClr val="tx1"/>
              </a:solidFill>
              <a:effectLst/>
              <a:latin typeface="Times" charset="0"/>
            </a:endParaRPr>
          </a:p>
        </p:txBody>
      </p:sp>
      <p:pic>
        <p:nvPicPr>
          <p:cNvPr id="17" name="Picture 8" descr="http://www.juniper.net/shared/img/products/junos/junos-space.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93011" y="3706543"/>
            <a:ext cx="1190625" cy="838201"/>
          </a:xfrm>
          <a:prstGeom prst="rect">
            <a:avLst/>
          </a:prstGeom>
          <a:noFill/>
          <a:extLst>
            <a:ext uri="{909E8E84-426E-40DD-AFC4-6F175D3DCCD1}">
              <a14:hiddenFill xmlns:a14="http://schemas.microsoft.com/office/drawing/2010/main">
                <a:solidFill>
                  <a:srgbClr val="FFFFFF"/>
                </a:solidFill>
              </a14:hiddenFill>
            </a:ext>
          </a:extLst>
        </p:spPr>
      </p:pic>
      <p:sp>
        <p:nvSpPr>
          <p:cNvPr id="18" name="Down Arrow 17"/>
          <p:cNvSpPr/>
          <p:nvPr/>
        </p:nvSpPr>
        <p:spPr bwMode="auto">
          <a:xfrm>
            <a:off x="7334861" y="2843824"/>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9" name="Cloud 18"/>
          <p:cNvSpPr/>
          <p:nvPr/>
        </p:nvSpPr>
        <p:spPr bwMode="auto">
          <a:xfrm>
            <a:off x="1907704" y="4725144"/>
            <a:ext cx="5112568" cy="1728192"/>
          </a:xfrm>
          <a:prstGeom prst="cloud">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Times" charset="0"/>
            </a:endParaRPr>
          </a:p>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GEANT</a:t>
            </a:r>
            <a:r>
              <a:rPr kumimoji="0" lang="en-GB" sz="2400" b="0" i="0" u="none" strike="noStrike" cap="none" normalizeH="0" dirty="0" smtClean="0">
                <a:ln>
                  <a:noFill/>
                </a:ln>
                <a:solidFill>
                  <a:schemeClr val="tx1"/>
                </a:solidFill>
                <a:effectLst/>
                <a:latin typeface="Times" charset="0"/>
              </a:rPr>
              <a:t> MPLS Core</a:t>
            </a:r>
            <a:endParaRPr kumimoji="0" lang="en-GB" sz="2400" b="0" i="0" u="none" strike="noStrike" cap="none" normalizeH="0" baseline="0" dirty="0" smtClean="0">
              <a:ln>
                <a:noFill/>
              </a:ln>
              <a:solidFill>
                <a:schemeClr val="tx1"/>
              </a:solidFill>
              <a:effectLst/>
              <a:latin typeface="Times" charset="0"/>
            </a:endParaRPr>
          </a:p>
        </p:txBody>
      </p:sp>
      <p:sp>
        <p:nvSpPr>
          <p:cNvPr id="20" name="Bent-Up Arrow 19"/>
          <p:cNvSpPr/>
          <p:nvPr/>
        </p:nvSpPr>
        <p:spPr bwMode="auto">
          <a:xfrm rot="10800000">
            <a:off x="4200781" y="4066814"/>
            <a:ext cx="1908212" cy="730569"/>
          </a:xfrm>
          <a:prstGeom prst="bentUp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grpSp>
        <p:nvGrpSpPr>
          <p:cNvPr id="3" name="Group 2"/>
          <p:cNvGrpSpPr/>
          <p:nvPr/>
        </p:nvGrpSpPr>
        <p:grpSpPr>
          <a:xfrm>
            <a:off x="3527884" y="1340768"/>
            <a:ext cx="5112568" cy="4392488"/>
            <a:chOff x="2843809" y="1340768"/>
            <a:chExt cx="5112568" cy="4392488"/>
          </a:xfrm>
        </p:grpSpPr>
        <p:sp>
          <p:nvSpPr>
            <p:cNvPr id="22" name="Rounded Rectangle 21"/>
            <p:cNvSpPr/>
            <p:nvPr/>
          </p:nvSpPr>
          <p:spPr bwMode="auto">
            <a:xfrm>
              <a:off x="2843809" y="1340768"/>
              <a:ext cx="5112568" cy="4392488"/>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lang="en-GB" dirty="0" smtClean="0"/>
                <a:t>A request comes in thru the user’s interface to </a:t>
              </a:r>
              <a:r>
                <a:rPr lang="en-GB" dirty="0" err="1" smtClean="0"/>
                <a:t>BoD</a:t>
              </a:r>
              <a:endParaRPr kumimoji="0" lang="en-GB" sz="2400" b="0" i="0" u="none" strike="noStrike" cap="none" normalizeH="0" baseline="0" dirty="0" smtClean="0">
                <a:ln>
                  <a:noFill/>
                </a:ln>
                <a:solidFill>
                  <a:schemeClr val="tx1"/>
                </a:solidFill>
                <a:effectLst/>
                <a:latin typeface="Times" charset="0"/>
              </a:endParaRPr>
            </a:p>
          </p:txBody>
        </p:sp>
        <p:pic>
          <p:nvPicPr>
            <p:cNvPr id="2050" name="Picture 2" descr="\\CHFILE02\Folders\sebastiano\Desktop\Autobahn interfac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19872" y="2492896"/>
              <a:ext cx="3952178" cy="29631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Group 23"/>
          <p:cNvGrpSpPr/>
          <p:nvPr/>
        </p:nvGrpSpPr>
        <p:grpSpPr>
          <a:xfrm>
            <a:off x="2048483" y="1240513"/>
            <a:ext cx="720080" cy="720080"/>
            <a:chOff x="539552" y="4941168"/>
            <a:chExt cx="720080" cy="720080"/>
          </a:xfrm>
          <a:solidFill>
            <a:srgbClr val="FF6600"/>
          </a:solidFill>
        </p:grpSpPr>
        <p:sp>
          <p:nvSpPr>
            <p:cNvPr id="26" name="Teardrop 25"/>
            <p:cNvSpPr/>
            <p:nvPr/>
          </p:nvSpPr>
          <p:spPr bwMode="auto">
            <a:xfrm>
              <a:off x="539552" y="4941168"/>
              <a:ext cx="720080" cy="720080"/>
            </a:xfrm>
            <a:prstGeom prst="teardrop">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7" name="Rectangle 26"/>
            <p:cNvSpPr/>
            <p:nvPr/>
          </p:nvSpPr>
          <p:spPr bwMode="auto">
            <a:xfrm>
              <a:off x="899592" y="4950532"/>
              <a:ext cx="333431" cy="43204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r>
                <a:rPr kumimoji="0" lang="en-GB" sz="2400" b="1" i="0" u="none" strike="noStrike" cap="none" normalizeH="0" baseline="0" dirty="0" smtClean="0">
                  <a:ln>
                    <a:noFill/>
                  </a:ln>
                  <a:solidFill>
                    <a:schemeClr val="bg1"/>
                  </a:solidFill>
                  <a:effectLst/>
                  <a:latin typeface="Times" charset="0"/>
                </a:rPr>
                <a:t>1</a:t>
              </a:r>
            </a:p>
          </p:txBody>
        </p:sp>
      </p:grpSp>
    </p:spTree>
    <p:extLst>
      <p:ext uri="{BB962C8B-B14F-4D97-AF65-F5344CB8AC3E}">
        <p14:creationId xmlns:p14="http://schemas.microsoft.com/office/powerpoint/2010/main" val="2916180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1800" dirty="0"/>
              <a:t>Current implementation of BoD Service</a:t>
            </a:r>
            <a:endParaRPr lang="en-GB" dirty="0"/>
          </a:p>
        </p:txBody>
      </p:sp>
      <p:sp>
        <p:nvSpPr>
          <p:cNvPr id="4" name="Rectangle 3"/>
          <p:cNvSpPr/>
          <p:nvPr/>
        </p:nvSpPr>
        <p:spPr bwMode="auto">
          <a:xfrm>
            <a:off x="323528" y="1556792"/>
            <a:ext cx="2232248" cy="648072"/>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charset="0"/>
              </a:rPr>
              <a:t>BoD</a:t>
            </a:r>
            <a:r>
              <a:rPr kumimoji="0" lang="en-GB" sz="2400" b="0" i="0" u="none" strike="noStrike" cap="none" normalizeH="0" dirty="0" smtClean="0">
                <a:ln>
                  <a:noFill/>
                </a:ln>
                <a:solidFill>
                  <a:schemeClr val="tx1"/>
                </a:solidFill>
                <a:effectLst/>
                <a:latin typeface="Times" charset="0"/>
              </a:rPr>
              <a:t> Portal</a:t>
            </a:r>
            <a:endParaRPr kumimoji="0" lang="en-GB" sz="2400" b="0" i="0" u="none" strike="noStrike" cap="none" normalizeH="0" baseline="0" dirty="0" smtClean="0">
              <a:ln>
                <a:noFill/>
              </a:ln>
              <a:solidFill>
                <a:schemeClr val="tx1"/>
              </a:solidFill>
              <a:effectLst/>
              <a:latin typeface="Times" charset="0"/>
            </a:endParaRPr>
          </a:p>
        </p:txBody>
      </p:sp>
      <p:sp>
        <p:nvSpPr>
          <p:cNvPr id="5" name="Down Arrow 4"/>
          <p:cNvSpPr/>
          <p:nvPr/>
        </p:nvSpPr>
        <p:spPr bwMode="auto">
          <a:xfrm rot="16200000">
            <a:off x="2591780" y="1664804"/>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6" name="Rectangle 5"/>
          <p:cNvSpPr/>
          <p:nvPr/>
        </p:nvSpPr>
        <p:spPr bwMode="auto">
          <a:xfrm>
            <a:off x="2987824" y="1547680"/>
            <a:ext cx="2664296" cy="1953328"/>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Autobahn</a:t>
            </a:r>
            <a:r>
              <a:rPr kumimoji="0" lang="en-GB" sz="2400" b="0" i="0" u="none" strike="noStrike" cap="none" normalizeH="0" dirty="0" smtClean="0">
                <a:ln>
                  <a:noFill/>
                </a:ln>
                <a:solidFill>
                  <a:schemeClr val="tx1"/>
                </a:solidFill>
                <a:effectLst/>
                <a:latin typeface="Times" charset="0"/>
              </a:rPr>
              <a:t> instance IDM/DM</a:t>
            </a:r>
            <a:endParaRPr kumimoji="0" lang="en-GB" sz="2400" b="0" i="0" u="none" strike="noStrike" cap="none" normalizeH="0" baseline="0" dirty="0" smtClean="0">
              <a:ln>
                <a:noFill/>
              </a:ln>
              <a:solidFill>
                <a:schemeClr val="tx1"/>
              </a:solidFill>
              <a:effectLst/>
              <a:latin typeface="Times" charset="0"/>
            </a:endParaRPr>
          </a:p>
        </p:txBody>
      </p:sp>
      <p:pic>
        <p:nvPicPr>
          <p:cNvPr id="7" name="Picture 2" descr="C:\Users\SEBAST~1\AppData\Local\Temp\13528469417691-smal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2372" y="2459588"/>
            <a:ext cx="919216" cy="969412"/>
          </a:xfrm>
          <a:prstGeom prst="rect">
            <a:avLst/>
          </a:prstGeom>
          <a:noFill/>
          <a:extLst>
            <a:ext uri="{909E8E84-426E-40DD-AFC4-6F175D3DCCD1}">
              <a14:hiddenFill xmlns:a14="http://schemas.microsoft.com/office/drawing/2010/main">
                <a:solidFill>
                  <a:srgbClr val="FFFFFF"/>
                </a:solidFill>
              </a14:hiddenFill>
            </a:ext>
          </a:extLst>
        </p:spPr>
      </p:pic>
      <p:sp>
        <p:nvSpPr>
          <p:cNvPr id="8" name="Down Arrow 7"/>
          <p:cNvSpPr/>
          <p:nvPr/>
        </p:nvSpPr>
        <p:spPr bwMode="auto">
          <a:xfrm rot="16200000">
            <a:off x="5688124" y="1942866"/>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9" name="Rectangle 8"/>
          <p:cNvSpPr/>
          <p:nvPr/>
        </p:nvSpPr>
        <p:spPr bwMode="auto">
          <a:xfrm>
            <a:off x="323528" y="2636912"/>
            <a:ext cx="2232248" cy="1800200"/>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charset="0"/>
              </a:rPr>
              <a:t>cNIS</a:t>
            </a:r>
            <a:endParaRPr kumimoji="0" lang="en-GB" sz="2400" b="0" i="0" u="none" strike="noStrike" cap="none" normalizeH="0" baseline="0" dirty="0" smtClean="0">
              <a:ln>
                <a:noFill/>
              </a:ln>
              <a:solidFill>
                <a:schemeClr val="tx1"/>
              </a:solidFill>
              <a:effectLst/>
              <a:latin typeface="Times" charset="0"/>
            </a:endParaRPr>
          </a:p>
        </p:txBody>
      </p:sp>
      <p:pic>
        <p:nvPicPr>
          <p:cNvPr id="10" name="Picture 6" descr="http://upload.wikimedia.org/wikipedia/commons/thumb/3/3c/NetworkTopology-FullyConnected.png/220px-NetworkTopology-FullyConnect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024" y="3161133"/>
            <a:ext cx="1311255" cy="1203971"/>
          </a:xfrm>
          <a:prstGeom prst="rect">
            <a:avLst/>
          </a:prstGeom>
          <a:noFill/>
          <a:extLst>
            <a:ext uri="{909E8E84-426E-40DD-AFC4-6F175D3DCCD1}">
              <a14:hiddenFill xmlns:a14="http://schemas.microsoft.com/office/drawing/2010/main">
                <a:solidFill>
                  <a:srgbClr val="FFFFFF"/>
                </a:solidFill>
              </a14:hiddenFill>
            </a:ext>
          </a:extLst>
        </p:spPr>
      </p:pic>
      <p:sp>
        <p:nvSpPr>
          <p:cNvPr id="11" name="Down Arrow 10"/>
          <p:cNvSpPr/>
          <p:nvPr/>
        </p:nvSpPr>
        <p:spPr bwMode="auto">
          <a:xfrm rot="16200000">
            <a:off x="2591780" y="2728270"/>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2" name="Rectangle 11"/>
          <p:cNvSpPr/>
          <p:nvPr/>
        </p:nvSpPr>
        <p:spPr bwMode="auto">
          <a:xfrm>
            <a:off x="6084168" y="1547680"/>
            <a:ext cx="2808312" cy="1296144"/>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Technology Proxy</a:t>
            </a:r>
          </a:p>
        </p:txBody>
      </p:sp>
      <p:pic>
        <p:nvPicPr>
          <p:cNvPr id="13" name="Picture 4" descr="http://communities.ptc.com/themes/ptc/images/featured-docume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6085" y="1979728"/>
            <a:ext cx="1122239" cy="77877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ttp://communities.ptc.com/themes/ptc/images/featured-docume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88324" y="1979728"/>
            <a:ext cx="1122239" cy="778779"/>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bwMode="auto">
          <a:xfrm>
            <a:off x="6110725" y="3284984"/>
            <a:ext cx="2808312" cy="1368152"/>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915988"/>
            <a:r>
              <a:rPr kumimoji="0" lang="en-GB" sz="2400" b="0" i="0" u="none" strike="noStrike" cap="none" normalizeH="0" baseline="0" dirty="0" err="1" smtClean="0">
                <a:ln>
                  <a:noFill/>
                </a:ln>
                <a:solidFill>
                  <a:schemeClr val="tx1"/>
                </a:solidFill>
                <a:effectLst/>
                <a:latin typeface="Times" charset="0"/>
              </a:rPr>
              <a:t>JunOS</a:t>
            </a:r>
            <a:r>
              <a:rPr lang="en-GB" dirty="0"/>
              <a:t> </a:t>
            </a:r>
            <a:r>
              <a:rPr lang="en-GB" dirty="0" smtClean="0"/>
              <a:t>Space</a:t>
            </a:r>
            <a:endParaRPr lang="en-GB" dirty="0"/>
          </a:p>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charset="0"/>
              </a:rPr>
              <a:t>ce</a:t>
            </a:r>
            <a:endParaRPr kumimoji="0" lang="en-GB" sz="2400" b="0" i="0" u="none" strike="noStrike" cap="none" normalizeH="0" baseline="0" dirty="0" smtClean="0">
              <a:ln>
                <a:noFill/>
              </a:ln>
              <a:solidFill>
                <a:schemeClr val="tx1"/>
              </a:solidFill>
              <a:effectLst/>
              <a:latin typeface="Times" charset="0"/>
            </a:endParaRPr>
          </a:p>
        </p:txBody>
      </p:sp>
      <p:pic>
        <p:nvPicPr>
          <p:cNvPr id="17" name="Picture 8" descr="http://www.juniper.net/shared/img/products/junos/junos-space.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93011" y="3706543"/>
            <a:ext cx="1190625" cy="838201"/>
          </a:xfrm>
          <a:prstGeom prst="rect">
            <a:avLst/>
          </a:prstGeom>
          <a:noFill/>
          <a:extLst>
            <a:ext uri="{909E8E84-426E-40DD-AFC4-6F175D3DCCD1}">
              <a14:hiddenFill xmlns:a14="http://schemas.microsoft.com/office/drawing/2010/main">
                <a:solidFill>
                  <a:srgbClr val="FFFFFF"/>
                </a:solidFill>
              </a14:hiddenFill>
            </a:ext>
          </a:extLst>
        </p:spPr>
      </p:pic>
      <p:sp>
        <p:nvSpPr>
          <p:cNvPr id="18" name="Down Arrow 17"/>
          <p:cNvSpPr/>
          <p:nvPr/>
        </p:nvSpPr>
        <p:spPr bwMode="auto">
          <a:xfrm>
            <a:off x="7334861" y="2843824"/>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9" name="Cloud 18"/>
          <p:cNvSpPr/>
          <p:nvPr/>
        </p:nvSpPr>
        <p:spPr bwMode="auto">
          <a:xfrm>
            <a:off x="1907704" y="4725144"/>
            <a:ext cx="5112568" cy="1728192"/>
          </a:xfrm>
          <a:prstGeom prst="cloud">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Times" charset="0"/>
            </a:endParaRPr>
          </a:p>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GEANT</a:t>
            </a:r>
            <a:r>
              <a:rPr kumimoji="0" lang="en-GB" sz="2400" b="0" i="0" u="none" strike="noStrike" cap="none" normalizeH="0" dirty="0" smtClean="0">
                <a:ln>
                  <a:noFill/>
                </a:ln>
                <a:solidFill>
                  <a:schemeClr val="tx1"/>
                </a:solidFill>
                <a:effectLst/>
                <a:latin typeface="Times" charset="0"/>
              </a:rPr>
              <a:t> MPLS Core</a:t>
            </a:r>
            <a:endParaRPr kumimoji="0" lang="en-GB" sz="2400" b="0" i="0" u="none" strike="noStrike" cap="none" normalizeH="0" baseline="0" dirty="0" smtClean="0">
              <a:ln>
                <a:noFill/>
              </a:ln>
              <a:solidFill>
                <a:schemeClr val="tx1"/>
              </a:solidFill>
              <a:effectLst/>
              <a:latin typeface="Times" charset="0"/>
            </a:endParaRPr>
          </a:p>
        </p:txBody>
      </p:sp>
      <p:sp>
        <p:nvSpPr>
          <p:cNvPr id="20" name="Bent-Up Arrow 19"/>
          <p:cNvSpPr/>
          <p:nvPr/>
        </p:nvSpPr>
        <p:spPr bwMode="auto">
          <a:xfrm rot="10800000">
            <a:off x="4200781" y="4066813"/>
            <a:ext cx="1909944" cy="730569"/>
          </a:xfrm>
          <a:prstGeom prst="bentUp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2" name="TextBox 21"/>
          <p:cNvSpPr txBox="1"/>
          <p:nvPr/>
        </p:nvSpPr>
        <p:spPr>
          <a:xfrm>
            <a:off x="1510425" y="3068960"/>
            <a:ext cx="973343" cy="461665"/>
          </a:xfrm>
          <a:prstGeom prst="rect">
            <a:avLst/>
          </a:prstGeom>
          <a:noFill/>
        </p:spPr>
        <p:txBody>
          <a:bodyPr wrap="none" rtlCol="0">
            <a:spAutoFit/>
          </a:bodyPr>
          <a:lstStyle/>
          <a:p>
            <a:r>
              <a:rPr lang="en-GB" dirty="0" smtClean="0"/>
              <a:t>SOAP</a:t>
            </a:r>
            <a:endParaRPr lang="en-GB" dirty="0"/>
          </a:p>
        </p:txBody>
      </p:sp>
      <p:sp>
        <p:nvSpPr>
          <p:cNvPr id="23" name="TextBox 22"/>
          <p:cNvSpPr txBox="1"/>
          <p:nvPr/>
        </p:nvSpPr>
        <p:spPr>
          <a:xfrm>
            <a:off x="3635896" y="3068960"/>
            <a:ext cx="936475" cy="461665"/>
          </a:xfrm>
          <a:prstGeom prst="rect">
            <a:avLst/>
          </a:prstGeom>
          <a:noFill/>
        </p:spPr>
        <p:txBody>
          <a:bodyPr wrap="none" rtlCol="0">
            <a:spAutoFit/>
          </a:bodyPr>
          <a:lstStyle/>
          <a:p>
            <a:r>
              <a:rPr lang="en-GB" dirty="0" smtClean="0"/>
              <a:t>REST</a:t>
            </a:r>
            <a:endParaRPr lang="en-GB" dirty="0"/>
          </a:p>
        </p:txBody>
      </p:sp>
      <p:grpSp>
        <p:nvGrpSpPr>
          <p:cNvPr id="39" name="Group 38"/>
          <p:cNvGrpSpPr/>
          <p:nvPr/>
        </p:nvGrpSpPr>
        <p:grpSpPr>
          <a:xfrm>
            <a:off x="896049" y="2099017"/>
            <a:ext cx="5040560" cy="4032448"/>
            <a:chOff x="611560" y="2109419"/>
            <a:chExt cx="5040560" cy="4032448"/>
          </a:xfrm>
        </p:grpSpPr>
        <p:grpSp>
          <p:nvGrpSpPr>
            <p:cNvPr id="3" name="Group 2"/>
            <p:cNvGrpSpPr/>
            <p:nvPr/>
          </p:nvGrpSpPr>
          <p:grpSpPr>
            <a:xfrm>
              <a:off x="611560" y="2109419"/>
              <a:ext cx="5040560" cy="4032448"/>
              <a:chOff x="508593" y="1484784"/>
              <a:chExt cx="5040560" cy="4032448"/>
            </a:xfrm>
          </p:grpSpPr>
          <p:sp>
            <p:nvSpPr>
              <p:cNvPr id="21" name="Rounded Rectangle 20"/>
              <p:cNvSpPr/>
              <p:nvPr/>
            </p:nvSpPr>
            <p:spPr bwMode="auto">
              <a:xfrm>
                <a:off x="508593" y="1484784"/>
                <a:ext cx="5040560" cy="4032448"/>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Translate</a:t>
                </a:r>
                <a:r>
                  <a:rPr kumimoji="0" lang="en-GB" sz="2400" b="0" i="0" u="none" strike="noStrike" cap="none" normalizeH="0" dirty="0" smtClean="0">
                    <a:ln>
                      <a:noFill/>
                    </a:ln>
                    <a:solidFill>
                      <a:schemeClr val="tx1"/>
                    </a:solidFill>
                    <a:effectLst/>
                    <a:latin typeface="Times" charset="0"/>
                  </a:rPr>
                  <a:t> SOAP requests received from the Autobahn DM into REST requests for </a:t>
                </a:r>
                <a:r>
                  <a:rPr kumimoji="0" lang="en-GB" sz="2400" b="0" i="0" u="none" strike="noStrike" cap="none" normalizeH="0" dirty="0" err="1" smtClean="0">
                    <a:ln>
                      <a:noFill/>
                    </a:ln>
                    <a:solidFill>
                      <a:schemeClr val="tx1"/>
                    </a:solidFill>
                    <a:effectLst/>
                    <a:latin typeface="Times" charset="0"/>
                  </a:rPr>
                  <a:t>JunOS</a:t>
                </a:r>
                <a:r>
                  <a:rPr kumimoji="0" lang="en-GB" sz="2400" b="0" i="0" u="none" strike="noStrike" cap="none" normalizeH="0" dirty="0" smtClean="0">
                    <a:ln>
                      <a:noFill/>
                    </a:ln>
                    <a:solidFill>
                      <a:schemeClr val="tx1"/>
                    </a:solidFill>
                    <a:effectLst/>
                    <a:latin typeface="Times" charset="0"/>
                  </a:rPr>
                  <a:t> Space APIs.</a:t>
                </a:r>
                <a:endParaRPr kumimoji="0" lang="en-GB" sz="2400" b="0" i="0" u="none" strike="noStrike" cap="none" normalizeH="0" baseline="0" dirty="0" smtClean="0">
                  <a:ln>
                    <a:noFill/>
                  </a:ln>
                  <a:solidFill>
                    <a:schemeClr val="tx1"/>
                  </a:solidFill>
                  <a:effectLst/>
                  <a:latin typeface="Times" charset="0"/>
                </a:endParaRPr>
              </a:p>
            </p:txBody>
          </p:sp>
          <p:sp>
            <p:nvSpPr>
              <p:cNvPr id="26" name="Cloud 25"/>
              <p:cNvSpPr/>
              <p:nvPr/>
            </p:nvSpPr>
            <p:spPr bwMode="auto">
              <a:xfrm>
                <a:off x="752782" y="3602633"/>
                <a:ext cx="4611305" cy="1554559"/>
              </a:xfrm>
              <a:prstGeom prst="cloud">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grpSp>
        <p:sp>
          <p:nvSpPr>
            <p:cNvPr id="25" name="TextBox 24"/>
            <p:cNvSpPr txBox="1"/>
            <p:nvPr/>
          </p:nvSpPr>
          <p:spPr>
            <a:xfrm>
              <a:off x="1456668" y="4388911"/>
              <a:ext cx="3206327" cy="1200329"/>
            </a:xfrm>
            <a:prstGeom prst="rect">
              <a:avLst/>
            </a:prstGeom>
            <a:noFill/>
          </p:spPr>
          <p:txBody>
            <a:bodyPr wrap="none" rtlCol="0">
              <a:spAutoFit/>
            </a:bodyPr>
            <a:lstStyle/>
            <a:p>
              <a:pPr algn="ctr"/>
              <a:r>
                <a:rPr lang="en-GB" dirty="0" smtClean="0"/>
                <a:t>It is also responsible for</a:t>
              </a:r>
            </a:p>
            <a:p>
              <a:pPr algn="ctr"/>
              <a:r>
                <a:rPr lang="en-GB" dirty="0"/>
                <a:t>c</a:t>
              </a:r>
              <a:r>
                <a:rPr lang="en-GB" dirty="0" smtClean="0"/>
                <a:t>ommunicating with our</a:t>
              </a:r>
            </a:p>
            <a:p>
              <a:pPr algn="ctr"/>
              <a:r>
                <a:rPr lang="en-GB" dirty="0"/>
                <a:t>t</a:t>
              </a:r>
              <a:r>
                <a:rPr lang="en-GB" dirty="0" smtClean="0"/>
                <a:t>ools.</a:t>
              </a:r>
            </a:p>
          </p:txBody>
        </p:sp>
      </p:grpSp>
      <p:grpSp>
        <p:nvGrpSpPr>
          <p:cNvPr id="30" name="Group 29"/>
          <p:cNvGrpSpPr/>
          <p:nvPr/>
        </p:nvGrpSpPr>
        <p:grpSpPr>
          <a:xfrm>
            <a:off x="5049447" y="1249940"/>
            <a:ext cx="720080" cy="720080"/>
            <a:chOff x="539552" y="4941168"/>
            <a:chExt cx="720080" cy="720080"/>
          </a:xfrm>
          <a:solidFill>
            <a:srgbClr val="FF6600"/>
          </a:solidFill>
        </p:grpSpPr>
        <p:sp>
          <p:nvSpPr>
            <p:cNvPr id="31" name="Teardrop 30"/>
            <p:cNvSpPr/>
            <p:nvPr/>
          </p:nvSpPr>
          <p:spPr bwMode="auto">
            <a:xfrm>
              <a:off x="539552" y="4941168"/>
              <a:ext cx="720080" cy="720080"/>
            </a:xfrm>
            <a:prstGeom prst="teardrop">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32" name="Rectangle 31"/>
            <p:cNvSpPr/>
            <p:nvPr/>
          </p:nvSpPr>
          <p:spPr bwMode="auto">
            <a:xfrm>
              <a:off x="899592" y="4950532"/>
              <a:ext cx="333431" cy="43204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r>
                <a:rPr lang="en-GB" b="1" dirty="0">
                  <a:solidFill>
                    <a:schemeClr val="bg1"/>
                  </a:solidFill>
                </a:rPr>
                <a:t>2</a:t>
              </a:r>
              <a:endParaRPr kumimoji="0" lang="en-GB" sz="2400" b="1" i="0" u="none" strike="noStrike" cap="none" normalizeH="0" baseline="0" dirty="0" smtClean="0">
                <a:ln>
                  <a:noFill/>
                </a:ln>
                <a:solidFill>
                  <a:schemeClr val="bg1"/>
                </a:solidFill>
                <a:effectLst/>
                <a:latin typeface="Times" charset="0"/>
              </a:endParaRPr>
            </a:p>
          </p:txBody>
        </p:sp>
      </p:grpSp>
      <p:grpSp>
        <p:nvGrpSpPr>
          <p:cNvPr id="33" name="Group 32"/>
          <p:cNvGrpSpPr/>
          <p:nvPr/>
        </p:nvGrpSpPr>
        <p:grpSpPr>
          <a:xfrm>
            <a:off x="6588172" y="2123744"/>
            <a:ext cx="720080" cy="720080"/>
            <a:chOff x="539552" y="4941168"/>
            <a:chExt cx="720080" cy="720080"/>
          </a:xfrm>
          <a:solidFill>
            <a:srgbClr val="FF6600"/>
          </a:solidFill>
        </p:grpSpPr>
        <p:sp>
          <p:nvSpPr>
            <p:cNvPr id="34" name="Teardrop 33"/>
            <p:cNvSpPr/>
            <p:nvPr/>
          </p:nvSpPr>
          <p:spPr bwMode="auto">
            <a:xfrm>
              <a:off x="539552" y="4941168"/>
              <a:ext cx="720080" cy="720080"/>
            </a:xfrm>
            <a:prstGeom prst="teardrop">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35" name="Rectangle 34"/>
            <p:cNvSpPr/>
            <p:nvPr/>
          </p:nvSpPr>
          <p:spPr bwMode="auto">
            <a:xfrm>
              <a:off x="899592" y="4950532"/>
              <a:ext cx="333431" cy="43204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r>
                <a:rPr lang="en-GB" b="1" dirty="0" smtClean="0">
                  <a:solidFill>
                    <a:schemeClr val="bg1"/>
                  </a:solidFill>
                </a:rPr>
                <a:t>3</a:t>
              </a:r>
              <a:endParaRPr kumimoji="0" lang="en-GB" sz="2400" b="1" i="0" u="none" strike="noStrike" cap="none" normalizeH="0" baseline="0" dirty="0" smtClean="0">
                <a:ln>
                  <a:noFill/>
                </a:ln>
                <a:solidFill>
                  <a:schemeClr val="bg1"/>
                </a:solidFill>
                <a:effectLst/>
                <a:latin typeface="Times" charset="0"/>
              </a:endParaRPr>
            </a:p>
          </p:txBody>
        </p:sp>
      </p:grpSp>
      <p:grpSp>
        <p:nvGrpSpPr>
          <p:cNvPr id="36" name="Group 35"/>
          <p:cNvGrpSpPr/>
          <p:nvPr/>
        </p:nvGrpSpPr>
        <p:grpSpPr>
          <a:xfrm>
            <a:off x="7723596" y="2145710"/>
            <a:ext cx="720080" cy="720080"/>
            <a:chOff x="539552" y="4941168"/>
            <a:chExt cx="720080" cy="720080"/>
          </a:xfrm>
          <a:solidFill>
            <a:srgbClr val="92D050"/>
          </a:solidFill>
        </p:grpSpPr>
        <p:sp>
          <p:nvSpPr>
            <p:cNvPr id="37" name="Teardrop 36"/>
            <p:cNvSpPr/>
            <p:nvPr/>
          </p:nvSpPr>
          <p:spPr bwMode="auto">
            <a:xfrm>
              <a:off x="539552" y="4941168"/>
              <a:ext cx="720080" cy="720080"/>
            </a:xfrm>
            <a:prstGeom prst="teardrop">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38" name="Rectangle 37"/>
            <p:cNvSpPr/>
            <p:nvPr/>
          </p:nvSpPr>
          <p:spPr bwMode="auto">
            <a:xfrm>
              <a:off x="899592" y="4950532"/>
              <a:ext cx="333431" cy="43204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r>
                <a:rPr lang="en-GB" b="1" dirty="0">
                  <a:solidFill>
                    <a:schemeClr val="bg1"/>
                  </a:solidFill>
                </a:rPr>
                <a:t>4</a:t>
              </a:r>
              <a:endParaRPr kumimoji="0" lang="en-GB" sz="2400" b="1" i="0" u="none" strike="noStrike" cap="none" normalizeH="0" baseline="0" dirty="0" smtClean="0">
                <a:ln>
                  <a:noFill/>
                </a:ln>
                <a:solidFill>
                  <a:schemeClr val="bg1"/>
                </a:solidFill>
                <a:effectLst/>
                <a:latin typeface="Times" charset="0"/>
              </a:endParaRPr>
            </a:p>
          </p:txBody>
        </p:sp>
      </p:grpSp>
      <p:grpSp>
        <p:nvGrpSpPr>
          <p:cNvPr id="40" name="Group 39"/>
          <p:cNvGrpSpPr/>
          <p:nvPr/>
        </p:nvGrpSpPr>
        <p:grpSpPr>
          <a:xfrm>
            <a:off x="2021874" y="1259648"/>
            <a:ext cx="720080" cy="720080"/>
            <a:chOff x="539552" y="4941168"/>
            <a:chExt cx="720080" cy="720080"/>
          </a:xfrm>
          <a:solidFill>
            <a:srgbClr val="FF6600"/>
          </a:solidFill>
        </p:grpSpPr>
        <p:sp>
          <p:nvSpPr>
            <p:cNvPr id="41" name="Teardrop 40"/>
            <p:cNvSpPr/>
            <p:nvPr/>
          </p:nvSpPr>
          <p:spPr bwMode="auto">
            <a:xfrm>
              <a:off x="539552" y="4941168"/>
              <a:ext cx="720080" cy="720080"/>
            </a:xfrm>
            <a:prstGeom prst="teardrop">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42" name="Rectangle 41"/>
            <p:cNvSpPr/>
            <p:nvPr/>
          </p:nvSpPr>
          <p:spPr bwMode="auto">
            <a:xfrm>
              <a:off x="899592" y="4950532"/>
              <a:ext cx="333431" cy="43204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r>
                <a:rPr kumimoji="0" lang="en-GB" sz="2400" b="1" i="0" u="none" strike="noStrike" cap="none" normalizeH="0" baseline="0" dirty="0" smtClean="0">
                  <a:ln>
                    <a:noFill/>
                  </a:ln>
                  <a:solidFill>
                    <a:schemeClr val="bg1"/>
                  </a:solidFill>
                  <a:effectLst/>
                  <a:latin typeface="Times" charset="0"/>
                </a:rPr>
                <a:t>1</a:t>
              </a:r>
            </a:p>
          </p:txBody>
        </p:sp>
      </p:grpSp>
      <p:sp>
        <p:nvSpPr>
          <p:cNvPr id="43" name="Rounded Rectangle 42"/>
          <p:cNvSpPr/>
          <p:nvPr/>
        </p:nvSpPr>
        <p:spPr bwMode="auto">
          <a:xfrm>
            <a:off x="1619493" y="3474299"/>
            <a:ext cx="6768752" cy="2140890"/>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The feasibility</a:t>
            </a:r>
            <a:r>
              <a:rPr kumimoji="0" lang="en-GB" sz="2400" b="0" i="0" u="none" strike="noStrike" cap="none" normalizeH="0" dirty="0" smtClean="0">
                <a:ln>
                  <a:noFill/>
                </a:ln>
                <a:solidFill>
                  <a:schemeClr val="tx1"/>
                </a:solidFill>
                <a:effectLst/>
                <a:latin typeface="Times" charset="0"/>
              </a:rPr>
              <a:t> of the request is evaluated against the topology information acquired from </a:t>
            </a:r>
            <a:r>
              <a:rPr kumimoji="0" lang="en-GB" sz="2400" b="0" i="0" u="none" strike="noStrike" cap="none" normalizeH="0" dirty="0" err="1" smtClean="0">
                <a:ln>
                  <a:noFill/>
                </a:ln>
                <a:solidFill>
                  <a:schemeClr val="tx1"/>
                </a:solidFill>
                <a:effectLst/>
                <a:latin typeface="Times" charset="0"/>
              </a:rPr>
              <a:t>cNIS</a:t>
            </a:r>
            <a:r>
              <a:rPr lang="en-GB" dirty="0" smtClean="0">
                <a:solidFill>
                  <a:schemeClr val="tx1"/>
                </a:solidFill>
                <a:latin typeface="Times" charset="0"/>
              </a:rPr>
              <a:t>.</a:t>
            </a:r>
          </a:p>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dirty="0" smtClean="0">
                <a:ln>
                  <a:noFill/>
                </a:ln>
                <a:solidFill>
                  <a:schemeClr val="tx1"/>
                </a:solidFill>
                <a:effectLst/>
                <a:latin typeface="Times" charset="0"/>
              </a:rPr>
              <a:t>If accepted the request is then sent to the Technology Proxy. </a:t>
            </a:r>
          </a:p>
        </p:txBody>
      </p:sp>
    </p:spTree>
    <p:extLst>
      <p:ext uri="{BB962C8B-B14F-4D97-AF65-F5344CB8AC3E}">
        <p14:creationId xmlns:p14="http://schemas.microsoft.com/office/powerpoint/2010/main" val="1274803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1093 -0.00277 L 0.33108 -0.00138 " pathEditMode="relative" rAng="0" ptsTypes="AA">
                                      <p:cBhvr>
                                        <p:cTn id="6" dur="2000" fill="hold"/>
                                        <p:tgtEl>
                                          <p:spTgt spid="40"/>
                                        </p:tgtEl>
                                        <p:attrNameLst>
                                          <p:attrName>ppt_x</p:attrName>
                                          <p:attrName>ppt_y</p:attrName>
                                        </p:attrNameLst>
                                      </p:cBhvr>
                                      <p:rCtr x="17101" y="69"/>
                                    </p:animMotion>
                                  </p:childTnLst>
                                </p:cTn>
                              </p:par>
                            </p:childTnLst>
                          </p:cTn>
                        </p:par>
                        <p:par>
                          <p:cTn id="7" fill="hold">
                            <p:stCondLst>
                              <p:cond delay="2000"/>
                            </p:stCondLst>
                            <p:childTnLst>
                              <p:par>
                                <p:cTn id="8" presetID="1" presetClass="exit" presetSubtype="0" fill="hold" nodeType="afterEffect">
                                  <p:stCondLst>
                                    <p:cond delay="0"/>
                                  </p:stCondLst>
                                  <p:childTnLst>
                                    <p:set>
                                      <p:cBhvr>
                                        <p:cTn id="9" dur="1" fill="hold">
                                          <p:stCondLst>
                                            <p:cond delay="0"/>
                                          </p:stCondLst>
                                        </p:cTn>
                                        <p:tgtEl>
                                          <p:spTgt spid="40"/>
                                        </p:tgtEl>
                                        <p:attrNameLst>
                                          <p:attrName>style.visibility</p:attrName>
                                        </p:attrNameLst>
                                      </p:cBhvr>
                                      <p:to>
                                        <p:strVal val="hidden"/>
                                      </p:to>
                                    </p:set>
                                  </p:childTnLst>
                                </p:cTn>
                              </p:par>
                              <p:par>
                                <p:cTn id="10" presetID="1"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childTnLst>
                                </p:cTn>
                              </p:par>
                            </p:childTnLst>
                          </p:cTn>
                        </p:par>
                        <p:par>
                          <p:cTn id="12" fill="hold">
                            <p:stCondLst>
                              <p:cond delay="2000"/>
                            </p:stCondLst>
                            <p:childTnLst>
                              <p:par>
                                <p:cTn id="13" presetID="53" presetClass="entr" presetSubtype="16"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p:cTn id="15" dur="500" fill="hold"/>
                                        <p:tgtEl>
                                          <p:spTgt spid="43"/>
                                        </p:tgtEl>
                                        <p:attrNameLst>
                                          <p:attrName>ppt_w</p:attrName>
                                        </p:attrNameLst>
                                      </p:cBhvr>
                                      <p:tavLst>
                                        <p:tav tm="0">
                                          <p:val>
                                            <p:fltVal val="0"/>
                                          </p:val>
                                        </p:tav>
                                        <p:tav tm="100000">
                                          <p:val>
                                            <p:strVal val="#ppt_w"/>
                                          </p:val>
                                        </p:tav>
                                      </p:tavLst>
                                    </p:anim>
                                    <p:anim calcmode="lin" valueType="num">
                                      <p:cBhvr>
                                        <p:cTn id="16" dur="500" fill="hold"/>
                                        <p:tgtEl>
                                          <p:spTgt spid="43"/>
                                        </p:tgtEl>
                                        <p:attrNameLst>
                                          <p:attrName>ppt_h</p:attrName>
                                        </p:attrNameLst>
                                      </p:cBhvr>
                                      <p:tavLst>
                                        <p:tav tm="0">
                                          <p:val>
                                            <p:fltVal val="0"/>
                                          </p:val>
                                        </p:tav>
                                        <p:tav tm="100000">
                                          <p:val>
                                            <p:strVal val="#ppt_h"/>
                                          </p:val>
                                        </p:tav>
                                      </p:tavLst>
                                    </p:anim>
                                    <p:animEffect transition="in" filter="fade">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43"/>
                                        </p:tgtEl>
                                        <p:attrNameLst>
                                          <p:attrName>style.visibility</p:attrName>
                                        </p:attrNameLst>
                                      </p:cBhvr>
                                      <p:to>
                                        <p:strVal val="hidden"/>
                                      </p:to>
                                    </p:set>
                                  </p:childTnLst>
                                </p:cTn>
                              </p:par>
                              <p:par>
                                <p:cTn id="22" presetID="50" presetClass="path" presetSubtype="0" accel="50000" decel="50000" fill="hold" nodeType="withEffect">
                                  <p:stCondLst>
                                    <p:cond delay="0"/>
                                  </p:stCondLst>
                                  <p:childTnLst>
                                    <p:animMotion origin="layout" path="M -3.05556E-6 6.66204E-7 L 0.0842 6.66204E-7 C 0.12188 6.66204E-7 0.16841 0.03539 0.16841 0.06408 L 0.16841 0.12861 " pathEditMode="relative" rAng="0" ptsTypes="FfFF">
                                      <p:cBhvr>
                                        <p:cTn id="23" dur="2000" fill="hold"/>
                                        <p:tgtEl>
                                          <p:spTgt spid="30"/>
                                        </p:tgtEl>
                                        <p:attrNameLst>
                                          <p:attrName>ppt_x</p:attrName>
                                          <p:attrName>ppt_y</p:attrName>
                                        </p:attrNameLst>
                                      </p:cBhvr>
                                      <p:rCtr x="8420" y="6431"/>
                                    </p:animMotion>
                                  </p:childTnLst>
                                </p:cTn>
                              </p:par>
                            </p:childTnLst>
                          </p:cTn>
                        </p:par>
                        <p:par>
                          <p:cTn id="24" fill="hold">
                            <p:stCondLst>
                              <p:cond delay="2000"/>
                            </p:stCondLst>
                            <p:childTnLst>
                              <p:par>
                                <p:cTn id="25" presetID="1" presetClass="exit" presetSubtype="0" fill="hold" nodeType="afterEffect">
                                  <p:stCondLst>
                                    <p:cond delay="0"/>
                                  </p:stCondLst>
                                  <p:childTnLst>
                                    <p:set>
                                      <p:cBhvr>
                                        <p:cTn id="26" dur="1" fill="hold">
                                          <p:stCondLst>
                                            <p:cond delay="0"/>
                                          </p:stCondLst>
                                        </p:cTn>
                                        <p:tgtEl>
                                          <p:spTgt spid="30"/>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42" presetClass="path" presetSubtype="0" accel="50000" decel="50000" fill="hold" nodeType="clickEffect">
                                  <p:stCondLst>
                                    <p:cond delay="0"/>
                                  </p:stCondLst>
                                  <p:childTnLst>
                                    <p:animMotion origin="layout" path="M 4.16667E-6 0.00139 L 0.12604 0.00277 " pathEditMode="relative" rAng="0" ptsTypes="AA">
                                      <p:cBhvr>
                                        <p:cTn id="32" dur="2000" fill="hold"/>
                                        <p:tgtEl>
                                          <p:spTgt spid="33"/>
                                        </p:tgtEl>
                                        <p:attrNameLst>
                                          <p:attrName>ppt_x</p:attrName>
                                          <p:attrName>ppt_y</p:attrName>
                                        </p:attrNameLst>
                                      </p:cBhvr>
                                      <p:rCtr x="6302" y="69"/>
                                    </p:animMotion>
                                  </p:childTnLst>
                                </p:cTn>
                              </p:par>
                            </p:childTnLst>
                          </p:cTn>
                        </p:par>
                        <p:par>
                          <p:cTn id="33" fill="hold">
                            <p:stCondLst>
                              <p:cond delay="2000"/>
                            </p:stCondLst>
                            <p:childTnLst>
                              <p:par>
                                <p:cTn id="34" presetID="1" presetClass="exit" presetSubtype="0" fill="hold" nodeType="afterEffect">
                                  <p:stCondLst>
                                    <p:cond delay="0"/>
                                  </p:stCondLst>
                                  <p:childTnLst>
                                    <p:set>
                                      <p:cBhvr>
                                        <p:cTn id="35" dur="1" fill="hold">
                                          <p:stCondLst>
                                            <p:cond delay="0"/>
                                          </p:stCondLst>
                                        </p:cTn>
                                        <p:tgtEl>
                                          <p:spTgt spid="33"/>
                                        </p:tgtEl>
                                        <p:attrNameLst>
                                          <p:attrName>style.visibility</p:attrName>
                                        </p:attrNameLst>
                                      </p:cBhvr>
                                      <p:to>
                                        <p:strVal val="hidden"/>
                                      </p:to>
                                    </p:set>
                                  </p:childTnLst>
                                </p:cTn>
                              </p:par>
                              <p:par>
                                <p:cTn id="36" presetID="1" presetClass="entr" presetSubtype="0" fill="hold" nodeType="withEffect">
                                  <p:stCondLst>
                                    <p:cond delay="0"/>
                                  </p:stCondLst>
                                  <p:childTnLst>
                                    <p:set>
                                      <p:cBhvr>
                                        <p:cTn id="37" dur="1" fill="hold">
                                          <p:stCondLst>
                                            <p:cond delay="0"/>
                                          </p:stCondLst>
                                        </p:cTn>
                                        <p:tgtEl>
                                          <p:spTgt spid="36"/>
                                        </p:tgtEl>
                                        <p:attrNameLst>
                                          <p:attrName>style.visibility</p:attrName>
                                        </p:attrNameLst>
                                      </p:cBhvr>
                                      <p:to>
                                        <p:strVal val="visible"/>
                                      </p:to>
                                    </p:set>
                                  </p:childTnLst>
                                </p:cTn>
                              </p:par>
                              <p:par>
                                <p:cTn id="38" presetID="53" presetClass="entr" presetSubtype="16" fill="hold" nodeType="with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1800" dirty="0"/>
              <a:t>Current implementation of BoD Service</a:t>
            </a:r>
            <a:endParaRPr lang="en-GB" dirty="0"/>
          </a:p>
        </p:txBody>
      </p:sp>
      <p:sp>
        <p:nvSpPr>
          <p:cNvPr id="4" name="Rectangle 3"/>
          <p:cNvSpPr/>
          <p:nvPr/>
        </p:nvSpPr>
        <p:spPr bwMode="auto">
          <a:xfrm>
            <a:off x="323528" y="1556792"/>
            <a:ext cx="2232248" cy="648072"/>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charset="0"/>
              </a:rPr>
              <a:t>BoD</a:t>
            </a:r>
            <a:r>
              <a:rPr kumimoji="0" lang="en-GB" sz="2400" b="0" i="0" u="none" strike="noStrike" cap="none" normalizeH="0" dirty="0" smtClean="0">
                <a:ln>
                  <a:noFill/>
                </a:ln>
                <a:solidFill>
                  <a:schemeClr val="tx1"/>
                </a:solidFill>
                <a:effectLst/>
                <a:latin typeface="Times" charset="0"/>
              </a:rPr>
              <a:t> Portal</a:t>
            </a:r>
            <a:endParaRPr kumimoji="0" lang="en-GB" sz="2400" b="0" i="0" u="none" strike="noStrike" cap="none" normalizeH="0" baseline="0" dirty="0" smtClean="0">
              <a:ln>
                <a:noFill/>
              </a:ln>
              <a:solidFill>
                <a:schemeClr val="tx1"/>
              </a:solidFill>
              <a:effectLst/>
              <a:latin typeface="Times" charset="0"/>
            </a:endParaRPr>
          </a:p>
        </p:txBody>
      </p:sp>
      <p:sp>
        <p:nvSpPr>
          <p:cNvPr id="5" name="Down Arrow 4"/>
          <p:cNvSpPr/>
          <p:nvPr/>
        </p:nvSpPr>
        <p:spPr bwMode="auto">
          <a:xfrm rot="16200000">
            <a:off x="2591780" y="1664804"/>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6" name="Rectangle 5"/>
          <p:cNvSpPr/>
          <p:nvPr/>
        </p:nvSpPr>
        <p:spPr bwMode="auto">
          <a:xfrm>
            <a:off x="2987824" y="1547680"/>
            <a:ext cx="2664296" cy="1953328"/>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Autobahn</a:t>
            </a:r>
            <a:r>
              <a:rPr kumimoji="0" lang="en-GB" sz="2400" b="0" i="0" u="none" strike="noStrike" cap="none" normalizeH="0" dirty="0" smtClean="0">
                <a:ln>
                  <a:noFill/>
                </a:ln>
                <a:solidFill>
                  <a:schemeClr val="tx1"/>
                </a:solidFill>
                <a:effectLst/>
                <a:latin typeface="Times" charset="0"/>
              </a:rPr>
              <a:t> instance IDM/DM</a:t>
            </a:r>
            <a:endParaRPr kumimoji="0" lang="en-GB" sz="2400" b="0" i="0" u="none" strike="noStrike" cap="none" normalizeH="0" baseline="0" dirty="0" smtClean="0">
              <a:ln>
                <a:noFill/>
              </a:ln>
              <a:solidFill>
                <a:schemeClr val="tx1"/>
              </a:solidFill>
              <a:effectLst/>
              <a:latin typeface="Times" charset="0"/>
            </a:endParaRPr>
          </a:p>
        </p:txBody>
      </p:sp>
      <p:pic>
        <p:nvPicPr>
          <p:cNvPr id="7" name="Picture 2" descr="C:\Users\SEBAST~1\AppData\Local\Temp\13528469417691-smal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2372" y="2459588"/>
            <a:ext cx="919216" cy="969412"/>
          </a:xfrm>
          <a:prstGeom prst="rect">
            <a:avLst/>
          </a:prstGeom>
          <a:noFill/>
          <a:extLst>
            <a:ext uri="{909E8E84-426E-40DD-AFC4-6F175D3DCCD1}">
              <a14:hiddenFill xmlns:a14="http://schemas.microsoft.com/office/drawing/2010/main">
                <a:solidFill>
                  <a:srgbClr val="FFFFFF"/>
                </a:solidFill>
              </a14:hiddenFill>
            </a:ext>
          </a:extLst>
        </p:spPr>
      </p:pic>
      <p:sp>
        <p:nvSpPr>
          <p:cNvPr id="8" name="Down Arrow 7"/>
          <p:cNvSpPr/>
          <p:nvPr/>
        </p:nvSpPr>
        <p:spPr bwMode="auto">
          <a:xfrm rot="16200000">
            <a:off x="5688124" y="1942866"/>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9" name="Rectangle 8"/>
          <p:cNvSpPr/>
          <p:nvPr/>
        </p:nvSpPr>
        <p:spPr bwMode="auto">
          <a:xfrm>
            <a:off x="323528" y="2636912"/>
            <a:ext cx="2232248" cy="1800200"/>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charset="0"/>
              </a:rPr>
              <a:t>cNIS</a:t>
            </a:r>
            <a:endParaRPr kumimoji="0" lang="en-GB" sz="2400" b="0" i="0" u="none" strike="noStrike" cap="none" normalizeH="0" baseline="0" dirty="0" smtClean="0">
              <a:ln>
                <a:noFill/>
              </a:ln>
              <a:solidFill>
                <a:schemeClr val="tx1"/>
              </a:solidFill>
              <a:effectLst/>
              <a:latin typeface="Times" charset="0"/>
            </a:endParaRPr>
          </a:p>
        </p:txBody>
      </p:sp>
      <p:pic>
        <p:nvPicPr>
          <p:cNvPr id="10" name="Picture 6" descr="http://upload.wikimedia.org/wikipedia/commons/thumb/3/3c/NetworkTopology-FullyConnected.png/220px-NetworkTopology-FullyConnect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024" y="3161133"/>
            <a:ext cx="1311255" cy="1203971"/>
          </a:xfrm>
          <a:prstGeom prst="rect">
            <a:avLst/>
          </a:prstGeom>
          <a:noFill/>
          <a:extLst>
            <a:ext uri="{909E8E84-426E-40DD-AFC4-6F175D3DCCD1}">
              <a14:hiddenFill xmlns:a14="http://schemas.microsoft.com/office/drawing/2010/main">
                <a:solidFill>
                  <a:srgbClr val="FFFFFF"/>
                </a:solidFill>
              </a14:hiddenFill>
            </a:ext>
          </a:extLst>
        </p:spPr>
      </p:pic>
      <p:sp>
        <p:nvSpPr>
          <p:cNvPr id="11" name="Down Arrow 10"/>
          <p:cNvSpPr/>
          <p:nvPr/>
        </p:nvSpPr>
        <p:spPr bwMode="auto">
          <a:xfrm rot="16200000">
            <a:off x="2591780" y="2728270"/>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2" name="Rectangle 11"/>
          <p:cNvSpPr/>
          <p:nvPr/>
        </p:nvSpPr>
        <p:spPr bwMode="auto">
          <a:xfrm>
            <a:off x="6084168" y="1547680"/>
            <a:ext cx="2808312" cy="1296144"/>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Technology Proxy</a:t>
            </a:r>
          </a:p>
        </p:txBody>
      </p:sp>
      <p:pic>
        <p:nvPicPr>
          <p:cNvPr id="13" name="Picture 4" descr="http://communities.ptc.com/themes/ptc/images/featured-docume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6085" y="1979728"/>
            <a:ext cx="1122239" cy="77877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ttp://communities.ptc.com/themes/ptc/images/featured-docume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88324" y="1979728"/>
            <a:ext cx="1122239" cy="778779"/>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bwMode="auto">
          <a:xfrm>
            <a:off x="6110725" y="3284984"/>
            <a:ext cx="2808312" cy="1368152"/>
          </a:xfrm>
          <a:prstGeom prst="rect">
            <a:avLst/>
          </a:prstGeom>
          <a:solidFill>
            <a:schemeClr val="bg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915988"/>
            <a:r>
              <a:rPr kumimoji="0" lang="en-GB" sz="2400" b="0" i="0" u="none" strike="noStrike" cap="none" normalizeH="0" baseline="0" dirty="0" err="1" smtClean="0">
                <a:ln>
                  <a:noFill/>
                </a:ln>
                <a:solidFill>
                  <a:schemeClr val="tx1"/>
                </a:solidFill>
                <a:effectLst/>
                <a:latin typeface="Times" charset="0"/>
              </a:rPr>
              <a:t>JunOS</a:t>
            </a:r>
            <a:r>
              <a:rPr lang="en-GB" dirty="0"/>
              <a:t> </a:t>
            </a:r>
            <a:r>
              <a:rPr lang="en-GB" dirty="0" smtClean="0"/>
              <a:t>Space</a:t>
            </a:r>
            <a:endParaRPr lang="en-GB" dirty="0"/>
          </a:p>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charset="0"/>
              </a:rPr>
              <a:t>ce</a:t>
            </a:r>
            <a:endParaRPr kumimoji="0" lang="en-GB" sz="2400" b="0" i="0" u="none" strike="noStrike" cap="none" normalizeH="0" baseline="0" dirty="0" smtClean="0">
              <a:ln>
                <a:noFill/>
              </a:ln>
              <a:solidFill>
                <a:schemeClr val="tx1"/>
              </a:solidFill>
              <a:effectLst/>
              <a:latin typeface="Times" charset="0"/>
            </a:endParaRPr>
          </a:p>
        </p:txBody>
      </p:sp>
      <p:pic>
        <p:nvPicPr>
          <p:cNvPr id="17" name="Picture 8" descr="http://www.juniper.net/shared/img/products/junos/junos-space.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93011" y="3706543"/>
            <a:ext cx="1190625" cy="838201"/>
          </a:xfrm>
          <a:prstGeom prst="rect">
            <a:avLst/>
          </a:prstGeom>
          <a:noFill/>
          <a:extLst>
            <a:ext uri="{909E8E84-426E-40DD-AFC4-6F175D3DCCD1}">
              <a14:hiddenFill xmlns:a14="http://schemas.microsoft.com/office/drawing/2010/main">
                <a:solidFill>
                  <a:srgbClr val="FFFFFF"/>
                </a:solidFill>
              </a14:hiddenFill>
            </a:ext>
          </a:extLst>
        </p:spPr>
      </p:pic>
      <p:sp>
        <p:nvSpPr>
          <p:cNvPr id="18" name="Down Arrow 17"/>
          <p:cNvSpPr/>
          <p:nvPr/>
        </p:nvSpPr>
        <p:spPr bwMode="auto">
          <a:xfrm>
            <a:off x="7334861" y="2843824"/>
            <a:ext cx="360040" cy="432048"/>
          </a:xfrm>
          <a:prstGeom prst="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9" name="Cloud 18"/>
          <p:cNvSpPr/>
          <p:nvPr/>
        </p:nvSpPr>
        <p:spPr bwMode="auto">
          <a:xfrm>
            <a:off x="1907704" y="4725144"/>
            <a:ext cx="5112568" cy="1728192"/>
          </a:xfrm>
          <a:prstGeom prst="cloud">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Times" charset="0"/>
            </a:endParaRPr>
          </a:p>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GEANT</a:t>
            </a:r>
            <a:r>
              <a:rPr kumimoji="0" lang="en-GB" sz="2400" b="0" i="0" u="none" strike="noStrike" cap="none" normalizeH="0" dirty="0" smtClean="0">
                <a:ln>
                  <a:noFill/>
                </a:ln>
                <a:solidFill>
                  <a:schemeClr val="tx1"/>
                </a:solidFill>
                <a:effectLst/>
                <a:latin typeface="Times" charset="0"/>
              </a:rPr>
              <a:t> MPLS Core</a:t>
            </a:r>
            <a:endParaRPr kumimoji="0" lang="en-GB" sz="2400" b="0" i="0" u="none" strike="noStrike" cap="none" normalizeH="0" baseline="0" dirty="0" smtClean="0">
              <a:ln>
                <a:noFill/>
              </a:ln>
              <a:solidFill>
                <a:schemeClr val="tx1"/>
              </a:solidFill>
              <a:effectLst/>
              <a:latin typeface="Times" charset="0"/>
            </a:endParaRPr>
          </a:p>
        </p:txBody>
      </p:sp>
      <p:sp>
        <p:nvSpPr>
          <p:cNvPr id="20" name="Bent-Up Arrow 19"/>
          <p:cNvSpPr/>
          <p:nvPr/>
        </p:nvSpPr>
        <p:spPr bwMode="auto">
          <a:xfrm rot="10800000">
            <a:off x="4200781" y="4066813"/>
            <a:ext cx="1909944" cy="730569"/>
          </a:xfrm>
          <a:prstGeom prst="bentUp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grpSp>
        <p:nvGrpSpPr>
          <p:cNvPr id="3" name="Group 2"/>
          <p:cNvGrpSpPr/>
          <p:nvPr/>
        </p:nvGrpSpPr>
        <p:grpSpPr>
          <a:xfrm>
            <a:off x="852600" y="1749379"/>
            <a:ext cx="5544616" cy="4752528"/>
            <a:chOff x="323528" y="1412776"/>
            <a:chExt cx="5544616" cy="4752528"/>
          </a:xfrm>
        </p:grpSpPr>
        <p:sp>
          <p:nvSpPr>
            <p:cNvPr id="21" name="Rounded Rectangle 20"/>
            <p:cNvSpPr/>
            <p:nvPr/>
          </p:nvSpPr>
          <p:spPr bwMode="auto">
            <a:xfrm>
              <a:off x="323528" y="1412776"/>
              <a:ext cx="5544616" cy="4752528"/>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Controls and configure the devices in the network.</a:t>
              </a:r>
            </a:p>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Times" charset="0"/>
              </a:endParaRPr>
            </a:p>
          </p:txBody>
        </p:sp>
        <p:pic>
          <p:nvPicPr>
            <p:cNvPr id="4098" name="Picture 2" descr="\\CHFILE02\Folders\sebastiano\Desktop\JunOS SPac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1316" y="2564904"/>
              <a:ext cx="4998796" cy="324036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5" name="Group 24"/>
          <p:cNvGrpSpPr/>
          <p:nvPr/>
        </p:nvGrpSpPr>
        <p:grpSpPr>
          <a:xfrm>
            <a:off x="7723596" y="2132856"/>
            <a:ext cx="720080" cy="720080"/>
            <a:chOff x="539552" y="4941168"/>
            <a:chExt cx="720080" cy="720080"/>
          </a:xfrm>
          <a:solidFill>
            <a:srgbClr val="92D050"/>
          </a:solidFill>
        </p:grpSpPr>
        <p:sp>
          <p:nvSpPr>
            <p:cNvPr id="26" name="Teardrop 25"/>
            <p:cNvSpPr/>
            <p:nvPr/>
          </p:nvSpPr>
          <p:spPr bwMode="auto">
            <a:xfrm>
              <a:off x="539552" y="4941168"/>
              <a:ext cx="720080" cy="720080"/>
            </a:xfrm>
            <a:prstGeom prst="teardrop">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7" name="Rectangle 26"/>
            <p:cNvSpPr/>
            <p:nvPr/>
          </p:nvSpPr>
          <p:spPr bwMode="auto">
            <a:xfrm>
              <a:off x="899592" y="4950532"/>
              <a:ext cx="333431" cy="43204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r>
                <a:rPr lang="en-GB" b="1" dirty="0">
                  <a:solidFill>
                    <a:schemeClr val="bg1"/>
                  </a:solidFill>
                </a:rPr>
                <a:t>4</a:t>
              </a:r>
              <a:endParaRPr kumimoji="0" lang="en-GB" sz="2400" b="1" i="0" u="none" strike="noStrike" cap="none" normalizeH="0" baseline="0" dirty="0" smtClean="0">
                <a:ln>
                  <a:noFill/>
                </a:ln>
                <a:solidFill>
                  <a:schemeClr val="bg1"/>
                </a:solidFill>
                <a:effectLst/>
                <a:latin typeface="Times" charset="0"/>
              </a:endParaRPr>
            </a:p>
          </p:txBody>
        </p:sp>
      </p:grpSp>
      <p:grpSp>
        <p:nvGrpSpPr>
          <p:cNvPr id="28" name="Group 27"/>
          <p:cNvGrpSpPr/>
          <p:nvPr/>
        </p:nvGrpSpPr>
        <p:grpSpPr>
          <a:xfrm>
            <a:off x="7723596" y="3837928"/>
            <a:ext cx="720080" cy="720080"/>
            <a:chOff x="541638" y="4941168"/>
            <a:chExt cx="720080" cy="720080"/>
          </a:xfrm>
          <a:solidFill>
            <a:srgbClr val="92D050"/>
          </a:solidFill>
        </p:grpSpPr>
        <p:sp>
          <p:nvSpPr>
            <p:cNvPr id="29" name="Teardrop 28"/>
            <p:cNvSpPr/>
            <p:nvPr/>
          </p:nvSpPr>
          <p:spPr bwMode="auto">
            <a:xfrm>
              <a:off x="541638" y="4941168"/>
              <a:ext cx="720080" cy="720080"/>
            </a:xfrm>
            <a:prstGeom prst="teardrop">
              <a:avLst/>
            </a:prstGeom>
            <a:gr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30" name="Rectangle 29"/>
            <p:cNvSpPr/>
            <p:nvPr/>
          </p:nvSpPr>
          <p:spPr bwMode="auto">
            <a:xfrm>
              <a:off x="899592" y="4950532"/>
              <a:ext cx="333431" cy="432048"/>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r>
                <a:rPr lang="en-GB" b="1" dirty="0" smtClean="0">
                  <a:solidFill>
                    <a:schemeClr val="bg1"/>
                  </a:solidFill>
                </a:rPr>
                <a:t>5</a:t>
              </a:r>
              <a:endParaRPr kumimoji="0" lang="en-GB" sz="2400" b="1" i="0" u="none" strike="noStrike" cap="none" normalizeH="0" baseline="0" dirty="0" smtClean="0">
                <a:ln>
                  <a:noFill/>
                </a:ln>
                <a:solidFill>
                  <a:schemeClr val="bg1"/>
                </a:solidFill>
                <a:effectLst/>
                <a:latin typeface="Times" charset="0"/>
              </a:endParaRPr>
            </a:p>
          </p:txBody>
        </p:sp>
      </p:grpSp>
    </p:spTree>
    <p:extLst>
      <p:ext uri="{BB962C8B-B14F-4D97-AF65-F5344CB8AC3E}">
        <p14:creationId xmlns:p14="http://schemas.microsoft.com/office/powerpoint/2010/main" val="1740706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25 E" pathEditMode="relative" ptsTypes="">
                                      <p:cBhvr>
                                        <p:cTn id="6" dur="2000" fill="hold"/>
                                        <p:tgtEl>
                                          <p:spTgt spid="25"/>
                                        </p:tgtEl>
                                        <p:attrNameLst>
                                          <p:attrName>ppt_x</p:attrName>
                                          <p:attrName>ppt_y</p:attrName>
                                        </p:attrNameLst>
                                      </p:cBhvr>
                                    </p:animMotion>
                                  </p:childTnLst>
                                </p:cTn>
                              </p:par>
                            </p:childTnLst>
                          </p:cTn>
                        </p:par>
                        <p:par>
                          <p:cTn id="7" fill="hold">
                            <p:stCondLst>
                              <p:cond delay="2000"/>
                            </p:stCondLst>
                            <p:childTnLst>
                              <p:par>
                                <p:cTn id="8" presetID="1" presetClass="exit" presetSubtype="0" fill="hold" nodeType="afterEffect">
                                  <p:stCondLst>
                                    <p:cond delay="0"/>
                                  </p:stCondLst>
                                  <p:childTnLst>
                                    <p:set>
                                      <p:cBhvr>
                                        <p:cTn id="9" dur="1" fill="hold">
                                          <p:stCondLst>
                                            <p:cond delay="0"/>
                                          </p:stCondLst>
                                        </p:cTn>
                                        <p:tgtEl>
                                          <p:spTgt spid="25"/>
                                        </p:tgtEl>
                                        <p:attrNameLst>
                                          <p:attrName>style.visibility</p:attrName>
                                        </p:attrNameLst>
                                      </p:cBhvr>
                                      <p:to>
                                        <p:strVal val="hidden"/>
                                      </p:to>
                                    </p:set>
                                  </p:childTnLst>
                                </p:cTn>
                              </p:par>
                              <p:par>
                                <p:cTn id="10" presetID="1"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140968"/>
            <a:ext cx="7934325" cy="336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GB" sz="1800" dirty="0"/>
              <a:t>Current implementation of BoD Service</a:t>
            </a:r>
            <a:endParaRPr lang="en-GB" dirty="0"/>
          </a:p>
        </p:txBody>
      </p:sp>
      <p:sp>
        <p:nvSpPr>
          <p:cNvPr id="4" name="Rectangle 3"/>
          <p:cNvSpPr/>
          <p:nvPr/>
        </p:nvSpPr>
        <p:spPr bwMode="auto">
          <a:xfrm>
            <a:off x="1835696" y="1628800"/>
            <a:ext cx="5184576" cy="129614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lang="en-GB" dirty="0" smtClean="0">
                <a:solidFill>
                  <a:schemeClr val="tx1"/>
                </a:solidFill>
                <a:latin typeface="Times" charset="0"/>
              </a:rPr>
              <a:t>A c</a:t>
            </a:r>
            <a:r>
              <a:rPr kumimoji="0" lang="en-GB" sz="2400" b="0" i="0" u="none" strike="noStrike" cap="none" normalizeH="0" baseline="0" dirty="0" smtClean="0">
                <a:ln>
                  <a:noFill/>
                </a:ln>
                <a:solidFill>
                  <a:schemeClr val="tx1"/>
                </a:solidFill>
                <a:effectLst/>
                <a:latin typeface="Times" charset="0"/>
              </a:rPr>
              <a:t>luster of 2 </a:t>
            </a:r>
            <a:r>
              <a:rPr kumimoji="0" lang="en-GB" sz="2400" b="0" i="0" u="none" strike="noStrike" cap="none" normalizeH="0" baseline="0" dirty="0" err="1" smtClean="0">
                <a:ln>
                  <a:noFill/>
                </a:ln>
                <a:solidFill>
                  <a:schemeClr val="tx1"/>
                </a:solidFill>
                <a:effectLst/>
                <a:latin typeface="Times" charset="0"/>
              </a:rPr>
              <a:t>JunOS</a:t>
            </a:r>
            <a:r>
              <a:rPr kumimoji="0" lang="en-GB" sz="2400" b="0" i="0" u="none" strike="noStrike" cap="none" normalizeH="0" baseline="0" dirty="0" smtClean="0">
                <a:ln>
                  <a:noFill/>
                </a:ln>
                <a:solidFill>
                  <a:schemeClr val="tx1"/>
                </a:solidFill>
                <a:effectLst/>
                <a:latin typeface="Times" charset="0"/>
              </a:rPr>
              <a:t> Space J1500 appliances pushes configuration changes to the Network Elements</a:t>
            </a:r>
            <a:r>
              <a:rPr kumimoji="0" lang="en-GB" sz="2400" b="0" i="0" u="none" strike="noStrike" cap="none" normalizeH="0" dirty="0" smtClean="0">
                <a:ln>
                  <a:noFill/>
                </a:ln>
                <a:solidFill>
                  <a:schemeClr val="tx1"/>
                </a:solidFill>
                <a:effectLst/>
                <a:latin typeface="Times" charset="0"/>
              </a:rPr>
              <a:t> </a:t>
            </a:r>
            <a:endParaRPr kumimoji="0" lang="en-GB" sz="2400" b="0" i="0" u="none" strike="noStrike" cap="none" normalizeH="0" baseline="0" dirty="0" smtClean="0">
              <a:ln>
                <a:noFill/>
              </a:ln>
              <a:solidFill>
                <a:schemeClr val="tx1"/>
              </a:solidFill>
              <a:effectLst/>
              <a:latin typeface="Times" charset="0"/>
            </a:endParaRPr>
          </a:p>
        </p:txBody>
      </p:sp>
      <p:sp>
        <p:nvSpPr>
          <p:cNvPr id="5" name="Right Arrow 4"/>
          <p:cNvSpPr/>
          <p:nvPr/>
        </p:nvSpPr>
        <p:spPr bwMode="auto">
          <a:xfrm rot="5400000">
            <a:off x="4283968" y="1268760"/>
            <a:ext cx="288032" cy="432048"/>
          </a:xfrm>
          <a:prstGeom prst="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1" name="Right Arrow 10"/>
          <p:cNvSpPr/>
          <p:nvPr/>
        </p:nvSpPr>
        <p:spPr bwMode="auto">
          <a:xfrm rot="7884355">
            <a:off x="1455583" y="3555160"/>
            <a:ext cx="1893285" cy="225177"/>
          </a:xfrm>
          <a:prstGeom prst="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5" name="Right Arrow 14"/>
          <p:cNvSpPr/>
          <p:nvPr/>
        </p:nvSpPr>
        <p:spPr bwMode="auto">
          <a:xfrm rot="3078823">
            <a:off x="5162508" y="3797449"/>
            <a:ext cx="2409491" cy="225177"/>
          </a:xfrm>
          <a:prstGeom prst="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Tree>
    <p:extLst>
      <p:ext uri="{BB962C8B-B14F-4D97-AF65-F5344CB8AC3E}">
        <p14:creationId xmlns:p14="http://schemas.microsoft.com/office/powerpoint/2010/main" val="20802021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140968"/>
            <a:ext cx="7934325" cy="336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GB" sz="1800" dirty="0"/>
              <a:t>Current implementation of BoD Service</a:t>
            </a:r>
            <a:endParaRPr lang="en-GB" dirty="0"/>
          </a:p>
        </p:txBody>
      </p:sp>
      <p:sp>
        <p:nvSpPr>
          <p:cNvPr id="4" name="Rectangle 3"/>
          <p:cNvSpPr/>
          <p:nvPr/>
        </p:nvSpPr>
        <p:spPr bwMode="auto">
          <a:xfrm>
            <a:off x="1835696" y="1628800"/>
            <a:ext cx="5184576" cy="129614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lang="en-GB" dirty="0" smtClean="0">
                <a:solidFill>
                  <a:schemeClr val="tx1"/>
                </a:solidFill>
                <a:latin typeface="Times" charset="0"/>
              </a:rPr>
              <a:t>A c</a:t>
            </a:r>
            <a:r>
              <a:rPr kumimoji="0" lang="en-GB" sz="2400" b="0" i="0" u="none" strike="noStrike" cap="none" normalizeH="0" baseline="0" dirty="0" smtClean="0">
                <a:ln>
                  <a:noFill/>
                </a:ln>
                <a:solidFill>
                  <a:schemeClr val="tx1"/>
                </a:solidFill>
                <a:effectLst/>
                <a:latin typeface="Times" charset="0"/>
              </a:rPr>
              <a:t>luster of 2 </a:t>
            </a:r>
            <a:r>
              <a:rPr kumimoji="0" lang="en-GB" sz="2400" b="0" i="0" u="none" strike="noStrike" cap="none" normalizeH="0" baseline="0" dirty="0" err="1" smtClean="0">
                <a:ln>
                  <a:noFill/>
                </a:ln>
                <a:solidFill>
                  <a:schemeClr val="tx1"/>
                </a:solidFill>
                <a:effectLst/>
                <a:latin typeface="Times" charset="0"/>
              </a:rPr>
              <a:t>JunOS</a:t>
            </a:r>
            <a:r>
              <a:rPr kumimoji="0" lang="en-GB" sz="2400" b="0" i="0" u="none" strike="noStrike" cap="none" normalizeH="0" baseline="0" dirty="0" smtClean="0">
                <a:ln>
                  <a:noFill/>
                </a:ln>
                <a:solidFill>
                  <a:schemeClr val="tx1"/>
                </a:solidFill>
                <a:effectLst/>
                <a:latin typeface="Times" charset="0"/>
              </a:rPr>
              <a:t> Space J1500 appliances pushes configuration changes to the Network Elements</a:t>
            </a:r>
            <a:r>
              <a:rPr kumimoji="0" lang="en-GB" sz="2400" b="0" i="0" u="none" strike="noStrike" cap="none" normalizeH="0" dirty="0" smtClean="0">
                <a:ln>
                  <a:noFill/>
                </a:ln>
                <a:solidFill>
                  <a:schemeClr val="tx1"/>
                </a:solidFill>
                <a:effectLst/>
                <a:latin typeface="Times" charset="0"/>
              </a:rPr>
              <a:t> </a:t>
            </a:r>
            <a:endParaRPr kumimoji="0" lang="en-GB" sz="2400" b="0" i="0" u="none" strike="noStrike" cap="none" normalizeH="0" baseline="0" dirty="0" smtClean="0">
              <a:ln>
                <a:noFill/>
              </a:ln>
              <a:solidFill>
                <a:schemeClr val="tx1"/>
              </a:solidFill>
              <a:effectLst/>
              <a:latin typeface="Times" charset="0"/>
            </a:endParaRPr>
          </a:p>
        </p:txBody>
      </p:sp>
      <p:sp>
        <p:nvSpPr>
          <p:cNvPr id="5" name="Right Arrow 4"/>
          <p:cNvSpPr/>
          <p:nvPr/>
        </p:nvSpPr>
        <p:spPr bwMode="auto">
          <a:xfrm rot="5400000">
            <a:off x="4283968" y="1268760"/>
            <a:ext cx="288032" cy="432048"/>
          </a:xfrm>
          <a:prstGeom prst="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1" name="Right Arrow 10"/>
          <p:cNvSpPr/>
          <p:nvPr/>
        </p:nvSpPr>
        <p:spPr bwMode="auto">
          <a:xfrm rot="7884355">
            <a:off x="1455583" y="3555160"/>
            <a:ext cx="1893285" cy="225177"/>
          </a:xfrm>
          <a:prstGeom prst="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5" name="Right Arrow 14"/>
          <p:cNvSpPr/>
          <p:nvPr/>
        </p:nvSpPr>
        <p:spPr bwMode="auto">
          <a:xfrm rot="3078823">
            <a:off x="5162508" y="3797449"/>
            <a:ext cx="2409491" cy="225177"/>
          </a:xfrm>
          <a:prstGeom prst="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9" name="Freeform 8"/>
          <p:cNvSpPr/>
          <p:nvPr/>
        </p:nvSpPr>
        <p:spPr bwMode="auto">
          <a:xfrm>
            <a:off x="645459" y="3577899"/>
            <a:ext cx="7797968" cy="2135601"/>
          </a:xfrm>
          <a:custGeom>
            <a:avLst/>
            <a:gdLst>
              <a:gd name="connsiteX0" fmla="*/ 0 w 7797968"/>
              <a:gd name="connsiteY0" fmla="*/ 330713 h 2135601"/>
              <a:gd name="connsiteX1" fmla="*/ 995082 w 7797968"/>
              <a:gd name="connsiteY1" fmla="*/ 1263042 h 2135601"/>
              <a:gd name="connsiteX2" fmla="*/ 2895600 w 7797968"/>
              <a:gd name="connsiteY2" fmla="*/ 2114689 h 2135601"/>
              <a:gd name="connsiteX3" fmla="*/ 4527176 w 7797968"/>
              <a:gd name="connsiteY3" fmla="*/ 357607 h 2135601"/>
              <a:gd name="connsiteX4" fmla="*/ 6624917 w 7797968"/>
              <a:gd name="connsiteY4" fmla="*/ 1774030 h 2135601"/>
              <a:gd name="connsiteX5" fmla="*/ 7637929 w 7797968"/>
              <a:gd name="connsiteY5" fmla="*/ 241066 h 2135601"/>
              <a:gd name="connsiteX6" fmla="*/ 7781365 w 7797968"/>
              <a:gd name="connsiteY6" fmla="*/ 25913 h 213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7968" h="2135601">
                <a:moveTo>
                  <a:pt x="0" y="330713"/>
                </a:moveTo>
                <a:cubicBezTo>
                  <a:pt x="256241" y="648213"/>
                  <a:pt x="512482" y="965713"/>
                  <a:pt x="995082" y="1263042"/>
                </a:cubicBezTo>
                <a:cubicBezTo>
                  <a:pt x="1477682" y="1560371"/>
                  <a:pt x="2306918" y="2265595"/>
                  <a:pt x="2895600" y="2114689"/>
                </a:cubicBezTo>
                <a:cubicBezTo>
                  <a:pt x="3484282" y="1963783"/>
                  <a:pt x="3905623" y="414384"/>
                  <a:pt x="4527176" y="357607"/>
                </a:cubicBezTo>
                <a:cubicBezTo>
                  <a:pt x="5148729" y="300830"/>
                  <a:pt x="6106458" y="1793453"/>
                  <a:pt x="6624917" y="1774030"/>
                </a:cubicBezTo>
                <a:cubicBezTo>
                  <a:pt x="7143376" y="1754607"/>
                  <a:pt x="7445188" y="532419"/>
                  <a:pt x="7637929" y="241066"/>
                </a:cubicBezTo>
                <a:cubicBezTo>
                  <a:pt x="7830670" y="-50287"/>
                  <a:pt x="7806017" y="-12187"/>
                  <a:pt x="7781365" y="25913"/>
                </a:cubicBezTo>
              </a:path>
            </a:pathLst>
          </a:custGeom>
          <a:noFill/>
          <a:ln w="381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rgbClr val="FF0000"/>
              </a:solidFill>
              <a:effectLst/>
              <a:latin typeface="Times" charset="0"/>
            </a:endParaRPr>
          </a:p>
        </p:txBody>
      </p:sp>
      <p:sp>
        <p:nvSpPr>
          <p:cNvPr id="10" name="Rounded Rectangle 9"/>
          <p:cNvSpPr/>
          <p:nvPr/>
        </p:nvSpPr>
        <p:spPr bwMode="auto">
          <a:xfrm>
            <a:off x="3275856" y="1988840"/>
            <a:ext cx="4176464" cy="1440160"/>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charset="0"/>
              </a:rPr>
              <a:t>An</a:t>
            </a:r>
            <a:r>
              <a:rPr kumimoji="0" lang="en-GB" sz="2400" b="0" i="0" u="none" strike="noStrike" cap="none" normalizeH="0" dirty="0" smtClean="0">
                <a:ln>
                  <a:noFill/>
                </a:ln>
                <a:solidFill>
                  <a:schemeClr val="tx1"/>
                </a:solidFill>
                <a:effectLst/>
                <a:latin typeface="Times" charset="0"/>
              </a:rPr>
              <a:t> L2circuit is configured in between two VLANs/Interfaces.</a:t>
            </a:r>
            <a:endParaRPr kumimoji="0" lang="en-GB" sz="2400" b="0" i="0" u="none" strike="noStrike" cap="none" normalizeH="0" baseline="0" dirty="0" smtClean="0">
              <a:ln>
                <a:noFill/>
              </a:ln>
              <a:solidFill>
                <a:schemeClr val="tx1"/>
              </a:solidFill>
              <a:effectLst/>
              <a:latin typeface="Times" charset="0"/>
            </a:endParaRPr>
          </a:p>
        </p:txBody>
      </p:sp>
      <p:sp>
        <p:nvSpPr>
          <p:cNvPr id="13" name="Down Arrow 12"/>
          <p:cNvSpPr/>
          <p:nvPr/>
        </p:nvSpPr>
        <p:spPr bwMode="auto">
          <a:xfrm rot="4173314">
            <a:off x="2309806" y="2703909"/>
            <a:ext cx="288032" cy="2570859"/>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6" name="Down Arrow 15"/>
          <p:cNvSpPr/>
          <p:nvPr/>
        </p:nvSpPr>
        <p:spPr bwMode="auto">
          <a:xfrm rot="18805243">
            <a:off x="7080741" y="3261033"/>
            <a:ext cx="288032" cy="1699696"/>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7" name="Down Arrow 16"/>
          <p:cNvSpPr/>
          <p:nvPr/>
        </p:nvSpPr>
        <p:spPr bwMode="auto">
          <a:xfrm rot="20449685">
            <a:off x="5198515" y="3464150"/>
            <a:ext cx="288032" cy="491523"/>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Tree>
    <p:extLst>
      <p:ext uri="{BB962C8B-B14F-4D97-AF65-F5344CB8AC3E}">
        <p14:creationId xmlns:p14="http://schemas.microsoft.com/office/powerpoint/2010/main" val="25113046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smtClean="0"/>
              <a:t>The role of the Technology Proxy</a:t>
            </a:r>
            <a:endParaRPr lang="en-GB" sz="2400" dirty="0"/>
          </a:p>
        </p:txBody>
      </p:sp>
      <p:sp>
        <p:nvSpPr>
          <p:cNvPr id="3" name="Rectangle 2"/>
          <p:cNvSpPr/>
          <p:nvPr/>
        </p:nvSpPr>
        <p:spPr bwMode="auto">
          <a:xfrm>
            <a:off x="395536" y="1484784"/>
            <a:ext cx="3384376" cy="201622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5988"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charset="0"/>
              </a:rPr>
              <a:t>The Technology</a:t>
            </a:r>
            <a:r>
              <a:rPr kumimoji="0" lang="en-GB" sz="2000" b="0" i="0" u="none" strike="noStrike" cap="none" normalizeH="0" dirty="0" smtClean="0">
                <a:ln>
                  <a:noFill/>
                </a:ln>
                <a:solidFill>
                  <a:schemeClr val="tx1"/>
                </a:solidFill>
                <a:effectLst/>
                <a:latin typeface="Times" charset="0"/>
              </a:rPr>
              <a:t> Proxy is responsible for communicating with our Operation Database, Cacti and for informing us via email should an issue be encountered.</a:t>
            </a:r>
            <a:endParaRPr kumimoji="0" lang="en-GB" sz="2000" b="0" i="0" u="none" strike="noStrike" cap="none" normalizeH="0" baseline="0" dirty="0" smtClean="0">
              <a:ln>
                <a:noFill/>
              </a:ln>
              <a:solidFill>
                <a:schemeClr val="tx1"/>
              </a:solidFill>
              <a:effectLst/>
              <a:latin typeface="Times" charset="0"/>
            </a:endParaRPr>
          </a:p>
        </p:txBody>
      </p:sp>
      <p:graphicFrame>
        <p:nvGraphicFramePr>
          <p:cNvPr id="4" name="Object 3"/>
          <p:cNvGraphicFramePr>
            <a:graphicFrameLocks noChangeAspect="1"/>
          </p:cNvGraphicFramePr>
          <p:nvPr>
            <p:extLst/>
          </p:nvPr>
        </p:nvGraphicFramePr>
        <p:xfrm>
          <a:off x="4427984" y="1628800"/>
          <a:ext cx="4457700" cy="1604962"/>
        </p:xfrm>
        <a:graphic>
          <a:graphicData uri="http://schemas.openxmlformats.org/presentationml/2006/ole">
            <mc:AlternateContent xmlns:mc="http://schemas.openxmlformats.org/markup-compatibility/2006">
              <mc:Choice xmlns:v="urn:schemas-microsoft-com:vml" Requires="v">
                <p:oleObj spid="_x0000_s2440" name="Visio" r:id="rId3" imgW="4457734" imgH="1605420" progId="Visio.Drawing.11">
                  <p:embed/>
                </p:oleObj>
              </mc:Choice>
              <mc:Fallback>
                <p:oleObj name="Visio" r:id="rId3" imgW="4457734" imgH="160542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1628800"/>
                        <a:ext cx="4457700" cy="1604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4"/>
          <p:cNvGraphicFramePr>
            <a:graphicFrameLocks noChangeAspect="1"/>
          </p:cNvGraphicFramePr>
          <p:nvPr>
            <p:extLst/>
          </p:nvPr>
        </p:nvGraphicFramePr>
        <p:xfrm>
          <a:off x="4493060" y="3573016"/>
          <a:ext cx="4399420" cy="2715022"/>
        </p:xfrm>
        <a:graphic>
          <a:graphicData uri="http://schemas.openxmlformats.org/presentationml/2006/ole">
            <mc:AlternateContent xmlns:mc="http://schemas.openxmlformats.org/markup-compatibility/2006">
              <mc:Choice xmlns:v="urn:schemas-microsoft-com:vml" Requires="v">
                <p:oleObj spid="_x0000_s2441" name="Visio" r:id="rId5" imgW="5800294" imgH="3579930" progId="Visio.Drawing.11">
                  <p:embed/>
                </p:oleObj>
              </mc:Choice>
              <mc:Fallback>
                <p:oleObj name="Visio" r:id="rId5" imgW="5800294" imgH="3579930"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3060" y="3573016"/>
                        <a:ext cx="4399420" cy="2715022"/>
                      </a:xfrm>
                      <a:prstGeom prst="rect">
                        <a:avLst/>
                      </a:prstGeom>
                      <a:noFill/>
                      <a:ln>
                        <a:noFill/>
                      </a:ln>
                      <a:effectLst/>
                    </p:spPr>
                  </p:pic>
                </p:oleObj>
              </mc:Fallback>
            </mc:AlternateContent>
          </a:graphicData>
        </a:graphic>
      </p:graphicFrame>
      <p:graphicFrame>
        <p:nvGraphicFramePr>
          <p:cNvPr id="6" name="Object 5"/>
          <p:cNvGraphicFramePr>
            <a:graphicFrameLocks noChangeAspect="1"/>
          </p:cNvGraphicFramePr>
          <p:nvPr>
            <p:extLst/>
          </p:nvPr>
        </p:nvGraphicFramePr>
        <p:xfrm>
          <a:off x="375538" y="4221088"/>
          <a:ext cx="3665538" cy="1878013"/>
        </p:xfrm>
        <a:graphic>
          <a:graphicData uri="http://schemas.openxmlformats.org/presentationml/2006/ole">
            <mc:AlternateContent xmlns:mc="http://schemas.openxmlformats.org/markup-compatibility/2006">
              <mc:Choice xmlns:v="urn:schemas-microsoft-com:vml" Requires="v">
                <p:oleObj spid="_x0000_s2442" name="Visio" r:id="rId7" imgW="3665704" imgH="1877850" progId="Visio.Drawing.11">
                  <p:embed/>
                </p:oleObj>
              </mc:Choice>
              <mc:Fallback>
                <p:oleObj name="Visio" r:id="rId7" imgW="3665704" imgH="1877850"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5538" y="4221088"/>
                        <a:ext cx="3665538" cy="187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Down Arrow 7"/>
          <p:cNvSpPr/>
          <p:nvPr/>
        </p:nvSpPr>
        <p:spPr bwMode="auto">
          <a:xfrm rot="16200000">
            <a:off x="3959932" y="2088012"/>
            <a:ext cx="288032" cy="504056"/>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9" name="Down Arrow 8"/>
          <p:cNvSpPr/>
          <p:nvPr/>
        </p:nvSpPr>
        <p:spPr bwMode="auto">
          <a:xfrm rot="17980936">
            <a:off x="4017605" y="3404089"/>
            <a:ext cx="288032" cy="594401"/>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1" name="Down Arrow 10"/>
          <p:cNvSpPr/>
          <p:nvPr/>
        </p:nvSpPr>
        <p:spPr bwMode="auto">
          <a:xfrm>
            <a:off x="1943708" y="3573016"/>
            <a:ext cx="288032" cy="576064"/>
          </a:xfrm>
          <a:prstGeom prst="downArrow">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Tree>
    <p:extLst>
      <p:ext uri="{BB962C8B-B14F-4D97-AF65-F5344CB8AC3E}">
        <p14:creationId xmlns:p14="http://schemas.microsoft.com/office/powerpoint/2010/main" val="1373366294"/>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5D342B61AA90142A8D5A114AFFAD389" ma:contentTypeVersion="1" ma:contentTypeDescription="Create a new document." ma:contentTypeScope="" ma:versionID="138dd77d572eb9aa87051d9216bdb443">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AA3960-760A-4B61-8C8B-DBF90F37C8C8}">
  <ds:schemaRefs>
    <ds:schemaRef ds:uri="http://purl.org/dc/elements/1.1/"/>
    <ds:schemaRef ds:uri="http://schemas.microsoft.com/office/infopath/2007/PartnerControls"/>
    <ds:schemaRef ds:uri="http://schemas.microsoft.com/office/2006/documentManagement/types"/>
    <ds:schemaRef ds:uri="http://schemas.microsoft.com/sharepoint/v3"/>
    <ds:schemaRef ds:uri="http://schemas.microsoft.com/office/2006/metadata/properties"/>
    <ds:schemaRef ds:uri="http://www.w3.org/XML/1998/namespace"/>
    <ds:schemaRef ds:uri="http://schemas.openxmlformats.org/package/2006/metadata/core-properties"/>
    <ds:schemaRef ds:uri="http://purl.org/dc/dcmitype/"/>
    <ds:schemaRef ds:uri="http://purl.org/dc/terms/"/>
  </ds:schemaRefs>
</ds:datastoreItem>
</file>

<file path=customXml/itemProps2.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3.xml><?xml version="1.0" encoding="utf-8"?>
<ds:datastoreItem xmlns:ds="http://schemas.openxmlformats.org/officeDocument/2006/customXml" ds:itemID="{FF8F0BB2-8848-4E68-80B0-B0624BDBD5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16820</TotalTime>
  <Words>1993</Words>
  <Application>Microsoft Office PowerPoint</Application>
  <PresentationFormat>On-screen Show (4:3)</PresentationFormat>
  <Paragraphs>199</Paragraphs>
  <Slides>22</Slides>
  <Notes>10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9" baseType="lpstr">
      <vt:lpstr>Arial</vt:lpstr>
      <vt:lpstr>Calibri</vt:lpstr>
      <vt:lpstr>Calibri Light</vt:lpstr>
      <vt:lpstr>Times</vt:lpstr>
      <vt:lpstr>Verdana</vt:lpstr>
      <vt:lpstr>GEANT Association</vt:lpstr>
      <vt:lpstr>Visio</vt:lpstr>
      <vt:lpstr>PowerPoint Presentation</vt:lpstr>
      <vt:lpstr>Agenda</vt:lpstr>
      <vt:lpstr>Current implementation of BoD Service</vt:lpstr>
      <vt:lpstr>Current implementation of BoD Service</vt:lpstr>
      <vt:lpstr>Current implementation of BoD Service</vt:lpstr>
      <vt:lpstr>Current implementation of BoD Service</vt:lpstr>
      <vt:lpstr>Current implementation of BoD Service</vt:lpstr>
      <vt:lpstr>Current implementation of BoD Service</vt:lpstr>
      <vt:lpstr>The role of the Technology Proxy</vt:lpstr>
      <vt:lpstr>PowerPoint Presentation</vt:lpstr>
      <vt:lpstr>The DynPaC Framework</vt:lpstr>
      <vt:lpstr>The DynPaC Framework</vt:lpstr>
      <vt:lpstr>The DynPaC Framework</vt:lpstr>
      <vt:lpstr>PowerPoint Presentation</vt:lpstr>
      <vt:lpstr>PowerPoint Presentation</vt:lpstr>
      <vt:lpstr>PowerPoint Presentation</vt:lpstr>
      <vt:lpstr>The DynPaC Framework</vt:lpstr>
      <vt:lpstr>The DynPaC Framework:  GUI</vt:lpstr>
      <vt:lpstr>SDN based BoD Architecture</vt:lpstr>
      <vt:lpstr>SDN based BoD Architecture</vt:lpstr>
      <vt:lpstr>Work in Progress</vt:lpstr>
      <vt:lpstr>PowerPoint Presentation</vt:lpstr>
    </vt:vector>
  </TitlesOfParts>
  <Company>DANTE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lastModifiedBy>Mian Usman</cp:lastModifiedBy>
  <cp:revision>146</cp:revision>
  <cp:lastPrinted>2015-05-01T10:30:08Z</cp:lastPrinted>
  <dcterms:created xsi:type="dcterms:W3CDTF">2015-04-29T14:13:57Z</dcterms:created>
  <dcterms:modified xsi:type="dcterms:W3CDTF">2015-10-29T08:34:37Z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0x01010015D342B61AA90142A8D5A114AFFAD389</vt:lpwstr>
  </property>
</Properties>
</file>