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sldIdLst>
    <p:sldId id="256" r:id="rId2"/>
    <p:sldId id="258" r:id="rId3"/>
    <p:sldId id="284" r:id="rId4"/>
    <p:sldId id="260" r:id="rId5"/>
    <p:sldId id="275" r:id="rId6"/>
    <p:sldId id="263" r:id="rId7"/>
    <p:sldId id="264" r:id="rId8"/>
    <p:sldId id="265" r:id="rId9"/>
    <p:sldId id="261" r:id="rId10"/>
    <p:sldId id="266" r:id="rId11"/>
    <p:sldId id="269" r:id="rId12"/>
    <p:sldId id="262" r:id="rId13"/>
    <p:sldId id="267" r:id="rId14"/>
    <p:sldId id="270" r:id="rId15"/>
    <p:sldId id="293" r:id="rId16"/>
    <p:sldId id="273" r:id="rId17"/>
    <p:sldId id="271" r:id="rId18"/>
    <p:sldId id="285" r:id="rId19"/>
    <p:sldId id="286" r:id="rId20"/>
    <p:sldId id="287" r:id="rId21"/>
    <p:sldId id="288" r:id="rId22"/>
    <p:sldId id="289" r:id="rId23"/>
    <p:sldId id="290" r:id="rId24"/>
    <p:sldId id="291" r:id="rId25"/>
    <p:sldId id="292" r:id="rId26"/>
    <p:sldId id="257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9" d="100"/>
          <a:sy n="89" d="100"/>
        </p:scale>
        <p:origin x="418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FA2515-F336-4BE3-8ED7-1CE9C9AE31BE}" type="datetimeFigureOut">
              <a:rPr lang="en-GB" smtClean="0"/>
              <a:t>26/10/2015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373CBC-1619-4C9E-AB4F-2607AB2749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13659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373CBC-1619-4C9E-AB4F-2607AB2749E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81096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79"/>
          <a:stretch/>
        </p:blipFill>
        <p:spPr>
          <a:xfrm>
            <a:off x="-59267" y="2128672"/>
            <a:ext cx="12310533" cy="4729328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85559" y="272717"/>
            <a:ext cx="12031580" cy="11951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11184" y="633663"/>
            <a:ext cx="2091451" cy="1114928"/>
          </a:xfrm>
          <a:prstGeom prst="rect">
            <a:avLst/>
          </a:prstGeom>
        </p:spPr>
      </p:pic>
      <p:sp>
        <p:nvSpPr>
          <p:cNvPr id="1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930192" y="2448122"/>
            <a:ext cx="5096933" cy="375289"/>
          </a:xfrm>
        </p:spPr>
        <p:txBody>
          <a:bodyPr/>
          <a:lstStyle>
            <a:lvl1pPr marL="0" indent="0">
              <a:buNone/>
              <a:defRPr b="1" baseline="0"/>
            </a:lvl1pPr>
          </a:lstStyle>
          <a:p>
            <a:pPr lvl="0"/>
            <a:r>
              <a:rPr lang="en-US" dirty="0" smtClean="0"/>
              <a:t>Presenter</a:t>
            </a:r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930191" y="4552755"/>
            <a:ext cx="5003271" cy="43634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Event, Location</a:t>
            </a:r>
            <a:endParaRPr lang="en-GB" dirty="0"/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930192" y="1830668"/>
            <a:ext cx="5012795" cy="503459"/>
          </a:xfrm>
        </p:spPr>
        <p:txBody>
          <a:bodyPr>
            <a:normAutofit/>
          </a:bodyPr>
          <a:lstStyle>
            <a:lvl1pPr marL="0" indent="0">
              <a:buNone/>
              <a:defRPr sz="2600"/>
            </a:lvl1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930192" y="1331495"/>
            <a:ext cx="5012795" cy="473243"/>
          </a:xfrm>
        </p:spPr>
        <p:txBody>
          <a:bodyPr>
            <a:noAutofit/>
          </a:bodyPr>
          <a:lstStyle>
            <a:lvl1pPr marL="0" indent="0">
              <a:buNone/>
              <a:defRPr sz="3200" b="1"/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21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930191" y="4921725"/>
            <a:ext cx="5003271" cy="42831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Date</a:t>
            </a:r>
            <a:endParaRPr lang="en-GB" dirty="0"/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930192" y="2821102"/>
            <a:ext cx="5096933" cy="347215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Project, GÉANT Project (if applicable)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930191" y="3166007"/>
            <a:ext cx="6706556" cy="347215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 Home Organisation, Organisation Name (if applicable)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1115093" y="3682168"/>
            <a:ext cx="914400" cy="190399"/>
          </a:xfrm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pPr lvl="0"/>
            <a:r>
              <a:rPr lang="en-US" dirty="0" smtClean="0"/>
              <a:t>Logo (optional)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11612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1716838"/>
            <a:ext cx="6172200" cy="4144217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716837"/>
            <a:ext cx="4314825" cy="4152155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5647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22883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yle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E5D2BA7B-4B4F-439A-A534-A346550833D0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489285" y="304801"/>
            <a:ext cx="55533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003F5D"/>
                </a:solidFill>
              </a:rPr>
              <a:t>Style</a:t>
            </a:r>
            <a:r>
              <a:rPr lang="en-GB" sz="2400" b="1" baseline="0" dirty="0" smtClean="0">
                <a:solidFill>
                  <a:srgbClr val="003F5D"/>
                </a:solidFill>
              </a:rPr>
              <a:t> Guide</a:t>
            </a:r>
          </a:p>
          <a:p>
            <a:r>
              <a:rPr lang="en-GB" sz="2400" baseline="0" dirty="0" smtClean="0">
                <a:solidFill>
                  <a:srgbClr val="ED1556"/>
                </a:solidFill>
              </a:rPr>
              <a:t>A Guide to Using the New GÉANT Template</a:t>
            </a:r>
            <a:endParaRPr lang="en-GB" sz="2400" dirty="0">
              <a:solidFill>
                <a:srgbClr val="ED155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85273" y="1331500"/>
            <a:ext cx="10476539" cy="5838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44" indent="-285744">
              <a:buFont typeface="Arial" panose="020B0604020202020204" pitchFamily="34" charset="0"/>
              <a:buChar char="•"/>
            </a:pPr>
            <a:r>
              <a:rPr lang="en-GB" sz="1867" dirty="0" smtClean="0">
                <a:solidFill>
                  <a:srgbClr val="003F5D"/>
                </a:solidFill>
              </a:rPr>
              <a:t>This template is a dual purpose template for use both to</a:t>
            </a:r>
            <a:r>
              <a:rPr lang="en-GB" sz="1867" baseline="0" dirty="0" smtClean="0">
                <a:solidFill>
                  <a:srgbClr val="003F5D"/>
                </a:solidFill>
              </a:rPr>
              <a:t> present information on behalf of the GÉANT Project (GN4-1) and for the organisation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GB" sz="1867" baseline="0" dirty="0" smtClean="0">
                <a:solidFill>
                  <a:srgbClr val="003F5D"/>
                </a:solidFill>
              </a:rPr>
              <a:t>Because of this there are two end slide versions: </a:t>
            </a:r>
          </a:p>
          <a:p>
            <a:pPr marL="742932" lvl="1" indent="-285744">
              <a:buFont typeface="Arial" panose="020B0604020202020204" pitchFamily="34" charset="0"/>
              <a:buChar char="•"/>
            </a:pPr>
            <a:r>
              <a:rPr lang="en-GB" sz="1867" baseline="0" dirty="0" smtClean="0">
                <a:solidFill>
                  <a:srgbClr val="003F5D"/>
                </a:solidFill>
              </a:rPr>
              <a:t>One for Project (GN4-1) presentations which includes EU logo, copyright, and funding statement</a:t>
            </a:r>
          </a:p>
          <a:p>
            <a:pPr marL="742932" lvl="1" indent="-285744">
              <a:buFont typeface="Arial" panose="020B0604020202020204" pitchFamily="34" charset="0"/>
              <a:buChar char="•"/>
            </a:pPr>
            <a:r>
              <a:rPr lang="en-GB" sz="1867" baseline="0" dirty="0" smtClean="0">
                <a:solidFill>
                  <a:srgbClr val="003F5D"/>
                </a:solidFill>
              </a:rPr>
              <a:t>One for when presenting on behalf of the organisation</a:t>
            </a:r>
          </a:p>
          <a:p>
            <a:pPr marL="285744" marR="0" lvl="0" indent="-285744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867" b="1" baseline="0" dirty="0" smtClean="0">
                <a:solidFill>
                  <a:srgbClr val="003F5D"/>
                </a:solidFill>
              </a:rPr>
              <a:t>All slide packs MUST include the correct end slide. </a:t>
            </a:r>
            <a:r>
              <a:rPr lang="en-GB" sz="1867" b="0" baseline="0" dirty="0" smtClean="0">
                <a:solidFill>
                  <a:srgbClr val="003F5D"/>
                </a:solidFill>
              </a:rPr>
              <a:t>(This slide need not be shown during the presentation but must be included in any electronic or hard copies distributed/submitted)</a:t>
            </a:r>
          </a:p>
          <a:p>
            <a:pPr marL="742932" marR="0" lvl="1" indent="-285744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867" baseline="0" dirty="0" smtClean="0">
                <a:solidFill>
                  <a:srgbClr val="003F5D"/>
                </a:solidFill>
              </a:rPr>
              <a:t>Project participants must use the GN4-1 version with the EU funding statement.  This is a requirement of the EU funding agreement</a:t>
            </a:r>
          </a:p>
          <a:p>
            <a:pPr marL="742932" marR="0" lvl="1" indent="-285744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867" baseline="0" dirty="0" smtClean="0">
                <a:solidFill>
                  <a:srgbClr val="003F5D"/>
                </a:solidFill>
              </a:rPr>
              <a:t>Staff from the GÉANT offices should ensure the correct end slide is used. If in doubt contact your line manager/activity leader for clarification on which version to use</a:t>
            </a:r>
          </a:p>
          <a:p>
            <a:pPr marL="285744" marR="0" lvl="0" indent="-285744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1867" baseline="0" dirty="0" smtClean="0">
              <a:solidFill>
                <a:srgbClr val="003F5D"/>
              </a:solidFill>
            </a:endParaRPr>
          </a:p>
          <a:p>
            <a:pPr marL="285744" marR="0" lvl="0" indent="-285744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867" baseline="0" dirty="0" smtClean="0">
                <a:solidFill>
                  <a:srgbClr val="003F5D"/>
                </a:solidFill>
              </a:rPr>
              <a:t>The title slide has space for the speaker’s own role in their organisation, organisation name and an optional organisation logo which should be no larger than the main GÉANT logo 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GB" sz="1867" baseline="0" dirty="0" smtClean="0">
                <a:solidFill>
                  <a:srgbClr val="003F5D"/>
                </a:solidFill>
              </a:rPr>
              <a:t>Font is Calibri and will auto-size. Avoid using a font size less than 18pt.  Main font colour is Teal, </a:t>
            </a:r>
            <a:r>
              <a:rPr lang="en-GB" sz="1867" baseline="0" dirty="0" smtClean="0">
                <a:solidFill>
                  <a:srgbClr val="ED1556"/>
                </a:solidFill>
              </a:rPr>
              <a:t>Subtitle colour is Crimson and should be used sparingly. </a:t>
            </a:r>
            <a:r>
              <a:rPr lang="en-GB" sz="1867" baseline="0" dirty="0" smtClean="0">
                <a:solidFill>
                  <a:srgbClr val="003F5D"/>
                </a:solidFill>
              </a:rPr>
              <a:t>If the colours are not shown in PowerPoint use the </a:t>
            </a:r>
            <a:r>
              <a:rPr lang="en-GB" sz="1867" baseline="0" dirty="0" err="1" smtClean="0">
                <a:solidFill>
                  <a:srgbClr val="003F5D"/>
                </a:solidFill>
              </a:rPr>
              <a:t>eyedrop</a:t>
            </a:r>
            <a:r>
              <a:rPr lang="en-GB" sz="1867" baseline="0" dirty="0" smtClean="0">
                <a:solidFill>
                  <a:srgbClr val="003F5D"/>
                </a:solidFill>
              </a:rPr>
              <a:t> colour picker to select the correct colour from these samples</a:t>
            </a:r>
            <a:endParaRPr lang="en-GB" sz="1867" baseline="0" dirty="0" smtClean="0">
              <a:solidFill>
                <a:srgbClr val="ED1556"/>
              </a:solidFill>
            </a:endParaRPr>
          </a:p>
          <a:p>
            <a:pPr marL="285744" indent="-285744">
              <a:buFont typeface="Arial" panose="020B0604020202020204" pitchFamily="34" charset="0"/>
              <a:buChar char="•"/>
            </a:pPr>
            <a:endParaRPr lang="en-GB" sz="1867" baseline="0" dirty="0" smtClean="0">
              <a:solidFill>
                <a:srgbClr val="ED1556"/>
              </a:solidFill>
            </a:endParaRPr>
          </a:p>
          <a:p>
            <a:pPr marL="285744" indent="-285744">
              <a:buFont typeface="Arial" panose="020B0604020202020204" pitchFamily="34" charset="0"/>
              <a:buChar char="•"/>
            </a:pPr>
            <a:endParaRPr lang="en-GB" sz="1867" baseline="0" dirty="0" smtClean="0">
              <a:solidFill>
                <a:srgbClr val="003F5D"/>
              </a:solidFill>
            </a:endParaRPr>
          </a:p>
          <a:p>
            <a:pPr marL="457189" lvl="1" indent="0">
              <a:buFont typeface="Arial" panose="020B0604020202020204" pitchFamily="34" charset="0"/>
              <a:buNone/>
            </a:pPr>
            <a:r>
              <a:rPr lang="en-GB" sz="1867" baseline="0" dirty="0" smtClean="0">
                <a:solidFill>
                  <a:srgbClr val="003F5D"/>
                </a:solidFill>
              </a:rPr>
              <a:t> </a:t>
            </a:r>
          </a:p>
        </p:txBody>
      </p:sp>
      <p:sp>
        <p:nvSpPr>
          <p:cNvPr id="9" name="Oval 8"/>
          <p:cNvSpPr/>
          <p:nvPr/>
        </p:nvSpPr>
        <p:spPr>
          <a:xfrm>
            <a:off x="11140252" y="5632575"/>
            <a:ext cx="662581" cy="643095"/>
          </a:xfrm>
          <a:prstGeom prst="ellipse">
            <a:avLst/>
          </a:prstGeom>
          <a:solidFill>
            <a:srgbClr val="003F5D"/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  <p:sp>
        <p:nvSpPr>
          <p:cNvPr id="10" name="Oval 9"/>
          <p:cNvSpPr/>
          <p:nvPr/>
        </p:nvSpPr>
        <p:spPr>
          <a:xfrm>
            <a:off x="11140252" y="4782803"/>
            <a:ext cx="662581" cy="643095"/>
          </a:xfrm>
          <a:prstGeom prst="ellipse">
            <a:avLst/>
          </a:prstGeom>
          <a:solidFill>
            <a:srgbClr val="EC0E51"/>
          </a:solidFill>
          <a:ln>
            <a:solidFill>
              <a:srgbClr val="ED15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</p:spTree>
    <p:extLst>
      <p:ext uri="{BB962C8B-B14F-4D97-AF65-F5344CB8AC3E}">
        <p14:creationId xmlns:p14="http://schemas.microsoft.com/office/powerpoint/2010/main" val="35475851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 Slide for GN4 related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 dirty="0"/>
          </a:p>
        </p:txBody>
      </p:sp>
      <p:sp>
        <p:nvSpPr>
          <p:cNvPr id="14" name="Title 3"/>
          <p:cNvSpPr txBox="1">
            <a:spLocks/>
          </p:cNvSpPr>
          <p:nvPr/>
        </p:nvSpPr>
        <p:spPr>
          <a:xfrm>
            <a:off x="0" y="2970259"/>
            <a:ext cx="12192000" cy="589228"/>
          </a:xfrm>
          <a:prstGeom prst="rect">
            <a:avLst/>
          </a:prstGeom>
        </p:spPr>
        <p:txBody>
          <a:bodyPr vert="horz" lIns="68580" tIns="34291" rIns="68580" bIns="34291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2100" b="0" dirty="0">
                <a:solidFill>
                  <a:schemeClr val="bg1"/>
                </a:solidFill>
              </a:rPr>
              <a:t>Thank </a:t>
            </a:r>
            <a:r>
              <a:rPr lang="en-GB" sz="2100" b="0" dirty="0" smtClean="0">
                <a:solidFill>
                  <a:schemeClr val="bg1"/>
                </a:solidFill>
              </a:rPr>
              <a:t>you</a:t>
            </a:r>
            <a:endParaRPr lang="en-GB" sz="2100" b="0" dirty="0">
              <a:solidFill>
                <a:schemeClr val="bg1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3294576" y="997227"/>
            <a:ext cx="5602848" cy="3984691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  <p:grpSp>
        <p:nvGrpSpPr>
          <p:cNvPr id="29" name="Group 28"/>
          <p:cNvGrpSpPr/>
          <p:nvPr/>
        </p:nvGrpSpPr>
        <p:grpSpPr>
          <a:xfrm>
            <a:off x="4018845" y="4773548"/>
            <a:ext cx="4154312" cy="1167623"/>
            <a:chOff x="4003396" y="4773547"/>
            <a:chExt cx="4154312" cy="1167623"/>
          </a:xfrm>
        </p:grpSpPr>
        <p:sp>
          <p:nvSpPr>
            <p:cNvPr id="21" name="TextBox 20"/>
            <p:cNvSpPr txBox="1"/>
            <p:nvPr userDrawn="1"/>
          </p:nvSpPr>
          <p:spPr>
            <a:xfrm>
              <a:off x="4003396" y="5294839"/>
              <a:ext cx="415431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200" dirty="0" smtClean="0">
                  <a:solidFill>
                    <a:schemeClr val="bg1"/>
                  </a:solidFill>
                </a:rPr>
                <a:t>Networks </a:t>
              </a:r>
              <a:r>
                <a:rPr lang="en-GB" sz="1200" baseline="0" dirty="0" smtClean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200" b="0" i="0" dirty="0" smtClean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1200" i="0" baseline="0" dirty="0" smtClean="0">
                  <a:solidFill>
                    <a:schemeClr val="bg1"/>
                  </a:solidFill>
                </a:rPr>
                <a:t> </a:t>
              </a:r>
              <a:endParaRPr lang="en-GB" sz="1200" i="0" dirty="0">
                <a:solidFill>
                  <a:schemeClr val="bg1"/>
                </a:solidFill>
              </a:endParaRPr>
            </a:p>
          </p:txBody>
        </p:sp>
        <p:pic>
          <p:nvPicPr>
            <p:cNvPr id="28" name="Picture 27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4773547"/>
              <a:ext cx="1219200" cy="529760"/>
            </a:xfrm>
            <a:prstGeom prst="rect">
              <a:avLst/>
            </a:prstGeom>
          </p:spPr>
        </p:pic>
      </p:grpSp>
      <p:sp>
        <p:nvSpPr>
          <p:cNvPr id="30" name="TextBox 29"/>
          <p:cNvSpPr txBox="1"/>
          <p:nvPr/>
        </p:nvSpPr>
        <p:spPr>
          <a:xfrm>
            <a:off x="2118282" y="6201843"/>
            <a:ext cx="77861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8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GEANT Limited on behalf of the GN4 Phase 1 project (GN4-1).</a:t>
            </a:r>
          </a:p>
          <a:p>
            <a:pPr algn="l"/>
            <a:r>
              <a:rPr lang="en-GB" sz="8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research leading to these results has received funding from the European Union’s Horizon 2020 research and innovation programme under Grant Agreement No. 691567 (GN4-1).</a:t>
            </a:r>
            <a:endParaRPr lang="en-GB" sz="800" dirty="0">
              <a:solidFill>
                <a:schemeClr val="bg1"/>
              </a:solidFill>
            </a:endParaRP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9745" y="6190066"/>
            <a:ext cx="578233" cy="392885"/>
          </a:xfrm>
          <a:prstGeom prst="rect">
            <a:avLst/>
          </a:prstGeom>
        </p:spPr>
      </p:pic>
      <p:sp>
        <p:nvSpPr>
          <p:cNvPr id="1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3565358" y="4090834"/>
            <a:ext cx="5061285" cy="350836"/>
          </a:xfrm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3594100" y="3559176"/>
            <a:ext cx="5003800" cy="428625"/>
          </a:xfrm>
        </p:spPr>
        <p:txBody>
          <a:bodyPr>
            <a:noAutofit/>
          </a:bodyPr>
          <a:lstStyle>
            <a:lvl1pPr marL="0" indent="0" algn="ctr">
              <a:buNone/>
              <a:defRPr sz="21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455084" y="321733"/>
            <a:ext cx="11347749" cy="4456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This end slide to be used for all GN4-1 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8956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 Slide for non project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0" y="-7"/>
            <a:ext cx="12192000" cy="68580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 dirty="0"/>
          </a:p>
        </p:txBody>
      </p:sp>
      <p:sp>
        <p:nvSpPr>
          <p:cNvPr id="12" name="Rectangle 11"/>
          <p:cNvSpPr/>
          <p:nvPr/>
        </p:nvSpPr>
        <p:spPr>
          <a:xfrm>
            <a:off x="0" y="857251"/>
            <a:ext cx="12192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  <p:sp>
        <p:nvSpPr>
          <p:cNvPr id="14" name="Title 3"/>
          <p:cNvSpPr txBox="1">
            <a:spLocks/>
          </p:cNvSpPr>
          <p:nvPr/>
        </p:nvSpPr>
        <p:spPr>
          <a:xfrm>
            <a:off x="0" y="2970259"/>
            <a:ext cx="12192000" cy="589228"/>
          </a:xfrm>
          <a:prstGeom prst="rect">
            <a:avLst/>
          </a:prstGeom>
        </p:spPr>
        <p:txBody>
          <a:bodyPr vert="horz" lIns="68580" tIns="34291" rIns="68580" bIns="34291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2100" b="0" dirty="0">
                <a:solidFill>
                  <a:schemeClr val="bg1"/>
                </a:solidFill>
              </a:rPr>
              <a:t>Thank </a:t>
            </a:r>
            <a:r>
              <a:rPr lang="en-GB" sz="2100" b="0" dirty="0" smtClean="0">
                <a:solidFill>
                  <a:schemeClr val="bg1"/>
                </a:solidFill>
              </a:rPr>
              <a:t>you</a:t>
            </a:r>
            <a:endParaRPr lang="en-GB" sz="2100" b="0" dirty="0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294576" y="1024187"/>
            <a:ext cx="5602848" cy="3984691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1"/>
          </a:p>
        </p:txBody>
      </p:sp>
      <p:grpSp>
        <p:nvGrpSpPr>
          <p:cNvPr id="4" name="Group 3"/>
          <p:cNvGrpSpPr/>
          <p:nvPr/>
        </p:nvGrpSpPr>
        <p:grpSpPr>
          <a:xfrm>
            <a:off x="4018844" y="5126472"/>
            <a:ext cx="4154312" cy="1167623"/>
            <a:chOff x="4003396" y="5126471"/>
            <a:chExt cx="4154312" cy="1167623"/>
          </a:xfrm>
        </p:grpSpPr>
        <p:sp>
          <p:nvSpPr>
            <p:cNvPr id="18" name="TextBox 17"/>
            <p:cNvSpPr txBox="1"/>
            <p:nvPr userDrawn="1"/>
          </p:nvSpPr>
          <p:spPr>
            <a:xfrm>
              <a:off x="4003396" y="5647763"/>
              <a:ext cx="415431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200" dirty="0" smtClean="0">
                  <a:solidFill>
                    <a:schemeClr val="bg1"/>
                  </a:solidFill>
                </a:rPr>
                <a:t>Networks </a:t>
              </a:r>
              <a:r>
                <a:rPr lang="en-GB" sz="1200" baseline="0" dirty="0" smtClean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200" b="0" i="0" dirty="0" smtClean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1200" i="0" baseline="0" dirty="0" smtClean="0">
                  <a:solidFill>
                    <a:schemeClr val="bg1"/>
                  </a:solidFill>
                </a:rPr>
                <a:t> </a:t>
              </a:r>
              <a:endParaRPr lang="en-GB" sz="1200" i="0" dirty="0">
                <a:solidFill>
                  <a:schemeClr val="bg1"/>
                </a:solidFill>
              </a:endParaRPr>
            </a:p>
          </p:txBody>
        </p:sp>
        <p:pic>
          <p:nvPicPr>
            <p:cNvPr id="19" name="Picture 18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5126471"/>
              <a:ext cx="1219200" cy="529760"/>
            </a:xfrm>
            <a:prstGeom prst="rect">
              <a:avLst/>
            </a:prstGeom>
          </p:spPr>
        </p:pic>
      </p:grpSp>
      <p:sp>
        <p:nvSpPr>
          <p:cNvPr id="11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3565359" y="4218058"/>
            <a:ext cx="5061285" cy="350836"/>
          </a:xfrm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16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3594100" y="3559176"/>
            <a:ext cx="5003800" cy="428625"/>
          </a:xfrm>
        </p:spPr>
        <p:txBody>
          <a:bodyPr>
            <a:noAutofit/>
          </a:bodyPr>
          <a:lstStyle>
            <a:lvl1pPr marL="0" indent="0" algn="ctr">
              <a:buNone/>
              <a:defRPr sz="21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455084" y="321733"/>
            <a:ext cx="11347749" cy="4456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This end slide to be used for all GÉANT Organisation 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87653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3523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E5D2BA7B-4B4F-439A-A534-A346550833D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5647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9350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5625"/>
            <a:ext cx="5562600" cy="4351339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3591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2605" y="1681163"/>
            <a:ext cx="5514975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2601" y="2489206"/>
            <a:ext cx="5553075" cy="37004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3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455647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82755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6:33 Text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4501" y="1524004"/>
            <a:ext cx="7864123" cy="4652963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E5D2BA7B-4B4F-439A-A534-A346550833D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5647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8319911" y="1532467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8602125" y="1532466"/>
            <a:ext cx="3" cy="4682067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5211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455647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73662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p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5647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2" name="Rectangle 1"/>
          <p:cNvSpPr/>
          <p:nvPr/>
        </p:nvSpPr>
        <p:spPr>
          <a:xfrm>
            <a:off x="0" y="1676401"/>
            <a:ext cx="12192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70573" y="4083051"/>
            <a:ext cx="11208083" cy="218139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358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5647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0" y="3858127"/>
            <a:ext cx="12192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48287" y="1524585"/>
            <a:ext cx="11315924" cy="210093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0060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651519"/>
            <a:ext cx="6172200" cy="4209532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642188"/>
            <a:ext cx="4314825" cy="4226800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5647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11053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66935" y="203200"/>
            <a:ext cx="9040688" cy="9277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</a:t>
            </a:r>
            <a:br>
              <a:rPr lang="en-US" dirty="0" smtClean="0"/>
            </a:br>
            <a:r>
              <a:rPr lang="en-US" dirty="0" smtClean="0"/>
              <a:t>subtitle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4503" y="1524004"/>
            <a:ext cx="10909300" cy="4652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61812" y="6406021"/>
            <a:ext cx="741021" cy="2748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D2BA7B-4B4F-439A-A534-A346550833D0}" type="slidenum">
              <a:rPr lang="en-GB" smtClean="0"/>
              <a:t>‹#›</a:t>
            </a:fld>
            <a:endParaRPr lang="en-GB"/>
          </a:p>
        </p:txBody>
      </p:sp>
      <p:cxnSp>
        <p:nvCxnSpPr>
          <p:cNvPr id="13" name="Straight Connector 12"/>
          <p:cNvCxnSpPr/>
          <p:nvPr/>
        </p:nvCxnSpPr>
        <p:spPr>
          <a:xfrm>
            <a:off x="569169" y="6413247"/>
            <a:ext cx="11150083" cy="0"/>
          </a:xfrm>
          <a:prstGeom prst="line">
            <a:avLst/>
          </a:prstGeom>
          <a:ln w="12700" cap="rnd">
            <a:solidFill>
              <a:srgbClr val="ED15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74132" y="6457891"/>
            <a:ext cx="4154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dirty="0" smtClean="0">
                <a:solidFill>
                  <a:srgbClr val="003F5E"/>
                </a:solidFill>
              </a:rPr>
              <a:t>Networks </a:t>
            </a:r>
            <a:r>
              <a:rPr lang="en-GB" sz="1000" baseline="0" dirty="0" smtClean="0">
                <a:solidFill>
                  <a:srgbClr val="003F5E"/>
                </a:solidFill>
              </a:rPr>
              <a:t>∙ Services ∙ People           </a:t>
            </a:r>
            <a:r>
              <a:rPr lang="en-GB" sz="1000" b="0" i="1" dirty="0" smtClean="0">
                <a:solidFill>
                  <a:srgbClr val="004361"/>
                </a:solidFill>
              </a:rPr>
              <a:t>www.geant.org</a:t>
            </a:r>
          </a:p>
          <a:p>
            <a:r>
              <a:rPr lang="en-GB" sz="1000" baseline="0" dirty="0" smtClean="0">
                <a:solidFill>
                  <a:srgbClr val="003F5E"/>
                </a:solidFill>
              </a:rPr>
              <a:t> </a:t>
            </a:r>
            <a:endParaRPr lang="en-GB" sz="1000" dirty="0">
              <a:solidFill>
                <a:srgbClr val="003F5E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453" y="1015679"/>
            <a:ext cx="11571704" cy="31402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6526" y="219648"/>
            <a:ext cx="1691439" cy="759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7635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hf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3F5E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hyperlink" Target="http://weathermap.canarie.ca/lhcone/index.html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7" Type="http://schemas.openxmlformats.org/officeDocument/2006/relationships/image" Target="../media/image48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47.wmf"/><Relationship Id="rId4" Type="http://schemas.openxmlformats.org/officeDocument/2006/relationships/image" Target="../media/image46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Mian Usman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smtClean="0"/>
              <a:t>LHCOPN/ONE meeting – </a:t>
            </a:r>
            <a:r>
              <a:rPr lang="en-GB" dirty="0" smtClean="0"/>
              <a:t>Amsterdam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GB" dirty="0" smtClean="0"/>
              <a:t>Status update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LHCONE L3VPN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dirty="0" smtClean="0"/>
              <a:t>28</a:t>
            </a:r>
            <a:r>
              <a:rPr lang="en-GB" baseline="30000" dirty="0" smtClean="0"/>
              <a:t>th</a:t>
            </a:r>
            <a:r>
              <a:rPr lang="en-GB" dirty="0" smtClean="0"/>
              <a:t> – 29</a:t>
            </a:r>
            <a:r>
              <a:rPr lang="en-GB" baseline="30000" dirty="0" smtClean="0"/>
              <a:t>th</a:t>
            </a:r>
            <a:r>
              <a:rPr lang="en-GB" dirty="0" smtClean="0"/>
              <a:t> Oct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8607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5647" y="1400212"/>
            <a:ext cx="6126308" cy="4284595"/>
          </a:xfrm>
        </p:spPr>
        <p:txBody>
          <a:bodyPr/>
          <a:lstStyle/>
          <a:p>
            <a:r>
              <a:rPr lang="en-GB" dirty="0" smtClean="0"/>
              <a:t>Moved the LHCONE connection to GÉANT from Copenhagen to London on 100G port</a:t>
            </a:r>
          </a:p>
          <a:p>
            <a:r>
              <a:rPr lang="en-GB" dirty="0" smtClean="0"/>
              <a:t>The LHCONE connection to </a:t>
            </a:r>
            <a:r>
              <a:rPr lang="en-GB" dirty="0" err="1" smtClean="0"/>
              <a:t>ESNet</a:t>
            </a:r>
            <a:r>
              <a:rPr lang="en-GB" dirty="0" smtClean="0"/>
              <a:t> and Internet2 is at MANLAN via ANA-200G</a:t>
            </a:r>
          </a:p>
          <a:p>
            <a:pPr lvl="1"/>
            <a:r>
              <a:rPr lang="en-GB" dirty="0" smtClean="0"/>
              <a:t>The peering is on the </a:t>
            </a:r>
            <a:r>
              <a:rPr lang="en-GB" dirty="0" err="1" smtClean="0"/>
              <a:t>NORDUNet</a:t>
            </a:r>
            <a:r>
              <a:rPr lang="en-GB" dirty="0" smtClean="0"/>
              <a:t> router in MANLAN</a:t>
            </a:r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NORDUNet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1874" y="4380598"/>
            <a:ext cx="2428875" cy="600075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10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5031" y="1400212"/>
            <a:ext cx="5467802" cy="4770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0794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RedIRIS</a:t>
            </a:r>
            <a:r>
              <a:rPr lang="en-GB" dirty="0" smtClean="0"/>
              <a:t> - </a:t>
            </a:r>
            <a:r>
              <a:rPr lang="en-GB" dirty="0" err="1" smtClean="0"/>
              <a:t>RoEduNet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647" y="2235961"/>
            <a:ext cx="2818141" cy="69773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463" y="4391025"/>
            <a:ext cx="2600325" cy="89535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11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647" y="2911391"/>
            <a:ext cx="750971" cy="75097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58958" y="1617362"/>
            <a:ext cx="8143875" cy="24384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49433" y="4169571"/>
            <a:ext cx="8153400" cy="201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591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RENATER</a:t>
            </a:r>
            <a:endParaRPr lang="en-GB" dirty="0"/>
          </a:p>
        </p:txBody>
      </p:sp>
      <p:pic>
        <p:nvPicPr>
          <p:cNvPr id="6" name="Picture 6" descr="https://colloque-ipv6.greyc.fr/Logos/Renater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9234" y="3310253"/>
            <a:ext cx="2872116" cy="1095748"/>
          </a:xfrm>
          <a:prstGeom prst="roundRect">
            <a:avLst>
              <a:gd name="adj" fmla="val 8594"/>
            </a:avLst>
          </a:prstGeom>
          <a:noFill/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12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234" y="4247977"/>
            <a:ext cx="750971" cy="75097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30383" y="1562909"/>
            <a:ext cx="8172450" cy="216217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30383" y="3951127"/>
            <a:ext cx="8115300" cy="2228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6963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GÉANT overall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5559040" y="1335508"/>
            <a:ext cx="873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2060"/>
                </a:solidFill>
              </a:rPr>
              <a:t>Weekly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47808" y="3962838"/>
            <a:ext cx="7436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2060"/>
                </a:solidFill>
              </a:rPr>
              <a:t>Yearly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13</a:t>
            </a:fld>
            <a:endParaRPr lang="en-GB"/>
          </a:p>
        </p:txBody>
      </p:sp>
      <p:grpSp>
        <p:nvGrpSpPr>
          <p:cNvPr id="14" name="Group 13"/>
          <p:cNvGrpSpPr/>
          <p:nvPr/>
        </p:nvGrpSpPr>
        <p:grpSpPr>
          <a:xfrm>
            <a:off x="1923859" y="4310952"/>
            <a:ext cx="8172450" cy="1952625"/>
            <a:chOff x="1923859" y="4310952"/>
            <a:chExt cx="8172450" cy="1952625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942909" y="4310952"/>
              <a:ext cx="8153400" cy="1600200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23859" y="5911152"/>
              <a:ext cx="8172450" cy="352425"/>
            </a:xfrm>
            <a:prstGeom prst="rect">
              <a:avLst/>
            </a:prstGeom>
          </p:spPr>
        </p:pic>
      </p:grpSp>
      <p:grpSp>
        <p:nvGrpSpPr>
          <p:cNvPr id="17" name="Group 16"/>
          <p:cNvGrpSpPr/>
          <p:nvPr/>
        </p:nvGrpSpPr>
        <p:grpSpPr>
          <a:xfrm>
            <a:off x="1885759" y="1655047"/>
            <a:ext cx="8181975" cy="1980465"/>
            <a:chOff x="1885759" y="1655047"/>
            <a:chExt cx="8181975" cy="1980465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885759" y="1655047"/>
              <a:ext cx="8181975" cy="1628775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909571" y="3273562"/>
              <a:ext cx="8134350" cy="36195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66789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235570" y="4063042"/>
            <a:ext cx="5089585" cy="35368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ESnet</a:t>
            </a:r>
            <a:endParaRPr lang="en-GB" dirty="0"/>
          </a:p>
        </p:txBody>
      </p:sp>
      <p:sp>
        <p:nvSpPr>
          <p:cNvPr id="5" name="Content Placeholder 4"/>
          <p:cNvSpPr txBox="1">
            <a:spLocks/>
          </p:cNvSpPr>
          <p:nvPr/>
        </p:nvSpPr>
        <p:spPr>
          <a:xfrm>
            <a:off x="370622" y="1346598"/>
            <a:ext cx="10909300" cy="416292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36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3F5E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Now peering with GÉANT in the new </a:t>
            </a:r>
            <a:r>
              <a:rPr lang="en-GB" dirty="0" err="1" smtClean="0"/>
              <a:t>ESnet</a:t>
            </a:r>
            <a:r>
              <a:rPr lang="en-GB" dirty="0" smtClean="0"/>
              <a:t> </a:t>
            </a:r>
            <a:r>
              <a:rPr lang="en-GB" dirty="0" err="1" smtClean="0"/>
              <a:t>PoPs</a:t>
            </a:r>
            <a:r>
              <a:rPr lang="en-GB" dirty="0" smtClean="0"/>
              <a:t> in Europe</a:t>
            </a:r>
          </a:p>
          <a:p>
            <a:pPr lvl="1"/>
            <a:r>
              <a:rPr lang="en-GB" dirty="0" smtClean="0"/>
              <a:t>LON, AMS, GVA</a:t>
            </a:r>
          </a:p>
          <a:p>
            <a:pPr lvl="1"/>
            <a:r>
              <a:rPr lang="en-GB" dirty="0" smtClean="0"/>
              <a:t>3 x 100G</a:t>
            </a:r>
          </a:p>
          <a:p>
            <a:r>
              <a:rPr lang="en-GB" dirty="0" smtClean="0"/>
              <a:t>Peering with CERN in GVA</a:t>
            </a:r>
          </a:p>
          <a:p>
            <a:pPr lvl="1"/>
            <a:r>
              <a:rPr lang="en-GB" dirty="0" smtClean="0"/>
              <a:t>2 x 100G</a:t>
            </a:r>
          </a:p>
          <a:p>
            <a:r>
              <a:rPr lang="en-GB" dirty="0" smtClean="0"/>
              <a:t>Sites </a:t>
            </a:r>
            <a:r>
              <a:rPr lang="en-GB" dirty="0" smtClean="0"/>
              <a:t>connected</a:t>
            </a:r>
          </a:p>
          <a:p>
            <a:pPr lvl="1"/>
            <a:r>
              <a:rPr lang="en-GB" dirty="0"/>
              <a:t>ARLINGTON(18515)</a:t>
            </a:r>
          </a:p>
          <a:p>
            <a:pPr lvl="1"/>
            <a:r>
              <a:rPr lang="en-GB" dirty="0"/>
              <a:t>BNL(43)</a:t>
            </a:r>
          </a:p>
          <a:p>
            <a:pPr lvl="1"/>
            <a:r>
              <a:rPr lang="en-GB" dirty="0"/>
              <a:t>FNAL(3152)</a:t>
            </a:r>
          </a:p>
          <a:p>
            <a:pPr lvl="1"/>
            <a:r>
              <a:rPr lang="en-GB" dirty="0"/>
              <a:t>SLAC(3671)</a:t>
            </a:r>
          </a:p>
          <a:p>
            <a:pPr lvl="1"/>
            <a:r>
              <a:rPr lang="en-GB" dirty="0"/>
              <a:t>UIUC(38)</a:t>
            </a:r>
          </a:p>
          <a:p>
            <a:pPr lvl="1"/>
            <a:r>
              <a:rPr lang="en-GB" dirty="0"/>
              <a:t>UNL(7896)</a:t>
            </a:r>
          </a:p>
          <a:p>
            <a:pPr lvl="1"/>
            <a:r>
              <a:rPr lang="en-GB" dirty="0"/>
              <a:t>OPTIPUTER(26397)</a:t>
            </a:r>
          </a:p>
          <a:p>
            <a:pPr lvl="1"/>
            <a:r>
              <a:rPr lang="en-GB" dirty="0"/>
              <a:t>AGLT2(229)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14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0341" y="339257"/>
            <a:ext cx="750971" cy="75097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6851" y="4491062"/>
            <a:ext cx="7858125" cy="2066925"/>
          </a:xfrm>
          <a:prstGeom prst="rect">
            <a:avLst/>
          </a:prstGeom>
        </p:spPr>
      </p:pic>
      <p:sp>
        <p:nvSpPr>
          <p:cNvPr id="10" name="Content Placeholder 4"/>
          <p:cNvSpPr txBox="1">
            <a:spLocks/>
          </p:cNvSpPr>
          <p:nvPr/>
        </p:nvSpPr>
        <p:spPr>
          <a:xfrm>
            <a:off x="6400800" y="1327784"/>
            <a:ext cx="5514176" cy="2807687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36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3F5E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DNIC-(798) - Headquarters, USAISC,US</a:t>
            </a:r>
          </a:p>
          <a:p>
            <a:r>
              <a:rPr lang="en-GB" dirty="0"/>
              <a:t>IHEP-SU(2643) AS,RU</a:t>
            </a:r>
          </a:p>
          <a:p>
            <a:r>
              <a:rPr lang="en-GB" dirty="0"/>
              <a:t>ERX-ERNET(2697) Education and Research </a:t>
            </a:r>
            <a:r>
              <a:rPr lang="en-GB" dirty="0" err="1"/>
              <a:t>Network,IN</a:t>
            </a:r>
            <a:endParaRPr lang="en-GB" dirty="0"/>
          </a:p>
          <a:p>
            <a:r>
              <a:rPr lang="en-GB" dirty="0"/>
              <a:t>JINR(2875) JINR/HEPNET,RU</a:t>
            </a:r>
          </a:p>
          <a:p>
            <a:r>
              <a:rPr lang="en-GB" dirty="0"/>
              <a:t>RUNNET(3267) State Institute of Information Technologies </a:t>
            </a:r>
            <a:r>
              <a:rPr lang="en-GB" dirty="0" err="1"/>
              <a:t>and,RU</a:t>
            </a:r>
            <a:endParaRPr lang="en-GB" dirty="0"/>
          </a:p>
          <a:p>
            <a:r>
              <a:rPr lang="en-GB" dirty="0"/>
              <a:t>NERDCNET(6356) - Northeast Regional Data </a:t>
            </a:r>
            <a:r>
              <a:rPr lang="en-GB" dirty="0" err="1"/>
              <a:t>Center,US</a:t>
            </a:r>
            <a:endParaRPr lang="en-GB" dirty="0"/>
          </a:p>
          <a:p>
            <a:r>
              <a:rPr lang="en-GB" dirty="0"/>
              <a:t>OPTIPUTER(26397) - The Regents of the University of California - University of California, San </a:t>
            </a:r>
            <a:r>
              <a:rPr lang="en-GB" dirty="0" err="1"/>
              <a:t>Diego.,US</a:t>
            </a:r>
            <a:endParaRPr lang="en-GB" dirty="0"/>
          </a:p>
          <a:p>
            <a:r>
              <a:rPr lang="en-GB" dirty="0"/>
              <a:t>GRIDPNPI(29493) Federal State Budget Institution Petersburg Institute of Nuclear Physics of B.P. </a:t>
            </a:r>
            <a:r>
              <a:rPr lang="en-GB" dirty="0" err="1"/>
              <a:t>Konstantinov,RU</a:t>
            </a:r>
            <a:endParaRPr lang="en-GB" dirty="0"/>
          </a:p>
          <a:p>
            <a:r>
              <a:rPr lang="en-GB" dirty="0"/>
              <a:t>RWTH(47610) RWTH Aachen </a:t>
            </a:r>
            <a:r>
              <a:rPr lang="en-GB" dirty="0" err="1"/>
              <a:t>University,DE</a:t>
            </a:r>
            <a:endParaRPr lang="en-GB" dirty="0"/>
          </a:p>
          <a:p>
            <a:r>
              <a:rPr lang="en-GB" dirty="0"/>
              <a:t>NKN-CORE-NW(55824) NKN Core </a:t>
            </a:r>
            <a:r>
              <a:rPr lang="en-GB" dirty="0" err="1"/>
              <a:t>Network,IN</a:t>
            </a:r>
            <a:endParaRPr lang="en-GB" dirty="0"/>
          </a:p>
          <a:p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val="1247604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44503" y="1676400"/>
            <a:ext cx="10909300" cy="4500567"/>
          </a:xfrm>
        </p:spPr>
        <p:txBody>
          <a:bodyPr>
            <a:normAutofit/>
          </a:bodyPr>
          <a:lstStyle/>
          <a:p>
            <a:r>
              <a:rPr lang="en-GB" sz="2800" dirty="0" smtClean="0"/>
              <a:t>Traffic between Internet2 and GÉANT LHCONE VRFs</a:t>
            </a:r>
          </a:p>
          <a:p>
            <a:endParaRPr lang="en-GB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15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Internet2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7722" y="2272171"/>
            <a:ext cx="8172450" cy="20764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8672" y="4348621"/>
            <a:ext cx="8191500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1636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44503" y="1676400"/>
            <a:ext cx="10909300" cy="4500567"/>
          </a:xfrm>
        </p:spPr>
        <p:txBody>
          <a:bodyPr>
            <a:normAutofit/>
          </a:bodyPr>
          <a:lstStyle/>
          <a:p>
            <a:r>
              <a:rPr lang="en-GB" sz="2800" dirty="0" smtClean="0"/>
              <a:t>Upgraded to 100G to </a:t>
            </a:r>
            <a:r>
              <a:rPr lang="en-GB" sz="2800" dirty="0" err="1" smtClean="0"/>
              <a:t>PacificWave</a:t>
            </a:r>
            <a:r>
              <a:rPr lang="en-GB" sz="2800" dirty="0" smtClean="0"/>
              <a:t> Seattle</a:t>
            </a:r>
          </a:p>
          <a:p>
            <a:r>
              <a:rPr lang="en-GB" sz="2800" dirty="0" smtClean="0"/>
              <a:t>Upgraded to 100G to MANLAN</a:t>
            </a:r>
          </a:p>
          <a:p>
            <a:r>
              <a:rPr lang="en-GB" sz="2800" dirty="0" smtClean="0"/>
              <a:t>Sites news:</a:t>
            </a:r>
          </a:p>
          <a:p>
            <a:pPr lvl="1"/>
            <a:r>
              <a:rPr lang="en-GB" sz="2400" dirty="0" smtClean="0"/>
              <a:t>T2 at University of Victoria upgraded to 100G</a:t>
            </a:r>
          </a:p>
          <a:p>
            <a:pPr lvl="1"/>
            <a:r>
              <a:rPr lang="en-GB" sz="2400" dirty="0" smtClean="0"/>
              <a:t>T2 at University of Alberta decommissioned</a:t>
            </a:r>
          </a:p>
          <a:p>
            <a:pPr lvl="2"/>
            <a:r>
              <a:rPr lang="en-GB" sz="2000" dirty="0" smtClean="0"/>
              <a:t>Resources absorbed by Univ. Victoria and SFU</a:t>
            </a:r>
          </a:p>
          <a:p>
            <a:r>
              <a:rPr lang="en-GB" sz="2800" dirty="0">
                <a:hlinkClick r:id="rId2"/>
              </a:rPr>
              <a:t>http://</a:t>
            </a:r>
            <a:r>
              <a:rPr lang="en-GB" sz="2800" dirty="0" smtClean="0">
                <a:hlinkClick r:id="rId2"/>
              </a:rPr>
              <a:t>weathermap.canarie.ca/lhcone/index.html</a:t>
            </a:r>
            <a:endParaRPr lang="en-GB" sz="2800" dirty="0" smtClean="0"/>
          </a:p>
          <a:p>
            <a:endParaRPr lang="en-GB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16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CANARIE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8062" y="1400212"/>
            <a:ext cx="3333750" cy="1076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1404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15" descr="router-generi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3628" y="4431801"/>
            <a:ext cx="81915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79101" y="1365313"/>
            <a:ext cx="10909300" cy="2213811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Configuration of the peering from GÉANT VRF to RNP VRF completed</a:t>
            </a:r>
          </a:p>
          <a:p>
            <a:pPr lvl="1"/>
            <a:r>
              <a:rPr lang="en-GB" dirty="0" smtClean="0"/>
              <a:t>Peering point in London, both IPv4 and IPv</a:t>
            </a:r>
            <a:r>
              <a:rPr lang="en-GB" dirty="0"/>
              <a:t>6</a:t>
            </a:r>
            <a:endParaRPr lang="en-GB" dirty="0" smtClean="0"/>
          </a:p>
          <a:p>
            <a:r>
              <a:rPr lang="en-GB" dirty="0" smtClean="0"/>
              <a:t>No VRF in </a:t>
            </a:r>
            <a:r>
              <a:rPr lang="en-GB" dirty="0" err="1" smtClean="0"/>
              <a:t>RedCLARA</a:t>
            </a:r>
            <a:r>
              <a:rPr lang="en-GB" dirty="0" smtClean="0"/>
              <a:t> for the time being</a:t>
            </a:r>
          </a:p>
          <a:p>
            <a:pPr lvl="1"/>
            <a:r>
              <a:rPr lang="en-GB" dirty="0" smtClean="0"/>
              <a:t>Just delivering the L2 circuit from GÉANT to RNP</a:t>
            </a:r>
          </a:p>
          <a:p>
            <a:pPr lvl="1"/>
            <a:r>
              <a:rPr lang="en-GB" dirty="0" smtClean="0"/>
              <a:t>VRF creation will be investigated if more NRENs in L.A. request to connect</a:t>
            </a:r>
          </a:p>
          <a:p>
            <a:r>
              <a:rPr lang="en-GB" dirty="0" smtClean="0"/>
              <a:t>Circuit and BGP peering established in May ’15</a:t>
            </a:r>
          </a:p>
          <a:p>
            <a:pPr lvl="1"/>
            <a:r>
              <a:rPr lang="en-GB" dirty="0" smtClean="0"/>
              <a:t>CBPF and GRIPER/SAMPA Brazil now connected to RNP’s VRF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Latin America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17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690" y="4750649"/>
            <a:ext cx="1801368" cy="69799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525" y="3622620"/>
            <a:ext cx="1801368" cy="972740"/>
          </a:xfrm>
          <a:prstGeom prst="rect">
            <a:avLst/>
          </a:prstGeom>
        </p:spPr>
      </p:pic>
      <p:pic>
        <p:nvPicPr>
          <p:cNvPr id="8" name="Picture 115" descr="router-generi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4726" y="4433124"/>
            <a:ext cx="81915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8031754" y="4709947"/>
            <a:ext cx="911225" cy="203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720" dirty="0" smtClean="0">
                <a:latin typeface="Arial"/>
                <a:cs typeface="Arial"/>
              </a:rPr>
              <a:t>mx1.lon.uk</a:t>
            </a:r>
            <a:endParaRPr lang="en-US" sz="720" dirty="0">
              <a:latin typeface="Arial"/>
              <a:cs typeface="Arial"/>
            </a:endParaRPr>
          </a:p>
        </p:txBody>
      </p:sp>
      <p:sp>
        <p:nvSpPr>
          <p:cNvPr id="10" name="Cloud 9"/>
          <p:cNvSpPr/>
          <p:nvPr/>
        </p:nvSpPr>
        <p:spPr>
          <a:xfrm>
            <a:off x="8750063" y="4220662"/>
            <a:ext cx="2039938" cy="1268413"/>
          </a:xfrm>
          <a:prstGeom prst="clou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160" dirty="0">
                <a:cs typeface="Arial"/>
              </a:rPr>
              <a:t>GÉANT</a:t>
            </a:r>
          </a:p>
          <a:p>
            <a:pPr algn="ctr">
              <a:defRPr/>
            </a:pPr>
            <a:r>
              <a:rPr lang="en-US" sz="2160" dirty="0" smtClean="0">
                <a:cs typeface="Arial"/>
              </a:rPr>
              <a:t>LHCONE</a:t>
            </a:r>
            <a:endParaRPr lang="en-US" sz="2160" dirty="0">
              <a:cs typeface="Arial"/>
            </a:endParaRPr>
          </a:p>
          <a:p>
            <a:pPr algn="ctr">
              <a:defRPr/>
            </a:pPr>
            <a:r>
              <a:rPr lang="en-US" sz="2160" dirty="0">
                <a:cs typeface="Arial"/>
              </a:rPr>
              <a:t>VRF</a:t>
            </a:r>
          </a:p>
        </p:txBody>
      </p:sp>
      <p:sp>
        <p:nvSpPr>
          <p:cNvPr id="15" name="Cloud 14"/>
          <p:cNvSpPr/>
          <p:nvPr/>
        </p:nvSpPr>
        <p:spPr>
          <a:xfrm>
            <a:off x="1348998" y="4506202"/>
            <a:ext cx="2039938" cy="1268413"/>
          </a:xfrm>
          <a:prstGeom prst="clou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160" dirty="0" smtClean="0">
                <a:cs typeface="Arial"/>
              </a:rPr>
              <a:t>RNP</a:t>
            </a:r>
            <a:endParaRPr lang="en-US" sz="2160" dirty="0">
              <a:cs typeface="Arial"/>
            </a:endParaRPr>
          </a:p>
          <a:p>
            <a:pPr algn="ctr">
              <a:defRPr/>
            </a:pPr>
            <a:r>
              <a:rPr lang="en-US" sz="2160" dirty="0" smtClean="0">
                <a:cs typeface="Arial"/>
              </a:rPr>
              <a:t>LHCONE</a:t>
            </a:r>
            <a:endParaRPr lang="en-US" sz="2160" dirty="0">
              <a:cs typeface="Arial"/>
            </a:endParaRPr>
          </a:p>
          <a:p>
            <a:pPr algn="ctr">
              <a:defRPr/>
            </a:pPr>
            <a:r>
              <a:rPr lang="en-US" sz="2160" dirty="0">
                <a:cs typeface="Arial"/>
              </a:rPr>
              <a:t>VRF</a:t>
            </a:r>
          </a:p>
        </p:txBody>
      </p:sp>
      <p:cxnSp>
        <p:nvCxnSpPr>
          <p:cNvPr id="18" name="Shape 33"/>
          <p:cNvCxnSpPr>
            <a:stCxn id="8" idx="1"/>
            <a:endCxn id="16" idx="3"/>
          </p:cNvCxnSpPr>
          <p:nvPr/>
        </p:nvCxnSpPr>
        <p:spPr bwMode="auto">
          <a:xfrm rot="10800000">
            <a:off x="3972778" y="4719933"/>
            <a:ext cx="4121948" cy="1323"/>
          </a:xfrm>
          <a:prstGeom prst="bentConnector3">
            <a:avLst>
              <a:gd name="adj1" fmla="val 50000"/>
            </a:avLst>
          </a:prstGeom>
          <a:ln w="1270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44"/>
          <p:cNvCxnSpPr>
            <a:cxnSpLocks noChangeShapeType="1"/>
            <a:stCxn id="16" idx="3"/>
            <a:endCxn id="8" idx="1"/>
          </p:cNvCxnSpPr>
          <p:nvPr/>
        </p:nvCxnSpPr>
        <p:spPr bwMode="auto">
          <a:xfrm>
            <a:off x="3972778" y="4719932"/>
            <a:ext cx="4121948" cy="1323"/>
          </a:xfrm>
          <a:prstGeom prst="line">
            <a:avLst/>
          </a:prstGeom>
          <a:noFill/>
          <a:ln w="15875" algn="ctr">
            <a:solidFill>
              <a:srgbClr val="FF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6" name="TextBox 25"/>
          <p:cNvSpPr txBox="1"/>
          <p:nvPr/>
        </p:nvSpPr>
        <p:spPr bwMode="auto">
          <a:xfrm>
            <a:off x="5744358" y="4478563"/>
            <a:ext cx="655949" cy="20313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720" dirty="0" smtClean="0">
                <a:solidFill>
                  <a:srgbClr val="FF0000"/>
                </a:solidFill>
                <a:latin typeface="Arial"/>
                <a:cs typeface="Arial"/>
              </a:rPr>
              <a:t>VLAN 2015</a:t>
            </a:r>
            <a:endParaRPr lang="en-US" sz="720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4775" y="5149873"/>
            <a:ext cx="1731795" cy="74767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263" y="4375163"/>
            <a:ext cx="750971" cy="7509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74181" y="3784422"/>
            <a:ext cx="8162925" cy="215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7080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GÉANT </a:t>
            </a:r>
            <a:r>
              <a:rPr lang="en-GB" dirty="0" smtClean="0"/>
              <a:t>LHCONE Overall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18</a:t>
            </a:fld>
            <a:endParaRPr lang="en-GB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647" y="1788399"/>
            <a:ext cx="11227611" cy="3327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3860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GÉANT </a:t>
            </a:r>
            <a:r>
              <a:rPr lang="en-GB" dirty="0" smtClean="0"/>
              <a:t>Terabytes Transferred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19</a:t>
            </a:fld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722" y="1150068"/>
            <a:ext cx="10833893" cy="5255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1625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Asia</a:t>
            </a:r>
          </a:p>
          <a:p>
            <a:r>
              <a:rPr lang="en-GB" sz="2800" dirty="0" smtClean="0"/>
              <a:t>Europe</a:t>
            </a:r>
            <a:endParaRPr lang="en-GB" sz="2800" dirty="0" smtClean="0"/>
          </a:p>
          <a:p>
            <a:r>
              <a:rPr lang="en-GB" sz="2800" dirty="0" smtClean="0"/>
              <a:t>North America</a:t>
            </a:r>
          </a:p>
          <a:p>
            <a:r>
              <a:rPr lang="en-GB" sz="2800" dirty="0" smtClean="0"/>
              <a:t>Latin </a:t>
            </a:r>
            <a:r>
              <a:rPr lang="en-GB" sz="2800" dirty="0" smtClean="0"/>
              <a:t>America</a:t>
            </a:r>
          </a:p>
          <a:p>
            <a:r>
              <a:rPr lang="en-GB" sz="2800" dirty="0" smtClean="0"/>
              <a:t>GÉANT LHCONE </a:t>
            </a:r>
            <a:r>
              <a:rPr lang="en-GB" sz="2800" dirty="0" err="1" smtClean="0"/>
              <a:t>NetFlow</a:t>
            </a:r>
            <a:r>
              <a:rPr lang="en-GB" sz="2800" dirty="0" smtClean="0"/>
              <a:t> Data</a:t>
            </a:r>
            <a:endParaRPr lang="en-GB" sz="2800" dirty="0" smtClean="0"/>
          </a:p>
          <a:p>
            <a:endParaRPr lang="en-GB" sz="2800" dirty="0"/>
          </a:p>
          <a:p>
            <a:endParaRPr lang="en-GB" sz="2800" dirty="0" smtClean="0"/>
          </a:p>
          <a:p>
            <a:endParaRPr lang="en-GB" sz="2800" dirty="0"/>
          </a:p>
          <a:p>
            <a:pPr marL="0" indent="0">
              <a:buNone/>
            </a:pPr>
            <a:r>
              <a:rPr lang="en-GB" sz="2800" dirty="0" smtClean="0"/>
              <a:t>	:  IPv6 enabled</a:t>
            </a:r>
          </a:p>
          <a:p>
            <a:endParaRPr lang="en-GB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World regions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2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788" y="5425996"/>
            <a:ext cx="750971" cy="750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1793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GÉANT </a:t>
            </a:r>
            <a:r>
              <a:rPr lang="en-GB" dirty="0" smtClean="0"/>
              <a:t>Total LHCONE </a:t>
            </a:r>
            <a:r>
              <a:rPr lang="en-GB" dirty="0" err="1" smtClean="0"/>
              <a:t>Gbps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20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772" y="1266607"/>
            <a:ext cx="10877550" cy="5276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6241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GÉANT </a:t>
            </a:r>
            <a:r>
              <a:rPr lang="en-GB" dirty="0" smtClean="0"/>
              <a:t>LHCONE Traffic Between Peers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21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343" y="1332983"/>
            <a:ext cx="10662249" cy="5210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6402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GÉANT </a:t>
            </a:r>
            <a:r>
              <a:rPr lang="en-GB" dirty="0" smtClean="0"/>
              <a:t>All LHCONE Traffic Flows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22</a:t>
            </a:fld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223" y="1004849"/>
            <a:ext cx="10705381" cy="5853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0103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GÉANT </a:t>
            </a:r>
            <a:r>
              <a:rPr lang="en-GB" dirty="0" smtClean="0"/>
              <a:t>LHCONE Traffic Flows (Top 10%)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23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189" y="971550"/>
            <a:ext cx="11414643" cy="5886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293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LHC Traffic in General Purpose IP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24</a:t>
            </a:fld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996" y="1288069"/>
            <a:ext cx="11589837" cy="278355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024" y="4109265"/>
            <a:ext cx="11664809" cy="2820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2437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LHC Traffic in General Purpose IP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25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647" y="2725775"/>
            <a:ext cx="11136947" cy="2931135"/>
          </a:xfrm>
          <a:prstGeom prst="rect">
            <a:avLst/>
          </a:prstGeom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5648" y="1400212"/>
            <a:ext cx="11198640" cy="4776755"/>
          </a:xfrm>
        </p:spPr>
        <p:txBody>
          <a:bodyPr>
            <a:normAutofit/>
          </a:bodyPr>
          <a:lstStyle/>
          <a:p>
            <a:r>
              <a:rPr lang="en-GB" sz="2400" dirty="0" smtClean="0"/>
              <a:t>Traffic to or from LHC prefixes with in GÉANT general purpose IP</a:t>
            </a:r>
          </a:p>
          <a:p>
            <a:r>
              <a:rPr lang="en-GB" sz="2400" dirty="0" smtClean="0"/>
              <a:t>Most LHC traffic to/from JISC in general purpose IP </a:t>
            </a:r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val="3591148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vincenzo.capone@geant.org</a:t>
            </a:r>
            <a:endParaRPr lang="en-GB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GB" dirty="0" smtClean="0"/>
              <a:t>Any questions?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3717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5647" y="1579474"/>
            <a:ext cx="3222361" cy="4545281"/>
          </a:xfrm>
        </p:spPr>
        <p:txBody>
          <a:bodyPr>
            <a:normAutofit/>
          </a:bodyPr>
          <a:lstStyle/>
          <a:p>
            <a:r>
              <a:rPr lang="en-GB" dirty="0" smtClean="0"/>
              <a:t>TIFR Peering with GÉANT LHCONE VRF</a:t>
            </a:r>
          </a:p>
          <a:p>
            <a:r>
              <a:rPr lang="en-GB" dirty="0" smtClean="0"/>
              <a:t>LHCONE VRF now setup in TEIN and peering with GÉANT LHCONE </a:t>
            </a:r>
            <a:r>
              <a:rPr lang="en-GB" dirty="0" err="1" smtClean="0"/>
              <a:t>vrf</a:t>
            </a:r>
            <a:endParaRPr lang="en-GB" dirty="0" smtClean="0"/>
          </a:p>
          <a:p>
            <a:r>
              <a:rPr lang="en-GB" dirty="0" smtClean="0"/>
              <a:t>No routes being advertised by TEIN </a:t>
            </a:r>
          </a:p>
          <a:p>
            <a:r>
              <a:rPr lang="en-GB" dirty="0" smtClean="0"/>
              <a:t>THAIREN likely to be the first NREN to peer with TEIN LHCONE </a:t>
            </a:r>
          </a:p>
          <a:p>
            <a:r>
              <a:rPr lang="en-GB" dirty="0" smtClean="0"/>
              <a:t>PERN likely to join LHCONE as well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3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Asia-Pacific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3722" y="1363370"/>
            <a:ext cx="8153400" cy="20193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03722" y="2948374"/>
            <a:ext cx="8162925" cy="215265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03722" y="4543207"/>
            <a:ext cx="8191500" cy="2000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913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825625"/>
            <a:ext cx="5562600" cy="3804708"/>
          </a:xfrm>
        </p:spPr>
        <p:txBody>
          <a:bodyPr>
            <a:normAutofit/>
          </a:bodyPr>
          <a:lstStyle/>
          <a:p>
            <a:r>
              <a:rPr lang="en-GB" dirty="0"/>
              <a:t>LHCONE IP Service in Europe is deployed in:</a:t>
            </a:r>
          </a:p>
          <a:p>
            <a:pPr lvl="1"/>
            <a:r>
              <a:rPr lang="en-GB" dirty="0" smtClean="0"/>
              <a:t>ARNES </a:t>
            </a:r>
            <a:r>
              <a:rPr lang="en-GB" dirty="0"/>
              <a:t>(Slovenia)</a:t>
            </a:r>
          </a:p>
          <a:p>
            <a:pPr lvl="1"/>
            <a:r>
              <a:rPr lang="en-GB" dirty="0" smtClean="0"/>
              <a:t>CERN/</a:t>
            </a:r>
            <a:r>
              <a:rPr lang="en-GB" dirty="0" err="1" smtClean="0"/>
              <a:t>CERNLight</a:t>
            </a:r>
            <a:r>
              <a:rPr lang="en-GB" dirty="0" smtClean="0"/>
              <a:t> </a:t>
            </a:r>
            <a:r>
              <a:rPr lang="en-GB" dirty="0"/>
              <a:t>(Switzerland) </a:t>
            </a:r>
          </a:p>
          <a:p>
            <a:pPr lvl="1"/>
            <a:r>
              <a:rPr lang="en-GB" dirty="0" err="1"/>
              <a:t>CESnet</a:t>
            </a:r>
            <a:r>
              <a:rPr lang="en-GB" dirty="0"/>
              <a:t> (Czech Republic)</a:t>
            </a:r>
          </a:p>
          <a:p>
            <a:pPr lvl="1"/>
            <a:r>
              <a:rPr lang="en-GB" dirty="0"/>
              <a:t>DFN (Germany)</a:t>
            </a:r>
          </a:p>
          <a:p>
            <a:pPr lvl="1"/>
            <a:r>
              <a:rPr lang="en-GB" dirty="0"/>
              <a:t>GARR (Italy)</a:t>
            </a:r>
          </a:p>
          <a:p>
            <a:pPr lvl="1"/>
            <a:r>
              <a:rPr lang="en-GB" dirty="0" smtClean="0"/>
              <a:t>GÉANT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JISC (UK)</a:t>
            </a:r>
            <a:endParaRPr lang="en-GB" dirty="0">
              <a:solidFill>
                <a:srgbClr val="FF0000"/>
              </a:solidFill>
            </a:endParaRPr>
          </a:p>
          <a:p>
            <a:pPr lvl="1"/>
            <a:r>
              <a:rPr lang="en-GB" dirty="0" err="1"/>
              <a:t>NORDUnet</a:t>
            </a:r>
            <a:r>
              <a:rPr lang="en-GB" dirty="0"/>
              <a:t> </a:t>
            </a:r>
          </a:p>
          <a:p>
            <a:pPr lvl="1"/>
            <a:r>
              <a:rPr lang="en-GB" dirty="0"/>
              <a:t>RENATER (France)</a:t>
            </a:r>
          </a:p>
          <a:p>
            <a:pPr lvl="1"/>
            <a:r>
              <a:rPr lang="en-GB" dirty="0" err="1"/>
              <a:t>RoEduNet</a:t>
            </a:r>
            <a:r>
              <a:rPr lang="en-GB" dirty="0"/>
              <a:t> (Romania) </a:t>
            </a:r>
          </a:p>
          <a:p>
            <a:pPr lvl="1"/>
            <a:r>
              <a:rPr lang="en-GB" dirty="0" err="1"/>
              <a:t>SURFnet</a:t>
            </a:r>
            <a:r>
              <a:rPr lang="en-GB" dirty="0"/>
              <a:t> (Netherlands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6733674" y="1822450"/>
            <a:ext cx="5181600" cy="4351339"/>
          </a:xfrm>
        </p:spPr>
        <p:txBody>
          <a:bodyPr/>
          <a:lstStyle/>
          <a:p>
            <a:r>
              <a:rPr lang="en-GB" dirty="0"/>
              <a:t>RENs in these countries connect:</a:t>
            </a:r>
          </a:p>
          <a:p>
            <a:pPr lvl="1"/>
            <a:r>
              <a:rPr lang="en-GB" dirty="0"/>
              <a:t>Six Tier 1s in Europe to LHCONE</a:t>
            </a:r>
          </a:p>
          <a:p>
            <a:pPr lvl="1"/>
            <a:r>
              <a:rPr lang="en-GB" dirty="0"/>
              <a:t>30 Tier 2s in Europe to LHCONE</a:t>
            </a:r>
          </a:p>
          <a:p>
            <a:pPr lvl="1"/>
            <a:r>
              <a:rPr lang="en-GB" dirty="0"/>
              <a:t>Indian T2</a:t>
            </a:r>
          </a:p>
          <a:p>
            <a:pPr lvl="1"/>
            <a:r>
              <a:rPr lang="en-GB" dirty="0"/>
              <a:t>Russian </a:t>
            </a:r>
            <a:r>
              <a:rPr lang="en-GB" dirty="0" smtClean="0"/>
              <a:t>T2s (only to </a:t>
            </a:r>
            <a:r>
              <a:rPr lang="en-GB" dirty="0" err="1" smtClean="0"/>
              <a:t>NORDUNet</a:t>
            </a:r>
            <a:r>
              <a:rPr lang="en-GB" dirty="0" smtClean="0"/>
              <a:t>/CERN)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LHCONE in Europe</a:t>
            </a:r>
            <a:endParaRPr lang="en-GB" sz="1800" i="1" dirty="0"/>
          </a:p>
        </p:txBody>
      </p:sp>
      <p:sp>
        <p:nvSpPr>
          <p:cNvPr id="7" name="Content Placeholder 4"/>
          <p:cNvSpPr txBox="1">
            <a:spLocks/>
          </p:cNvSpPr>
          <p:nvPr/>
        </p:nvSpPr>
        <p:spPr>
          <a:xfrm>
            <a:off x="457200" y="1822450"/>
            <a:ext cx="5562600" cy="39740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36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3F5E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LHCONE IP Service in Europe is deployed in:</a:t>
            </a:r>
          </a:p>
          <a:p>
            <a:pPr lvl="1"/>
            <a:r>
              <a:rPr lang="en-GB" dirty="0" smtClean="0"/>
              <a:t>ARNES (Slovenia)</a:t>
            </a:r>
          </a:p>
          <a:p>
            <a:pPr lvl="1"/>
            <a:r>
              <a:rPr lang="en-GB" dirty="0" smtClean="0"/>
              <a:t>CERN/</a:t>
            </a:r>
            <a:r>
              <a:rPr lang="en-GB" dirty="0" err="1" smtClean="0"/>
              <a:t>CERNLight</a:t>
            </a:r>
            <a:r>
              <a:rPr lang="en-GB" dirty="0" smtClean="0"/>
              <a:t> (Switzerland) </a:t>
            </a:r>
          </a:p>
          <a:p>
            <a:pPr lvl="1"/>
            <a:r>
              <a:rPr lang="en-GB" dirty="0" err="1" smtClean="0"/>
              <a:t>CESnet</a:t>
            </a:r>
            <a:r>
              <a:rPr lang="en-GB" dirty="0" smtClean="0"/>
              <a:t> (Czech Republic)</a:t>
            </a:r>
          </a:p>
          <a:p>
            <a:pPr lvl="1"/>
            <a:r>
              <a:rPr lang="en-GB" dirty="0" smtClean="0"/>
              <a:t>DFN (Germany)</a:t>
            </a:r>
          </a:p>
          <a:p>
            <a:pPr lvl="1"/>
            <a:r>
              <a:rPr lang="en-GB" dirty="0" smtClean="0"/>
              <a:t>GARR (Italy)</a:t>
            </a:r>
          </a:p>
          <a:p>
            <a:pPr lvl="1"/>
            <a:r>
              <a:rPr lang="en-GB" dirty="0" smtClean="0"/>
              <a:t>GÉANT</a:t>
            </a:r>
          </a:p>
          <a:p>
            <a:pPr lvl="1"/>
            <a:r>
              <a:rPr lang="en-GB" dirty="0" err="1" smtClean="0"/>
              <a:t>NORDUnet</a:t>
            </a:r>
            <a:r>
              <a:rPr lang="en-GB" dirty="0" smtClean="0"/>
              <a:t> </a:t>
            </a:r>
          </a:p>
          <a:p>
            <a:pPr lvl="1"/>
            <a:r>
              <a:rPr lang="en-GB" dirty="0" smtClean="0"/>
              <a:t>RENATER (France)</a:t>
            </a:r>
          </a:p>
          <a:p>
            <a:pPr lvl="1"/>
            <a:r>
              <a:rPr lang="en-GB" dirty="0" err="1" smtClean="0"/>
              <a:t>RoEduNet</a:t>
            </a:r>
            <a:r>
              <a:rPr lang="en-GB" dirty="0" smtClean="0"/>
              <a:t> (Romania) </a:t>
            </a:r>
          </a:p>
          <a:p>
            <a:pPr lvl="1"/>
            <a:r>
              <a:rPr lang="en-GB" dirty="0" err="1" smtClean="0"/>
              <a:t>SURFnet</a:t>
            </a:r>
            <a:r>
              <a:rPr lang="en-GB" dirty="0" smtClean="0"/>
              <a:t> (Netherlands)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718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1929" y="1040891"/>
            <a:ext cx="5305425" cy="2867025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CERN</a:t>
            </a:r>
            <a:endParaRPr lang="en-GB" dirty="0"/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455648" y="1320002"/>
            <a:ext cx="5556963" cy="21305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36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3F5E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 smtClean="0"/>
              <a:t>Tier1 is now directly connected to GÉANT and </a:t>
            </a:r>
            <a:r>
              <a:rPr lang="en-GB" sz="1800" dirty="0" err="1" smtClean="0"/>
              <a:t>ESnet</a:t>
            </a:r>
            <a:r>
              <a:rPr lang="en-GB" sz="1800" dirty="0" smtClean="0"/>
              <a:t> with 100G interfaces</a:t>
            </a:r>
          </a:p>
          <a:p>
            <a:pPr lvl="1"/>
            <a:r>
              <a:rPr lang="en-GB" dirty="0" smtClean="0"/>
              <a:t>1 x 100G GEANT</a:t>
            </a:r>
          </a:p>
          <a:p>
            <a:pPr lvl="1"/>
            <a:r>
              <a:rPr lang="en-GB" dirty="0" smtClean="0"/>
              <a:t>2 x 100G </a:t>
            </a:r>
            <a:r>
              <a:rPr lang="en-GB" dirty="0" err="1" smtClean="0"/>
              <a:t>ESnet</a:t>
            </a:r>
            <a:endParaRPr lang="en-GB" dirty="0" smtClean="0"/>
          </a:p>
          <a:p>
            <a:r>
              <a:rPr lang="en-GB" sz="1800" dirty="0" smtClean="0"/>
              <a:t>The peering with GÉANT is now direct, not through </a:t>
            </a:r>
            <a:r>
              <a:rPr lang="en-GB" sz="1800" dirty="0" err="1" smtClean="0"/>
              <a:t>CERNLight</a:t>
            </a:r>
            <a:endParaRPr lang="en-GB" sz="1600" dirty="0" smtClean="0"/>
          </a:p>
          <a:p>
            <a:r>
              <a:rPr lang="en-GB" sz="1800" dirty="0" err="1" smtClean="0"/>
              <a:t>CERNLight</a:t>
            </a:r>
            <a:r>
              <a:rPr lang="en-GB" sz="1800" dirty="0" smtClean="0"/>
              <a:t> now peers with PSNC (Polish NREN)</a:t>
            </a:r>
            <a:endParaRPr lang="en-GB" sz="1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5</a:t>
            </a:fld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7583" y="361944"/>
            <a:ext cx="750971" cy="75097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1038" y="3569237"/>
            <a:ext cx="5286375" cy="283845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47413" y="3577096"/>
            <a:ext cx="5305425" cy="2828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1372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84188" y="232011"/>
            <a:ext cx="9040688" cy="927768"/>
          </a:xfrm>
        </p:spPr>
        <p:txBody>
          <a:bodyPr/>
          <a:lstStyle/>
          <a:p>
            <a:r>
              <a:rPr lang="en-GB" dirty="0" smtClean="0"/>
              <a:t>ARNES - CESNET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911" y="2051993"/>
            <a:ext cx="2530958" cy="85313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316"/>
          <a:stretch/>
        </p:blipFill>
        <p:spPr>
          <a:xfrm>
            <a:off x="632910" y="4525593"/>
            <a:ext cx="2453189" cy="1046804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6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573" y="3048396"/>
            <a:ext cx="750971" cy="75097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09460" y="1522892"/>
            <a:ext cx="8115300" cy="227647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09460" y="3799367"/>
            <a:ext cx="8172450" cy="2009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7340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DFN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285" y="3155683"/>
            <a:ext cx="2800140" cy="1228132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7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285" y="4383815"/>
            <a:ext cx="750971" cy="75097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58958" y="1390356"/>
            <a:ext cx="8143875" cy="239077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39908" y="4026776"/>
            <a:ext cx="8162925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4111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GARR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647" y="3015792"/>
            <a:ext cx="2811428" cy="10221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8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647" y="4037892"/>
            <a:ext cx="750971" cy="75097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54579" y="1400212"/>
            <a:ext cx="8134350" cy="23050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83154" y="3926007"/>
            <a:ext cx="8105775" cy="199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6045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7920" y="1629266"/>
            <a:ext cx="8115300" cy="4371975"/>
          </a:xfrm>
          <a:prstGeom prst="rect">
            <a:avLst/>
          </a:prstGeom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20771" y="1400212"/>
            <a:ext cx="3867150" cy="4776755"/>
          </a:xfrm>
        </p:spPr>
        <p:txBody>
          <a:bodyPr>
            <a:normAutofit/>
          </a:bodyPr>
          <a:lstStyle/>
          <a:p>
            <a:r>
              <a:rPr lang="en-GB" sz="2400" dirty="0" smtClean="0"/>
              <a:t>VRF established on the JANET network</a:t>
            </a:r>
          </a:p>
          <a:p>
            <a:r>
              <a:rPr lang="en-GB" sz="2400" dirty="0" smtClean="0"/>
              <a:t>Configuration completed during April/May ‘15</a:t>
            </a:r>
          </a:p>
          <a:p>
            <a:r>
              <a:rPr lang="en-GB" sz="2400" dirty="0" smtClean="0"/>
              <a:t>Imperial College is the first site to connect</a:t>
            </a:r>
          </a:p>
          <a:p>
            <a:pPr lvl="1"/>
            <a:r>
              <a:rPr lang="en-GB" sz="2000" dirty="0" smtClean="0"/>
              <a:t>Currently in production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JISC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481" y="5032345"/>
            <a:ext cx="1738313" cy="968896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2BA7B-4B4F-439A-A534-A346550833D0}" type="slidenum">
              <a:rPr lang="en-GB" smtClean="0"/>
              <a:t>9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371" y="5221219"/>
            <a:ext cx="750971" cy="750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4174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EANT Associ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0D0992E-CCCF-45DB-AB26-A4F50B75E4D6}" vid="{C2252C9B-28CB-4431-8278-C26B15A769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GEANT template 16 9 format</Template>
  <TotalTime>3973</TotalTime>
  <Words>650</Words>
  <Application>Microsoft Office PowerPoint</Application>
  <PresentationFormat>Widescreen</PresentationFormat>
  <Paragraphs>161</Paragraphs>
  <Slides>26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Verdana</vt:lpstr>
      <vt:lpstr>GEANT Association</vt:lpstr>
      <vt:lpstr>PowerPoint Presentation</vt:lpstr>
      <vt:lpstr>World regions</vt:lpstr>
      <vt:lpstr>Asia-Pacific</vt:lpstr>
      <vt:lpstr>LHCONE in Europe</vt:lpstr>
      <vt:lpstr>CERN</vt:lpstr>
      <vt:lpstr>ARNES - CESNET</vt:lpstr>
      <vt:lpstr>DFN</vt:lpstr>
      <vt:lpstr>GARR</vt:lpstr>
      <vt:lpstr>JISC</vt:lpstr>
      <vt:lpstr>NORDUNet</vt:lpstr>
      <vt:lpstr>RedIRIS - RoEduNet</vt:lpstr>
      <vt:lpstr>RENATER</vt:lpstr>
      <vt:lpstr>GÉANT overall</vt:lpstr>
      <vt:lpstr>ESnet</vt:lpstr>
      <vt:lpstr>Internet2</vt:lpstr>
      <vt:lpstr>CANARIE</vt:lpstr>
      <vt:lpstr>Latin America</vt:lpstr>
      <vt:lpstr>GÉANT LHCONE Overall</vt:lpstr>
      <vt:lpstr>GÉANT Terabytes Transferred</vt:lpstr>
      <vt:lpstr>GÉANT Total LHCONE Gbps</vt:lpstr>
      <vt:lpstr>GÉANT LHCONE Traffic Between Peers</vt:lpstr>
      <vt:lpstr>GÉANT All LHCONE Traffic Flows</vt:lpstr>
      <vt:lpstr>GÉANT LHCONE Traffic Flows (Top 10%)</vt:lpstr>
      <vt:lpstr>LHC Traffic in General Purpose IP</vt:lpstr>
      <vt:lpstr>LHC Traffic in General Purpose IP</vt:lpstr>
      <vt:lpstr>PowerPoint Presentation</vt:lpstr>
    </vt:vector>
  </TitlesOfParts>
  <Company>DANTE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Vincenzo Capone</dc:creator>
  <cp:lastModifiedBy>Mian Usman</cp:lastModifiedBy>
  <cp:revision>79</cp:revision>
  <dcterms:created xsi:type="dcterms:W3CDTF">2015-05-19T09:36:56Z</dcterms:created>
  <dcterms:modified xsi:type="dcterms:W3CDTF">2015-10-28T11:29:32Z</dcterms:modified>
</cp:coreProperties>
</file>