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2" r:id="rId3"/>
    <p:sldId id="257" r:id="rId4"/>
    <p:sldId id="258" r:id="rId5"/>
    <p:sldId id="265" r:id="rId6"/>
    <p:sldId id="260" r:id="rId7"/>
    <p:sldId id="261" r:id="rId8"/>
    <p:sldId id="259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9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385CB-45DD-48A8-8DC0-DE2D9237923A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916A9-28D2-4BDB-A3DD-F44F1439B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085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66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6CD20-2A75-44D9-8381-A225C924B9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937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904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873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00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77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5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3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4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1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85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91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58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FDD01-57EF-4D43-9BB9-BD5C9F756E0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BC027-8F70-4902-9D34-22E39A46A5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67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29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IT String requirements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Marta Bajko</a:t>
            </a:r>
          </a:p>
          <a:p>
            <a:r>
              <a:rPr lang="en-GB" dirty="0" smtClean="0"/>
              <a:t>TE-MSC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053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20966" r="55518" b="40211"/>
          <a:stretch/>
        </p:blipFill>
        <p:spPr bwMode="auto">
          <a:xfrm>
            <a:off x="1676400" y="866775"/>
            <a:ext cx="505400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1185" y="198438"/>
            <a:ext cx="6323990" cy="914400"/>
          </a:xfrm>
        </p:spPr>
        <p:txBody>
          <a:bodyPr/>
          <a:lstStyle/>
          <a:p>
            <a:r>
              <a:rPr lang="en-US" sz="2800" b="1" dirty="0"/>
              <a:t>IT STRING </a:t>
            </a:r>
            <a:r>
              <a:rPr lang="en-GB" sz="2800" b="1" dirty="0">
                <a:solidFill>
                  <a:srgbClr val="FF0000"/>
                </a:solidFill>
              </a:rPr>
              <a:t>SCOPE</a:t>
            </a:r>
            <a:endParaRPr lang="en-GB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703" y="1431986"/>
            <a:ext cx="4015214" cy="119811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717102" y="1578635"/>
            <a:ext cx="1500996" cy="7763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569362" y="2775133"/>
            <a:ext cx="4015214" cy="3265099"/>
            <a:chOff x="1346339" y="3176338"/>
            <a:chExt cx="4011188" cy="3278381"/>
          </a:xfrm>
        </p:grpSpPr>
        <p:pic>
          <p:nvPicPr>
            <p:cNvPr id="18" name="Picture 17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4" t="31423" r="46404" b="5730"/>
            <a:stretch/>
          </p:blipFill>
          <p:spPr>
            <a:xfrm>
              <a:off x="1346339" y="3176338"/>
              <a:ext cx="4011188" cy="327838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 rot="18710046">
              <a:off x="3345159" y="4260499"/>
              <a:ext cx="1570886" cy="66767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3421816" y="3532519"/>
            <a:ext cx="284671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19" idx="1"/>
          </p:cNvCxnSpPr>
          <p:nvPr/>
        </p:nvCxnSpPr>
        <p:spPr>
          <a:xfrm>
            <a:off x="4314077" y="3833335"/>
            <a:ext cx="4520594" cy="637661"/>
          </a:xfrm>
          <a:prstGeom prst="bentConnector4">
            <a:avLst>
              <a:gd name="adj1" fmla="val 47119"/>
              <a:gd name="adj2" fmla="val 13585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 flipH="1" flipV="1">
            <a:off x="6160697" y="2514599"/>
            <a:ext cx="1112808" cy="897147"/>
          </a:xfrm>
          <a:prstGeom prst="bentConnector3">
            <a:avLst>
              <a:gd name="adj1" fmla="val 25969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27733" y="4008769"/>
            <a:ext cx="167296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1566093" y="4726056"/>
            <a:ext cx="4994961" cy="1222778"/>
            <a:chOff x="0" y="1326333"/>
            <a:chExt cx="9451060" cy="3377962"/>
          </a:xfrm>
        </p:grpSpPr>
        <p:pic>
          <p:nvPicPr>
            <p:cNvPr id="14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85" t="77072" r="54228" b="5473"/>
            <a:stretch/>
          </p:blipFill>
          <p:spPr bwMode="auto">
            <a:xfrm rot="5400000">
              <a:off x="-102698" y="1753661"/>
              <a:ext cx="2494196" cy="228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1" name="Straight Connector 140"/>
            <p:cNvCxnSpPr/>
            <p:nvPr/>
          </p:nvCxnSpPr>
          <p:spPr>
            <a:xfrm flipV="1">
              <a:off x="865208" y="1981862"/>
              <a:ext cx="5791317" cy="13957"/>
            </a:xfrm>
            <a:prstGeom prst="line">
              <a:avLst/>
            </a:prstGeom>
            <a:ln w="762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2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4169051" y="840273"/>
              <a:ext cx="2578368" cy="4980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" name="TextBox 142"/>
            <p:cNvSpPr txBox="1"/>
            <p:nvPr/>
          </p:nvSpPr>
          <p:spPr>
            <a:xfrm>
              <a:off x="2106598" y="3161532"/>
              <a:ext cx="1259332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Cluster E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108924" y="2206171"/>
              <a:ext cx="129269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Cluster D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6306282" y="429464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306282" y="3962279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306282" y="314602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6306282" y="355085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306282" y="235464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6306282" y="2698718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123199" y="395935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123199" y="4284391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123199" y="321776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123199" y="355085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5" name="Right Brace 154"/>
            <p:cNvSpPr/>
            <p:nvPr/>
          </p:nvSpPr>
          <p:spPr>
            <a:xfrm>
              <a:off x="7905701" y="2354643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8155701" y="2339245"/>
              <a:ext cx="128359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Cluster A</a:t>
              </a:r>
            </a:p>
          </p:txBody>
        </p:sp>
        <p:sp>
          <p:nvSpPr>
            <p:cNvPr id="157" name="Right Brace 156"/>
            <p:cNvSpPr/>
            <p:nvPr/>
          </p:nvSpPr>
          <p:spPr>
            <a:xfrm>
              <a:off x="7916949" y="3238260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8170113" y="3222860"/>
              <a:ext cx="1274497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Cluster B</a:t>
              </a:r>
            </a:p>
          </p:txBody>
        </p:sp>
        <p:sp>
          <p:nvSpPr>
            <p:cNvPr id="159" name="Right Brace 158"/>
            <p:cNvSpPr/>
            <p:nvPr/>
          </p:nvSpPr>
          <p:spPr>
            <a:xfrm>
              <a:off x="7925378" y="4018243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8179596" y="4002844"/>
              <a:ext cx="1271464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Cluster C</a:t>
              </a:r>
            </a:p>
          </p:txBody>
        </p:sp>
        <p:sp>
          <p:nvSpPr>
            <p:cNvPr id="161" name="Right Brace 160"/>
            <p:cNvSpPr/>
            <p:nvPr/>
          </p:nvSpPr>
          <p:spPr>
            <a:xfrm flipH="1">
              <a:off x="2925240" y="3206778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199515" y="2254507"/>
              <a:ext cx="350926" cy="2181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5236632" y="3697676"/>
              <a:ext cx="182212" cy="3627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531321" y="3688892"/>
              <a:ext cx="182212" cy="3627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5" name="Rectangle 164"/>
            <p:cNvSpPr/>
            <p:nvPr/>
          </p:nvSpPr>
          <p:spPr>
            <a:xfrm rot="5400000">
              <a:off x="4643447" y="2693421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6" name="Rectangle 165"/>
            <p:cNvSpPr/>
            <p:nvPr/>
          </p:nvSpPr>
          <p:spPr>
            <a:xfrm rot="5400000">
              <a:off x="5450540" y="4309677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7" name="Rectangle 166"/>
            <p:cNvSpPr/>
            <p:nvPr/>
          </p:nvSpPr>
          <p:spPr>
            <a:xfrm rot="5400000">
              <a:off x="4651844" y="2327054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68" name="Elbow Connector 167"/>
            <p:cNvCxnSpPr>
              <a:endCxn id="148" idx="1"/>
            </p:cNvCxnSpPr>
            <p:nvPr/>
          </p:nvCxnSpPr>
          <p:spPr>
            <a:xfrm flipV="1">
              <a:off x="5713530" y="3643094"/>
              <a:ext cx="592751" cy="264376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Elbow Connector 168"/>
            <p:cNvCxnSpPr>
              <a:endCxn id="146" idx="1"/>
            </p:cNvCxnSpPr>
            <p:nvPr/>
          </p:nvCxnSpPr>
          <p:spPr>
            <a:xfrm flipV="1">
              <a:off x="5713532" y="4054519"/>
              <a:ext cx="592751" cy="356442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/>
            <p:nvPr/>
          </p:nvCxnSpPr>
          <p:spPr>
            <a:xfrm flipH="1" flipV="1">
              <a:off x="4606764" y="3269743"/>
              <a:ext cx="592750" cy="631983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Elbow Connector 170"/>
            <p:cNvCxnSpPr/>
            <p:nvPr/>
          </p:nvCxnSpPr>
          <p:spPr>
            <a:xfrm flipH="1" flipV="1">
              <a:off x="4606763" y="3674577"/>
              <a:ext cx="592751" cy="264376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>
              <a:off x="3122451" y="4052961"/>
              <a:ext cx="1454287" cy="340965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2107554" y="3992628"/>
              <a:ext cx="125326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Cluster F</a:t>
              </a:r>
            </a:p>
          </p:txBody>
        </p:sp>
        <p:sp>
          <p:nvSpPr>
            <p:cNvPr id="174" name="Right Brace 173"/>
            <p:cNvSpPr/>
            <p:nvPr/>
          </p:nvSpPr>
          <p:spPr>
            <a:xfrm flipH="1">
              <a:off x="2925240" y="3968619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6814234" y="1900934"/>
              <a:ext cx="328822" cy="1600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7233683" y="1915901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7633712" y="1928850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8049948" y="1932284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8452239" y="1938363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8609139" y="1932284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8766041" y="1935720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8922942" y="1939154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960708" y="1353867"/>
              <a:ext cx="2108592" cy="680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DFH + CL       IR PC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505479" y="1768201"/>
              <a:ext cx="328822" cy="30709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85" name="Elbow Connector 184"/>
            <p:cNvCxnSpPr/>
            <p:nvPr/>
          </p:nvCxnSpPr>
          <p:spPr>
            <a:xfrm>
              <a:off x="5609902" y="2484302"/>
              <a:ext cx="723186" cy="257158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Elbow Connector 185"/>
            <p:cNvCxnSpPr>
              <a:stCxn id="167" idx="2"/>
            </p:cNvCxnSpPr>
            <p:nvPr/>
          </p:nvCxnSpPr>
          <p:spPr>
            <a:xfrm rot="10800000" flipV="1">
              <a:off x="4242315" y="2437123"/>
              <a:ext cx="452385" cy="144875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Elbow Connector 186"/>
            <p:cNvCxnSpPr/>
            <p:nvPr/>
          </p:nvCxnSpPr>
          <p:spPr>
            <a:xfrm rot="10800000">
              <a:off x="4269120" y="2715136"/>
              <a:ext cx="452385" cy="144875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Elbow Connector 187"/>
            <p:cNvCxnSpPr/>
            <p:nvPr/>
          </p:nvCxnSpPr>
          <p:spPr>
            <a:xfrm flipV="1">
              <a:off x="5684517" y="3271816"/>
              <a:ext cx="592751" cy="356442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Elbow Connector 188"/>
            <p:cNvCxnSpPr>
              <a:stCxn id="166" idx="0"/>
            </p:cNvCxnSpPr>
            <p:nvPr/>
          </p:nvCxnSpPr>
          <p:spPr>
            <a:xfrm flipV="1">
              <a:off x="5713533" y="4381688"/>
              <a:ext cx="661418" cy="3805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Elbow Connector 189"/>
            <p:cNvCxnSpPr/>
            <p:nvPr/>
          </p:nvCxnSpPr>
          <p:spPr>
            <a:xfrm flipV="1">
              <a:off x="5581992" y="2371880"/>
              <a:ext cx="876689" cy="154292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Rectangle 190"/>
            <p:cNvSpPr/>
            <p:nvPr/>
          </p:nvSpPr>
          <p:spPr>
            <a:xfrm>
              <a:off x="896744" y="1814722"/>
              <a:ext cx="5745825" cy="833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2250747" y="1326333"/>
              <a:ext cx="3974958" cy="701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         IR  STRING            DSH</a:t>
              </a:r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441960" y="1369737"/>
              <a:ext cx="8690498" cy="851832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0"/>
              </a:schemeClr>
            </a:solidFill>
            <a:ln w="28575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195" name="Elbow Connector 194"/>
          <p:cNvCxnSpPr/>
          <p:nvPr/>
        </p:nvCxnSpPr>
        <p:spPr>
          <a:xfrm rot="5400000">
            <a:off x="4517963" y="4076548"/>
            <a:ext cx="717287" cy="58172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376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1650" y="157788"/>
            <a:ext cx="8240400" cy="765708"/>
          </a:xfrm>
        </p:spPr>
        <p:txBody>
          <a:bodyPr/>
          <a:lstStyle/>
          <a:p>
            <a:r>
              <a:rPr lang="en-GB" sz="2800" b="1" dirty="0"/>
              <a:t>IT STRING  short term ACTIVITIES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60975" r="55518" b="26192"/>
          <a:stretch/>
        </p:blipFill>
        <p:spPr bwMode="auto">
          <a:xfrm>
            <a:off x="3740449" y="1521797"/>
            <a:ext cx="5054002" cy="113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47851" y="3150157"/>
            <a:ext cx="61150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Based on scope , the preliminary studies and cost </a:t>
            </a:r>
            <a:r>
              <a:rPr lang="en-GB" dirty="0" smtClean="0"/>
              <a:t>estimates will be prepared in parallel with </a:t>
            </a:r>
            <a:endParaRPr lang="en-GB" dirty="0"/>
          </a:p>
          <a:p>
            <a:r>
              <a:rPr lang="en-GB" dirty="0"/>
              <a:t> </a:t>
            </a:r>
          </a:p>
          <a:p>
            <a:pPr marL="342900" indent="-342900">
              <a:buFontTx/>
              <a:buAutoNum type="arabicPeriod"/>
            </a:pPr>
            <a:r>
              <a:rPr lang="en-GB" dirty="0"/>
              <a:t>Set up a TEAM and the modus operandi with GL and WPLs</a:t>
            </a:r>
          </a:p>
          <a:p>
            <a:pPr marL="342900" indent="-342900">
              <a:buAutoNum type="arabicPeriod"/>
            </a:pPr>
            <a:r>
              <a:rPr lang="en-GB" dirty="0"/>
              <a:t>ESTABLISH a COMPLET list of INGREDIENTS</a:t>
            </a:r>
          </a:p>
          <a:p>
            <a:pPr marL="342900" indent="-342900">
              <a:buAutoNum type="arabicPeriod"/>
            </a:pPr>
            <a:r>
              <a:rPr lang="en-GB" dirty="0"/>
              <a:t>Set up a possible TIMELINE and agree on that</a:t>
            </a:r>
          </a:p>
          <a:p>
            <a:pPr marL="342900" indent="-342900">
              <a:buAutoNum type="arabicPeriod"/>
            </a:pPr>
            <a:r>
              <a:rPr lang="en-GB" dirty="0"/>
              <a:t>WORK out a TEST plan </a:t>
            </a:r>
          </a:p>
          <a:p>
            <a:pPr marL="342900" indent="-342900">
              <a:buAutoNum type="arabicPeriod"/>
            </a:pPr>
            <a:r>
              <a:rPr lang="en-GB" dirty="0"/>
              <a:t>Work out a BUDGET and RESOURCES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38568" y="4119652"/>
            <a:ext cx="2295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Check specifically those equipment which are only be used in Sm18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623692" y="4488867"/>
            <a:ext cx="1170759" cy="1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43076" y="1205985"/>
            <a:ext cx="207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Extract from the Mandate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9950" y="1388447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….</a:t>
            </a:r>
          </a:p>
        </p:txBody>
      </p:sp>
      <p:cxnSp>
        <p:nvCxnSpPr>
          <p:cNvPr id="7" name="Elbow Connector 6"/>
          <p:cNvCxnSpPr>
            <a:stCxn id="12" idx="2"/>
          </p:cNvCxnSpPr>
          <p:nvPr/>
        </p:nvCxnSpPr>
        <p:spPr>
          <a:xfrm rot="5400000">
            <a:off x="8343476" y="3502587"/>
            <a:ext cx="387127" cy="30985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6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 rot="10800000" flipV="1">
            <a:off x="1634487" y="276226"/>
            <a:ext cx="8496303" cy="352277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TIMELINE </a:t>
            </a:r>
            <a:r>
              <a:rPr lang="en-US" sz="2800" b="1" dirty="0" smtClean="0"/>
              <a:t>test </a:t>
            </a:r>
            <a:r>
              <a:rPr lang="en-US" sz="2800" b="1" dirty="0" smtClean="0"/>
              <a:t>for HL LHC magnets</a:t>
            </a:r>
            <a:endParaRPr lang="en-US" sz="2800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12870" r="1458" b="10737"/>
          <a:stretch/>
        </p:blipFill>
        <p:spPr bwMode="auto">
          <a:xfrm>
            <a:off x="1524001" y="1011379"/>
            <a:ext cx="9113037" cy="457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89402" y="5837065"/>
            <a:ext cx="730270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From these it was defined the test stand readiness requirements ( see the presentation of Volker)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8700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7131982" y="4619821"/>
            <a:ext cx="224125" cy="69052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1797280" y="0"/>
            <a:ext cx="8229600" cy="914400"/>
          </a:xfrm>
        </p:spPr>
        <p:txBody>
          <a:bodyPr/>
          <a:lstStyle/>
          <a:p>
            <a:r>
              <a:rPr lang="en-GB" sz="2800" b="1" dirty="0" smtClean="0"/>
              <a:t>TIMELINE HL </a:t>
            </a:r>
            <a:r>
              <a:rPr lang="en-GB" sz="2800" b="1" dirty="0" smtClean="0"/>
              <a:t>LHC IR STRING</a:t>
            </a:r>
            <a:endParaRPr lang="en-GB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200488" y="5182895"/>
            <a:ext cx="312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 </a:t>
            </a:r>
            <a:r>
              <a:rPr lang="en-GB" sz="1600" b="1" dirty="0"/>
              <a:t>STRING Phase2 </a:t>
            </a:r>
            <a:r>
              <a:rPr lang="en-GB" sz="1600" dirty="0"/>
              <a:t>can not start before mid 2021 due to late arrival of the 1</a:t>
            </a:r>
            <a:r>
              <a:rPr lang="en-GB" sz="1600" baseline="30000" dirty="0"/>
              <a:t>st</a:t>
            </a:r>
            <a:r>
              <a:rPr lang="en-GB" sz="1600" dirty="0"/>
              <a:t> </a:t>
            </a:r>
            <a:r>
              <a:rPr lang="en-GB" sz="1600" b="1" dirty="0"/>
              <a:t>series</a:t>
            </a:r>
            <a:r>
              <a:rPr lang="en-GB" sz="1600" dirty="0"/>
              <a:t> of D1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t="11047" r="1917" b="45667"/>
          <a:stretch/>
        </p:blipFill>
        <p:spPr bwMode="auto">
          <a:xfrm>
            <a:off x="1674374" y="1547969"/>
            <a:ext cx="8820578" cy="307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5425605" y="3929350"/>
            <a:ext cx="1847850" cy="320673"/>
            <a:chOff x="3477509" y="5762625"/>
            <a:chExt cx="1847850" cy="32067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2225" t="26346" r="55786" b="49960"/>
            <a:stretch/>
          </p:blipFill>
          <p:spPr>
            <a:xfrm>
              <a:off x="3477509" y="5762625"/>
              <a:ext cx="1847850" cy="31114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464050" y="5880231"/>
              <a:ext cx="260350" cy="203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225" t="23748" r="55786" b="49960"/>
          <a:stretch/>
        </p:blipFill>
        <p:spPr>
          <a:xfrm>
            <a:off x="7852659" y="4103607"/>
            <a:ext cx="1847850" cy="34526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845727" y="5212765"/>
            <a:ext cx="312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 </a:t>
            </a:r>
            <a:r>
              <a:rPr lang="en-GB" sz="1600" b="1" dirty="0"/>
              <a:t>STRING Phase1 </a:t>
            </a:r>
            <a:r>
              <a:rPr lang="en-GB" sz="1600" dirty="0"/>
              <a:t>can start in 2019 end with </a:t>
            </a:r>
            <a:r>
              <a:rPr lang="en-GB" sz="1600" b="1" dirty="0"/>
              <a:t>prototypes</a:t>
            </a:r>
            <a:r>
              <a:rPr lang="en-GB" sz="1600" dirty="0"/>
              <a:t> but Q3 will missing</a:t>
            </a:r>
          </a:p>
        </p:txBody>
      </p:sp>
      <p:sp>
        <p:nvSpPr>
          <p:cNvPr id="25" name="Up Arrow 24"/>
          <p:cNvSpPr/>
          <p:nvPr/>
        </p:nvSpPr>
        <p:spPr>
          <a:xfrm>
            <a:off x="5181023" y="4619821"/>
            <a:ext cx="224125" cy="69052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971234" y="11463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37734" y="115343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13543" y="11463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72497" y="11439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19359" y="114727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374138" y="11439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2023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637733" y="11534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70541" y="12296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303325" y="12296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672496" y="1220108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019358" y="1143908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374137" y="11161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99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4426" y="2362201"/>
            <a:ext cx="716705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Quench:</a:t>
            </a:r>
            <a:r>
              <a:rPr lang="en-GB" sz="1100" dirty="0"/>
              <a:t> provoked, natural, holding current, propagation, detection,  protection, </a:t>
            </a:r>
            <a:r>
              <a:rPr lang="en-GB" sz="1100" dirty="0" err="1"/>
              <a:t>clic</a:t>
            </a:r>
            <a:r>
              <a:rPr lang="en-GB" sz="1100" dirty="0"/>
              <a:t>, dump, switch</a:t>
            </a:r>
          </a:p>
          <a:p>
            <a:r>
              <a:rPr lang="en-GB" sz="1100" b="1" dirty="0"/>
              <a:t>Cryogenics</a:t>
            </a:r>
            <a:r>
              <a:rPr lang="en-GB" sz="1100" dirty="0"/>
              <a:t>: cooling- warming speed ( Nb</a:t>
            </a:r>
            <a:r>
              <a:rPr lang="en-GB" sz="1100" baseline="-25000" dirty="0"/>
              <a:t>3</a:t>
            </a:r>
            <a:r>
              <a:rPr lang="en-GB" sz="1100" dirty="0"/>
              <a:t>Sn), heat load, recovery after quench, pressure, temperature, shielding </a:t>
            </a:r>
          </a:p>
          <a:p>
            <a:r>
              <a:rPr lang="en-GB" sz="1100" b="1" dirty="0"/>
              <a:t>Integration</a:t>
            </a:r>
            <a:r>
              <a:rPr lang="en-GB" sz="1100" dirty="0"/>
              <a:t>: layout, interconnections, systems around ( racks, cables trays, control cables et), total weight</a:t>
            </a:r>
          </a:p>
          <a:p>
            <a:r>
              <a:rPr lang="en-GB" sz="1100" b="1" dirty="0"/>
              <a:t>Powering</a:t>
            </a:r>
            <a:r>
              <a:rPr lang="en-GB" sz="1100" dirty="0"/>
              <a:t>:  bus bar, connections, current leads, power distribution at warm and at cold, converters, water cooled cables</a:t>
            </a:r>
          </a:p>
          <a:p>
            <a:r>
              <a:rPr lang="en-GB" sz="1100" b="1" dirty="0"/>
              <a:t>Electrical integrity</a:t>
            </a:r>
            <a:r>
              <a:rPr lang="en-GB" sz="1100" dirty="0"/>
              <a:t>: splice resistance, electrical insulation</a:t>
            </a:r>
          </a:p>
          <a:p>
            <a:r>
              <a:rPr lang="en-GB" sz="1100" b="1" dirty="0"/>
              <a:t>Interlock</a:t>
            </a:r>
          </a:p>
          <a:p>
            <a:r>
              <a:rPr lang="en-GB" sz="1100" b="1" dirty="0"/>
              <a:t>Vacuum: </a:t>
            </a:r>
            <a:r>
              <a:rPr lang="en-GB" sz="1100" dirty="0"/>
              <a:t>leak detection, beam screen</a:t>
            </a:r>
          </a:p>
          <a:p>
            <a:r>
              <a:rPr lang="en-GB" sz="1100" b="1" dirty="0"/>
              <a:t>Instrumentation , DAQ systems, DB , QA, QC: </a:t>
            </a:r>
            <a:r>
              <a:rPr lang="en-GB" sz="1100" dirty="0"/>
              <a:t>specific or not to string</a:t>
            </a:r>
          </a:p>
          <a:p>
            <a:r>
              <a:rPr lang="en-GB" sz="1100" b="1" dirty="0"/>
              <a:t>Alignment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884" y="990601"/>
            <a:ext cx="50494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Validation of a layout- integration</a:t>
            </a:r>
          </a:p>
          <a:p>
            <a:r>
              <a:rPr lang="en-GB" dirty="0"/>
              <a:t>Validation of installation sequence and procedures</a:t>
            </a:r>
          </a:p>
          <a:p>
            <a:r>
              <a:rPr lang="en-GB" dirty="0"/>
              <a:t>Validation of a system (of components)</a:t>
            </a:r>
          </a:p>
          <a:p>
            <a:r>
              <a:rPr lang="en-GB" dirty="0"/>
              <a:t>Validation of their collective behaviour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5803" y="4679179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Develop methods, techniques</a:t>
            </a:r>
          </a:p>
          <a:p>
            <a:r>
              <a:rPr lang="en-GB" b="1" dirty="0"/>
              <a:t>Develop tooling</a:t>
            </a:r>
          </a:p>
          <a:p>
            <a:r>
              <a:rPr lang="en-GB" b="1" dirty="0"/>
              <a:t>Develop procedures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5713" y="4847752"/>
            <a:ext cx="1442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7F7F7F"/>
                </a:solidFill>
              </a:rPr>
              <a:t>X</a:t>
            </a:r>
          </a:p>
          <a:p>
            <a:pPr algn="ctr"/>
            <a:r>
              <a:rPr lang="en-GB" dirty="0">
                <a:solidFill>
                  <a:srgbClr val="7F7F7F"/>
                </a:solidFill>
              </a:rPr>
              <a:t>definition of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2835" y="4679179"/>
            <a:ext cx="1358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Installations</a:t>
            </a:r>
          </a:p>
          <a:p>
            <a:r>
              <a:rPr lang="en-GB" b="1" dirty="0"/>
              <a:t>Test</a:t>
            </a:r>
          </a:p>
          <a:p>
            <a:r>
              <a:rPr lang="en-GB" b="1" dirty="0"/>
              <a:t>Operation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46706" y="4840877"/>
            <a:ext cx="91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7F7F7F"/>
                </a:solidFill>
              </a:rPr>
              <a:t>2</a:t>
            </a:r>
          </a:p>
          <a:p>
            <a:pPr algn="ctr"/>
            <a:r>
              <a:rPr lang="en-GB" dirty="0">
                <a:solidFill>
                  <a:srgbClr val="7F7F7F"/>
                </a:solidFill>
              </a:rPr>
              <a:t>support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73047" y="4833169"/>
            <a:ext cx="707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HWC </a:t>
            </a:r>
          </a:p>
          <a:p>
            <a:r>
              <a:rPr lang="en-GB" b="1" dirty="0"/>
              <a:t>OP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56996" y="4278868"/>
            <a:ext cx="189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GOALS</a:t>
            </a:r>
            <a:r>
              <a:rPr lang="en-GB" b="1" dirty="0"/>
              <a:t> in parallel: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86592" y="233866"/>
            <a:ext cx="6362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HL </a:t>
            </a:r>
            <a:r>
              <a:rPr lang="en-GB" sz="2800" b="1" dirty="0"/>
              <a:t>LHC STRING preliminary TEST PLAN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31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861204" y="1150937"/>
            <a:ext cx="6558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/>
              <a:t>HL LHC STRING Ingredients… mainly from the WPs and possibly series equipment</a:t>
            </a:r>
          </a:p>
          <a:p>
            <a:endParaRPr lang="en-GB" sz="1200" b="1" u="sng" dirty="0"/>
          </a:p>
          <a:p>
            <a:r>
              <a:rPr lang="en-GB" sz="1200" b="1" dirty="0">
                <a:solidFill>
                  <a:srgbClr val="C00000"/>
                </a:solidFill>
              </a:rPr>
              <a:t>Magnets: Q1, Q2a, Q2b, Q3,CP, D1</a:t>
            </a:r>
          </a:p>
          <a:p>
            <a:r>
              <a:rPr lang="en-GB" sz="1200" b="1" dirty="0">
                <a:solidFill>
                  <a:schemeClr val="accent6">
                    <a:lumMod val="75000"/>
                  </a:schemeClr>
                </a:solidFill>
              </a:rPr>
              <a:t>Power converters:  3 x 20 kA, 6 x 3 kA, 9 x 120 A</a:t>
            </a:r>
          </a:p>
          <a:p>
            <a:r>
              <a:rPr lang="en-GB" sz="1200" b="1" dirty="0">
                <a:solidFill>
                  <a:schemeClr val="accent3">
                    <a:lumMod val="75000"/>
                  </a:schemeClr>
                </a:solidFill>
              </a:rPr>
              <a:t>Power distribution:  DFH and Current leads + SC link ( DSH) </a:t>
            </a:r>
          </a:p>
          <a:p>
            <a:r>
              <a:rPr lang="en-GB" sz="1200" b="1" dirty="0"/>
              <a:t>Protection and EE system:  3 x switches x 20 kA, 3 x Dump</a:t>
            </a:r>
          </a:p>
          <a:p>
            <a:r>
              <a:rPr lang="en-GB" sz="1200" b="1" dirty="0">
                <a:solidFill>
                  <a:schemeClr val="accent4">
                    <a:lumMod val="75000"/>
                  </a:schemeClr>
                </a:solidFill>
              </a:rPr>
              <a:t>Cryogenic equipment ( cooling and </a:t>
            </a:r>
            <a:r>
              <a:rPr lang="en-GB" sz="1200" b="1" dirty="0" err="1">
                <a:solidFill>
                  <a:schemeClr val="accent4">
                    <a:lumMod val="75000"/>
                  </a:schemeClr>
                </a:solidFill>
              </a:rPr>
              <a:t>cryo</a:t>
            </a:r>
            <a:r>
              <a:rPr lang="en-GB" sz="1200" b="1" dirty="0">
                <a:solidFill>
                  <a:schemeClr val="accent4">
                    <a:lumMod val="75000"/>
                  </a:schemeClr>
                </a:solidFill>
              </a:rPr>
              <a:t> distribution)</a:t>
            </a:r>
          </a:p>
          <a:p>
            <a:r>
              <a:rPr lang="en-GB" sz="1200" b="1" dirty="0">
                <a:solidFill>
                  <a:schemeClr val="accent4">
                    <a:lumMod val="75000"/>
                  </a:schemeClr>
                </a:solidFill>
              </a:rPr>
              <a:t>Vacuum </a:t>
            </a:r>
            <a:r>
              <a:rPr lang="en-GB" sz="1200" b="1" dirty="0" err="1">
                <a:solidFill>
                  <a:schemeClr val="accent4">
                    <a:lumMod val="75000"/>
                  </a:schemeClr>
                </a:solidFill>
              </a:rPr>
              <a:t>equippment</a:t>
            </a:r>
            <a:endParaRPr lang="en-GB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79FA-E691-4567-80C1-8C3251B0D3C3}" type="slidenum">
              <a:rPr lang="en-GB" smtClean="0"/>
              <a:t>8</a:t>
            </a:fld>
            <a:endParaRPr lang="en-GB"/>
          </a:p>
        </p:txBody>
      </p:sp>
      <p:pic>
        <p:nvPicPr>
          <p:cNvPr id="11" name="Picture 10" descr="SmallHiLumi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C"/>
              </a:clrFrom>
              <a:clrTo>
                <a:srgbClr val="FF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7067" y="0"/>
            <a:ext cx="1894973" cy="9144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444676" y="2874972"/>
            <a:ext cx="8795380" cy="1590978"/>
            <a:chOff x="236246" y="4223940"/>
            <a:chExt cx="8795380" cy="1590978"/>
          </a:xfrm>
        </p:grpSpPr>
        <p:sp>
          <p:nvSpPr>
            <p:cNvPr id="27" name="TextBox 26"/>
            <p:cNvSpPr txBox="1"/>
            <p:nvPr/>
          </p:nvSpPr>
          <p:spPr>
            <a:xfrm>
              <a:off x="236246" y="5141471"/>
              <a:ext cx="7675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Cryogenic feed box</a:t>
              </a:r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328667" y="4223940"/>
              <a:ext cx="8702959" cy="1590978"/>
              <a:chOff x="152400" y="3733800"/>
              <a:chExt cx="8702959" cy="1590978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830" t="43062" r="11754" b="34705"/>
              <a:stretch/>
            </p:blipFill>
            <p:spPr>
              <a:xfrm rot="10800000">
                <a:off x="1744499" y="4310460"/>
                <a:ext cx="5029200" cy="328514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4038600" y="5063168"/>
                <a:ext cx="505267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80 m </a:t>
                </a: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1524000" y="5291768"/>
                <a:ext cx="5257800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ounded Rectangle 6"/>
              <p:cNvSpPr/>
              <p:nvPr/>
            </p:nvSpPr>
            <p:spPr>
              <a:xfrm>
                <a:off x="1219200" y="4383674"/>
                <a:ext cx="372898" cy="242158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43123" y="3963208"/>
                <a:ext cx="67808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Shuffling Module</a:t>
                </a: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6936373" y="4408875"/>
                <a:ext cx="607427" cy="216004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781800" y="4165684"/>
                <a:ext cx="56357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>
                    <a:solidFill>
                      <a:schemeClr val="accent4">
                        <a:lumMod val="75000"/>
                      </a:schemeClr>
                    </a:solidFill>
                  </a:rPr>
                  <a:t>DFH</a:t>
                </a: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7614847" y="4408875"/>
                <a:ext cx="3861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dirty="0">
                    <a:solidFill>
                      <a:schemeClr val="tx1"/>
                    </a:solidFill>
                  </a:rPr>
                  <a:t>20 kA</a:t>
                </a:r>
                <a:endParaRPr lang="en-GB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614847" y="4651024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8387153" y="4408875"/>
                <a:ext cx="386153" cy="21600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dirty="0">
                    <a:solidFill>
                      <a:srgbClr val="0070C0"/>
                    </a:solidFill>
                  </a:rPr>
                  <a:t>12kA</a:t>
                </a:r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8001000" y="4409828"/>
                <a:ext cx="3861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dirty="0">
                    <a:solidFill>
                      <a:schemeClr val="tx1"/>
                    </a:solidFill>
                  </a:rPr>
                  <a:t>20 kA</a:t>
                </a:r>
                <a:endParaRPr lang="en-GB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7697253" y="4651331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7797281" y="4651331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8202070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7886918" y="4645933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7969324" y="4648632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8069352" y="4648632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8252670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8295921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8346521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8393895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8444495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8487746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8538346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8584353" y="4649630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733363" y="4694700"/>
                <a:ext cx="335989" cy="1292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45720" tIns="18288" rIns="45720" bIns="18288" rtlCol="0">
                <a:spAutoFit/>
              </a:bodyPr>
              <a:lstStyle/>
              <a:p>
                <a:r>
                  <a:rPr lang="en-GB" sz="600" dirty="0">
                    <a:solidFill>
                      <a:srgbClr val="00B050"/>
                    </a:solidFill>
                  </a:rPr>
                  <a:t> 6 x3 kA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191852" y="4700375"/>
                <a:ext cx="449803" cy="1292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45720" tIns="18288" rIns="45720" bIns="18288" rtlCol="0">
                <a:spAutoFit/>
              </a:bodyPr>
              <a:lstStyle/>
              <a:p>
                <a:r>
                  <a:rPr lang="en-GB" sz="600" dirty="0">
                    <a:solidFill>
                      <a:srgbClr val="C00000"/>
                    </a:solidFill>
                  </a:rPr>
                  <a:t> 9 x 0.12 kA</a:t>
                </a:r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1297852" y="4517830"/>
                <a:ext cx="226148" cy="390588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7104556" y="4517830"/>
                <a:ext cx="226148" cy="390588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05649" y="4800416"/>
                <a:ext cx="5811981" cy="6691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32" name="Group 5131"/>
              <p:cNvGrpSpPr/>
              <p:nvPr/>
            </p:nvGrpSpPr>
            <p:grpSpPr>
              <a:xfrm>
                <a:off x="7394786" y="4078805"/>
                <a:ext cx="1246869" cy="329647"/>
                <a:chOff x="6947806" y="5260087"/>
                <a:chExt cx="1246869" cy="329647"/>
              </a:xfrm>
            </p:grpSpPr>
            <p:cxnSp>
              <p:nvCxnSpPr>
                <p:cNvPr id="5123" name="Straight Connector 5122"/>
                <p:cNvCxnSpPr/>
                <p:nvPr/>
              </p:nvCxnSpPr>
              <p:spPr>
                <a:xfrm flipV="1">
                  <a:off x="8190552" y="5274808"/>
                  <a:ext cx="4123" cy="31492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5" name="Straight Connector 5124"/>
                <p:cNvCxnSpPr/>
                <p:nvPr/>
              </p:nvCxnSpPr>
              <p:spPr>
                <a:xfrm flipH="1" flipV="1">
                  <a:off x="6947806" y="5269269"/>
                  <a:ext cx="1245816" cy="1107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7" name="Straight Arrow Connector 5126"/>
                <p:cNvCxnSpPr/>
                <p:nvPr/>
              </p:nvCxnSpPr>
              <p:spPr>
                <a:xfrm>
                  <a:off x="6954824" y="5260087"/>
                  <a:ext cx="15314" cy="32964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/>
              <p:nvPr/>
            </p:nvGrpSpPr>
            <p:grpSpPr>
              <a:xfrm>
                <a:off x="7330704" y="4028828"/>
                <a:ext cx="967685" cy="379322"/>
                <a:chOff x="6947806" y="5260087"/>
                <a:chExt cx="1246869" cy="329647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 flipV="1">
                  <a:off x="8190552" y="5274808"/>
                  <a:ext cx="4123" cy="3149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H="1" flipV="1">
                  <a:off x="6947806" y="5269269"/>
                  <a:ext cx="1245816" cy="110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/>
                <p:cNvCxnSpPr/>
                <p:nvPr/>
              </p:nvCxnSpPr>
              <p:spPr>
                <a:xfrm>
                  <a:off x="6954824" y="5260087"/>
                  <a:ext cx="15314" cy="32964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>
                <a:off x="7261579" y="3949804"/>
                <a:ext cx="663221" cy="469796"/>
                <a:chOff x="6947806" y="5260087"/>
                <a:chExt cx="1246869" cy="329647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 flipV="1">
                  <a:off x="8190552" y="5274808"/>
                  <a:ext cx="4123" cy="3149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 flipV="1">
                  <a:off x="6947806" y="5269269"/>
                  <a:ext cx="1245816" cy="110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6954824" y="5260087"/>
                  <a:ext cx="15314" cy="32964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3" name="Group 5132"/>
              <p:cNvGrpSpPr/>
              <p:nvPr/>
            </p:nvGrpSpPr>
            <p:grpSpPr>
              <a:xfrm>
                <a:off x="7465366" y="4618290"/>
                <a:ext cx="231888" cy="342187"/>
                <a:chOff x="7044959" y="4474091"/>
                <a:chExt cx="974412" cy="494310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10800000" flipV="1">
                  <a:off x="8016171" y="4503970"/>
                  <a:ext cx="3200" cy="464431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10800000" flipH="1" flipV="1">
                  <a:off x="7050903" y="4952061"/>
                  <a:ext cx="966868" cy="16339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/>
                <p:cNvCxnSpPr/>
                <p:nvPr/>
              </p:nvCxnSpPr>
              <p:spPr>
                <a:xfrm rot="10800000">
                  <a:off x="7044959" y="4474091"/>
                  <a:ext cx="11885" cy="486140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7382710" y="4624581"/>
                <a:ext cx="869960" cy="394847"/>
                <a:chOff x="7044959" y="4474091"/>
                <a:chExt cx="974412" cy="494310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rot="10800000" flipV="1">
                  <a:off x="8016171" y="4503970"/>
                  <a:ext cx="3200" cy="464431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10800000" flipH="1" flipV="1">
                  <a:off x="7050903" y="4952061"/>
                  <a:ext cx="966868" cy="16339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 rot="10800000">
                  <a:off x="7044959" y="4474091"/>
                  <a:ext cx="11885" cy="48614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34" name="Rounded Rectangle 5133"/>
              <p:cNvSpPr/>
              <p:nvPr/>
            </p:nvSpPr>
            <p:spPr>
              <a:xfrm>
                <a:off x="7543800" y="4297681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Rounded Rectangle 102"/>
              <p:cNvSpPr/>
              <p:nvPr/>
            </p:nvSpPr>
            <p:spPr>
              <a:xfrm>
                <a:off x="7772400" y="4297681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ounded Rectangle 103"/>
              <p:cNvSpPr/>
              <p:nvPr/>
            </p:nvSpPr>
            <p:spPr>
              <a:xfrm>
                <a:off x="8010000" y="429370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Rounded Rectangle 104"/>
              <p:cNvSpPr/>
              <p:nvPr/>
            </p:nvSpPr>
            <p:spPr>
              <a:xfrm>
                <a:off x="8238600" y="429370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Rounded Rectangle 105"/>
              <p:cNvSpPr/>
              <p:nvPr/>
            </p:nvSpPr>
            <p:spPr>
              <a:xfrm>
                <a:off x="8462653" y="429931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8691253" y="429931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35" name="TextBox 5134"/>
              <p:cNvSpPr txBox="1"/>
              <p:nvPr/>
            </p:nvSpPr>
            <p:spPr>
              <a:xfrm>
                <a:off x="7777577" y="3733800"/>
                <a:ext cx="90922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schemeClr val="tx2">
                        <a:lumMod val="75000"/>
                      </a:schemeClr>
                    </a:solidFill>
                  </a:rPr>
                  <a:t>Switch &amp; Dump</a:t>
                </a:r>
              </a:p>
            </p:txBody>
          </p:sp>
          <p:cxnSp>
            <p:nvCxnSpPr>
              <p:cNvPr id="5137" name="Straight Arrow Connector 5136"/>
              <p:cNvCxnSpPr>
                <a:stCxn id="5135" idx="2"/>
                <a:endCxn id="5134" idx="1"/>
              </p:cNvCxnSpPr>
              <p:nvPr/>
            </p:nvCxnSpPr>
            <p:spPr>
              <a:xfrm flipH="1">
                <a:off x="7543800" y="3964632"/>
                <a:ext cx="688389" cy="35590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9" name="Straight Arrow Connector 5138"/>
              <p:cNvCxnSpPr>
                <a:stCxn id="5135" idx="2"/>
                <a:endCxn id="107" idx="3"/>
              </p:cNvCxnSpPr>
              <p:nvPr/>
            </p:nvCxnSpPr>
            <p:spPr>
              <a:xfrm>
                <a:off x="8232189" y="3964632"/>
                <a:ext cx="623170" cy="35754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/>
              <p:cNvSpPr txBox="1"/>
              <p:nvPr/>
            </p:nvSpPr>
            <p:spPr>
              <a:xfrm>
                <a:off x="2730111" y="4851484"/>
                <a:ext cx="9185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olidFill>
                      <a:schemeClr val="accent1">
                        <a:lumMod val="75000"/>
                      </a:schemeClr>
                    </a:solidFill>
                  </a:rPr>
                  <a:t>SC Link (DSH)</a:t>
                </a: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827481" y="4851484"/>
                <a:ext cx="824233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chemeClr val="accent6">
                        <a:lumMod val="75000"/>
                      </a:schemeClr>
                    </a:solidFill>
                  </a:rPr>
                  <a:t>Connection Module</a:t>
                </a:r>
              </a:p>
            </p:txBody>
          </p:sp>
          <p:cxnSp>
            <p:nvCxnSpPr>
              <p:cNvPr id="5141" name="Straight Connector 5140"/>
              <p:cNvCxnSpPr>
                <a:endCxn id="7" idx="1"/>
              </p:cNvCxnSpPr>
              <p:nvPr/>
            </p:nvCxnSpPr>
            <p:spPr>
              <a:xfrm flipV="1">
                <a:off x="685800" y="4504753"/>
                <a:ext cx="533400" cy="581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1415934" y="3810000"/>
                <a:ext cx="5277" cy="5736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V="1">
                <a:off x="1421211" y="3810000"/>
                <a:ext cx="2998389" cy="1162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2724833" y="3815814"/>
                <a:ext cx="5277" cy="5736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4419600" y="3791968"/>
                <a:ext cx="5277" cy="5736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stCxn id="54" idx="0"/>
              </p:cNvCxnSpPr>
              <p:nvPr/>
            </p:nvCxnSpPr>
            <p:spPr>
              <a:xfrm flipH="1" flipV="1">
                <a:off x="6705601" y="4516877"/>
                <a:ext cx="512029" cy="953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685800" y="3974028"/>
                <a:ext cx="6529510" cy="7475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stCxn id="23" idx="3"/>
                <a:endCxn id="54" idx="0"/>
              </p:cNvCxnSpPr>
              <p:nvPr/>
            </p:nvCxnSpPr>
            <p:spPr>
              <a:xfrm flipV="1">
                <a:off x="7217630" y="4517830"/>
                <a:ext cx="0" cy="316046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7215310" y="3965714"/>
                <a:ext cx="0" cy="568821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1495242" y="3952628"/>
                <a:ext cx="20657" cy="843152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ectangle 115"/>
              <p:cNvSpPr/>
              <p:nvPr/>
            </p:nvSpPr>
            <p:spPr>
              <a:xfrm>
                <a:off x="152400" y="3821628"/>
                <a:ext cx="533400" cy="8042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723656" y="4316564"/>
                <a:ext cx="5741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err="1">
                    <a:solidFill>
                      <a:srgbClr val="0070C0"/>
                    </a:solidFill>
                  </a:rPr>
                  <a:t>LHe</a:t>
                </a:r>
                <a:r>
                  <a:rPr lang="en-GB" sz="800" b="1" dirty="0">
                    <a:solidFill>
                      <a:srgbClr val="0070C0"/>
                    </a:solidFill>
                  </a:rPr>
                  <a:t> 4.2 K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4876799" y="3750954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He gas recovery</a:t>
                </a: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410927" y="4442459"/>
                <a:ext cx="4761274" cy="4571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4294892" y="4572000"/>
                <a:ext cx="67808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olidFill>
                      <a:srgbClr val="C00000"/>
                    </a:solidFill>
                  </a:rPr>
                  <a:t>Bus Bars</a:t>
                </a: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 flipH="1">
                <a:off x="1403010" y="4460556"/>
                <a:ext cx="5278" cy="368557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/>
              <p:cNvSpPr txBox="1"/>
              <p:nvPr/>
            </p:nvSpPr>
            <p:spPr>
              <a:xfrm>
                <a:off x="6757594" y="4909280"/>
                <a:ext cx="824233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chemeClr val="accent6">
                        <a:lumMod val="75000"/>
                      </a:schemeClr>
                    </a:solidFill>
                  </a:rPr>
                  <a:t>Connection Module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7761989" y="5019429"/>
                <a:ext cx="824233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/>
                  <a:t>Converters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026638" y="4529534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D1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901100" y="4533681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CP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597849" y="4529705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Q3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637756" y="4506846"/>
              <a:ext cx="447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Q2b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5450748" y="4506846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Q2a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375003" y="4529705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Q1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834178" y="749179"/>
            <a:ext cx="649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Test the COLLECTIVE BEHAVIOUR of ingredients tested individually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719384" y="4570859"/>
            <a:ext cx="801213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SERVICE </a:t>
            </a:r>
            <a:r>
              <a:rPr lang="en-GB" sz="1400" b="1" u="sng" dirty="0">
                <a:solidFill>
                  <a:srgbClr val="000000"/>
                </a:solidFill>
              </a:rPr>
              <a:t>UPGRADE</a:t>
            </a:r>
            <a:r>
              <a:rPr lang="en-GB" sz="1400" dirty="0">
                <a:solidFill>
                  <a:srgbClr val="000000"/>
                </a:solidFill>
              </a:rPr>
              <a:t> needed for :</a:t>
            </a:r>
          </a:p>
          <a:p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b="1" dirty="0">
                <a:solidFill>
                  <a:srgbClr val="000000"/>
                </a:solidFill>
              </a:rPr>
              <a:t>Cryogenic cooling: additional </a:t>
            </a:r>
            <a:r>
              <a:rPr lang="en-GB" sz="1400" b="1" dirty="0">
                <a:solidFill>
                  <a:srgbClr val="FF0000"/>
                </a:solidFill>
              </a:rPr>
              <a:t>6 kW power </a:t>
            </a:r>
            <a:r>
              <a:rPr lang="en-GB" sz="1400" b="1" dirty="0">
                <a:solidFill>
                  <a:srgbClr val="000000"/>
                </a:solidFill>
              </a:rPr>
              <a:t>plant </a:t>
            </a:r>
            <a:r>
              <a:rPr lang="en-GB" sz="1400" b="1" dirty="0" smtClean="0">
                <a:solidFill>
                  <a:srgbClr val="000000"/>
                </a:solidFill>
              </a:rPr>
              <a:t>and ( see estimates in the presentation of Luigi based on </a:t>
            </a:r>
            <a:r>
              <a:rPr lang="en-GB" sz="1400" b="1" smtClean="0">
                <a:solidFill>
                  <a:srgbClr val="000000"/>
                </a:solidFill>
              </a:rPr>
              <a:t>the complete </a:t>
            </a:r>
            <a:r>
              <a:rPr lang="en-GB" sz="1400" b="1" dirty="0" smtClean="0">
                <a:solidFill>
                  <a:srgbClr val="000000"/>
                </a:solidFill>
              </a:rPr>
              <a:t>planning of HL LHC magnet test plan + LHC spare magnet test program)</a:t>
            </a:r>
            <a:endParaRPr lang="en-GB" sz="1400" b="1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	Demineralised water cooling: additional 55 m</a:t>
            </a:r>
            <a:r>
              <a:rPr lang="en-GB" sz="1400" baseline="30000" dirty="0">
                <a:solidFill>
                  <a:srgbClr val="000000"/>
                </a:solidFill>
              </a:rPr>
              <a:t>3</a:t>
            </a:r>
            <a:r>
              <a:rPr lang="en-GB" sz="1400" dirty="0">
                <a:solidFill>
                  <a:srgbClr val="000000"/>
                </a:solidFill>
              </a:rPr>
              <a:t>/h ( aprox.0.5 MW) </a:t>
            </a:r>
            <a:r>
              <a:rPr lang="en-GB" sz="2000" dirty="0" smtClean="0">
                <a:solidFill>
                  <a:srgbClr val="00B050"/>
                </a:solidFill>
                <a:sym typeface="Wingdings"/>
              </a:rPr>
              <a:t></a:t>
            </a:r>
          </a:p>
          <a:p>
            <a:r>
              <a:rPr lang="en-GB" sz="1600" dirty="0" smtClean="0">
                <a:solidFill>
                  <a:srgbClr val="C00000"/>
                </a:solidFill>
                <a:sym typeface="Wingdings"/>
              </a:rPr>
              <a:t>It is now blocked due to the fact that we have the approval together with the primary water</a:t>
            </a:r>
            <a:endParaRPr lang="en-GB" sz="1100" dirty="0">
              <a:solidFill>
                <a:srgbClr val="C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	Primary water cooling: additional 2.5 MW for cryogenics</a:t>
            </a:r>
          </a:p>
          <a:p>
            <a:r>
              <a:rPr lang="en-GB" sz="1400" dirty="0">
                <a:solidFill>
                  <a:srgbClr val="000000"/>
                </a:solidFill>
              </a:rPr>
              <a:t>	Electricity : </a:t>
            </a:r>
            <a:r>
              <a:rPr lang="en-GB" sz="1400" dirty="0" err="1">
                <a:solidFill>
                  <a:srgbClr val="000000"/>
                </a:solidFill>
              </a:rPr>
              <a:t>tbc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12" name="Title 2"/>
          <p:cNvSpPr txBox="1">
            <a:spLocks/>
          </p:cNvSpPr>
          <p:nvPr/>
        </p:nvSpPr>
        <p:spPr>
          <a:xfrm>
            <a:off x="1790410" y="217488"/>
            <a:ext cx="6323990" cy="914400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/>
              <a:t>IT </a:t>
            </a:r>
            <a:r>
              <a:rPr lang="en-US" sz="2800" b="1" dirty="0"/>
              <a:t>STRING INGREDIENTS</a:t>
            </a:r>
            <a:endParaRPr lang="en-GB" sz="24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2514945" y="6254392"/>
            <a:ext cx="744184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These was defined and is part of the SM18 Test Facility UPG Project. See the presentation of Volker.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79250" y="1885950"/>
            <a:ext cx="324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DAQ, Interlock, Software for Analysis </a:t>
            </a:r>
            <a:r>
              <a:rPr lang="en-GB" sz="1200" b="1" dirty="0" err="1"/>
              <a:t>ect</a:t>
            </a:r>
            <a:r>
              <a:rPr lang="en-GB" sz="1200" b="1" dirty="0"/>
              <a:t> is to be </a:t>
            </a:r>
            <a:r>
              <a:rPr lang="en-GB" sz="1200" b="1" dirty="0" smtClean="0"/>
              <a:t>tested </a:t>
            </a:r>
            <a:r>
              <a:rPr lang="en-GB" sz="1200" b="1" dirty="0"/>
              <a:t>in the STRING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719384" y="5072449"/>
            <a:ext cx="12357" cy="1031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8" name="Picture 1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35" y="4803914"/>
            <a:ext cx="3404286" cy="13050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Straight Arrow Connector 18"/>
          <p:cNvCxnSpPr>
            <a:endCxn id="118" idx="3"/>
          </p:cNvCxnSpPr>
          <p:nvPr/>
        </p:nvCxnSpPr>
        <p:spPr>
          <a:xfrm flipH="1">
            <a:off x="3536321" y="5450428"/>
            <a:ext cx="1035679" cy="6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43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913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7438</TotalTime>
  <Words>536</Words>
  <Application>Microsoft Office PowerPoint</Application>
  <PresentationFormat>Widescreen</PresentationFormat>
  <Paragraphs>110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PowerPoint Presentation</vt:lpstr>
      <vt:lpstr>IT String requirements</vt:lpstr>
      <vt:lpstr>IT STRING SCOPE</vt:lpstr>
      <vt:lpstr>IT STRING  short term ACTIVITIES</vt:lpstr>
      <vt:lpstr>TIMELINE test for HL LHC magnets</vt:lpstr>
      <vt:lpstr>TIMELINE HL LHC IR STRING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STRING SCOPE</dc:title>
  <dc:creator>Marta Bajko</dc:creator>
  <cp:lastModifiedBy>Marta Bajko</cp:lastModifiedBy>
  <cp:revision>7</cp:revision>
  <dcterms:created xsi:type="dcterms:W3CDTF">2015-06-16T14:16:06Z</dcterms:created>
  <dcterms:modified xsi:type="dcterms:W3CDTF">2015-06-22T11:42:44Z</dcterms:modified>
</cp:coreProperties>
</file>