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371" r:id="rId3"/>
    <p:sldId id="381" r:id="rId4"/>
    <p:sldId id="347" r:id="rId5"/>
    <p:sldId id="349" r:id="rId6"/>
    <p:sldId id="378" r:id="rId7"/>
    <p:sldId id="377" r:id="rId8"/>
    <p:sldId id="383" r:id="rId9"/>
    <p:sldId id="380" r:id="rId10"/>
    <p:sldId id="375" r:id="rId11"/>
    <p:sldId id="376" r:id="rId12"/>
    <p:sldId id="384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99738F"/>
    <a:srgbClr val="FF99FF"/>
    <a:srgbClr val="5E5F51"/>
    <a:srgbClr val="E7E7E7"/>
    <a:srgbClr val="D0D8E8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23" autoAdjust="0"/>
    <p:restoredTop sz="87862" autoAdjust="0"/>
  </p:normalViewPr>
  <p:slideViewPr>
    <p:cSldViewPr>
      <p:cViewPr varScale="1">
        <p:scale>
          <a:sx n="116" d="100"/>
          <a:sy n="116" d="100"/>
        </p:scale>
        <p:origin x="129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B2C00-6566-4FFC-8CE3-53A3D5548807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E466B-9CA7-4AE2-89F7-34F8F8684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8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0177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955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0D414-1A7B-4B74-A5E9-7705CAAF004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860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0D51-F99F-4FF8-80D7-E9EC4E5809D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149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933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3588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4952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8974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2517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7998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7247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25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0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18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8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26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3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440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785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196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96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8FDFF-4DDC-4D84-953C-D5CCF8CA1F5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9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74108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396467/contribution/4/material/slides/1.pdf" TargetMode="External"/><Relationship Id="rId4" Type="http://schemas.openxmlformats.org/officeDocument/2006/relationships/hyperlink" Target="https://indico.cern.ch/event/396467/contribution/2/material/slides/1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88840"/>
            <a:ext cx="914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SM18-UPG orientation</a:t>
            </a:r>
            <a:endParaRPr lang="de-DE" sz="2400" b="1" dirty="0" smtClean="0"/>
          </a:p>
          <a:p>
            <a:pPr algn="ctr"/>
            <a:r>
              <a:rPr lang="de-DE" sz="2400" b="1"/>
              <a:t>– Overview </a:t>
            </a:r>
            <a:r>
              <a:rPr lang="de-DE" sz="2400" b="1" dirty="0" smtClean="0"/>
              <a:t>–</a:t>
            </a:r>
          </a:p>
          <a:p>
            <a:pPr marL="342900" indent="-342900" algn="ctr">
              <a:buFontTx/>
              <a:buChar char="-"/>
            </a:pPr>
            <a:endParaRPr lang="de-DE" sz="2400" b="1" dirty="0" smtClean="0"/>
          </a:p>
          <a:p>
            <a:pPr algn="ctr"/>
            <a:r>
              <a:rPr lang="de-DE" sz="2400" b="1" dirty="0" smtClean="0"/>
              <a:t>22.6.2015</a:t>
            </a:r>
            <a:endParaRPr lang="de-DE" sz="2400" b="1" dirty="0"/>
          </a:p>
          <a:p>
            <a:pPr algn="ctr"/>
            <a:endParaRPr lang="de-DE" sz="2400" dirty="0" smtClean="0"/>
          </a:p>
          <a:p>
            <a:pPr algn="ctr"/>
            <a:r>
              <a:rPr lang="de-DE" sz="2400" dirty="0" smtClean="0"/>
              <a:t>V</a:t>
            </a:r>
            <a:r>
              <a:rPr lang="de-DE" sz="2400" dirty="0"/>
              <a:t>. </a:t>
            </a:r>
            <a:r>
              <a:rPr lang="de-DE" sz="2400" dirty="0" smtClean="0"/>
              <a:t>Mertens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2823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triped Right Arrow 119"/>
          <p:cNvSpPr/>
          <p:nvPr/>
        </p:nvSpPr>
        <p:spPr>
          <a:xfrm>
            <a:off x="801401" y="5906142"/>
            <a:ext cx="450768" cy="231938"/>
          </a:xfrm>
          <a:prstGeom prst="striped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xtBox 89"/>
          <p:cNvSpPr txBox="1"/>
          <p:nvPr/>
        </p:nvSpPr>
        <p:spPr>
          <a:xfrm>
            <a:off x="1694705" y="4380995"/>
            <a:ext cx="2301231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Powering from Clusters D + A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40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Test planning – which upgrade/modification will be needed when 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0" y="498962"/>
            <a:ext cx="9144000" cy="298132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077516" y="461962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869277" y="463961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7600" y="42348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2015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1149411" y="4292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2016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1938790" y="429235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2017</a:t>
            </a:r>
            <a:endParaRPr lang="en-GB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2661696" y="461962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736531" y="42348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2018</a:t>
            </a:r>
            <a:endParaRPr lang="en-GB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3463308" y="468727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494091" y="42919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2019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4291832" y="42637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2020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5115462" y="4275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2021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5946567" y="42418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2022</a:t>
            </a:r>
            <a:endParaRPr lang="en-GB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4253750" y="467932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060181" y="466725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852269" y="462879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647532" y="471107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7439620" y="458799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238058" y="463961"/>
            <a:ext cx="0" cy="4320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767365" y="42348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2023</a:t>
            </a:r>
            <a:endParaRPr lang="en-GB" dirty="0"/>
          </a:p>
        </p:txBody>
      </p:sp>
      <p:sp>
        <p:nvSpPr>
          <p:cNvPr id="73" name="TextBox 72"/>
          <p:cNvSpPr txBox="1"/>
          <p:nvPr/>
        </p:nvSpPr>
        <p:spPr>
          <a:xfrm>
            <a:off x="7514102" y="42919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2024</a:t>
            </a:r>
            <a:endParaRPr lang="en-GB" dirty="0"/>
          </a:p>
        </p:txBody>
      </p:sp>
      <p:sp>
        <p:nvSpPr>
          <p:cNvPr id="74" name="TextBox 73"/>
          <p:cNvSpPr txBox="1"/>
          <p:nvPr/>
        </p:nvSpPr>
        <p:spPr>
          <a:xfrm>
            <a:off x="8385438" y="4275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2025</a:t>
            </a:r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971600" y="4855000"/>
            <a:ext cx="1764931" cy="95410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New vertical cryostat for larger diameter and higher current</a:t>
            </a:r>
          </a:p>
          <a:p>
            <a:pPr algn="ctr"/>
            <a:r>
              <a:rPr lang="de-DE" sz="1400" dirty="0" smtClean="0">
                <a:solidFill>
                  <a:srgbClr val="FFFFFF"/>
                </a:solidFill>
              </a:rPr>
              <a:t>(„Cluster D“)</a:t>
            </a:r>
            <a:endParaRPr lang="en-GB" sz="1400" dirty="0">
              <a:solidFill>
                <a:srgbClr val="FFFFFF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971600" y="1412776"/>
            <a:ext cx="0" cy="3442224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237383" y="6306154"/>
            <a:ext cx="2050886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New vertical cryostat for larger diameter  (“HFM”)</a:t>
            </a:r>
            <a:endParaRPr lang="en-GB" sz="1400" dirty="0">
              <a:solidFill>
                <a:srgbClr val="FFFFFF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1229152" y="1916832"/>
            <a:ext cx="23017" cy="4389322"/>
          </a:xfrm>
          <a:prstGeom prst="straightConnector1">
            <a:avLst/>
          </a:prstGeom>
          <a:ln w="50800">
            <a:solidFill>
              <a:schemeClr val="bg2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157069" y="3557102"/>
            <a:ext cx="1910876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Horizontal test bench allowing higher current (up to 20 kA + 2 x 2 kA)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36295" y="985698"/>
            <a:ext cx="15121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dirty="0" smtClean="0">
                <a:solidFill>
                  <a:schemeClr val="bg1"/>
                </a:solidFill>
              </a:rPr>
              <a:t>Underlying „normal test programme“ (repaired spares)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15583" y="3022184"/>
            <a:ext cx="159389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Timeline: M. Bajko</a:t>
            </a:r>
            <a:endParaRPr lang="en-GB" sz="1400" dirty="0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2157069" y="1447363"/>
            <a:ext cx="0" cy="2109739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2668463" y="4783960"/>
            <a:ext cx="1724485" cy="95410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Modification of horizontal bench for multiple powering circuits</a:t>
            </a:r>
            <a:endParaRPr lang="en-GB" sz="1400" dirty="0">
              <a:solidFill>
                <a:srgbClr val="FFFFFF"/>
              </a:solidFill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 flipH="1">
            <a:off x="2668463" y="1447363"/>
            <a:ext cx="21515" cy="3336597"/>
          </a:xfrm>
          <a:prstGeom prst="straightConnector1">
            <a:avLst/>
          </a:prstGeom>
          <a:ln w="50800">
            <a:solidFill>
              <a:schemeClr val="bg2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1705463" y="2866584"/>
            <a:ext cx="9070" cy="1514411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392947" y="3569004"/>
            <a:ext cx="1459321" cy="116955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2</a:t>
            </a:r>
            <a:r>
              <a:rPr lang="en-GB" sz="1400" baseline="30000" dirty="0" smtClean="0">
                <a:solidFill>
                  <a:srgbClr val="FFFFFF"/>
                </a:solidFill>
              </a:rPr>
              <a:t>nd</a:t>
            </a:r>
            <a:r>
              <a:rPr lang="en-GB" sz="1400" dirty="0" smtClean="0">
                <a:solidFill>
                  <a:srgbClr val="FFFFFF"/>
                </a:solidFill>
              </a:rPr>
              <a:t> horizontal test bench for higher current</a:t>
            </a:r>
          </a:p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(up to 20 kA + 2 x 2 kA)</a:t>
            </a:r>
            <a:endParaRPr lang="en-GB" sz="1400" dirty="0">
              <a:solidFill>
                <a:srgbClr val="FFFFFF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4392948" y="1909028"/>
            <a:ext cx="16476" cy="165997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4615868" y="4941168"/>
            <a:ext cx="1193375" cy="181588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Cryogenics plant upgrade (incl. primary water + possibly electricity upgrade)</a:t>
            </a:r>
            <a:endParaRPr lang="en-GB" sz="1400" dirty="0">
              <a:solidFill>
                <a:srgbClr val="FFFFFF"/>
              </a:solidFill>
            </a:endParaRPr>
          </a:p>
        </p:txBody>
      </p:sp>
      <p:cxnSp>
        <p:nvCxnSpPr>
          <p:cNvPr id="100" name="Straight Arrow Connector 99"/>
          <p:cNvCxnSpPr/>
          <p:nvPr/>
        </p:nvCxnSpPr>
        <p:spPr>
          <a:xfrm flipH="1">
            <a:off x="4615867" y="3386858"/>
            <a:ext cx="2825" cy="1554310"/>
          </a:xfrm>
          <a:prstGeom prst="straightConnector1">
            <a:avLst/>
          </a:prstGeom>
          <a:ln w="50800">
            <a:solidFill>
              <a:schemeClr val="accent4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2767226" y="5796138"/>
            <a:ext cx="1700918" cy="523220"/>
          </a:xfrm>
          <a:prstGeom prst="rect">
            <a:avLst/>
          </a:prstGeom>
          <a:solidFill>
            <a:srgbClr val="A500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Powering from own range of converters</a:t>
            </a:r>
            <a:endParaRPr lang="en-GB" sz="1400" dirty="0">
              <a:solidFill>
                <a:srgbClr val="FFFFFF"/>
              </a:solidFill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flipH="1">
            <a:off x="2765966" y="2900766"/>
            <a:ext cx="18996" cy="2911746"/>
          </a:xfrm>
          <a:prstGeom prst="straightConnector1">
            <a:avLst/>
          </a:prstGeom>
          <a:ln w="50800">
            <a:solidFill>
              <a:srgbClr val="A50021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Up Arrow 106"/>
          <p:cNvSpPr/>
          <p:nvPr/>
        </p:nvSpPr>
        <p:spPr>
          <a:xfrm flipV="1">
            <a:off x="1393212" y="4468737"/>
            <a:ext cx="179542" cy="365864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Up Arrow 111"/>
          <p:cNvSpPr/>
          <p:nvPr/>
        </p:nvSpPr>
        <p:spPr>
          <a:xfrm flipV="1">
            <a:off x="1334159" y="5923885"/>
            <a:ext cx="179542" cy="365864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Striped Right Arrow 112"/>
          <p:cNvSpPr/>
          <p:nvPr/>
        </p:nvSpPr>
        <p:spPr>
          <a:xfrm>
            <a:off x="786616" y="3561920"/>
            <a:ext cx="450768" cy="231938"/>
          </a:xfrm>
          <a:prstGeom prst="striped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2881" y="762673"/>
            <a:ext cx="0" cy="2594044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-12471" y="3420514"/>
            <a:ext cx="946095" cy="55399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/>
              <a:t>Demineralised water station upgrade</a:t>
            </a:r>
            <a:endParaRPr lang="en-GB" sz="1000" dirty="0"/>
          </a:p>
        </p:txBody>
      </p:sp>
      <p:sp>
        <p:nvSpPr>
          <p:cNvPr id="119" name="TextBox 118"/>
          <p:cNvSpPr txBox="1"/>
          <p:nvPr/>
        </p:nvSpPr>
        <p:spPr>
          <a:xfrm>
            <a:off x="121327" y="5841643"/>
            <a:ext cx="765811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/>
              <a:t>25 t crane upgrade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33445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90" grpId="0" animBg="1"/>
      <p:bldP spid="77" grpId="0" animBg="1"/>
      <p:bldP spid="78" grpId="0" animBg="1"/>
      <p:bldP spid="80" grpId="0" animBg="1"/>
      <p:bldP spid="87" grpId="0" animBg="1"/>
      <p:bldP spid="95" grpId="0" animBg="1"/>
      <p:bldP spid="99" grpId="0" animBg="1"/>
      <p:bldP spid="105" grpId="0" animBg="1"/>
      <p:bldP spid="107" grpId="0" animBg="1"/>
      <p:bldP spid="112" grpId="0" animBg="1"/>
      <p:bldP spid="113" grpId="0" animBg="1"/>
      <p:bldP spid="117" grpId="0" animBg="1"/>
      <p:bldP spid="1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8520" y="620688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SM18-UPG</a:t>
            </a:r>
            <a:endParaRPr lang="en-GB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3202832" y="1412776"/>
            <a:ext cx="1908212" cy="7200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PL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V. Mertens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480" y="3933056"/>
            <a:ext cx="1908212" cy="72008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Technical coordinators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480" y="1772816"/>
            <a:ext cx="1908212" cy="72008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Project management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480" y="5805264"/>
            <a:ext cx="1908212" cy="72008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Work packages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62040" y="3801450"/>
            <a:ext cx="1908212" cy="106770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Magnet/SC link test stations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M. Bajko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06953" y="3801451"/>
            <a:ext cx="1908212" cy="106770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Cavity test stations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K. Schirm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55160" y="3797259"/>
            <a:ext cx="1908212" cy="10719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Cryogenic infrastructure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L. Serio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58909" y="5949280"/>
            <a:ext cx="811875" cy="50405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EN-CV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48460" y="5949280"/>
            <a:ext cx="708744" cy="50405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...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06126" y="5938027"/>
            <a:ext cx="708744" cy="50405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...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30492" y="5949280"/>
            <a:ext cx="708744" cy="50405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...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>
            <a:stCxn id="3" idx="2"/>
          </p:cNvCxnSpPr>
          <p:nvPr/>
        </p:nvCxnSpPr>
        <p:spPr>
          <a:xfrm>
            <a:off x="4156938" y="2132856"/>
            <a:ext cx="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16146" y="3573016"/>
            <a:ext cx="4093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0" idx="0"/>
          </p:cNvCxnSpPr>
          <p:nvPr/>
        </p:nvCxnSpPr>
        <p:spPr>
          <a:xfrm>
            <a:off x="3016146" y="3573016"/>
            <a:ext cx="0" cy="228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51594" y="3573016"/>
            <a:ext cx="0" cy="228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109266" y="3573016"/>
            <a:ext cx="0" cy="228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007680" y="4869159"/>
            <a:ext cx="8466" cy="8662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51595" y="4869158"/>
            <a:ext cx="11111" cy="86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7108269" y="4869157"/>
            <a:ext cx="998" cy="8662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452397" y="5717313"/>
            <a:ext cx="1191013" cy="8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467884" y="5731265"/>
            <a:ext cx="1102332" cy="4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497564" y="5733256"/>
            <a:ext cx="1102332" cy="4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453079" y="5729274"/>
            <a:ext cx="0" cy="228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212878" y="5719975"/>
            <a:ext cx="0" cy="228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466848" y="5723663"/>
            <a:ext cx="0" cy="228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505818" y="5729274"/>
            <a:ext cx="0" cy="228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43000" y="620688"/>
            <a:ext cx="8028892" cy="597666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34480" y="44624"/>
            <a:ext cx="9074024" cy="669674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43880" y="44624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 smtClean="0"/>
              <a:t>B180-SM18 project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278316" y="730796"/>
            <a:ext cx="720080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readymid-2016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251520" y="719412"/>
            <a:ext cx="316835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</a:t>
            </a:r>
            <a:r>
              <a:rPr lang="de-DE" dirty="0" smtClean="0"/>
              <a:t>onstruction 2014 to ca. 2019</a:t>
            </a:r>
          </a:p>
          <a:p>
            <a:pPr algn="ctr"/>
            <a:r>
              <a:rPr lang="de-DE" dirty="0" smtClean="0"/>
              <a:t>(IT String operation in 2021/22)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4156938" y="1772816"/>
            <a:ext cx="3906434" cy="1577789"/>
            <a:chOff x="4156938" y="1772816"/>
            <a:chExt cx="3906434" cy="1577789"/>
          </a:xfrm>
        </p:grpSpPr>
        <p:sp>
          <p:nvSpPr>
            <p:cNvPr id="6" name="Rectangle 5"/>
            <p:cNvSpPr/>
            <p:nvPr/>
          </p:nvSpPr>
          <p:spPr>
            <a:xfrm>
              <a:off x="5939136" y="1772816"/>
              <a:ext cx="2124236" cy="93610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Assistance to PL, </a:t>
              </a:r>
              <a:r>
                <a:rPr lang="de-DE" dirty="0">
                  <a:solidFill>
                    <a:schemeClr val="tx1"/>
                  </a:solidFill>
                </a:rPr>
                <a:t>o</a:t>
              </a:r>
              <a:r>
                <a:rPr lang="de-DE" dirty="0" smtClean="0">
                  <a:solidFill>
                    <a:schemeClr val="tx1"/>
                  </a:solidFill>
                </a:rPr>
                <a:t>verall coordination </a:t>
              </a:r>
              <a:r>
                <a:rPr lang="de-DE" b="1" dirty="0" smtClean="0">
                  <a:solidFill>
                    <a:schemeClr val="tx1"/>
                  </a:solidFill>
                </a:rPr>
                <a:t>F. Formenti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4156938" y="2564904"/>
              <a:ext cx="149518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5939136" y="2780928"/>
              <a:ext cx="2124236" cy="56967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Planning</a:t>
              </a:r>
            </a:p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E. Page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5661511" y="2240868"/>
              <a:ext cx="0" cy="8153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endCxn id="6" idx="1"/>
            </p:cNvCxnSpPr>
            <p:nvPr/>
          </p:nvCxnSpPr>
          <p:spPr>
            <a:xfrm flipV="1">
              <a:off x="5652120" y="2240868"/>
              <a:ext cx="287016" cy="43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5652120" y="3051634"/>
              <a:ext cx="287016" cy="43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431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4674" y="199860"/>
            <a:ext cx="5984675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algn="ctr"/>
            <a:r>
              <a:rPr lang="en-GB" sz="2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SM18 – The Safety point of view</a:t>
            </a:r>
            <a:endParaRPr lang="en-GB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443" y="26855"/>
            <a:ext cx="709480" cy="10328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2153" y="1300319"/>
            <a:ext cx="8049718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CH" sz="1400" dirty="0"/>
              <a:t>Substances: </a:t>
            </a:r>
            <a:r>
              <a:rPr lang="en-US" sz="1400" dirty="0"/>
              <a:t>Cryogenic fluid (Helium</a:t>
            </a:r>
            <a:r>
              <a:rPr lang="en-US" sz="1400" dirty="0" smtClean="0"/>
              <a:t>)</a:t>
            </a:r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Fire and Explosion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 smtClean="0"/>
              <a:t>Electrical</a:t>
            </a:r>
            <a:r>
              <a:rPr lang="fr-CH" sz="1400" dirty="0" smtClean="0"/>
              <a:t> </a:t>
            </a:r>
            <a:r>
              <a:rPr lang="fr-CH" sz="1400" dirty="0"/>
              <a:t>Hazard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CH" sz="1200" dirty="0"/>
              <a:t>Under Voltage </a:t>
            </a:r>
            <a:r>
              <a:rPr lang="en-GB" sz="1200" dirty="0" smtClean="0"/>
              <a:t>Elements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200" dirty="0" smtClean="0"/>
              <a:t>Short-circuiting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CH" sz="1400" dirty="0" smtClean="0"/>
              <a:t>Physical </a:t>
            </a:r>
            <a:r>
              <a:rPr lang="fr-CH" sz="1400" dirty="0"/>
              <a:t>Hazard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sz="1200" dirty="0" smtClean="0"/>
              <a:t>Noise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CH" sz="1400" dirty="0" smtClean="0"/>
              <a:t>Thermal </a:t>
            </a:r>
            <a:r>
              <a:rPr lang="fr-CH" sz="1400" dirty="0"/>
              <a:t>H</a:t>
            </a:r>
            <a:r>
              <a:rPr lang="fr-CH" sz="1400" dirty="0" smtClean="0"/>
              <a:t>azard</a:t>
            </a:r>
            <a:endParaRPr lang="fr-CH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Mechanical hazard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Liquids under pressure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dirty="0"/>
              <a:t>Mechanical </a:t>
            </a:r>
            <a:r>
              <a:rPr lang="en-US" sz="1200" dirty="0" smtClean="0"/>
              <a:t>motions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00" dirty="0" smtClean="0"/>
              <a:t>Manual tools</a:t>
            </a:r>
            <a:endParaRPr lang="en-US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ea typeface="ＭＳ Ｐゴシック" pitchFamily="34" charset="-128"/>
                <a:cs typeface="Times New Roman" pitchFamily="18" charset="0"/>
              </a:rPr>
              <a:t>Material </a:t>
            </a:r>
            <a:r>
              <a:rPr lang="en-US" sz="1400" dirty="0" smtClean="0">
                <a:ea typeface="ＭＳ Ｐゴシック" pitchFamily="34" charset="-128"/>
                <a:cs typeface="Times New Roman" pitchFamily="18" charset="0"/>
              </a:rPr>
              <a:t>Embrittlement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 smtClean="0">
                <a:ea typeface="ＭＳ Ｐゴシック" pitchFamily="34" charset="-128"/>
                <a:cs typeface="Times New Roman" pitchFamily="18" charset="0"/>
              </a:rPr>
              <a:t>Drop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33116" y="875078"/>
            <a:ext cx="5104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PRELIMINARY</a:t>
            </a:r>
            <a:r>
              <a:rPr lang="en-US" b="1" dirty="0" smtClean="0"/>
              <a:t> Hazard identification: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946237" y="1665769"/>
            <a:ext cx="752443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100" dirty="0">
                <a:ea typeface="ＭＳ Ｐゴシック" pitchFamily="34" charset="-128"/>
                <a:cs typeface="Times New Roman" pitchFamily="18" charset="0"/>
              </a:rPr>
              <a:t>Oxygen Deficiency Hazard (ODH)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100" dirty="0" smtClean="0">
                <a:ea typeface="ＭＳ Ｐゴシック" pitchFamily="34" charset="-128"/>
                <a:cs typeface="Times New Roman" pitchFamily="18" charset="0"/>
              </a:rPr>
              <a:t>Extreme Cold Hazard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100" dirty="0" smtClean="0">
                <a:ea typeface="ＭＳ Ｐゴシック" pitchFamily="34" charset="-128"/>
                <a:cs typeface="Times New Roman" pitchFamily="18" charset="0"/>
              </a:rPr>
              <a:t>Fire Hazard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100" dirty="0" smtClean="0">
                <a:ea typeface="ＭＳ Ｐゴシック" pitchFamily="34" charset="-128"/>
                <a:cs typeface="Times New Roman" pitchFamily="18" charset="0"/>
              </a:rPr>
              <a:t>Oxygen Enriched Hazard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100" dirty="0" smtClean="0">
                <a:ea typeface="ＭＳ Ｐゴシック" pitchFamily="34" charset="-128"/>
                <a:cs typeface="Times New Roman" pitchFamily="18" charset="0"/>
              </a:rPr>
              <a:t>Over Pressurization or Explosion due to Rapid Expansion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5808" y="6363240"/>
            <a:ext cx="781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T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his is only a preliminary hazard analysis, THE EVALUATION IS IN PROGRESS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72" y="93707"/>
            <a:ext cx="745929" cy="7446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56176" y="723586"/>
            <a:ext cx="1641755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de-DE" sz="1400" dirty="0" smtClean="0"/>
              <a:t>T. Otto / F. Viggiano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2179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Introduction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469283"/>
            <a:ext cx="91440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de-DE" dirty="0" smtClean="0"/>
              <a:t>Follow-up to mtg on 5.3.2015 </a:t>
            </a:r>
            <a:r>
              <a:rPr lang="de-DE" dirty="0"/>
              <a:t>– </a:t>
            </a:r>
            <a:r>
              <a:rPr lang="de-DE" dirty="0">
                <a:hlinkClick r:id="rId3"/>
              </a:rPr>
              <a:t>https://indico.cern.ch/event/374108</a:t>
            </a:r>
            <a:r>
              <a:rPr lang="de-DE" dirty="0" smtClean="0">
                <a:hlinkClick r:id="rId3"/>
              </a:rPr>
              <a:t>/</a:t>
            </a:r>
            <a:r>
              <a:rPr lang="de-DE" dirty="0" smtClean="0"/>
              <a:t> (but shorter).</a:t>
            </a:r>
          </a:p>
          <a:p>
            <a:pPr lvl="0" algn="just"/>
            <a:endParaRPr lang="de-DE" sz="1400" dirty="0" smtClean="0"/>
          </a:p>
          <a:p>
            <a:pPr lvl="0" algn="just"/>
            <a:r>
              <a:rPr lang="de-DE" dirty="0" smtClean="0"/>
              <a:t>See also recent presentations in HL-LHC PL Cttee on 4.6.2015 – assume here all known:</a:t>
            </a:r>
          </a:p>
          <a:p>
            <a:pPr algn="just"/>
            <a:r>
              <a:rPr lang="de-DE" dirty="0">
                <a:hlinkClick r:id="rId4"/>
              </a:rPr>
              <a:t>https://</a:t>
            </a:r>
            <a:r>
              <a:rPr lang="de-DE" dirty="0" smtClean="0">
                <a:hlinkClick r:id="rId4"/>
              </a:rPr>
              <a:t>indico.cern.ch/event/396467/contribution/2/material/slides/1.pdf</a:t>
            </a:r>
            <a:r>
              <a:rPr lang="de-DE" dirty="0" smtClean="0"/>
              <a:t> (overview)</a:t>
            </a:r>
          </a:p>
          <a:p>
            <a:pPr algn="just"/>
            <a:r>
              <a:rPr lang="de-DE" i="1" dirty="0" smtClean="0"/>
              <a:t>(includes test planning (what will be required by when) and more details on ongoing works)</a:t>
            </a:r>
            <a:endParaRPr lang="de-DE" i="1" dirty="0"/>
          </a:p>
          <a:p>
            <a:pPr lvl="0" algn="just"/>
            <a:r>
              <a:rPr lang="de-DE" dirty="0" smtClean="0">
                <a:hlinkClick r:id="rId5"/>
              </a:rPr>
              <a:t>https</a:t>
            </a:r>
            <a:r>
              <a:rPr lang="de-DE" dirty="0">
                <a:hlinkClick r:id="rId5"/>
              </a:rPr>
              <a:t>://</a:t>
            </a:r>
            <a:r>
              <a:rPr lang="de-DE" dirty="0" smtClean="0">
                <a:hlinkClick r:id="rId5"/>
              </a:rPr>
              <a:t>indico.cern.ch/event/396467/contribution/4/material/slides/1.pdf</a:t>
            </a:r>
            <a:r>
              <a:rPr lang="de-DE" dirty="0" smtClean="0"/>
              <a:t> (IT </a:t>
            </a:r>
            <a:r>
              <a:rPr lang="de-DE" dirty="0"/>
              <a:t>String)</a:t>
            </a:r>
          </a:p>
          <a:p>
            <a:pPr algn="just"/>
            <a:endParaRPr lang="de-DE" dirty="0" smtClean="0"/>
          </a:p>
          <a:p>
            <a:pPr algn="just"/>
            <a:r>
              <a:rPr lang="de-DE" dirty="0" smtClean="0"/>
              <a:t>RF needs </a:t>
            </a:r>
            <a:r>
              <a:rPr lang="de-DE" dirty="0"/>
              <a:t>now better </a:t>
            </a:r>
            <a:r>
              <a:rPr lang="de-DE" dirty="0" smtClean="0"/>
              <a:t>defined (increased).</a:t>
            </a:r>
          </a:p>
          <a:p>
            <a:pPr algn="just"/>
            <a:r>
              <a:rPr lang="de-DE" dirty="0" smtClean="0"/>
              <a:t>Cryogenics consumption recalculated (based on estimates and benchmarks).</a:t>
            </a:r>
          </a:p>
          <a:p>
            <a:pPr algn="just"/>
            <a:r>
              <a:rPr lang="de-DE" dirty="0" smtClean="0"/>
              <a:t>Baseline workplan for cryogenics upgrade proposed – incl. several options (</a:t>
            </a:r>
            <a:r>
              <a:rPr lang="de-DE" i="1" dirty="0">
                <a:solidFill>
                  <a:srgbClr val="00B050"/>
                </a:solidFill>
              </a:rPr>
              <a:t>see L. Serio‘s talk</a:t>
            </a:r>
            <a:r>
              <a:rPr lang="de-DE" dirty="0"/>
              <a:t>).</a:t>
            </a:r>
            <a:endParaRPr lang="de-DE" dirty="0" smtClean="0"/>
          </a:p>
          <a:p>
            <a:pPr algn="just"/>
            <a:endParaRPr lang="de-DE" dirty="0" smtClean="0"/>
          </a:p>
          <a:p>
            <a:pPr algn="just"/>
            <a:endParaRPr lang="de-DE" dirty="0" smtClean="0"/>
          </a:p>
          <a:p>
            <a:pPr algn="just"/>
            <a:r>
              <a:rPr lang="de-DE" u="sng" dirty="0" smtClean="0"/>
              <a:t>Converge on extent and time table for the cryogenics upgrade </a:t>
            </a:r>
            <a:r>
              <a:rPr lang="de-DE" dirty="0" smtClean="0"/>
              <a:t>(main SM18-UPG cost driver).</a:t>
            </a:r>
          </a:p>
          <a:p>
            <a:pPr algn="just"/>
            <a:r>
              <a:rPr lang="de-DE" dirty="0" smtClean="0"/>
              <a:t>Right time now to put resources onto this if shall become ready during 2019.</a:t>
            </a:r>
          </a:p>
          <a:p>
            <a:pPr algn="just"/>
            <a:r>
              <a:rPr lang="de-DE" dirty="0" smtClean="0"/>
              <a:t>IT String in turn is main driver for this (</a:t>
            </a:r>
            <a:r>
              <a:rPr lang="de-DE" i="1" dirty="0" smtClean="0">
                <a:solidFill>
                  <a:srgbClr val="00B050"/>
                </a:solidFill>
              </a:rPr>
              <a:t>see M. Bajko‘s talk</a:t>
            </a:r>
            <a:r>
              <a:rPr lang="de-DE" dirty="0" smtClean="0"/>
              <a:t>). </a:t>
            </a:r>
          </a:p>
          <a:p>
            <a:pPr algn="just"/>
            <a:r>
              <a:rPr lang="de-DE" dirty="0" smtClean="0"/>
              <a:t>If String only operates in 2021/22 could still postpone decision, but would like to profit earlier.</a:t>
            </a:r>
          </a:p>
          <a:p>
            <a:pPr algn="just"/>
            <a:r>
              <a:rPr lang="de-DE" dirty="0" smtClean="0"/>
              <a:t>Cryogenics upgrade ultimately to be formally approved (</a:t>
            </a:r>
            <a:r>
              <a:rPr lang="de-DE" u="sng" dirty="0" smtClean="0"/>
              <a:t>which format </a:t>
            </a:r>
            <a:r>
              <a:rPr lang="de-DE" dirty="0" smtClean="0"/>
              <a:t>?).</a:t>
            </a:r>
          </a:p>
          <a:p>
            <a:pPr algn="just"/>
            <a:endParaRPr lang="de-DE" dirty="0" smtClean="0"/>
          </a:p>
          <a:p>
            <a:pPr algn="just"/>
            <a:r>
              <a:rPr lang="de-DE" dirty="0" smtClean="0"/>
              <a:t>Mentioning other goals (cluster D, HFM, horizontal benches) „on the fly“ –</a:t>
            </a:r>
          </a:p>
          <a:p>
            <a:pPr algn="just"/>
            <a:r>
              <a:rPr lang="de-DE" dirty="0"/>
              <a:t>	</a:t>
            </a:r>
            <a:r>
              <a:rPr lang="de-DE" dirty="0" smtClean="0"/>
              <a:t>probably not last meeting of this kind.</a:t>
            </a:r>
          </a:p>
          <a:p>
            <a:pPr algn="just"/>
            <a:endParaRPr lang="de-DE" dirty="0" smtClean="0"/>
          </a:p>
          <a:p>
            <a:pPr algn="just"/>
            <a:r>
              <a:rPr lang="de-DE" dirty="0" smtClean="0"/>
              <a:t>Number of </a:t>
            </a:r>
            <a:r>
              <a:rPr lang="de-DE" dirty="0" smtClean="0">
                <a:solidFill>
                  <a:srgbClr val="FF0000"/>
                </a:solidFill>
              </a:rPr>
              <a:t>questions</a:t>
            </a:r>
            <a:r>
              <a:rPr lang="de-DE" dirty="0" smtClean="0"/>
              <a:t> in today‘s talks –</a:t>
            </a:r>
          </a:p>
          <a:p>
            <a:pPr algn="just"/>
            <a:r>
              <a:rPr lang="de-DE" dirty="0"/>
              <a:t>	</a:t>
            </a:r>
            <a:r>
              <a:rPr lang="de-DE" dirty="0" smtClean="0"/>
              <a:t>ideally answer them on-line (or establish work list for things to clarify further).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3356992"/>
            <a:ext cx="201622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Main aim of today: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53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Budget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469283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/>
              <a:t>Recall of the budget envelope:</a:t>
            </a:r>
          </a:p>
          <a:p>
            <a:pPr algn="just"/>
            <a:r>
              <a:rPr lang="de-DE" dirty="0" smtClean="0"/>
              <a:t>13 MCHF in MTP for „TE infrastructure consolidation“.</a:t>
            </a:r>
          </a:p>
          <a:p>
            <a:pPr algn="just"/>
            <a:r>
              <a:rPr lang="de-DE" dirty="0" smtClean="0"/>
              <a:t>HL-LHC project held prospect to contribute with 10 MCHF (but not transferred yet).</a:t>
            </a:r>
          </a:p>
          <a:p>
            <a:pPr algn="just"/>
            <a:r>
              <a:rPr lang="de-DE" dirty="0" smtClean="0"/>
              <a:t>Other potential income </a:t>
            </a:r>
            <a:r>
              <a:rPr lang="de-DE" dirty="0"/>
              <a:t>sources (SC R&amp;D, FCC, </a:t>
            </a:r>
            <a:r>
              <a:rPr lang="de-DE" dirty="0" smtClean="0"/>
              <a:t>...) unconfirmed – remaining vague.</a:t>
            </a:r>
          </a:p>
          <a:p>
            <a:pPr algn="just"/>
            <a:r>
              <a:rPr lang="de-DE" dirty="0" smtClean="0">
                <a:solidFill>
                  <a:srgbClr val="FF0000"/>
                </a:solidFill>
              </a:rPr>
              <a:t>Probably waiting to know what SM18-UPG will cost ...</a:t>
            </a:r>
          </a:p>
          <a:p>
            <a:pPr algn="just"/>
            <a:endParaRPr lang="de-DE" dirty="0" smtClean="0"/>
          </a:p>
          <a:p>
            <a:pPr algn="just"/>
            <a:r>
              <a:rPr lang="de-DE" b="1" dirty="0" smtClean="0"/>
              <a:t>For this useful to know what is inside and what not – assuming the following:</a:t>
            </a:r>
          </a:p>
          <a:p>
            <a:pPr algn="just"/>
            <a:r>
              <a:rPr lang="de-DE" dirty="0" smtClean="0"/>
              <a:t>HFM budget-wise not integrated in SM18-UPG (but planning-wise looked after nonetheless).</a:t>
            </a:r>
          </a:p>
          <a:p>
            <a:pPr algn="just"/>
            <a:r>
              <a:rPr lang="de-DE" dirty="0" smtClean="0"/>
              <a:t>IT String (3.8 MCHF ??) probably staying outside SM18-UPG as well; should be HL-LHC WP.</a:t>
            </a:r>
          </a:p>
          <a:p>
            <a:pPr algn="just"/>
            <a:r>
              <a:rPr lang="de-DE" dirty="0"/>
              <a:t> </a:t>
            </a:r>
            <a:r>
              <a:rPr lang="de-DE" dirty="0" smtClean="0"/>
              <a:t>          SM18-UPG provides sufficient cryogenics, water, electricity „from the plug“ + floor space.</a:t>
            </a:r>
          </a:p>
          <a:p>
            <a:pPr algn="just"/>
            <a:r>
              <a:rPr lang="de-DE" dirty="0" smtClean="0"/>
              <a:t>Works on primary water system borne by EV-CV consolidation (4.6 MCHF).</a:t>
            </a:r>
          </a:p>
          <a:p>
            <a:pPr algn="just"/>
            <a:r>
              <a:rPr lang="de-DE" dirty="0" smtClean="0"/>
              <a:t>           Serves to create reserve on the SPS loop for LIU RF upgrade + modernise + upgrade f cryo.</a:t>
            </a:r>
          </a:p>
          <a:p>
            <a:pPr algn="just"/>
            <a:endParaRPr lang="de-DE" dirty="0"/>
          </a:p>
          <a:p>
            <a:pPr algn="just"/>
            <a:r>
              <a:rPr lang="de-DE" b="1" dirty="0" smtClean="0"/>
              <a:t>Some of the main cost drivers not defined yet:</a:t>
            </a:r>
          </a:p>
          <a:p>
            <a:pPr algn="just"/>
            <a:r>
              <a:rPr lang="de-DE" dirty="0" smtClean="0">
                <a:solidFill>
                  <a:srgbClr val="FF0000"/>
                </a:solidFill>
              </a:rPr>
              <a:t>Cryogenics (today ?)</a:t>
            </a:r>
          </a:p>
          <a:p>
            <a:pPr algn="just"/>
            <a:r>
              <a:rPr lang="de-DE" dirty="0" smtClean="0">
                <a:solidFill>
                  <a:srgbClr val="FF0000"/>
                </a:solidFill>
              </a:rPr>
              <a:t>Horizontal benches for 20 kA (for series tests)</a:t>
            </a:r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3594" y="498821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594" y="498821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Safety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332" y="82949"/>
            <a:ext cx="1728192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de-DE" sz="1400" dirty="0" smtClean="0"/>
              <a:t>L. van den Boogaard</a:t>
            </a:r>
            <a:endParaRPr lang="de-DE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8981" y="5071159"/>
            <a:ext cx="1641755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de-DE" sz="1400" dirty="0" smtClean="0"/>
              <a:t>T. Otto / F. Viggiano</a:t>
            </a:r>
            <a:endParaRPr lang="de-DE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5507940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mtClean="0"/>
              <a:t>TO + FV </a:t>
            </a:r>
            <a:r>
              <a:rPr lang="de-DE" dirty="0" smtClean="0"/>
              <a:t>making a full tour through SM18, in the frame of the initiative „Safety files for building“.</a:t>
            </a:r>
          </a:p>
          <a:p>
            <a:pPr algn="just"/>
            <a:r>
              <a:rPr lang="de-DE" dirty="0" smtClean="0"/>
              <a:t>Preliminary hazard identification made. Risk evaluation in progress.</a:t>
            </a:r>
          </a:p>
          <a:p>
            <a:pPr algn="just"/>
            <a:endParaRPr lang="de-DE" sz="1000" dirty="0" smtClean="0"/>
          </a:p>
          <a:p>
            <a:pPr algn="just"/>
            <a:r>
              <a:rPr lang="de-DE" dirty="0" smtClean="0"/>
              <a:t>Preliminary study made into the risks from the presence of cryogenic fluids –</a:t>
            </a:r>
          </a:p>
          <a:p>
            <a:pPr algn="just"/>
            <a:r>
              <a:rPr lang="de-DE" dirty="0" smtClean="0"/>
              <a:t>	to be followed up in the framework of the above initiative (C. Fabre - 02/2015).</a:t>
            </a:r>
          </a:p>
        </p:txBody>
      </p:sp>
    </p:spTree>
    <p:extLst>
      <p:ext uri="{BB962C8B-B14F-4D97-AF65-F5344CB8AC3E}">
        <p14:creationId xmlns:p14="http://schemas.microsoft.com/office/powerpoint/2010/main" val="15134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luster G” (vertical test benches incl. former ”Block 4”)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463333"/>
            <a:ext cx="9144000" cy="6400800"/>
            <a:chOff x="-25014" y="1360804"/>
            <a:chExt cx="11039409" cy="5542359"/>
          </a:xfrm>
        </p:grpSpPr>
        <p:pic>
          <p:nvPicPr>
            <p:cNvPr id="10" name="Picture 9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9" t="8216" r="8382" b="8267"/>
            <a:stretch/>
          </p:blipFill>
          <p:spPr bwMode="auto">
            <a:xfrm>
              <a:off x="-25014" y="1360804"/>
              <a:ext cx="11039409" cy="554235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  <a:effectLst/>
            <a:extLst/>
          </p:spPr>
        </p:pic>
        <p:sp>
          <p:nvSpPr>
            <p:cNvPr id="11" name="TextBox 10"/>
            <p:cNvSpPr txBox="1"/>
            <p:nvPr/>
          </p:nvSpPr>
          <p:spPr>
            <a:xfrm>
              <a:off x="7407242" y="4022970"/>
              <a:ext cx="1062857" cy="61294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u="sng" dirty="0" smtClean="0"/>
                <a:t>LONG</a:t>
              </a:r>
            </a:p>
            <a:p>
              <a:pPr algn="ctr"/>
              <a:r>
                <a:rPr lang="en-GB" sz="1200" dirty="0" smtClean="0"/>
                <a:t>D 600 mm</a:t>
              </a:r>
            </a:p>
            <a:p>
              <a:pPr algn="ctr"/>
              <a:r>
                <a:rPr lang="en-GB" sz="1200" dirty="0" smtClean="0"/>
                <a:t>L 3800 mm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8534" y="5237833"/>
              <a:ext cx="1605973" cy="45304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u="sng" dirty="0" smtClean="0"/>
                <a:t>DIODE/LEADS</a:t>
              </a:r>
            </a:p>
            <a:p>
              <a:pPr algn="ctr"/>
              <a:r>
                <a:rPr lang="en-GB" sz="1200" dirty="0" smtClean="0"/>
                <a:t>T min 4.2K</a:t>
              </a:r>
              <a:endParaRPr lang="en-GB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34084" y="5157884"/>
              <a:ext cx="1225910" cy="61294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u="sng" dirty="0" smtClean="0"/>
                <a:t>SIEGTAL</a:t>
              </a:r>
            </a:p>
            <a:p>
              <a:pPr algn="ctr"/>
              <a:r>
                <a:rPr lang="en-GB" sz="1200" dirty="0" smtClean="0"/>
                <a:t>D 800 mm</a:t>
              </a:r>
            </a:p>
            <a:p>
              <a:pPr algn="ctr"/>
              <a:r>
                <a:rPr lang="en-GB" sz="1200" dirty="0" smtClean="0"/>
                <a:t>L 1400 mm</a:t>
              </a:r>
              <a:endParaRPr lang="en-GB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59200" y="2143832"/>
              <a:ext cx="2274884" cy="45304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u="sng" dirty="0" smtClean="0"/>
                <a:t>POWER CONVERTER</a:t>
              </a:r>
            </a:p>
            <a:p>
              <a:pPr algn="ctr"/>
              <a:r>
                <a:rPr lang="en-GB" sz="1200" dirty="0" err="1" smtClean="0"/>
                <a:t>I_max</a:t>
              </a:r>
              <a:r>
                <a:rPr lang="en-GB" sz="1200" dirty="0" smtClean="0"/>
                <a:t> 20 kA</a:t>
              </a:r>
            </a:p>
          </p:txBody>
        </p:sp>
        <p:cxnSp>
          <p:nvCxnSpPr>
            <p:cNvPr id="15" name="Elbow Connector 14"/>
            <p:cNvCxnSpPr/>
            <p:nvPr/>
          </p:nvCxnSpPr>
          <p:spPr>
            <a:xfrm rot="10800000">
              <a:off x="806400" y="3405312"/>
              <a:ext cx="705600" cy="218521"/>
            </a:xfrm>
            <a:prstGeom prst="bentConnector3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/>
            <p:nvPr/>
          </p:nvCxnSpPr>
          <p:spPr>
            <a:xfrm rot="5400000" flipH="1" flipV="1">
              <a:off x="2011862" y="3040326"/>
              <a:ext cx="767647" cy="399368"/>
            </a:xfrm>
            <a:prstGeom prst="bentConnector3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/>
            <p:nvPr/>
          </p:nvCxnSpPr>
          <p:spPr>
            <a:xfrm flipV="1">
              <a:off x="2363086" y="3488844"/>
              <a:ext cx="464567" cy="134989"/>
            </a:xfrm>
            <a:prstGeom prst="bentConnector3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9315630" y="3585400"/>
              <a:ext cx="1209938" cy="45304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u="sng" dirty="0" smtClean="0"/>
                <a:t>FEED BOX</a:t>
              </a:r>
            </a:p>
            <a:p>
              <a:pPr algn="ctr"/>
              <a:r>
                <a:rPr lang="en-GB" sz="1200" dirty="0" smtClean="0"/>
                <a:t>He gas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4774" y="1393466"/>
              <a:ext cx="3168348" cy="45304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Typically used for models and small size (corrector) magnets.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465219" y="4367578"/>
            <a:ext cx="582211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u="sng" dirty="0" smtClean="0"/>
              <a:t>HFM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5685055"/>
            <a:ext cx="9144000" cy="1200329"/>
          </a:xfrm>
          <a:prstGeom prst="rect">
            <a:avLst/>
          </a:prstGeom>
          <a:solidFill>
            <a:schemeClr val="bg1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TE-CRG confirmed HFM cryogenics will be completed by end 04/2016.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Cryostat weld problem being fixed – shall arrive here wk 29/2015.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FF0000"/>
                </a:solidFill>
              </a:rPr>
              <a:t>TE-MSC: how do things proceed for current leads ?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First CERN-built Q2 model to come in 04/2016, FReSCa2 magnet in 07/2016.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244534" y="5301208"/>
            <a:ext cx="1848178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de-DE" sz="1400" dirty="0" smtClean="0"/>
              <a:t>Ch. Giloux / Ph. Perret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68162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3" t="18664" r="27820" b="19813"/>
          <a:stretch/>
        </p:blipFill>
        <p:spPr bwMode="auto">
          <a:xfrm>
            <a:off x="-1" y="468248"/>
            <a:ext cx="9144001" cy="621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“Cluster D” (new vertical test bench)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0909" y="548680"/>
            <a:ext cx="5807235" cy="1418398"/>
            <a:chOff x="3217536" y="4447772"/>
            <a:chExt cx="5807235" cy="1418398"/>
          </a:xfrm>
          <a:solidFill>
            <a:srgbClr val="FFC000"/>
          </a:solidFill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62" t="27634" r="52478" b="33480"/>
            <a:stretch/>
          </p:blipFill>
          <p:spPr bwMode="auto">
            <a:xfrm rot="5400000">
              <a:off x="5389252" y="3102745"/>
              <a:ext cx="1418398" cy="41084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3237021" y="5042638"/>
              <a:ext cx="688009" cy="2616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E</a:t>
              </a:r>
              <a:endParaRPr lang="en-GB" sz="11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17536" y="5504520"/>
              <a:ext cx="683200" cy="2616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F</a:t>
              </a:r>
              <a:endParaRPr lang="en-GB" sz="11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17536" y="4546930"/>
              <a:ext cx="705642" cy="2616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D</a:t>
              </a:r>
              <a:endParaRPr lang="en-GB" sz="11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833294" y="5687357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833294" y="5504520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833294" y="5055484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833294" y="5278189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833294" y="4620136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833294" y="4809417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207524" y="5502909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207524" y="5681719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207524" y="5094951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207524" y="5278189"/>
              <a:ext cx="1219174" cy="10148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ight Brace 37"/>
            <p:cNvSpPr/>
            <p:nvPr/>
          </p:nvSpPr>
          <p:spPr>
            <a:xfrm>
              <a:off x="8152677" y="4620136"/>
              <a:ext cx="105771" cy="240024"/>
            </a:xfrm>
            <a:prstGeom prst="rightBrac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314118" y="4620136"/>
              <a:ext cx="700833" cy="2616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A</a:t>
              </a:r>
              <a:endParaRPr lang="en-GB" sz="1100" dirty="0"/>
            </a:p>
          </p:txBody>
        </p:sp>
        <p:sp>
          <p:nvSpPr>
            <p:cNvPr id="40" name="Right Brace 39"/>
            <p:cNvSpPr/>
            <p:nvPr/>
          </p:nvSpPr>
          <p:spPr>
            <a:xfrm>
              <a:off x="8161956" y="5106227"/>
              <a:ext cx="105771" cy="240024"/>
            </a:xfrm>
            <a:prstGeom prst="rightBrac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23397" y="5065498"/>
              <a:ext cx="696024" cy="2616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B</a:t>
              </a:r>
              <a:endParaRPr lang="en-GB" sz="1100" dirty="0"/>
            </a:p>
          </p:txBody>
        </p:sp>
        <p:sp>
          <p:nvSpPr>
            <p:cNvPr id="42" name="Right Brace 41"/>
            <p:cNvSpPr/>
            <p:nvPr/>
          </p:nvSpPr>
          <p:spPr>
            <a:xfrm>
              <a:off x="8168909" y="5535307"/>
              <a:ext cx="105771" cy="240024"/>
            </a:xfrm>
            <a:prstGeom prst="rightBrac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330350" y="5535307"/>
              <a:ext cx="694421" cy="2616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C</a:t>
              </a:r>
              <a:endParaRPr lang="en-GB" sz="1100" dirty="0"/>
            </a:p>
          </p:txBody>
        </p:sp>
        <p:sp>
          <p:nvSpPr>
            <p:cNvPr id="44" name="Right Brace 43"/>
            <p:cNvSpPr/>
            <p:nvPr/>
          </p:nvSpPr>
          <p:spPr>
            <a:xfrm flipH="1">
              <a:off x="4044225" y="5088908"/>
              <a:ext cx="105771" cy="240024"/>
            </a:xfrm>
            <a:prstGeom prst="rightBrac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ight Brace 44"/>
            <p:cNvSpPr/>
            <p:nvPr/>
          </p:nvSpPr>
          <p:spPr>
            <a:xfrm flipH="1">
              <a:off x="4044224" y="5522641"/>
              <a:ext cx="105771" cy="240024"/>
            </a:xfrm>
            <a:prstGeom prst="rightBrac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920306" y="4565050"/>
              <a:ext cx="289484" cy="120012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950925" y="5358958"/>
              <a:ext cx="150309" cy="19952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194018" y="5354126"/>
              <a:ext cx="150309" cy="199527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 rot="5400000">
              <a:off x="5503621" y="4776256"/>
              <a:ext cx="168251" cy="181595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 rot="5400000">
              <a:off x="6169404" y="5665382"/>
              <a:ext cx="168251" cy="181595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 rot="5400000">
              <a:off x="5510548" y="4574712"/>
              <a:ext cx="168251" cy="181595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2" name="Elbow Connector 51"/>
            <p:cNvCxnSpPr>
              <a:stCxn id="48" idx="3"/>
              <a:endCxn id="30" idx="1"/>
            </p:cNvCxnSpPr>
            <p:nvPr/>
          </p:nvCxnSpPr>
          <p:spPr>
            <a:xfrm flipV="1">
              <a:off x="6344327" y="5106227"/>
              <a:ext cx="488968" cy="347663"/>
            </a:xfrm>
            <a:prstGeom prst="bentConnector3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lbow Connector 52"/>
            <p:cNvCxnSpPr>
              <a:endCxn id="31" idx="1"/>
            </p:cNvCxnSpPr>
            <p:nvPr/>
          </p:nvCxnSpPr>
          <p:spPr>
            <a:xfrm flipV="1">
              <a:off x="6344325" y="5328932"/>
              <a:ext cx="488969" cy="145437"/>
            </a:xfrm>
            <a:prstGeom prst="bentConnector3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>
              <a:endCxn id="29" idx="1"/>
            </p:cNvCxnSpPr>
            <p:nvPr/>
          </p:nvCxnSpPr>
          <p:spPr>
            <a:xfrm flipV="1">
              <a:off x="6344326" y="5555263"/>
              <a:ext cx="488969" cy="196084"/>
            </a:xfrm>
            <a:prstGeom prst="bentConnector3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Elbow Connector 54"/>
            <p:cNvCxnSpPr/>
            <p:nvPr/>
          </p:nvCxnSpPr>
          <p:spPr>
            <a:xfrm>
              <a:off x="6344326" y="5756179"/>
              <a:ext cx="488968" cy="19152"/>
            </a:xfrm>
            <a:prstGeom prst="bentConnector3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/>
            <p:cNvCxnSpPr/>
            <p:nvPr/>
          </p:nvCxnSpPr>
          <p:spPr>
            <a:xfrm flipV="1">
              <a:off x="6269172" y="4660142"/>
              <a:ext cx="564122" cy="10737"/>
            </a:xfrm>
            <a:prstGeom prst="bentConnector3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/>
            <p:nvPr/>
          </p:nvCxnSpPr>
          <p:spPr>
            <a:xfrm>
              <a:off x="6253529" y="4660142"/>
              <a:ext cx="579766" cy="226332"/>
            </a:xfrm>
            <a:prstGeom prst="bentConnector3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Elbow Connector 57"/>
            <p:cNvCxnSpPr/>
            <p:nvPr/>
          </p:nvCxnSpPr>
          <p:spPr>
            <a:xfrm flipH="1" flipV="1">
              <a:off x="5431338" y="5123546"/>
              <a:ext cx="488968" cy="347663"/>
            </a:xfrm>
            <a:prstGeom prst="bentConnector3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Elbow Connector 58"/>
            <p:cNvCxnSpPr/>
            <p:nvPr/>
          </p:nvCxnSpPr>
          <p:spPr>
            <a:xfrm flipH="1" flipV="1">
              <a:off x="5431337" y="5346251"/>
              <a:ext cx="488969" cy="145437"/>
            </a:xfrm>
            <a:prstGeom prst="bentConnector3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/>
            <p:nvPr/>
          </p:nvCxnSpPr>
          <p:spPr>
            <a:xfrm rot="10800000" flipV="1">
              <a:off x="5155200" y="4805531"/>
              <a:ext cx="348676" cy="74638"/>
            </a:xfrm>
            <a:prstGeom prst="bentConnector3">
              <a:avLst>
                <a:gd name="adj1" fmla="val 50000"/>
              </a:avLst>
            </a:prstGeom>
            <a:grpFill/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/>
            <p:nvPr/>
          </p:nvCxnSpPr>
          <p:spPr>
            <a:xfrm rot="10800000">
              <a:off x="5177104" y="4628191"/>
              <a:ext cx="348676" cy="74638"/>
            </a:xfrm>
            <a:prstGeom prst="bentConnector3">
              <a:avLst>
                <a:gd name="adj1" fmla="val 50000"/>
              </a:avLst>
            </a:prstGeom>
            <a:grpFill/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4373593" y="5491688"/>
              <a:ext cx="945945" cy="305229"/>
            </a:xfrm>
            <a:prstGeom prst="lin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1050897" y="1156392"/>
            <a:ext cx="3844944" cy="140954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</a:rPr>
              <a:t>OSQAR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837" y="43570"/>
            <a:ext cx="257674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Overall cost ca 5.6 MCHF.  </a:t>
            </a:r>
            <a:endParaRPr lang="en-GB" dirty="0"/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50" t="43033" r="29549" b="11520"/>
          <a:stretch/>
        </p:blipFill>
        <p:spPr bwMode="auto">
          <a:xfrm>
            <a:off x="5913678" y="602430"/>
            <a:ext cx="3115829" cy="3083653"/>
          </a:xfrm>
          <a:prstGeom prst="rect">
            <a:avLst/>
          </a:prstGeom>
          <a:noFill/>
          <a:ln w="635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6775952" y="483945"/>
            <a:ext cx="14412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Cross section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7231132" y="6274192"/>
            <a:ext cx="1848178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de-DE" sz="1400" dirty="0" smtClean="0"/>
              <a:t>Ch. Giloux / Ph. Perret</a:t>
            </a:r>
            <a:endParaRPr lang="de-DE" sz="1400" dirty="0"/>
          </a:p>
        </p:txBody>
      </p:sp>
      <p:sp>
        <p:nvSpPr>
          <p:cNvPr id="81" name="TextBox 80"/>
          <p:cNvSpPr txBox="1"/>
          <p:nvPr/>
        </p:nvSpPr>
        <p:spPr>
          <a:xfrm>
            <a:off x="5205549" y="2344883"/>
            <a:ext cx="1015428" cy="89255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 smtClean="0"/>
              <a:t>Cluster D</a:t>
            </a:r>
          </a:p>
          <a:p>
            <a:pPr algn="ctr"/>
            <a:r>
              <a:rPr lang="en-GB" sz="1200" dirty="0" smtClean="0"/>
              <a:t>D 800 mm</a:t>
            </a:r>
          </a:p>
          <a:p>
            <a:pPr algn="ctr"/>
            <a:r>
              <a:rPr lang="en-GB" sz="1200" dirty="0" smtClean="0"/>
              <a:t>L 5000 mm</a:t>
            </a:r>
          </a:p>
          <a:p>
            <a:pPr algn="ctr"/>
            <a:r>
              <a:rPr lang="de-DE" sz="1200" dirty="0" smtClean="0"/>
              <a:t>I 30 kA</a:t>
            </a:r>
            <a:endParaRPr lang="en-GB" sz="1200" dirty="0"/>
          </a:p>
        </p:txBody>
      </p:sp>
      <p:sp>
        <p:nvSpPr>
          <p:cNvPr id="82" name="TextBox 81"/>
          <p:cNvSpPr txBox="1"/>
          <p:nvPr/>
        </p:nvSpPr>
        <p:spPr>
          <a:xfrm>
            <a:off x="80394" y="2627034"/>
            <a:ext cx="3032151" cy="3970318"/>
          </a:xfrm>
          <a:prstGeom prst="rect">
            <a:avLst/>
          </a:prstGeom>
          <a:solidFill>
            <a:schemeClr val="bg1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smtClean="0"/>
              <a:t>TE-CRG confirmed cryoge-nics will be completed by end 06/2016.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smtClean="0"/>
              <a:t>Lots of technical details still being worked out (cabling, interlocks, DAQ, ...).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Cryostat expected now for 02/2016.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FF0000"/>
                </a:solidFill>
              </a:rPr>
              <a:t>TE-MSC: how do things proceed for current leads 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FF0000"/>
                </a:solidFill>
              </a:rPr>
              <a:t>TE-MPE: will 30 kA switch and new QPS card be ready in time (present plan 07/2016) ?</a:t>
            </a:r>
          </a:p>
        </p:txBody>
      </p:sp>
    </p:spTree>
    <p:extLst>
      <p:ext uri="{BB962C8B-B14F-4D97-AF65-F5344CB8AC3E}">
        <p14:creationId xmlns:p14="http://schemas.microsoft.com/office/powerpoint/2010/main" val="82145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 link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71708" y="1340768"/>
            <a:ext cx="9116285" cy="2273447"/>
            <a:chOff x="136235" y="651497"/>
            <a:chExt cx="8677122" cy="193150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62" t="27634" r="52478" b="33480"/>
            <a:stretch/>
          </p:blipFill>
          <p:spPr bwMode="auto">
            <a:xfrm rot="5400000">
              <a:off x="4463209" y="-228930"/>
              <a:ext cx="1418398" cy="4108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364601" y="1740813"/>
              <a:ext cx="6880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Cluster E</a:t>
              </a:r>
              <a:endParaRPr lang="en-GB" sz="11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62047" y="1215255"/>
              <a:ext cx="7056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Cluster D</a:t>
              </a:r>
              <a:endParaRPr lang="en-GB" sz="11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71974" y="2355682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71974" y="2172845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871974" y="1723809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71974" y="1946514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71974" y="1288461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71974" y="1477742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46204" y="2171234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46204" y="2350044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46204" y="1763276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246204" y="1946514"/>
              <a:ext cx="1219174" cy="1014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Brace 20"/>
            <p:cNvSpPr/>
            <p:nvPr/>
          </p:nvSpPr>
          <p:spPr>
            <a:xfrm>
              <a:off x="7191357" y="1288461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52798" y="1288461"/>
              <a:ext cx="7008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Cluster A</a:t>
              </a:r>
              <a:endParaRPr lang="en-GB" sz="1100" dirty="0"/>
            </a:p>
          </p:txBody>
        </p:sp>
        <p:sp>
          <p:nvSpPr>
            <p:cNvPr id="23" name="Right Brace 22"/>
            <p:cNvSpPr/>
            <p:nvPr/>
          </p:nvSpPr>
          <p:spPr>
            <a:xfrm>
              <a:off x="7200636" y="1774552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62077" y="1774552"/>
              <a:ext cx="6960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Cluster B</a:t>
              </a:r>
              <a:endParaRPr lang="en-GB" sz="1100" dirty="0"/>
            </a:p>
          </p:txBody>
        </p:sp>
        <p:sp>
          <p:nvSpPr>
            <p:cNvPr id="25" name="Right Brace 24"/>
            <p:cNvSpPr/>
            <p:nvPr/>
          </p:nvSpPr>
          <p:spPr>
            <a:xfrm>
              <a:off x="7207589" y="2203632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369030" y="2203632"/>
              <a:ext cx="6944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Cluster C</a:t>
              </a:r>
              <a:endParaRPr lang="en-GB" sz="1100" dirty="0"/>
            </a:p>
          </p:txBody>
        </p:sp>
        <p:sp>
          <p:nvSpPr>
            <p:cNvPr id="27" name="Right Brace 26"/>
            <p:cNvSpPr/>
            <p:nvPr/>
          </p:nvSpPr>
          <p:spPr>
            <a:xfrm flipH="1">
              <a:off x="3082905" y="1757233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958986" y="1233375"/>
              <a:ext cx="289484" cy="12001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89605" y="2027283"/>
              <a:ext cx="150309" cy="1995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232698" y="2022451"/>
              <a:ext cx="150309" cy="1995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 rot="5400000">
              <a:off x="4542301" y="1444581"/>
              <a:ext cx="168251" cy="1815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 rot="5400000">
              <a:off x="5208084" y="2333707"/>
              <a:ext cx="168251" cy="1815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 rot="5400000">
              <a:off x="4549228" y="1243037"/>
              <a:ext cx="168251" cy="1815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Elbow Connector 33"/>
            <p:cNvCxnSpPr>
              <a:endCxn id="14" idx="1"/>
            </p:cNvCxnSpPr>
            <p:nvPr/>
          </p:nvCxnSpPr>
          <p:spPr>
            <a:xfrm flipV="1">
              <a:off x="5383005" y="1997257"/>
              <a:ext cx="488969" cy="145437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>
              <a:endCxn id="12" idx="1"/>
            </p:cNvCxnSpPr>
            <p:nvPr/>
          </p:nvCxnSpPr>
          <p:spPr>
            <a:xfrm flipV="1">
              <a:off x="5383006" y="2223588"/>
              <a:ext cx="488969" cy="196084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>
              <a:stCxn id="28" idx="3"/>
            </p:cNvCxnSpPr>
            <p:nvPr/>
          </p:nvCxnSpPr>
          <p:spPr>
            <a:xfrm flipH="1" flipV="1">
              <a:off x="4919667" y="1008358"/>
              <a:ext cx="328803" cy="285023"/>
            </a:xfrm>
            <a:prstGeom prst="bentConnector3">
              <a:avLst>
                <a:gd name="adj1" fmla="val -69525"/>
              </a:avLst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/>
            <p:nvPr/>
          </p:nvCxnSpPr>
          <p:spPr>
            <a:xfrm flipH="1" flipV="1">
              <a:off x="4470018" y="1791871"/>
              <a:ext cx="488968" cy="347663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/>
            <p:cNvCxnSpPr/>
            <p:nvPr/>
          </p:nvCxnSpPr>
          <p:spPr>
            <a:xfrm flipH="1" flipV="1">
              <a:off x="4470017" y="2014576"/>
              <a:ext cx="488969" cy="145437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lbow Connector 38"/>
            <p:cNvCxnSpPr/>
            <p:nvPr/>
          </p:nvCxnSpPr>
          <p:spPr>
            <a:xfrm rot="16200000" flipV="1">
              <a:off x="4316119" y="1141588"/>
              <a:ext cx="471695" cy="19284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lbow Connector 39"/>
            <p:cNvCxnSpPr/>
            <p:nvPr/>
          </p:nvCxnSpPr>
          <p:spPr>
            <a:xfrm rot="5400000" flipH="1" flipV="1">
              <a:off x="4585958" y="1067909"/>
              <a:ext cx="387579" cy="21891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5891932" y="1686262"/>
              <a:ext cx="1199662" cy="18757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5888024" y="1866015"/>
              <a:ext cx="1199662" cy="18757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5907563" y="2299769"/>
              <a:ext cx="1199662" cy="18757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5833317" y="1944170"/>
              <a:ext cx="93785" cy="3204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Elbow Connector 44"/>
            <p:cNvCxnSpPr/>
            <p:nvPr/>
          </p:nvCxnSpPr>
          <p:spPr>
            <a:xfrm flipV="1">
              <a:off x="5906637" y="2221616"/>
              <a:ext cx="270557" cy="2673"/>
            </a:xfrm>
            <a:prstGeom prst="bentConnector3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ight Brace 45"/>
            <p:cNvSpPr/>
            <p:nvPr/>
          </p:nvSpPr>
          <p:spPr>
            <a:xfrm>
              <a:off x="7995080" y="1968492"/>
              <a:ext cx="157291" cy="332051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118936" y="1994854"/>
              <a:ext cx="6944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Cluster Y</a:t>
              </a:r>
              <a:endParaRPr lang="en-GB" sz="1100" dirty="0"/>
            </a:p>
          </p:txBody>
        </p:sp>
        <p:pic>
          <p:nvPicPr>
            <p:cNvPr id="48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85" t="77072" r="54228" b="5473"/>
            <a:stretch/>
          </p:blipFill>
          <p:spPr bwMode="auto">
            <a:xfrm rot="5400000">
              <a:off x="63181" y="881807"/>
              <a:ext cx="1774252" cy="1628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9" name="Straight Connector 48"/>
            <p:cNvCxnSpPr/>
            <p:nvPr/>
          </p:nvCxnSpPr>
          <p:spPr>
            <a:xfrm>
              <a:off x="564894" y="990409"/>
              <a:ext cx="4344507" cy="3267"/>
            </a:xfrm>
            <a:prstGeom prst="line">
              <a:avLst/>
            </a:prstGeom>
            <a:ln w="76200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3490331" y="1273255"/>
              <a:ext cx="990449" cy="377948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endCxn id="16" idx="1"/>
            </p:cNvCxnSpPr>
            <p:nvPr/>
          </p:nvCxnSpPr>
          <p:spPr>
            <a:xfrm flipH="1">
              <a:off x="5871974" y="1268551"/>
              <a:ext cx="1129253" cy="259935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193099" y="651497"/>
              <a:ext cx="1105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SC link of 60 m</a:t>
              </a:r>
              <a:endParaRPr lang="en-US" sz="1200" dirty="0"/>
            </a:p>
          </p:txBody>
        </p:sp>
        <p:cxnSp>
          <p:nvCxnSpPr>
            <p:cNvPr id="54" name="Straight Connector 53"/>
            <p:cNvCxnSpPr/>
            <p:nvPr/>
          </p:nvCxnSpPr>
          <p:spPr>
            <a:xfrm flipH="1">
              <a:off x="3245587" y="2222731"/>
              <a:ext cx="1199662" cy="187570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2364601" y="2198013"/>
              <a:ext cx="684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Cluster F</a:t>
              </a:r>
              <a:endParaRPr lang="en-GB" sz="1100" dirty="0"/>
            </a:p>
          </p:txBody>
        </p:sp>
        <p:sp>
          <p:nvSpPr>
            <p:cNvPr id="56" name="Right Brace 55"/>
            <p:cNvSpPr/>
            <p:nvPr/>
          </p:nvSpPr>
          <p:spPr>
            <a:xfrm flipH="1">
              <a:off x="3082905" y="2176333"/>
              <a:ext cx="105771" cy="24002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22722" y="507899"/>
            <a:ext cx="5267891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To test prototype SC link w 3 independent circuits of 2 x 15 kA + 17 kA. Reallocating PCs from cluster A and D; those benches will be blocked.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0" y="3926095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To be ready towards end 2016.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/>
              <a:t>U</a:t>
            </a:r>
            <a:r>
              <a:rPr lang="de-DE" dirty="0" smtClean="0"/>
              <a:t>ses existing cryogenics feedbox.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Needs appropriate current leads for SC link + 3 sets of water-cooled cables (from cluster D ?).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This (accepted) solution is 2.8 MCHF cheaper than the desired solution (with dedicated PCs).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The </a:t>
            </a:r>
            <a:r>
              <a:rPr lang="de-DE" u="sng" dirty="0" smtClean="0"/>
              <a:t>system test</a:t>
            </a:r>
            <a:r>
              <a:rPr lang="de-DE" dirty="0" smtClean="0"/>
              <a:t> (2020) will use the existing feedbox or a new one,</a:t>
            </a:r>
          </a:p>
          <a:p>
            <a:pPr lvl="0" algn="just"/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smtClean="0">
                <a:solidFill>
                  <a:srgbClr val="FF0000"/>
                </a:solidFill>
              </a:rPr>
              <a:t>and PCs from/for IRs (to develop). 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006112" y="1675292"/>
            <a:ext cx="289484" cy="120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6358284" y="1685003"/>
            <a:ext cx="289484" cy="120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6724725" y="1687579"/>
            <a:ext cx="289484" cy="120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7078888" y="1692138"/>
            <a:ext cx="84199" cy="1108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7217018" y="1687579"/>
            <a:ext cx="84199" cy="1108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7355149" y="1690156"/>
            <a:ext cx="84199" cy="1108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7493279" y="1692731"/>
            <a:ext cx="84199" cy="1108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6135132" y="1389806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IR Power Converters</a:t>
            </a:r>
            <a:endParaRPr lang="en-US" sz="1200" dirty="0"/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5170715" y="1731635"/>
            <a:ext cx="835397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5065232" y="1340768"/>
            <a:ext cx="2956432" cy="70411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251520" y="1340768"/>
            <a:ext cx="720080" cy="70411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19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-3651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 benches: various options, results pending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838396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Testing capabilities of present PCs: 20 kA reached in 05/2015 (cluster A, nominally 17 kA).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FF0000"/>
                </a:solidFill>
              </a:rPr>
              <a:t>Main point: what are the CFUs/current leads capable of ? Which results and for when ?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sz="2400" b="1" dirty="0" smtClean="0"/>
              <a:t>If</a:t>
            </a:r>
            <a:r>
              <a:rPr lang="de-DE" dirty="0" smtClean="0"/>
              <a:t> sufficient for 20 kA can equip 1</a:t>
            </a:r>
            <a:r>
              <a:rPr lang="de-DE" baseline="30000" dirty="0" smtClean="0"/>
              <a:t>st</a:t>
            </a:r>
            <a:r>
              <a:rPr lang="de-DE" dirty="0" smtClean="0"/>
              <a:t> cluster like this for mid-2017</a:t>
            </a:r>
          </a:p>
          <a:p>
            <a:pPr lvl="0" algn="just"/>
            <a:r>
              <a:rPr lang="de-DE" dirty="0" smtClean="0"/>
              <a:t>		(and a 2</a:t>
            </a:r>
            <a:r>
              <a:rPr lang="de-DE" baseline="30000" dirty="0" smtClean="0"/>
              <a:t>nd</a:t>
            </a:r>
            <a:r>
              <a:rPr lang="de-DE" dirty="0" smtClean="0"/>
              <a:t> later, for 2019/2020, to test the bulk of the series magnets).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Latest idea: Replace 14 kA PC by 20 kA, and re-use 2 x 7 kA to upgrade 2 more to 21 kA.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sz="2400" b="1" dirty="0" smtClean="0"/>
              <a:t>If not </a:t>
            </a:r>
            <a:r>
              <a:rPr lang="de-DE" dirty="0" smtClean="0"/>
              <a:t>need to launch work on much more involved solution –</a:t>
            </a:r>
          </a:p>
          <a:p>
            <a:pPr lvl="0" algn="just"/>
            <a:r>
              <a:rPr lang="de-DE" dirty="0"/>
              <a:t>	</a:t>
            </a:r>
            <a:r>
              <a:rPr lang="de-DE" dirty="0" smtClean="0"/>
              <a:t>combining 2 H benches at warm or at cold (implying much higher cost, effort, time).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One such (Y-)bench only good for 6 magnets/yr but should </a:t>
            </a:r>
            <a:r>
              <a:rPr lang="de-DE" dirty="0"/>
              <a:t>be able to test up to 15 </a:t>
            </a:r>
            <a:r>
              <a:rPr lang="de-DE" smtClean="0"/>
              <a:t>– 		need </a:t>
            </a:r>
            <a:r>
              <a:rPr lang="de-DE" dirty="0" smtClean="0"/>
              <a:t>2</a:t>
            </a:r>
            <a:r>
              <a:rPr lang="de-DE" baseline="30000" dirty="0" smtClean="0"/>
              <a:t>nd</a:t>
            </a:r>
            <a:r>
              <a:rPr lang="de-DE" dirty="0" smtClean="0"/>
              <a:t> facility (Y-combination eating space) </a:t>
            </a:r>
            <a:r>
              <a:rPr lang="de-DE" smtClean="0"/>
              <a:t>+ OSQAR/ALPS (?) also around.</a:t>
            </a:r>
            <a:endParaRPr lang="de-DE" dirty="0" smtClean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New demand to add EE on other H benches (than cluster A).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448669" y="1530497"/>
            <a:ext cx="7293464" cy="2282494"/>
            <a:chOff x="3294406" y="4447772"/>
            <a:chExt cx="5652233" cy="1418398"/>
          </a:xfrm>
          <a:solidFill>
            <a:srgbClr val="FFC000"/>
          </a:solidFill>
        </p:grpSpPr>
        <p:pic>
          <p:nvPicPr>
            <p:cNvPr id="6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62" t="27634" r="52478" b="33480"/>
            <a:stretch/>
          </p:blipFill>
          <p:spPr bwMode="auto">
            <a:xfrm rot="5400000">
              <a:off x="5389252" y="3102745"/>
              <a:ext cx="1418398" cy="4108451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</p:pic>
        <p:sp>
          <p:nvSpPr>
            <p:cNvPr id="65" name="TextBox 64"/>
            <p:cNvSpPr txBox="1"/>
            <p:nvPr/>
          </p:nvSpPr>
          <p:spPr>
            <a:xfrm>
              <a:off x="3314432" y="5155678"/>
              <a:ext cx="533188" cy="162571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E</a:t>
              </a:r>
              <a:endParaRPr lang="en-GB" sz="11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294406" y="5541987"/>
              <a:ext cx="529461" cy="162571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F</a:t>
              </a:r>
              <a:endParaRPr lang="en-GB" sz="11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296930" y="4663455"/>
              <a:ext cx="546853" cy="162571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D</a:t>
              </a:r>
              <a:endParaRPr lang="en-GB" sz="1100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33294" y="5687357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833294" y="5504520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833294" y="5055484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833294" y="5278189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6833294" y="4620136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833294" y="4809417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207524" y="5502909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207524" y="5681719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207524" y="5094951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207524" y="5278189"/>
              <a:ext cx="1219174" cy="10148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ight Brace 77"/>
            <p:cNvSpPr/>
            <p:nvPr/>
          </p:nvSpPr>
          <p:spPr>
            <a:xfrm>
              <a:off x="8152677" y="4620136"/>
              <a:ext cx="105771" cy="240024"/>
            </a:xfrm>
            <a:prstGeom prst="rightBrace">
              <a:avLst/>
            </a:prstGeom>
            <a:grpFill/>
            <a:ln w="952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8392972" y="4691784"/>
              <a:ext cx="543126" cy="162571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A</a:t>
              </a:r>
              <a:endParaRPr lang="en-GB" sz="1100" dirty="0"/>
            </a:p>
          </p:txBody>
        </p:sp>
        <p:sp>
          <p:nvSpPr>
            <p:cNvPr id="80" name="Right Brace 79"/>
            <p:cNvSpPr/>
            <p:nvPr/>
          </p:nvSpPr>
          <p:spPr>
            <a:xfrm>
              <a:off x="8161956" y="5106227"/>
              <a:ext cx="105771" cy="240024"/>
            </a:xfrm>
            <a:prstGeom prst="rightBrace">
              <a:avLst/>
            </a:prstGeom>
            <a:grpFill/>
            <a:ln w="952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401709" y="5139259"/>
              <a:ext cx="539399" cy="162571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B</a:t>
              </a:r>
              <a:endParaRPr lang="en-GB" sz="1100" dirty="0"/>
            </a:p>
          </p:txBody>
        </p:sp>
        <p:sp>
          <p:nvSpPr>
            <p:cNvPr id="82" name="Right Brace 81"/>
            <p:cNvSpPr/>
            <p:nvPr/>
          </p:nvSpPr>
          <p:spPr>
            <a:xfrm>
              <a:off x="8168909" y="5535307"/>
              <a:ext cx="105771" cy="240024"/>
            </a:xfrm>
            <a:prstGeom prst="rightBrace">
              <a:avLst/>
            </a:prstGeom>
            <a:grpFill/>
            <a:ln w="952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408482" y="5586735"/>
              <a:ext cx="538157" cy="162571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Cluster C</a:t>
              </a:r>
              <a:endParaRPr lang="en-GB" sz="1100" dirty="0"/>
            </a:p>
          </p:txBody>
        </p:sp>
        <p:sp>
          <p:nvSpPr>
            <p:cNvPr id="84" name="Right Brace 83"/>
            <p:cNvSpPr/>
            <p:nvPr/>
          </p:nvSpPr>
          <p:spPr>
            <a:xfrm flipH="1">
              <a:off x="4044225" y="5088908"/>
              <a:ext cx="105771" cy="240024"/>
            </a:xfrm>
            <a:prstGeom prst="rightBrace">
              <a:avLst/>
            </a:prstGeom>
            <a:grpFill/>
            <a:ln w="952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Right Brace 84"/>
            <p:cNvSpPr/>
            <p:nvPr/>
          </p:nvSpPr>
          <p:spPr>
            <a:xfrm flipH="1">
              <a:off x="4044224" y="5522641"/>
              <a:ext cx="105771" cy="240024"/>
            </a:xfrm>
            <a:prstGeom prst="rightBrace">
              <a:avLst/>
            </a:prstGeom>
            <a:grpFill/>
            <a:ln w="952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920306" y="4565050"/>
              <a:ext cx="289484" cy="120012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5950925" y="5358958"/>
              <a:ext cx="150309" cy="19952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194018" y="5354126"/>
              <a:ext cx="150309" cy="199527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 rot="5400000">
              <a:off x="5503621" y="4776256"/>
              <a:ext cx="168251" cy="181595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 rot="5400000">
              <a:off x="6169404" y="5665382"/>
              <a:ext cx="168251" cy="181595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 rot="5400000">
              <a:off x="5510548" y="4574712"/>
              <a:ext cx="168251" cy="181595"/>
            </a:xfrm>
            <a:prstGeom prst="rect">
              <a:avLst/>
            </a:prstGeom>
            <a:grpFill/>
            <a:ln w="95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2" name="Elbow Connector 91"/>
            <p:cNvCxnSpPr>
              <a:stCxn id="88" idx="3"/>
              <a:endCxn id="70" idx="1"/>
            </p:cNvCxnSpPr>
            <p:nvPr/>
          </p:nvCxnSpPr>
          <p:spPr>
            <a:xfrm flipV="1">
              <a:off x="6344327" y="5106227"/>
              <a:ext cx="488968" cy="347663"/>
            </a:xfrm>
            <a:prstGeom prst="bentConnector3">
              <a:avLst/>
            </a:prstGeom>
            <a:grpFill/>
            <a:ln w="952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Elbow Connector 92"/>
            <p:cNvCxnSpPr>
              <a:endCxn id="71" idx="1"/>
            </p:cNvCxnSpPr>
            <p:nvPr/>
          </p:nvCxnSpPr>
          <p:spPr>
            <a:xfrm flipV="1">
              <a:off x="6344325" y="5328932"/>
              <a:ext cx="488969" cy="145437"/>
            </a:xfrm>
            <a:prstGeom prst="bentConnector3">
              <a:avLst/>
            </a:prstGeom>
            <a:grpFill/>
            <a:ln w="952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Elbow Connector 93"/>
            <p:cNvCxnSpPr>
              <a:endCxn id="69" idx="1"/>
            </p:cNvCxnSpPr>
            <p:nvPr/>
          </p:nvCxnSpPr>
          <p:spPr>
            <a:xfrm flipV="1">
              <a:off x="6344326" y="5555263"/>
              <a:ext cx="488969" cy="196084"/>
            </a:xfrm>
            <a:prstGeom prst="bentConnector3">
              <a:avLst/>
            </a:prstGeom>
            <a:grpFill/>
            <a:ln w="952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Elbow Connector 94"/>
            <p:cNvCxnSpPr/>
            <p:nvPr/>
          </p:nvCxnSpPr>
          <p:spPr>
            <a:xfrm>
              <a:off x="6344326" y="5756179"/>
              <a:ext cx="488968" cy="19152"/>
            </a:xfrm>
            <a:prstGeom prst="bentConnector3">
              <a:avLst/>
            </a:prstGeom>
            <a:grpFill/>
            <a:ln w="952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Elbow Connector 95"/>
            <p:cNvCxnSpPr/>
            <p:nvPr/>
          </p:nvCxnSpPr>
          <p:spPr>
            <a:xfrm flipV="1">
              <a:off x="6269172" y="4660142"/>
              <a:ext cx="564122" cy="10737"/>
            </a:xfrm>
            <a:prstGeom prst="bentConnector3">
              <a:avLst/>
            </a:prstGeom>
            <a:grpFill/>
            <a:ln w="952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lbow Connector 96"/>
            <p:cNvCxnSpPr/>
            <p:nvPr/>
          </p:nvCxnSpPr>
          <p:spPr>
            <a:xfrm>
              <a:off x="6253529" y="4660142"/>
              <a:ext cx="579766" cy="226332"/>
            </a:xfrm>
            <a:prstGeom prst="bentConnector3">
              <a:avLst/>
            </a:prstGeom>
            <a:grpFill/>
            <a:ln w="952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Elbow Connector 97"/>
            <p:cNvCxnSpPr/>
            <p:nvPr/>
          </p:nvCxnSpPr>
          <p:spPr>
            <a:xfrm flipH="1" flipV="1">
              <a:off x="5431338" y="5123546"/>
              <a:ext cx="488968" cy="347663"/>
            </a:xfrm>
            <a:prstGeom prst="bentConnector3">
              <a:avLst/>
            </a:prstGeom>
            <a:grpFill/>
            <a:ln w="952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Elbow Connector 98"/>
            <p:cNvCxnSpPr/>
            <p:nvPr/>
          </p:nvCxnSpPr>
          <p:spPr>
            <a:xfrm flipH="1" flipV="1">
              <a:off x="5431337" y="5346251"/>
              <a:ext cx="488969" cy="145437"/>
            </a:xfrm>
            <a:prstGeom prst="bentConnector3">
              <a:avLst/>
            </a:prstGeom>
            <a:grpFill/>
            <a:ln w="952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Elbow Connector 99"/>
            <p:cNvCxnSpPr/>
            <p:nvPr/>
          </p:nvCxnSpPr>
          <p:spPr>
            <a:xfrm rot="10800000" flipV="1">
              <a:off x="5155200" y="4805531"/>
              <a:ext cx="348676" cy="74638"/>
            </a:xfrm>
            <a:prstGeom prst="bentConnector3">
              <a:avLst>
                <a:gd name="adj1" fmla="val 50000"/>
              </a:avLst>
            </a:prstGeom>
            <a:grpFill/>
            <a:ln w="952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lbow Connector 100"/>
            <p:cNvCxnSpPr/>
            <p:nvPr/>
          </p:nvCxnSpPr>
          <p:spPr>
            <a:xfrm rot="10800000">
              <a:off x="5177104" y="4628191"/>
              <a:ext cx="348676" cy="74638"/>
            </a:xfrm>
            <a:prstGeom prst="bentConnector3">
              <a:avLst>
                <a:gd name="adj1" fmla="val 50000"/>
              </a:avLst>
            </a:prstGeom>
            <a:grpFill/>
            <a:ln w="952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4373593" y="5491688"/>
              <a:ext cx="945945" cy="305229"/>
            </a:xfrm>
            <a:prstGeom prst="line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Rectangle 102"/>
          <p:cNvSpPr/>
          <p:nvPr/>
        </p:nvSpPr>
        <p:spPr>
          <a:xfrm>
            <a:off x="1626927" y="2544965"/>
            <a:ext cx="4961395" cy="161232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</a:rPr>
              <a:t>OSQAR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5021037" y="2989007"/>
            <a:ext cx="191415" cy="3023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021037" y="3231022"/>
            <a:ext cx="1567285" cy="1633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/>
          <p:cNvSpPr txBox="1"/>
          <p:nvPr/>
        </p:nvSpPr>
        <p:spPr>
          <a:xfrm>
            <a:off x="8092772" y="3048477"/>
            <a:ext cx="688009" cy="2616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Cluster Y</a:t>
            </a:r>
            <a:endParaRPr lang="en-GB" sz="1100" dirty="0"/>
          </a:p>
        </p:txBody>
      </p:sp>
      <p:sp>
        <p:nvSpPr>
          <p:cNvPr id="4" name="Right Brace 3"/>
          <p:cNvSpPr/>
          <p:nvPr/>
        </p:nvSpPr>
        <p:spPr>
          <a:xfrm>
            <a:off x="7742133" y="2755341"/>
            <a:ext cx="350639" cy="7975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/>
          <p:cNvSpPr txBox="1"/>
          <p:nvPr/>
        </p:nvSpPr>
        <p:spPr>
          <a:xfrm>
            <a:off x="65929" y="491912"/>
            <a:ext cx="5362547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To test </a:t>
            </a:r>
            <a:r>
              <a:rPr lang="en-GB" sz="1400" dirty="0" err="1" smtClean="0"/>
              <a:t>cryostated</a:t>
            </a:r>
            <a:r>
              <a:rPr lang="en-GB" sz="1400" dirty="0" smtClean="0"/>
              <a:t> magnets (Q2 prototype in 2017 and series of Q1/Q3, Q2, Q4, D1, D2 in 2018) with up to 20 kA + 2 x 2 kA for correctors</a:t>
            </a:r>
          </a:p>
          <a:p>
            <a:pPr algn="ctr"/>
            <a:r>
              <a:rPr lang="en-GB" sz="1400" dirty="0" smtClean="0"/>
              <a:t>(so far 10 benches left with 6 PCs, 1 of 17 kA (cl. A), 4 of 15 (14) kA;</a:t>
            </a:r>
          </a:p>
          <a:p>
            <a:pPr algn="ctr"/>
            <a:r>
              <a:rPr lang="en-GB" sz="1400" dirty="0" smtClean="0"/>
              <a:t>CFUs equipped with 13 kA and 600 A current leads).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09721" y="1143558"/>
            <a:ext cx="2932069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Cold connection between B2 and C1 ?</a:t>
            </a:r>
            <a:endParaRPr lang="en-GB" sz="1400" dirty="0"/>
          </a:p>
        </p:txBody>
      </p:sp>
      <p:cxnSp>
        <p:nvCxnSpPr>
          <p:cNvPr id="10" name="Straight Connector 9"/>
          <p:cNvCxnSpPr>
            <a:endCxn id="104" idx="0"/>
          </p:cNvCxnSpPr>
          <p:nvPr/>
        </p:nvCxnSpPr>
        <p:spPr>
          <a:xfrm flipH="1">
            <a:off x="5116745" y="1479130"/>
            <a:ext cx="513724" cy="15098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384191" y="2976334"/>
            <a:ext cx="630948" cy="16382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4390089" y="3363323"/>
            <a:ext cx="625050" cy="24383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485471" y="4414986"/>
            <a:ext cx="162201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 x 1 MCHF ???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6694381" y="5329237"/>
            <a:ext cx="206457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3.3 (2) MCHF + ???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29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Summary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76672"/>
            <a:ext cx="9144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Acknowledgement to the many groups and persons involved in this ambitious extension programme, and the preparatory work done over past years.</a:t>
            </a:r>
          </a:p>
          <a:p>
            <a:pPr lvl="0" algn="just"/>
            <a:endParaRPr lang="de-DE" dirty="0" smtClean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Pushing forward on many fronts to reach the milestones.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Short-term </a:t>
            </a:r>
            <a:r>
              <a:rPr lang="de-DE" dirty="0" smtClean="0"/>
              <a:t>milestones planned + intensively followed up; cluster D schedule (07/15) at </a:t>
            </a:r>
            <a:r>
              <a:rPr lang="de-DE" dirty="0"/>
              <a:t>risk.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Plea </a:t>
            </a:r>
            <a:r>
              <a:rPr lang="de-DE" dirty="0"/>
              <a:t>to groups (in particular with critical WPs)</a:t>
            </a:r>
          </a:p>
          <a:p>
            <a:pPr lvl="1" algn="just"/>
            <a:r>
              <a:rPr lang="de-DE" dirty="0"/>
              <a:t>	to put the required resources and respect the schedules.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Concepts worked out for some of the longer term items (primary water, ...).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Degree of cryogenics upgrade to be reviewed and formally adopted (lion´s share of cost).</a:t>
            </a:r>
          </a:p>
          <a:p>
            <a:pPr lvl="0" algn="just"/>
            <a:r>
              <a:rPr lang="de-DE" dirty="0"/>
              <a:t>	 </a:t>
            </a:r>
            <a:r>
              <a:rPr lang="de-DE" dirty="0" smtClean="0"/>
              <a:t>– time line and resource situation also to be looked at (m-y </a:t>
            </a:r>
            <a:r>
              <a:rPr lang="de-DE" dirty="0"/>
              <a:t>t</a:t>
            </a:r>
            <a:r>
              <a:rPr lang="de-DE" dirty="0" smtClean="0"/>
              <a:t>o be firmly assigned).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Feasibility for some medium term goals still to be proven; technical choices to be made.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Some items in work not mentioned here (safety, control room(s), ...).</a:t>
            </a:r>
          </a:p>
          <a:p>
            <a:pPr lvl="0" algn="just"/>
            <a:r>
              <a:rPr lang="de-DE" dirty="0" smtClean="0"/>
              <a:t>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Some other items still to be looked at (electricity, ...) – starting.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Budget frame to be better defined (income, expenses).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dirty="0" smtClean="0"/>
              <a:t>Manpower to perform all the planned tests also to be foreseen (a different discussion ...).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107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293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Extra slides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00981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10054</TotalTime>
  <Words>1307</Words>
  <Application>Microsoft Office PowerPoint</Application>
  <PresentationFormat>On-screen Show (4:3)</PresentationFormat>
  <Paragraphs>249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Volker Mertens</dc:creator>
  <cp:lastModifiedBy>Volker Mertens</cp:lastModifiedBy>
  <cp:revision>570</cp:revision>
  <cp:lastPrinted>2015-06-04T12:29:25Z</cp:lastPrinted>
  <dcterms:created xsi:type="dcterms:W3CDTF">2015-01-09T08:05:07Z</dcterms:created>
  <dcterms:modified xsi:type="dcterms:W3CDTF">2015-06-19T15:59:23Z</dcterms:modified>
</cp:coreProperties>
</file>