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404" r:id="rId2"/>
    <p:sldId id="256" r:id="rId3"/>
    <p:sldId id="414" r:id="rId4"/>
    <p:sldId id="419" r:id="rId5"/>
    <p:sldId id="421" r:id="rId6"/>
    <p:sldId id="453" r:id="rId7"/>
    <p:sldId id="455" r:id="rId8"/>
    <p:sldId id="465" r:id="rId9"/>
    <p:sldId id="450" r:id="rId10"/>
    <p:sldId id="452" r:id="rId11"/>
    <p:sldId id="446" r:id="rId12"/>
    <p:sldId id="415" r:id="rId13"/>
    <p:sldId id="466" r:id="rId14"/>
    <p:sldId id="458" r:id="rId15"/>
    <p:sldId id="405" r:id="rId16"/>
    <p:sldId id="462" r:id="rId17"/>
    <p:sldId id="463" r:id="rId18"/>
    <p:sldId id="464" r:id="rId19"/>
    <p:sldId id="433" r:id="rId20"/>
    <p:sldId id="467" r:id="rId21"/>
    <p:sldId id="468" r:id="rId22"/>
    <p:sldId id="469" r:id="rId23"/>
    <p:sldId id="470" r:id="rId24"/>
    <p:sldId id="471" r:id="rId25"/>
    <p:sldId id="472" r:id="rId26"/>
    <p:sldId id="461" r:id="rId27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B0CE40"/>
    <a:srgbClr val="FF9933"/>
    <a:srgbClr val="BF4A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3" autoAdjust="0"/>
    <p:restoredTop sz="94660"/>
  </p:normalViewPr>
  <p:slideViewPr>
    <p:cSldViewPr>
      <p:cViewPr varScale="1">
        <p:scale>
          <a:sx n="138" d="100"/>
          <a:sy n="138" d="100"/>
        </p:scale>
        <p:origin x="792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7BD31106-00FA-41B3-B382-ED1625BE3E13}" type="datetimeFigureOut">
              <a:rPr lang="en-US" smtClean="0"/>
              <a:pPr/>
              <a:t>6/23/2015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0727" tIns="45363" rIns="90727" bIns="4536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B6269DBC-45F2-4EDB-9869-A7A7AAB252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03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88639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4831FE-33AA-4CF0-877F-EBF4C0C5E3F6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4919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TE_logo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TE_logo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621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3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543800" cy="86836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TE_logo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bul-pho-2007-046_01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3"/>
            <a:ext cx="877228" cy="9295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TE_logo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 descr="TE_logo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TE_logo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TE_logo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TE_logo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TE_logo"/>
          <p:cNvPicPr/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6038"/>
            <a:ext cx="7467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667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TE-TM 20140311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L. Serio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E4931-62DF-4F6D-A87C-0C0C127317E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bul-pho-2007-046_01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3"/>
            <a:ext cx="877228" cy="929515"/>
          </a:xfrm>
          <a:prstGeom prst="rect">
            <a:avLst/>
          </a:prstGeom>
        </p:spPr>
      </p:pic>
      <p:pic>
        <p:nvPicPr>
          <p:cNvPr id="10" name="Picture 9" descr="TE_logo"/>
          <p:cNvPicPr/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300853" y="0"/>
            <a:ext cx="843148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373723/2/TE_TM_L_Serio_20140410.pdf" TargetMode="External"/><Relationship Id="rId2" Type="http://schemas.openxmlformats.org/officeDocument/2006/relationships/hyperlink" Target="https://edms.cern.ch/document/1488041/2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4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Proposed implementation plan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209585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138086" y="838200"/>
            <a:ext cx="88392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Phased approach with available resources </a:t>
            </a:r>
            <a:r>
              <a:rPr lang="en-GB" i="1" dirty="0" smtClean="0"/>
              <a:t>(minimisation of risk and investment) </a:t>
            </a:r>
            <a:r>
              <a:rPr lang="en-GB" sz="200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/>
              <a:t>Review tests requirements, milestones and implementation plan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/>
              <a:t>Review availability (redundancy) requirements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/>
              <a:t>Implement instrumentation (HW and virtual) to control/optimise distribution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/>
              <a:t>Upgrade controls (advanced) to improve performance and optimize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/>
              <a:t>Upgrade VLP (interconnections) to increase capacity and availability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/>
              <a:t>New WPU and CWU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1600" dirty="0" smtClean="0"/>
              <a:t>New refrigerator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 smtClean="0"/>
          </a:p>
        </p:txBody>
      </p:sp>
      <p:sp>
        <p:nvSpPr>
          <p:cNvPr id="9" name="Down Arrow 8"/>
          <p:cNvSpPr/>
          <p:nvPr/>
        </p:nvSpPr>
        <p:spPr>
          <a:xfrm>
            <a:off x="228600" y="1295400"/>
            <a:ext cx="276120" cy="1752600"/>
          </a:xfrm>
          <a:prstGeom prst="downArrow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544962" y="1266079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done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7800" y="1508443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done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47432" y="1749310"/>
            <a:ext cx="151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implementing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79494" y="2015861"/>
            <a:ext cx="1329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u</a:t>
            </a:r>
            <a:r>
              <a:rPr lang="en-US" b="1" dirty="0" smtClean="0">
                <a:solidFill>
                  <a:srgbClr val="FFC000"/>
                </a:solidFill>
              </a:rPr>
              <a:t>nder study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79493" y="2273414"/>
            <a:ext cx="1329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u</a:t>
            </a:r>
            <a:r>
              <a:rPr lang="en-US" b="1" dirty="0" smtClean="0">
                <a:solidFill>
                  <a:srgbClr val="FFC000"/>
                </a:solidFill>
              </a:rPr>
              <a:t>nder study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71800" y="2465942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</a:t>
            </a:r>
            <a:r>
              <a:rPr lang="en-US" b="1" dirty="0" smtClean="0">
                <a:solidFill>
                  <a:srgbClr val="FF0000"/>
                </a:solidFill>
              </a:rPr>
              <a:t>n-hold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1800" y="2755405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on-hold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601" y="3276600"/>
            <a:ext cx="8352928" cy="2181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Down Arrow 19"/>
          <p:cNvSpPr/>
          <p:nvPr/>
        </p:nvSpPr>
        <p:spPr>
          <a:xfrm>
            <a:off x="3979873" y="5248422"/>
            <a:ext cx="134927" cy="166593"/>
          </a:xfrm>
          <a:prstGeom prst="downArrow">
            <a:avLst/>
          </a:prstGeom>
          <a:solidFill>
            <a:srgbClr val="FF9933"/>
          </a:solidFill>
          <a:ln w="12700" cap="flat" cmpd="sng" algn="ctr">
            <a:solidFill>
              <a:srgbClr val="FF993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6703294" y="5269901"/>
            <a:ext cx="152400" cy="166593"/>
          </a:xfrm>
          <a:prstGeom prst="downArrow">
            <a:avLst/>
          </a:prstGeom>
          <a:solidFill>
            <a:srgbClr val="B0CE40"/>
          </a:solidFill>
          <a:ln w="12700" cap="flat" cmpd="sng" algn="ctr">
            <a:solidFill>
              <a:srgbClr val="B0CE4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8702999" y="5248422"/>
            <a:ext cx="96618" cy="166593"/>
          </a:xfrm>
          <a:prstGeom prst="downArrow">
            <a:avLst/>
          </a:prstGeom>
          <a:solidFill>
            <a:srgbClr val="00FF00"/>
          </a:solidFill>
          <a:ln w="12700" cap="flat" cmpd="sng" algn="ctr">
            <a:solidFill>
              <a:srgbClr val="00FF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399335" y="5517164"/>
            <a:ext cx="1318792" cy="646331"/>
          </a:xfrm>
          <a:prstGeom prst="rect">
            <a:avLst/>
          </a:prstGeom>
          <a:noFill/>
          <a:ln w="28575">
            <a:solidFill>
              <a:srgbClr val="FF9933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12 g/s @ 1.8 K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36 g/s @ 2.0 K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200 kW CWU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047784" y="5487569"/>
            <a:ext cx="1267417" cy="830997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B0CE4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18 g/s @ 1.8 K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54 g/s @ 2.0 K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27 g/s </a:t>
            </a:r>
            <a:r>
              <a:rPr kumimoji="0" lang="en-GB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LHe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300 kW CWU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96732" y="5491688"/>
            <a:ext cx="1348798" cy="830997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00FF00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18 g/s @ 1.8 K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54 g/s @ 2.0 K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60 g/s </a:t>
            </a:r>
            <a:r>
              <a:rPr kumimoji="0" lang="en-GB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LHe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300 kW CWU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828799" y="5517164"/>
            <a:ext cx="1517729" cy="1015663"/>
          </a:xfrm>
          <a:prstGeom prst="rect">
            <a:avLst/>
          </a:prstGeom>
          <a:noFill/>
          <a:ln w="28575">
            <a:solidFill>
              <a:srgbClr val="BF4A47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production capacity: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6 g/s @ 1.8 K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18 g/s @ 2.0 K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27 g/s </a:t>
            </a:r>
            <a:r>
              <a:rPr kumimoji="0" lang="en-GB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LHe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&lt; 200 kW CWU</a:t>
            </a:r>
          </a:p>
        </p:txBody>
      </p:sp>
      <p:sp>
        <p:nvSpPr>
          <p:cNvPr id="27" name="Down Arrow 26"/>
          <p:cNvSpPr/>
          <p:nvPr/>
        </p:nvSpPr>
        <p:spPr>
          <a:xfrm rot="16200000">
            <a:off x="3651104" y="5088204"/>
            <a:ext cx="168553" cy="488988"/>
          </a:xfrm>
          <a:prstGeom prst="downArrow">
            <a:avLst/>
          </a:prstGeom>
          <a:gradFill>
            <a:gsLst>
              <a:gs pos="95575">
                <a:schemeClr val="bg1">
                  <a:lumMod val="85000"/>
                </a:schemeClr>
              </a:gs>
              <a:gs pos="0">
                <a:schemeClr val="tx1"/>
              </a:gs>
              <a:gs pos="33000">
                <a:schemeClr val="tx1">
                  <a:lumMod val="50000"/>
                  <a:lumOff val="50000"/>
                </a:schemeClr>
              </a:gs>
              <a:gs pos="18579">
                <a:schemeClr val="tx1">
                  <a:lumMod val="50000"/>
                  <a:lumOff val="50000"/>
                </a:schemeClr>
              </a:gs>
              <a:gs pos="63000">
                <a:schemeClr val="bg1">
                  <a:lumMod val="50000"/>
                </a:schemeClr>
              </a:gs>
              <a:gs pos="43359">
                <a:schemeClr val="tx1">
                  <a:lumMod val="50000"/>
                  <a:lumOff val="50000"/>
                </a:schemeClr>
              </a:gs>
              <a:gs pos="53970">
                <a:schemeClr val="bg1">
                  <a:lumMod val="50000"/>
                </a:schemeClr>
              </a:gs>
              <a:gs pos="76104">
                <a:schemeClr val="bg1">
                  <a:lumMod val="75000"/>
                </a:schemeClr>
              </a:gs>
              <a:gs pos="89000">
                <a:schemeClr val="bg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Down Arrow 27"/>
          <p:cNvSpPr/>
          <p:nvPr/>
        </p:nvSpPr>
        <p:spPr>
          <a:xfrm rot="16200000">
            <a:off x="6388107" y="5157978"/>
            <a:ext cx="190878" cy="366153"/>
          </a:xfrm>
          <a:prstGeom prst="downArrow">
            <a:avLst/>
          </a:prstGeom>
          <a:gradFill>
            <a:gsLst>
              <a:gs pos="95575">
                <a:schemeClr val="bg1">
                  <a:lumMod val="85000"/>
                </a:schemeClr>
              </a:gs>
              <a:gs pos="0">
                <a:schemeClr val="tx1"/>
              </a:gs>
              <a:gs pos="33000">
                <a:schemeClr val="tx1">
                  <a:lumMod val="50000"/>
                  <a:lumOff val="50000"/>
                </a:schemeClr>
              </a:gs>
              <a:gs pos="18579">
                <a:schemeClr val="tx1">
                  <a:lumMod val="50000"/>
                  <a:lumOff val="50000"/>
                </a:schemeClr>
              </a:gs>
              <a:gs pos="63000">
                <a:schemeClr val="bg1">
                  <a:lumMod val="50000"/>
                </a:schemeClr>
              </a:gs>
              <a:gs pos="43359">
                <a:schemeClr val="tx1">
                  <a:lumMod val="50000"/>
                  <a:lumOff val="50000"/>
                </a:schemeClr>
              </a:gs>
              <a:gs pos="53970">
                <a:schemeClr val="bg1">
                  <a:lumMod val="50000"/>
                </a:schemeClr>
              </a:gs>
              <a:gs pos="76104">
                <a:schemeClr val="bg1">
                  <a:lumMod val="75000"/>
                </a:schemeClr>
              </a:gs>
              <a:gs pos="89000">
                <a:schemeClr val="bg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Down Arrow 28"/>
          <p:cNvSpPr/>
          <p:nvPr/>
        </p:nvSpPr>
        <p:spPr>
          <a:xfrm rot="16200000">
            <a:off x="8408285" y="5174561"/>
            <a:ext cx="190878" cy="366153"/>
          </a:xfrm>
          <a:prstGeom prst="downArrow">
            <a:avLst/>
          </a:prstGeom>
          <a:gradFill>
            <a:gsLst>
              <a:gs pos="95575">
                <a:schemeClr val="bg1">
                  <a:lumMod val="85000"/>
                </a:schemeClr>
              </a:gs>
              <a:gs pos="0">
                <a:schemeClr val="tx1"/>
              </a:gs>
              <a:gs pos="33000">
                <a:schemeClr val="tx1">
                  <a:lumMod val="50000"/>
                  <a:lumOff val="50000"/>
                </a:schemeClr>
              </a:gs>
              <a:gs pos="18579">
                <a:schemeClr val="tx1">
                  <a:lumMod val="50000"/>
                  <a:lumOff val="50000"/>
                </a:schemeClr>
              </a:gs>
              <a:gs pos="63000">
                <a:schemeClr val="bg1">
                  <a:lumMod val="50000"/>
                </a:schemeClr>
              </a:gs>
              <a:gs pos="43359">
                <a:schemeClr val="tx1">
                  <a:lumMod val="50000"/>
                  <a:lumOff val="50000"/>
                </a:schemeClr>
              </a:gs>
              <a:gs pos="53970">
                <a:schemeClr val="bg1">
                  <a:lumMod val="50000"/>
                </a:schemeClr>
              </a:gs>
              <a:gs pos="76104">
                <a:schemeClr val="bg1">
                  <a:lumMod val="75000"/>
                </a:schemeClr>
              </a:gs>
              <a:gs pos="89000">
                <a:schemeClr val="bg1">
                  <a:lumMod val="85000"/>
                </a:schemeClr>
              </a:gs>
            </a:gsLst>
            <a:lin ang="5400000" scaled="1"/>
          </a:grad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3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2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Budget and resources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38200" y="980693"/>
            <a:ext cx="7467600" cy="193481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Estimates for cryogenic production infrastructure</a:t>
            </a:r>
          </a:p>
          <a:p>
            <a:pPr lvl="1"/>
            <a:r>
              <a:rPr lang="fr-CH" sz="1600" dirty="0" smtClean="0"/>
              <a:t>Utilities and civil engineering </a:t>
            </a:r>
            <a:r>
              <a:rPr lang="fr-CH" sz="1600" dirty="0" err="1" smtClean="0"/>
              <a:t>tbd</a:t>
            </a:r>
            <a:r>
              <a:rPr lang="fr-CH" sz="1600" dirty="0" smtClean="0"/>
              <a:t> </a:t>
            </a:r>
            <a:r>
              <a:rPr lang="fr-CH" sz="1600" dirty="0" err="1" smtClean="0"/>
              <a:t>after</a:t>
            </a:r>
            <a:r>
              <a:rPr lang="fr-CH" sz="1600" dirty="0" smtClean="0"/>
              <a:t> </a:t>
            </a:r>
            <a:r>
              <a:rPr lang="fr-CH" sz="1600" dirty="0" err="1" smtClean="0"/>
              <a:t>reviewing</a:t>
            </a:r>
            <a:r>
              <a:rPr lang="fr-CH" sz="1600" dirty="0" smtClean="0"/>
              <a:t> global SM18 UPG </a:t>
            </a:r>
            <a:r>
              <a:rPr lang="fr-CH" sz="1600" dirty="0" err="1" smtClean="0"/>
              <a:t>project</a:t>
            </a:r>
            <a:endParaRPr lang="fr-CH" sz="1600" dirty="0" smtClean="0"/>
          </a:p>
          <a:p>
            <a:pPr lvl="1"/>
            <a:r>
              <a:rPr lang="fr-CH" sz="1600" dirty="0" err="1" smtClean="0"/>
              <a:t>Doesn’t</a:t>
            </a:r>
            <a:r>
              <a:rPr lang="fr-CH" sz="1600" dirty="0" smtClean="0"/>
              <a:t> </a:t>
            </a:r>
            <a:r>
              <a:rPr lang="fr-CH" sz="1600" dirty="0" err="1" smtClean="0"/>
              <a:t>take</a:t>
            </a:r>
            <a:r>
              <a:rPr lang="fr-CH" sz="1600" dirty="0" smtClean="0"/>
              <a:t> </a:t>
            </a:r>
            <a:r>
              <a:rPr lang="fr-CH" sz="1600" dirty="0" err="1" smtClean="0"/>
              <a:t>into</a:t>
            </a:r>
            <a:r>
              <a:rPr lang="fr-CH" sz="1600" dirty="0" smtClean="0"/>
              <a:t> </a:t>
            </a:r>
            <a:r>
              <a:rPr lang="fr-CH" sz="1600" dirty="0" err="1" smtClean="0"/>
              <a:t>account</a:t>
            </a:r>
            <a:r>
              <a:rPr lang="fr-CH" sz="1600" dirty="0" smtClean="0"/>
              <a:t> String 3 </a:t>
            </a:r>
            <a:r>
              <a:rPr lang="fr-CH" sz="1600" dirty="0" err="1" smtClean="0"/>
              <a:t>resources</a:t>
            </a:r>
            <a:r>
              <a:rPr lang="fr-CH" sz="1600" dirty="0" smtClean="0"/>
              <a:t> </a:t>
            </a:r>
            <a:r>
              <a:rPr lang="fr-CH" sz="1600" dirty="0" err="1" smtClean="0"/>
              <a:t>needs</a:t>
            </a:r>
            <a:r>
              <a:rPr lang="fr-CH" sz="1600" dirty="0" smtClean="0"/>
              <a:t> and </a:t>
            </a:r>
            <a:r>
              <a:rPr lang="fr-CH" sz="1600" dirty="0" err="1" smtClean="0"/>
              <a:t>overlap</a:t>
            </a:r>
            <a:endParaRPr lang="en-GB" sz="1600" dirty="0" smtClean="0"/>
          </a:p>
          <a:p>
            <a:endParaRPr lang="en-GB" sz="800" dirty="0" smtClean="0"/>
          </a:p>
          <a:p>
            <a:r>
              <a:rPr lang="en-GB" sz="2000" dirty="0" smtClean="0"/>
              <a:t>Budget and resources available for TE/CRG</a:t>
            </a:r>
          </a:p>
          <a:p>
            <a:pPr lvl="1"/>
            <a:r>
              <a:rPr lang="en-GB" sz="1600" dirty="0"/>
              <a:t>C</a:t>
            </a:r>
            <a:r>
              <a:rPr lang="en-GB" sz="1600" dirty="0" smtClean="0"/>
              <a:t>onditional to smooth operation and maintenance of the LHC</a:t>
            </a:r>
          </a:p>
          <a:p>
            <a:pPr lvl="1"/>
            <a:r>
              <a:rPr lang="fr-CH" sz="1600" dirty="0" err="1" smtClean="0"/>
              <a:t>Conditional</a:t>
            </a:r>
            <a:r>
              <a:rPr lang="fr-CH" sz="1600" dirty="0" smtClean="0"/>
              <a:t> to  </a:t>
            </a:r>
            <a:r>
              <a:rPr lang="fr-CH" sz="1600" dirty="0" err="1" smtClean="0"/>
              <a:t>successful</a:t>
            </a:r>
            <a:r>
              <a:rPr lang="fr-CH" sz="1600" dirty="0" smtClean="0"/>
              <a:t> </a:t>
            </a:r>
            <a:r>
              <a:rPr lang="fr-CH" sz="1600" dirty="0" err="1" smtClean="0"/>
              <a:t>implementation</a:t>
            </a:r>
            <a:r>
              <a:rPr lang="fr-CH" sz="1600" dirty="0" smtClean="0"/>
              <a:t> in 2016 of new CRG O&amp;M </a:t>
            </a:r>
            <a:r>
              <a:rPr lang="fr-CH" sz="1600" dirty="0" err="1" smtClean="0"/>
              <a:t>contract</a:t>
            </a:r>
            <a:endParaRPr lang="en-GB" sz="16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4258259"/>
            <a:ext cx="2895600" cy="18377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1" b="36114"/>
          <a:stretch/>
        </p:blipFill>
        <p:spPr>
          <a:xfrm>
            <a:off x="1166395" y="3220309"/>
            <a:ext cx="6811209" cy="894491"/>
          </a:xfrm>
          <a:prstGeom prst="rect">
            <a:avLst/>
          </a:prstGeom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81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171" y="1380474"/>
            <a:ext cx="6719030" cy="4651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Alternative scenarios parametric study</a:t>
            </a:r>
            <a:endParaRPr lang="en-GB" sz="40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162800" y="2594647"/>
            <a:ext cx="1653017" cy="187743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Scenarios:</a:t>
            </a:r>
          </a:p>
          <a:p>
            <a:pPr marL="342900" indent="-342900">
              <a:buAutoNum type="arabicPeriod"/>
            </a:pPr>
            <a:r>
              <a:rPr lang="fr-CH" sz="1400" dirty="0" err="1">
                <a:solidFill>
                  <a:srgbClr val="00B050"/>
                </a:solidFill>
              </a:rPr>
              <a:t>C</a:t>
            </a:r>
            <a:r>
              <a:rPr lang="fr-CH" sz="1400" dirty="0" err="1" smtClean="0">
                <a:solidFill>
                  <a:srgbClr val="00B050"/>
                </a:solidFill>
              </a:rPr>
              <a:t>ontrols</a:t>
            </a:r>
            <a:r>
              <a:rPr lang="fr-CH" sz="1400" dirty="0" smtClean="0">
                <a:solidFill>
                  <a:srgbClr val="00B050"/>
                </a:solidFill>
              </a:rPr>
              <a:t>/</a:t>
            </a:r>
            <a:r>
              <a:rPr lang="fr-CH" sz="1400" dirty="0" err="1" smtClean="0">
                <a:solidFill>
                  <a:srgbClr val="00B050"/>
                </a:solidFill>
              </a:rPr>
              <a:t>instr</a:t>
            </a:r>
            <a:r>
              <a:rPr lang="fr-CH" sz="1400" dirty="0" smtClean="0">
                <a:solidFill>
                  <a:srgbClr val="00B050"/>
                </a:solidFill>
              </a:rPr>
              <a:t>. </a:t>
            </a:r>
          </a:p>
          <a:p>
            <a:pPr marL="342900" indent="-342900">
              <a:buAutoNum type="arabicPeriod"/>
            </a:pPr>
            <a:r>
              <a:rPr lang="fr-CH" sz="1400" dirty="0" err="1" smtClean="0">
                <a:solidFill>
                  <a:srgbClr val="00B050"/>
                </a:solidFill>
              </a:rPr>
              <a:t>Coupling</a:t>
            </a:r>
            <a:r>
              <a:rPr lang="fr-CH" sz="1400" dirty="0" smtClean="0">
                <a:solidFill>
                  <a:srgbClr val="00B050"/>
                </a:solidFill>
              </a:rPr>
              <a:t> </a:t>
            </a:r>
            <a:r>
              <a:rPr lang="fr-CH" sz="1400" dirty="0" err="1" smtClean="0">
                <a:solidFill>
                  <a:srgbClr val="00B050"/>
                </a:solidFill>
              </a:rPr>
              <a:t>WPUs</a:t>
            </a:r>
            <a:endParaRPr lang="fr-CH" sz="1400" dirty="0" smtClean="0">
              <a:solidFill>
                <a:srgbClr val="00B050"/>
              </a:solidFill>
            </a:endParaRPr>
          </a:p>
          <a:p>
            <a:pPr marL="342900" indent="-342900">
              <a:buAutoNum type="arabicPeriod"/>
            </a:pPr>
            <a:r>
              <a:rPr lang="fr-CH" sz="1400" dirty="0" smtClean="0">
                <a:solidFill>
                  <a:srgbClr val="00B050"/>
                </a:solidFill>
              </a:rPr>
              <a:t>WPU3</a:t>
            </a:r>
          </a:p>
          <a:p>
            <a:pPr marL="342900" indent="-342900">
              <a:buAutoNum type="arabicPeriod"/>
            </a:pPr>
            <a:r>
              <a:rPr lang="fr-CH" sz="1400" dirty="0" smtClean="0">
                <a:solidFill>
                  <a:srgbClr val="00B050"/>
                </a:solidFill>
              </a:rPr>
              <a:t>New </a:t>
            </a:r>
            <a:r>
              <a:rPr lang="fr-CH" sz="1400" dirty="0" err="1" smtClean="0">
                <a:solidFill>
                  <a:srgbClr val="00B050"/>
                </a:solidFill>
              </a:rPr>
              <a:t>liq</a:t>
            </a:r>
            <a:r>
              <a:rPr lang="fr-CH" sz="1400" dirty="0" smtClean="0">
                <a:solidFill>
                  <a:srgbClr val="00B050"/>
                </a:solidFill>
              </a:rPr>
              <a:t> 10 g/s</a:t>
            </a:r>
          </a:p>
          <a:p>
            <a:pPr marL="342900" indent="-342900">
              <a:buAutoNum type="arabicPeriod"/>
            </a:pPr>
            <a:r>
              <a:rPr lang="fr-CH" sz="1400" dirty="0" smtClean="0">
                <a:solidFill>
                  <a:srgbClr val="FFC000"/>
                </a:solidFill>
              </a:rPr>
              <a:t>New </a:t>
            </a:r>
            <a:r>
              <a:rPr lang="fr-CH" sz="1400" dirty="0" err="1" smtClean="0">
                <a:solidFill>
                  <a:srgbClr val="FFC000"/>
                </a:solidFill>
              </a:rPr>
              <a:t>liq</a:t>
            </a:r>
            <a:r>
              <a:rPr lang="fr-CH" sz="1400" dirty="0" smtClean="0">
                <a:solidFill>
                  <a:srgbClr val="FFC000"/>
                </a:solidFill>
              </a:rPr>
              <a:t> 25 g/s</a:t>
            </a:r>
          </a:p>
          <a:p>
            <a:pPr marL="342900" indent="-342900">
              <a:buAutoNum type="arabicPeriod"/>
            </a:pPr>
            <a:r>
              <a:rPr lang="fr-CH" sz="1400" dirty="0" smtClean="0">
                <a:solidFill>
                  <a:srgbClr val="FFC000"/>
                </a:solidFill>
              </a:rPr>
              <a:t>New </a:t>
            </a:r>
            <a:r>
              <a:rPr lang="fr-CH" sz="1400" dirty="0" err="1" smtClean="0">
                <a:solidFill>
                  <a:srgbClr val="FFC000"/>
                </a:solidFill>
              </a:rPr>
              <a:t>liq</a:t>
            </a:r>
            <a:r>
              <a:rPr lang="fr-CH" sz="1400" dirty="0" smtClean="0">
                <a:solidFill>
                  <a:srgbClr val="FFC000"/>
                </a:solidFill>
              </a:rPr>
              <a:t> 35 g/s</a:t>
            </a:r>
          </a:p>
          <a:p>
            <a:pPr marL="342900" indent="-342900">
              <a:buAutoNum type="arabicPeriod"/>
            </a:pPr>
            <a:r>
              <a:rPr lang="fr-CH" sz="1400" dirty="0" smtClean="0">
                <a:solidFill>
                  <a:srgbClr val="FF0000"/>
                </a:solidFill>
              </a:rPr>
              <a:t>New </a:t>
            </a:r>
            <a:r>
              <a:rPr lang="fr-CH" sz="1400" dirty="0" err="1" smtClean="0">
                <a:solidFill>
                  <a:srgbClr val="FF0000"/>
                </a:solidFill>
              </a:rPr>
              <a:t>ref</a:t>
            </a:r>
            <a:r>
              <a:rPr lang="fr-CH" sz="1400" dirty="0" smtClean="0">
                <a:solidFill>
                  <a:srgbClr val="FF0000"/>
                </a:solidFill>
              </a:rPr>
              <a:t> 6 kW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85800" y="3433119"/>
            <a:ext cx="56388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10200" y="821173"/>
            <a:ext cx="9809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solidFill>
                  <a:srgbClr val="FF0000"/>
                </a:solidFill>
              </a:rPr>
              <a:t>BASELINE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5852378" y="1158481"/>
            <a:ext cx="96618" cy="166593"/>
          </a:xfrm>
          <a:prstGeom prst="downArrow">
            <a:avLst/>
          </a:prstGeom>
          <a:solidFill>
            <a:srgbClr val="FF0000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82517" y="797839"/>
            <a:ext cx="8643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>
                <a:solidFill>
                  <a:srgbClr val="00B050"/>
                </a:solidFill>
              </a:rPr>
              <a:t>possible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3566378" y="1136393"/>
            <a:ext cx="96618" cy="166593"/>
          </a:xfrm>
          <a:prstGeom prst="downArrow">
            <a:avLst/>
          </a:prstGeom>
          <a:solidFill>
            <a:srgbClr val="00B050"/>
          </a:solidFill>
          <a:ln w="12700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55219" y="972241"/>
            <a:ext cx="1404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recommended</a:t>
            </a:r>
            <a:endParaRPr lang="en-GB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164165" y="1295400"/>
            <a:ext cx="116983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own Arrow 21"/>
          <p:cNvSpPr/>
          <p:nvPr/>
        </p:nvSpPr>
        <p:spPr>
          <a:xfrm>
            <a:off x="1295400" y="2439689"/>
            <a:ext cx="76200" cy="927413"/>
          </a:xfrm>
          <a:prstGeom prst="downArrow">
            <a:avLst/>
          </a:prstGeom>
          <a:gradFill flip="none" rotWithShape="1">
            <a:gsLst>
              <a:gs pos="0">
                <a:schemeClr val="accent2">
                  <a:lumMod val="0"/>
                  <a:lumOff val="100000"/>
                </a:schemeClr>
              </a:gs>
              <a:gs pos="35000">
                <a:schemeClr val="accent2">
                  <a:lumMod val="0"/>
                  <a:lumOff val="100000"/>
                </a:schemeClr>
              </a:gs>
              <a:gs pos="100000">
                <a:schemeClr val="accent2">
                  <a:lumMod val="100000"/>
                </a:schemeClr>
              </a:gs>
            </a:gsLst>
            <a:path path="circle">
              <a:fillToRect l="50000" t="-80000" r="50000" b="180000"/>
            </a:path>
            <a:tileRect/>
          </a:gradFill>
          <a:ln>
            <a:gradFill flip="none" rotWithShape="1">
              <a:gsLst>
                <a:gs pos="0">
                  <a:schemeClr val="accent2">
                    <a:lumMod val="0"/>
                    <a:lumOff val="100000"/>
                  </a:schemeClr>
                </a:gs>
                <a:gs pos="35000">
                  <a:schemeClr val="accent2">
                    <a:lumMod val="0"/>
                    <a:lumOff val="100000"/>
                  </a:schemeClr>
                </a:gs>
                <a:gs pos="100000">
                  <a:schemeClr val="accent2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/>
          <p:cNvCxnSpPr/>
          <p:nvPr/>
        </p:nvCxnSpPr>
        <p:spPr>
          <a:xfrm>
            <a:off x="685800" y="2362200"/>
            <a:ext cx="5638800" cy="0"/>
          </a:xfrm>
          <a:prstGeom prst="line">
            <a:avLst/>
          </a:prstGeom>
          <a:ln w="38100" cmpd="dbl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88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Risks and </a:t>
            </a:r>
            <a:r>
              <a:rPr lang="en-GB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opportunities</a:t>
            </a:r>
            <a:endParaRPr lang="en-GB" sz="40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85800" y="926756"/>
            <a:ext cx="7772400" cy="532164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RISKS</a:t>
            </a:r>
          </a:p>
          <a:p>
            <a:pPr lvl="1"/>
            <a:r>
              <a:rPr lang="en-GB" sz="1800" dirty="0" smtClean="0"/>
              <a:t>Not finalised or changing requirements -&gt; cost against performances (?)</a:t>
            </a:r>
          </a:p>
          <a:p>
            <a:pPr lvl="2"/>
            <a:r>
              <a:rPr lang="en-GB" sz="1400" dirty="0" smtClean="0"/>
              <a:t>Existing test stands: configuration, test rate, planning and required parallelism</a:t>
            </a:r>
          </a:p>
          <a:p>
            <a:pPr lvl="2"/>
            <a:r>
              <a:rPr lang="en-GB" sz="1400" dirty="0" smtClean="0"/>
              <a:t>Contingency</a:t>
            </a:r>
            <a:r>
              <a:rPr lang="en-US" sz="1400" dirty="0" smtClean="0"/>
              <a:t> for known unknown and unknown </a:t>
            </a:r>
            <a:r>
              <a:rPr lang="en-US" sz="1400" dirty="0" err="1" smtClean="0"/>
              <a:t>unknown</a:t>
            </a:r>
            <a:endParaRPr lang="en-US" sz="1400" dirty="0" smtClean="0"/>
          </a:p>
          <a:p>
            <a:pPr lvl="2"/>
            <a:r>
              <a:rPr lang="en-GB" sz="1400" dirty="0" smtClean="0"/>
              <a:t>What beyond 2024 ?</a:t>
            </a:r>
          </a:p>
          <a:p>
            <a:pPr lvl="1"/>
            <a:r>
              <a:rPr lang="en-GB" sz="1800" dirty="0" smtClean="0"/>
              <a:t>Resources availability constraints</a:t>
            </a:r>
          </a:p>
          <a:p>
            <a:pPr lvl="2"/>
            <a:r>
              <a:rPr lang="en-GB" sz="1400" dirty="0" smtClean="0"/>
              <a:t>Smooth operation and maintenance of the LHC / New M&amp;O contract ?</a:t>
            </a:r>
          </a:p>
          <a:p>
            <a:pPr lvl="2"/>
            <a:r>
              <a:rPr lang="en-GB" sz="1400" dirty="0" smtClean="0"/>
              <a:t>Other projects (e.g. HL-LHC, SM18 proximity cryogenics, String 3, </a:t>
            </a:r>
            <a:r>
              <a:rPr lang="en-GB" sz="1400" dirty="0" smtClean="0"/>
              <a:t>HIE-ISOLDE) </a:t>
            </a:r>
            <a:endParaRPr lang="en-GB" sz="1400" dirty="0" smtClean="0"/>
          </a:p>
          <a:p>
            <a:pPr lvl="2"/>
            <a:r>
              <a:rPr lang="en-US" sz="1400" dirty="0" smtClean="0"/>
              <a:t>LS2 overlap and conflict </a:t>
            </a:r>
          </a:p>
          <a:p>
            <a:pPr lvl="1"/>
            <a:r>
              <a:rPr lang="en-GB" sz="1800" dirty="0"/>
              <a:t>Budget </a:t>
            </a:r>
          </a:p>
          <a:p>
            <a:pPr lvl="2"/>
            <a:r>
              <a:rPr lang="en-GB" sz="1400" dirty="0"/>
              <a:t>Review of global SM18 UPG requirements and impact on utilities and CE</a:t>
            </a:r>
          </a:p>
          <a:p>
            <a:endParaRPr lang="fr-CH" sz="1100" dirty="0" smtClean="0"/>
          </a:p>
          <a:p>
            <a:pPr marL="0" indent="0">
              <a:buNone/>
            </a:pPr>
            <a:r>
              <a:rPr lang="fr-CH" sz="24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OPPORTUNITIES</a:t>
            </a:r>
            <a:endParaRPr lang="fr-CH" sz="24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lvl="1"/>
            <a:r>
              <a:rPr lang="fr-CH" sz="1800" dirty="0" smtClean="0"/>
              <a:t>String 3 </a:t>
            </a:r>
            <a:r>
              <a:rPr lang="fr-CH" sz="1800" dirty="0" err="1" smtClean="0"/>
              <a:t>delayed</a:t>
            </a:r>
            <a:r>
              <a:rPr lang="fr-CH" sz="1800" dirty="0" smtClean="0"/>
              <a:t> to 2021 / 2022</a:t>
            </a:r>
          </a:p>
          <a:p>
            <a:pPr lvl="2"/>
            <a:r>
              <a:rPr lang="fr-CH" sz="1400" dirty="0" err="1" smtClean="0"/>
              <a:t>Proceed</a:t>
            </a:r>
            <a:r>
              <a:rPr lang="fr-CH" sz="1400" dirty="0" smtClean="0"/>
              <a:t> </a:t>
            </a:r>
            <a:r>
              <a:rPr lang="fr-CH" sz="1400" dirty="0" err="1" smtClean="0"/>
              <a:t>with</a:t>
            </a:r>
            <a:r>
              <a:rPr lang="fr-CH" sz="1400" dirty="0" smtClean="0"/>
              <a:t> scenario 2 </a:t>
            </a:r>
            <a:r>
              <a:rPr lang="fr-CH" sz="1400" dirty="0" err="1" smtClean="0"/>
              <a:t>only</a:t>
            </a:r>
            <a:endParaRPr lang="fr-CH" sz="1400" dirty="0" smtClean="0"/>
          </a:p>
          <a:p>
            <a:pPr lvl="2"/>
            <a:r>
              <a:rPr lang="fr-CH" sz="1400" dirty="0" smtClean="0"/>
              <a:t>Delay to 2016 the </a:t>
            </a:r>
            <a:r>
              <a:rPr lang="fr-CH" sz="1400" dirty="0" err="1" smtClean="0"/>
              <a:t>decision</a:t>
            </a:r>
            <a:r>
              <a:rPr lang="fr-CH" sz="1400" dirty="0" smtClean="0"/>
              <a:t> </a:t>
            </a:r>
            <a:r>
              <a:rPr lang="fr-CH" sz="1400" dirty="0" err="1" smtClean="0"/>
              <a:t>based</a:t>
            </a:r>
            <a:r>
              <a:rPr lang="fr-CH" sz="1400" dirty="0" smtClean="0"/>
              <a:t> on a </a:t>
            </a:r>
            <a:r>
              <a:rPr lang="fr-CH" sz="1400" dirty="0" err="1" smtClean="0"/>
              <a:t>comprehensive</a:t>
            </a:r>
            <a:r>
              <a:rPr lang="fr-CH" sz="1400" dirty="0" smtClean="0"/>
              <a:t> </a:t>
            </a:r>
            <a:r>
              <a:rPr lang="fr-CH" sz="1400" dirty="0" err="1" smtClean="0"/>
              <a:t>review</a:t>
            </a:r>
            <a:r>
              <a:rPr lang="fr-CH" sz="1400" dirty="0" smtClean="0"/>
              <a:t> of all </a:t>
            </a:r>
            <a:r>
              <a:rPr lang="fr-CH" sz="1400" dirty="0" err="1" smtClean="0"/>
              <a:t>costs</a:t>
            </a:r>
            <a:r>
              <a:rPr lang="fr-CH" sz="1400" dirty="0" smtClean="0"/>
              <a:t> of SM18 </a:t>
            </a:r>
            <a:r>
              <a:rPr lang="fr-CH" sz="1400" dirty="0" err="1" smtClean="0"/>
              <a:t>project</a:t>
            </a:r>
            <a:endParaRPr lang="fr-CH" sz="1400" dirty="0" smtClean="0"/>
          </a:p>
          <a:p>
            <a:pPr lvl="1"/>
            <a:r>
              <a:rPr lang="fr-CH" sz="1800" dirty="0" smtClean="0"/>
              <a:t>Synergies </a:t>
            </a:r>
            <a:r>
              <a:rPr lang="fr-CH" sz="1800" dirty="0" err="1" smtClean="0"/>
              <a:t>with</a:t>
            </a:r>
            <a:r>
              <a:rPr lang="fr-CH" sz="1800" dirty="0" smtClean="0"/>
              <a:t> </a:t>
            </a:r>
            <a:r>
              <a:rPr lang="fr-CH" sz="1800" dirty="0" err="1" smtClean="0"/>
              <a:t>other</a:t>
            </a:r>
            <a:r>
              <a:rPr lang="fr-CH" sz="1800" dirty="0" smtClean="0"/>
              <a:t> </a:t>
            </a:r>
            <a:r>
              <a:rPr lang="fr-CH" sz="1800" dirty="0" err="1" smtClean="0"/>
              <a:t>projects</a:t>
            </a:r>
            <a:r>
              <a:rPr lang="fr-CH" sz="1800" dirty="0" smtClean="0"/>
              <a:t> </a:t>
            </a:r>
          </a:p>
          <a:p>
            <a:pPr lvl="2"/>
            <a:r>
              <a:rPr lang="fr-CH" sz="1400" dirty="0"/>
              <a:t>HL </a:t>
            </a:r>
            <a:r>
              <a:rPr lang="fr-CH" sz="1400" dirty="0" smtClean="0"/>
              <a:t>LHC, FAIR (?)</a:t>
            </a:r>
            <a:endParaRPr lang="en-GB" sz="140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5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References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0" y="1219200"/>
            <a:ext cx="91440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SM18 upgrade Project Plan</a:t>
            </a:r>
          </a:p>
          <a:p>
            <a:pPr lvl="1"/>
            <a:r>
              <a:rPr lang="en-GB" sz="2000" dirty="0">
                <a:hlinkClick r:id="rId2"/>
              </a:rPr>
              <a:t>https://edms.cern.ch/document/1488041/2</a:t>
            </a:r>
            <a:endParaRPr lang="en-GB" sz="2000" dirty="0"/>
          </a:p>
          <a:p>
            <a:pPr lvl="1"/>
            <a:endParaRPr lang="en-US" sz="2000" dirty="0"/>
          </a:p>
          <a:p>
            <a:r>
              <a:rPr lang="en-US" sz="2400" dirty="0" smtClean="0"/>
              <a:t>Presentation TE-TM</a:t>
            </a:r>
          </a:p>
          <a:p>
            <a:pPr lvl="1"/>
            <a:r>
              <a:rPr lang="en-US" sz="2000" dirty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edms.cern.ch/file/1373723/2/TE_TM_L_Serio_20140410.pdf</a:t>
            </a:r>
            <a:r>
              <a:rPr lang="en-US" sz="2000" dirty="0" smtClean="0"/>
              <a:t> </a:t>
            </a:r>
          </a:p>
          <a:p>
            <a:pPr lvl="1"/>
            <a:endParaRPr lang="en-GB" sz="1600" dirty="0" smtClean="0"/>
          </a:p>
          <a:p>
            <a:pPr lvl="1"/>
            <a:endParaRPr lang="en-GB" sz="1600" dirty="0"/>
          </a:p>
          <a:p>
            <a:endParaRPr lang="en-GB" sz="2000" dirty="0" smtClean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6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094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boundaries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272" y="735098"/>
            <a:ext cx="7534004" cy="5621252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80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1" name="Straight Connector 130"/>
          <p:cNvCxnSpPr/>
          <p:nvPr/>
        </p:nvCxnSpPr>
        <p:spPr>
          <a:xfrm flipH="1">
            <a:off x="6746499" y="3200398"/>
            <a:ext cx="3176" cy="1513822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800600" y="1928802"/>
            <a:ext cx="700094" cy="571504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800600" y="3429000"/>
            <a:ext cx="723900" cy="571504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Flowchart: Magnetic Disk 14"/>
          <p:cNvSpPr/>
          <p:nvPr/>
        </p:nvSpPr>
        <p:spPr>
          <a:xfrm>
            <a:off x="3643306" y="5429264"/>
            <a:ext cx="1000132" cy="1285884"/>
          </a:xfrm>
          <a:prstGeom prst="flowChartMagneticDisk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2500" y="2057400"/>
            <a:ext cx="827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WPU 1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800600" y="3543300"/>
            <a:ext cx="7881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WPU 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66147" y="5114205"/>
            <a:ext cx="875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By-pass valves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19500" y="6068080"/>
            <a:ext cx="110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25 000 l </a:t>
            </a:r>
            <a:r>
              <a:rPr lang="en-US" sz="1400" dirty="0" err="1">
                <a:solidFill>
                  <a:prstClr val="black"/>
                </a:solidFill>
              </a:rPr>
              <a:t>LHe</a:t>
            </a:r>
            <a:endParaRPr lang="en-US" sz="1400" dirty="0">
              <a:solidFill>
                <a:prstClr val="black"/>
              </a:solidFill>
            </a:endParaRPr>
          </a:p>
          <a:p>
            <a:r>
              <a:rPr lang="en-US" sz="1400" dirty="0" err="1">
                <a:solidFill>
                  <a:prstClr val="black"/>
                </a:solidFill>
              </a:rPr>
              <a:t>dewar</a:t>
            </a:r>
            <a:endParaRPr lang="en-US" sz="1400" dirty="0">
              <a:solidFill>
                <a:prstClr val="black"/>
              </a:solidFill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 flipH="1" flipV="1">
            <a:off x="1259632" y="4803948"/>
            <a:ext cx="421253" cy="476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3733800" y="5943600"/>
            <a:ext cx="12954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381500" y="5295900"/>
            <a:ext cx="25527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6746876" y="1981200"/>
            <a:ext cx="2799" cy="121920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stCxn id="129" idx="3"/>
          </p:cNvCxnSpPr>
          <p:nvPr/>
        </p:nvCxnSpPr>
        <p:spPr>
          <a:xfrm flipV="1">
            <a:off x="6605594" y="2214555"/>
            <a:ext cx="141282" cy="4113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stCxn id="127" idx="3"/>
          </p:cNvCxnSpPr>
          <p:nvPr/>
        </p:nvCxnSpPr>
        <p:spPr>
          <a:xfrm>
            <a:off x="6605594" y="3714752"/>
            <a:ext cx="141282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 flipV="1">
            <a:off x="1241427" y="4648200"/>
            <a:ext cx="450253" cy="10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8" idx="1"/>
          </p:cNvCxnSpPr>
          <p:nvPr/>
        </p:nvCxnSpPr>
        <p:spPr>
          <a:xfrm rot="10800000">
            <a:off x="4381500" y="2209800"/>
            <a:ext cx="419100" cy="475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9" idx="1"/>
          </p:cNvCxnSpPr>
          <p:nvPr/>
        </p:nvCxnSpPr>
        <p:spPr>
          <a:xfrm rot="10800000">
            <a:off x="4381500" y="3714752"/>
            <a:ext cx="419100" cy="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16200000" flipH="1">
            <a:off x="3787378" y="5425679"/>
            <a:ext cx="647696" cy="714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Flowchart: Collate 147"/>
          <p:cNvSpPr/>
          <p:nvPr/>
        </p:nvSpPr>
        <p:spPr>
          <a:xfrm>
            <a:off x="5511312" y="2725687"/>
            <a:ext cx="152400" cy="304800"/>
          </a:xfrm>
          <a:prstGeom prst="flowChartCol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7315200" y="5496576"/>
            <a:ext cx="928694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2" name="Straight Connector 81"/>
          <p:cNvCxnSpPr>
            <a:endCxn id="80" idx="3"/>
          </p:cNvCxnSpPr>
          <p:nvPr/>
        </p:nvCxnSpPr>
        <p:spPr>
          <a:xfrm rot="10800000">
            <a:off x="8243895" y="5782329"/>
            <a:ext cx="290507" cy="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81500" y="4000504"/>
            <a:ext cx="34290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80" idx="1"/>
          </p:cNvCxnSpPr>
          <p:nvPr/>
        </p:nvCxnSpPr>
        <p:spPr>
          <a:xfrm rot="10800000">
            <a:off x="4714888" y="5782326"/>
            <a:ext cx="2600312" cy="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 rot="16200000" flipV="1">
            <a:off x="3833488" y="4904718"/>
            <a:ext cx="1781828" cy="3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7353300" y="5605046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Heater</a:t>
            </a:r>
          </a:p>
        </p:txBody>
      </p:sp>
      <p:cxnSp>
        <p:nvCxnSpPr>
          <p:cNvPr id="99" name="Straight Arrow Connector 98"/>
          <p:cNvCxnSpPr/>
          <p:nvPr/>
        </p:nvCxnSpPr>
        <p:spPr>
          <a:xfrm flipV="1">
            <a:off x="1259632" y="4648200"/>
            <a:ext cx="326009" cy="493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1337720" y="4803948"/>
            <a:ext cx="343165" cy="4764"/>
          </a:xfrm>
          <a:prstGeom prst="straightConnector1">
            <a:avLst/>
          </a:prstGeom>
          <a:ln>
            <a:solidFill>
              <a:srgbClr val="7030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Group 86"/>
          <p:cNvGrpSpPr/>
          <p:nvPr/>
        </p:nvGrpSpPr>
        <p:grpSpPr>
          <a:xfrm>
            <a:off x="3471292" y="1201312"/>
            <a:ext cx="1295400" cy="4866768"/>
            <a:chOff x="3471292" y="1201312"/>
            <a:chExt cx="1295400" cy="4866768"/>
          </a:xfrm>
        </p:grpSpPr>
        <p:grpSp>
          <p:nvGrpSpPr>
            <p:cNvPr id="85" name="Group 84"/>
            <p:cNvGrpSpPr/>
            <p:nvPr/>
          </p:nvGrpSpPr>
          <p:grpSpPr>
            <a:xfrm>
              <a:off x="3471292" y="1201312"/>
              <a:ext cx="1295400" cy="4866768"/>
              <a:chOff x="3467100" y="1201312"/>
              <a:chExt cx="1295400" cy="4866768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3588693" y="1201312"/>
                <a:ext cx="1024359" cy="57150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3643306" y="4357694"/>
                <a:ext cx="928694" cy="57150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548062" y="1273320"/>
                <a:ext cx="113823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prstClr val="black"/>
                    </a:solidFill>
                  </a:rPr>
                  <a:t>New Compressors</a:t>
                </a:r>
                <a:endParaRPr lang="en-US" sz="14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643306" y="4381500"/>
                <a:ext cx="92869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prstClr val="black"/>
                    </a:solidFill>
                  </a:rPr>
                  <a:t>New</a:t>
                </a:r>
                <a:endParaRPr lang="en-US" sz="1400" dirty="0">
                  <a:solidFill>
                    <a:prstClr val="black"/>
                  </a:solidFill>
                </a:endParaRPr>
              </a:p>
              <a:p>
                <a:r>
                  <a:rPr lang="en-US" sz="1400" dirty="0">
                    <a:solidFill>
                      <a:prstClr val="black"/>
                    </a:solidFill>
                  </a:rPr>
                  <a:t>cold box</a:t>
                </a: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 rot="5400000">
                <a:off x="3721902" y="5017299"/>
                <a:ext cx="176201" cy="0"/>
              </a:xfrm>
              <a:prstGeom prst="line">
                <a:avLst/>
              </a:prstGeom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4381500" y="1772816"/>
                <a:ext cx="0" cy="2599172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>
              <a:xfrm rot="5400000">
                <a:off x="3328664" y="5586741"/>
                <a:ext cx="962678" cy="0"/>
              </a:xfrm>
              <a:prstGeom prst="line">
                <a:avLst/>
              </a:prstGeom>
              <a:ln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/>
              <p:cNvCxnSpPr/>
              <p:nvPr/>
            </p:nvCxnSpPr>
            <p:spPr>
              <a:xfrm rot="5400000" flipH="1" flipV="1">
                <a:off x="4115594" y="2895600"/>
                <a:ext cx="533400" cy="1588"/>
              </a:xfrm>
              <a:prstGeom prst="straightConnector1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4" name="Group 150"/>
              <p:cNvGrpSpPr/>
              <p:nvPr/>
            </p:nvGrpSpPr>
            <p:grpSpPr>
              <a:xfrm>
                <a:off x="3733806" y="5048264"/>
                <a:ext cx="152397" cy="381000"/>
                <a:chOff x="3733806" y="5048264"/>
                <a:chExt cx="152397" cy="381000"/>
              </a:xfrm>
            </p:grpSpPr>
            <p:sp>
              <p:nvSpPr>
                <p:cNvPr id="149" name="Isosceles Triangle 148"/>
                <p:cNvSpPr/>
                <p:nvPr/>
              </p:nvSpPr>
              <p:spPr>
                <a:xfrm>
                  <a:off x="3733806" y="5238764"/>
                  <a:ext cx="152397" cy="190500"/>
                </a:xfrm>
                <a:prstGeom prst="triangle">
                  <a:avLst/>
                </a:prstGeom>
                <a:ln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150" name="Isosceles Triangle 149"/>
                <p:cNvSpPr/>
                <p:nvPr/>
              </p:nvSpPr>
              <p:spPr>
                <a:xfrm rot="10800000">
                  <a:off x="3733806" y="5048264"/>
                  <a:ext cx="152397" cy="190500"/>
                </a:xfrm>
                <a:prstGeom prst="triangle">
                  <a:avLst/>
                </a:prstGeom>
                <a:ln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prstClr val="white"/>
                    </a:solidFill>
                  </a:endParaRPr>
                </a:p>
              </p:txBody>
            </p:sp>
          </p:grpSp>
          <p:sp>
            <p:nvSpPr>
              <p:cNvPr id="155" name="TextBox 154"/>
              <p:cNvSpPr txBox="1"/>
              <p:nvPr/>
            </p:nvSpPr>
            <p:spPr>
              <a:xfrm>
                <a:off x="3467100" y="2857496"/>
                <a:ext cx="495300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B0F0"/>
                    </a:solidFill>
                  </a:rPr>
                  <a:t>HP</a:t>
                </a:r>
              </a:p>
            </p:txBody>
          </p:sp>
          <p:sp>
            <p:nvSpPr>
              <p:cNvPr id="156" name="TextBox 155"/>
              <p:cNvSpPr txBox="1"/>
              <p:nvPr/>
            </p:nvSpPr>
            <p:spPr>
              <a:xfrm>
                <a:off x="4325144" y="2857496"/>
                <a:ext cx="4373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F79646">
                        <a:lumMod val="75000"/>
                      </a:srgbClr>
                    </a:solidFill>
                  </a:rPr>
                  <a:t>LP</a:t>
                </a:r>
              </a:p>
            </p:txBody>
          </p:sp>
          <p:cxnSp>
            <p:nvCxnSpPr>
              <p:cNvPr id="158" name="Straight Arrow Connector 157"/>
              <p:cNvCxnSpPr/>
              <p:nvPr/>
            </p:nvCxnSpPr>
            <p:spPr>
              <a:xfrm rot="16200000" flipH="1">
                <a:off x="3721358" y="5693687"/>
                <a:ext cx="177287" cy="3"/>
              </a:xfrm>
              <a:prstGeom prst="straightConnector1">
                <a:avLst/>
              </a:prstGeom>
              <a:ln>
                <a:solidFill>
                  <a:srgbClr val="00206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58"/>
              <p:cNvSpPr txBox="1"/>
              <p:nvPr/>
            </p:nvSpPr>
            <p:spPr>
              <a:xfrm>
                <a:off x="3733800" y="5780901"/>
                <a:ext cx="4953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>
                    <a:solidFill>
                      <a:srgbClr val="002060"/>
                    </a:solidFill>
                  </a:rPr>
                  <a:t>LHe</a:t>
                </a:r>
                <a:endParaRPr lang="en-US" sz="1200" dirty="0">
                  <a:solidFill>
                    <a:srgbClr val="002060"/>
                  </a:solidFill>
                </a:endParaRPr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flipH="1">
                <a:off x="3810000" y="1772816"/>
                <a:ext cx="4" cy="2608684"/>
              </a:xfrm>
              <a:prstGeom prst="line">
                <a:avLst/>
              </a:prstGeom>
              <a:ln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0" name="Straight Arrow Connector 119"/>
            <p:cNvCxnSpPr/>
            <p:nvPr/>
          </p:nvCxnSpPr>
          <p:spPr>
            <a:xfrm rot="5400000">
              <a:off x="3571773" y="2960582"/>
              <a:ext cx="486433" cy="1588"/>
            </a:xfrm>
            <a:prstGeom prst="straightConnector1">
              <a:avLst/>
            </a:prstGeom>
            <a:ln>
              <a:solidFill>
                <a:srgbClr val="00B0F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6" name="Straight Arrow Connector 125"/>
          <p:cNvCxnSpPr/>
          <p:nvPr/>
        </p:nvCxnSpPr>
        <p:spPr>
          <a:xfrm flipH="1" flipV="1">
            <a:off x="6746103" y="1312277"/>
            <a:ext cx="6371" cy="717382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/>
          <p:nvPr/>
        </p:nvCxnSpPr>
        <p:spPr>
          <a:xfrm rot="10800000">
            <a:off x="5788245" y="5779313"/>
            <a:ext cx="714388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 rot="10800000" flipV="1">
            <a:off x="4495800" y="2214553"/>
            <a:ext cx="219088" cy="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9" idx="1"/>
          </p:cNvCxnSpPr>
          <p:nvPr/>
        </p:nvCxnSpPr>
        <p:spPr>
          <a:xfrm rot="10800000">
            <a:off x="4433888" y="3714752"/>
            <a:ext cx="366712" cy="1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 flipH="1" flipV="1">
            <a:off x="4107653" y="5219700"/>
            <a:ext cx="7146" cy="5334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4107652" y="5105400"/>
            <a:ext cx="616748" cy="3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5676900" y="3429000"/>
            <a:ext cx="928694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676900" y="1932916"/>
            <a:ext cx="928694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66" name="Straight Connector 165"/>
          <p:cNvCxnSpPr/>
          <p:nvPr/>
        </p:nvCxnSpPr>
        <p:spPr>
          <a:xfrm>
            <a:off x="5524500" y="3714751"/>
            <a:ext cx="141282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Connector 166"/>
          <p:cNvCxnSpPr>
            <a:endCxn id="129" idx="1"/>
          </p:cNvCxnSpPr>
          <p:nvPr/>
        </p:nvCxnSpPr>
        <p:spPr>
          <a:xfrm>
            <a:off x="5500694" y="2218668"/>
            <a:ext cx="176206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TextBox 171"/>
          <p:cNvSpPr txBox="1"/>
          <p:nvPr/>
        </p:nvSpPr>
        <p:spPr>
          <a:xfrm>
            <a:off x="5695950" y="1917414"/>
            <a:ext cx="890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heater 1 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5738806" y="3429000"/>
            <a:ext cx="89059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heater 2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133" name="Straight Connector 132"/>
          <p:cNvCxnSpPr>
            <a:stCxn id="18" idx="3"/>
            <a:endCxn id="19" idx="3"/>
          </p:cNvCxnSpPr>
          <p:nvPr/>
        </p:nvCxnSpPr>
        <p:spPr>
          <a:xfrm flipH="1">
            <a:off x="5588797" y="2226677"/>
            <a:ext cx="785" cy="148590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Rectangle 120"/>
          <p:cNvSpPr/>
          <p:nvPr/>
        </p:nvSpPr>
        <p:spPr>
          <a:xfrm>
            <a:off x="4804792" y="621134"/>
            <a:ext cx="700094" cy="571504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766692" y="722620"/>
            <a:ext cx="8270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WPU </a:t>
            </a:r>
            <a:r>
              <a:rPr lang="en-US" sz="1600" dirty="0" smtClean="0">
                <a:solidFill>
                  <a:prstClr val="black"/>
                </a:solidFill>
              </a:rPr>
              <a:t>3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124" name="Straight Connector 123"/>
          <p:cNvCxnSpPr>
            <a:stCxn id="132" idx="3"/>
          </p:cNvCxnSpPr>
          <p:nvPr/>
        </p:nvCxnSpPr>
        <p:spPr>
          <a:xfrm flipV="1">
            <a:off x="6609786" y="906887"/>
            <a:ext cx="141282" cy="4113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123" idx="1"/>
          </p:cNvCxnSpPr>
          <p:nvPr/>
        </p:nvCxnSpPr>
        <p:spPr>
          <a:xfrm flipH="1">
            <a:off x="2419079" y="891897"/>
            <a:ext cx="234761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>
            <a:off x="5681092" y="625248"/>
            <a:ext cx="928694" cy="5715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38" name="Straight Connector 137"/>
          <p:cNvCxnSpPr>
            <a:endCxn id="132" idx="1"/>
          </p:cNvCxnSpPr>
          <p:nvPr/>
        </p:nvCxnSpPr>
        <p:spPr>
          <a:xfrm>
            <a:off x="5504886" y="911000"/>
            <a:ext cx="17620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5700142" y="609746"/>
            <a:ext cx="89059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</a:rPr>
              <a:t>heater 3 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151" name="Straight Connector 150"/>
          <p:cNvCxnSpPr/>
          <p:nvPr/>
        </p:nvCxnSpPr>
        <p:spPr>
          <a:xfrm flipV="1">
            <a:off x="6743700" y="116633"/>
            <a:ext cx="4387" cy="1195645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Flowchart: Collate 153"/>
          <p:cNvSpPr/>
          <p:nvPr/>
        </p:nvSpPr>
        <p:spPr>
          <a:xfrm>
            <a:off x="6673475" y="963960"/>
            <a:ext cx="152400" cy="304800"/>
          </a:xfrm>
          <a:prstGeom prst="flowChartCol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61" name="Flowchart: Collate 160"/>
          <p:cNvSpPr/>
          <p:nvPr/>
        </p:nvSpPr>
        <p:spPr>
          <a:xfrm>
            <a:off x="6667500" y="3281384"/>
            <a:ext cx="152400" cy="304800"/>
          </a:xfrm>
          <a:prstGeom prst="flowChartCol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1657080" y="304884"/>
            <a:ext cx="1066799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1680885" y="4409339"/>
            <a:ext cx="928694" cy="5715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1585641" y="376892"/>
            <a:ext cx="11382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Compressors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1628203" y="4433481"/>
            <a:ext cx="10191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6 kW Linde</a:t>
            </a:r>
            <a:endParaRPr lang="en-US" sz="1400" dirty="0">
              <a:solidFill>
                <a:prstClr val="black"/>
              </a:solidFill>
            </a:endParaRPr>
          </a:p>
          <a:p>
            <a:r>
              <a:rPr lang="en-US" sz="1400" dirty="0">
                <a:solidFill>
                  <a:prstClr val="black"/>
                </a:solidFill>
              </a:rPr>
              <a:t>cold box</a:t>
            </a:r>
          </a:p>
        </p:txBody>
      </p:sp>
      <p:cxnSp>
        <p:nvCxnSpPr>
          <p:cNvPr id="184" name="Straight Connector 183"/>
          <p:cNvCxnSpPr/>
          <p:nvPr/>
        </p:nvCxnSpPr>
        <p:spPr>
          <a:xfrm rot="5400000">
            <a:off x="1759481" y="5068944"/>
            <a:ext cx="176201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1313435" y="1122872"/>
            <a:ext cx="53414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1313435" y="1541972"/>
            <a:ext cx="52463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/>
          <p:cNvCxnSpPr/>
          <p:nvPr/>
        </p:nvCxnSpPr>
        <p:spPr>
          <a:xfrm>
            <a:off x="2419079" y="876388"/>
            <a:ext cx="0" cy="3518419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>
            <a:off x="1847582" y="5157047"/>
            <a:ext cx="2" cy="42023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" name="Flowchart: Collate 191"/>
          <p:cNvSpPr/>
          <p:nvPr/>
        </p:nvSpPr>
        <p:spPr>
          <a:xfrm rot="16200000">
            <a:off x="1509443" y="980831"/>
            <a:ext cx="152397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94" name="Flowchart: Collate 193"/>
          <p:cNvSpPr/>
          <p:nvPr/>
        </p:nvSpPr>
        <p:spPr>
          <a:xfrm rot="16200000">
            <a:off x="1509443" y="1385310"/>
            <a:ext cx="152397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96" name="Flowchart: Collate 195"/>
          <p:cNvSpPr/>
          <p:nvPr/>
        </p:nvSpPr>
        <p:spPr>
          <a:xfrm>
            <a:off x="1771382" y="1194725"/>
            <a:ext cx="152400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97" name="Straight Arrow Connector 196"/>
          <p:cNvCxnSpPr/>
          <p:nvPr/>
        </p:nvCxnSpPr>
        <p:spPr>
          <a:xfrm rot="5400000" flipH="1" flipV="1">
            <a:off x="2153173" y="1999172"/>
            <a:ext cx="533400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8" name="Group 150"/>
          <p:cNvGrpSpPr/>
          <p:nvPr/>
        </p:nvGrpSpPr>
        <p:grpSpPr>
          <a:xfrm>
            <a:off x="1771385" y="5136232"/>
            <a:ext cx="152397" cy="381000"/>
            <a:chOff x="3733806" y="5996337"/>
            <a:chExt cx="152397" cy="381000"/>
          </a:xfrm>
        </p:grpSpPr>
        <p:sp>
          <p:nvSpPr>
            <p:cNvPr id="204" name="Isosceles Triangle 203"/>
            <p:cNvSpPr/>
            <p:nvPr/>
          </p:nvSpPr>
          <p:spPr>
            <a:xfrm>
              <a:off x="3733806" y="6186837"/>
              <a:ext cx="152397" cy="190500"/>
            </a:xfrm>
            <a:prstGeom prst="triangl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5" name="Isosceles Triangle 204"/>
            <p:cNvSpPr/>
            <p:nvPr/>
          </p:nvSpPr>
          <p:spPr>
            <a:xfrm rot="10800000">
              <a:off x="3733806" y="5996337"/>
              <a:ext cx="152397" cy="190500"/>
            </a:xfrm>
            <a:prstGeom prst="triangl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1504679" y="1961068"/>
            <a:ext cx="4953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</a:rPr>
              <a:t>HP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2362723" y="1961068"/>
            <a:ext cx="437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79646">
                    <a:lumMod val="75000"/>
                  </a:srgbClr>
                </a:solidFill>
              </a:rPr>
              <a:t>LP</a:t>
            </a:r>
          </a:p>
        </p:txBody>
      </p:sp>
      <p:cxnSp>
        <p:nvCxnSpPr>
          <p:cNvPr id="201" name="Straight Arrow Connector 200"/>
          <p:cNvCxnSpPr/>
          <p:nvPr/>
        </p:nvCxnSpPr>
        <p:spPr>
          <a:xfrm rot="16200000" flipH="1">
            <a:off x="1758937" y="5053379"/>
            <a:ext cx="177287" cy="3"/>
          </a:xfrm>
          <a:prstGeom prst="straightConnector1">
            <a:avLst/>
          </a:prstGeom>
          <a:ln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/>
          <p:cNvSpPr txBox="1"/>
          <p:nvPr/>
        </p:nvSpPr>
        <p:spPr>
          <a:xfrm>
            <a:off x="1923779" y="5614600"/>
            <a:ext cx="495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srgbClr val="002060"/>
                </a:solidFill>
              </a:rPr>
              <a:t>LHe</a:t>
            </a:r>
            <a:endParaRPr lang="en-US" sz="1200" dirty="0">
              <a:solidFill>
                <a:srgbClr val="002060"/>
              </a:solidFill>
            </a:endParaRPr>
          </a:p>
        </p:txBody>
      </p:sp>
      <p:cxnSp>
        <p:nvCxnSpPr>
          <p:cNvPr id="203" name="Straight Connector 202"/>
          <p:cNvCxnSpPr/>
          <p:nvPr/>
        </p:nvCxnSpPr>
        <p:spPr>
          <a:xfrm flipH="1">
            <a:off x="1838067" y="876388"/>
            <a:ext cx="9516" cy="353295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Arrow Connector 205"/>
          <p:cNvCxnSpPr/>
          <p:nvPr/>
        </p:nvCxnSpPr>
        <p:spPr>
          <a:xfrm rot="5400000">
            <a:off x="1606748" y="2142698"/>
            <a:ext cx="486433" cy="1588"/>
          </a:xfrm>
          <a:prstGeom prst="straightConnector1">
            <a:avLst/>
          </a:prstGeom>
          <a:ln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Connector 206"/>
          <p:cNvCxnSpPr/>
          <p:nvPr/>
        </p:nvCxnSpPr>
        <p:spPr>
          <a:xfrm>
            <a:off x="1847584" y="5589240"/>
            <a:ext cx="1966612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Rectangle 207"/>
          <p:cNvSpPr/>
          <p:nvPr/>
        </p:nvSpPr>
        <p:spPr>
          <a:xfrm rot="16200000">
            <a:off x="916373" y="1150845"/>
            <a:ext cx="533373" cy="26235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9" name="TextBox 208"/>
          <p:cNvSpPr txBox="1"/>
          <p:nvPr/>
        </p:nvSpPr>
        <p:spPr>
          <a:xfrm rot="16200000">
            <a:off x="918737" y="1145268"/>
            <a:ext cx="516715" cy="2539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Dryer</a:t>
            </a:r>
            <a:endParaRPr lang="en-US" sz="1050" dirty="0">
              <a:solidFill>
                <a:prstClr val="black"/>
              </a:solidFill>
            </a:endParaRPr>
          </a:p>
        </p:txBody>
      </p:sp>
      <p:grpSp>
        <p:nvGrpSpPr>
          <p:cNvPr id="242" name="Group 241"/>
          <p:cNvGrpSpPr/>
          <p:nvPr/>
        </p:nvGrpSpPr>
        <p:grpSpPr>
          <a:xfrm>
            <a:off x="3208040" y="3775441"/>
            <a:ext cx="674721" cy="604936"/>
            <a:chOff x="3203848" y="3785217"/>
            <a:chExt cx="674721" cy="604936"/>
          </a:xfrm>
        </p:grpSpPr>
        <p:cxnSp>
          <p:nvCxnSpPr>
            <p:cNvPr id="247" name="Straight Connector 246"/>
            <p:cNvCxnSpPr/>
            <p:nvPr/>
          </p:nvCxnSpPr>
          <p:spPr>
            <a:xfrm>
              <a:off x="3203848" y="3874118"/>
              <a:ext cx="606153" cy="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cxnSp>
          <p:nvCxnSpPr>
            <p:cNvPr id="248" name="Straight Connector 247"/>
            <p:cNvCxnSpPr/>
            <p:nvPr/>
          </p:nvCxnSpPr>
          <p:spPr>
            <a:xfrm flipH="1">
              <a:off x="3276657" y="4390153"/>
              <a:ext cx="366652" cy="0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</p:cxnSp>
        <p:sp>
          <p:nvSpPr>
            <p:cNvPr id="250" name="Flowchart: Collate 249"/>
            <p:cNvSpPr/>
            <p:nvPr/>
          </p:nvSpPr>
          <p:spPr>
            <a:xfrm>
              <a:off x="3726169" y="3992855"/>
              <a:ext cx="152400" cy="304800"/>
            </a:xfrm>
            <a:prstGeom prst="flowChartCollat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lowchart: Collate 251"/>
            <p:cNvSpPr/>
            <p:nvPr/>
          </p:nvSpPr>
          <p:spPr>
            <a:xfrm rot="16200000">
              <a:off x="3461974" y="3709016"/>
              <a:ext cx="152397" cy="304800"/>
            </a:xfrm>
            <a:prstGeom prst="flowChartCollat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9" name="Rectangle 178"/>
          <p:cNvSpPr/>
          <p:nvPr/>
        </p:nvSpPr>
        <p:spPr>
          <a:xfrm rot="16200000">
            <a:off x="916005" y="4086232"/>
            <a:ext cx="513772" cy="2557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 rot="16200000">
            <a:off x="872234" y="4078350"/>
            <a:ext cx="628487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Pre/ads</a:t>
            </a:r>
            <a:endParaRPr lang="en-US" sz="1050" dirty="0">
              <a:solidFill>
                <a:prstClr val="black"/>
              </a:solidFill>
            </a:endParaRPr>
          </a:p>
        </p:txBody>
      </p:sp>
      <p:cxnSp>
        <p:nvCxnSpPr>
          <p:cNvPr id="187" name="Straight Connector 186"/>
          <p:cNvCxnSpPr/>
          <p:nvPr/>
        </p:nvCxnSpPr>
        <p:spPr>
          <a:xfrm>
            <a:off x="1241427" y="3949949"/>
            <a:ext cx="60615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>
            <a:off x="1304054" y="4457699"/>
            <a:ext cx="402336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Flowchart: Collate 192"/>
          <p:cNvSpPr/>
          <p:nvPr/>
        </p:nvSpPr>
        <p:spPr>
          <a:xfrm>
            <a:off x="1763748" y="4068686"/>
            <a:ext cx="152400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95" name="Flowchart: Collate 194"/>
          <p:cNvSpPr/>
          <p:nvPr/>
        </p:nvSpPr>
        <p:spPr>
          <a:xfrm rot="16200000">
            <a:off x="1499553" y="3784847"/>
            <a:ext cx="152397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56" name="Flowchart: Collate 255"/>
          <p:cNvSpPr/>
          <p:nvPr/>
        </p:nvSpPr>
        <p:spPr>
          <a:xfrm rot="16200000">
            <a:off x="1429024" y="4283677"/>
            <a:ext cx="152397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57" name="Flowchart: Collate 256"/>
          <p:cNvSpPr/>
          <p:nvPr/>
        </p:nvSpPr>
        <p:spPr>
          <a:xfrm rot="16200000">
            <a:off x="3395094" y="4229100"/>
            <a:ext cx="152397" cy="304800"/>
          </a:xfrm>
          <a:prstGeom prst="flowChartCol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189" name="Straight Connector 188"/>
          <p:cNvCxnSpPr/>
          <p:nvPr/>
        </p:nvCxnSpPr>
        <p:spPr>
          <a:xfrm flipH="1" flipV="1">
            <a:off x="2609580" y="4489395"/>
            <a:ext cx="359401" cy="79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Straight Connector 209"/>
          <p:cNvCxnSpPr/>
          <p:nvPr/>
        </p:nvCxnSpPr>
        <p:spPr>
          <a:xfrm flipH="1">
            <a:off x="2597318" y="4665417"/>
            <a:ext cx="2559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Box 227"/>
          <p:cNvSpPr txBox="1"/>
          <p:nvPr/>
        </p:nvSpPr>
        <p:spPr>
          <a:xfrm>
            <a:off x="3208040" y="101289"/>
            <a:ext cx="2783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SM18 Infrastructure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229" name="Group 228"/>
          <p:cNvGrpSpPr/>
          <p:nvPr/>
        </p:nvGrpSpPr>
        <p:grpSpPr>
          <a:xfrm>
            <a:off x="3964911" y="2562862"/>
            <a:ext cx="264100" cy="868843"/>
            <a:chOff x="2235242" y="2369012"/>
            <a:chExt cx="264100" cy="868843"/>
          </a:xfrm>
        </p:grpSpPr>
        <p:sp>
          <p:nvSpPr>
            <p:cNvPr id="230" name="Rectangle 229"/>
            <p:cNvSpPr/>
            <p:nvPr/>
          </p:nvSpPr>
          <p:spPr>
            <a:xfrm rot="16200000">
              <a:off x="1933744" y="2672257"/>
              <a:ext cx="868843" cy="2623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1" name="TextBox 230"/>
            <p:cNvSpPr txBox="1"/>
            <p:nvPr/>
          </p:nvSpPr>
          <p:spPr>
            <a:xfrm rot="16200000">
              <a:off x="1936840" y="2667415"/>
              <a:ext cx="850719" cy="2539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prstClr val="black"/>
                  </a:solidFill>
                </a:rPr>
                <a:t>Purification</a:t>
              </a:r>
              <a:endParaRPr lang="en-US" sz="105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2" name="Group 231"/>
          <p:cNvGrpSpPr/>
          <p:nvPr/>
        </p:nvGrpSpPr>
        <p:grpSpPr>
          <a:xfrm>
            <a:off x="2583861" y="979926"/>
            <a:ext cx="264100" cy="904109"/>
            <a:chOff x="2235242" y="2097503"/>
            <a:chExt cx="264100" cy="1140352"/>
          </a:xfrm>
        </p:grpSpPr>
        <p:sp>
          <p:nvSpPr>
            <p:cNvPr id="233" name="Rectangle 232"/>
            <p:cNvSpPr/>
            <p:nvPr/>
          </p:nvSpPr>
          <p:spPr>
            <a:xfrm rot="16200000">
              <a:off x="1797990" y="2536502"/>
              <a:ext cx="1140352" cy="2623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4" name="TextBox 233"/>
            <p:cNvSpPr txBox="1"/>
            <p:nvPr/>
          </p:nvSpPr>
          <p:spPr>
            <a:xfrm rot="16200000">
              <a:off x="1808727" y="2539301"/>
              <a:ext cx="1106946" cy="2539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dirty="0" err="1" smtClean="0">
                  <a:solidFill>
                    <a:prstClr val="black"/>
                  </a:solidFill>
                </a:rPr>
                <a:t>GHe</a:t>
              </a:r>
              <a:r>
                <a:rPr lang="en-US" sz="1050" dirty="0" smtClean="0">
                  <a:solidFill>
                    <a:prstClr val="black"/>
                  </a:solidFill>
                </a:rPr>
                <a:t> Storage</a:t>
              </a:r>
              <a:endParaRPr lang="en-US" sz="105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35" name="Group 234"/>
          <p:cNvGrpSpPr/>
          <p:nvPr/>
        </p:nvGrpSpPr>
        <p:grpSpPr>
          <a:xfrm>
            <a:off x="2895830" y="975794"/>
            <a:ext cx="264100" cy="904109"/>
            <a:chOff x="2235242" y="2097503"/>
            <a:chExt cx="264100" cy="1140352"/>
          </a:xfrm>
        </p:grpSpPr>
        <p:sp>
          <p:nvSpPr>
            <p:cNvPr id="236" name="Rectangle 235"/>
            <p:cNvSpPr/>
            <p:nvPr/>
          </p:nvSpPr>
          <p:spPr>
            <a:xfrm rot="16200000">
              <a:off x="1797990" y="2536502"/>
              <a:ext cx="1140352" cy="2623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7" name="TextBox 236"/>
            <p:cNvSpPr txBox="1"/>
            <p:nvPr/>
          </p:nvSpPr>
          <p:spPr>
            <a:xfrm rot="16200000">
              <a:off x="1808727" y="2539301"/>
              <a:ext cx="1106946" cy="2539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dirty="0" err="1" smtClean="0">
                  <a:solidFill>
                    <a:prstClr val="black"/>
                  </a:solidFill>
                </a:rPr>
                <a:t>GHe</a:t>
              </a:r>
              <a:r>
                <a:rPr lang="en-US" sz="1050" dirty="0" smtClean="0">
                  <a:solidFill>
                    <a:prstClr val="black"/>
                  </a:solidFill>
                </a:rPr>
                <a:t> Storage</a:t>
              </a:r>
              <a:endParaRPr lang="en-US" sz="105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1054427" y="1770098"/>
            <a:ext cx="264100" cy="904109"/>
            <a:chOff x="2235242" y="2097503"/>
            <a:chExt cx="264100" cy="1140352"/>
          </a:xfrm>
        </p:grpSpPr>
        <p:sp>
          <p:nvSpPr>
            <p:cNvPr id="227" name="Rectangle 226"/>
            <p:cNvSpPr/>
            <p:nvPr/>
          </p:nvSpPr>
          <p:spPr>
            <a:xfrm rot="16200000">
              <a:off x="1797990" y="2536502"/>
              <a:ext cx="1140352" cy="2623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 rot="16200000">
              <a:off x="1808727" y="2539301"/>
              <a:ext cx="1106946" cy="2539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dirty="0" err="1" smtClean="0">
                  <a:solidFill>
                    <a:prstClr val="black"/>
                  </a:solidFill>
                </a:rPr>
                <a:t>GHe</a:t>
              </a:r>
              <a:r>
                <a:rPr lang="en-US" sz="1050" dirty="0" smtClean="0">
                  <a:solidFill>
                    <a:prstClr val="black"/>
                  </a:solidFill>
                </a:rPr>
                <a:t> Storage</a:t>
              </a:r>
              <a:endParaRPr lang="en-US" sz="1050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239" name="Straight Arrow Connector 238"/>
          <p:cNvCxnSpPr/>
          <p:nvPr/>
        </p:nvCxnSpPr>
        <p:spPr>
          <a:xfrm flipV="1">
            <a:off x="5372100" y="5295900"/>
            <a:ext cx="533400" cy="1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/>
          <p:cNvSpPr txBox="1"/>
          <p:nvPr/>
        </p:nvSpPr>
        <p:spPr>
          <a:xfrm>
            <a:off x="5395906" y="5065068"/>
            <a:ext cx="595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002060"/>
                </a:solidFill>
              </a:rPr>
              <a:t>LHe</a:t>
            </a:r>
            <a:endParaRPr lang="en-US" sz="1200" dirty="0" smtClean="0">
              <a:solidFill>
                <a:srgbClr val="002060"/>
              </a:solidFill>
            </a:endParaRPr>
          </a:p>
          <a:p>
            <a:r>
              <a:rPr lang="en-US" sz="1200" dirty="0" err="1" smtClean="0">
                <a:solidFill>
                  <a:srgbClr val="002060"/>
                </a:solidFill>
              </a:rPr>
              <a:t>GHe</a:t>
            </a:r>
            <a:endParaRPr lang="en-US" sz="1200" dirty="0">
              <a:solidFill>
                <a:srgbClr val="002060"/>
              </a:solidFill>
            </a:endParaRPr>
          </a:p>
        </p:txBody>
      </p:sp>
      <p:grpSp>
        <p:nvGrpSpPr>
          <p:cNvPr id="241" name="Group 240"/>
          <p:cNvGrpSpPr/>
          <p:nvPr/>
        </p:nvGrpSpPr>
        <p:grpSpPr>
          <a:xfrm>
            <a:off x="3225497" y="947179"/>
            <a:ext cx="264100" cy="969653"/>
            <a:chOff x="2235242" y="2097503"/>
            <a:chExt cx="264100" cy="1140352"/>
          </a:xfrm>
        </p:grpSpPr>
        <p:sp>
          <p:nvSpPr>
            <p:cNvPr id="258" name="Rectangle 257"/>
            <p:cNvSpPr/>
            <p:nvPr/>
          </p:nvSpPr>
          <p:spPr>
            <a:xfrm rot="16200000">
              <a:off x="1797990" y="2536502"/>
              <a:ext cx="1140352" cy="26235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9" name="TextBox 258"/>
            <p:cNvSpPr txBox="1"/>
            <p:nvPr/>
          </p:nvSpPr>
          <p:spPr>
            <a:xfrm rot="16200000">
              <a:off x="1808727" y="2539301"/>
              <a:ext cx="1106946" cy="2539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prstClr val="black"/>
                  </a:solidFill>
                </a:rPr>
                <a:t>LN2  Storage</a:t>
              </a:r>
              <a:endParaRPr lang="en-US" sz="1050" dirty="0">
                <a:solidFill>
                  <a:prstClr val="black"/>
                </a:solidFill>
              </a:endParaRPr>
            </a:p>
          </p:txBody>
        </p:sp>
      </p:grpSp>
      <p:sp>
        <p:nvSpPr>
          <p:cNvPr id="260" name="Rectangle 259"/>
          <p:cNvSpPr/>
          <p:nvPr/>
        </p:nvSpPr>
        <p:spPr>
          <a:xfrm rot="16200000">
            <a:off x="2803093" y="3921100"/>
            <a:ext cx="672822" cy="255776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61" name="TextBox 260"/>
          <p:cNvSpPr txBox="1"/>
          <p:nvPr/>
        </p:nvSpPr>
        <p:spPr>
          <a:xfrm rot="16200000">
            <a:off x="2793496" y="3947391"/>
            <a:ext cx="719192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Precooler</a:t>
            </a:r>
            <a:endParaRPr kumimoji="0" lang="en-US" sz="105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66" name="Flowchart: Collate 265"/>
          <p:cNvSpPr/>
          <p:nvPr/>
        </p:nvSpPr>
        <p:spPr>
          <a:xfrm>
            <a:off x="5511312" y="1399819"/>
            <a:ext cx="152400" cy="304800"/>
          </a:xfrm>
          <a:prstGeom prst="flowChartCollat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cxnSp>
        <p:nvCxnSpPr>
          <p:cNvPr id="267" name="Straight Connector 266"/>
          <p:cNvCxnSpPr/>
          <p:nvPr/>
        </p:nvCxnSpPr>
        <p:spPr>
          <a:xfrm flipH="1">
            <a:off x="5588797" y="900809"/>
            <a:ext cx="785" cy="148590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>
            <a:off x="4381500" y="4929198"/>
            <a:ext cx="0" cy="1662102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8" name="Group 150"/>
          <p:cNvGrpSpPr/>
          <p:nvPr/>
        </p:nvGrpSpPr>
        <p:grpSpPr>
          <a:xfrm>
            <a:off x="643735" y="4583737"/>
            <a:ext cx="152397" cy="381000"/>
            <a:chOff x="3733806" y="5996337"/>
            <a:chExt cx="152397" cy="381000"/>
          </a:xfrm>
        </p:grpSpPr>
        <p:sp>
          <p:nvSpPr>
            <p:cNvPr id="269" name="Isosceles Triangle 268"/>
            <p:cNvSpPr/>
            <p:nvPr/>
          </p:nvSpPr>
          <p:spPr>
            <a:xfrm>
              <a:off x="3733806" y="6186837"/>
              <a:ext cx="152397" cy="190500"/>
            </a:xfrm>
            <a:prstGeom prst="triangl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0" name="Isosceles Triangle 269"/>
            <p:cNvSpPr/>
            <p:nvPr/>
          </p:nvSpPr>
          <p:spPr>
            <a:xfrm rot="10800000">
              <a:off x="3733806" y="5996337"/>
              <a:ext cx="152397" cy="190500"/>
            </a:xfrm>
            <a:prstGeom prst="triangl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71" name="Group 150"/>
          <p:cNvGrpSpPr/>
          <p:nvPr/>
        </p:nvGrpSpPr>
        <p:grpSpPr>
          <a:xfrm>
            <a:off x="7055651" y="5105400"/>
            <a:ext cx="152397" cy="381000"/>
            <a:chOff x="3733806" y="5996337"/>
            <a:chExt cx="152397" cy="381000"/>
          </a:xfrm>
        </p:grpSpPr>
        <p:sp>
          <p:nvSpPr>
            <p:cNvPr id="272" name="Isosceles Triangle 271"/>
            <p:cNvSpPr/>
            <p:nvPr/>
          </p:nvSpPr>
          <p:spPr>
            <a:xfrm>
              <a:off x="3733806" y="6186837"/>
              <a:ext cx="152397" cy="190500"/>
            </a:xfrm>
            <a:prstGeom prst="triangle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3" name="Isosceles Triangle 272"/>
            <p:cNvSpPr/>
            <p:nvPr/>
          </p:nvSpPr>
          <p:spPr>
            <a:xfrm rot="10800000">
              <a:off x="3733806" y="5996337"/>
              <a:ext cx="152397" cy="190500"/>
            </a:xfrm>
            <a:prstGeom prst="triangle">
              <a:avLst/>
            </a:prstGeom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74" name="TextBox 273"/>
          <p:cNvSpPr txBox="1"/>
          <p:nvPr/>
        </p:nvSpPr>
        <p:spPr>
          <a:xfrm>
            <a:off x="6934200" y="4587807"/>
            <a:ext cx="8752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By-pass valves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14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4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5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49660" y="3855051"/>
            <a:ext cx="533400" cy="57150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58082" y="1858207"/>
            <a:ext cx="928694" cy="57150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358082" y="3715595"/>
            <a:ext cx="928694" cy="57150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358082" y="5215793"/>
            <a:ext cx="928694" cy="57150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38380" y="1858207"/>
            <a:ext cx="943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Horizontal magnets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15206" y="3753699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Vertical</a:t>
            </a:r>
          </a:p>
          <a:p>
            <a:r>
              <a:rPr lang="en-US" sz="1400" dirty="0" smtClean="0">
                <a:solidFill>
                  <a:prstClr val="black"/>
                </a:solidFill>
              </a:rPr>
              <a:t>magnets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15200" y="5211679"/>
            <a:ext cx="1104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RF</a:t>
            </a:r>
            <a:endParaRPr lang="en-US" sz="1400" dirty="0">
              <a:solidFill>
                <a:prstClr val="black"/>
              </a:solidFill>
            </a:endParaRPr>
          </a:p>
          <a:p>
            <a:r>
              <a:rPr lang="en-US" sz="1400" dirty="0">
                <a:solidFill>
                  <a:prstClr val="black"/>
                </a:solidFill>
              </a:rPr>
              <a:t>4x h &amp; 2 x 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1560" y="3855051"/>
            <a:ext cx="723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</a:rPr>
              <a:t>SC </a:t>
            </a:r>
            <a:r>
              <a:rPr lang="en-US" sz="1400" dirty="0" smtClean="0">
                <a:solidFill>
                  <a:prstClr val="black"/>
                </a:solidFill>
              </a:rPr>
              <a:t>link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7504" y="3081382"/>
            <a:ext cx="430887" cy="9525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String 3</a:t>
            </a:r>
          </a:p>
        </p:txBody>
      </p:sp>
      <p:cxnSp>
        <p:nvCxnSpPr>
          <p:cNvPr id="48" name="Straight Connector 47"/>
          <p:cNvCxnSpPr/>
          <p:nvPr/>
        </p:nvCxnSpPr>
        <p:spPr>
          <a:xfrm flipH="1">
            <a:off x="221809" y="5666811"/>
            <a:ext cx="1459076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934202" y="2364536"/>
            <a:ext cx="42388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934200" y="4172799"/>
            <a:ext cx="42388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929419" y="5734899"/>
            <a:ext cx="423881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6752474" y="2160988"/>
            <a:ext cx="619165" cy="1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 flipV="1">
            <a:off x="6743700" y="4058498"/>
            <a:ext cx="614382" cy="1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6743701" y="5582499"/>
            <a:ext cx="614382" cy="1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36104" y="974731"/>
            <a:ext cx="6402813" cy="1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 flipV="1">
            <a:off x="401960" y="5506299"/>
            <a:ext cx="1289720" cy="10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V="1">
            <a:off x="401960" y="4444283"/>
            <a:ext cx="2" cy="10669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755577" y="4417387"/>
            <a:ext cx="0" cy="1088912"/>
          </a:xfrm>
          <a:prstGeom prst="line">
            <a:avLst/>
          </a:prstGeom>
          <a:ln w="9525"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H="1">
            <a:off x="973510" y="4426333"/>
            <a:ext cx="1" cy="123809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20" idx="3"/>
          </p:cNvCxnSpPr>
          <p:nvPr/>
        </p:nvCxnSpPr>
        <p:spPr>
          <a:xfrm>
            <a:off x="8281994" y="2119817"/>
            <a:ext cx="252406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8286776" y="4003522"/>
            <a:ext cx="24762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8286776" y="5506299"/>
            <a:ext cx="24762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V="1">
            <a:off x="1259632" y="5506299"/>
            <a:ext cx="326009" cy="493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1337720" y="5662047"/>
            <a:ext cx="343165" cy="4764"/>
          </a:xfrm>
          <a:prstGeom prst="straightConnector1">
            <a:avLst/>
          </a:prstGeom>
          <a:ln>
            <a:solidFill>
              <a:srgbClr val="7030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flipV="1">
            <a:off x="2050253" y="974732"/>
            <a:ext cx="533400" cy="1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234436" y="56814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</a:rPr>
              <a:t>SC helium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322947" y="5229300"/>
            <a:ext cx="6095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F0"/>
                </a:solidFill>
              </a:rPr>
              <a:t>Shield</a:t>
            </a:r>
          </a:p>
        </p:txBody>
      </p:sp>
      <p:sp>
        <p:nvSpPr>
          <p:cNvPr id="162" name="Rectangle 161"/>
          <p:cNvSpPr/>
          <p:nvPr/>
        </p:nvSpPr>
        <p:spPr>
          <a:xfrm>
            <a:off x="107504" y="2450021"/>
            <a:ext cx="457200" cy="201457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68" name="Straight Connector 167"/>
          <p:cNvCxnSpPr/>
          <p:nvPr/>
        </p:nvCxnSpPr>
        <p:spPr>
          <a:xfrm>
            <a:off x="221804" y="4464589"/>
            <a:ext cx="5" cy="1197458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V="1">
            <a:off x="336104" y="974732"/>
            <a:ext cx="0" cy="146577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7" name="Group 156"/>
          <p:cNvGrpSpPr/>
          <p:nvPr/>
        </p:nvGrpSpPr>
        <p:grpSpPr>
          <a:xfrm>
            <a:off x="2664182" y="5354638"/>
            <a:ext cx="723900" cy="1046162"/>
            <a:chOff x="2022633" y="5276634"/>
            <a:chExt cx="723900" cy="1046162"/>
          </a:xfrm>
        </p:grpSpPr>
        <p:sp>
          <p:nvSpPr>
            <p:cNvPr id="170" name="TextBox 169"/>
            <p:cNvSpPr txBox="1"/>
            <p:nvPr/>
          </p:nvSpPr>
          <p:spPr>
            <a:xfrm>
              <a:off x="2022633" y="5885703"/>
              <a:ext cx="7239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prstClr val="black"/>
                  </a:solidFill>
                </a:rPr>
                <a:t>GReC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grpSp>
          <p:nvGrpSpPr>
            <p:cNvPr id="175" name="Group 174"/>
            <p:cNvGrpSpPr/>
            <p:nvPr/>
          </p:nvGrpSpPr>
          <p:grpSpPr>
            <a:xfrm rot="10800000">
              <a:off x="2060732" y="5276634"/>
              <a:ext cx="533400" cy="1046162"/>
              <a:chOff x="2060733" y="5182344"/>
              <a:chExt cx="533400" cy="1046162"/>
            </a:xfrm>
          </p:grpSpPr>
          <p:sp>
            <p:nvSpPr>
              <p:cNvPr id="176" name="Rectangle 175"/>
              <p:cNvSpPr/>
              <p:nvPr/>
            </p:nvSpPr>
            <p:spPr>
              <a:xfrm>
                <a:off x="2060733" y="5182344"/>
                <a:ext cx="533400" cy="571504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78" name="Straight Connector 177"/>
              <p:cNvCxnSpPr/>
              <p:nvPr/>
            </p:nvCxnSpPr>
            <p:spPr>
              <a:xfrm rot="10800000" flipV="1">
                <a:off x="2443133" y="5768342"/>
                <a:ext cx="0" cy="291286"/>
              </a:xfrm>
              <a:prstGeom prst="line">
                <a:avLst/>
              </a:prstGeom>
              <a:ln w="9525"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>
                <a:stCxn id="176" idx="2"/>
              </p:cNvCxnSpPr>
              <p:nvPr/>
            </p:nvCxnSpPr>
            <p:spPr>
              <a:xfrm rot="10800000" flipH="1" flipV="1">
                <a:off x="2327433" y="5753848"/>
                <a:ext cx="1" cy="474658"/>
              </a:xfrm>
              <a:prstGeom prst="line">
                <a:avLst/>
              </a:prstGeom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1" name="Group 210"/>
          <p:cNvGrpSpPr/>
          <p:nvPr/>
        </p:nvGrpSpPr>
        <p:grpSpPr>
          <a:xfrm>
            <a:off x="6762870" y="1120185"/>
            <a:ext cx="799188" cy="571504"/>
            <a:chOff x="7350593" y="132050"/>
            <a:chExt cx="786905" cy="571504"/>
          </a:xfrm>
        </p:grpSpPr>
        <p:sp>
          <p:nvSpPr>
            <p:cNvPr id="212" name="Rectangle 211"/>
            <p:cNvSpPr/>
            <p:nvPr/>
          </p:nvSpPr>
          <p:spPr>
            <a:xfrm>
              <a:off x="7391400" y="132050"/>
              <a:ext cx="700094" cy="571504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3" name="TextBox 212"/>
            <p:cNvSpPr txBox="1"/>
            <p:nvPr/>
          </p:nvSpPr>
          <p:spPr>
            <a:xfrm>
              <a:off x="7350593" y="260648"/>
              <a:ext cx="7869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prstClr val="black"/>
                  </a:solidFill>
                </a:rPr>
                <a:t>CWU </a:t>
              </a:r>
              <a:r>
                <a:rPr lang="en-US" sz="1600" dirty="0">
                  <a:solidFill>
                    <a:prstClr val="black"/>
                  </a:solidFill>
                </a:rPr>
                <a:t>1</a:t>
              </a:r>
            </a:p>
          </p:txBody>
        </p:sp>
      </p:grpSp>
      <p:grpSp>
        <p:nvGrpSpPr>
          <p:cNvPr id="214" name="Group 213"/>
          <p:cNvGrpSpPr/>
          <p:nvPr/>
        </p:nvGrpSpPr>
        <p:grpSpPr>
          <a:xfrm>
            <a:off x="8299852" y="1107298"/>
            <a:ext cx="827082" cy="571504"/>
            <a:chOff x="7386605" y="132050"/>
            <a:chExt cx="827082" cy="571504"/>
          </a:xfrm>
        </p:grpSpPr>
        <p:sp>
          <p:nvSpPr>
            <p:cNvPr id="215" name="Rectangle 214"/>
            <p:cNvSpPr/>
            <p:nvPr/>
          </p:nvSpPr>
          <p:spPr>
            <a:xfrm>
              <a:off x="7391400" y="132050"/>
              <a:ext cx="700094" cy="571504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7386605" y="254587"/>
              <a:ext cx="82708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prstClr val="black"/>
                  </a:solidFill>
                </a:rPr>
                <a:t>CWU 2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217" name="Straight Connector 216"/>
          <p:cNvCxnSpPr/>
          <p:nvPr/>
        </p:nvCxnSpPr>
        <p:spPr>
          <a:xfrm flipH="1">
            <a:off x="7515336" y="1568389"/>
            <a:ext cx="78451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Straight Connector 217"/>
          <p:cNvCxnSpPr/>
          <p:nvPr/>
        </p:nvCxnSpPr>
        <p:spPr>
          <a:xfrm>
            <a:off x="7907594" y="1568389"/>
            <a:ext cx="0" cy="29046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0" name="Group 219"/>
          <p:cNvGrpSpPr/>
          <p:nvPr/>
        </p:nvGrpSpPr>
        <p:grpSpPr>
          <a:xfrm>
            <a:off x="442239" y="1120185"/>
            <a:ext cx="799188" cy="571504"/>
            <a:chOff x="7350593" y="132050"/>
            <a:chExt cx="786905" cy="571504"/>
          </a:xfrm>
        </p:grpSpPr>
        <p:sp>
          <p:nvSpPr>
            <p:cNvPr id="221" name="Rectangle 220"/>
            <p:cNvSpPr/>
            <p:nvPr/>
          </p:nvSpPr>
          <p:spPr>
            <a:xfrm>
              <a:off x="7391400" y="132050"/>
              <a:ext cx="700094" cy="571504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7350593" y="260648"/>
              <a:ext cx="78690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prstClr val="black"/>
                  </a:solidFill>
                </a:rPr>
                <a:t>CWU 3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cxnSp>
        <p:nvCxnSpPr>
          <p:cNvPr id="223" name="Straight Connector 222"/>
          <p:cNvCxnSpPr/>
          <p:nvPr/>
        </p:nvCxnSpPr>
        <p:spPr>
          <a:xfrm>
            <a:off x="538391" y="1691689"/>
            <a:ext cx="0" cy="747507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TextBox 227"/>
          <p:cNvSpPr txBox="1"/>
          <p:nvPr/>
        </p:nvSpPr>
        <p:spPr>
          <a:xfrm>
            <a:off x="3139503" y="1116050"/>
            <a:ext cx="2961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Proximity Cryogenics</a:t>
            </a:r>
            <a:endParaRPr lang="en-US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62" name="Straight Connector 261"/>
          <p:cNvCxnSpPr/>
          <p:nvPr/>
        </p:nvCxnSpPr>
        <p:spPr>
          <a:xfrm>
            <a:off x="7907594" y="1786498"/>
            <a:ext cx="51250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 flipH="1">
            <a:off x="8420100" y="1777696"/>
            <a:ext cx="1857" cy="206862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4" name="Straight Connector 263"/>
          <p:cNvCxnSpPr/>
          <p:nvPr/>
        </p:nvCxnSpPr>
        <p:spPr>
          <a:xfrm>
            <a:off x="8299852" y="3859856"/>
            <a:ext cx="12210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179803" y="5453371"/>
            <a:ext cx="10191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prstClr val="black"/>
                </a:solidFill>
              </a:rPr>
              <a:t>Feed Box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51" name="Rectangle 250"/>
          <p:cNvSpPr/>
          <p:nvPr/>
        </p:nvSpPr>
        <p:spPr>
          <a:xfrm>
            <a:off x="175829" y="5472407"/>
            <a:ext cx="914267" cy="2556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6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00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WBS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265237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094259"/>
              </p:ext>
            </p:extLst>
          </p:nvPr>
        </p:nvGraphicFramePr>
        <p:xfrm>
          <a:off x="76200" y="1417637"/>
          <a:ext cx="4495800" cy="4389120"/>
        </p:xfrm>
        <a:graphic>
          <a:graphicData uri="http://schemas.openxmlformats.org/drawingml/2006/table">
            <a:tbl>
              <a:tblPr/>
              <a:tblGrid>
                <a:gridCol w="807628"/>
                <a:gridCol w="646104"/>
                <a:gridCol w="1292207"/>
                <a:gridCol w="807628"/>
                <a:gridCol w="942233"/>
              </a:tblGrid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MANAGEMENT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 PRODUCTION AND DISTRIBUTION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D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6 kW LINDE LIQUEFIER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6 kW LINDE COMPRESSOR STATION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 or LIQU.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kW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COMPRESSOR STATION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2.5</a:t>
                      </a:r>
                      <a:endParaRPr lang="en-GB" sz="11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CWU 1</a:t>
                      </a:r>
                      <a:endParaRPr lang="en-GB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2.6</a:t>
                      </a:r>
                      <a:endParaRPr lang="en-GB" sz="11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CWU 2</a:t>
                      </a:r>
                      <a:endParaRPr lang="en-GB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2.7</a:t>
                      </a:r>
                      <a:endParaRPr lang="en-GB" sz="11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new CWU 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 kW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2.8</a:t>
                      </a:r>
                      <a:endParaRPr lang="en-GB" sz="11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main distribution valve box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2.9</a:t>
                      </a:r>
                      <a:endParaRPr lang="en-GB" sz="11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main distribution transfer lines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2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PURIFICATION SYSTEM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3.1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Purification system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Purification system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3.3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Recovery compressor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Recovery compressor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3.5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Balloon system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impure storage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B35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STORAGE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6B0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err="1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LHe</a:t>
                      </a:r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200" b="0" i="0" u="none" strike="noStrike" dirty="0" err="1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dewar</a:t>
                      </a:r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 - 25'000 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FF9933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FF9933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4.2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LHe mobile dewar - 10'000 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FF9933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GHe  tanks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LN2 </a:t>
                      </a:r>
                      <a:r>
                        <a:rPr lang="en-GB" sz="1200" b="0" i="0" u="none" strike="noStrike" dirty="0" err="1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dewars</a:t>
                      </a:r>
                      <a:endParaRPr lang="en-GB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GHe tanks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B883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485238"/>
              </p:ext>
            </p:extLst>
          </p:nvPr>
        </p:nvGraphicFramePr>
        <p:xfrm>
          <a:off x="4343400" y="1417637"/>
          <a:ext cx="4216400" cy="3474720"/>
        </p:xfrm>
        <a:graphic>
          <a:graphicData uri="http://schemas.openxmlformats.org/drawingml/2006/table">
            <a:tbl>
              <a:tblPr/>
              <a:tblGrid>
                <a:gridCol w="820711"/>
                <a:gridCol w="656568"/>
                <a:gridCol w="1313137"/>
                <a:gridCol w="656568"/>
                <a:gridCol w="769416"/>
              </a:tblGrid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 K pumping system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Warm pumping unit </a:t>
                      </a:r>
                      <a:r>
                        <a:rPr lang="en-GB" sz="1200" b="0" i="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1 &amp; heater</a:t>
                      </a:r>
                      <a:endParaRPr lang="en-GB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5.2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Warm pumping Unit </a:t>
                      </a:r>
                      <a:r>
                        <a:rPr lang="en-GB" sz="1200" b="0" i="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+mn-lt"/>
                        </a:rPr>
                        <a:t>2 &amp; heater</a:t>
                      </a:r>
                      <a:endParaRPr lang="en-GB" sz="12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Refurbished (new) Cold Pumping Unit 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5.4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New Cold Pumping Unit 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WPU cold distribution 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box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Warm Pumping Unit 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 g/s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5.7</a:t>
                      </a:r>
                      <a:endParaRPr lang="en-GB" sz="1100" b="0" i="0" u="none" strike="noStrike" dirty="0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chemeClr val="bg1">
                            <a:lumMod val="8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bg1">
                              <a:lumMod val="85000"/>
                            </a:schemeClr>
                          </a:solidFill>
                          <a:effectLst/>
                          <a:latin typeface="Calibri"/>
                        </a:rPr>
                        <a:t>New Cold Pumping Unit 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ACAA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CONTROLS AND ELECTRICAL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Controls upgrade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refrigerator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 pumping Unit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Infrastructure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E04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A0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Civil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engineering                                 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 m2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Controls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network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    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upgrade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and ventilation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2 MW; 100 kW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 power and distribution 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2 MW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288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 and Handling 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         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 t crane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64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2130425"/>
            <a:ext cx="8991600" cy="1470025"/>
          </a:xfrm>
        </p:spPr>
        <p:txBody>
          <a:bodyPr>
            <a:noAutofit/>
          </a:bodyPr>
          <a:lstStyle/>
          <a:p>
            <a:r>
              <a:rPr lang="en-GB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SM18 cryogenics </a:t>
            </a:r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infrastructure </a:t>
            </a:r>
            <a:r>
              <a:rPr lang="en-GB" sz="40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upgrade</a:t>
            </a:r>
            <a:endParaRPr lang="en-US" sz="4000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04800" y="3375204"/>
            <a:ext cx="8534400" cy="2415995"/>
          </a:xfrm>
        </p:spPr>
        <p:txBody>
          <a:bodyPr>
            <a:norm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L. Serio</a:t>
            </a:r>
          </a:p>
          <a:p>
            <a:r>
              <a:rPr lang="fr-CH" sz="2400" dirty="0" smtClean="0"/>
              <a:t>TE-CRG</a:t>
            </a:r>
            <a:endParaRPr lang="en-GB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52400"/>
            <a:ext cx="7543800" cy="868362"/>
          </a:xfrm>
        </p:spPr>
        <p:txBody>
          <a:bodyPr>
            <a:normAutofit fontScale="90000"/>
          </a:bodyPr>
          <a:lstStyle/>
          <a:p>
            <a:r>
              <a:rPr lang="fr-CH" dirty="0" err="1"/>
              <a:t>Review</a:t>
            </a:r>
            <a:r>
              <a:rPr lang="fr-CH" dirty="0"/>
              <a:t> of client </a:t>
            </a:r>
            <a:r>
              <a:rPr lang="fr-CH" dirty="0" err="1"/>
              <a:t>baseline</a:t>
            </a:r>
            <a:r>
              <a:rPr lang="fr-CH" dirty="0"/>
              <a:t> </a:t>
            </a:r>
            <a:r>
              <a:rPr lang="fr-CH" dirty="0" err="1"/>
              <a:t>testing</a:t>
            </a:r>
            <a:r>
              <a:rPr lang="fr-CH" dirty="0"/>
              <a:t> program and </a:t>
            </a:r>
            <a:r>
              <a:rPr lang="fr-CH" dirty="0" err="1"/>
              <a:t>consumptions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983163"/>
          </a:xfrm>
        </p:spPr>
        <p:txBody>
          <a:bodyPr/>
          <a:lstStyle/>
          <a:p>
            <a:r>
              <a:rPr lang="fr-CH" dirty="0" err="1" smtClean="0"/>
              <a:t>Estimates</a:t>
            </a:r>
            <a:r>
              <a:rPr lang="fr-CH" dirty="0" smtClean="0"/>
              <a:t> of the 4.5 and 1.8 K </a:t>
            </a:r>
            <a:r>
              <a:rPr lang="fr-CH" dirty="0" err="1" smtClean="0"/>
              <a:t>loads</a:t>
            </a:r>
            <a:r>
              <a:rPr lang="fr-CH" dirty="0" smtClean="0"/>
              <a:t> </a:t>
            </a:r>
            <a:r>
              <a:rPr lang="fr-CH" dirty="0" err="1" smtClean="0"/>
              <a:t>based</a:t>
            </a:r>
            <a:r>
              <a:rPr lang="fr-CH" dirty="0" smtClean="0"/>
              <a:t> on 2014 last quarter test plan</a:t>
            </a:r>
          </a:p>
          <a:p>
            <a:r>
              <a:rPr lang="fr-CH" dirty="0" err="1" smtClean="0"/>
              <a:t>Comparison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measured</a:t>
            </a:r>
            <a:r>
              <a:rPr lang="fr-CH" dirty="0" smtClean="0"/>
              <a:t> </a:t>
            </a:r>
            <a:r>
              <a:rPr lang="fr-CH" dirty="0" err="1" smtClean="0"/>
              <a:t>loads</a:t>
            </a:r>
            <a:endParaRPr lang="fr-CH" dirty="0" smtClean="0"/>
          </a:p>
          <a:p>
            <a:r>
              <a:rPr lang="fr-CH" dirty="0" smtClean="0"/>
              <a:t>Extrapolation to 2015 </a:t>
            </a:r>
            <a:r>
              <a:rPr lang="en-US" dirty="0" smtClean="0"/>
              <a:t>– 2026 baseline test program</a:t>
            </a: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3719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88640"/>
            <a:ext cx="8229600" cy="1143000"/>
          </a:xfrm>
        </p:spPr>
        <p:txBody>
          <a:bodyPr>
            <a:normAutofit/>
          </a:bodyPr>
          <a:lstStyle/>
          <a:p>
            <a:r>
              <a:rPr lang="fr-CH" dirty="0" smtClean="0"/>
              <a:t>Benchmark on 2014 tests: 4.5 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6752" y="1196752"/>
            <a:ext cx="6790495" cy="5289437"/>
          </a:xfrm>
          <a:prstGeom prst="rect">
            <a:avLst/>
          </a:prstGeom>
        </p:spPr>
      </p:pic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06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88640"/>
            <a:ext cx="8229600" cy="1143000"/>
          </a:xfrm>
        </p:spPr>
        <p:txBody>
          <a:bodyPr>
            <a:normAutofit/>
          </a:bodyPr>
          <a:lstStyle/>
          <a:p>
            <a:r>
              <a:rPr lang="fr-CH" dirty="0" smtClean="0"/>
              <a:t>Benchmark on 2014 tests: 1.8 K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285" y="1331640"/>
            <a:ext cx="7571428" cy="4876190"/>
          </a:xfrm>
          <a:prstGeom prst="rect">
            <a:avLst/>
          </a:prstGeom>
        </p:spPr>
      </p:pic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66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6" r="-3916"/>
          <a:stretch/>
        </p:blipFill>
        <p:spPr bwMode="auto">
          <a:xfrm>
            <a:off x="-1548680" y="616618"/>
            <a:ext cx="10336128" cy="6052742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107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081" y="531560"/>
            <a:ext cx="2611231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Conceptual study ongoing for positioning of cryogenics infrastructure </a:t>
            </a:r>
            <a:r>
              <a:rPr lang="de-DE" dirty="0"/>
              <a:t>t</a:t>
            </a:r>
            <a:r>
              <a:rPr lang="de-DE" dirty="0" smtClean="0"/>
              <a:t>o supply IT String.</a:t>
            </a:r>
          </a:p>
          <a:p>
            <a:pPr algn="ctr"/>
            <a:r>
              <a:rPr lang="de-DE" dirty="0" smtClean="0"/>
              <a:t>Very likely that a new building will be required.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1907540"/>
            <a:ext cx="720080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SM18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172400" y="5085184"/>
            <a:ext cx="837728" cy="5539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SH18</a:t>
            </a:r>
          </a:p>
          <a:p>
            <a:pPr algn="ctr"/>
            <a:r>
              <a:rPr lang="de-DE" sz="1200" dirty="0" smtClean="0"/>
              <a:t>cryogenics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2957625" y="5179258"/>
            <a:ext cx="1015552" cy="110799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SW18</a:t>
            </a:r>
          </a:p>
          <a:p>
            <a:pPr algn="ctr"/>
            <a:r>
              <a:rPr lang="de-DE" sz="1200" dirty="0" smtClean="0"/>
              <a:t>Cooling water</a:t>
            </a:r>
          </a:p>
          <a:p>
            <a:pPr algn="ctr"/>
            <a:r>
              <a:rPr lang="de-DE" sz="1200" dirty="0" smtClean="0"/>
              <a:t>&amp; </a:t>
            </a:r>
          </a:p>
          <a:p>
            <a:pPr algn="ctr"/>
            <a:r>
              <a:rPr lang="de-DE" sz="1200" dirty="0" smtClean="0"/>
              <a:t> Cryogenics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7669646" y="968734"/>
            <a:ext cx="1413792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New refrigerator or liquefier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043351" y="4580990"/>
            <a:ext cx="1129049" cy="30777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New WPU3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34413" y="4218988"/>
            <a:ext cx="1090567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New compressor station</a:t>
            </a:r>
            <a:endParaRPr lang="en-GB" sz="1400" dirty="0"/>
          </a:p>
        </p:txBody>
      </p:sp>
      <p:sp>
        <p:nvSpPr>
          <p:cNvPr id="2" name="Rectangle 1"/>
          <p:cNvSpPr/>
          <p:nvPr/>
        </p:nvSpPr>
        <p:spPr>
          <a:xfrm>
            <a:off x="5148064" y="5733256"/>
            <a:ext cx="1008112" cy="11247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106836" y="5877272"/>
            <a:ext cx="1090567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/>
              <a:t>New compressor station</a:t>
            </a:r>
            <a:endParaRPr lang="en-GB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324980" y="4702318"/>
            <a:ext cx="781856" cy="1135064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406125" y="5086925"/>
            <a:ext cx="480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</a:rPr>
              <a:t>?</a:t>
            </a:r>
            <a:endParaRPr lang="en-GB" sz="36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6977449" y="1161535"/>
            <a:ext cx="651551" cy="247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681459" y="1408723"/>
            <a:ext cx="691979" cy="11756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GB" sz="1400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2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05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Phase 3a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20016"/>
          <a:stretch/>
        </p:blipFill>
        <p:spPr>
          <a:xfrm>
            <a:off x="160336" y="1710154"/>
            <a:ext cx="8823328" cy="441534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90600" y="1371600"/>
            <a:ext cx="16764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-76200" y="1068685"/>
            <a:ext cx="96598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 smtClean="0"/>
              <a:t>Cold by-pass for full </a:t>
            </a:r>
            <a:r>
              <a:rPr lang="fr-CH" sz="1600" dirty="0" err="1" smtClean="0"/>
              <a:t>redundancy</a:t>
            </a:r>
            <a:r>
              <a:rPr lang="fr-CH" sz="1600" dirty="0" smtClean="0"/>
              <a:t> </a:t>
            </a:r>
            <a:r>
              <a:rPr lang="fr-CH" sz="1600" dirty="0" err="1" smtClean="0"/>
              <a:t>between</a:t>
            </a:r>
            <a:r>
              <a:rPr lang="fr-CH" sz="1600" dirty="0" smtClean="0"/>
              <a:t> the </a:t>
            </a:r>
            <a:r>
              <a:rPr lang="fr-CH" sz="1600" dirty="0" err="1" smtClean="0"/>
              <a:t>heaters</a:t>
            </a:r>
            <a:r>
              <a:rPr lang="fr-CH" sz="1600" dirty="0" smtClean="0"/>
              <a:t> and </a:t>
            </a:r>
            <a:r>
              <a:rPr lang="fr-CH" sz="1600" dirty="0" err="1" smtClean="0"/>
              <a:t>WPU’s</a:t>
            </a:r>
            <a:r>
              <a:rPr lang="fr-CH" sz="1600" dirty="0" smtClean="0"/>
              <a:t> (check for use of </a:t>
            </a:r>
            <a:r>
              <a:rPr lang="fr-CH" sz="1600" dirty="0" err="1" smtClean="0"/>
              <a:t>existing</a:t>
            </a:r>
            <a:r>
              <a:rPr lang="fr-CH" sz="1600" dirty="0" smtClean="0"/>
              <a:t> interface box valves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74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Phase 3b (</a:t>
            </a:r>
            <a:r>
              <a:rPr lang="fr-CH" dirty="0" err="1" smtClean="0"/>
              <a:t>ready</a:t>
            </a:r>
            <a:r>
              <a:rPr lang="fr-CH" dirty="0" smtClean="0"/>
              <a:t> for String 3)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990600"/>
            <a:ext cx="8518782" cy="5329747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52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Upgrades and loads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32" y="1752600"/>
            <a:ext cx="9067800" cy="3253084"/>
          </a:xfrm>
          <a:prstGeom prst="rect">
            <a:avLst/>
          </a:prstGeom>
        </p:spPr>
      </p:pic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41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467600" cy="46783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Project definition</a:t>
            </a:r>
          </a:p>
          <a:p>
            <a:pPr lvl="1"/>
            <a:r>
              <a:rPr lang="en-GB" dirty="0"/>
              <a:t>Scope of work, limit of supply and interfaces</a:t>
            </a:r>
          </a:p>
          <a:p>
            <a:pPr lvl="1"/>
            <a:r>
              <a:rPr lang="en-GB" dirty="0" smtClean="0"/>
              <a:t>Requirements and assumptions</a:t>
            </a:r>
          </a:p>
          <a:p>
            <a:pPr lvl="1"/>
            <a:r>
              <a:rPr lang="fr-CH" dirty="0" smtClean="0"/>
              <a:t>Estimation of the </a:t>
            </a:r>
            <a:r>
              <a:rPr lang="fr-CH" dirty="0" err="1" smtClean="0"/>
              <a:t>cryogenic</a:t>
            </a:r>
            <a:r>
              <a:rPr lang="fr-CH" dirty="0" smtClean="0"/>
              <a:t> </a:t>
            </a:r>
            <a:r>
              <a:rPr lang="fr-CH" dirty="0" err="1" smtClean="0"/>
              <a:t>loads</a:t>
            </a:r>
            <a:r>
              <a:rPr lang="fr-CH" dirty="0" smtClean="0"/>
              <a:t> </a:t>
            </a:r>
            <a:r>
              <a:rPr lang="fr-CH" dirty="0" err="1" smtClean="0"/>
              <a:t>based</a:t>
            </a:r>
            <a:r>
              <a:rPr lang="fr-CH" dirty="0" smtClean="0"/>
              <a:t> on</a:t>
            </a:r>
          </a:p>
          <a:p>
            <a:pPr lvl="2"/>
            <a:r>
              <a:rPr lang="fr-CH" dirty="0" err="1" smtClean="0"/>
              <a:t>Users</a:t>
            </a:r>
            <a:r>
              <a:rPr lang="fr-CH" dirty="0" smtClean="0"/>
              <a:t> planning and </a:t>
            </a:r>
            <a:r>
              <a:rPr lang="fr-CH" dirty="0" err="1" smtClean="0"/>
              <a:t>theoretical</a:t>
            </a:r>
            <a:r>
              <a:rPr lang="fr-CH" dirty="0" smtClean="0"/>
              <a:t> </a:t>
            </a:r>
            <a:r>
              <a:rPr lang="fr-CH" dirty="0" err="1" smtClean="0"/>
              <a:t>loads</a:t>
            </a:r>
            <a:endParaRPr lang="fr-CH" dirty="0" smtClean="0"/>
          </a:p>
          <a:p>
            <a:pPr lvl="2"/>
            <a:r>
              <a:rPr lang="fr-CH" dirty="0" err="1" smtClean="0"/>
              <a:t>Benchmarking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measured</a:t>
            </a:r>
            <a:r>
              <a:rPr lang="fr-CH" dirty="0" smtClean="0"/>
              <a:t> data </a:t>
            </a:r>
          </a:p>
          <a:p>
            <a:pPr lvl="1"/>
            <a:endParaRPr lang="fr-CH" dirty="0" smtClean="0"/>
          </a:p>
          <a:p>
            <a:r>
              <a:rPr lang="en-GB" dirty="0" smtClean="0"/>
              <a:t>Baseline conceptual proposal</a:t>
            </a:r>
          </a:p>
          <a:p>
            <a:pPr lvl="1"/>
            <a:r>
              <a:rPr lang="en-GB" dirty="0" smtClean="0"/>
              <a:t>Phased implementation</a:t>
            </a:r>
          </a:p>
          <a:p>
            <a:pPr lvl="1"/>
            <a:r>
              <a:rPr lang="fr-CH" dirty="0" smtClean="0"/>
              <a:t>Budget and </a:t>
            </a:r>
            <a:r>
              <a:rPr lang="fr-CH" dirty="0" err="1" smtClean="0"/>
              <a:t>resources</a:t>
            </a:r>
            <a:endParaRPr lang="fr-CH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Alternative scenarios parametric study</a:t>
            </a:r>
          </a:p>
          <a:p>
            <a:endParaRPr lang="en-GB" dirty="0" smtClean="0"/>
          </a:p>
          <a:p>
            <a:r>
              <a:rPr lang="en-GB" dirty="0" smtClean="0"/>
              <a:t>Risks </a:t>
            </a:r>
            <a:r>
              <a:rPr lang="en-GB" dirty="0"/>
              <a:t>and </a:t>
            </a:r>
            <a:r>
              <a:rPr lang="en-GB" dirty="0" smtClean="0"/>
              <a:t>opportunities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13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Scope of Work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158453" y="914400"/>
            <a:ext cx="8763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				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0853" y="1089422"/>
            <a:ext cx="8833147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/>
              <a:t>Consolidation and upgrade of the SM18 cryogenic infrastructure	</a:t>
            </a:r>
            <a:r>
              <a:rPr lang="en-GB" dirty="0"/>
              <a:t>						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for the </a:t>
            </a:r>
            <a:r>
              <a:rPr lang="en-GB" sz="2000" dirty="0"/>
              <a:t>HL-LHC </a:t>
            </a:r>
            <a:r>
              <a:rPr lang="en-GB" sz="2000" dirty="0" smtClean="0"/>
              <a:t>Project and other large cryogenic capacity needs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t</a:t>
            </a:r>
            <a:r>
              <a:rPr lang="en-GB" sz="2000" dirty="0" smtClean="0"/>
              <a:t>o cover the 2015-2023 period (and beyond ?)</a:t>
            </a:r>
          </a:p>
          <a:p>
            <a:endParaRPr lang="fr-CH" dirty="0" smtClean="0"/>
          </a:p>
          <a:p>
            <a:endParaRPr lang="en-GB" dirty="0" smtClean="0"/>
          </a:p>
          <a:p>
            <a:r>
              <a:rPr lang="en-GB" sz="2000" u="sng" dirty="0" smtClean="0"/>
              <a:t>The </a:t>
            </a:r>
            <a:r>
              <a:rPr lang="en-GB" sz="2000" u="sng" dirty="0"/>
              <a:t>new infrastructure </a:t>
            </a:r>
            <a:r>
              <a:rPr lang="en-GB" sz="2000" u="sng" dirty="0" smtClean="0"/>
              <a:t>shall:</a:t>
            </a:r>
            <a:r>
              <a:rPr lang="en-GB" dirty="0"/>
              <a:t>										</a:t>
            </a:r>
          </a:p>
          <a:p>
            <a:r>
              <a:rPr lang="en-GB" dirty="0"/>
              <a:t>·       </a:t>
            </a:r>
            <a:r>
              <a:rPr lang="en-GB" sz="2000" dirty="0"/>
              <a:t>increase testing rate and parallel testing </a:t>
            </a:r>
            <a:r>
              <a:rPr lang="en-GB" sz="2000" dirty="0" smtClean="0"/>
              <a:t>capabilities </a:t>
            </a:r>
            <a:r>
              <a:rPr lang="en-GB" sz="2000" dirty="0"/>
              <a:t>	</a:t>
            </a:r>
            <a:r>
              <a:rPr lang="en-GB" sz="2000" dirty="0" smtClean="0"/>
              <a:t>			</a:t>
            </a:r>
            <a:r>
              <a:rPr lang="en-GB" sz="2000" dirty="0" smtClean="0">
                <a:solidFill>
                  <a:srgbClr val="00B050"/>
                </a:solidFill>
              </a:rPr>
              <a:t>-&gt;</a:t>
            </a:r>
            <a:r>
              <a:rPr lang="en-GB" sz="2000" dirty="0" smtClean="0"/>
              <a:t> </a:t>
            </a:r>
            <a:r>
              <a:rPr lang="en-GB" sz="2000" dirty="0"/>
              <a:t>increase </a:t>
            </a:r>
            <a:r>
              <a:rPr lang="en-GB" sz="2000" dirty="0" err="1"/>
              <a:t>LHe</a:t>
            </a:r>
            <a:r>
              <a:rPr lang="en-GB" sz="2000" dirty="0"/>
              <a:t> </a:t>
            </a:r>
            <a:r>
              <a:rPr lang="en-GB" sz="2000" dirty="0" smtClean="0"/>
              <a:t>production and 1.8 K pumping capacity </a:t>
            </a:r>
            <a:endParaRPr lang="en-GB" sz="2000" dirty="0"/>
          </a:p>
          <a:p>
            <a:r>
              <a:rPr lang="en-GB" sz="2000" dirty="0"/>
              <a:t>									</a:t>
            </a:r>
          </a:p>
          <a:p>
            <a:r>
              <a:rPr lang="en-GB" sz="2000" dirty="0"/>
              <a:t>·      increase </a:t>
            </a:r>
            <a:r>
              <a:rPr lang="en-GB" sz="2000" dirty="0" smtClean="0"/>
              <a:t>availability</a:t>
            </a:r>
          </a:p>
          <a:p>
            <a:r>
              <a:rPr lang="en-GB" sz="2000" dirty="0"/>
              <a:t>	</a:t>
            </a:r>
            <a:r>
              <a:rPr lang="en-GB" sz="2000" dirty="0">
                <a:solidFill>
                  <a:srgbClr val="00B050"/>
                </a:solidFill>
              </a:rPr>
              <a:t>-&gt;</a:t>
            </a:r>
            <a:r>
              <a:rPr lang="en-GB" sz="2000" dirty="0" smtClean="0"/>
              <a:t> implement redundancy</a:t>
            </a:r>
            <a:r>
              <a:rPr lang="en-GB" sz="2000" dirty="0"/>
              <a:t>										</a:t>
            </a:r>
          </a:p>
          <a:p>
            <a:r>
              <a:rPr lang="en-GB" sz="2000" dirty="0"/>
              <a:t>·      </a:t>
            </a:r>
            <a:r>
              <a:rPr lang="en-GB" sz="2000" dirty="0" smtClean="0"/>
              <a:t>fulfil cooling needs for IT String (3) (triplet Q, SC link and feed box)</a:t>
            </a:r>
          </a:p>
          <a:p>
            <a:r>
              <a:rPr lang="en-GB" sz="1600" dirty="0"/>
              <a:t>	</a:t>
            </a:r>
            <a:r>
              <a:rPr lang="en-GB" sz="2000" dirty="0">
                <a:solidFill>
                  <a:srgbClr val="00B050"/>
                </a:solidFill>
              </a:rPr>
              <a:t>-&gt; </a:t>
            </a:r>
            <a:r>
              <a:rPr lang="en-GB" sz="2000" dirty="0" smtClean="0"/>
              <a:t>additional and dedicated equipment</a:t>
            </a:r>
            <a:r>
              <a:rPr lang="en-GB" dirty="0"/>
              <a:t>						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05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55397"/>
              </p:ext>
            </p:extLst>
          </p:nvPr>
        </p:nvGraphicFramePr>
        <p:xfrm>
          <a:off x="781050" y="838200"/>
          <a:ext cx="3810000" cy="5613375"/>
        </p:xfrm>
        <a:graphic>
          <a:graphicData uri="http://schemas.openxmlformats.org/drawingml/2006/table">
            <a:tbl>
              <a:tblPr/>
              <a:tblGrid>
                <a:gridCol w="846667"/>
                <a:gridCol w="846667"/>
                <a:gridCol w="1058333"/>
                <a:gridCol w="1058333"/>
              </a:tblGrid>
              <a:tr h="24889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Limits of supply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323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75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 test stations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Vertical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links / IT String (3)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test stations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86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Vertical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 station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</a:tr>
              <a:tr h="22975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Cryogenics production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Helium liquefiers / refrigerators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compressor stations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purification system and balloons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L/G He and LN2 common storage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Warm and cold pumping units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Common valve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boxes and TL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CWUs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3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water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 power distribution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75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Industrial controls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Limit of supply and interfaces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10" name="Rectangle 9"/>
          <p:cNvSpPr/>
          <p:nvPr/>
        </p:nvSpPr>
        <p:spPr>
          <a:xfrm>
            <a:off x="685800" y="3505200"/>
            <a:ext cx="3962400" cy="1981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4890662"/>
              </p:ext>
            </p:extLst>
          </p:nvPr>
        </p:nvGraphicFramePr>
        <p:xfrm>
          <a:off x="4800600" y="838200"/>
          <a:ext cx="4038600" cy="5535770"/>
        </p:xfrm>
        <a:graphic>
          <a:graphicData uri="http://schemas.openxmlformats.org/drawingml/2006/table">
            <a:tbl>
              <a:tblPr/>
              <a:tblGrid>
                <a:gridCol w="897468"/>
                <a:gridCol w="897468"/>
                <a:gridCol w="1121832"/>
                <a:gridCol w="1121832"/>
              </a:tblGrid>
              <a:tr h="313573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Interfaces</a:t>
                      </a: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13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45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Magnet test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stations </a:t>
                      </a:r>
                      <a:r>
                        <a:rPr lang="en-GB" sz="16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proximit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cryogenics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9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Vertical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 links / IT String (3)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test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stations proximity cryogenics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86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Vertical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DD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Horizontal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Cryogenic </a:t>
                      </a: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test station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GReC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</a:tr>
              <a:tr h="289452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Utilities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Civil engineering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and ventilation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Electrical power distribution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Transport and handling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Integration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AE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Platform and structures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B2B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89452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Industrial controls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262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Requirements and assumptions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sp>
        <p:nvSpPr>
          <p:cNvPr id="8" name="Rectangle 7"/>
          <p:cNvSpPr/>
          <p:nvPr/>
        </p:nvSpPr>
        <p:spPr>
          <a:xfrm>
            <a:off x="76201" y="1143000"/>
            <a:ext cx="88392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b="1" u="sng" dirty="0" smtClean="0"/>
          </a:p>
          <a:p>
            <a:pPr lvl="1"/>
            <a:r>
              <a:rPr lang="en-GB" sz="2400" dirty="0" smtClean="0"/>
              <a:t>Baseline testing capability/requirement based on foreseen test plan </a:t>
            </a:r>
            <a:r>
              <a:rPr lang="en-US" sz="2400" dirty="0" smtClean="0"/>
              <a:t>(incl. other limitations)</a:t>
            </a:r>
            <a:r>
              <a:rPr lang="en-GB" sz="2400" dirty="0" smtClean="0"/>
              <a:t> and theoretical loads (Q1-2014)</a:t>
            </a:r>
            <a:endParaRPr lang="en-GB" sz="100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Magnets: 2 Vertical and 2 Horizontal magnet cold / month (2 powering)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endParaRPr lang="en-GB" sz="100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Cavities: 1 cavity test/2 weeks; 1 module test every 6 months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endParaRPr lang="en-GB" sz="100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SC link or IT String (3)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Integrated systems testing, commissioning and operation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‘demanding’ individual systems tests on dedicated facilities </a:t>
            </a:r>
          </a:p>
          <a:p>
            <a:pPr marL="1257300" lvl="2" indent="-342900">
              <a:buFont typeface="Wingdings" panose="05000000000000000000" pitchFamily="2" charset="2"/>
              <a:buChar char="§"/>
            </a:pPr>
            <a:endParaRPr lang="en-GB" sz="1000" dirty="0" smtClean="0"/>
          </a:p>
          <a:p>
            <a:pPr marL="1257300" lvl="2" indent="-342900">
              <a:buFont typeface="Wingdings" panose="05000000000000000000" pitchFamily="2" charset="2"/>
              <a:buChar char="§"/>
            </a:pPr>
            <a:r>
              <a:rPr lang="en-GB" sz="2000" dirty="0" smtClean="0"/>
              <a:t>Apply 50 % contingency for 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en-GB" sz="2000" dirty="0"/>
              <a:t>K</a:t>
            </a:r>
            <a:r>
              <a:rPr lang="en-GB" sz="2000" dirty="0" smtClean="0"/>
              <a:t>nown unknowns </a:t>
            </a:r>
          </a:p>
          <a:p>
            <a:pPr lvl="3"/>
            <a:r>
              <a:rPr lang="en-GB" sz="1600" dirty="0"/>
              <a:t>	</a:t>
            </a:r>
            <a:r>
              <a:rPr lang="en-GB" sz="1600" dirty="0" smtClean="0"/>
              <a:t>(e.g. unplanned tests, repeated tests and low performing components)</a:t>
            </a:r>
          </a:p>
          <a:p>
            <a:pPr marL="1714500" lvl="3" indent="-342900">
              <a:buFont typeface="Courier New" panose="02070309020205020404" pitchFamily="49" charset="0"/>
              <a:buChar char="o"/>
            </a:pPr>
            <a:r>
              <a:rPr lang="fr-CH" sz="2000" dirty="0" err="1" smtClean="0"/>
              <a:t>Unknown</a:t>
            </a:r>
            <a:r>
              <a:rPr lang="fr-CH" sz="2000" dirty="0" smtClean="0"/>
              <a:t> </a:t>
            </a:r>
            <a:r>
              <a:rPr lang="fr-CH" sz="2000" dirty="0" err="1" smtClean="0"/>
              <a:t>unknowns</a:t>
            </a:r>
            <a:endParaRPr lang="en-GB" sz="2000" dirty="0" smtClean="0"/>
          </a:p>
          <a:p>
            <a:pPr lvl="2"/>
            <a:endParaRPr lang="en-GB" sz="1000" dirty="0" smtClean="0"/>
          </a:p>
          <a:p>
            <a:pPr lvl="2"/>
            <a:endParaRPr lang="en-GB" sz="20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58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762000" y="4267200"/>
            <a:ext cx="2209800" cy="197802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" t="2768" r="1689" b="2531"/>
          <a:stretch/>
        </p:blipFill>
        <p:spPr bwMode="auto">
          <a:xfrm>
            <a:off x="76200" y="776287"/>
            <a:ext cx="5457825" cy="32099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Estimated loads and capacity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81000" y="2895600"/>
            <a:ext cx="3505200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48200" y="817562"/>
            <a:ext cx="4341188" cy="120032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Mini: lower consumption tests</a:t>
            </a:r>
          </a:p>
          <a:p>
            <a:r>
              <a:rPr lang="en-GB" dirty="0" smtClean="0"/>
              <a:t>Maxi: no HW limitation – all tests</a:t>
            </a:r>
          </a:p>
          <a:p>
            <a:r>
              <a:rPr lang="en-GB" dirty="0" smtClean="0"/>
              <a:t>AVG: assumptions and 1 month </a:t>
            </a:r>
            <a:r>
              <a:rPr lang="en-GB" dirty="0" err="1" smtClean="0"/>
              <a:t>avg</a:t>
            </a:r>
            <a:endParaRPr lang="en-GB" dirty="0" smtClean="0"/>
          </a:p>
          <a:p>
            <a:r>
              <a:rPr lang="en-GB" dirty="0" smtClean="0"/>
              <a:t>Recommended installed: AVG + 50 % margin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381000" y="2590800"/>
            <a:ext cx="3505200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976509" y="4405314"/>
            <a:ext cx="1628382" cy="1576142"/>
            <a:chOff x="828459" y="4468981"/>
            <a:chExt cx="1628382" cy="1576142"/>
          </a:xfrm>
        </p:grpSpPr>
        <p:cxnSp>
          <p:nvCxnSpPr>
            <p:cNvPr id="29" name="Straight Connector 28"/>
            <p:cNvCxnSpPr/>
            <p:nvPr/>
          </p:nvCxnSpPr>
          <p:spPr>
            <a:xfrm flipH="1">
              <a:off x="1692103" y="5562600"/>
              <a:ext cx="762000" cy="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692103" y="6000750"/>
              <a:ext cx="762000" cy="0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692103" y="4749284"/>
              <a:ext cx="723900" cy="0"/>
            </a:xfrm>
            <a:prstGeom prst="line">
              <a:avLst/>
            </a:prstGeom>
            <a:ln w="38100">
              <a:solidFill>
                <a:schemeClr val="tx2">
                  <a:lumMod val="20000"/>
                  <a:lumOff val="8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692103" y="5120759"/>
              <a:ext cx="723900" cy="0"/>
            </a:xfrm>
            <a:prstGeom prst="line">
              <a:avLst/>
            </a:prstGeom>
            <a:ln w="38100">
              <a:solidFill>
                <a:schemeClr val="tx2">
                  <a:lumMod val="20000"/>
                  <a:lumOff val="80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828459" y="4748410"/>
              <a:ext cx="8627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err="1" smtClean="0"/>
                <a:t>LHe</a:t>
              </a:r>
              <a:r>
                <a:rPr lang="en-GB" sz="1400" dirty="0" smtClean="0"/>
                <a:t> 4.2 K</a:t>
              </a:r>
              <a:endParaRPr lang="en-GB" sz="14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31664" y="5631734"/>
              <a:ext cx="8563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VLP 1.8 K</a:t>
              </a:r>
              <a:endParaRPr lang="en-GB" sz="14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90700" y="4468981"/>
              <a:ext cx="4963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new</a:t>
              </a:r>
              <a:endParaRPr lang="en-GB" sz="14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14202" y="4839593"/>
              <a:ext cx="7426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existing</a:t>
              </a:r>
              <a:endParaRPr lang="en-GB" sz="1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790700" y="5295506"/>
              <a:ext cx="49635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new</a:t>
              </a:r>
              <a:endParaRPr lang="en-GB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711464" y="5737346"/>
              <a:ext cx="7426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existing</a:t>
              </a:r>
              <a:endParaRPr lang="en-GB" sz="1400" dirty="0"/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" t="3155" r="2158" b="2402"/>
          <a:stretch/>
        </p:blipFill>
        <p:spPr bwMode="auto">
          <a:xfrm>
            <a:off x="3962400" y="3187699"/>
            <a:ext cx="5105400" cy="30575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Connector 19"/>
          <p:cNvCxnSpPr/>
          <p:nvPr/>
        </p:nvCxnSpPr>
        <p:spPr>
          <a:xfrm>
            <a:off x="4343400" y="4572000"/>
            <a:ext cx="3238500" cy="0"/>
          </a:xfrm>
          <a:prstGeom prst="line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343400" y="5257800"/>
            <a:ext cx="3238500" cy="0"/>
          </a:xfrm>
          <a:prstGeom prst="line">
            <a:avLst/>
          </a:prstGeom>
          <a:ln w="38100">
            <a:solidFill>
              <a:schemeClr val="tx2">
                <a:lumMod val="20000"/>
                <a:lumOff val="8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9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12396"/>
          <a:stretch/>
        </p:blipFill>
        <p:spPr>
          <a:xfrm>
            <a:off x="1" y="3478797"/>
            <a:ext cx="9135762" cy="307440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4" y="784972"/>
            <a:ext cx="9180512" cy="2693825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flipV="1">
            <a:off x="467544" y="2438400"/>
            <a:ext cx="4256856" cy="1209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724400" y="1600200"/>
            <a:ext cx="4411363" cy="2011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49772" y="1483437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6 kW Linde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59209" y="1077824"/>
            <a:ext cx="30295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6 kW Linde + new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35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g/s liquefier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65153" y="5486400"/>
            <a:ext cx="1311247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790700" y="4800600"/>
            <a:ext cx="16383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7425404" y="4094270"/>
            <a:ext cx="1728708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609445" y="-14154"/>
            <a:ext cx="7924955" cy="868362"/>
          </a:xfrm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Cryogenics loads based on users planning</a:t>
            </a:r>
            <a:br>
              <a:rPr lang="en-GB" sz="3200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GB" sz="2000" i="1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[</a:t>
            </a:r>
            <a:r>
              <a:rPr lang="en-GB" sz="2000" i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estimated theoretical loads and benchmarking]</a:t>
            </a:r>
            <a:endParaRPr lang="en-GB" sz="2000" i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67544" y="1219200"/>
            <a:ext cx="2182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65153" y="986833"/>
            <a:ext cx="9460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 smtClean="0"/>
              <a:t>Delayed</a:t>
            </a:r>
            <a:r>
              <a:rPr lang="fr-CH" sz="1100" dirty="0" smtClean="0"/>
              <a:t> </a:t>
            </a:r>
            <a:r>
              <a:rPr lang="fr-CH" sz="1100" dirty="0" err="1" smtClean="0"/>
              <a:t>start</a:t>
            </a:r>
            <a:endParaRPr lang="en-GB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467544" y="3493167"/>
            <a:ext cx="14911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smtClean="0"/>
              <a:t>Longer and </a:t>
            </a:r>
            <a:r>
              <a:rPr lang="fr-CH" sz="1100" dirty="0" err="1" smtClean="0"/>
              <a:t>delayed</a:t>
            </a:r>
            <a:r>
              <a:rPr lang="fr-CH" sz="1100" dirty="0" smtClean="0"/>
              <a:t> SD</a:t>
            </a:r>
            <a:endParaRPr lang="en-GB" sz="1100" dirty="0"/>
          </a:p>
        </p:txBody>
      </p:sp>
      <p:sp>
        <p:nvSpPr>
          <p:cNvPr id="19" name="Down Arrow 18"/>
          <p:cNvSpPr/>
          <p:nvPr/>
        </p:nvSpPr>
        <p:spPr>
          <a:xfrm>
            <a:off x="1155436" y="3802055"/>
            <a:ext cx="92046" cy="1937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Down Arrow 23"/>
          <p:cNvSpPr/>
          <p:nvPr/>
        </p:nvSpPr>
        <p:spPr>
          <a:xfrm rot="10800000">
            <a:off x="1169577" y="3324892"/>
            <a:ext cx="63764" cy="1921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Minus 26"/>
          <p:cNvSpPr/>
          <p:nvPr/>
        </p:nvSpPr>
        <p:spPr>
          <a:xfrm>
            <a:off x="760294" y="2335939"/>
            <a:ext cx="155810" cy="99886"/>
          </a:xfrm>
          <a:prstGeom prst="mathMin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838200" y="1320876"/>
            <a:ext cx="685800" cy="100839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428807" y="1102334"/>
            <a:ext cx="1209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rgbClr val="00B050"/>
                </a:solidFill>
              </a:rPr>
              <a:t>New benchmark</a:t>
            </a:r>
          </a:p>
          <a:p>
            <a:r>
              <a:rPr lang="fr-CH" sz="1200" dirty="0" smtClean="0">
                <a:solidFill>
                  <a:srgbClr val="00B050"/>
                </a:solidFill>
              </a:rPr>
              <a:t>point</a:t>
            </a:r>
            <a:endParaRPr lang="en-GB" sz="1200" dirty="0">
              <a:solidFill>
                <a:srgbClr val="00B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9445" y="4969397"/>
            <a:ext cx="8226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rgbClr val="FF0000"/>
                </a:solidFill>
              </a:rPr>
              <a:t>WPU1 &amp; WPU2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06339" y="4594407"/>
            <a:ext cx="8226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rgbClr val="FF0000"/>
                </a:solidFill>
              </a:rPr>
              <a:t>WPU1 + WPU2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848600" y="3842400"/>
            <a:ext cx="11608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rgbClr val="FF0000"/>
                </a:solidFill>
              </a:rPr>
              <a:t>WPU1 + WPU2 + WPU3</a:t>
            </a:r>
            <a:endParaRPr lang="en-GB" sz="800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>
          <a:xfrm>
            <a:off x="5638800" y="4797410"/>
            <a:ext cx="16383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050969" y="4601269"/>
            <a:ext cx="82266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rgbClr val="FF0000"/>
                </a:solidFill>
              </a:rPr>
              <a:t>WPU1 + WPU2</a:t>
            </a:r>
            <a:endParaRPr lang="en-GB" sz="800" dirty="0">
              <a:solidFill>
                <a:srgbClr val="FF0000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3505200" y="4094271"/>
            <a:ext cx="2003942" cy="1244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926723" y="3885228"/>
            <a:ext cx="116089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800" dirty="0" smtClean="0">
                <a:solidFill>
                  <a:srgbClr val="FF0000"/>
                </a:solidFill>
              </a:rPr>
              <a:t>WPU1 + WPU2 + WPU3</a:t>
            </a:r>
            <a:endParaRPr lang="en-GB" sz="800" dirty="0">
              <a:solidFill>
                <a:srgbClr val="FF0000"/>
              </a:solidFill>
            </a:endParaRPr>
          </a:p>
        </p:txBody>
      </p:sp>
      <p:sp>
        <p:nvSpPr>
          <p:cNvPr id="45" name="Minus 44"/>
          <p:cNvSpPr/>
          <p:nvPr/>
        </p:nvSpPr>
        <p:spPr>
          <a:xfrm>
            <a:off x="760294" y="5640306"/>
            <a:ext cx="155810" cy="99886"/>
          </a:xfrm>
          <a:prstGeom prst="mathMin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4731883" y="2429497"/>
            <a:ext cx="4256856" cy="12091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449318" y="4797410"/>
            <a:ext cx="5686445" cy="3190"/>
          </a:xfrm>
          <a:prstGeom prst="line">
            <a:avLst/>
          </a:prstGeom>
          <a:ln w="127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4752639" y="2223697"/>
            <a:ext cx="4256856" cy="12091"/>
          </a:xfrm>
          <a:prstGeom prst="line">
            <a:avLst/>
          </a:prstGeom>
          <a:ln w="127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86291" y="1844761"/>
            <a:ext cx="2276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6 kW Linde + new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10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g/s liquefier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13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391400" cy="838200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Baseline conceptual proposal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613" y="753520"/>
            <a:ext cx="7557188" cy="5602830"/>
          </a:xfrm>
          <a:prstGeom prst="rect">
            <a:avLst/>
          </a:prstGeom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dirty="0" smtClean="0"/>
              <a:t>L. Serio – TE/CRG</a:t>
            </a:r>
            <a:endParaRPr lang="en-US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667000" cy="365125"/>
          </a:xfrm>
        </p:spPr>
        <p:txBody>
          <a:bodyPr/>
          <a:lstStyle/>
          <a:p>
            <a:r>
              <a:rPr lang="en-US" dirty="0" smtClean="0"/>
              <a:t>20150619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600" y="4495800"/>
            <a:ext cx="1066800" cy="4572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90600" y="854075"/>
            <a:ext cx="762000" cy="6699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573163" y="1511643"/>
            <a:ext cx="1053413" cy="344135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610100" y="1146518"/>
            <a:ext cx="1638300" cy="6822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248400" y="1380996"/>
            <a:ext cx="198739" cy="281000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189339" y="2116073"/>
            <a:ext cx="715661" cy="9763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143252" y="3770027"/>
            <a:ext cx="762000" cy="6699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78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15665</TotalTime>
  <Words>1303</Words>
  <Application>Microsoft Office PowerPoint</Application>
  <PresentationFormat>On-screen Show (4:3)</PresentationFormat>
  <Paragraphs>461</Paragraphs>
  <Slides>26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Courier New</vt:lpstr>
      <vt:lpstr>Wingdings</vt:lpstr>
      <vt:lpstr>Office Theme</vt:lpstr>
      <vt:lpstr>PowerPoint Presentation</vt:lpstr>
      <vt:lpstr>SM18 cryogenics infrastructure upgrade</vt:lpstr>
      <vt:lpstr>Outline</vt:lpstr>
      <vt:lpstr>Scope of Work</vt:lpstr>
      <vt:lpstr>Limit of supply and interfaces</vt:lpstr>
      <vt:lpstr>Requirements and assumptions</vt:lpstr>
      <vt:lpstr>Estimated loads and capacity</vt:lpstr>
      <vt:lpstr>Cryogenics loads based on users planning [estimated theoretical loads and benchmarking]</vt:lpstr>
      <vt:lpstr>Baseline conceptual proposal</vt:lpstr>
      <vt:lpstr>Proposed implementation plan</vt:lpstr>
      <vt:lpstr>Budget and resources</vt:lpstr>
      <vt:lpstr>Alternative scenarios parametric study</vt:lpstr>
      <vt:lpstr>Risks and opportunities</vt:lpstr>
      <vt:lpstr>References</vt:lpstr>
      <vt:lpstr>PowerPoint Presentation</vt:lpstr>
      <vt:lpstr>boundaries</vt:lpstr>
      <vt:lpstr>PowerPoint Presentation</vt:lpstr>
      <vt:lpstr>PowerPoint Presentation</vt:lpstr>
      <vt:lpstr>WBS</vt:lpstr>
      <vt:lpstr>Review of client baseline testing program and consumptions </vt:lpstr>
      <vt:lpstr>Benchmark on 2014 tests: 4.5 K</vt:lpstr>
      <vt:lpstr>Benchmark on 2014 tests: 1.8 K</vt:lpstr>
      <vt:lpstr>PowerPoint Presentation</vt:lpstr>
      <vt:lpstr>Phase 3a</vt:lpstr>
      <vt:lpstr>Phase 3b (ready for String 3)</vt:lpstr>
      <vt:lpstr>Upgrades and loads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CRG: Status of activities</dc:title>
  <dc:creator>Luigi.Serio@cern.ch</dc:creator>
  <cp:lastModifiedBy>Volker Mertens</cp:lastModifiedBy>
  <cp:revision>1023</cp:revision>
  <cp:lastPrinted>2015-06-18T13:56:13Z</cp:lastPrinted>
  <dcterms:created xsi:type="dcterms:W3CDTF">2010-09-17T19:02:43Z</dcterms:created>
  <dcterms:modified xsi:type="dcterms:W3CDTF">2015-06-23T08:30:56Z</dcterms:modified>
</cp:coreProperties>
</file>