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382" r:id="rId3"/>
    <p:sldId id="383" r:id="rId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9738F"/>
    <a:srgbClr val="FF99FF"/>
    <a:srgbClr val="5E5F51"/>
    <a:srgbClr val="E7E7E7"/>
    <a:srgbClr val="D0D8E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23" autoAdjust="0"/>
    <p:restoredTop sz="87862" autoAdjust="0"/>
  </p:normalViewPr>
  <p:slideViewPr>
    <p:cSldViewPr>
      <p:cViewPr varScale="1">
        <p:scale>
          <a:sx n="121" d="100"/>
          <a:sy n="121" d="100"/>
        </p:scale>
        <p:origin x="114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B2C00-6566-4FFC-8CE3-53A3D5548807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E466B-9CA7-4AE2-89F7-34F8F8684D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8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0177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Estimates</a:t>
            </a:r>
            <a:r>
              <a:rPr lang="de-DE" baseline="0" dirty="0" smtClean="0"/>
              <a:t> MB + 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529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234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81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88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262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3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7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44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8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19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961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1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8FDFF-4DDC-4D84-953C-D5CCF8CA1F5A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CA664-8000-4576-B34C-A4F040D64F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9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88840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 dirty="0" smtClean="0"/>
              <a:t>SM18-UPG orientation</a:t>
            </a:r>
            <a:endParaRPr lang="de-DE" sz="2400" b="1" dirty="0" smtClean="0"/>
          </a:p>
          <a:p>
            <a:pPr algn="ctr"/>
            <a:r>
              <a:rPr lang="de-DE" sz="2400" b="1" dirty="0"/>
              <a:t>– </a:t>
            </a:r>
            <a:r>
              <a:rPr lang="de-DE" sz="2400" b="1" dirty="0" smtClean="0"/>
              <a:t>Wrap-up (scenarios) –</a:t>
            </a:r>
          </a:p>
          <a:p>
            <a:pPr marL="342900" indent="-342900" algn="ctr">
              <a:buFontTx/>
              <a:buChar char="-"/>
            </a:pPr>
            <a:endParaRPr lang="de-DE" sz="2400" b="1" dirty="0" smtClean="0"/>
          </a:p>
          <a:p>
            <a:pPr algn="ctr"/>
            <a:r>
              <a:rPr lang="de-DE" sz="2400" b="1" dirty="0" smtClean="0"/>
              <a:t>22.6.2015</a:t>
            </a:r>
            <a:endParaRPr lang="de-DE" sz="2400" b="1" dirty="0"/>
          </a:p>
          <a:p>
            <a:pPr algn="ctr"/>
            <a:endParaRPr lang="de-DE" sz="2400" dirty="0" smtClean="0"/>
          </a:p>
          <a:p>
            <a:pPr algn="ctr"/>
            <a:r>
              <a:rPr lang="de-DE" sz="2400" dirty="0" smtClean="0"/>
              <a:t>V</a:t>
            </a:r>
            <a:r>
              <a:rPr lang="de-DE" sz="2400" dirty="0"/>
              <a:t>. </a:t>
            </a:r>
            <a:r>
              <a:rPr lang="de-DE" sz="2400" dirty="0" smtClean="0"/>
              <a:t>Mertens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2823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3165512" y="661764"/>
            <a:ext cx="1107601" cy="96194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1978" y="639916"/>
            <a:ext cx="1107601" cy="96194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768655" y="3187139"/>
            <a:ext cx="1107601" cy="96194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3203848" y="2662131"/>
            <a:ext cx="1872208" cy="1944216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SM18-UPG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06194" y="2632939"/>
            <a:ext cx="1800201" cy="1756731"/>
          </a:xfrm>
          <a:prstGeom prst="ellipse">
            <a:avLst/>
          </a:prstGeom>
          <a:noFill/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HL-LHC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10.0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93525" y="542650"/>
            <a:ext cx="2094484" cy="203183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MTP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13.0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819836" y="1820114"/>
            <a:ext cx="764342" cy="712892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HI-ENE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0.5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06649" y="4570234"/>
            <a:ext cx="980318" cy="902426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SC </a:t>
            </a:r>
            <a:r>
              <a:rPr lang="de-DE" sz="1200" dirty="0" smtClean="0">
                <a:solidFill>
                  <a:schemeClr val="tx1"/>
                </a:solidFill>
              </a:rPr>
              <a:t>magnet R&amp;D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1.1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838823" y="5882337"/>
            <a:ext cx="1002719" cy="93103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SC RF R&amp;D</a:t>
            </a: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X.X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>
            <a:stCxn id="5" idx="6"/>
            <a:endCxn id="4" idx="2"/>
          </p:cNvCxnSpPr>
          <p:nvPr/>
        </p:nvCxnSpPr>
        <p:spPr>
          <a:xfrm>
            <a:off x="2006395" y="3511305"/>
            <a:ext cx="1197453" cy="122934"/>
          </a:xfrm>
          <a:prstGeom prst="line">
            <a:avLst/>
          </a:prstGeom>
          <a:ln w="25400">
            <a:solidFill>
              <a:srgbClr val="00B05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48094" y="2089842"/>
            <a:ext cx="1341492" cy="960786"/>
          </a:xfrm>
          <a:prstGeom prst="line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683265" y="4003698"/>
            <a:ext cx="1595718" cy="830366"/>
          </a:xfrm>
          <a:prstGeom prst="line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0" idx="7"/>
          </p:cNvCxnSpPr>
          <p:nvPr/>
        </p:nvCxnSpPr>
        <p:spPr>
          <a:xfrm flipV="1">
            <a:off x="1577819" y="4219432"/>
            <a:ext cx="1773172" cy="1444611"/>
          </a:xfrm>
          <a:prstGeom prst="line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0" idx="7"/>
          </p:cNvCxnSpPr>
          <p:nvPr/>
        </p:nvCxnSpPr>
        <p:spPr>
          <a:xfrm flipV="1">
            <a:off x="2694697" y="4447149"/>
            <a:ext cx="941630" cy="1571536"/>
          </a:xfrm>
          <a:prstGeom prst="line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5796136" y="508839"/>
            <a:ext cx="1512168" cy="1480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Cluster D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</a:rPr>
              <a:t>5.6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/>
          <p:cNvCxnSpPr>
            <a:stCxn id="4" idx="7"/>
          </p:cNvCxnSpPr>
          <p:nvPr/>
        </p:nvCxnSpPr>
        <p:spPr>
          <a:xfrm flipV="1">
            <a:off x="4801877" y="1772817"/>
            <a:ext cx="1282291" cy="1174038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6552219" y="2259914"/>
            <a:ext cx="1764197" cy="104049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Cluster Y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(cold conn.)</a:t>
            </a:r>
          </a:p>
          <a:p>
            <a:pPr algn="ctr"/>
            <a:r>
              <a:rPr lang="de-DE" sz="1400" dirty="0" smtClean="0">
                <a:solidFill>
                  <a:schemeClr val="bg1">
                    <a:lumMod val="50000"/>
                  </a:schemeClr>
                </a:solidFill>
              </a:rPr>
              <a:t>2.0 ?</a:t>
            </a:r>
            <a:endParaRPr lang="en-GB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SM18-UPG funding and expenses (in MCHF)</a:t>
            </a:r>
          </a:p>
        </p:txBody>
      </p:sp>
      <p:sp>
        <p:nvSpPr>
          <p:cNvPr id="49" name="Oval 48"/>
          <p:cNvSpPr/>
          <p:nvPr/>
        </p:nvSpPr>
        <p:spPr>
          <a:xfrm>
            <a:off x="6444209" y="2132856"/>
            <a:ext cx="2504220" cy="1279435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228349" y="251855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w</a:t>
            </a:r>
            <a:r>
              <a:rPr lang="de-DE" sz="1400" dirty="0" smtClean="0"/>
              <a:t>arm</a:t>
            </a:r>
          </a:p>
          <a:p>
            <a:pPr algn="ctr"/>
            <a:r>
              <a:rPr lang="de-DE" sz="1400" dirty="0" smtClean="0"/>
              <a:t>3.3 ?</a:t>
            </a:r>
            <a:endParaRPr lang="en-GB" sz="1400" dirty="0"/>
          </a:p>
        </p:txBody>
      </p:sp>
      <p:sp>
        <p:nvSpPr>
          <p:cNvPr id="51" name="Oval 50"/>
          <p:cNvSpPr/>
          <p:nvPr/>
        </p:nvSpPr>
        <p:spPr>
          <a:xfrm>
            <a:off x="4355976" y="661996"/>
            <a:ext cx="1259606" cy="9619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Cluster G (excl. HFM)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2.5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7474519" y="1012440"/>
            <a:ext cx="1561977" cy="9764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 H benches for </a:t>
            </a:r>
            <a:r>
              <a:rPr lang="de-DE" sz="1400" dirty="0" smtClean="0">
                <a:solidFill>
                  <a:schemeClr val="tx1"/>
                </a:solidFill>
              </a:rPr>
              <a:t>20/18 </a:t>
            </a:r>
            <a:r>
              <a:rPr lang="de-DE" sz="1400" dirty="0" smtClean="0">
                <a:solidFill>
                  <a:schemeClr val="tx1"/>
                </a:solidFill>
              </a:rPr>
              <a:t>kA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2  </a:t>
            </a:r>
            <a:r>
              <a:rPr lang="de-DE" sz="1400" dirty="0" smtClean="0">
                <a:solidFill>
                  <a:schemeClr val="tx1"/>
                </a:solidFill>
              </a:rPr>
              <a:t>?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6783901" y="4052307"/>
            <a:ext cx="2232247" cy="16461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CRG infrastructure</a:t>
            </a:r>
          </a:p>
          <a:p>
            <a:pPr algn="ctr"/>
            <a:r>
              <a:rPr lang="de-DE" sz="1400" dirty="0" smtClean="0">
                <a:solidFill>
                  <a:srgbClr val="FF0000"/>
                </a:solidFill>
              </a:rPr>
              <a:t>12.7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3670025" y="4875199"/>
            <a:ext cx="1245101" cy="89689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Building + general services</a:t>
            </a:r>
          </a:p>
        </p:txBody>
      </p:sp>
      <p:sp>
        <p:nvSpPr>
          <p:cNvPr id="56" name="Oval 55"/>
          <p:cNvSpPr/>
          <p:nvPr/>
        </p:nvSpPr>
        <p:spPr>
          <a:xfrm>
            <a:off x="4283968" y="5945641"/>
            <a:ext cx="1273499" cy="80442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Electricity</a:t>
            </a:r>
          </a:p>
          <a:p>
            <a:pPr algn="ctr"/>
            <a:r>
              <a:rPr lang="de-DE" sz="1400" dirty="0" smtClean="0">
                <a:solidFill>
                  <a:srgbClr val="FF0000"/>
                </a:solidFill>
              </a:rPr>
              <a:t>1.0 ?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5788579" y="5949280"/>
            <a:ext cx="1035650" cy="80442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Crane</a:t>
            </a:r>
          </a:p>
          <a:p>
            <a:pPr algn="ctr"/>
            <a:r>
              <a:rPr lang="de-DE" sz="1400" smtClean="0">
                <a:solidFill>
                  <a:schemeClr val="tx1"/>
                </a:solidFill>
              </a:rPr>
              <a:t>0.1</a:t>
            </a:r>
            <a:endParaRPr lang="de-DE" sz="1400" dirty="0" smtClean="0">
              <a:solidFill>
                <a:schemeClr val="tx1"/>
              </a:solidFill>
            </a:endParaRP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(0.25)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9" name="Oval 58"/>
          <p:cNvSpPr/>
          <p:nvPr/>
        </p:nvSpPr>
        <p:spPr>
          <a:xfrm>
            <a:off x="7044052" y="5936939"/>
            <a:ext cx="960551" cy="80442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Safety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X.X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8170453" y="5920294"/>
            <a:ext cx="800661" cy="783607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Misc.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X.X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1" name="Oval 60"/>
          <p:cNvSpPr/>
          <p:nvPr/>
        </p:nvSpPr>
        <p:spPr>
          <a:xfrm>
            <a:off x="5609122" y="3098874"/>
            <a:ext cx="1319924" cy="11350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SC link / String3</a:t>
            </a:r>
          </a:p>
          <a:p>
            <a:pPr algn="ctr"/>
            <a:r>
              <a:rPr lang="de-DE" sz="1400" dirty="0" smtClean="0">
                <a:solidFill>
                  <a:srgbClr val="FF0000"/>
                </a:solidFill>
              </a:rPr>
              <a:t>3.8 ?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4482219" y="1595354"/>
            <a:ext cx="521829" cy="1113566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4930490" y="1700808"/>
            <a:ext cx="2665846" cy="1408448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endCxn id="46" idx="2"/>
          </p:cNvCxnSpPr>
          <p:nvPr/>
        </p:nvCxnSpPr>
        <p:spPr>
          <a:xfrm flipV="1">
            <a:off x="5004048" y="2780161"/>
            <a:ext cx="1548171" cy="576832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4985779" y="4088346"/>
            <a:ext cx="1838450" cy="573891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496530" y="5736367"/>
            <a:ext cx="139687" cy="26885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56" idx="6"/>
          </p:cNvCxnSpPr>
          <p:nvPr/>
        </p:nvCxnSpPr>
        <p:spPr>
          <a:xfrm>
            <a:off x="5557467" y="6347856"/>
            <a:ext cx="227565" cy="509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58" idx="6"/>
            <a:endCxn id="59" idx="2"/>
          </p:cNvCxnSpPr>
          <p:nvPr/>
        </p:nvCxnSpPr>
        <p:spPr>
          <a:xfrm flipV="1">
            <a:off x="6824229" y="6339154"/>
            <a:ext cx="219823" cy="12341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59" idx="6"/>
            <a:endCxn id="60" idx="2"/>
          </p:cNvCxnSpPr>
          <p:nvPr/>
        </p:nvCxnSpPr>
        <p:spPr>
          <a:xfrm flipV="1">
            <a:off x="8004603" y="6312098"/>
            <a:ext cx="165850" cy="27056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3203848" y="661997"/>
            <a:ext cx="1085992" cy="103881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HFM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X.X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110" name="Straight Connector 109"/>
          <p:cNvCxnSpPr>
            <a:endCxn id="108" idx="4"/>
          </p:cNvCxnSpPr>
          <p:nvPr/>
        </p:nvCxnSpPr>
        <p:spPr>
          <a:xfrm flipH="1" flipV="1">
            <a:off x="3746844" y="1700808"/>
            <a:ext cx="199844" cy="1008112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9606714" y="6005223"/>
            <a:ext cx="145178" cy="126216"/>
          </a:xfrm>
          <a:prstGeom prst="line">
            <a:avLst/>
          </a:prstGeom>
          <a:ln w="25400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" idx="6"/>
            <a:endCxn id="61" idx="2"/>
          </p:cNvCxnSpPr>
          <p:nvPr/>
        </p:nvCxnSpPr>
        <p:spPr>
          <a:xfrm>
            <a:off x="5076056" y="3634239"/>
            <a:ext cx="533066" cy="32160"/>
          </a:xfrm>
          <a:prstGeom prst="line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737272" y="5128170"/>
            <a:ext cx="931324" cy="77299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920560" y="1281568"/>
            <a:ext cx="674341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HL-LHC</a:t>
            </a:r>
            <a:endParaRPr lang="en-GB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5379760" y="3847882"/>
            <a:ext cx="674341" cy="27699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HL-LHC</a:t>
            </a:r>
            <a:endParaRPr lang="en-GB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4801878" y="489206"/>
            <a:ext cx="953508" cy="27699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~completed</a:t>
            </a:r>
            <a:endParaRPr lang="en-GB" sz="1200" dirty="0"/>
          </a:p>
        </p:txBody>
      </p:sp>
      <p:sp>
        <p:nvSpPr>
          <p:cNvPr id="67" name="Oval 66"/>
          <p:cNvSpPr/>
          <p:nvPr/>
        </p:nvSpPr>
        <p:spPr>
          <a:xfrm>
            <a:off x="5628561" y="5088961"/>
            <a:ext cx="1300485" cy="80442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Primary water</a:t>
            </a:r>
          </a:p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4.6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4915126" y="5397190"/>
            <a:ext cx="756123" cy="7298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239322" y="4599837"/>
            <a:ext cx="50518" cy="275543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/>
          <p:cNvSpPr/>
          <p:nvPr/>
        </p:nvSpPr>
        <p:spPr>
          <a:xfrm>
            <a:off x="2985558" y="5904020"/>
            <a:ext cx="1211447" cy="69333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>
                <a:solidFill>
                  <a:schemeClr val="tx1"/>
                </a:solidFill>
              </a:rPr>
              <a:t>Buildings</a:t>
            </a:r>
            <a:endParaRPr lang="de-DE" sz="1400" dirty="0" smtClean="0">
              <a:solidFill>
                <a:schemeClr val="tx1"/>
              </a:solidFill>
            </a:endParaRPr>
          </a:p>
          <a:p>
            <a:pPr algn="ctr"/>
            <a:r>
              <a:rPr lang="de-DE" sz="1400" dirty="0" smtClean="0">
                <a:solidFill>
                  <a:srgbClr val="FF0000"/>
                </a:solidFill>
              </a:rPr>
              <a:t>1.0 ?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77" name="Straight Connector 76"/>
          <p:cNvCxnSpPr>
            <a:stCxn id="54" idx="3"/>
          </p:cNvCxnSpPr>
          <p:nvPr/>
        </p:nvCxnSpPr>
        <p:spPr>
          <a:xfrm flipH="1">
            <a:off x="3735919" y="5640743"/>
            <a:ext cx="116447" cy="263277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4924599" y="4426326"/>
            <a:ext cx="1278799" cy="65762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</a:rPr>
              <a:t>Controls/network</a:t>
            </a:r>
          </a:p>
          <a:p>
            <a:pPr algn="ctr"/>
            <a:r>
              <a:rPr lang="de-DE" sz="1400" dirty="0" smtClean="0">
                <a:solidFill>
                  <a:srgbClr val="FF0000"/>
                </a:solidFill>
              </a:rPr>
              <a:t>0.2 ?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4788956" y="4904326"/>
            <a:ext cx="196822" cy="154030"/>
          </a:xfrm>
          <a:prstGeom prst="line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264455" y="5487615"/>
            <a:ext cx="674341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EN-CV consol.</a:t>
            </a:r>
            <a:endParaRPr lang="en-GB" sz="1200" dirty="0"/>
          </a:p>
        </p:txBody>
      </p:sp>
      <p:sp>
        <p:nvSpPr>
          <p:cNvPr id="80" name="Oval 79"/>
          <p:cNvSpPr/>
          <p:nvPr/>
        </p:nvSpPr>
        <p:spPr>
          <a:xfrm>
            <a:off x="963235" y="5558474"/>
            <a:ext cx="720030" cy="720867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FCC</a:t>
            </a:r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1.0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75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76" grpId="0" animBg="1"/>
      <p:bldP spid="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0" y="0"/>
            <a:ext cx="9144000" cy="466725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US" sz="44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r>
              <a:rPr lang="en-US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Various scenarios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66725"/>
            <a:ext cx="91440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de-DE" dirty="0" smtClean="0">
                <a:solidFill>
                  <a:srgbClr val="0070C0"/>
                </a:solidFill>
              </a:rPr>
              <a:t>Starting from the budget assumptions (what is IN/NOT IN) on the previous slide ...(25.6 MCHF).</a:t>
            </a:r>
          </a:p>
          <a:p>
            <a:pPr lvl="0" algn="just"/>
            <a:r>
              <a:rPr lang="de-DE" dirty="0" smtClean="0"/>
              <a:t>Technical solution for H benches to be defined and re-costed. 	         </a:t>
            </a:r>
            <a:r>
              <a:rPr lang="de-DE" i="1" dirty="0" smtClean="0"/>
              <a:t>All figures preliminary.</a:t>
            </a:r>
          </a:p>
          <a:p>
            <a:pPr algn="just"/>
            <a:r>
              <a:rPr lang="de-DE" dirty="0"/>
              <a:t>If </a:t>
            </a:r>
            <a:r>
              <a:rPr lang="de-DE" dirty="0" smtClean="0"/>
              <a:t>String </a:t>
            </a:r>
            <a:r>
              <a:rPr lang="de-DE" dirty="0"/>
              <a:t>= YES + </a:t>
            </a:r>
            <a:r>
              <a:rPr lang="de-DE" dirty="0" smtClean="0"/>
              <a:t>to be fully </a:t>
            </a:r>
            <a:r>
              <a:rPr lang="de-DE" dirty="0"/>
              <a:t>operated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scenarios A, B, C. 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smtClean="0"/>
              <a:t>If </a:t>
            </a:r>
            <a:r>
              <a:rPr lang="de-DE" dirty="0" smtClean="0"/>
              <a:t>String </a:t>
            </a:r>
            <a:r>
              <a:rPr lang="de-DE" dirty="0" smtClean="0"/>
              <a:t>= NO </a:t>
            </a:r>
            <a:r>
              <a:rPr lang="de-DE" dirty="0" smtClean="0">
                <a:sym typeface="Wingdings" panose="05000000000000000000" pitchFamily="2" charset="2"/>
              </a:rPr>
              <a:t> scenario D.</a:t>
            </a:r>
            <a:endParaRPr lang="de-DE" dirty="0" smtClean="0"/>
          </a:p>
          <a:p>
            <a:pPr lvl="0" algn="just"/>
            <a:endParaRPr lang="de-DE" dirty="0">
              <a:sym typeface="Wingdings" panose="05000000000000000000" pitchFamily="2" charset="2"/>
            </a:endParaRPr>
          </a:p>
          <a:p>
            <a:pPr lvl="0" algn="just"/>
            <a:r>
              <a:rPr lang="de-DE" dirty="0"/>
              <a:t>	</a:t>
            </a:r>
            <a:r>
              <a:rPr lang="de-DE" dirty="0" smtClean="0"/>
              <a:t>Nominal cryogenics upgrade (35 g/s, #6), launch now, becoming fully ready in 2019.</a:t>
            </a:r>
          </a:p>
          <a:p>
            <a:pPr lvl="0" algn="just"/>
            <a:r>
              <a:rPr lang="de-DE" dirty="0"/>
              <a:t>	</a:t>
            </a:r>
            <a:r>
              <a:rPr lang="de-DE" dirty="0" smtClean="0"/>
              <a:t>Test programme can be carried out as foreseen (with 50 % margin + redundancy).</a:t>
            </a:r>
          </a:p>
          <a:p>
            <a:pPr lvl="0" algn="just"/>
            <a:r>
              <a:rPr lang="de-DE" dirty="0"/>
              <a:t>	</a:t>
            </a:r>
            <a:r>
              <a:rPr lang="de-DE" dirty="0" smtClean="0"/>
              <a:t>Total cost: 12.7 + 1.7 + 5.6 + (3 ... 8)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23 – 28 MCHF.</a:t>
            </a:r>
          </a:p>
          <a:p>
            <a:pPr lvl="0" algn="just"/>
            <a:endParaRPr lang="de-DE" sz="1100" dirty="0"/>
          </a:p>
          <a:p>
            <a:pPr algn="just"/>
            <a:r>
              <a:rPr lang="de-DE" dirty="0" smtClean="0"/>
              <a:t>	</a:t>
            </a:r>
            <a:r>
              <a:rPr lang="de-DE" dirty="0"/>
              <a:t>Reduced cryogenics upgrade </a:t>
            </a:r>
            <a:r>
              <a:rPr lang="de-DE" dirty="0" smtClean="0"/>
              <a:t>(25 g/s, #5), </a:t>
            </a:r>
            <a:r>
              <a:rPr lang="de-DE" dirty="0"/>
              <a:t>launch now, becoming fully ready in 2019.</a:t>
            </a:r>
          </a:p>
          <a:p>
            <a:pPr algn="just"/>
            <a:r>
              <a:rPr lang="de-DE" dirty="0" smtClean="0"/>
              <a:t>	Test </a:t>
            </a:r>
            <a:r>
              <a:rPr lang="de-DE" dirty="0"/>
              <a:t>programme can </a:t>
            </a:r>
            <a:r>
              <a:rPr lang="de-DE" dirty="0" smtClean="0"/>
              <a:t>almost be </a:t>
            </a:r>
            <a:r>
              <a:rPr lang="de-DE" dirty="0"/>
              <a:t>carried out as </a:t>
            </a:r>
            <a:r>
              <a:rPr lang="de-DE" dirty="0" smtClean="0"/>
              <a:t>foreseen (35 </a:t>
            </a:r>
            <a:r>
              <a:rPr lang="de-DE" dirty="0"/>
              <a:t>% </a:t>
            </a:r>
            <a:r>
              <a:rPr lang="de-DE" dirty="0" smtClean="0"/>
              <a:t>margin + redundancy).</a:t>
            </a:r>
            <a:endParaRPr lang="de-DE" dirty="0"/>
          </a:p>
          <a:p>
            <a:pPr algn="just"/>
            <a:r>
              <a:rPr lang="de-DE" dirty="0" smtClean="0"/>
              <a:t>	Total cost</a:t>
            </a:r>
            <a:r>
              <a:rPr lang="de-DE" dirty="0"/>
              <a:t>: </a:t>
            </a:r>
            <a:r>
              <a:rPr lang="de-DE" dirty="0" smtClean="0"/>
              <a:t>11.7 + 1.7 + 5.6 </a:t>
            </a:r>
            <a:r>
              <a:rPr lang="de-DE" dirty="0"/>
              <a:t>+ (3 ... </a:t>
            </a:r>
            <a:r>
              <a:rPr lang="de-DE" dirty="0" smtClean="0"/>
              <a:t>8)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22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27 MCHF.</a:t>
            </a:r>
            <a:endParaRPr lang="de-DE" dirty="0"/>
          </a:p>
          <a:p>
            <a:pPr lvl="0" algn="just"/>
            <a:endParaRPr lang="de-DE" sz="1100" dirty="0" smtClean="0"/>
          </a:p>
          <a:p>
            <a:pPr algn="just"/>
            <a:r>
              <a:rPr lang="de-DE" dirty="0" smtClean="0"/>
              <a:t>	Much reduced cryo upgrade </a:t>
            </a:r>
            <a:r>
              <a:rPr lang="de-DE" dirty="0"/>
              <a:t>(</a:t>
            </a:r>
            <a:r>
              <a:rPr lang="de-DE" dirty="0" smtClean="0"/>
              <a:t>10 g/s, #4), </a:t>
            </a:r>
            <a:r>
              <a:rPr lang="de-DE" dirty="0"/>
              <a:t>launch now, becoming fully ready in 2019.</a:t>
            </a:r>
          </a:p>
          <a:p>
            <a:pPr algn="just"/>
            <a:r>
              <a:rPr lang="de-DE" dirty="0"/>
              <a:t>	</a:t>
            </a:r>
            <a:r>
              <a:rPr lang="de-DE" dirty="0" smtClean="0"/>
              <a:t>Test </a:t>
            </a:r>
            <a:r>
              <a:rPr lang="de-DE" dirty="0"/>
              <a:t>programme </a:t>
            </a:r>
            <a:r>
              <a:rPr lang="de-DE" dirty="0" smtClean="0"/>
              <a:t>at risk; </a:t>
            </a:r>
            <a:r>
              <a:rPr lang="de-DE" dirty="0"/>
              <a:t>delay to be </a:t>
            </a:r>
            <a:r>
              <a:rPr lang="de-DE" dirty="0" smtClean="0"/>
              <a:t>anticipated </a:t>
            </a:r>
            <a:r>
              <a:rPr lang="de-DE" dirty="0"/>
              <a:t>(</a:t>
            </a:r>
            <a:r>
              <a:rPr lang="de-DE" dirty="0" smtClean="0"/>
              <a:t>15 </a:t>
            </a:r>
            <a:r>
              <a:rPr lang="de-DE" dirty="0"/>
              <a:t>% </a:t>
            </a:r>
            <a:r>
              <a:rPr lang="de-DE" dirty="0" smtClean="0"/>
              <a:t>margin + no redundancy </a:t>
            </a:r>
            <a:r>
              <a:rPr lang="de-DE" dirty="0" smtClean="0"/>
              <a:t>after </a:t>
            </a:r>
            <a:r>
              <a:rPr lang="de-DE" dirty="0" smtClean="0"/>
              <a:t>	String; reduced testing during </a:t>
            </a:r>
            <a:r>
              <a:rPr lang="de-DE" dirty="0" smtClean="0"/>
              <a:t>String </a:t>
            </a:r>
            <a:r>
              <a:rPr lang="de-DE" dirty="0" smtClean="0"/>
              <a:t>(„margin“ &lt; 0).</a:t>
            </a:r>
            <a:endParaRPr lang="de-DE" dirty="0"/>
          </a:p>
          <a:p>
            <a:pPr algn="just"/>
            <a:r>
              <a:rPr lang="de-DE" dirty="0"/>
              <a:t>	</a:t>
            </a:r>
            <a:r>
              <a:rPr lang="de-DE" dirty="0" smtClean="0"/>
              <a:t>Total cost</a:t>
            </a:r>
            <a:r>
              <a:rPr lang="de-DE" dirty="0"/>
              <a:t>: </a:t>
            </a:r>
            <a:r>
              <a:rPr lang="de-DE" dirty="0" smtClean="0"/>
              <a:t>5.7 </a:t>
            </a:r>
            <a:r>
              <a:rPr lang="de-DE" dirty="0"/>
              <a:t>+ </a:t>
            </a:r>
            <a:r>
              <a:rPr lang="de-DE" dirty="0" smtClean="0"/>
              <a:t>1.2 + 5.6 </a:t>
            </a:r>
            <a:r>
              <a:rPr lang="de-DE" dirty="0"/>
              <a:t>+ (3 ... </a:t>
            </a:r>
            <a:r>
              <a:rPr lang="de-DE" dirty="0" smtClean="0"/>
              <a:t>7.5)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15.5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20 MCHF.</a:t>
            </a:r>
            <a:endParaRPr lang="de-DE" dirty="0"/>
          </a:p>
          <a:p>
            <a:pPr lvl="0" algn="just"/>
            <a:endParaRPr lang="de-DE" sz="1100" dirty="0"/>
          </a:p>
          <a:p>
            <a:pPr algn="just"/>
            <a:r>
              <a:rPr lang="de-DE" dirty="0" smtClean="0"/>
              <a:t>	Only 3</a:t>
            </a:r>
            <a:r>
              <a:rPr lang="de-DE" baseline="30000" dirty="0" smtClean="0"/>
              <a:t>rd</a:t>
            </a:r>
            <a:r>
              <a:rPr lang="de-DE" dirty="0" smtClean="0"/>
              <a:t> WPU (no refrigerator, #3), </a:t>
            </a:r>
            <a:r>
              <a:rPr lang="de-DE" dirty="0"/>
              <a:t>launch now, becoming </a:t>
            </a:r>
            <a:r>
              <a:rPr lang="de-DE" dirty="0" smtClean="0"/>
              <a:t>ready </a:t>
            </a:r>
            <a:r>
              <a:rPr lang="de-DE" dirty="0"/>
              <a:t>in </a:t>
            </a:r>
            <a:r>
              <a:rPr lang="de-DE" dirty="0" smtClean="0"/>
              <a:t>2017/18.</a:t>
            </a:r>
            <a:endParaRPr lang="de-DE" dirty="0"/>
          </a:p>
          <a:p>
            <a:pPr algn="just"/>
            <a:r>
              <a:rPr lang="de-DE" dirty="0"/>
              <a:t>	</a:t>
            </a:r>
            <a:r>
              <a:rPr lang="de-DE" dirty="0" smtClean="0"/>
              <a:t>Test </a:t>
            </a:r>
            <a:r>
              <a:rPr lang="de-DE" dirty="0"/>
              <a:t>programme </a:t>
            </a:r>
            <a:r>
              <a:rPr lang="de-DE" dirty="0" smtClean="0"/>
              <a:t>not possible as planned, no </a:t>
            </a:r>
            <a:r>
              <a:rPr lang="de-DE" dirty="0" smtClean="0"/>
              <a:t>String</a:t>
            </a:r>
            <a:r>
              <a:rPr lang="de-DE" dirty="0" smtClean="0"/>
              <a:t>, important delays.</a:t>
            </a:r>
            <a:endParaRPr lang="de-DE" dirty="0"/>
          </a:p>
          <a:p>
            <a:pPr algn="just"/>
            <a:r>
              <a:rPr lang="de-DE" dirty="0"/>
              <a:t>	</a:t>
            </a:r>
            <a:r>
              <a:rPr lang="de-DE" dirty="0" smtClean="0"/>
              <a:t>Total cost</a:t>
            </a:r>
            <a:r>
              <a:rPr lang="de-DE" dirty="0"/>
              <a:t>: </a:t>
            </a:r>
            <a:r>
              <a:rPr lang="de-DE" dirty="0" smtClean="0"/>
              <a:t>2.7 </a:t>
            </a:r>
            <a:r>
              <a:rPr lang="de-DE" dirty="0"/>
              <a:t>+ </a:t>
            </a:r>
            <a:r>
              <a:rPr lang="de-DE" dirty="0" smtClean="0"/>
              <a:t>0.5 + 5.6 </a:t>
            </a:r>
            <a:r>
              <a:rPr lang="de-DE" dirty="0"/>
              <a:t>+ (3 ... 7</a:t>
            </a:r>
            <a:r>
              <a:rPr lang="de-DE" dirty="0" smtClean="0"/>
              <a:t>)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12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16 MCHF.</a:t>
            </a:r>
            <a:endParaRPr lang="de-DE" dirty="0"/>
          </a:p>
          <a:p>
            <a:pPr lvl="0" algn="just"/>
            <a:endParaRPr lang="de-DE" sz="1100" dirty="0"/>
          </a:p>
          <a:p>
            <a:pPr lvl="0" algn="just"/>
            <a:r>
              <a:rPr lang="de-DE" dirty="0" smtClean="0"/>
              <a:t>	Delay decision by 1 yr when </a:t>
            </a:r>
            <a:r>
              <a:rPr lang="de-DE" dirty="0" smtClean="0"/>
              <a:t>String </a:t>
            </a:r>
            <a:r>
              <a:rPr lang="de-DE" dirty="0" smtClean="0"/>
              <a:t>test scope is better defined, schedules may have 	evolved, H-bench solution clearer, budget better known, costs re-evaluated.</a:t>
            </a:r>
          </a:p>
          <a:p>
            <a:pPr lvl="0" algn="just"/>
            <a:r>
              <a:rPr lang="de-DE" dirty="0"/>
              <a:t>	</a:t>
            </a:r>
            <a:r>
              <a:rPr lang="de-DE" dirty="0" smtClean="0"/>
              <a:t>Cryogenics becomes available in 2020 </a:t>
            </a:r>
            <a:r>
              <a:rPr lang="de-DE" dirty="0" smtClean="0"/>
              <a:t>(String </a:t>
            </a:r>
            <a:r>
              <a:rPr lang="de-DE" dirty="0" smtClean="0"/>
              <a:t>planned to operate as from mid-2020).</a:t>
            </a:r>
            <a:endParaRPr lang="de-DE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-6278" y="1412776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23528" y="1700807"/>
            <a:ext cx="432048" cy="59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A</a:t>
            </a:r>
            <a:endParaRPr lang="en-GB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699593"/>
            <a:ext cx="432048" cy="59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B</a:t>
            </a:r>
            <a:endParaRPr lang="en-GB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3698379"/>
            <a:ext cx="432048" cy="59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C</a:t>
            </a:r>
            <a:endParaRPr lang="en-GB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4920295"/>
            <a:ext cx="432048" cy="59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D</a:t>
            </a:r>
            <a:endParaRPr lang="en-GB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5898225"/>
            <a:ext cx="432048" cy="595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E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4328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11080</TotalTime>
  <Words>155</Words>
  <Application>Microsoft Office PowerPoint</Application>
  <PresentationFormat>On-screen Show (4:3)</PresentationFormat>
  <Paragraphs>89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Volker Mertens</dc:creator>
  <cp:lastModifiedBy>Volker Mertens</cp:lastModifiedBy>
  <cp:revision>597</cp:revision>
  <cp:lastPrinted>2015-06-04T12:29:25Z</cp:lastPrinted>
  <dcterms:created xsi:type="dcterms:W3CDTF">2015-01-09T08:05:07Z</dcterms:created>
  <dcterms:modified xsi:type="dcterms:W3CDTF">2015-06-23T08:29:34Z</dcterms:modified>
</cp:coreProperties>
</file>