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17"/>
  </p:notesMasterIdLst>
  <p:handoutMasterIdLst>
    <p:handoutMasterId r:id="rId18"/>
  </p:handoutMasterIdLst>
  <p:sldIdLst>
    <p:sldId id="1067" r:id="rId6"/>
    <p:sldId id="1077" r:id="rId7"/>
    <p:sldId id="1078" r:id="rId8"/>
    <p:sldId id="1081" r:id="rId9"/>
    <p:sldId id="1079" r:id="rId10"/>
    <p:sldId id="1084" r:id="rId11"/>
    <p:sldId id="1083" r:id="rId12"/>
    <p:sldId id="1085" r:id="rId13"/>
    <p:sldId id="1080" r:id="rId14"/>
    <p:sldId id="1086" r:id="rId15"/>
    <p:sldId id="1087" r:id="rId16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CC33"/>
    <a:srgbClr val="CC0099"/>
    <a:srgbClr val="009900"/>
    <a:srgbClr val="FF0000"/>
    <a:srgbClr val="C5FFDB"/>
    <a:srgbClr val="FFEEE5"/>
    <a:srgbClr val="FFF4D9"/>
    <a:srgbClr val="0033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1" autoAdjust="0"/>
    <p:restoredTop sz="94678" autoAdjust="0"/>
  </p:normalViewPr>
  <p:slideViewPr>
    <p:cSldViewPr snapToObjects="1">
      <p:cViewPr>
        <p:scale>
          <a:sx n="72" d="100"/>
          <a:sy n="72" d="100"/>
        </p:scale>
        <p:origin x="-413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6/26/2015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6/26/2015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4A39D-C678-44FA-AAFE-B09FF40BB278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BB0AB-5D9D-4592-B385-C3AD43B6F145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A034-A71B-4703-BFFA-5E079ED2F416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58CA8-26A1-4E42-9FBE-3DBFB9F37171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BCB32-8704-44E2-AAF2-C8648E6D785E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AA4BB-2FEA-4B88-9169-8B4D5DFC07A1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C638A-E7B5-4EA5-AF74-D1B751870932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D742-6610-4B44-AEE9-28A4E7584A3A}" type="datetime1">
              <a:rPr lang="en-US" smtClean="0"/>
              <a:t>6/29/2015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0839C-CB80-4BB5-AB16-8DCDDDFD32F3}" type="datetime1">
              <a:rPr lang="en-US" smtClean="0"/>
              <a:t>6/29/2015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712D0-EAF7-48A5-94CB-2614BE2AF1EB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38950-63F2-4986-9F4E-879BE88891CE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6F84-94D9-4E5B-937B-FAFB041B0454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65FF4-A1C9-4EC3-BD51-617E227835F1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A521B-A219-4F6E-9CC5-B8337D36D09A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8E38C-DD1B-4AC3-A051-419DF9824739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778" y="152400"/>
            <a:ext cx="6782622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DFC1917D-EAF3-40FD-905C-149D082038B8}" type="datetime1">
              <a:rPr lang="en-US" altLang="en-US" smtClean="0"/>
              <a:t>6/29/2015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5" name="Picture 14" descr="logo-FCC-HE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"/>
            <a:ext cx="1827978" cy="76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4FCE-A532-4751-9018-862AB42B40FA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E0703-4F6C-4152-A4ED-8C3663A7F870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CF960-7189-4359-AEFC-054AB0C93B21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E8252-DC36-4F16-9C73-CDCF420B8D11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3E0B8-D721-4B7F-A933-510A4EB7E496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91D1C-9386-4C64-BF98-DF2E03DA07BD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EDDBB-460B-44F5-88D6-812CF557FA62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B5A31-DA69-4557-966A-E70D2E9E69DE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9807-F517-4C5D-8190-0D63C0A1F127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0C0-1A47-403F-B464-98E939506B18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27D96-AF72-472E-9B37-D24D6EB590F9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D0312-2BA3-4AA6-94F3-9BBAC732B4F0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4728E-48CC-41AB-844A-44214F20B814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D930A-B0B6-4646-8643-69CB7A356E47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3DE0-7F1C-4833-A4FC-8759AAD40D58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5DD10-D73A-4F35-BC59-F3394A9C4002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9BEBC-F395-475D-A05C-A4F0ACF76B5A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27C-EBA2-43EA-92A4-D6F6ADD16379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3C7D5-4EE5-4C35-8413-1C0616C5E5AB}" type="datetime1">
              <a:rPr lang="en-US" smtClean="0"/>
              <a:t>6/29/2015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493F1-9630-4190-9758-A2430611A2A8}" type="datetime1">
              <a:rPr lang="en-US" smtClean="0"/>
              <a:t>6/29/2015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2458C-99D8-4965-86FF-D8E3ED7551AA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E4AD-DAC3-46F8-AC9C-5F78A2ABEE5E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806D-B5E6-4FEB-B307-E1C08F9EFE49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98C6D-B10F-4A91-AD2A-84FF055338B2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6DD55-CBB7-4A9A-BB60-D8840B85821F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57189-72C7-432B-8D5A-AB8B9334F354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579B1-46DB-49EB-BDF6-F112FE6E4D1B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6B4E7-ABCA-457B-A672-13BC32F67C95}" type="datetime1">
              <a:rPr lang="en-US" smtClean="0"/>
              <a:t>6/29/2015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CBA5E-B19D-4ED8-AEB2-8038ED3F71F0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1DBC-B02D-427E-A508-82FF9BCF9120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BB0C8-6932-4D1C-B4F1-7C4BA570969B}" type="datetime1">
              <a:rPr lang="en-US" smtClean="0"/>
              <a:t>6/29/2015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98934-6AF9-41BF-B7B6-76F778CABD2E}" type="datetime1">
              <a:rPr lang="en-US" smtClean="0"/>
              <a:t>6/29/2015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8DFE5-D5FC-4FDB-9A76-A56718F280DC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2D25A-C0BA-41D2-AB8A-952AB6158299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D9BD-E959-490E-BE6B-9CF2FB242DE1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4684B-4E60-46C4-BE3B-9CC8F338FA96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A475F-12DF-4DFE-B123-E1C427B7D35F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43FD4-D43E-4CC1-84EF-EBCBC99B422C}" type="datetime1">
              <a:rPr lang="en-US" smtClean="0"/>
              <a:t>6/29/2015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1CD7A-5A9A-4D71-BB80-E935C458483E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60A66-7F65-477A-9481-565D086026EB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4E7ED-9013-416B-BF58-B8F3FB6BB6EC}" type="datetime1">
              <a:rPr lang="en-US" smtClean="0"/>
              <a:t>6/29/2015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4525CA-5B9F-4335-B5C4-0ACC890D8D50}" type="datetime1">
              <a:rPr lang="en-US" smtClean="0"/>
              <a:t>6/29/2015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8" y="37214"/>
            <a:ext cx="2004245" cy="838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B169B9AA-64CD-4A91-B76E-C912CD02239C}" type="datetime1">
              <a:rPr lang="en-US" smtClean="0"/>
              <a:t>6/29/2015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026B0E03-2219-4BA7-9FDF-523E2D9C591B}" type="datetime1">
              <a:rPr lang="en-US" altLang="en-US" smtClean="0"/>
              <a:t>6/29/2015</a:t>
            </a:fld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FCC-ee Joint accelerator and physics VIDYO, A. Blondel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75980C8-7AD9-4EEC-BDCB-CA975B3948A0}" type="datetime1">
              <a:rPr lang="en-US" smtClean="0"/>
              <a:t>6/29/2015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1B142A57-3763-4AED-BF59-1736C419B326}" type="datetime1">
              <a:rPr lang="en-US" smtClean="0"/>
              <a:t>6/29/2015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h.sdu.edu.cn/enDefault.html" TargetMode="External"/><Relationship Id="rId2" Type="http://schemas.openxmlformats.org/officeDocument/2006/relationships/hyperlink" Target="http://indico.if.us.edu.pl/event/us2015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ndico.cern.ch/event/icnfp2015" TargetMode="External"/><Relationship Id="rId4" Type="http://schemas.openxmlformats.org/officeDocument/2006/relationships/hyperlink" Target="http://indico.ihep.ac.cn/event/4937/overvie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87296/" TargetMode="External"/><Relationship Id="rId2" Type="http://schemas.openxmlformats.org/officeDocument/2006/relationships/hyperlink" Target="https://indico.cern.ch/event/393093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401590/" TargetMode="External"/><Relationship Id="rId4" Type="http://schemas.openxmlformats.org/officeDocument/2006/relationships/hyperlink" Target="https://indico.cern.ch/event/392530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865F76-F6B8-4CDE-9196-0F6734D7A5EC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36165" y="1295400"/>
            <a:ext cx="61887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/>
              <a:t> </a:t>
            </a:r>
            <a:r>
              <a:rPr lang="fr-CH" dirty="0" smtClean="0"/>
              <a:t>Joint </a:t>
            </a:r>
            <a:r>
              <a:rPr lang="fr-CH" dirty="0" err="1" smtClean="0"/>
              <a:t>accelerator</a:t>
            </a:r>
            <a:r>
              <a:rPr lang="fr-CH" dirty="0" smtClean="0"/>
              <a:t> and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Video</a:t>
            </a:r>
            <a:endParaRPr lang="fr-CH" dirty="0" smtClean="0"/>
          </a:p>
          <a:p>
            <a:pPr algn="ctr"/>
            <a:r>
              <a:rPr lang="fr-CH" dirty="0" smtClean="0"/>
              <a:t>29 </a:t>
            </a:r>
            <a:r>
              <a:rPr lang="fr-CH" dirty="0" err="1" smtClean="0"/>
              <a:t>June</a:t>
            </a:r>
            <a:r>
              <a:rPr lang="fr-CH" dirty="0" smtClean="0"/>
              <a:t> 2015</a:t>
            </a:r>
            <a:endParaRPr lang="fr-CH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2514600"/>
            <a:ext cx="64983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1. </a:t>
            </a:r>
            <a:r>
              <a:rPr lang="fr-CH" dirty="0" err="1" smtClean="0"/>
              <a:t>conference</a:t>
            </a:r>
            <a:r>
              <a:rPr lang="fr-CH" dirty="0" smtClean="0"/>
              <a:t> </a:t>
            </a:r>
            <a:r>
              <a:rPr lang="fr-CH" dirty="0" err="1" smtClean="0"/>
              <a:t>presentations</a:t>
            </a:r>
            <a:r>
              <a:rPr lang="fr-CH" dirty="0" smtClean="0"/>
              <a:t> and invitations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--  </a:t>
            </a:r>
            <a:r>
              <a:rPr lang="fr-CH" dirty="0" err="1" smtClean="0"/>
              <a:t>need</a:t>
            </a:r>
            <a:r>
              <a:rPr lang="fr-CH" dirty="0" smtClean="0"/>
              <a:t> a </a:t>
            </a:r>
            <a:r>
              <a:rPr lang="fr-CH" dirty="0" err="1" smtClean="0"/>
              <a:t>volunteer</a:t>
            </a:r>
            <a:r>
              <a:rPr lang="fr-CH" dirty="0" smtClean="0"/>
              <a:t> </a:t>
            </a:r>
            <a:r>
              <a:rPr lang="fr-CH" dirty="0" err="1" smtClean="0"/>
              <a:t>speaker’s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endParaRPr lang="fr-CH" dirty="0" smtClean="0"/>
          </a:p>
          <a:p>
            <a:endParaRPr lang="fr-CH" dirty="0"/>
          </a:p>
          <a:p>
            <a:r>
              <a:rPr lang="fr-CH" dirty="0"/>
              <a:t>2</a:t>
            </a:r>
            <a:r>
              <a:rPr lang="fr-CH" dirty="0" smtClean="0"/>
              <a:t>. </a:t>
            </a:r>
            <a:r>
              <a:rPr lang="fr-CH" dirty="0" smtClean="0"/>
              <a:t>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-- </a:t>
            </a:r>
            <a:r>
              <a:rPr lang="fr-CH" dirty="0" err="1" smtClean="0"/>
              <a:t>upcoming</a:t>
            </a:r>
            <a:r>
              <a:rPr lang="fr-CH" dirty="0" smtClean="0"/>
              <a:t> workshops</a:t>
            </a:r>
          </a:p>
          <a:p>
            <a:endParaRPr lang="fr-CH" dirty="0"/>
          </a:p>
          <a:p>
            <a:r>
              <a:rPr lang="fr-CH" dirty="0" smtClean="0"/>
              <a:t>3.  </a:t>
            </a:r>
            <a:r>
              <a:rPr lang="fr-CH" dirty="0" err="1"/>
              <a:t>recent</a:t>
            </a:r>
            <a:r>
              <a:rPr lang="fr-CH" dirty="0"/>
              <a:t> </a:t>
            </a:r>
            <a:r>
              <a:rPr lang="fr-CH" dirty="0" err="1"/>
              <a:t>reviews</a:t>
            </a:r>
            <a:endParaRPr lang="fr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37DC85-95EB-48C6-B9CE-D9EE4264EB5B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371600"/>
            <a:ext cx="873829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/>
              <a:t>FCC </a:t>
            </a:r>
            <a:r>
              <a:rPr lang="en-GB" sz="1800" dirty="0"/>
              <a:t>tunnel footprint and implementation Thursday 11 </a:t>
            </a:r>
            <a:r>
              <a:rPr lang="en-GB" sz="1800" dirty="0" smtClean="0"/>
              <a:t>June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 </a:t>
            </a:r>
            <a:r>
              <a:rPr lang="en-US" sz="1800" dirty="0" smtClean="0"/>
              <a:t>      noted </a:t>
            </a:r>
            <a:r>
              <a:rPr lang="en-US" sz="1800" dirty="0"/>
              <a:t>that there is not a single solution that works for the electron machine yet. </a:t>
            </a:r>
          </a:p>
          <a:p>
            <a:r>
              <a:rPr lang="en-US" sz="1800" dirty="0"/>
              <a:t>        </a:t>
            </a:r>
            <a:r>
              <a:rPr lang="en-US" sz="1800" dirty="0" smtClean="0"/>
              <a:t>Need </a:t>
            </a:r>
            <a:r>
              <a:rPr lang="en-US" sz="1800" dirty="0"/>
              <a:t>scheme for RF staging, implementation of bypasses etc... to be decided</a:t>
            </a:r>
          </a:p>
          <a:p>
            <a:r>
              <a:rPr lang="en-US" sz="1800" dirty="0"/>
              <a:t>     </a:t>
            </a:r>
            <a:endParaRPr lang="en-US" sz="1800" dirty="0" smtClean="0"/>
          </a:p>
          <a:p>
            <a:r>
              <a:rPr lang="en-US" sz="1800" dirty="0" smtClean="0"/>
              <a:t>      </a:t>
            </a:r>
            <a:r>
              <a:rPr lang="en-US" sz="1800" dirty="0"/>
              <a:t>-- possibility to have a non flat geometry was discussed </a:t>
            </a:r>
          </a:p>
          <a:p>
            <a:r>
              <a:rPr lang="en-US" sz="1800" dirty="0"/>
              <a:t>               .leads to less deep access shafts and caverns </a:t>
            </a:r>
          </a:p>
          <a:p>
            <a:r>
              <a:rPr lang="en-US" sz="1800" dirty="0"/>
              <a:t>               .at this point not sure if this is either needed or sufficient</a:t>
            </a:r>
          </a:p>
          <a:p>
            <a:r>
              <a:rPr lang="en-US" sz="1800" dirty="0"/>
              <a:t>               .leads to loss of top energy in hadron collider</a:t>
            </a:r>
          </a:p>
          <a:p>
            <a:r>
              <a:rPr lang="en-US" sz="1800" dirty="0"/>
              <a:t>               .delicate corrections for spin or vert. dispersion in electron machine</a:t>
            </a:r>
          </a:p>
          <a:p>
            <a:r>
              <a:rPr lang="en-US" sz="1800" dirty="0"/>
              <a:t>                   -- but an elegant solution was found using solenoid and twisted quads </a:t>
            </a:r>
            <a:endParaRPr lang="en-US" sz="18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to </a:t>
            </a:r>
            <a:r>
              <a:rPr lang="en-US" sz="1800" dirty="0"/>
              <a:t>adapt one bending plane </a:t>
            </a:r>
            <a:r>
              <a:rPr lang="en-US" sz="1800" dirty="0" smtClean="0"/>
              <a:t>and spin orientation to </a:t>
            </a:r>
            <a:r>
              <a:rPr lang="en-US" sz="1800" dirty="0"/>
              <a:t>the next.(Kopp</a:t>
            </a:r>
            <a:r>
              <a:rPr lang="en-US" sz="1800" dirty="0" smtClean="0"/>
              <a:t>)</a:t>
            </a:r>
          </a:p>
          <a:p>
            <a:r>
              <a:rPr lang="fr-CH" sz="1800" dirty="0"/>
              <a:t> </a:t>
            </a:r>
            <a:r>
              <a:rPr lang="fr-CH" sz="1800" dirty="0" smtClean="0"/>
              <a:t>                      </a:t>
            </a:r>
            <a:r>
              <a:rPr lang="fr-CH" sz="1800" dirty="0" err="1" smtClean="0"/>
              <a:t>should</a:t>
            </a:r>
            <a:r>
              <a:rPr lang="fr-CH" sz="1800" dirty="0" smtClean="0"/>
              <a:t> </a:t>
            </a:r>
            <a:r>
              <a:rPr lang="fr-CH" sz="1800" dirty="0" err="1" smtClean="0"/>
              <a:t>work</a:t>
            </a:r>
            <a:r>
              <a:rPr lang="fr-CH" sz="1800" dirty="0" smtClean="0"/>
              <a:t> at all </a:t>
            </a:r>
            <a:r>
              <a:rPr lang="fr-CH" sz="1800" dirty="0" err="1" smtClean="0"/>
              <a:t>energies</a:t>
            </a:r>
            <a:r>
              <a:rPr lang="fr-CH" sz="1800" dirty="0" smtClean="0"/>
              <a:t>. </a:t>
            </a:r>
            <a:endParaRPr lang="en-US" sz="1800" dirty="0"/>
          </a:p>
          <a:p>
            <a:r>
              <a:rPr lang="en-US" sz="1800" dirty="0"/>
              <a:t>  </a:t>
            </a:r>
            <a:r>
              <a:rPr lang="en-US" sz="1800" dirty="0" smtClean="0"/>
              <a:t>                     </a:t>
            </a:r>
            <a:r>
              <a:rPr lang="en-US" sz="1800" dirty="0"/>
              <a:t>spin matched at zeroth </a:t>
            </a:r>
            <a:r>
              <a:rPr lang="en-US" sz="1800" dirty="0" smtClean="0"/>
              <a:t>order both at Z and WW. </a:t>
            </a:r>
            <a:r>
              <a:rPr lang="en-US" sz="1800" dirty="0"/>
              <a:t>H</a:t>
            </a:r>
            <a:r>
              <a:rPr lang="en-US" sz="1800" dirty="0" smtClean="0"/>
              <a:t>igher </a:t>
            </a:r>
            <a:r>
              <a:rPr lang="en-US" sz="1800" dirty="0"/>
              <a:t>orders? </a:t>
            </a:r>
            <a:endParaRPr lang="en-US" sz="1800" dirty="0" smtClean="0"/>
          </a:p>
          <a:p>
            <a:r>
              <a:rPr lang="en-US" sz="1800" dirty="0" smtClean="0"/>
              <a:t>          - </a:t>
            </a:r>
            <a:r>
              <a:rPr lang="en-US" sz="1800" dirty="0"/>
              <a:t>more studies needed concerning deep caverns in </a:t>
            </a:r>
            <a:r>
              <a:rPr lang="en-US" sz="1800" dirty="0" err="1"/>
              <a:t>Molasse</a:t>
            </a:r>
            <a:r>
              <a:rPr lang="en-US" sz="1800" dirty="0"/>
              <a:t> terrains</a:t>
            </a:r>
          </a:p>
          <a:p>
            <a:endParaRPr lang="fr-CH" sz="1800" dirty="0" smtClean="0"/>
          </a:p>
          <a:p>
            <a:r>
              <a:rPr lang="fr-CH" sz="1800" dirty="0" err="1" smtClean="0"/>
              <a:t>summary</a:t>
            </a:r>
            <a:r>
              <a:rPr lang="fr-CH" sz="1800" dirty="0" smtClean="0"/>
              <a:t> by </a:t>
            </a:r>
            <a:r>
              <a:rPr lang="fr-CH" sz="1800" dirty="0" err="1" smtClean="0"/>
              <a:t>P.Lebrun</a:t>
            </a:r>
            <a:r>
              <a:rPr lang="fr-CH" sz="1800" dirty="0" smtClean="0"/>
              <a:t> at FCC coordination group 24 </a:t>
            </a:r>
            <a:r>
              <a:rPr lang="fr-CH" sz="1800" dirty="0" err="1" smtClean="0"/>
              <a:t>June</a:t>
            </a:r>
            <a:r>
              <a:rPr lang="fr-CH" sz="1800" dirty="0" smtClean="0"/>
              <a:t>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3969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2625-CA14-4A61-A0B4-032A8FDFDE3A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178" y="990600"/>
            <a:ext cx="88088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MOUs: we need to get our MOU signed </a:t>
            </a:r>
            <a:r>
              <a:rPr lang="en-US" dirty="0" smtClean="0"/>
              <a:t>!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fr-CH" dirty="0" smtClean="0"/>
              <a:t>If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institute</a:t>
            </a:r>
            <a:r>
              <a:rPr lang="fr-CH" dirty="0" smtClean="0"/>
              <a:t> </a:t>
            </a:r>
            <a:r>
              <a:rPr lang="fr-CH" dirty="0" err="1" smtClean="0"/>
              <a:t>does</a:t>
            </a:r>
            <a:r>
              <a:rPr lang="fr-CH" dirty="0" smtClean="0"/>
              <a:t> not have an MOU, </a:t>
            </a:r>
            <a:r>
              <a:rPr lang="fr-CH" dirty="0" err="1" smtClean="0"/>
              <a:t>please</a:t>
            </a:r>
            <a:r>
              <a:rPr lang="fr-CH" dirty="0" smtClean="0"/>
              <a:t> let us know </a:t>
            </a:r>
            <a:r>
              <a:rPr lang="fr-CH" dirty="0" err="1" smtClean="0"/>
              <a:t>asap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chasing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2A60C-66FF-4032-82A1-172B58BB3D41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8" t="41494" r="7476" b="23775"/>
          <a:stretch/>
        </p:blipFill>
        <p:spPr bwMode="auto">
          <a:xfrm>
            <a:off x="228600" y="2133600"/>
            <a:ext cx="8566182" cy="284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838200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EPS-HEP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2133600"/>
            <a:ext cx="160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Talk, </a:t>
            </a:r>
            <a:r>
              <a:rPr lang="fr-CH" dirty="0" err="1" smtClean="0"/>
              <a:t>Klute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2667000"/>
            <a:ext cx="1655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Talk, </a:t>
            </a:r>
            <a:r>
              <a:rPr lang="fr-CH" dirty="0" err="1" smtClean="0"/>
              <a:t>Janot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3276600"/>
            <a:ext cx="1553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Talk, Dam</a:t>
            </a:r>
            <a:endParaRPr lang="fr-CH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019800" y="3733800"/>
            <a:ext cx="2278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Koratzinos</a:t>
            </a:r>
            <a:r>
              <a:rPr lang="fr-CH" sz="2000" dirty="0"/>
              <a:t>(poster)</a:t>
            </a:r>
            <a:endParaRPr lang="en-US" sz="2000" dirty="0"/>
          </a:p>
          <a:p>
            <a:r>
              <a:rPr lang="fr-CH" sz="2000" dirty="0" smtClean="0"/>
              <a:t> 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158943" y="4267200"/>
            <a:ext cx="1994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Blondel (poster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or </a:t>
            </a:r>
            <a:r>
              <a:rPr lang="fr-CH" sz="2000" dirty="0" err="1" smtClean="0"/>
              <a:t>volunteer</a:t>
            </a:r>
            <a:endParaRPr lang="en-US" sz="2000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204053" y="1824335"/>
            <a:ext cx="43123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Flavours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 at a high luminosity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e+e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- collider (FCC-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ee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Unicode MS" pitchFamily="34" charset="-128"/>
                <a:cs typeface="Arial" pitchFamily="34" charset="0"/>
              </a:rPr>
              <a:t>)</a:t>
            </a:r>
            <a:r>
              <a:rPr kumimoji="0" lang="en-US" altLang="en-US" sz="105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1542" y="1824911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Id</a:t>
            </a:r>
            <a:r>
              <a:rPr lang="fr-CH" sz="1600" dirty="0" smtClean="0"/>
              <a:t> </a:t>
            </a:r>
            <a:r>
              <a:rPr lang="en-US" sz="1600" dirty="0" smtClean="0"/>
              <a:t>747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211186" y="1707968"/>
            <a:ext cx="189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Talk, Monteil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15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69681A-B1DC-4DDE-A990-71D9590332F2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6693" y="126553"/>
            <a:ext cx="7696200" cy="67403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800" dirty="0" err="1" smtClean="0"/>
              <a:t>Other</a:t>
            </a:r>
            <a:r>
              <a:rPr lang="fr-CH" sz="1800" dirty="0" smtClean="0"/>
              <a:t> invitations: </a:t>
            </a:r>
          </a:p>
          <a:p>
            <a:endParaRPr lang="fr-CH" sz="1800" dirty="0" smtClean="0"/>
          </a:p>
          <a:p>
            <a:r>
              <a:rPr lang="en-US" sz="1800" dirty="0" smtClean="0"/>
              <a:t>LHCP15 </a:t>
            </a:r>
            <a:r>
              <a:rPr lang="en-US" sz="1800" dirty="0"/>
              <a:t>(31-Aug - 5 sept) : </a:t>
            </a:r>
            <a:r>
              <a:rPr lang="en-US" sz="1800" dirty="0" err="1"/>
              <a:t>Fulvio</a:t>
            </a:r>
            <a:r>
              <a:rPr lang="en-US" sz="1800" dirty="0"/>
              <a:t> 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r>
              <a:rPr lang="fr-CH" sz="1800" dirty="0" smtClean="0"/>
              <a:t>"</a:t>
            </a:r>
            <a:r>
              <a:rPr lang="fr-CH" sz="1800" dirty="0"/>
              <a:t>17th Lomonosov </a:t>
            </a:r>
            <a:r>
              <a:rPr lang="fr-CH" sz="1800" dirty="0" err="1"/>
              <a:t>Conference</a:t>
            </a:r>
            <a:r>
              <a:rPr lang="fr-CH" sz="1800" dirty="0"/>
              <a:t>" (Moscou, 20-26 aout) </a:t>
            </a:r>
            <a:r>
              <a:rPr lang="fr-CH" sz="1800" dirty="0" smtClean="0"/>
              <a:t>David d’</a:t>
            </a:r>
            <a:r>
              <a:rPr lang="fr-CH" sz="1800" dirty="0" err="1" smtClean="0"/>
              <a:t>Enterria</a:t>
            </a:r>
            <a:r>
              <a:rPr lang="fr-CH" sz="1800" dirty="0" smtClean="0"/>
              <a:t> </a:t>
            </a:r>
          </a:p>
          <a:p>
            <a:r>
              <a:rPr lang="fr-CH" sz="1800" dirty="0" smtClean="0"/>
              <a:t>ECT* Trento </a:t>
            </a:r>
            <a:r>
              <a:rPr lang="fr-CH" sz="1800" dirty="0"/>
              <a:t>(8-11 sept), David d’</a:t>
            </a:r>
            <a:r>
              <a:rPr lang="fr-CH" sz="1800" dirty="0" err="1"/>
              <a:t>Enterria</a:t>
            </a:r>
            <a:r>
              <a:rPr lang="fr-CH" sz="1800" dirty="0"/>
              <a:t> </a:t>
            </a:r>
          </a:p>
          <a:p>
            <a:endParaRPr lang="en-US" sz="1800" dirty="0" smtClean="0"/>
          </a:p>
          <a:p>
            <a:r>
              <a:rPr lang="en-US" sz="1800" dirty="0" smtClean="0"/>
              <a:t>13-18 </a:t>
            </a:r>
            <a:r>
              <a:rPr lang="en-US" sz="1800" dirty="0" err="1"/>
              <a:t>septembre</a:t>
            </a:r>
            <a:r>
              <a:rPr lang="en-US" sz="1800" dirty="0"/>
              <a:t>: </a:t>
            </a:r>
            <a:r>
              <a:rPr lang="en-US" sz="1800" dirty="0" err="1"/>
              <a:t>Pologne</a:t>
            </a:r>
            <a:r>
              <a:rPr lang="en-US" sz="1800" dirty="0"/>
              <a:t> - </a:t>
            </a: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indico.if.us.edu.pl/event/us2015</a:t>
            </a:r>
            <a:endParaRPr lang="en-US" sz="1800" dirty="0" smtClean="0"/>
          </a:p>
          <a:p>
            <a:r>
              <a:rPr lang="fr-CH" sz="1800" dirty="0" smtClean="0"/>
              <a:t>speaker on FCC-</a:t>
            </a:r>
            <a:r>
              <a:rPr lang="fr-CH" sz="1800" dirty="0" err="1" smtClean="0"/>
              <a:t>ee</a:t>
            </a:r>
            <a:r>
              <a:rPr lang="fr-CH" sz="1800" dirty="0" smtClean="0"/>
              <a:t>  </a:t>
            </a:r>
            <a:r>
              <a:rPr lang="fr-CH" sz="1800" dirty="0" err="1" smtClean="0">
                <a:solidFill>
                  <a:srgbClr val="FF0000"/>
                </a:solidFill>
              </a:rPr>
              <a:t>Need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volunteer</a:t>
            </a:r>
            <a:r>
              <a:rPr lang="fr-CH" sz="1800" dirty="0" smtClean="0">
                <a:solidFill>
                  <a:srgbClr val="FF0000"/>
                </a:solidFill>
              </a:rPr>
              <a:t>.</a:t>
            </a:r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 smtClean="0"/>
          </a:p>
          <a:p>
            <a:r>
              <a:rPr lang="en-US" sz="1800" dirty="0" smtClean="0"/>
              <a:t>August </a:t>
            </a:r>
            <a:r>
              <a:rPr lang="en-US" sz="1800" dirty="0"/>
              <a:t>2-10 </a:t>
            </a:r>
            <a:r>
              <a:rPr lang="en-US" sz="1800" dirty="0" smtClean="0"/>
              <a:t> Summer </a:t>
            </a:r>
            <a:r>
              <a:rPr lang="en-US" sz="1800" dirty="0"/>
              <a:t>school, </a:t>
            </a:r>
            <a:r>
              <a:rPr lang="en-US" sz="1800" dirty="0" smtClean="0"/>
              <a:t>campus </a:t>
            </a:r>
            <a:r>
              <a:rPr lang="en-US" sz="1800" dirty="0"/>
              <a:t>of Shandong University at </a:t>
            </a:r>
            <a:r>
              <a:rPr lang="en-US" sz="1800" dirty="0" err="1"/>
              <a:t>Weihai</a:t>
            </a:r>
            <a:r>
              <a:rPr lang="en-US" sz="1800" dirty="0"/>
              <a:t> City (</a:t>
            </a:r>
            <a:r>
              <a:rPr lang="en-US" sz="1800" dirty="0">
                <a:hlinkClick r:id="rId3"/>
              </a:rPr>
              <a:t>http://en.wh.sdu.edu.cn/enDefault.html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3 lectures of 1.5 hours. </a:t>
            </a:r>
            <a:r>
              <a:rPr lang="en-US" sz="1800" dirty="0" smtClean="0">
                <a:solidFill>
                  <a:srgbClr val="FF0000"/>
                </a:solidFill>
              </a:rPr>
              <a:t>Alain will go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Workshop </a:t>
            </a:r>
            <a:r>
              <a:rPr lang="en-US" sz="1800" dirty="0"/>
              <a:t>10-12 </a:t>
            </a:r>
            <a:r>
              <a:rPr lang="en-US" sz="1800" dirty="0" smtClean="0"/>
              <a:t>August - CEPC </a:t>
            </a:r>
            <a:r>
              <a:rPr lang="en-US" sz="1800" dirty="0"/>
              <a:t>physics workshop in August (</a:t>
            </a:r>
            <a:r>
              <a:rPr lang="en-US" sz="1800" dirty="0">
                <a:hlinkClick r:id="rId4"/>
              </a:rPr>
              <a:t>http://indico.ihep.ac.cn/event/4937/overview</a:t>
            </a:r>
            <a:r>
              <a:rPr lang="en-US" sz="1800" dirty="0" smtClean="0"/>
              <a:t>). I will be in the committee but cannot go. </a:t>
            </a:r>
            <a:r>
              <a:rPr lang="en-US" sz="1800" dirty="0" smtClean="0">
                <a:solidFill>
                  <a:srgbClr val="FF0000"/>
                </a:solidFill>
              </a:rPr>
              <a:t>need talks</a:t>
            </a:r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/>
          </a:p>
          <a:p>
            <a:r>
              <a:rPr lang="en-US" sz="1800" dirty="0" smtClean="0"/>
              <a:t>Conference in Crete</a:t>
            </a:r>
            <a:r>
              <a:rPr lang="en-US" sz="1800" dirty="0"/>
              <a:t>: 23-30 </a:t>
            </a:r>
            <a:r>
              <a:rPr lang="en-US" sz="1800" dirty="0" smtClean="0"/>
              <a:t>August </a:t>
            </a:r>
            <a:r>
              <a:rPr lang="en-US" sz="1800" u="sng" dirty="0" smtClean="0">
                <a:hlinkClick r:id="rId5"/>
              </a:rPr>
              <a:t>indico.cern.ch/event/icnfp2015</a:t>
            </a:r>
            <a:endParaRPr lang="en-US" sz="1800" u="sng" dirty="0" smtClean="0"/>
          </a:p>
          <a:p>
            <a:r>
              <a:rPr lang="fr-CH" sz="1800" dirty="0" smtClean="0"/>
              <a:t>invitation for talk on </a:t>
            </a:r>
            <a:r>
              <a:rPr lang="fr-CH" sz="1800" dirty="0" smtClean="0"/>
              <a:t>FCC-</a:t>
            </a:r>
            <a:r>
              <a:rPr lang="fr-CH" sz="1800" dirty="0" err="1" smtClean="0"/>
              <a:t>ee</a:t>
            </a:r>
            <a:r>
              <a:rPr lang="fr-CH" sz="1800" dirty="0" smtClean="0"/>
              <a:t> </a:t>
            </a:r>
            <a:r>
              <a:rPr lang="fr-CH" sz="1800" dirty="0" err="1" smtClean="0"/>
              <a:t>need</a:t>
            </a:r>
            <a:r>
              <a:rPr lang="fr-CH" sz="1800" dirty="0" smtClean="0"/>
              <a:t> </a:t>
            </a:r>
            <a:r>
              <a:rPr lang="fr-CH" sz="1800" dirty="0" err="1" smtClean="0"/>
              <a:t>volunteer</a:t>
            </a:r>
            <a:endParaRPr lang="fr-CH" sz="1800" dirty="0" smtClean="0"/>
          </a:p>
          <a:p>
            <a:endParaRPr lang="fr-CH" sz="1800" dirty="0"/>
          </a:p>
          <a:p>
            <a:r>
              <a:rPr lang="fr-CH" sz="1800" b="1" dirty="0" smtClean="0"/>
              <a:t>There </a:t>
            </a:r>
            <a:r>
              <a:rPr lang="fr-CH" sz="1800" b="1" dirty="0" err="1" smtClean="0"/>
              <a:t>is</a:t>
            </a:r>
            <a:r>
              <a:rPr lang="fr-CH" sz="1800" b="1" dirty="0" smtClean="0"/>
              <a:t> a </a:t>
            </a:r>
            <a:r>
              <a:rPr lang="fr-CH" sz="1800" b="1" dirty="0" err="1" smtClean="0"/>
              <a:t>demand</a:t>
            </a:r>
            <a:r>
              <a:rPr lang="fr-CH" sz="1800" b="1" dirty="0" smtClean="0"/>
              <a:t> -- </a:t>
            </a:r>
          </a:p>
          <a:p>
            <a:r>
              <a:rPr lang="fr-CH" sz="1800" b="1" dirty="0" smtClean="0"/>
              <a:t>WE </a:t>
            </a:r>
            <a:r>
              <a:rPr lang="fr-CH" sz="1800" b="1" dirty="0" smtClean="0"/>
              <a:t>NEED A SPEAKERS’BOARD </a:t>
            </a:r>
            <a:r>
              <a:rPr lang="fr-CH" sz="1800" b="1" dirty="0"/>
              <a:t> </a:t>
            </a:r>
            <a:r>
              <a:rPr lang="fr-CH" sz="1800" b="1" dirty="0" smtClean="0"/>
              <a:t>system and chair. M. </a:t>
            </a:r>
            <a:r>
              <a:rPr lang="fr-CH" sz="1800" b="1" dirty="0" err="1" smtClean="0"/>
              <a:t>Klute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will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discuss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this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next</a:t>
            </a:r>
            <a:r>
              <a:rPr lang="fr-CH" sz="1800" b="1" dirty="0" smtClean="0"/>
              <a:t> time. </a:t>
            </a:r>
            <a:endParaRPr lang="fr-CH" sz="1800" b="1" dirty="0"/>
          </a:p>
        </p:txBody>
      </p:sp>
    </p:spTree>
    <p:extLst>
      <p:ext uri="{BB962C8B-B14F-4D97-AF65-F5344CB8AC3E}">
        <p14:creationId xmlns:p14="http://schemas.microsoft.com/office/powerpoint/2010/main" val="92911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F4AE2-7802-4FDA-8FA2-0C416AE30BEA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04800"/>
            <a:ext cx="8915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FCC-</a:t>
            </a:r>
            <a:r>
              <a:rPr lang="fr-CH" sz="2000" dirty="0" err="1"/>
              <a:t>ee</a:t>
            </a:r>
            <a:r>
              <a:rPr lang="fr-CH" sz="2000" dirty="0"/>
              <a:t> </a:t>
            </a:r>
            <a:r>
              <a:rPr lang="fr-CH" sz="2000" dirty="0" err="1"/>
              <a:t>activities</a:t>
            </a:r>
            <a:r>
              <a:rPr lang="fr-CH" sz="2000" dirty="0"/>
              <a:t> </a:t>
            </a:r>
          </a:p>
          <a:p>
            <a:r>
              <a:rPr lang="fr-CH" sz="2000" dirty="0"/>
              <a:t>         -- </a:t>
            </a:r>
            <a:r>
              <a:rPr lang="fr-CH" sz="2000" dirty="0" err="1"/>
              <a:t>upcoming</a:t>
            </a:r>
            <a:r>
              <a:rPr lang="fr-CH" sz="2000" dirty="0"/>
              <a:t> </a:t>
            </a:r>
            <a:r>
              <a:rPr lang="fr-CH" sz="2000" dirty="0" smtClean="0"/>
              <a:t>workshops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 </a:t>
            </a:r>
            <a:r>
              <a:rPr lang="fr-CH" sz="1600" dirty="0">
                <a:solidFill>
                  <a:srgbClr val="C00000"/>
                </a:solidFill>
              </a:rPr>
              <a:t>D</a:t>
            </a:r>
            <a:r>
              <a:rPr lang="fr-CH" sz="1600" dirty="0" smtClean="0">
                <a:solidFill>
                  <a:srgbClr val="C00000"/>
                </a:solidFill>
              </a:rPr>
              <a:t>etector workshop 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</a:t>
            </a:r>
            <a:r>
              <a:rPr lang="en-US" sz="1600" b="1" dirty="0">
                <a:hlinkClick r:id="rId2"/>
              </a:rPr>
              <a:t>1st FCC-</a:t>
            </a:r>
            <a:r>
              <a:rPr lang="en-US" sz="1600" b="1" dirty="0" err="1">
                <a:hlinkClick r:id="rId2"/>
              </a:rPr>
              <a:t>ee</a:t>
            </a:r>
            <a:r>
              <a:rPr lang="en-US" sz="1600" b="1" dirty="0">
                <a:hlinkClick r:id="rId2"/>
              </a:rPr>
              <a:t> mini-workshop on </a:t>
            </a:r>
            <a:r>
              <a:rPr lang="en-US" sz="1600" b="1" dirty="0" smtClean="0">
                <a:hlinkClick r:id="rId2"/>
              </a:rPr>
              <a:t>Detector Requirements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 smtClean="0"/>
              <a:t>            17-18 </a:t>
            </a:r>
            <a:r>
              <a:rPr lang="en-US" sz="1600" dirty="0"/>
              <a:t>Jun 2015 - 13:00 - CERN - 40-5-A01 </a:t>
            </a:r>
            <a:r>
              <a:rPr lang="en-US" sz="1600" dirty="0" smtClean="0"/>
              <a:t>see report later.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u="sng" dirty="0" smtClean="0">
                <a:hlinkClick r:id="rId3"/>
              </a:rPr>
              <a:t>First</a:t>
            </a:r>
            <a:r>
              <a:rPr lang="en-US" sz="1600" b="1" dirty="0" smtClean="0">
                <a:hlinkClick r:id="rId3"/>
              </a:rPr>
              <a:t> </a:t>
            </a:r>
            <a:r>
              <a:rPr lang="en-US" sz="1600" b="1" dirty="0">
                <a:hlinkClick r:id="rId3"/>
              </a:rPr>
              <a:t>FCC-</a:t>
            </a:r>
            <a:r>
              <a:rPr lang="en-US" sz="1600" b="1" dirty="0" err="1">
                <a:hlinkClick r:id="rId3"/>
              </a:rPr>
              <a:t>ee</a:t>
            </a:r>
            <a:r>
              <a:rPr lang="en-US" sz="1600" b="1" dirty="0">
                <a:hlinkClick r:id="rId3"/>
              </a:rPr>
              <a:t> mini-workshop on </a:t>
            </a:r>
            <a:r>
              <a:rPr lang="en-US" sz="1600" b="1" dirty="0" smtClean="0">
                <a:hlinkClick r:id="rId3"/>
              </a:rPr>
              <a:t>Precision Observables </a:t>
            </a:r>
            <a:r>
              <a:rPr lang="en-US" sz="1600" b="1" dirty="0">
                <a:hlinkClick r:id="rId3"/>
              </a:rPr>
              <a:t>and Radiative Corrections</a:t>
            </a:r>
            <a:r>
              <a:rPr lang="en-US" sz="1600" dirty="0"/>
              <a:t> </a:t>
            </a:r>
          </a:p>
          <a:p>
            <a:r>
              <a:rPr lang="en-US" sz="1600" dirty="0" smtClean="0"/>
              <a:t>              13-14 </a:t>
            </a:r>
            <a:r>
              <a:rPr lang="en-US" sz="1600" dirty="0"/>
              <a:t>Jul 2015 - 14:00 - CERN - TH Conference </a:t>
            </a:r>
            <a:r>
              <a:rPr lang="en-US" sz="1600" dirty="0" smtClean="0"/>
              <a:t>Room</a:t>
            </a:r>
          </a:p>
          <a:p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	Workshop </a:t>
            </a:r>
            <a:r>
              <a:rPr lang="en-US" sz="1600" dirty="0">
                <a:solidFill>
                  <a:srgbClr val="C00000"/>
                </a:solidFill>
              </a:rPr>
              <a:t>on high-precision </a:t>
            </a:r>
            <a:r>
              <a:rPr lang="en-US" sz="1600" dirty="0" err="1">
                <a:solidFill>
                  <a:srgbClr val="C00000"/>
                </a:solidFill>
              </a:rPr>
              <a:t>alpha_s</a:t>
            </a:r>
            <a:r>
              <a:rPr lang="en-US" sz="1600" dirty="0">
                <a:solidFill>
                  <a:srgbClr val="C00000"/>
                </a:solidFill>
              </a:rPr>
              <a:t> measurements: from LHC to </a:t>
            </a:r>
            <a:r>
              <a:rPr lang="en-US" sz="1600" dirty="0" smtClean="0">
                <a:solidFill>
                  <a:srgbClr val="C00000"/>
                </a:solidFill>
              </a:rPr>
              <a:t>FCC-</a:t>
            </a:r>
            <a:r>
              <a:rPr lang="en-US" sz="1600" dirty="0" err="1" smtClean="0">
                <a:solidFill>
                  <a:srgbClr val="C00000"/>
                </a:solidFill>
              </a:rPr>
              <a:t>ee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	</a:t>
            </a: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://indico.cern.ch/event/392530</a:t>
            </a:r>
            <a:r>
              <a:rPr lang="en-US" sz="1600" dirty="0" smtClean="0">
                <a:hlinkClick r:id="rId4"/>
              </a:rPr>
              <a:t>/</a:t>
            </a:r>
            <a:r>
              <a:rPr lang="en-US" sz="1600" dirty="0" smtClean="0"/>
              <a:t> </a:t>
            </a:r>
            <a:r>
              <a:rPr lang="en-US" sz="1600" dirty="0" smtClean="0"/>
              <a:t> 12 </a:t>
            </a:r>
            <a:r>
              <a:rPr lang="en-US" sz="1600" dirty="0"/>
              <a:t>Oct - 13 Oct </a:t>
            </a:r>
            <a:r>
              <a:rPr lang="en-US" sz="1600" dirty="0" smtClean="0"/>
              <a:t>2015 (CERN) </a:t>
            </a:r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r>
              <a:rPr lang="fr-CH" sz="1600" dirty="0" err="1" smtClean="0">
                <a:solidFill>
                  <a:srgbClr val="C00000"/>
                </a:solidFill>
              </a:rPr>
              <a:t>Higgs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physics</a:t>
            </a:r>
            <a:r>
              <a:rPr lang="fr-CH" sz="1600" dirty="0" smtClean="0">
                <a:solidFill>
                  <a:srgbClr val="C00000"/>
                </a:solidFill>
              </a:rPr>
              <a:t> workshop </a:t>
            </a:r>
            <a:r>
              <a:rPr lang="fr-CH" sz="1600" dirty="0" smtClean="0"/>
              <a:t>Markus </a:t>
            </a:r>
            <a:r>
              <a:rPr lang="fr-CH" sz="1600" dirty="0" err="1" smtClean="0"/>
              <a:t>Klute</a:t>
            </a:r>
            <a:endParaRPr lang="fr-CH" sz="1600" dirty="0" smtClean="0"/>
          </a:p>
          <a:p>
            <a:pPr lvl="2"/>
            <a:r>
              <a:rPr lang="en-US" sz="1600" dirty="0" smtClean="0">
                <a:hlinkClick r:id="rId5"/>
              </a:rPr>
              <a:t>https://indico.cern.ch/event/401590/</a:t>
            </a:r>
            <a:r>
              <a:rPr lang="en-US" sz="1600" dirty="0" smtClean="0"/>
              <a:t> </a:t>
            </a:r>
            <a:r>
              <a:rPr lang="fr-CH" sz="1600" dirty="0"/>
              <a:t>24-25 </a:t>
            </a:r>
            <a:r>
              <a:rPr lang="fr-CH" sz="1600" dirty="0" err="1"/>
              <a:t>September</a:t>
            </a:r>
            <a:r>
              <a:rPr lang="fr-CH" sz="1600" dirty="0"/>
              <a:t> 2015 </a:t>
            </a:r>
            <a:endParaRPr lang="en-US" sz="1600" dirty="0" smtClean="0"/>
          </a:p>
          <a:p>
            <a:pPr lvl="2"/>
            <a:endParaRPr lang="fr-CH" sz="1600" dirty="0" smtClean="0"/>
          </a:p>
          <a:p>
            <a:r>
              <a:rPr lang="fr-CH" sz="1600" dirty="0" smtClean="0"/>
              <a:t>           </a:t>
            </a:r>
            <a:r>
              <a:rPr lang="fr-CH" sz="1600" dirty="0" err="1" smtClean="0">
                <a:solidFill>
                  <a:srgbClr val="C00000"/>
                </a:solidFill>
              </a:rPr>
              <a:t>Next</a:t>
            </a:r>
            <a:r>
              <a:rPr lang="fr-CH" sz="1600" dirty="0" smtClean="0">
                <a:solidFill>
                  <a:srgbClr val="C00000"/>
                </a:solidFill>
              </a:rPr>
              <a:t> General FCC-</a:t>
            </a:r>
            <a:r>
              <a:rPr lang="fr-CH" sz="1600" dirty="0" err="1" smtClean="0">
                <a:solidFill>
                  <a:srgbClr val="C00000"/>
                </a:solidFill>
              </a:rPr>
              <a:t>ee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physics</a:t>
            </a:r>
            <a:r>
              <a:rPr lang="fr-CH" sz="1600" dirty="0" smtClean="0">
                <a:solidFill>
                  <a:srgbClr val="C00000"/>
                </a:solidFill>
              </a:rPr>
              <a:t> workshop</a:t>
            </a:r>
            <a:r>
              <a:rPr lang="fr-CH" sz="1600" dirty="0" smtClean="0"/>
              <a:t> in </a:t>
            </a:r>
            <a:r>
              <a:rPr lang="fr-CH" sz="1600" dirty="0" err="1" smtClean="0"/>
              <a:t>november</a:t>
            </a:r>
            <a:endParaRPr lang="fr-CH" sz="1600" dirty="0" smtClean="0"/>
          </a:p>
          <a:p>
            <a:r>
              <a:rPr lang="fr-CH" sz="1600" dirty="0"/>
              <a:t> </a:t>
            </a:r>
            <a:r>
              <a:rPr lang="fr-CH" sz="1600" dirty="0" smtClean="0"/>
              <a:t>             </a:t>
            </a:r>
            <a:r>
              <a:rPr lang="fr-CH" sz="1600" dirty="0" err="1" smtClean="0"/>
              <a:t>Asked</a:t>
            </a:r>
            <a:r>
              <a:rPr lang="fr-CH" sz="1600" dirty="0" smtClean="0"/>
              <a:t> John Ellis to </a:t>
            </a:r>
            <a:r>
              <a:rPr lang="fr-CH" sz="1600" dirty="0" err="1" smtClean="0"/>
              <a:t>organize</a:t>
            </a:r>
            <a:r>
              <a:rPr lang="fr-CH" sz="1600" dirty="0" smtClean="0"/>
              <a:t> in London. </a:t>
            </a:r>
          </a:p>
          <a:p>
            <a:r>
              <a:rPr lang="fr-CH" sz="1600" dirty="0"/>
              <a:t> </a:t>
            </a:r>
            <a:r>
              <a:rPr lang="fr-CH" sz="1600" dirty="0" smtClean="0"/>
              <a:t>             </a:t>
            </a:r>
            <a:r>
              <a:rPr lang="fr-CH" sz="1600" dirty="0" smtClean="0"/>
              <a:t>Oliver </a:t>
            </a:r>
            <a:r>
              <a:rPr lang="fr-CH" sz="1600" dirty="0" err="1" smtClean="0"/>
              <a:t>Buchmuller</a:t>
            </a:r>
            <a:r>
              <a:rPr lang="fr-CH" sz="1600" dirty="0" smtClean="0"/>
              <a:t>, Mario </a:t>
            </a:r>
            <a:r>
              <a:rPr lang="fr-CH" sz="1600" dirty="0" err="1" smtClean="0"/>
              <a:t>Campanelli</a:t>
            </a:r>
            <a:r>
              <a:rPr lang="fr-CH" sz="1600" dirty="0" smtClean="0"/>
              <a:t>,</a:t>
            </a:r>
            <a:r>
              <a:rPr lang="fr-CH" sz="1600" dirty="0" smtClean="0"/>
              <a:t> John Ellis,</a:t>
            </a:r>
            <a:r>
              <a:rPr lang="fr-CH" sz="1600" dirty="0"/>
              <a:t> Andreas Korn,</a:t>
            </a:r>
            <a:r>
              <a:rPr lang="fr-CH" sz="1600" dirty="0" smtClean="0"/>
              <a:t> </a:t>
            </a:r>
            <a:r>
              <a:rPr lang="fr-CH" sz="1600" dirty="0"/>
              <a:t>Bjorn </a:t>
            </a:r>
            <a:r>
              <a:rPr lang="fr-CH" sz="1600" dirty="0" err="1"/>
              <a:t>Penning</a:t>
            </a:r>
            <a:r>
              <a:rPr lang="fr-CH" sz="1600" dirty="0"/>
              <a:t>, </a:t>
            </a:r>
            <a:r>
              <a:rPr lang="fr-CH" sz="1600" dirty="0" smtClean="0"/>
              <a:t>as LOC           			</a:t>
            </a:r>
            <a:r>
              <a:rPr lang="fr-CH" sz="1600" dirty="0" smtClean="0"/>
              <a:t>Favorite date : 11-13 </a:t>
            </a:r>
            <a:r>
              <a:rPr lang="fr-CH" sz="1600" dirty="0" err="1" smtClean="0"/>
              <a:t>November</a:t>
            </a:r>
            <a:r>
              <a:rPr lang="fr-CH" sz="1600" dirty="0" smtClean="0"/>
              <a:t> 2015   </a:t>
            </a:r>
            <a:endParaRPr lang="fr-CH" sz="2000" dirty="0" smtClean="0"/>
          </a:p>
          <a:p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         </a:t>
            </a:r>
            <a:endParaRPr lang="en-US" sz="2000" dirty="0"/>
          </a:p>
          <a:p>
            <a:r>
              <a:rPr lang="en-US" sz="2000" dirty="0" smtClean="0"/>
              <a:t>       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705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EAA5E1-B863-43B6-A385-BBC8C649A6EF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237" y="381000"/>
            <a:ext cx="6216317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FCC </a:t>
            </a:r>
            <a:r>
              <a:rPr lang="fr-CH" dirty="0" err="1" smtClean="0"/>
              <a:t>internal</a:t>
            </a:r>
            <a:r>
              <a:rPr lang="fr-CH" dirty="0" smtClean="0"/>
              <a:t> </a:t>
            </a:r>
            <a:r>
              <a:rPr lang="fr-CH" dirty="0" err="1" smtClean="0"/>
              <a:t>Reviews</a:t>
            </a:r>
            <a:endParaRPr lang="fr-CH" dirty="0" smtClean="0"/>
          </a:p>
          <a:p>
            <a:endParaRPr lang="fr-CH" dirty="0"/>
          </a:p>
          <a:p>
            <a:r>
              <a:rPr lang="fr-CH" sz="1800" dirty="0" err="1" smtClean="0"/>
              <a:t>presentation</a:t>
            </a:r>
            <a:r>
              <a:rPr lang="fr-CH" sz="1800" dirty="0" smtClean="0"/>
              <a:t> </a:t>
            </a:r>
            <a:r>
              <a:rPr lang="fr-CH" sz="1800" dirty="0" smtClean="0"/>
              <a:t>of </a:t>
            </a:r>
            <a:r>
              <a:rPr lang="fr-CH" sz="1800" dirty="0" err="1" smtClean="0"/>
              <a:t>physics</a:t>
            </a:r>
            <a:r>
              <a:rPr lang="fr-CH" sz="1800" dirty="0" smtClean="0"/>
              <a:t> </a:t>
            </a:r>
            <a:r>
              <a:rPr lang="fr-CH" sz="1800" dirty="0" err="1" smtClean="0"/>
              <a:t>requirements</a:t>
            </a:r>
            <a:r>
              <a:rPr lang="fr-CH" sz="1800" dirty="0" smtClean="0"/>
              <a:t>  </a:t>
            </a:r>
            <a:r>
              <a:rPr lang="fr-CH" sz="1800" dirty="0" smtClean="0"/>
              <a:t>5 </a:t>
            </a:r>
            <a:r>
              <a:rPr lang="fr-CH" sz="1800" dirty="0" err="1" smtClean="0"/>
              <a:t>June</a:t>
            </a:r>
            <a:r>
              <a:rPr lang="fr-CH" sz="1800" dirty="0" smtClean="0"/>
              <a:t> 2015</a:t>
            </a:r>
          </a:p>
          <a:p>
            <a:r>
              <a:rPr lang="fr-CH" sz="1800" dirty="0" smtClean="0"/>
              <a:t>FCC-</a:t>
            </a:r>
            <a:r>
              <a:rPr lang="fr-CH" sz="1800" dirty="0" err="1" smtClean="0"/>
              <a:t>hh</a:t>
            </a:r>
            <a:r>
              <a:rPr lang="fr-CH" sz="1800" dirty="0" smtClean="0"/>
              <a:t> (Michelangelo </a:t>
            </a:r>
            <a:r>
              <a:rPr lang="fr-CH" sz="1800" dirty="0" err="1" smtClean="0"/>
              <a:t>Mangano</a:t>
            </a:r>
            <a:r>
              <a:rPr lang="fr-CH" sz="1800" dirty="0" smtClean="0"/>
              <a:t>)</a:t>
            </a:r>
            <a:endParaRPr lang="fr-CH" sz="1800" dirty="0" smtClean="0"/>
          </a:p>
          <a:p>
            <a:r>
              <a:rPr lang="fr-CH" sz="1800" dirty="0" smtClean="0"/>
              <a:t>FCC-</a:t>
            </a:r>
            <a:r>
              <a:rPr lang="fr-CH" sz="1800" dirty="0" err="1" smtClean="0"/>
              <a:t>ee</a:t>
            </a:r>
            <a:r>
              <a:rPr lang="fr-CH" sz="1800" dirty="0" smtClean="0"/>
              <a:t> (Patrick </a:t>
            </a:r>
            <a:r>
              <a:rPr lang="fr-CH" sz="1800" dirty="0" err="1" smtClean="0"/>
              <a:t>Janot</a:t>
            </a:r>
            <a:r>
              <a:rPr lang="fr-CH" sz="1800" dirty="0" smtClean="0"/>
              <a:t>) </a:t>
            </a:r>
            <a:br>
              <a:rPr lang="fr-CH" sz="1800" dirty="0" smtClean="0"/>
            </a:br>
            <a:r>
              <a:rPr lang="fr-CH" sz="1800" dirty="0" smtClean="0"/>
              <a:t>(</a:t>
            </a:r>
            <a:r>
              <a:rPr lang="fr-CH" sz="1800" dirty="0" err="1" smtClean="0"/>
              <a:t>revised</a:t>
            </a:r>
            <a:r>
              <a:rPr lang="fr-CH" sz="1800" dirty="0" smtClean="0"/>
              <a:t> version </a:t>
            </a:r>
            <a:r>
              <a:rPr lang="fr-CH" sz="1800" dirty="0" err="1" smtClean="0"/>
              <a:t>uploaded</a:t>
            </a:r>
            <a:r>
              <a:rPr lang="fr-CH" sz="1800" dirty="0" smtClean="0"/>
              <a:t> </a:t>
            </a:r>
            <a:r>
              <a:rPr lang="fr-CH" sz="1800" dirty="0" smtClean="0"/>
              <a:t>on </a:t>
            </a:r>
            <a:r>
              <a:rPr lang="fr-CH" sz="1800" dirty="0" smtClean="0"/>
              <a:t> </a:t>
            </a:r>
            <a:r>
              <a:rPr lang="fr-CH" sz="1800" dirty="0" err="1" smtClean="0"/>
              <a:t>this</a:t>
            </a:r>
            <a:r>
              <a:rPr lang="fr-CH" sz="1800" dirty="0" smtClean="0"/>
              <a:t> </a:t>
            </a:r>
            <a:r>
              <a:rPr lang="fr-CH" sz="1800" dirty="0" smtClean="0"/>
              <a:t>meeting page</a:t>
            </a:r>
            <a:r>
              <a:rPr lang="fr-CH" sz="1800" dirty="0" smtClean="0"/>
              <a:t>)</a:t>
            </a:r>
          </a:p>
          <a:p>
            <a:endParaRPr lang="fr-CH" dirty="0"/>
          </a:p>
          <a:p>
            <a:r>
              <a:rPr lang="fr-CH" sz="1800" dirty="0" smtClean="0"/>
              <a:t>FCC </a:t>
            </a:r>
            <a:r>
              <a:rPr lang="en-GB" sz="1800" dirty="0"/>
              <a:t>tunnel footprint and implementation </a:t>
            </a:r>
            <a:r>
              <a:rPr lang="en-GB" sz="1800" dirty="0" smtClean="0"/>
              <a:t>Thursday </a:t>
            </a:r>
            <a:r>
              <a:rPr lang="en-GB" sz="1800" dirty="0"/>
              <a:t>11 </a:t>
            </a:r>
            <a:r>
              <a:rPr lang="en-GB" sz="1800" dirty="0" smtClean="0"/>
              <a:t>June</a:t>
            </a:r>
          </a:p>
          <a:p>
            <a:endParaRPr lang="fr-CH" sz="1800" dirty="0">
              <a:sym typeface="Wingdings" panose="05000000000000000000" pitchFamily="2" charset="2"/>
            </a:endParaRPr>
          </a:p>
          <a:p>
            <a:r>
              <a:rPr lang="fr-CH" sz="1800" dirty="0" smtClean="0"/>
              <a:t>FCC-</a:t>
            </a:r>
            <a:r>
              <a:rPr lang="fr-CH" sz="1800" dirty="0" err="1" smtClean="0"/>
              <a:t>ee</a:t>
            </a:r>
            <a:r>
              <a:rPr lang="fr-CH" sz="1800" dirty="0" smtClean="0"/>
              <a:t> </a:t>
            </a:r>
            <a:r>
              <a:rPr lang="fr-CH" sz="1800" dirty="0" err="1" smtClean="0"/>
              <a:t>crab</a:t>
            </a:r>
            <a:r>
              <a:rPr lang="fr-CH" sz="1800" dirty="0" err="1"/>
              <a:t>-</a:t>
            </a:r>
            <a:r>
              <a:rPr lang="fr-CH" sz="1800" dirty="0" err="1" smtClean="0"/>
              <a:t>waist</a:t>
            </a:r>
            <a:r>
              <a:rPr lang="fr-CH" sz="1800" dirty="0" smtClean="0"/>
              <a:t> </a:t>
            </a:r>
            <a:r>
              <a:rPr lang="fr-CH" sz="1800" dirty="0" err="1" smtClean="0"/>
              <a:t>scheme</a:t>
            </a:r>
            <a:r>
              <a:rPr lang="fr-CH" sz="1800" dirty="0" smtClean="0"/>
              <a:t> </a:t>
            </a:r>
            <a:r>
              <a:rPr lang="fr-CH" sz="1800" dirty="0" smtClean="0"/>
              <a:t> Friday 12 </a:t>
            </a:r>
            <a:r>
              <a:rPr lang="fr-CH" sz="1800" dirty="0" err="1" smtClean="0"/>
              <a:t>June</a:t>
            </a:r>
            <a:endParaRPr lang="fr-CH" sz="1800" dirty="0" smtClean="0"/>
          </a:p>
          <a:p>
            <a:endParaRPr lang="fr-CH" sz="1800" dirty="0"/>
          </a:p>
          <a:p>
            <a:endParaRPr lang="fr-CH" sz="1800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59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6A3E5E-D6DE-4AAE-86DF-DC6CEEABEA24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56" y="202745"/>
            <a:ext cx="7780543" cy="563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31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4744D-E6DA-4C05-B576-CB21905D8204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44" y="304800"/>
            <a:ext cx="8527813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7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B7EBF3-2C4C-43E9-A62C-E0A09DA24B57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04800"/>
            <a:ext cx="9067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-- crab waist </a:t>
            </a:r>
            <a:r>
              <a:rPr lang="en-US" sz="2000" dirty="0" smtClean="0">
                <a:solidFill>
                  <a:srgbClr val="FF0000"/>
                </a:solidFill>
              </a:rPr>
              <a:t>scheme review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/>
              <a:t>        should be encouraged as it provides high </a:t>
            </a:r>
            <a:r>
              <a:rPr lang="en-US" sz="2000" dirty="0" smtClean="0"/>
              <a:t>luminosity.</a:t>
            </a:r>
            <a:endParaRPr lang="en-US" sz="2000" dirty="0"/>
          </a:p>
          <a:p>
            <a:r>
              <a:rPr lang="en-US" sz="2000" dirty="0"/>
              <a:t>        principle is </a:t>
            </a:r>
            <a:r>
              <a:rPr lang="en-US" sz="2000" dirty="0" smtClean="0"/>
              <a:t>sound.</a:t>
            </a:r>
          </a:p>
          <a:p>
            <a:endParaRPr lang="en-US" sz="2000" dirty="0"/>
          </a:p>
          <a:p>
            <a:r>
              <a:rPr lang="en-US" sz="2000" dirty="0"/>
              <a:t>        difficulty with several points of implementation</a:t>
            </a:r>
          </a:p>
          <a:p>
            <a:r>
              <a:rPr lang="en-US" sz="2000" dirty="0"/>
              <a:t>           -- synchrotron radiation in the experimental section. </a:t>
            </a:r>
          </a:p>
          <a:p>
            <a:r>
              <a:rPr lang="en-US" sz="2000" dirty="0"/>
              <a:t>               .should try to avoid any dipole magnet stronger than those in the arcs</a:t>
            </a:r>
          </a:p>
          <a:p>
            <a:r>
              <a:rPr lang="en-US" sz="2000" dirty="0"/>
              <a:t>               .limits on critical energy and power should be evaluated </a:t>
            </a:r>
          </a:p>
          <a:p>
            <a:r>
              <a:rPr lang="en-US" sz="2000" dirty="0"/>
              <a:t>                  for the experiment and for the environment</a:t>
            </a:r>
          </a:p>
          <a:p>
            <a:r>
              <a:rPr lang="en-US" sz="2000" dirty="0"/>
              <a:t>           -- solenoid compensation and interface with experiment   </a:t>
            </a:r>
          </a:p>
          <a:p>
            <a:r>
              <a:rPr lang="en-US" sz="2000" dirty="0"/>
              <a:t>               . will require to establish the optics principles of the compensation</a:t>
            </a:r>
          </a:p>
          <a:p>
            <a:r>
              <a:rPr lang="en-US" sz="2000" dirty="0"/>
              <a:t>               . and then a work party between magnet </a:t>
            </a:r>
            <a:r>
              <a:rPr lang="en-US" sz="2000" dirty="0" smtClean="0"/>
              <a:t>designers</a:t>
            </a:r>
          </a:p>
          <a:p>
            <a:endParaRPr lang="fr-CH" sz="2000" dirty="0"/>
          </a:p>
          <a:p>
            <a:r>
              <a:rPr lang="fr-CH" sz="2000" dirty="0" smtClean="0"/>
              <a:t>    report has been </a:t>
            </a:r>
            <a:r>
              <a:rPr lang="fr-CH" sz="2000" dirty="0" err="1" smtClean="0"/>
              <a:t>prepared</a:t>
            </a:r>
            <a:r>
              <a:rPr lang="fr-CH" sz="2000" dirty="0" smtClean="0"/>
              <a:t> by </a:t>
            </a:r>
            <a:r>
              <a:rPr lang="fr-CH" sz="2000" dirty="0" err="1" smtClean="0"/>
              <a:t>Oide-san</a:t>
            </a:r>
            <a:r>
              <a:rPr lang="fr-CH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13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E4CFA4-C9E6-48EB-AD5F-797698E32D63}" type="datetime1">
              <a:rPr lang="en-US" smtClean="0"/>
              <a:t>6/29/2015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Joint accelerator and physics VIDYO, A. Blondel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576263"/>
            <a:ext cx="7667625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05600" y="571500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Oide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8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167928</TotalTime>
  <Words>656</Words>
  <Application>Microsoft Office PowerPoint</Application>
  <PresentationFormat>On-screen Show (4:3)</PresentationFormat>
  <Paragraphs>143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Custom Design</vt:lpstr>
      <vt:lpstr>1_Custom Design</vt:lpstr>
      <vt:lpstr>Theme1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lastModifiedBy>bdl</cp:lastModifiedBy>
  <cp:revision>2549</cp:revision>
  <cp:lastPrinted>2014-02-13T11:04:44Z</cp:lastPrinted>
  <dcterms:created xsi:type="dcterms:W3CDTF">1999-10-11T11:32:56Z</dcterms:created>
  <dcterms:modified xsi:type="dcterms:W3CDTF">2015-06-29T12:26:55Z</dcterms:modified>
</cp:coreProperties>
</file>