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handoutMasterIdLst>
    <p:handoutMasterId r:id="rId6"/>
  </p:handoutMasterIdLst>
  <p:sldIdLst>
    <p:sldId id="276" r:id="rId2"/>
    <p:sldId id="277" r:id="rId3"/>
    <p:sldId id="264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446" autoAdjust="0"/>
  </p:normalViewPr>
  <p:slideViewPr>
    <p:cSldViewPr snapToGrid="0" snapToObjects="1">
      <p:cViewPr varScale="1">
        <p:scale>
          <a:sx n="99" d="100"/>
          <a:sy n="99" d="100"/>
        </p:scale>
        <p:origin x="202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22F17A-CDDB-444F-807E-EED5F2750638}" type="datetimeFigureOut">
              <a:rPr lang="en-US" smtClean="0"/>
              <a:t>6/18/2015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C305E6-CF3E-054F-AA22-6BF6F44155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942996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9F536E-B9A4-A74C-BEF2-F948881D34C4}" type="datetimeFigureOut">
              <a:rPr lang="en-US" smtClean="0"/>
              <a:t>6/18/2015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0FAE41-7319-E44E-B86E-AFF9787305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607215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Mar 4,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LIU-PLI meeting - D. RICCI, J. PIERLOT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Mar 4,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LIU-PLI meeting - D. RICCI, J. PIERLOT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Mar 4,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LIU-PLI meeting - D. RICCI, J. PIERLOT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Mar 4,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LIU-PLI meeting - D. RICCI, J. PIERLOT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fr-CH" smtClean="0"/>
              <a:t>Mar 4,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smtClean="0"/>
              <a:t>LIU-PLI meeting - D. RICCI, J. PIERLOT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Organisation for LIU: </a:t>
            </a:r>
            <a:r>
              <a:rPr lang="en-GB" sz="3300" u="sng" dirty="0" smtClean="0"/>
              <a:t>POWER DISTRIBUTION</a:t>
            </a:r>
            <a:endParaRPr lang="en-GB" sz="3300" u="sng" dirty="0"/>
          </a:p>
        </p:txBody>
      </p:sp>
      <p:sp>
        <p:nvSpPr>
          <p:cNvPr id="30" name="Content Placeholder 5"/>
          <p:cNvSpPr txBox="1">
            <a:spLocks/>
          </p:cNvSpPr>
          <p:nvPr/>
        </p:nvSpPr>
        <p:spPr>
          <a:xfrm>
            <a:off x="460375" y="949334"/>
            <a:ext cx="8226425" cy="402552"/>
          </a:xfrm>
          <a:prstGeom prst="rect">
            <a:avLst/>
          </a:prstGeom>
        </p:spPr>
        <p:txBody>
          <a:bodyPr vert="horz">
            <a:normAutofit fontScale="62500" lnSpcReduction="20000"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24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24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2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sz="3800" b="1" dirty="0" smtClean="0">
                <a:solidFill>
                  <a:srgbClr val="800000"/>
                </a:solidFill>
              </a:rPr>
              <a:t>Contact persons for Power Distribution</a:t>
            </a:r>
          </a:p>
        </p:txBody>
      </p:sp>
      <p:sp>
        <p:nvSpPr>
          <p:cNvPr id="31" name="Content Placeholder 3"/>
          <p:cNvSpPr txBox="1">
            <a:spLocks/>
          </p:cNvSpPr>
          <p:nvPr/>
        </p:nvSpPr>
        <p:spPr>
          <a:xfrm>
            <a:off x="30730" y="2979790"/>
            <a:ext cx="1464676" cy="317500"/>
          </a:xfrm>
          <a:prstGeom prst="rect">
            <a:avLst/>
          </a:prstGeom>
        </p:spPr>
        <p:txBody>
          <a:bodyPr vert="horz">
            <a:no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24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24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2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sz="1400" u="sng" dirty="0" smtClean="0"/>
              <a:t>LV distribution</a:t>
            </a:r>
            <a:endParaRPr lang="en-GB" sz="1400" u="sng" dirty="0"/>
          </a:p>
        </p:txBody>
      </p:sp>
      <p:sp>
        <p:nvSpPr>
          <p:cNvPr id="33" name="Rectangle 32"/>
          <p:cNvSpPr/>
          <p:nvPr/>
        </p:nvSpPr>
        <p:spPr>
          <a:xfrm>
            <a:off x="1415029" y="2912807"/>
            <a:ext cx="1008000" cy="1767269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accent4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b="1" dirty="0" smtClean="0">
                <a:solidFill>
                  <a:srgbClr val="0C377B"/>
                </a:solidFill>
              </a:rPr>
              <a:t>J. Devine</a:t>
            </a:r>
          </a:p>
          <a:p>
            <a:pPr algn="ctr"/>
            <a:endParaRPr lang="fr-CH" sz="1200" b="1" dirty="0" smtClean="0">
              <a:solidFill>
                <a:srgbClr val="0C377B"/>
              </a:solidFill>
            </a:endParaRPr>
          </a:p>
          <a:p>
            <a:pPr algn="ctr"/>
            <a:r>
              <a:rPr lang="fr-CH" sz="1200" b="1" dirty="0" smtClean="0">
                <a:solidFill>
                  <a:srgbClr val="0C377B"/>
                </a:solidFill>
              </a:rPr>
              <a:t>JP. Sferruzza</a:t>
            </a:r>
            <a:endParaRPr lang="fr-CH" sz="1200" b="1" dirty="0">
              <a:solidFill>
                <a:srgbClr val="0C377B"/>
              </a:solidFill>
            </a:endParaRPr>
          </a:p>
          <a:p>
            <a:pPr algn="ctr"/>
            <a:endParaRPr lang="fr-CH" sz="1200" b="1" dirty="0" smtClean="0">
              <a:solidFill>
                <a:srgbClr val="0C377B"/>
              </a:solidFill>
            </a:endParaRPr>
          </a:p>
          <a:p>
            <a:pPr algn="ctr"/>
            <a:r>
              <a:rPr lang="fr-CH" sz="1200" b="1" dirty="0" smtClean="0">
                <a:solidFill>
                  <a:srgbClr val="0C377B"/>
                </a:solidFill>
              </a:rPr>
              <a:t>J. Pierlot</a:t>
            </a:r>
          </a:p>
          <a:p>
            <a:pPr algn="ctr"/>
            <a:r>
              <a:rPr lang="fr-CH" sz="1200" b="1" dirty="0" smtClean="0">
                <a:solidFill>
                  <a:srgbClr val="0C377B"/>
                </a:solidFill>
              </a:rPr>
              <a:t>(backup)</a:t>
            </a:r>
            <a:endParaRPr lang="en-GB" sz="1200" b="1" dirty="0" smtClean="0">
              <a:solidFill>
                <a:srgbClr val="0C377B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532629" y="2912808"/>
            <a:ext cx="812800" cy="450850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tx1"/>
                </a:solidFill>
              </a:rPr>
              <a:t>J.</a:t>
            </a:r>
            <a:endParaRPr lang="en-GB" sz="1200" b="1" dirty="0">
              <a:solidFill>
                <a:schemeClr val="tx1"/>
              </a:solidFill>
            </a:endParaRPr>
          </a:p>
          <a:p>
            <a:pPr algn="ctr"/>
            <a:r>
              <a:rPr lang="fr-CH" sz="1200" b="1" dirty="0">
                <a:solidFill>
                  <a:schemeClr val="tx1"/>
                </a:solidFill>
              </a:rPr>
              <a:t>Devine</a:t>
            </a:r>
            <a:endParaRPr lang="en-GB" sz="1200" b="1" dirty="0">
              <a:solidFill>
                <a:schemeClr val="tx1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523229" y="2912808"/>
            <a:ext cx="812800" cy="450850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accent4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b="1" dirty="0" smtClean="0">
                <a:solidFill>
                  <a:srgbClr val="0C377B"/>
                </a:solidFill>
              </a:rPr>
              <a:t>R.</a:t>
            </a:r>
          </a:p>
          <a:p>
            <a:pPr algn="ctr"/>
            <a:r>
              <a:rPr lang="fr-CH" sz="1200" b="1" dirty="0" err="1" smtClean="0">
                <a:solidFill>
                  <a:srgbClr val="0C377B"/>
                </a:solidFill>
              </a:rPr>
              <a:t>Necca</a:t>
            </a:r>
            <a:endParaRPr lang="en-GB" sz="1200" b="1" dirty="0">
              <a:solidFill>
                <a:srgbClr val="0C377B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453629" y="2912808"/>
            <a:ext cx="3263900" cy="450850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accent4">
                <a:lumMod val="75000"/>
              </a:schemeClr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rgbClr val="0C377B"/>
                </a:solidFill>
              </a:rPr>
              <a:t>To be determined</a:t>
            </a:r>
            <a:endParaRPr lang="en-GB" sz="1200" dirty="0">
              <a:solidFill>
                <a:srgbClr val="0C377B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5453629" y="3573208"/>
            <a:ext cx="3263900" cy="450850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bg1">
                <a:lumMod val="50000"/>
              </a:schemeClr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To be determined</a:t>
            </a:r>
          </a:p>
        </p:txBody>
      </p:sp>
      <p:sp>
        <p:nvSpPr>
          <p:cNvPr id="38" name="Content Placeholder 3"/>
          <p:cNvSpPr txBox="1">
            <a:spLocks/>
          </p:cNvSpPr>
          <p:nvPr/>
        </p:nvSpPr>
        <p:spPr>
          <a:xfrm>
            <a:off x="30730" y="3636708"/>
            <a:ext cx="1464676" cy="3175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2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2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2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2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2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sz="1400" u="sng" dirty="0" smtClean="0"/>
              <a:t>HV distribution</a:t>
            </a:r>
            <a:endParaRPr lang="en-GB" sz="1400" u="sng" dirty="0"/>
          </a:p>
        </p:txBody>
      </p:sp>
      <p:sp>
        <p:nvSpPr>
          <p:cNvPr id="39" name="Content Placeholder 3"/>
          <p:cNvSpPr txBox="1">
            <a:spLocks/>
          </p:cNvSpPr>
          <p:nvPr/>
        </p:nvSpPr>
        <p:spPr>
          <a:xfrm>
            <a:off x="30729" y="4220908"/>
            <a:ext cx="1464677" cy="3175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2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2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2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2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2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u="sng" dirty="0"/>
              <a:t>CO systems</a:t>
            </a:r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1897629" y="2446083"/>
            <a:ext cx="0" cy="368300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2939029" y="2446083"/>
            <a:ext cx="0" cy="368300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3929629" y="2446083"/>
            <a:ext cx="0" cy="368300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4932929" y="2446083"/>
            <a:ext cx="0" cy="368300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Right Brace 43"/>
          <p:cNvSpPr/>
          <p:nvPr/>
        </p:nvSpPr>
        <p:spPr>
          <a:xfrm rot="5400000">
            <a:off x="6953530" y="992233"/>
            <a:ext cx="251998" cy="3276000"/>
          </a:xfrm>
          <a:prstGeom prst="rightBrac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/>
          <p:cNvSpPr/>
          <p:nvPr/>
        </p:nvSpPr>
        <p:spPr>
          <a:xfrm>
            <a:off x="4538522" y="2910660"/>
            <a:ext cx="812800" cy="450850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accent4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rgbClr val="0C377B"/>
                </a:solidFill>
              </a:rPr>
              <a:t>T. Octave</a:t>
            </a:r>
            <a:endParaRPr lang="en-GB" sz="1200" b="1" dirty="0">
              <a:solidFill>
                <a:srgbClr val="0C377B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2532629" y="3570033"/>
            <a:ext cx="812800" cy="450850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50" i="1" dirty="0" smtClean="0">
                <a:solidFill>
                  <a:schemeClr val="bg1">
                    <a:lumMod val="50000"/>
                  </a:schemeClr>
                </a:solidFill>
              </a:rPr>
              <a:t>New </a:t>
            </a:r>
            <a:r>
              <a:rPr lang="en-GB" sz="750" i="1" dirty="0" smtClean="0">
                <a:solidFill>
                  <a:schemeClr val="bg1">
                    <a:lumMod val="50000"/>
                  </a:schemeClr>
                </a:solidFill>
              </a:rPr>
              <a:t>Engineer</a:t>
            </a:r>
            <a:endParaRPr lang="en-GB" sz="750" i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3520151" y="3586526"/>
            <a:ext cx="812800" cy="450850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50" i="1" dirty="0">
                <a:solidFill>
                  <a:schemeClr val="bg1">
                    <a:lumMod val="50000"/>
                  </a:schemeClr>
                </a:solidFill>
              </a:rPr>
              <a:t>New </a:t>
            </a:r>
            <a:r>
              <a:rPr lang="en-GB" sz="750" i="1" dirty="0" smtClean="0">
                <a:solidFill>
                  <a:schemeClr val="bg1">
                    <a:lumMod val="50000"/>
                  </a:schemeClr>
                </a:solidFill>
              </a:rPr>
              <a:t>Engineer</a:t>
            </a:r>
            <a:endParaRPr lang="en-GB" sz="75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4526529" y="3570033"/>
            <a:ext cx="812800" cy="450850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</a:rPr>
              <a:t>R. Grimand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2532629" y="4229227"/>
            <a:ext cx="6184900" cy="450850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</a:rPr>
              <a:t>L. Randot				                                               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55" name="Straight Arrow Connector 54"/>
          <p:cNvCxnSpPr>
            <a:endCxn id="51" idx="0"/>
          </p:cNvCxnSpPr>
          <p:nvPr/>
        </p:nvCxnSpPr>
        <p:spPr>
          <a:xfrm>
            <a:off x="2939029" y="3361510"/>
            <a:ext cx="0" cy="208523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3928564" y="3359362"/>
            <a:ext cx="0" cy="208523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4930978" y="3370093"/>
            <a:ext cx="0" cy="208523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3248122" y="4020883"/>
            <a:ext cx="0" cy="200025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4250528" y="3346879"/>
            <a:ext cx="0" cy="859398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5262055" y="3370093"/>
            <a:ext cx="0" cy="859398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Content Placeholder 3"/>
          <p:cNvSpPr txBox="1">
            <a:spLocks/>
          </p:cNvSpPr>
          <p:nvPr/>
        </p:nvSpPr>
        <p:spPr>
          <a:xfrm>
            <a:off x="1384299" y="5045819"/>
            <a:ext cx="3757441" cy="935248"/>
          </a:xfrm>
          <a:prstGeom prst="rect">
            <a:avLst/>
          </a:prstGeom>
        </p:spPr>
        <p:txBody>
          <a:bodyPr vert="horz" anchor="ctr">
            <a:normAutofit fontScale="55000" lnSpcReduction="20000"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24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24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2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3200" b="1" dirty="0" smtClean="0"/>
              <a:t>Main contacts person for </a:t>
            </a:r>
            <a:r>
              <a:rPr lang="en-GB" sz="3200" b="1" dirty="0"/>
              <a:t>EN-EL</a:t>
            </a:r>
            <a:endParaRPr lang="en-GB" sz="2600" b="1" dirty="0"/>
          </a:p>
          <a:p>
            <a:pPr marL="0" indent="0">
              <a:buNone/>
            </a:pPr>
            <a:r>
              <a:rPr lang="en-GB" sz="3200" b="1" u="sng" dirty="0" smtClean="0"/>
              <a:t>Power Distribution</a:t>
            </a:r>
            <a:endParaRPr lang="en-GB" sz="2600" b="1" u="sng" dirty="0"/>
          </a:p>
        </p:txBody>
      </p:sp>
      <p:cxnSp>
        <p:nvCxnSpPr>
          <p:cNvPr id="62" name="Straight Arrow Connector 61"/>
          <p:cNvCxnSpPr/>
          <p:nvPr/>
        </p:nvCxnSpPr>
        <p:spPr>
          <a:xfrm>
            <a:off x="1878668" y="4677519"/>
            <a:ext cx="0" cy="368300"/>
          </a:xfrm>
          <a:prstGeom prst="straightConnector1">
            <a:avLst/>
          </a:prstGeom>
          <a:ln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5" name="Picture 4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24" t="77411" r="8462"/>
          <a:stretch/>
        </p:blipFill>
        <p:spPr>
          <a:xfrm>
            <a:off x="1247295" y="1496785"/>
            <a:ext cx="7806872" cy="842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97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Organisation for LIU: </a:t>
            </a:r>
            <a:r>
              <a:rPr lang="en-GB" sz="3300" u="sng" dirty="0" smtClean="0"/>
              <a:t>POWER DISTRIBUTION</a:t>
            </a:r>
            <a:endParaRPr lang="en-GB" sz="3300" u="sng" dirty="0"/>
          </a:p>
        </p:txBody>
      </p:sp>
      <p:sp>
        <p:nvSpPr>
          <p:cNvPr id="30" name="Content Placeholder 5"/>
          <p:cNvSpPr txBox="1">
            <a:spLocks/>
          </p:cNvSpPr>
          <p:nvPr/>
        </p:nvSpPr>
        <p:spPr>
          <a:xfrm>
            <a:off x="460375" y="949334"/>
            <a:ext cx="8226425" cy="402552"/>
          </a:xfrm>
          <a:prstGeom prst="rect">
            <a:avLst/>
          </a:prstGeom>
        </p:spPr>
        <p:txBody>
          <a:bodyPr vert="horz">
            <a:normAutofit fontScale="62500" lnSpcReduction="20000"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24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24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2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sz="3800" b="1" dirty="0" smtClean="0">
                <a:solidFill>
                  <a:srgbClr val="800000"/>
                </a:solidFill>
              </a:rPr>
              <a:t>Contact persons for Power Distribution</a:t>
            </a:r>
          </a:p>
        </p:txBody>
      </p:sp>
      <p:sp>
        <p:nvSpPr>
          <p:cNvPr id="31" name="Content Placeholder 3"/>
          <p:cNvSpPr txBox="1">
            <a:spLocks/>
          </p:cNvSpPr>
          <p:nvPr/>
        </p:nvSpPr>
        <p:spPr>
          <a:xfrm>
            <a:off x="30730" y="2979790"/>
            <a:ext cx="1464676" cy="317500"/>
          </a:xfrm>
          <a:prstGeom prst="rect">
            <a:avLst/>
          </a:prstGeom>
        </p:spPr>
        <p:txBody>
          <a:bodyPr vert="horz">
            <a:no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24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24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2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sz="1400" u="sng" dirty="0" smtClean="0"/>
              <a:t>LV distribution</a:t>
            </a:r>
            <a:endParaRPr lang="en-GB" sz="1400" u="sng" dirty="0"/>
          </a:p>
        </p:txBody>
      </p:sp>
      <p:sp>
        <p:nvSpPr>
          <p:cNvPr id="33" name="Rectangle 32"/>
          <p:cNvSpPr/>
          <p:nvPr/>
        </p:nvSpPr>
        <p:spPr>
          <a:xfrm>
            <a:off x="1415029" y="2912807"/>
            <a:ext cx="1008000" cy="1767269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accent4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b="1" dirty="0" smtClean="0">
                <a:solidFill>
                  <a:srgbClr val="0C377B"/>
                </a:solidFill>
              </a:rPr>
              <a:t>J. Devine</a:t>
            </a:r>
          </a:p>
          <a:p>
            <a:pPr algn="ctr"/>
            <a:endParaRPr lang="fr-CH" sz="1200" b="1" dirty="0" smtClean="0">
              <a:solidFill>
                <a:srgbClr val="0C377B"/>
              </a:solidFill>
            </a:endParaRPr>
          </a:p>
          <a:p>
            <a:pPr algn="ctr"/>
            <a:r>
              <a:rPr lang="fr-CH" sz="1200" b="1" dirty="0" smtClean="0">
                <a:solidFill>
                  <a:srgbClr val="0C377B"/>
                </a:solidFill>
              </a:rPr>
              <a:t>JP. Sferruzza</a:t>
            </a:r>
            <a:endParaRPr lang="fr-CH" sz="1200" b="1" dirty="0">
              <a:solidFill>
                <a:srgbClr val="0C377B"/>
              </a:solidFill>
            </a:endParaRPr>
          </a:p>
          <a:p>
            <a:pPr algn="ctr"/>
            <a:endParaRPr lang="fr-CH" sz="1200" b="1" dirty="0" smtClean="0">
              <a:solidFill>
                <a:srgbClr val="0C377B"/>
              </a:solidFill>
            </a:endParaRPr>
          </a:p>
          <a:p>
            <a:pPr algn="ctr"/>
            <a:r>
              <a:rPr lang="fr-CH" sz="1200" b="1" dirty="0" smtClean="0">
                <a:solidFill>
                  <a:srgbClr val="0C377B"/>
                </a:solidFill>
              </a:rPr>
              <a:t>J. Pierlot</a:t>
            </a:r>
          </a:p>
          <a:p>
            <a:pPr algn="ctr"/>
            <a:r>
              <a:rPr lang="fr-CH" sz="1200" b="1" dirty="0" smtClean="0">
                <a:solidFill>
                  <a:srgbClr val="0C377B"/>
                </a:solidFill>
              </a:rPr>
              <a:t>(backup)</a:t>
            </a:r>
            <a:endParaRPr lang="en-GB" sz="1200" b="1" dirty="0" smtClean="0">
              <a:solidFill>
                <a:srgbClr val="0C377B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532629" y="2912808"/>
            <a:ext cx="812800" cy="450850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tx1"/>
                </a:solidFill>
              </a:rPr>
              <a:t>J.</a:t>
            </a:r>
            <a:endParaRPr lang="en-GB" sz="1200" b="1" dirty="0">
              <a:solidFill>
                <a:schemeClr val="tx1"/>
              </a:solidFill>
            </a:endParaRPr>
          </a:p>
          <a:p>
            <a:pPr algn="ctr"/>
            <a:r>
              <a:rPr lang="fr-CH" sz="1200" b="1" dirty="0">
                <a:solidFill>
                  <a:schemeClr val="tx1"/>
                </a:solidFill>
              </a:rPr>
              <a:t>Devine</a:t>
            </a:r>
            <a:endParaRPr lang="en-GB" sz="1200" b="1" dirty="0">
              <a:solidFill>
                <a:schemeClr val="tx1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523229" y="2912808"/>
            <a:ext cx="812800" cy="450850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accent4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b="1" dirty="0" smtClean="0">
                <a:solidFill>
                  <a:srgbClr val="0C377B"/>
                </a:solidFill>
              </a:rPr>
              <a:t>R.</a:t>
            </a:r>
          </a:p>
          <a:p>
            <a:pPr algn="ctr"/>
            <a:r>
              <a:rPr lang="fr-CH" sz="1200" b="1" dirty="0" err="1" smtClean="0">
                <a:solidFill>
                  <a:srgbClr val="0C377B"/>
                </a:solidFill>
              </a:rPr>
              <a:t>Necca</a:t>
            </a:r>
            <a:endParaRPr lang="en-GB" sz="1200" b="1" dirty="0">
              <a:solidFill>
                <a:srgbClr val="0C377B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453629" y="2912808"/>
            <a:ext cx="3263900" cy="450850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accent4">
                <a:lumMod val="75000"/>
              </a:schemeClr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rgbClr val="0C377B"/>
                </a:solidFill>
              </a:rPr>
              <a:t>To be determined</a:t>
            </a:r>
            <a:endParaRPr lang="en-GB" sz="1200" dirty="0">
              <a:solidFill>
                <a:srgbClr val="0C377B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5453629" y="3573208"/>
            <a:ext cx="3263900" cy="450850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bg1">
                <a:lumMod val="50000"/>
              </a:schemeClr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To be determined</a:t>
            </a:r>
          </a:p>
        </p:txBody>
      </p:sp>
      <p:sp>
        <p:nvSpPr>
          <p:cNvPr id="38" name="Content Placeholder 3"/>
          <p:cNvSpPr txBox="1">
            <a:spLocks/>
          </p:cNvSpPr>
          <p:nvPr/>
        </p:nvSpPr>
        <p:spPr>
          <a:xfrm>
            <a:off x="30730" y="3636708"/>
            <a:ext cx="1464676" cy="3175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2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2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2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2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2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sz="1400" u="sng" dirty="0" smtClean="0"/>
              <a:t>HV distribution</a:t>
            </a:r>
            <a:endParaRPr lang="en-GB" sz="1400" u="sng" dirty="0"/>
          </a:p>
        </p:txBody>
      </p:sp>
      <p:sp>
        <p:nvSpPr>
          <p:cNvPr id="39" name="Content Placeholder 3"/>
          <p:cNvSpPr txBox="1">
            <a:spLocks/>
          </p:cNvSpPr>
          <p:nvPr/>
        </p:nvSpPr>
        <p:spPr>
          <a:xfrm>
            <a:off x="30729" y="4220908"/>
            <a:ext cx="1464677" cy="3175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2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2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2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2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2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u="sng" dirty="0"/>
              <a:t>CO systems</a:t>
            </a:r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1897629" y="2446083"/>
            <a:ext cx="0" cy="368300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2939029" y="2446083"/>
            <a:ext cx="0" cy="368300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3929629" y="2446083"/>
            <a:ext cx="0" cy="368300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4932929" y="2446083"/>
            <a:ext cx="0" cy="368300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Right Brace 43"/>
          <p:cNvSpPr/>
          <p:nvPr/>
        </p:nvSpPr>
        <p:spPr>
          <a:xfrm rot="5400000">
            <a:off x="6953530" y="992233"/>
            <a:ext cx="251998" cy="3276000"/>
          </a:xfrm>
          <a:prstGeom prst="rightBrac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/>
          <p:cNvSpPr/>
          <p:nvPr/>
        </p:nvSpPr>
        <p:spPr>
          <a:xfrm>
            <a:off x="4538522" y="2910660"/>
            <a:ext cx="812800" cy="450850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accent4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rgbClr val="0C377B"/>
                </a:solidFill>
              </a:rPr>
              <a:t>T. Octave</a:t>
            </a:r>
            <a:endParaRPr lang="en-GB" sz="1200" b="1" dirty="0">
              <a:solidFill>
                <a:srgbClr val="0C377B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2532629" y="3570033"/>
            <a:ext cx="812800" cy="450850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50" i="1" dirty="0" smtClean="0">
                <a:solidFill>
                  <a:schemeClr val="bg1">
                    <a:lumMod val="50000"/>
                  </a:schemeClr>
                </a:solidFill>
              </a:rPr>
              <a:t>New </a:t>
            </a:r>
            <a:r>
              <a:rPr lang="en-GB" sz="750" i="1" dirty="0" smtClean="0">
                <a:solidFill>
                  <a:schemeClr val="bg1">
                    <a:lumMod val="50000"/>
                  </a:schemeClr>
                </a:solidFill>
              </a:rPr>
              <a:t>Engineer</a:t>
            </a:r>
            <a:endParaRPr lang="en-GB" sz="750" i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3520151" y="3586526"/>
            <a:ext cx="812800" cy="450850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50" i="1" dirty="0">
                <a:solidFill>
                  <a:schemeClr val="bg1">
                    <a:lumMod val="50000"/>
                  </a:schemeClr>
                </a:solidFill>
              </a:rPr>
              <a:t>New </a:t>
            </a:r>
            <a:r>
              <a:rPr lang="en-GB" sz="750" i="1" dirty="0" smtClean="0">
                <a:solidFill>
                  <a:schemeClr val="bg1">
                    <a:lumMod val="50000"/>
                  </a:schemeClr>
                </a:solidFill>
              </a:rPr>
              <a:t>Engineer</a:t>
            </a:r>
            <a:endParaRPr lang="en-GB" sz="75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4526529" y="3570033"/>
            <a:ext cx="812800" cy="450850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</a:rPr>
              <a:t>R. Grimand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2532629" y="4229227"/>
            <a:ext cx="6184900" cy="450850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</a:rPr>
              <a:t>L. Randot				                                               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55" name="Straight Arrow Connector 54"/>
          <p:cNvCxnSpPr>
            <a:endCxn id="51" idx="0"/>
          </p:cNvCxnSpPr>
          <p:nvPr/>
        </p:nvCxnSpPr>
        <p:spPr>
          <a:xfrm>
            <a:off x="2939029" y="3361510"/>
            <a:ext cx="0" cy="208523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3928564" y="3359362"/>
            <a:ext cx="0" cy="208523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4930978" y="3370093"/>
            <a:ext cx="0" cy="208523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3248122" y="4020883"/>
            <a:ext cx="0" cy="200025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4250528" y="3346879"/>
            <a:ext cx="0" cy="859398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5262055" y="3370093"/>
            <a:ext cx="0" cy="859398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Content Placeholder 3"/>
          <p:cNvSpPr txBox="1">
            <a:spLocks/>
          </p:cNvSpPr>
          <p:nvPr/>
        </p:nvSpPr>
        <p:spPr>
          <a:xfrm>
            <a:off x="1384299" y="5045819"/>
            <a:ext cx="3757441" cy="935248"/>
          </a:xfrm>
          <a:prstGeom prst="rect">
            <a:avLst/>
          </a:prstGeom>
        </p:spPr>
        <p:txBody>
          <a:bodyPr vert="horz" anchor="ctr">
            <a:normAutofit fontScale="55000" lnSpcReduction="20000"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24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24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2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3200" b="1" dirty="0" smtClean="0"/>
              <a:t>Main contacts person for </a:t>
            </a:r>
            <a:r>
              <a:rPr lang="en-GB" sz="3200" b="1" dirty="0"/>
              <a:t>EN-EL</a:t>
            </a:r>
            <a:endParaRPr lang="en-GB" sz="2600" b="1" dirty="0"/>
          </a:p>
          <a:p>
            <a:pPr marL="0" indent="0">
              <a:buNone/>
            </a:pPr>
            <a:r>
              <a:rPr lang="en-GB" sz="3200" b="1" u="sng" dirty="0" smtClean="0"/>
              <a:t>Power Distribution</a:t>
            </a:r>
            <a:endParaRPr lang="en-GB" sz="2600" b="1" u="sng" dirty="0"/>
          </a:p>
        </p:txBody>
      </p:sp>
      <p:cxnSp>
        <p:nvCxnSpPr>
          <p:cNvPr id="62" name="Straight Arrow Connector 61"/>
          <p:cNvCxnSpPr/>
          <p:nvPr/>
        </p:nvCxnSpPr>
        <p:spPr>
          <a:xfrm>
            <a:off x="1878668" y="4677519"/>
            <a:ext cx="0" cy="368300"/>
          </a:xfrm>
          <a:prstGeom prst="straightConnector1">
            <a:avLst/>
          </a:prstGeom>
          <a:ln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5" name="Picture 4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24" t="77411" r="8462"/>
          <a:stretch/>
        </p:blipFill>
        <p:spPr>
          <a:xfrm>
            <a:off x="1247295" y="1496785"/>
            <a:ext cx="7806872" cy="84233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480765" y="2814383"/>
            <a:ext cx="939200" cy="1331414"/>
          </a:xfrm>
          <a:prstGeom prst="rect">
            <a:avLst/>
          </a:prstGeom>
          <a:noFill/>
          <a:ln w="76200"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ight Arrow 3"/>
          <p:cNvSpPr/>
          <p:nvPr/>
        </p:nvSpPr>
        <p:spPr>
          <a:xfrm rot="10800000">
            <a:off x="3534265" y="2339116"/>
            <a:ext cx="3239402" cy="184945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386828" y="3050795"/>
            <a:ext cx="23006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LIU-PSB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2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Organisation for LIU: </a:t>
            </a:r>
            <a:r>
              <a:rPr lang="en-GB" sz="3400" u="sng" dirty="0" smtClean="0"/>
              <a:t>CABLING AND FIBRES</a:t>
            </a:r>
            <a:endParaRPr lang="en-GB" sz="3400" u="sng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Mar 4,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LIU-PLI meeting - D. RICCI, J. PIERLOT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60375" y="949334"/>
            <a:ext cx="8226425" cy="40255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sz="3800" b="1" dirty="0" smtClean="0">
                <a:solidFill>
                  <a:srgbClr val="800000"/>
                </a:solidFill>
              </a:rPr>
              <a:t>CF contact persons</a:t>
            </a:r>
          </a:p>
        </p:txBody>
      </p:sp>
      <p:sp>
        <p:nvSpPr>
          <p:cNvPr id="16" name="Content Placeholder 3"/>
          <p:cNvSpPr txBox="1">
            <a:spLocks/>
          </p:cNvSpPr>
          <p:nvPr/>
        </p:nvSpPr>
        <p:spPr>
          <a:xfrm>
            <a:off x="30730" y="2979790"/>
            <a:ext cx="1464676" cy="317500"/>
          </a:xfrm>
          <a:prstGeom prst="rect">
            <a:avLst/>
          </a:prstGeom>
        </p:spPr>
        <p:txBody>
          <a:bodyPr vert="horz">
            <a:no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24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24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2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sz="1400" u="sng" dirty="0" smtClean="0"/>
              <a:t>Copper Cabling</a:t>
            </a:r>
            <a:endParaRPr lang="en-GB" sz="1400" u="sng" dirty="0"/>
          </a:p>
        </p:txBody>
      </p:sp>
      <p:sp>
        <p:nvSpPr>
          <p:cNvPr id="25" name="Content Placeholder 3"/>
          <p:cNvSpPr txBox="1">
            <a:spLocks/>
          </p:cNvSpPr>
          <p:nvPr/>
        </p:nvSpPr>
        <p:spPr>
          <a:xfrm>
            <a:off x="30730" y="3636708"/>
            <a:ext cx="1464676" cy="3175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2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2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2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2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2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sz="1400" u="sng" dirty="0" smtClean="0"/>
              <a:t>Optical Fibres</a:t>
            </a:r>
            <a:endParaRPr lang="en-GB" sz="1400" u="sng" dirty="0"/>
          </a:p>
        </p:txBody>
      </p:sp>
      <p:sp>
        <p:nvSpPr>
          <p:cNvPr id="26" name="Content Placeholder 3"/>
          <p:cNvSpPr txBox="1">
            <a:spLocks/>
          </p:cNvSpPr>
          <p:nvPr/>
        </p:nvSpPr>
        <p:spPr>
          <a:xfrm>
            <a:off x="30729" y="4220908"/>
            <a:ext cx="1464677" cy="317500"/>
          </a:xfrm>
          <a:prstGeom prst="rect">
            <a:avLst/>
          </a:prstGeom>
          <a:ln>
            <a:noFill/>
          </a:ln>
        </p:spPr>
        <p:txBody>
          <a:bodyPr vert="horz">
            <a:normAutofit/>
          </a:bodyPr>
          <a:lstStyle>
            <a:lvl1pPr marL="225425" indent="-225425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2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2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2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2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2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Procurement</a:t>
            </a:r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0" name="Content Placeholder 3"/>
          <p:cNvSpPr txBox="1">
            <a:spLocks/>
          </p:cNvSpPr>
          <p:nvPr/>
        </p:nvSpPr>
        <p:spPr>
          <a:xfrm>
            <a:off x="1384299" y="5045819"/>
            <a:ext cx="3757441" cy="935248"/>
          </a:xfrm>
          <a:prstGeom prst="rect">
            <a:avLst/>
          </a:prstGeom>
        </p:spPr>
        <p:txBody>
          <a:bodyPr vert="horz">
            <a:normAutofit fontScale="55000" lnSpcReduction="20000"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24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24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2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3200" b="1" dirty="0" smtClean="0"/>
              <a:t>Main contact person for </a:t>
            </a:r>
            <a:r>
              <a:rPr lang="en-GB" sz="3200" b="1" dirty="0"/>
              <a:t>EN-EL</a:t>
            </a:r>
            <a:endParaRPr lang="en-GB" sz="2600" b="1" dirty="0"/>
          </a:p>
          <a:p>
            <a:pPr marL="0" indent="0">
              <a:buNone/>
            </a:pPr>
            <a:r>
              <a:rPr lang="en-GB" sz="3200" b="1" u="sng" dirty="0" smtClean="0"/>
              <a:t>Cabling and Fibres</a:t>
            </a:r>
            <a:endParaRPr lang="en-GB" sz="2600" b="1" u="sng" dirty="0"/>
          </a:p>
        </p:txBody>
      </p:sp>
      <p:sp>
        <p:nvSpPr>
          <p:cNvPr id="41" name="Rectangle 40"/>
          <p:cNvSpPr/>
          <p:nvPr/>
        </p:nvSpPr>
        <p:spPr>
          <a:xfrm>
            <a:off x="1384300" y="2933292"/>
            <a:ext cx="1008000" cy="1625600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accent4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1200" b="1" dirty="0" smtClean="0">
                <a:solidFill>
                  <a:srgbClr val="0C377B"/>
                </a:solidFill>
              </a:rPr>
              <a:t>G. </a:t>
            </a:r>
            <a:r>
              <a:rPr lang="en-GB" sz="1200" b="1" dirty="0" err="1" smtClean="0">
                <a:solidFill>
                  <a:srgbClr val="0C377B"/>
                </a:solidFill>
              </a:rPr>
              <a:t>Georgiev</a:t>
            </a:r>
            <a:endParaRPr lang="en-GB" sz="1200" b="1" dirty="0">
              <a:solidFill>
                <a:srgbClr val="0C377B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2501900" y="2933292"/>
            <a:ext cx="812800" cy="450850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accent4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1200" b="1" dirty="0" smtClean="0">
                <a:solidFill>
                  <a:srgbClr val="0C377B"/>
                </a:solidFill>
              </a:rPr>
              <a:t>G. </a:t>
            </a:r>
            <a:r>
              <a:rPr lang="en-GB" sz="1200" b="1" dirty="0" err="1" smtClean="0">
                <a:solidFill>
                  <a:srgbClr val="0C377B"/>
                </a:solidFill>
              </a:rPr>
              <a:t>Georgiev</a:t>
            </a:r>
            <a:endParaRPr lang="en-GB" sz="1200" b="1" dirty="0">
              <a:solidFill>
                <a:srgbClr val="0C377B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3492500" y="2933292"/>
            <a:ext cx="812800" cy="450850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accent4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1200" b="1" dirty="0" smtClean="0">
                <a:solidFill>
                  <a:srgbClr val="0C377B"/>
                </a:solidFill>
              </a:rPr>
              <a:t>P. </a:t>
            </a:r>
            <a:r>
              <a:rPr lang="en-GB" sz="1200" b="1" dirty="0" err="1" smtClean="0">
                <a:solidFill>
                  <a:srgbClr val="0C377B"/>
                </a:solidFill>
              </a:rPr>
              <a:t>Lelong</a:t>
            </a:r>
            <a:endParaRPr lang="en-GB" sz="1200" b="1" dirty="0">
              <a:solidFill>
                <a:srgbClr val="0C377B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4495800" y="2939642"/>
            <a:ext cx="812800" cy="450850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accent4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1200" b="1" dirty="0" smtClean="0">
                <a:solidFill>
                  <a:srgbClr val="0C377B"/>
                </a:solidFill>
              </a:rPr>
              <a:t>G. </a:t>
            </a:r>
            <a:r>
              <a:rPr lang="en-GB" sz="1200" b="1" dirty="0" err="1" smtClean="0">
                <a:solidFill>
                  <a:srgbClr val="0C377B"/>
                </a:solidFill>
              </a:rPr>
              <a:t>Gros</a:t>
            </a:r>
            <a:endParaRPr lang="en-GB" sz="1200" b="1" dirty="0">
              <a:solidFill>
                <a:srgbClr val="0C377B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7823200" y="2933292"/>
            <a:ext cx="863600" cy="450850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accent4">
                <a:lumMod val="75000"/>
              </a:schemeClr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1200" b="1" dirty="0">
                <a:solidFill>
                  <a:srgbClr val="0C377B"/>
                </a:solidFill>
              </a:rPr>
              <a:t>G. </a:t>
            </a:r>
            <a:r>
              <a:rPr lang="en-GB" sz="1200" b="1" dirty="0" err="1">
                <a:solidFill>
                  <a:srgbClr val="0C377B"/>
                </a:solidFill>
              </a:rPr>
              <a:t>Georgiev</a:t>
            </a:r>
            <a:endParaRPr lang="en-GB" sz="1200" b="1" dirty="0">
              <a:solidFill>
                <a:srgbClr val="0C377B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2501900" y="3593692"/>
            <a:ext cx="2806700" cy="450850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accent4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1200" b="1" dirty="0" smtClean="0">
                <a:solidFill>
                  <a:srgbClr val="0C377B"/>
                </a:solidFill>
              </a:rPr>
              <a:t>JM. </a:t>
            </a:r>
            <a:r>
              <a:rPr lang="en-GB" sz="1200" b="1" dirty="0" err="1" smtClean="0">
                <a:solidFill>
                  <a:srgbClr val="0C377B"/>
                </a:solidFill>
              </a:rPr>
              <a:t>Lassauce</a:t>
            </a:r>
            <a:endParaRPr lang="en-GB" sz="1200" b="1" dirty="0">
              <a:solidFill>
                <a:srgbClr val="0C377B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5422900" y="3593692"/>
            <a:ext cx="3263900" cy="450850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accent4">
                <a:lumMod val="75000"/>
              </a:schemeClr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1200" b="1" dirty="0">
                <a:solidFill>
                  <a:srgbClr val="0C377B"/>
                </a:solidFill>
              </a:rPr>
              <a:t>JM. </a:t>
            </a:r>
            <a:r>
              <a:rPr lang="en-GB" sz="1200" b="1" dirty="0" err="1">
                <a:solidFill>
                  <a:srgbClr val="0C377B"/>
                </a:solidFill>
              </a:rPr>
              <a:t>Lassauce</a:t>
            </a:r>
            <a:endParaRPr lang="en-GB" sz="1200" b="1" dirty="0">
              <a:solidFill>
                <a:srgbClr val="0C377B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2501900" y="4241392"/>
            <a:ext cx="6182154" cy="317500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</a:rPr>
              <a:t>M. </a:t>
            </a:r>
            <a:r>
              <a:rPr lang="en-GB" sz="1200" dirty="0" err="1" smtClean="0">
                <a:solidFill>
                  <a:schemeClr val="bg1">
                    <a:lumMod val="50000"/>
                  </a:schemeClr>
                </a:solidFill>
              </a:rPr>
              <a:t>Frans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49" name="Straight Arrow Connector 48"/>
          <p:cNvCxnSpPr/>
          <p:nvPr/>
        </p:nvCxnSpPr>
        <p:spPr>
          <a:xfrm>
            <a:off x="1866900" y="2466567"/>
            <a:ext cx="0" cy="368300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2908300" y="2466567"/>
            <a:ext cx="0" cy="368300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3898900" y="2466567"/>
            <a:ext cx="0" cy="368300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4902200" y="2466567"/>
            <a:ext cx="0" cy="368300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5433454" y="2939642"/>
            <a:ext cx="863600" cy="450850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accent4">
                <a:lumMod val="75000"/>
              </a:schemeClr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1200" b="1" dirty="0" smtClean="0">
                <a:solidFill>
                  <a:srgbClr val="0C377B"/>
                </a:solidFill>
              </a:rPr>
              <a:t>P. </a:t>
            </a:r>
            <a:r>
              <a:rPr lang="en-GB" sz="1200" b="1" dirty="0" err="1" smtClean="0">
                <a:solidFill>
                  <a:srgbClr val="0C377B"/>
                </a:solidFill>
              </a:rPr>
              <a:t>Lelong</a:t>
            </a:r>
            <a:endParaRPr lang="en-GB" sz="1200" b="1" dirty="0">
              <a:solidFill>
                <a:srgbClr val="0C377B"/>
              </a:solidFill>
            </a:endParaRPr>
          </a:p>
        </p:txBody>
      </p:sp>
      <p:cxnSp>
        <p:nvCxnSpPr>
          <p:cNvPr id="68" name="Straight Arrow Connector 67"/>
          <p:cNvCxnSpPr/>
          <p:nvPr/>
        </p:nvCxnSpPr>
        <p:spPr>
          <a:xfrm>
            <a:off x="5863759" y="2466567"/>
            <a:ext cx="0" cy="368300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8260506" y="2466567"/>
            <a:ext cx="0" cy="368300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1878668" y="4677519"/>
            <a:ext cx="0" cy="368300"/>
          </a:xfrm>
          <a:prstGeom prst="straightConnector1">
            <a:avLst/>
          </a:prstGeom>
          <a:ln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24" t="77411" r="8462"/>
          <a:stretch/>
        </p:blipFill>
        <p:spPr>
          <a:xfrm>
            <a:off x="1220162" y="1606094"/>
            <a:ext cx="7806872" cy="842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216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CERN_ENdept_Presentation_ArialFont.potx</Template>
  <TotalTime>1657</TotalTime>
  <Words>188</Words>
  <Application>Microsoft Office PowerPoint</Application>
  <PresentationFormat>On-screen Show (4:3)</PresentationFormat>
  <Paragraphs>68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Ubuntu</vt:lpstr>
      <vt:lpstr>Ubuntu Light</vt:lpstr>
      <vt:lpstr>CERN_ENdept_Presentation_ArialFont</vt:lpstr>
      <vt:lpstr>Organisation for LIU: POWER DISTRIBUTION</vt:lpstr>
      <vt:lpstr>Organisation for LIU: POWER DISTRIBUTION</vt:lpstr>
      <vt:lpstr>Organisation for LIU: CABLING AND FIBRES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Pierre Bonnal</dc:creator>
  <cp:lastModifiedBy>James Dilwyn Devine</cp:lastModifiedBy>
  <cp:revision>168</cp:revision>
  <cp:lastPrinted>2015-03-03T16:24:04Z</cp:lastPrinted>
  <dcterms:created xsi:type="dcterms:W3CDTF">2014-04-09T15:49:20Z</dcterms:created>
  <dcterms:modified xsi:type="dcterms:W3CDTF">2015-06-18T08:19:30Z</dcterms:modified>
</cp:coreProperties>
</file>